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72" r:id="rId5"/>
    <p:sldId id="258" r:id="rId6"/>
    <p:sldId id="348" r:id="rId7"/>
    <p:sldId id="364" r:id="rId8"/>
    <p:sldId id="378" r:id="rId9"/>
    <p:sldId id="353" r:id="rId10"/>
    <p:sldId id="376" r:id="rId11"/>
    <p:sldId id="377" r:id="rId12"/>
    <p:sldId id="273" r:id="rId13"/>
    <p:sldId id="324" r:id="rId14"/>
    <p:sldId id="339" r:id="rId15"/>
    <p:sldId id="342" r:id="rId16"/>
    <p:sldId id="261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6" autoAdjust="0"/>
    <p:restoredTop sz="90525" autoAdjust="0"/>
  </p:normalViewPr>
  <p:slideViewPr>
    <p:cSldViewPr snapToGrid="0">
      <p:cViewPr varScale="1">
        <p:scale>
          <a:sx n="97" d="100"/>
          <a:sy n="97" d="100"/>
        </p:scale>
        <p:origin x="106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64460-0ABB-420D-96D4-947FCC4877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A4564-5B68-481F-BB09-FE0C566B3D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6" y="2321170"/>
            <a:ext cx="10850562" cy="7490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59346" y="156222"/>
            <a:ext cx="1914554" cy="60953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4" y="2927838"/>
            <a:ext cx="10850564" cy="501162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59346" y="156222"/>
            <a:ext cx="1914554" cy="60953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9346" y="156222"/>
            <a:ext cx="1914554" cy="609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9346" y="156222"/>
            <a:ext cx="1914554" cy="609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9346" y="156222"/>
            <a:ext cx="1914554" cy="609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59346" y="156222"/>
            <a:ext cx="1914554" cy="60953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1588852" y="2148128"/>
            <a:ext cx="9931636" cy="159124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ICDM 2022 : </a:t>
            </a:r>
            <a:r>
              <a:rPr lang="zh-CN" altLang="en-US" dirty="0"/>
              <a:t>大规模电商图上的风险商品检测</a:t>
            </a:r>
            <a:br>
              <a:rPr lang="en-US" altLang="zh-CN" dirty="0"/>
            </a:br>
            <a:r>
              <a:rPr lang="en-US" altLang="zh-CN" sz="3200" dirty="0"/>
              <a:t>—— </a:t>
            </a:r>
            <a:r>
              <a:rPr lang="zh-CN" altLang="en-US" sz="3200" dirty="0"/>
              <a:t>三个火枪手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000375" y="2145435"/>
            <a:ext cx="8520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7"/>
          <p:cNvSpPr txBox="1"/>
          <p:nvPr/>
        </p:nvSpPr>
        <p:spPr>
          <a:xfrm>
            <a:off x="6629189" y="4912943"/>
            <a:ext cx="2834515" cy="571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800"/>
              <a:t>成员：</a:t>
            </a:r>
            <a:r>
              <a:rPr lang="zh-CN" altLang="en-US" sz="1800" dirty="0"/>
              <a:t>刘奔  彭淼  徐文杰</a:t>
            </a:r>
            <a:endParaRPr lang="zh-CN" altLang="en-US" sz="1800" dirty="0"/>
          </a:p>
        </p:txBody>
      </p:sp>
      <p:sp>
        <p:nvSpPr>
          <p:cNvPr id="9" name="标题 17"/>
          <p:cNvSpPr txBox="1"/>
          <p:nvPr/>
        </p:nvSpPr>
        <p:spPr>
          <a:xfrm>
            <a:off x="9600533" y="4912943"/>
            <a:ext cx="2333626" cy="571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800" dirty="0"/>
              <a:t>2022.09.15</a:t>
            </a:r>
            <a:endParaRPr lang="zh-CN" altLang="en-US" sz="1800" dirty="0"/>
          </a:p>
        </p:txBody>
      </p:sp>
      <p:grpSp>
        <p:nvGrpSpPr>
          <p:cNvPr id="6" name="组合 5"/>
          <p:cNvGrpSpPr/>
          <p:nvPr/>
        </p:nvGrpSpPr>
        <p:grpSpPr>
          <a:xfrm>
            <a:off x="7493389" y="5952088"/>
            <a:ext cx="3940630" cy="657487"/>
            <a:chOff x="7492691" y="5866235"/>
            <a:chExt cx="3940630" cy="657487"/>
          </a:xfrm>
        </p:grpSpPr>
        <p:sp>
          <p:nvSpPr>
            <p:cNvPr id="3" name="矩形 2"/>
            <p:cNvSpPr/>
            <p:nvPr/>
          </p:nvSpPr>
          <p:spPr>
            <a:xfrm>
              <a:off x="7729657" y="5866235"/>
              <a:ext cx="3703664" cy="6488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 defTabSz="914400">
                <a:lnSpc>
                  <a:spcPct val="125000"/>
                </a:lnSpc>
                <a:spcBef>
                  <a:spcPct val="0"/>
                </a:spcBef>
              </a:pPr>
              <a:r>
                <a:rPr lang="zh-CN" altLang="en-US" sz="1400" b="1" dirty="0">
                  <a:latin typeface="+mj-lt"/>
                  <a:ea typeface="+mj-ea"/>
                  <a:cs typeface="+mj-cs"/>
                </a:rPr>
                <a:t>武汉大学   语言与信息研究中心</a:t>
              </a:r>
              <a:endParaRPr lang="en-US" altLang="zh-CN" sz="1400" b="1" dirty="0">
                <a:latin typeface="+mj-lt"/>
                <a:ea typeface="+mj-ea"/>
                <a:cs typeface="+mj-cs"/>
              </a:endParaRPr>
            </a:p>
            <a:p>
              <a:pPr algn="ctr" defTabSz="914400">
                <a:lnSpc>
                  <a:spcPct val="125000"/>
                </a:lnSpc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70C0"/>
                  </a:solidFill>
                  <a:latin typeface="+mj-lt"/>
                  <a:ea typeface="+mj-ea"/>
                  <a:cs typeface="+mj-cs"/>
                </a:rPr>
                <a:t>WHUCS PMNLP Lab</a:t>
              </a:r>
              <a:endParaRPr lang="zh-CN" altLang="en-US" sz="1400" b="1" dirty="0">
                <a:solidFill>
                  <a:srgbClr val="0070C0"/>
                </a:solidFill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92691" y="5874846"/>
              <a:ext cx="648876" cy="6488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961" y="107810"/>
            <a:ext cx="4478345" cy="40836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3  </a:t>
            </a:r>
            <a:r>
              <a:rPr lang="zh-CN" altLang="en-US" sz="2000" dirty="0">
                <a:solidFill>
                  <a:schemeClr val="accent1"/>
                </a:solidFill>
              </a:rPr>
              <a:t>实验设计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74" name="直接连接符 73"/>
          <p:cNvCxnSpPr/>
          <p:nvPr/>
        </p:nvCxnSpPr>
        <p:spPr>
          <a:xfrm flipH="1">
            <a:off x="350421" y="600830"/>
            <a:ext cx="4289131" cy="0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350421" y="886529"/>
            <a:ext cx="11392054" cy="128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Session1 </a:t>
            </a:r>
            <a:r>
              <a:rPr lang="zh-CN" altLang="en-US" dirty="0"/>
              <a:t>中我们采用</a:t>
            </a:r>
            <a:r>
              <a:rPr lang="en-US" altLang="zh-CN" dirty="0"/>
              <a:t>ICDM Cup 2022 </a:t>
            </a:r>
            <a:r>
              <a:rPr lang="zh-CN" altLang="en-US" dirty="0"/>
              <a:t>所提供的</a:t>
            </a:r>
            <a:r>
              <a:rPr lang="en-US" altLang="zh-CN" dirty="0"/>
              <a:t>baseline</a:t>
            </a:r>
            <a:r>
              <a:rPr lang="zh-CN" altLang="en-US" dirty="0"/>
              <a:t>划分训练集、验证集，在</a:t>
            </a:r>
            <a:r>
              <a:rPr lang="en-US" altLang="zh-CN" dirty="0"/>
              <a:t>Session2</a:t>
            </a:r>
            <a:r>
              <a:rPr lang="zh-CN" altLang="en-US" dirty="0"/>
              <a:t>中我们利用</a:t>
            </a:r>
            <a:r>
              <a:rPr lang="en-US" altLang="zh-CN" dirty="0"/>
              <a:t>Session1</a:t>
            </a:r>
            <a:r>
              <a:rPr lang="zh-CN" altLang="en-US" dirty="0"/>
              <a:t>所提供的图数据作为训练集。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我们的方案在</a:t>
            </a:r>
            <a:r>
              <a:rPr lang="en-US" altLang="zh-CN" dirty="0"/>
              <a:t>Session1 </a:t>
            </a:r>
            <a:r>
              <a:rPr lang="zh-CN" altLang="en-US" dirty="0"/>
              <a:t>取得了</a:t>
            </a:r>
            <a:r>
              <a:rPr lang="en-US" altLang="zh-CN" dirty="0"/>
              <a:t>0.934 </a:t>
            </a:r>
            <a:r>
              <a:rPr lang="zh-CN" altLang="en-US" dirty="0"/>
              <a:t>的</a:t>
            </a:r>
            <a:r>
              <a:rPr lang="en-US" altLang="zh-CN" dirty="0"/>
              <a:t>AP</a:t>
            </a:r>
            <a:r>
              <a:rPr lang="zh-CN" altLang="en-US" dirty="0"/>
              <a:t>分数（排名第</a:t>
            </a:r>
            <a:r>
              <a:rPr lang="en-US" altLang="zh-CN" dirty="0"/>
              <a:t>27</a:t>
            </a:r>
            <a:r>
              <a:rPr lang="zh-CN" altLang="en-US" dirty="0"/>
              <a:t>），在</a:t>
            </a:r>
            <a:r>
              <a:rPr lang="en-US" altLang="zh-CN" dirty="0"/>
              <a:t>Session2 </a:t>
            </a:r>
            <a:r>
              <a:rPr lang="zh-CN" altLang="en-US" dirty="0"/>
              <a:t>取得了</a:t>
            </a:r>
            <a:r>
              <a:rPr lang="en-US" altLang="zh-CN" dirty="0"/>
              <a:t>0.916 </a:t>
            </a:r>
            <a:r>
              <a:rPr lang="zh-CN" altLang="en-US" dirty="0"/>
              <a:t>的</a:t>
            </a:r>
            <a:r>
              <a:rPr lang="en-US" altLang="zh-CN" dirty="0"/>
              <a:t>AP</a:t>
            </a:r>
            <a:r>
              <a:rPr lang="zh-CN" altLang="en-US" dirty="0"/>
              <a:t>分数（排名第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77421" y="2402969"/>
            <a:ext cx="3520773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训练环境与超参设置：</a:t>
            </a:r>
            <a:endParaRPr lang="en-US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477421" y="2945894"/>
            <a:ext cx="3422650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Linux Ubuntu 18.04.6 LTS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NVIDIA TITAN RTX(24GB)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CUDA 10.2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421" y="4483788"/>
            <a:ext cx="3662906" cy="185510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77421" y="6397631"/>
            <a:ext cx="3662906" cy="336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/>
              <a:t>不同</a:t>
            </a:r>
            <a:r>
              <a:rPr lang="en-US" altLang="zh-CN" sz="1200" dirty="0"/>
              <a:t>Session</a:t>
            </a:r>
            <a:r>
              <a:rPr lang="zh-CN" altLang="en-US" sz="1200" dirty="0"/>
              <a:t>中的超参设置</a:t>
            </a:r>
            <a:endParaRPr lang="en-US" altLang="zh-CN" sz="1200" dirty="0"/>
          </a:p>
        </p:txBody>
      </p:sp>
      <p:sp>
        <p:nvSpPr>
          <p:cNvPr id="16" name="矩形 15"/>
          <p:cNvSpPr/>
          <p:nvPr/>
        </p:nvSpPr>
        <p:spPr>
          <a:xfrm>
            <a:off x="4721306" y="2402969"/>
            <a:ext cx="3520773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消融实验：</a:t>
            </a:r>
            <a:endParaRPr lang="en-US" altLang="zh-CN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255" y="2945786"/>
            <a:ext cx="3299647" cy="1247569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169280" y="4200393"/>
            <a:ext cx="4145595" cy="336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/>
              <a:t>采用基于关系类型的采样器 </a:t>
            </a:r>
            <a:r>
              <a:rPr lang="en-US" altLang="zh-CN" sz="1200" dirty="0"/>
              <a:t>– Session1</a:t>
            </a:r>
            <a:r>
              <a:rPr lang="zh-CN" altLang="en-US" sz="1200" dirty="0"/>
              <a:t>验证集上的</a:t>
            </a:r>
            <a:r>
              <a:rPr lang="en-US" altLang="zh-CN" sz="1200" dirty="0"/>
              <a:t>AP</a:t>
            </a:r>
            <a:r>
              <a:rPr lang="zh-CN" altLang="en-US" sz="1200" dirty="0"/>
              <a:t>指标</a:t>
            </a:r>
            <a:endParaRPr lang="en-US" altLang="zh-CN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359" y="4804155"/>
            <a:ext cx="6792632" cy="114665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169280" y="5990725"/>
            <a:ext cx="4145595" cy="336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/>
              <a:t>消融实验分析 </a:t>
            </a:r>
            <a:r>
              <a:rPr lang="en-US" altLang="zh-CN" sz="1200" dirty="0"/>
              <a:t>– </a:t>
            </a:r>
            <a:r>
              <a:rPr lang="zh-CN" altLang="en-US" sz="1200" dirty="0"/>
              <a:t>在</a:t>
            </a:r>
            <a:r>
              <a:rPr lang="en-US" altLang="zh-CN" sz="1200" dirty="0"/>
              <a:t>Session1</a:t>
            </a:r>
            <a:r>
              <a:rPr lang="zh-CN" altLang="en-US" sz="1200" dirty="0"/>
              <a:t>验证集上的</a:t>
            </a:r>
            <a:r>
              <a:rPr lang="en-US" altLang="zh-CN" sz="1200" dirty="0"/>
              <a:t>AP</a:t>
            </a:r>
            <a:r>
              <a:rPr lang="zh-CN" altLang="en-US" sz="1200" dirty="0"/>
              <a:t>指标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感悟与总结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961" y="107810"/>
            <a:ext cx="4478345" cy="40836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4  </a:t>
            </a:r>
            <a:r>
              <a:rPr lang="zh-CN" altLang="en-US" sz="2000" dirty="0">
                <a:solidFill>
                  <a:schemeClr val="accent1"/>
                </a:solidFill>
              </a:rPr>
              <a:t>感悟与总结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74" name="直接连接符 73"/>
          <p:cNvCxnSpPr/>
          <p:nvPr/>
        </p:nvCxnSpPr>
        <p:spPr>
          <a:xfrm flipH="1">
            <a:off x="350421" y="600830"/>
            <a:ext cx="4289131" cy="0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939701" y="2161986"/>
            <a:ext cx="9786038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感谢主办方提供的赛事，可以直观在大规模真实数据集上进行实验，难得的经验。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前期在编码器的选择与改进上花费了一定的时间，但是效果增益不大。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转而将精力放在针对数据分布于缺陷的解决方法上，对负采样手段进行了一定的探索。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面对大图数据，具有针对性的有效的数据增强能够取得更为有效的性能提升。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代码仓库：</a:t>
            </a:r>
            <a:r>
              <a:rPr lang="en-US" altLang="zh-CN" dirty="0">
                <a:solidFill>
                  <a:schemeClr val="accent1"/>
                </a:solidFill>
              </a:rPr>
              <a:t>https://github.com/JaySaligia/SGHQS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207126" y="3994389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7901825" y="4256949"/>
            <a:ext cx="1923963" cy="571635"/>
          </a:xfrm>
        </p:spPr>
        <p:txBody>
          <a:bodyPr>
            <a:noAutofit/>
          </a:bodyPr>
          <a:lstStyle/>
          <a:p>
            <a:r>
              <a:rPr lang="zh-CN" altLang="en-US" dirty="0"/>
              <a:t>感谢聆听</a:t>
            </a:r>
            <a:endParaRPr lang="zh-CN" altLang="en-US" sz="2400" b="0" dirty="0"/>
          </a:p>
        </p:txBody>
      </p:sp>
      <p:sp>
        <p:nvSpPr>
          <p:cNvPr id="9" name="标题 17"/>
          <p:cNvSpPr txBox="1"/>
          <p:nvPr/>
        </p:nvSpPr>
        <p:spPr>
          <a:xfrm>
            <a:off x="1588852" y="2258490"/>
            <a:ext cx="9931636" cy="15912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200000"/>
              </a:lnSpc>
            </a:pPr>
            <a:r>
              <a:rPr lang="en-US" altLang="zh-CN" dirty="0"/>
              <a:t>ICDM 2022 : </a:t>
            </a:r>
            <a:r>
              <a:rPr lang="zh-CN" altLang="en-US" dirty="0"/>
              <a:t>大规模电商图上的风险商品检测</a:t>
            </a:r>
            <a:br>
              <a:rPr lang="en-US" altLang="zh-CN" dirty="0"/>
            </a:br>
            <a:r>
              <a:rPr lang="en-US" altLang="zh-CN" dirty="0"/>
              <a:t>—— </a:t>
            </a:r>
            <a:r>
              <a:rPr lang="zh-CN" altLang="en-US" dirty="0"/>
              <a:t>三个火枪手</a:t>
            </a:r>
            <a:endParaRPr lang="zh-CN" altLang="en-US" dirty="0"/>
          </a:p>
        </p:txBody>
      </p:sp>
      <p:sp>
        <p:nvSpPr>
          <p:cNvPr id="10" name="标题 17"/>
          <p:cNvSpPr txBox="1"/>
          <p:nvPr/>
        </p:nvSpPr>
        <p:spPr>
          <a:xfrm>
            <a:off x="6629189" y="5165195"/>
            <a:ext cx="2834515" cy="571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800" dirty="0"/>
              <a:t>队员：刘奔  彭淼  徐文杰</a:t>
            </a:r>
            <a:endParaRPr lang="zh-CN" altLang="en-US" sz="1800" dirty="0"/>
          </a:p>
        </p:txBody>
      </p:sp>
      <p:sp>
        <p:nvSpPr>
          <p:cNvPr id="13" name="标题 17"/>
          <p:cNvSpPr txBox="1"/>
          <p:nvPr/>
        </p:nvSpPr>
        <p:spPr>
          <a:xfrm>
            <a:off x="9600533" y="5165195"/>
            <a:ext cx="2333626" cy="571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800" dirty="0"/>
              <a:t>2022.09.15</a:t>
            </a:r>
            <a:endParaRPr lang="zh-CN" altLang="en-US" sz="18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7493389" y="5952088"/>
            <a:ext cx="3940630" cy="657487"/>
            <a:chOff x="7492691" y="5866235"/>
            <a:chExt cx="3940630" cy="657487"/>
          </a:xfrm>
        </p:grpSpPr>
        <p:sp>
          <p:nvSpPr>
            <p:cNvPr id="15" name="矩形 14"/>
            <p:cNvSpPr/>
            <p:nvPr/>
          </p:nvSpPr>
          <p:spPr>
            <a:xfrm>
              <a:off x="7729657" y="5866235"/>
              <a:ext cx="3703664" cy="6488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 defTabSz="914400">
                <a:lnSpc>
                  <a:spcPct val="125000"/>
                </a:lnSpc>
                <a:spcBef>
                  <a:spcPct val="0"/>
                </a:spcBef>
              </a:pPr>
              <a:r>
                <a:rPr lang="zh-CN" altLang="en-US" sz="1400" b="1" dirty="0">
                  <a:latin typeface="+mj-lt"/>
                  <a:ea typeface="+mj-ea"/>
                  <a:cs typeface="+mj-cs"/>
                </a:rPr>
                <a:t>武汉大学   语言与信息研究中心</a:t>
              </a:r>
              <a:endParaRPr lang="en-US" altLang="zh-CN" sz="1400" b="1" dirty="0">
                <a:latin typeface="+mj-lt"/>
                <a:ea typeface="+mj-ea"/>
                <a:cs typeface="+mj-cs"/>
              </a:endParaRPr>
            </a:p>
            <a:p>
              <a:pPr algn="ctr" defTabSz="914400">
                <a:lnSpc>
                  <a:spcPct val="125000"/>
                </a:lnSpc>
                <a:spcBef>
                  <a:spcPct val="0"/>
                </a:spcBef>
              </a:pPr>
              <a:r>
                <a:rPr lang="en-US" altLang="zh-CN" sz="1400" b="1" dirty="0">
                  <a:latin typeface="+mj-lt"/>
                  <a:ea typeface="+mj-ea"/>
                  <a:cs typeface="+mj-cs"/>
                </a:rPr>
                <a:t>WHUCS PMNLP Lab</a:t>
              </a:r>
              <a:endParaRPr lang="zh-CN" altLang="en-US" sz="1400" b="1" dirty="0"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92691" y="5874846"/>
              <a:ext cx="648876" cy="6488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ïṣľîde"/>
          <p:cNvGrpSpPr/>
          <p:nvPr/>
        </p:nvGrpSpPr>
        <p:grpSpPr>
          <a:xfrm>
            <a:off x="-930109" y="1051361"/>
            <a:ext cx="2490640" cy="4778319"/>
            <a:chOff x="-930109" y="1051361"/>
            <a:chExt cx="2490640" cy="4778319"/>
          </a:xfrm>
        </p:grpSpPr>
        <p:sp>
          <p:nvSpPr>
            <p:cNvPr id="27" name="îSľïďe"/>
            <p:cNvSpPr/>
            <p:nvPr/>
          </p:nvSpPr>
          <p:spPr bwMode="auto">
            <a:xfrm rot="13500000">
              <a:off x="-930105" y="3969472"/>
              <a:ext cx="1860208" cy="1860208"/>
            </a:xfrm>
            <a:custGeom>
              <a:avLst/>
              <a:gdLst>
                <a:gd name="connsiteX0" fmla="*/ 0 w 2304255"/>
                <a:gd name="connsiteY0" fmla="*/ 0 h 2304255"/>
                <a:gd name="connsiteX1" fmla="*/ 2304255 w 2304255"/>
                <a:gd name="connsiteY1" fmla="*/ 2304255 h 2304255"/>
                <a:gd name="connsiteX2" fmla="*/ 0 w 2304255"/>
                <a:gd name="connsiteY2" fmla="*/ 2304255 h 2304255"/>
                <a:gd name="connsiteX3" fmla="*/ 0 w 2304255"/>
                <a:gd name="connsiteY3" fmla="*/ 0 h 230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55" h="2304255">
                  <a:moveTo>
                    <a:pt x="0" y="0"/>
                  </a:moveTo>
                  <a:lnTo>
                    <a:pt x="2304255" y="2304255"/>
                  </a:lnTo>
                  <a:lnTo>
                    <a:pt x="0" y="2304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íṡļîḍe"/>
            <p:cNvSpPr/>
            <p:nvPr/>
          </p:nvSpPr>
          <p:spPr bwMode="auto">
            <a:xfrm rot="2700000">
              <a:off x="-930109" y="1051361"/>
              <a:ext cx="1860208" cy="1860208"/>
            </a:xfrm>
            <a:custGeom>
              <a:avLst/>
              <a:gdLst>
                <a:gd name="connsiteX0" fmla="*/ 0 w 1860208"/>
                <a:gd name="connsiteY0" fmla="*/ 0 h 1860208"/>
                <a:gd name="connsiteX1" fmla="*/ 1860208 w 1860208"/>
                <a:gd name="connsiteY1" fmla="*/ 0 h 1860208"/>
                <a:gd name="connsiteX2" fmla="*/ 1860208 w 1860208"/>
                <a:gd name="connsiteY2" fmla="*/ 1860208 h 186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208" h="1860208">
                  <a:moveTo>
                    <a:pt x="0" y="0"/>
                  </a:moveTo>
                  <a:lnTo>
                    <a:pt x="1860208" y="0"/>
                  </a:lnTo>
                  <a:lnTo>
                    <a:pt x="1860208" y="186020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19050">
              <a:noFill/>
              <a:round/>
            </a:ln>
          </p:spPr>
          <p:txBody>
            <a:bodyPr wrap="square" anchor="ctr">
              <a:noAutofit/>
            </a:bodyPr>
            <a:lstStyle/>
            <a:p>
              <a:pPr algn="ctr"/>
            </a:p>
          </p:txBody>
        </p:sp>
        <p:sp>
          <p:nvSpPr>
            <p:cNvPr id="29" name="ïŝ1ïḋe"/>
            <p:cNvSpPr/>
            <p:nvPr/>
          </p:nvSpPr>
          <p:spPr bwMode="auto">
            <a:xfrm rot="5400000">
              <a:off x="-780266" y="2648735"/>
              <a:ext cx="3121063" cy="1560531"/>
            </a:xfrm>
            <a:custGeom>
              <a:avLst/>
              <a:gdLst>
                <a:gd name="connsiteX0" fmla="*/ 2367656 w 4735313"/>
                <a:gd name="connsiteY0" fmla="*/ 0 h 2367656"/>
                <a:gd name="connsiteX1" fmla="*/ 4735313 w 4735313"/>
                <a:gd name="connsiteY1" fmla="*/ 2367656 h 2367656"/>
                <a:gd name="connsiteX2" fmla="*/ 3847062 w 4735313"/>
                <a:gd name="connsiteY2" fmla="*/ 2367656 h 2367656"/>
                <a:gd name="connsiteX3" fmla="*/ 2367656 w 4735313"/>
                <a:gd name="connsiteY3" fmla="*/ 888250 h 2367656"/>
                <a:gd name="connsiteX4" fmla="*/ 888250 w 4735313"/>
                <a:gd name="connsiteY4" fmla="*/ 2367656 h 2367656"/>
                <a:gd name="connsiteX5" fmla="*/ 0 w 4735313"/>
                <a:gd name="connsiteY5" fmla="*/ 2367656 h 2367656"/>
                <a:gd name="connsiteX6" fmla="*/ 2367656 w 4735313"/>
                <a:gd name="connsiteY6" fmla="*/ 0 h 236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5313" h="2367656">
                  <a:moveTo>
                    <a:pt x="2367656" y="0"/>
                  </a:moveTo>
                  <a:lnTo>
                    <a:pt x="4735313" y="2367656"/>
                  </a:lnTo>
                  <a:lnTo>
                    <a:pt x="3847062" y="2367656"/>
                  </a:lnTo>
                  <a:lnTo>
                    <a:pt x="2367656" y="888250"/>
                  </a:lnTo>
                  <a:lnTo>
                    <a:pt x="888250" y="2367656"/>
                  </a:lnTo>
                  <a:lnTo>
                    <a:pt x="0" y="2367656"/>
                  </a:lnTo>
                  <a:lnTo>
                    <a:pt x="2367656" y="0"/>
                  </a:lnTo>
                  <a:close/>
                </a:path>
              </a:pathLst>
            </a:custGeom>
            <a:solidFill>
              <a:schemeClr val="tx2">
                <a:alpha val="77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7" name="ïsḷíḑè"/>
          <p:cNvSpPr/>
          <p:nvPr/>
        </p:nvSpPr>
        <p:spPr>
          <a:xfrm>
            <a:off x="1543012" y="2978855"/>
            <a:ext cx="3742988" cy="923330"/>
          </a:xfrm>
          <a:prstGeom prst="rect">
            <a:avLst/>
          </a:prstGeom>
        </p:spPr>
        <p:txBody>
          <a:bodyPr wrap="square" anchor="ctr" anchorCtr="1">
            <a:normAutofit fontScale="85000" lnSpcReduction="10000"/>
          </a:bodyPr>
          <a:lstStyle/>
          <a:p>
            <a:pPr algn="r"/>
            <a:r>
              <a:rPr lang="en-US" altLang="zh-CN" sz="5400" b="1" spc="300" dirty="0">
                <a:solidFill>
                  <a:schemeClr val="tx2"/>
                </a:solidFill>
              </a:rPr>
              <a:t>CONTENTS</a:t>
            </a:r>
            <a:endParaRPr lang="en-US" altLang="zh-CN" sz="5400" b="1" spc="300" dirty="0">
              <a:solidFill>
                <a:schemeClr val="tx2"/>
              </a:solidFill>
            </a:endParaRPr>
          </a:p>
        </p:txBody>
      </p:sp>
      <p:sp>
        <p:nvSpPr>
          <p:cNvPr id="9" name="îṡ1íḑé"/>
          <p:cNvSpPr/>
          <p:nvPr/>
        </p:nvSpPr>
        <p:spPr>
          <a:xfrm>
            <a:off x="6281617" y="4435412"/>
            <a:ext cx="624349" cy="624349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20000"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altLang="zh-CN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íśľíḍé"/>
          <p:cNvSpPr/>
          <p:nvPr/>
        </p:nvSpPr>
        <p:spPr>
          <a:xfrm>
            <a:off x="6281617" y="3556836"/>
            <a:ext cx="624349" cy="62434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20000"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ïşḻíḋê"/>
          <p:cNvSpPr/>
          <p:nvPr/>
        </p:nvSpPr>
        <p:spPr>
          <a:xfrm>
            <a:off x="6281617" y="2678260"/>
            <a:ext cx="624349" cy="62434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20000"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isḻïḋé"/>
          <p:cNvSpPr/>
          <p:nvPr/>
        </p:nvSpPr>
        <p:spPr>
          <a:xfrm>
            <a:off x="6281619" y="1799684"/>
            <a:ext cx="624349" cy="624349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5" name="iṡ1íḑê"/>
          <p:cNvSpPr txBox="1"/>
          <p:nvPr/>
        </p:nvSpPr>
        <p:spPr>
          <a:xfrm>
            <a:off x="7047248" y="4410959"/>
            <a:ext cx="3962574" cy="619065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r>
              <a:rPr lang="zh-CN" altLang="en-US" b="1" dirty="0"/>
              <a:t>感悟与总结</a:t>
            </a:r>
            <a:endParaRPr lang="zh-CN" altLang="en-US" b="1" dirty="0"/>
          </a:p>
        </p:txBody>
      </p:sp>
      <p:sp>
        <p:nvSpPr>
          <p:cNvPr id="17" name="íşḻïďê"/>
          <p:cNvSpPr txBox="1"/>
          <p:nvPr/>
        </p:nvSpPr>
        <p:spPr>
          <a:xfrm>
            <a:off x="7047248" y="3527099"/>
            <a:ext cx="3962574" cy="624348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r>
              <a:rPr lang="zh-CN" altLang="en-US" b="1" dirty="0"/>
              <a:t>实验设计</a:t>
            </a:r>
            <a:endParaRPr lang="zh-CN" altLang="en-US" b="1" dirty="0"/>
          </a:p>
        </p:txBody>
      </p:sp>
      <p:sp>
        <p:nvSpPr>
          <p:cNvPr id="19" name="iśļîďe"/>
          <p:cNvSpPr txBox="1"/>
          <p:nvPr/>
        </p:nvSpPr>
        <p:spPr>
          <a:xfrm>
            <a:off x="7047248" y="2643239"/>
            <a:ext cx="3962574" cy="634918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r>
              <a:rPr lang="zh-CN" altLang="en-US" b="1" dirty="0"/>
              <a:t>方法探索与模型设计</a:t>
            </a:r>
            <a:endParaRPr lang="zh-CN" altLang="en-US" b="1" dirty="0"/>
          </a:p>
        </p:txBody>
      </p:sp>
      <p:sp>
        <p:nvSpPr>
          <p:cNvPr id="21" name="îṧļïďé"/>
          <p:cNvSpPr txBox="1"/>
          <p:nvPr/>
        </p:nvSpPr>
        <p:spPr>
          <a:xfrm>
            <a:off x="7047248" y="1769948"/>
            <a:ext cx="3962574" cy="624348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r>
              <a:rPr lang="zh-CN" altLang="en-US" b="1" dirty="0"/>
              <a:t>问题拆解与分析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问题拆解与分析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nter image description her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6" y="1111514"/>
            <a:ext cx="6034694" cy="247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961" y="107810"/>
            <a:ext cx="4659239" cy="40836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1  </a:t>
            </a:r>
            <a:r>
              <a:rPr lang="zh-CN" altLang="en-US" sz="2000" dirty="0">
                <a:solidFill>
                  <a:schemeClr val="accent1"/>
                </a:solidFill>
              </a:rPr>
              <a:t>问题拆解与分析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74" name="直接连接符 73"/>
          <p:cNvCxnSpPr/>
          <p:nvPr/>
        </p:nvCxnSpPr>
        <p:spPr>
          <a:xfrm flipH="1">
            <a:off x="350421" y="600830"/>
            <a:ext cx="4289131" cy="0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</a:fld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7705" y="3927602"/>
            <a:ext cx="5405121" cy="1818884"/>
            <a:chOff x="182879" y="976499"/>
            <a:chExt cx="5405121" cy="1818884"/>
          </a:xfrm>
        </p:grpSpPr>
        <p:pic>
          <p:nvPicPr>
            <p:cNvPr id="2052" name="Picture 4" descr="enter image description her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" y="1353525"/>
              <a:ext cx="5405120" cy="542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enter image description her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79" y="2293163"/>
              <a:ext cx="2722880" cy="502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enter image description her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8115" y="2293164"/>
              <a:ext cx="1361437" cy="502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矩形 25"/>
            <p:cNvSpPr/>
            <p:nvPr/>
          </p:nvSpPr>
          <p:spPr>
            <a:xfrm>
              <a:off x="182879" y="976499"/>
              <a:ext cx="1099532" cy="3770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/>
                <a:t>图结构：</a:t>
              </a:r>
              <a:endParaRPr lang="en-US" altLang="zh-CN" sz="1400" b="1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182879" y="1896149"/>
              <a:ext cx="1099532" cy="3770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/>
                <a:t>训练集：</a:t>
              </a:r>
              <a:endParaRPr lang="en-US" altLang="zh-CN" sz="1400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278115" y="1916138"/>
              <a:ext cx="1099532" cy="3770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/>
                <a:t>测试集：</a:t>
              </a:r>
              <a:endParaRPr lang="en-US" altLang="zh-CN" sz="1400" b="1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332715" y="1342724"/>
            <a:ext cx="5364821" cy="1765980"/>
            <a:chOff x="182879" y="3651334"/>
            <a:chExt cx="5364821" cy="1765980"/>
          </a:xfrm>
        </p:grpSpPr>
        <p:sp>
          <p:nvSpPr>
            <p:cNvPr id="21" name="矩形 20"/>
            <p:cNvSpPr/>
            <p:nvPr/>
          </p:nvSpPr>
          <p:spPr>
            <a:xfrm>
              <a:off x="182879" y="4127858"/>
              <a:ext cx="5364821" cy="12894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dirty="0"/>
                <a:t>超大规模的异质图：上亿数量级的结点和边</a:t>
              </a:r>
              <a:endParaRPr lang="en-US" altLang="zh-CN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dirty="0"/>
                <a:t>真实场景下严重的数据不平衡：正负样本的数量比例超过</a:t>
              </a:r>
              <a:r>
                <a:rPr lang="en-US" altLang="zh-CN" dirty="0"/>
                <a:t>10:1</a:t>
              </a:r>
              <a:endParaRPr lang="en-US" altLang="zh-CN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82879" y="3651334"/>
              <a:ext cx="3075435" cy="4565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/>
                <a:t>数据特征：</a:t>
              </a:r>
              <a:endParaRPr lang="en-US" altLang="zh-CN" b="1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332715" y="3639773"/>
            <a:ext cx="5364816" cy="2575064"/>
            <a:chOff x="5784085" y="3651334"/>
            <a:chExt cx="5364816" cy="2575064"/>
          </a:xfrm>
        </p:grpSpPr>
        <p:sp>
          <p:nvSpPr>
            <p:cNvPr id="31" name="矩形 30"/>
            <p:cNvSpPr/>
            <p:nvPr/>
          </p:nvSpPr>
          <p:spPr>
            <a:xfrm>
              <a:off x="5784085" y="3651334"/>
              <a:ext cx="3075435" cy="4565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/>
                <a:t>存在的挑战：</a:t>
              </a:r>
              <a:endParaRPr lang="en-US" altLang="zh-CN" b="1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5784085" y="4107869"/>
              <a:ext cx="5364816" cy="21185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dirty="0"/>
                <a:t>现有</a:t>
              </a:r>
              <a:r>
                <a:rPr lang="en-US" altLang="zh-CN" dirty="0"/>
                <a:t>GNN </a:t>
              </a:r>
              <a:r>
                <a:rPr lang="zh-CN" altLang="en-US" dirty="0"/>
                <a:t>的方法表达能力仅限于低通滤波器，它强化低频（平滑）信号，抑制了高频（振荡）信号，容易受到</a:t>
              </a:r>
              <a:r>
                <a:rPr lang="zh-CN" altLang="en-US" dirty="0">
                  <a:solidFill>
                    <a:srgbClr val="FF0000"/>
                  </a:solidFill>
                </a:rPr>
                <a:t>类别不平衡</a:t>
              </a:r>
              <a:r>
                <a:rPr lang="zh-CN" altLang="en-US" dirty="0"/>
                <a:t>问题的影响</a:t>
              </a:r>
              <a:endParaRPr lang="en-US" altLang="zh-CN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dirty="0"/>
                <a:t>电商图是高度动态的，需要适应</a:t>
              </a:r>
              <a:r>
                <a:rPr lang="en-US" altLang="zh-CN" dirty="0">
                  <a:solidFill>
                    <a:srgbClr val="FF0000"/>
                  </a:solidFill>
                </a:rPr>
                <a:t>Inductive</a:t>
              </a:r>
              <a:r>
                <a:rPr lang="zh-CN" altLang="en-US" dirty="0"/>
                <a:t>的场景</a:t>
              </a:r>
              <a:endParaRPr lang="en-US" altLang="zh-CN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dirty="0"/>
                <a:t>电商图数据中存在大量的</a:t>
              </a:r>
              <a:r>
                <a:rPr lang="zh-CN" altLang="en-US" dirty="0">
                  <a:solidFill>
                    <a:srgbClr val="FF0000"/>
                  </a:solidFill>
                </a:rPr>
                <a:t>噪声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直接连接符 33"/>
          <p:cNvCxnSpPr/>
          <p:nvPr/>
        </p:nvCxnSpPr>
        <p:spPr>
          <a:xfrm flipV="1">
            <a:off x="6123092" y="1706880"/>
            <a:ext cx="0" cy="423333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方法探索与模型设计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961" y="107810"/>
            <a:ext cx="4659239" cy="40836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2  </a:t>
            </a:r>
            <a:r>
              <a:rPr lang="zh-CN" altLang="en-US" sz="2000" dirty="0">
                <a:solidFill>
                  <a:schemeClr val="accent1"/>
                </a:solidFill>
              </a:rPr>
              <a:t>方法探索与模型设计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74" name="直接连接符 73"/>
          <p:cNvCxnSpPr/>
          <p:nvPr/>
        </p:nvCxnSpPr>
        <p:spPr>
          <a:xfrm flipH="1">
            <a:off x="350421" y="600830"/>
            <a:ext cx="4289131" cy="0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 txBox="1"/>
          <p:nvPr/>
        </p:nvSpPr>
        <p:spPr>
          <a:xfrm>
            <a:off x="173292" y="807784"/>
            <a:ext cx="11361091" cy="4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400" dirty="0"/>
              <a:t>GNN</a:t>
            </a:r>
            <a:r>
              <a:rPr lang="zh-CN" altLang="en-US" sz="2400" dirty="0"/>
              <a:t>编码器选择</a:t>
            </a:r>
            <a:endParaRPr lang="en-US" altLang="zh-CN" sz="2400" dirty="0"/>
          </a:p>
        </p:txBody>
      </p:sp>
      <p:sp>
        <p:nvSpPr>
          <p:cNvPr id="11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61141" y="1811715"/>
            <a:ext cx="3366308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/>
              <a:t>GraphSage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/>
              <a:t>ChebConv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/>
              <a:t>ResGatedGraph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/>
              <a:t>GraphTransformer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/>
              <a:t>EGConv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GAT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261141" y="4867716"/>
            <a:ext cx="3366308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R-GCN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RGAT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HGT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/>
              <a:t>FiLM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031593" y="4409257"/>
            <a:ext cx="3826689" cy="458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Heterogeneous Graph Encoder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031593" y="1336814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Homogeneous Graph Encoder: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7439" y="1706146"/>
            <a:ext cx="3795089" cy="3848433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007439" y="5725252"/>
            <a:ext cx="3795089" cy="336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/>
              <a:t>备选模型实验对比 </a:t>
            </a:r>
            <a:r>
              <a:rPr lang="en-US" altLang="zh-CN" sz="1200" dirty="0"/>
              <a:t>– Session1</a:t>
            </a:r>
            <a:r>
              <a:rPr lang="zh-CN" altLang="en-US" sz="1200" dirty="0"/>
              <a:t>的验证集的</a:t>
            </a:r>
            <a:r>
              <a:rPr lang="en-US" altLang="zh-CN" sz="1200" dirty="0"/>
              <a:t>AP</a:t>
            </a:r>
            <a:r>
              <a:rPr lang="zh-CN" altLang="en-US" sz="1200" dirty="0"/>
              <a:t>指标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961" y="107810"/>
            <a:ext cx="4659239" cy="40836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2  </a:t>
            </a:r>
            <a:r>
              <a:rPr lang="zh-CN" altLang="en-US" sz="2000" dirty="0">
                <a:solidFill>
                  <a:schemeClr val="accent1"/>
                </a:solidFill>
              </a:rPr>
              <a:t>方法探索与模型设计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74" name="直接连接符 73"/>
          <p:cNvCxnSpPr/>
          <p:nvPr/>
        </p:nvCxnSpPr>
        <p:spPr>
          <a:xfrm flipH="1">
            <a:off x="350421" y="600830"/>
            <a:ext cx="4289131" cy="0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 txBox="1"/>
          <p:nvPr/>
        </p:nvSpPr>
        <p:spPr>
          <a:xfrm>
            <a:off x="173292" y="807784"/>
            <a:ext cx="11361091" cy="4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400" dirty="0"/>
              <a:t>Re-Sampling</a:t>
            </a:r>
            <a:r>
              <a:rPr lang="zh-CN" altLang="en-US" sz="2400" dirty="0"/>
              <a:t>探索</a:t>
            </a:r>
            <a:endParaRPr lang="en-US" altLang="zh-CN" sz="2400" dirty="0"/>
          </a:p>
        </p:txBody>
      </p:sp>
      <p:sp>
        <p:nvSpPr>
          <p:cNvPr id="11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3449" y="1842867"/>
            <a:ext cx="10910934" cy="128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Target nodes</a:t>
            </a:r>
            <a:r>
              <a:rPr lang="zh-CN" altLang="en-US" dirty="0"/>
              <a:t>的类别极其不平衡，会导致模型在训练的时候</a:t>
            </a:r>
            <a:r>
              <a:rPr lang="zh-CN" altLang="en-US" b="1" dirty="0"/>
              <a:t>更倾向于将少数类分为多数类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/>
              <a:t>Homophily</a:t>
            </a:r>
            <a:r>
              <a:rPr lang="zh-CN" altLang="en-US" b="1" dirty="0"/>
              <a:t>等指标显著低</a:t>
            </a:r>
            <a:r>
              <a:rPr lang="zh-CN" altLang="en-US" dirty="0"/>
              <a:t>：异常节点通过伪装的方式使得其具有较为”干净“的关联关系，如何去选择好的</a:t>
            </a:r>
            <a:r>
              <a:rPr lang="en-US" altLang="zh-CN" dirty="0"/>
              <a:t>neighbors</a:t>
            </a:r>
            <a:r>
              <a:rPr lang="zh-CN" altLang="en-US" dirty="0"/>
              <a:t>是一大挑战。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623630" y="1314143"/>
            <a:ext cx="3075435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两个挑战：</a:t>
            </a:r>
            <a:endParaRPr lang="en-US" altLang="zh-CN" b="1" dirty="0"/>
          </a:p>
        </p:txBody>
      </p:sp>
      <p:sp>
        <p:nvSpPr>
          <p:cNvPr id="14" name="矩形 13"/>
          <p:cNvSpPr/>
          <p:nvPr/>
        </p:nvSpPr>
        <p:spPr>
          <a:xfrm>
            <a:off x="623630" y="3547368"/>
            <a:ext cx="3075435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解决方案：</a:t>
            </a:r>
            <a:endParaRPr lang="en-US" altLang="zh-CN" b="1" dirty="0"/>
          </a:p>
        </p:txBody>
      </p:sp>
      <p:sp>
        <p:nvSpPr>
          <p:cNvPr id="15" name="矩形 14"/>
          <p:cNvSpPr/>
          <p:nvPr/>
        </p:nvSpPr>
        <p:spPr>
          <a:xfrm>
            <a:off x="623449" y="4121748"/>
            <a:ext cx="6033293" cy="1704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对负样本的语义、结构更多的关注：少类别的更多</a:t>
            </a:r>
            <a:r>
              <a:rPr lang="en-US" altLang="zh-CN" dirty="0"/>
              <a:t>neighbors</a:t>
            </a:r>
            <a:r>
              <a:rPr lang="zh-CN" altLang="en-US" dirty="0"/>
              <a:t>，多类别的</a:t>
            </a:r>
            <a:r>
              <a:rPr lang="en-US" altLang="zh-CN" b="1" dirty="0"/>
              <a:t>under-sampling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受</a:t>
            </a:r>
            <a:r>
              <a:rPr lang="en-US" altLang="zh-CN" b="1" dirty="0"/>
              <a:t>Personalized PageRank</a:t>
            </a:r>
            <a:r>
              <a:rPr lang="zh-CN" altLang="en-US" dirty="0"/>
              <a:t>启发，选择训练节点的概率取决于它的度以及其所属类别的频率。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296" y="4089711"/>
            <a:ext cx="2308129" cy="9285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399" y="5177424"/>
            <a:ext cx="3935307" cy="474838"/>
          </a:xfrm>
          <a:prstGeom prst="rect">
            <a:avLst/>
          </a:prstGeom>
        </p:spPr>
      </p:pic>
      <p:sp>
        <p:nvSpPr>
          <p:cNvPr id="16" name="iŝľïďè"/>
          <p:cNvSpPr txBox="1"/>
          <p:nvPr/>
        </p:nvSpPr>
        <p:spPr>
          <a:xfrm>
            <a:off x="5628640" y="6153246"/>
            <a:ext cx="3231454" cy="37001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学习</a:t>
            </a:r>
            <a:r>
              <a:rPr lang="en-US" altLang="zh-CN" b="1" dirty="0">
                <a:solidFill>
                  <a:srgbClr val="FF0000"/>
                </a:solidFill>
              </a:rPr>
              <a:t>label transform weight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7469542" y="5652262"/>
            <a:ext cx="834566" cy="5009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ŝľïďè"/>
          <p:cNvSpPr txBox="1"/>
          <p:nvPr/>
        </p:nvSpPr>
        <p:spPr>
          <a:xfrm>
            <a:off x="9637150" y="6153246"/>
            <a:ext cx="1742050" cy="37001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GNN loss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endCxn id="22" idx="0"/>
          </p:cNvCxnSpPr>
          <p:nvPr/>
        </p:nvCxnSpPr>
        <p:spPr>
          <a:xfrm flipH="1">
            <a:off x="10508175" y="5652262"/>
            <a:ext cx="58225" cy="5009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961" y="107810"/>
            <a:ext cx="4659239" cy="40836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2  </a:t>
            </a:r>
            <a:r>
              <a:rPr lang="zh-CN" altLang="en-US" sz="2000" dirty="0">
                <a:solidFill>
                  <a:schemeClr val="accent1"/>
                </a:solidFill>
              </a:rPr>
              <a:t>方法探索与模型设计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74" name="直接连接符 73"/>
          <p:cNvCxnSpPr/>
          <p:nvPr/>
        </p:nvCxnSpPr>
        <p:spPr>
          <a:xfrm flipH="1">
            <a:off x="350421" y="600830"/>
            <a:ext cx="4289131" cy="0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 txBox="1"/>
          <p:nvPr/>
        </p:nvSpPr>
        <p:spPr>
          <a:xfrm>
            <a:off x="173292" y="807784"/>
            <a:ext cx="11361091" cy="4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400" dirty="0"/>
              <a:t>模型设计</a:t>
            </a:r>
            <a:endParaRPr lang="en-US" altLang="zh-CN" sz="2400" dirty="0"/>
          </a:p>
        </p:txBody>
      </p:sp>
      <p:sp>
        <p:nvSpPr>
          <p:cNvPr id="11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3450" y="1842867"/>
            <a:ext cx="11013770" cy="1704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考虑到商品图的</a:t>
            </a:r>
            <a:r>
              <a:rPr lang="en-US" altLang="zh-CN" dirty="0"/>
              <a:t>schema</a:t>
            </a:r>
            <a:r>
              <a:rPr lang="zh-CN" altLang="en-US" dirty="0"/>
              <a:t>，商品之间的拓扑关联较为稀疏，且为了适应测试阶段的</a:t>
            </a:r>
            <a:r>
              <a:rPr lang="en-US" altLang="zh-CN" dirty="0"/>
              <a:t>inductive</a:t>
            </a:r>
            <a:r>
              <a:rPr lang="zh-CN" altLang="en-US" dirty="0"/>
              <a:t>设定，采用基于</a:t>
            </a:r>
            <a:r>
              <a:rPr lang="en-US" altLang="zh-CN" b="1" dirty="0"/>
              <a:t>one-hop</a:t>
            </a:r>
            <a:r>
              <a:rPr lang="zh-CN" altLang="en-US" b="1" dirty="0"/>
              <a:t>关系类型</a:t>
            </a:r>
            <a:r>
              <a:rPr lang="zh-CN" altLang="en-US" dirty="0"/>
              <a:t>的采样方式。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对于一个</a:t>
            </a:r>
            <a:r>
              <a:rPr lang="en-US" altLang="zh-CN" dirty="0"/>
              <a:t>target </a:t>
            </a:r>
            <a:r>
              <a:rPr lang="zh-CN" altLang="en-US" dirty="0"/>
              <a:t>节点，为了保证节点的邻域信息均衡，对其</a:t>
            </a:r>
            <a:r>
              <a:rPr lang="zh-CN" altLang="en-US" b="1" dirty="0">
                <a:solidFill>
                  <a:srgbClr val="FF0000"/>
                </a:solidFill>
              </a:rPr>
              <a:t>每种关系类型</a:t>
            </a:r>
            <a:r>
              <a:rPr lang="zh-CN" altLang="en-US" b="1" dirty="0"/>
              <a:t>的邻域</a:t>
            </a:r>
            <a:r>
              <a:rPr lang="zh-CN" altLang="en-US" dirty="0"/>
              <a:t>有放回的采样相同数目的节点，然后迭代</a:t>
            </a:r>
            <a:r>
              <a:rPr lang="en-US" altLang="zh-CN" dirty="0"/>
              <a:t>K </a:t>
            </a:r>
            <a:r>
              <a:rPr lang="zh-CN" altLang="en-US" dirty="0"/>
              <a:t>次以获得一个子图。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623630" y="1314143"/>
            <a:ext cx="3075435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基于关系类型的子图采样器：</a:t>
            </a:r>
            <a:endParaRPr lang="en-US" altLang="zh-CN" b="1" dirty="0"/>
          </a:p>
        </p:txBody>
      </p:sp>
      <p:sp>
        <p:nvSpPr>
          <p:cNvPr id="14" name="矩形 13"/>
          <p:cNvSpPr/>
          <p:nvPr/>
        </p:nvSpPr>
        <p:spPr>
          <a:xfrm>
            <a:off x="623630" y="3771752"/>
            <a:ext cx="3075435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R-GCN</a:t>
            </a:r>
            <a:r>
              <a:rPr lang="zh-CN" altLang="en-US" b="1" dirty="0"/>
              <a:t>编码器：</a:t>
            </a:r>
            <a:endParaRPr lang="en-US" altLang="zh-CN" b="1" dirty="0"/>
          </a:p>
        </p:txBody>
      </p:sp>
      <p:sp>
        <p:nvSpPr>
          <p:cNvPr id="15" name="矩形 14"/>
          <p:cNvSpPr/>
          <p:nvPr/>
        </p:nvSpPr>
        <p:spPr>
          <a:xfrm>
            <a:off x="623449" y="4381656"/>
            <a:ext cx="6343095" cy="128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在聚合邻居节点的信息时按照边的类型进行分类，根据边类型的不同进行相应的转换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其中每个节点的信息更新共享参数，并行计算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3155" y="5824481"/>
            <a:ext cx="4442845" cy="8077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508" y="3429000"/>
            <a:ext cx="2829896" cy="30884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961" y="107810"/>
            <a:ext cx="4659239" cy="40836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2  </a:t>
            </a:r>
            <a:r>
              <a:rPr lang="zh-CN" altLang="en-US" sz="2000" dirty="0">
                <a:solidFill>
                  <a:schemeClr val="accent1"/>
                </a:solidFill>
              </a:rPr>
              <a:t>方法探索与模型设计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74" name="直接连接符 73"/>
          <p:cNvCxnSpPr/>
          <p:nvPr/>
        </p:nvCxnSpPr>
        <p:spPr>
          <a:xfrm flipH="1">
            <a:off x="350421" y="600830"/>
            <a:ext cx="4289131" cy="0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 txBox="1"/>
          <p:nvPr/>
        </p:nvSpPr>
        <p:spPr>
          <a:xfrm>
            <a:off x="173292" y="807784"/>
            <a:ext cx="11361091" cy="4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400" dirty="0"/>
              <a:t>模型设计</a:t>
            </a:r>
            <a:endParaRPr lang="en-US" altLang="zh-CN" sz="2400" dirty="0"/>
          </a:p>
        </p:txBody>
      </p:sp>
      <p:sp>
        <p:nvSpPr>
          <p:cNvPr id="11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3450" y="1842867"/>
            <a:ext cx="11013770" cy="1704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为了更好的适应存在噪声数据的真实场景，避免由于小的噪声导致检测失败，考虑通过</a:t>
            </a:r>
            <a:r>
              <a:rPr lang="zh-CN" altLang="en-US" b="1" dirty="0"/>
              <a:t>基于特征的数据增强</a:t>
            </a:r>
            <a:r>
              <a:rPr lang="zh-CN" altLang="en-US" dirty="0"/>
              <a:t>方法来提高模型的鲁棒性。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受</a:t>
            </a:r>
            <a:r>
              <a:rPr lang="en-US" altLang="zh-CN" dirty="0"/>
              <a:t>FLAG</a:t>
            </a:r>
            <a:r>
              <a:rPr lang="zh-CN" altLang="en-US" dirty="0"/>
              <a:t>启发，对抗扰动被认为是一种数据依赖的正则化，有助于推广到分布外样本，同时考虑到标签节点样本的稀缺性，我们采用</a:t>
            </a:r>
            <a:r>
              <a:rPr lang="zh-CN" altLang="en-US" b="1" dirty="0">
                <a:solidFill>
                  <a:srgbClr val="FF0000"/>
                </a:solidFill>
              </a:rPr>
              <a:t>对抗扰动策略</a:t>
            </a:r>
            <a:r>
              <a:rPr lang="zh-CN" altLang="en-US" dirty="0"/>
              <a:t>作为输入特征增强的方法。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623630" y="1314143"/>
            <a:ext cx="3520773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基于梯度扰动的对抗训练策略：</a:t>
            </a:r>
            <a:endParaRPr lang="en-US" altLang="zh-CN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256783" y="6538911"/>
            <a:ext cx="11277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Times New Roman" panose="02020603050405020304" charset="0"/>
                <a:cs typeface="Times New Roman" panose="02020603050405020304" charset="0"/>
              </a:rPr>
              <a:t>Kong K, Li G, Ding M, et al. Robust Optimization As Data Augmentation for Large-Scale Graphs[C]//Proceedings of the IEEE/CVF Conference on Computer Vision and Pattern Recognition. 2022: 60-69.</a:t>
            </a:r>
            <a:endParaRPr lang="zh-CN" altLang="en-US" sz="105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3450" y="4222335"/>
            <a:ext cx="5751036" cy="2120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对抗训练通过生成对抗性数据点，然后将其注入到训练数据中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目标是寻找合适的扰动，使得模型有更强的鲁棒性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参数与扰动更新</a:t>
            </a:r>
            <a:r>
              <a:rPr lang="zh-CN" altLang="en-US" b="1" dirty="0"/>
              <a:t>并行</a:t>
            </a:r>
            <a:r>
              <a:rPr lang="zh-CN" altLang="en-US" dirty="0"/>
              <a:t>计算，节点特征被注入</a:t>
            </a:r>
            <a:r>
              <a:rPr lang="zh-CN" altLang="en-US" b="1" dirty="0"/>
              <a:t>多尺度</a:t>
            </a:r>
            <a:r>
              <a:rPr lang="zh-CN" altLang="en-US" dirty="0"/>
              <a:t>的干扰噪声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7333" y="4282750"/>
            <a:ext cx="4124410" cy="6652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494" y="5282561"/>
            <a:ext cx="4016088" cy="73920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  <p:tag name="COMMONDATA" val="eyJoZGlkIjoiYjExNTQ5MmE3YWRiNjU0YTFmMzRmMTFkMzIwMDIwOTEifQ==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2062</Words>
  <Application>WPS 演示</Application>
  <PresentationFormat>宽屏</PresentationFormat>
  <Paragraphs>196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Impact</vt:lpstr>
      <vt:lpstr>Microsoft YaHei</vt:lpstr>
      <vt:lpstr>Times New Roman</vt:lpstr>
      <vt:lpstr>Arial Unicode MS</vt:lpstr>
      <vt:lpstr>Calibri</vt:lpstr>
      <vt:lpstr>主题5</vt:lpstr>
      <vt:lpstr>ICDM 2022 : 大规模电商图上的风险商品检测 —— 三个火枪手</vt:lpstr>
      <vt:lpstr>PowerPoint 演示文稿</vt:lpstr>
      <vt:lpstr>问题拆解与分析</vt:lpstr>
      <vt:lpstr>1  问题拆解与分析</vt:lpstr>
      <vt:lpstr>方法探索与模型设计</vt:lpstr>
      <vt:lpstr>2  方法探索与模型设计</vt:lpstr>
      <vt:lpstr>2  方法探索与模型设计</vt:lpstr>
      <vt:lpstr>2  方法探索与模型设计</vt:lpstr>
      <vt:lpstr>2  方法探索与模型设计</vt:lpstr>
      <vt:lpstr>实验设计</vt:lpstr>
      <vt:lpstr>3  实验设计</vt:lpstr>
      <vt:lpstr>感悟与总结</vt:lpstr>
      <vt:lpstr>4  感悟与总结</vt:lpstr>
      <vt:lpstr>感谢聆听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category>business proposal;oral defense;training courseware</cp:category>
  <cp:lastModifiedBy>剑杪</cp:lastModifiedBy>
  <cp:revision>592</cp:revision>
  <cp:lastPrinted>2018-02-05T16:00:00Z</cp:lastPrinted>
  <dcterms:created xsi:type="dcterms:W3CDTF">2018-02-05T16:00:00Z</dcterms:created>
  <dcterms:modified xsi:type="dcterms:W3CDTF">2022-09-21T07:24:41Z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ICV">
    <vt:lpwstr>E3DDDCBF9A4B42F791FFB6DE02411BD3</vt:lpwstr>
  </property>
  <property fmtid="{D5CDD505-2E9C-101B-9397-08002B2CF9AE}" pid="12" name="KSOProductBuildVer">
    <vt:lpwstr>2052-11.1.0.12358</vt:lpwstr>
  </property>
</Properties>
</file>