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7" roundtripDataSignature="AMtx7mhMOhOepu4OoUZUUrz7lGnVyyXt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155cdc486_0_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49" name="Google Shape;149;g25155cdc486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238f8a98c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56" name="Google Shape;156;g22238f8a98c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155cdc486_0_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62" name="Google Shape;162;g25155cdc486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1576f7e83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68" name="Google Shape;168;g251576f7e83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1576f7e83_1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74" name="Google Shape;174;g251576f7e83_1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1576f7e83_2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80" name="Google Shape;180;g251576f7e83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23a778334_1_2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g2223a778334_1_2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94" name="Google Shape;19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155cdc486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93" name="Google Shape;93;g25155cdc48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5155cdc486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99" name="Google Shape;99;g25155cdc486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1576f7e83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05" name="Google Shape;105;g251576f7e8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1576f7e83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13" name="Google Shape;113;g251576f7e83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155cdc486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20" name="Google Shape;120;g25155cdc486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155cdc486_0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26" name="Google Shape;126;g25155cdc486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155cdc486_0_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33" name="Google Shape;133;g25155cdc486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155cdc486_0_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42" name="Google Shape;142;g25155cdc486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p:nvPr>
            <p:ph idx="2" type="pic"/>
          </p:nvPr>
        </p:nvSpPr>
        <p:spPr>
          <a:xfrm>
            <a:off x="1792288" y="612775"/>
            <a:ext cx="5486400" cy="4114800"/>
          </a:xfrm>
          <a:prstGeom prst="rect">
            <a:avLst/>
          </a:prstGeom>
          <a:noFill/>
          <a:ln>
            <a:noFill/>
          </a:ln>
        </p:spPr>
      </p:sp>
      <p:sp>
        <p:nvSpPr>
          <p:cNvPr id="68" name="Google Shape;68;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jp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jpg"/><Relationship Id="rId4" Type="http://schemas.openxmlformats.org/officeDocument/2006/relationships/hyperlink" Target="mailto:meech@umich.edu" TargetMode="External"/><Relationship Id="rId9" Type="http://schemas.openxmlformats.org/officeDocument/2006/relationships/hyperlink" Target="mailto:bmaxim@umich.edu" TargetMode="External"/><Relationship Id="rId5" Type="http://schemas.openxmlformats.org/officeDocument/2006/relationships/hyperlink" Target="mailto:sauerr@umich.edu" TargetMode="External"/><Relationship Id="rId6" Type="http://schemas.openxmlformats.org/officeDocument/2006/relationships/hyperlink" Target="mailto:jcschal@umich.edu" TargetMode="External"/><Relationship Id="rId7" Type="http://schemas.openxmlformats.org/officeDocument/2006/relationships/hyperlink" Target="mailto:opelle@umich.edu" TargetMode="External"/><Relationship Id="rId8" Type="http://schemas.openxmlformats.org/officeDocument/2006/relationships/hyperlink" Target="mailto:zhesong@umich.edu"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jpg"/><Relationship Id="rId4" Type="http://schemas.openxmlformats.org/officeDocument/2006/relationships/hyperlink" Target="https://ieeexplore.ieee.org/stamp/stamp.jsp?tp=&amp;arnumber=8432227&amp;isnumber=8432202" TargetMode="External"/><Relationship Id="rId5" Type="http://schemas.openxmlformats.org/officeDocument/2006/relationships/hyperlink" Target="https://ieeexplore.ieee.org/stamp/stamp.jsp?tp=&amp;arnumber=7804775&amp;isnumber=7804716" TargetMode="External"/><Relationship Id="rId6" Type="http://schemas.openxmlformats.org/officeDocument/2006/relationships/hyperlink" Target="https://doi.org/10.3390/su13105602" TargetMode="External"/><Relationship Id="rId7" Type="http://schemas.openxmlformats.org/officeDocument/2006/relationships/hyperlink" Target="https://doi.org/10.3390/s2209332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
          <p:cNvSpPr txBox="1"/>
          <p:nvPr>
            <p:ph idx="1" type="subTitle"/>
          </p:nvPr>
        </p:nvSpPr>
        <p:spPr>
          <a:xfrm>
            <a:off x="356908" y="4965584"/>
            <a:ext cx="8471713" cy="1413684"/>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lnSpc>
                <a:spcPct val="100000"/>
              </a:lnSpc>
              <a:spcBef>
                <a:spcPts val="0"/>
              </a:spcBef>
              <a:spcAft>
                <a:spcPts val="0"/>
              </a:spcAft>
              <a:buClr>
                <a:schemeClr val="dk2"/>
              </a:buClr>
              <a:buSzPct val="100000"/>
              <a:buNone/>
            </a:pPr>
            <a:r>
              <a:rPr lang="en-US"/>
              <a:t>Demetrius Johnson</a:t>
            </a:r>
            <a:endParaRPr/>
          </a:p>
          <a:p>
            <a:pPr indent="0" lvl="0" marL="0" rtl="0" algn="ctr">
              <a:lnSpc>
                <a:spcPct val="100000"/>
              </a:lnSpc>
              <a:spcBef>
                <a:spcPts val="0"/>
              </a:spcBef>
              <a:spcAft>
                <a:spcPts val="0"/>
              </a:spcAft>
              <a:buClr>
                <a:schemeClr val="dk2"/>
              </a:buClr>
              <a:buSzPct val="100000"/>
              <a:buNone/>
            </a:pPr>
            <a:r>
              <a:rPr lang="en-US"/>
              <a:t>Ryan Sauer</a:t>
            </a:r>
            <a:endParaRPr/>
          </a:p>
          <a:p>
            <a:pPr indent="0" lvl="0" marL="0" rtl="0" algn="ctr">
              <a:lnSpc>
                <a:spcPct val="100000"/>
              </a:lnSpc>
              <a:spcBef>
                <a:spcPts val="0"/>
              </a:spcBef>
              <a:spcAft>
                <a:spcPts val="0"/>
              </a:spcAft>
              <a:buClr>
                <a:schemeClr val="dk2"/>
              </a:buClr>
              <a:buSzPct val="100000"/>
              <a:buNone/>
            </a:pPr>
            <a:r>
              <a:rPr lang="en-US"/>
              <a:t>Olivia Pellegrini</a:t>
            </a:r>
            <a:endParaRPr/>
          </a:p>
          <a:p>
            <a:pPr indent="0" lvl="0" marL="0" rtl="0" algn="ctr">
              <a:lnSpc>
                <a:spcPct val="100000"/>
              </a:lnSpc>
              <a:spcBef>
                <a:spcPts val="0"/>
              </a:spcBef>
              <a:spcAft>
                <a:spcPts val="0"/>
              </a:spcAft>
              <a:buClr>
                <a:schemeClr val="dk2"/>
              </a:buClr>
              <a:buSzPct val="100000"/>
              <a:buNone/>
            </a:pPr>
            <a:r>
              <a:rPr lang="en-US"/>
              <a:t>Jonathan Schall</a:t>
            </a:r>
            <a:endParaRPr/>
          </a:p>
        </p:txBody>
      </p:sp>
      <p:sp>
        <p:nvSpPr>
          <p:cNvPr id="89" name="Google Shape;89;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0" name="Google Shape;90;p1"/>
          <p:cNvSpPr txBox="1"/>
          <p:nvPr/>
        </p:nvSpPr>
        <p:spPr>
          <a:xfrm>
            <a:off x="2253100" y="491175"/>
            <a:ext cx="4515300" cy="1416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CIS-4951</a:t>
            </a:r>
            <a:endParaRPr b="1" i="0" sz="2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With Dr. Bruce Maxim</a:t>
            </a:r>
            <a:endParaRPr b="1" i="0" sz="2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1" lang="en-US" sz="2000">
                <a:solidFill>
                  <a:schemeClr val="lt1"/>
                </a:solidFill>
                <a:latin typeface="Calibri"/>
                <a:ea typeface="Calibri"/>
                <a:cs typeface="Calibri"/>
                <a:sym typeface="Calibri"/>
              </a:rPr>
              <a:t>Sky Socket</a:t>
            </a:r>
            <a:endParaRPr b="1" i="0" sz="2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1" lang="en-US" sz="2000">
                <a:solidFill>
                  <a:schemeClr val="lt1"/>
                </a:solidFill>
                <a:latin typeface="Calibri"/>
                <a:ea typeface="Calibri"/>
                <a:cs typeface="Calibri"/>
                <a:sym typeface="Calibri"/>
              </a:rPr>
              <a:t>Software Design Specification</a:t>
            </a:r>
            <a:endParaRPr b="1" i="0" sz="20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g25155cdc486_0_4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2" name="Google Shape;152;g25155cdc486_0_44"/>
          <p:cNvSpPr txBox="1"/>
          <p:nvPr/>
        </p:nvSpPr>
        <p:spPr>
          <a:xfrm>
            <a:off x="182451" y="1601125"/>
            <a:ext cx="8349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2100"/>
              <a:t>4 UI Design </a:t>
            </a:r>
            <a:endParaRPr b="0" i="0" sz="1300" u="none" cap="none" strike="noStrike">
              <a:solidFill>
                <a:schemeClr val="dk1"/>
              </a:solidFill>
              <a:latin typeface="Verdana"/>
              <a:ea typeface="Verdana"/>
              <a:cs typeface="Verdana"/>
              <a:sym typeface="Verdana"/>
            </a:endParaRPr>
          </a:p>
        </p:txBody>
      </p:sp>
      <p:pic>
        <p:nvPicPr>
          <p:cNvPr id="153" name="Google Shape;153;g25155cdc486_0_44"/>
          <p:cNvPicPr preferRelativeResize="0"/>
          <p:nvPr/>
        </p:nvPicPr>
        <p:blipFill>
          <a:blip r:embed="rId4">
            <a:alphaModFix/>
          </a:blip>
          <a:stretch>
            <a:fillRect/>
          </a:stretch>
        </p:blipFill>
        <p:spPr>
          <a:xfrm>
            <a:off x="1447800" y="2076625"/>
            <a:ext cx="6248401" cy="444983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g22238f8a98c_0_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9" name="Google Shape;159;g22238f8a98c_0_2"/>
          <p:cNvSpPr txBox="1"/>
          <p:nvPr/>
        </p:nvSpPr>
        <p:spPr>
          <a:xfrm>
            <a:off x="182441" y="1601126"/>
            <a:ext cx="7422000" cy="4620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2100"/>
              <a:t>5 </a:t>
            </a:r>
            <a:r>
              <a:rPr b="1" i="0" lang="en-US" sz="2100" u="none" cap="none" strike="noStrike">
                <a:solidFill>
                  <a:srgbClr val="000000"/>
                </a:solidFill>
                <a:latin typeface="Arial"/>
                <a:ea typeface="Arial"/>
                <a:cs typeface="Arial"/>
                <a:sym typeface="Arial"/>
              </a:rPr>
              <a:t>Restrictions</a:t>
            </a:r>
            <a:endParaRPr b="1"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i="0" lang="en-US" sz="1300" u="none" cap="none" strike="noStrike">
                <a:solidFill>
                  <a:schemeClr val="dk1"/>
                </a:solidFill>
                <a:latin typeface="Verdana"/>
                <a:ea typeface="Verdana"/>
                <a:cs typeface="Verdana"/>
                <a:sym typeface="Verdana"/>
              </a:rPr>
              <a:t>Time:</a:t>
            </a:r>
            <a:endParaRPr b="1" i="0" sz="1300" u="none" cap="none" strike="noStrike">
              <a:solidFill>
                <a:schemeClr val="dk1"/>
              </a:solidFill>
              <a:latin typeface="Verdana"/>
              <a:ea typeface="Verdana"/>
              <a:cs typeface="Verdana"/>
              <a:sym typeface="Verdana"/>
            </a:endParaRPr>
          </a:p>
          <a:p>
            <a:pPr indent="0" lvl="0" marL="0" marR="0" rtl="0" algn="l">
              <a:lnSpc>
                <a:spcPct val="115000"/>
              </a:lnSpc>
              <a:spcBef>
                <a:spcPts val="0"/>
              </a:spcBef>
              <a:spcAft>
                <a:spcPts val="0"/>
              </a:spcAft>
              <a:buClr>
                <a:schemeClr val="dk1"/>
              </a:buClr>
              <a:buSzPts val="1100"/>
              <a:buFont typeface="Arial"/>
              <a:buNone/>
            </a:pPr>
            <a:r>
              <a:rPr b="0" i="0" lang="en-US" sz="1300" u="none" cap="none" strike="noStrike">
                <a:solidFill>
                  <a:schemeClr val="dk1"/>
                </a:solidFill>
                <a:latin typeface="Verdana"/>
                <a:ea typeface="Verdana"/>
                <a:cs typeface="Verdana"/>
                <a:sym typeface="Verdana"/>
              </a:rPr>
              <a:t>We only have two semesters to get the software, hardware, and tests done from scratch with little to no experience with the subject matter beforehand. We have a lot of possible additions to the scope, but we may be limited by time. One of these additions is the addition of autonomous flight by the drone.</a:t>
            </a:r>
            <a:endParaRPr b="0" i="0" sz="1300" u="none" cap="none" strike="noStrike">
              <a:solidFill>
                <a:schemeClr val="dk1"/>
              </a:solidFill>
              <a:latin typeface="Verdana"/>
              <a:ea typeface="Verdana"/>
              <a:cs typeface="Verdana"/>
              <a:sym typeface="Verdana"/>
            </a:endParaRPr>
          </a:p>
          <a:p>
            <a:pPr indent="0" lvl="0" marL="0" marR="0" rtl="0" algn="l">
              <a:lnSpc>
                <a:spcPct val="115000"/>
              </a:lnSpc>
              <a:spcBef>
                <a:spcPts val="0"/>
              </a:spcBef>
              <a:spcAft>
                <a:spcPts val="0"/>
              </a:spcAft>
              <a:buClr>
                <a:schemeClr val="dk1"/>
              </a:buClr>
              <a:buSzPts val="1100"/>
              <a:buFont typeface="Arial"/>
              <a:buNone/>
            </a:pPr>
            <a:r>
              <a:t/>
            </a:r>
            <a:endParaRPr b="0" i="0" sz="1300" u="none" cap="none" strike="noStrike">
              <a:solidFill>
                <a:schemeClr val="dk1"/>
              </a:solidFill>
              <a:latin typeface="Verdana"/>
              <a:ea typeface="Verdana"/>
              <a:cs typeface="Verdana"/>
              <a:sym typeface="Verdana"/>
            </a:endParaRPr>
          </a:p>
          <a:p>
            <a:pPr indent="0" lvl="0" marL="0" marR="0" rtl="0" algn="l">
              <a:lnSpc>
                <a:spcPct val="115000"/>
              </a:lnSpc>
              <a:spcBef>
                <a:spcPts val="0"/>
              </a:spcBef>
              <a:spcAft>
                <a:spcPts val="0"/>
              </a:spcAft>
              <a:buClr>
                <a:schemeClr val="dk1"/>
              </a:buClr>
              <a:buSzPts val="1100"/>
              <a:buFont typeface="Arial"/>
              <a:buNone/>
            </a:pPr>
            <a:r>
              <a:t/>
            </a:r>
            <a:endParaRPr b="0" i="0" sz="1300" u="none" cap="none" strike="noStrike">
              <a:solidFill>
                <a:schemeClr val="dk1"/>
              </a:solidFill>
              <a:latin typeface="Verdana"/>
              <a:ea typeface="Verdana"/>
              <a:cs typeface="Verdana"/>
              <a:sym typeface="Verdana"/>
            </a:endParaRPr>
          </a:p>
          <a:p>
            <a:pPr indent="0" lvl="0" marL="0" marR="0" rtl="0" algn="l">
              <a:lnSpc>
                <a:spcPct val="115000"/>
              </a:lnSpc>
              <a:spcBef>
                <a:spcPts val="0"/>
              </a:spcBef>
              <a:spcAft>
                <a:spcPts val="0"/>
              </a:spcAft>
              <a:buClr>
                <a:schemeClr val="dk1"/>
              </a:buClr>
              <a:buSzPts val="1100"/>
              <a:buFont typeface="Arial"/>
              <a:buNone/>
            </a:pPr>
            <a:r>
              <a:rPr b="1" i="0" lang="en-US" sz="1300" u="none" cap="none" strike="noStrike">
                <a:solidFill>
                  <a:schemeClr val="dk1"/>
                </a:solidFill>
                <a:latin typeface="Verdana"/>
                <a:ea typeface="Verdana"/>
                <a:cs typeface="Verdana"/>
                <a:sym typeface="Verdana"/>
              </a:rPr>
              <a:t>Expertise:</a:t>
            </a:r>
            <a:endParaRPr b="1" i="0" sz="1300" u="none" cap="none" strike="noStrike">
              <a:solidFill>
                <a:schemeClr val="dk1"/>
              </a:solidFill>
              <a:latin typeface="Verdana"/>
              <a:ea typeface="Verdana"/>
              <a:cs typeface="Verdana"/>
              <a:sym typeface="Verdana"/>
            </a:endParaRPr>
          </a:p>
          <a:p>
            <a:pPr indent="0" lvl="0" marL="0" marR="0" rtl="0" algn="l">
              <a:lnSpc>
                <a:spcPct val="115000"/>
              </a:lnSpc>
              <a:spcBef>
                <a:spcPts val="0"/>
              </a:spcBef>
              <a:spcAft>
                <a:spcPts val="0"/>
              </a:spcAft>
              <a:buClr>
                <a:schemeClr val="dk1"/>
              </a:buClr>
              <a:buSzPts val="1100"/>
              <a:buFont typeface="Arial"/>
              <a:buNone/>
            </a:pPr>
            <a:r>
              <a:rPr b="0" i="0" lang="en-US" sz="1300" u="none" cap="none" strike="noStrike">
                <a:solidFill>
                  <a:schemeClr val="dk1"/>
                </a:solidFill>
                <a:latin typeface="Verdana"/>
                <a:ea typeface="Verdana"/>
                <a:cs typeface="Verdana"/>
                <a:sym typeface="Verdana"/>
              </a:rPr>
              <a:t>We are working with a lot of hardware and new interfaces/libraries we aren’t familiar with. We will have to use up time to learn how to use and work with these interfaces.</a:t>
            </a:r>
            <a:endParaRPr b="0" i="0" sz="1300" u="none" cap="none" strike="noStrike">
              <a:solidFill>
                <a:schemeClr val="dk1"/>
              </a:solidFill>
              <a:latin typeface="Verdana"/>
              <a:ea typeface="Verdana"/>
              <a:cs typeface="Verdana"/>
              <a:sym typeface="Verdana"/>
            </a:endParaRPr>
          </a:p>
          <a:p>
            <a:pPr indent="0" lvl="0" marL="0" marR="0" rtl="0" algn="l">
              <a:lnSpc>
                <a:spcPct val="115000"/>
              </a:lnSpc>
              <a:spcBef>
                <a:spcPts val="0"/>
              </a:spcBef>
              <a:spcAft>
                <a:spcPts val="0"/>
              </a:spcAft>
              <a:buClr>
                <a:schemeClr val="dk1"/>
              </a:buClr>
              <a:buSzPts val="1100"/>
              <a:buFont typeface="Arial"/>
              <a:buNone/>
            </a:pPr>
            <a:r>
              <a:t/>
            </a:r>
            <a:endParaRPr b="0" i="0" sz="1300" u="none" cap="none" strike="noStrike">
              <a:solidFill>
                <a:schemeClr val="dk1"/>
              </a:solidFill>
              <a:latin typeface="Verdana"/>
              <a:ea typeface="Verdana"/>
              <a:cs typeface="Verdana"/>
              <a:sym typeface="Verdana"/>
            </a:endParaRPr>
          </a:p>
          <a:p>
            <a:pPr indent="0" lvl="0" marL="0" marR="0" rtl="0" algn="l">
              <a:lnSpc>
                <a:spcPct val="115000"/>
              </a:lnSpc>
              <a:spcBef>
                <a:spcPts val="0"/>
              </a:spcBef>
              <a:spcAft>
                <a:spcPts val="0"/>
              </a:spcAft>
              <a:buClr>
                <a:schemeClr val="dk1"/>
              </a:buClr>
              <a:buSzPts val="1100"/>
              <a:buFont typeface="Arial"/>
              <a:buNone/>
            </a:pPr>
            <a:r>
              <a:t/>
            </a:r>
            <a:endParaRPr b="0" i="0" sz="1300" u="none" cap="none" strike="noStrike">
              <a:solidFill>
                <a:schemeClr val="dk1"/>
              </a:solidFill>
              <a:latin typeface="Verdana"/>
              <a:ea typeface="Verdana"/>
              <a:cs typeface="Verdana"/>
              <a:sym typeface="Verdana"/>
            </a:endParaRPr>
          </a:p>
          <a:p>
            <a:pPr indent="0" lvl="0" marL="0" marR="0" rtl="0" algn="l">
              <a:lnSpc>
                <a:spcPct val="115000"/>
              </a:lnSpc>
              <a:spcBef>
                <a:spcPts val="0"/>
              </a:spcBef>
              <a:spcAft>
                <a:spcPts val="0"/>
              </a:spcAft>
              <a:buClr>
                <a:schemeClr val="dk1"/>
              </a:buClr>
              <a:buSzPts val="1100"/>
              <a:buFont typeface="Arial"/>
              <a:buNone/>
            </a:pPr>
            <a:r>
              <a:rPr b="1" i="0" lang="en-US" sz="1300" u="none" cap="none" strike="noStrike">
                <a:solidFill>
                  <a:schemeClr val="dk1"/>
                </a:solidFill>
                <a:latin typeface="Verdana"/>
                <a:ea typeface="Verdana"/>
                <a:cs typeface="Verdana"/>
                <a:sym typeface="Verdana"/>
              </a:rPr>
              <a:t>Access:</a:t>
            </a:r>
            <a:endParaRPr b="1" i="0" sz="1300" u="none" cap="none" strike="noStrike">
              <a:solidFill>
                <a:schemeClr val="dk1"/>
              </a:solidFill>
              <a:latin typeface="Verdana"/>
              <a:ea typeface="Verdana"/>
              <a:cs typeface="Verdana"/>
              <a:sym typeface="Verdana"/>
            </a:endParaRPr>
          </a:p>
          <a:p>
            <a:pPr indent="0" lvl="0" marL="0" marR="0" rtl="0" algn="l">
              <a:lnSpc>
                <a:spcPct val="115000"/>
              </a:lnSpc>
              <a:spcBef>
                <a:spcPts val="0"/>
              </a:spcBef>
              <a:spcAft>
                <a:spcPts val="0"/>
              </a:spcAft>
              <a:buClr>
                <a:schemeClr val="dk1"/>
              </a:buClr>
              <a:buSzPts val="1100"/>
              <a:buFont typeface="Arial"/>
              <a:buNone/>
            </a:pPr>
            <a:r>
              <a:rPr b="0" i="0" lang="en-US" sz="1300" u="none" cap="none" strike="noStrike">
                <a:solidFill>
                  <a:schemeClr val="dk1"/>
                </a:solidFill>
                <a:latin typeface="Verdana"/>
                <a:ea typeface="Verdana"/>
                <a:cs typeface="Verdana"/>
                <a:sym typeface="Verdana"/>
              </a:rPr>
              <a:t>We have limited hardware (computing and vehicles) as well as limited access to them. We can work hands on with the drone and car when on campus and when we are given access to the testing facility, so we must be intentional about when we can be on campus and work with the hardware together.</a:t>
            </a:r>
            <a:endParaRPr b="0" i="0" sz="1500" u="none" cap="none" strike="noStrike">
              <a:solidFill>
                <a:schemeClr val="dk1"/>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g25155cdc486_0_5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5" name="Google Shape;165;g25155cdc486_0_51"/>
          <p:cNvSpPr txBox="1"/>
          <p:nvPr/>
        </p:nvSpPr>
        <p:spPr>
          <a:xfrm>
            <a:off x="182441" y="1601126"/>
            <a:ext cx="7422000" cy="4390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2100"/>
              <a:t>6 Testing Issues</a:t>
            </a:r>
            <a:endParaRPr b="1"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lang="en-US" sz="1300">
                <a:solidFill>
                  <a:schemeClr val="dk1"/>
                </a:solidFill>
                <a:latin typeface="Verdana"/>
                <a:ea typeface="Verdana"/>
                <a:cs typeface="Verdana"/>
                <a:sym typeface="Verdana"/>
              </a:rPr>
              <a:t>Classes of tests:</a:t>
            </a:r>
            <a:endParaRPr b="1"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Clr>
                <a:schemeClr val="dk1"/>
              </a:buClr>
              <a:buSzPts val="1100"/>
              <a:buFont typeface="Arial"/>
              <a:buNone/>
            </a:pPr>
            <a:r>
              <a:rPr lang="en-US" sz="1300">
                <a:solidFill>
                  <a:schemeClr val="dk1"/>
                </a:solidFill>
                <a:latin typeface="Verdana"/>
                <a:ea typeface="Verdana"/>
                <a:cs typeface="Verdana"/>
                <a:sym typeface="Verdana"/>
              </a:rPr>
              <a:t>Unit Testing:</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rPr lang="en-US" sz="1300">
                <a:solidFill>
                  <a:schemeClr val="dk1"/>
                </a:solidFill>
                <a:latin typeface="Verdana"/>
                <a:ea typeface="Verdana"/>
                <a:cs typeface="Verdana"/>
                <a:sym typeface="Verdana"/>
              </a:rPr>
              <a:t>We will test each component of our system independently. We have test each program independently without the rest of the system to ensure each parts function. This is a combination of white and black box testing for the given component. Naturally our ML is mostly black box, and our GUI + software is mostly white box testing.</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rPr lang="en-US" sz="1300">
                <a:solidFill>
                  <a:schemeClr val="dk1"/>
                </a:solidFill>
                <a:latin typeface="Verdana"/>
                <a:ea typeface="Verdana"/>
                <a:cs typeface="Verdana"/>
                <a:sym typeface="Verdana"/>
              </a:rPr>
              <a:t>Integration Testing:</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rPr lang="en-US" sz="1300">
                <a:solidFill>
                  <a:schemeClr val="dk1"/>
                </a:solidFill>
                <a:latin typeface="Verdana"/>
                <a:ea typeface="Verdana"/>
                <a:cs typeface="Verdana"/>
                <a:sym typeface="Verdana"/>
              </a:rPr>
              <a:t>We have a lot of pieces that have to work together and talk. After we’ve ensured the quality of our components, we slowly test combinations. Combinations of the program will be systematically cleared using majority white box testing.</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rPr lang="en-US" sz="1300">
                <a:solidFill>
                  <a:schemeClr val="dk1"/>
                </a:solidFill>
                <a:latin typeface="Verdana"/>
                <a:ea typeface="Verdana"/>
                <a:cs typeface="Verdana"/>
                <a:sym typeface="Verdana"/>
              </a:rPr>
              <a:t>Functional Testing:</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rPr lang="en-US" sz="1300">
                <a:solidFill>
                  <a:schemeClr val="dk1"/>
                </a:solidFill>
                <a:latin typeface="Verdana"/>
                <a:ea typeface="Verdana"/>
                <a:cs typeface="Verdana"/>
                <a:sym typeface="Verdana"/>
              </a:rPr>
              <a:t>Once all parts are together, we will be running many black box tests to ensure the product is acceptable and functioning in all required aspects.</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t/>
            </a:r>
            <a:endParaRPr sz="1300">
              <a:solidFill>
                <a:schemeClr val="dk1"/>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g251576f7e83_1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1" name="Google Shape;171;g251576f7e83_1_0"/>
          <p:cNvSpPr txBox="1"/>
          <p:nvPr/>
        </p:nvSpPr>
        <p:spPr>
          <a:xfrm>
            <a:off x="182441" y="1601126"/>
            <a:ext cx="7422000" cy="5402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2100"/>
              <a:t>6 Testing Issues</a:t>
            </a:r>
            <a:endParaRPr b="1"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b="1" lang="en-US" sz="1300">
                <a:solidFill>
                  <a:schemeClr val="dk1"/>
                </a:solidFill>
                <a:latin typeface="Verdana"/>
                <a:ea typeface="Verdana"/>
                <a:cs typeface="Verdana"/>
                <a:sym typeface="Verdana"/>
              </a:rPr>
              <a:t>Expected Results:</a:t>
            </a:r>
            <a:endParaRPr b="1"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rPr lang="en-US" sz="1300">
                <a:solidFill>
                  <a:schemeClr val="dk1"/>
                </a:solidFill>
                <a:latin typeface="Verdana"/>
                <a:ea typeface="Verdana"/>
                <a:cs typeface="Verdana"/>
                <a:sym typeface="Verdana"/>
              </a:rPr>
              <a:t>For our GUI and software, we expect efficient and user friendly behaviors. When buttons are pressed, there should be minimal lag without user feedback, non explicit queues should assist the user and the system should function consistently with any errors or issues being logged for the user</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rPr lang="en-US" sz="1300">
                <a:solidFill>
                  <a:schemeClr val="dk1"/>
                </a:solidFill>
                <a:latin typeface="Verdana"/>
                <a:ea typeface="Verdana"/>
                <a:cs typeface="Verdana"/>
                <a:sym typeface="Verdana"/>
              </a:rPr>
              <a:t>For the computer vision and offloading systems, we expect accurate and precise detection with effective offloading solutions. Our goal is to have a model with 90% mean average precision (mAP)</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rPr b="1" lang="en-US" sz="1300">
                <a:solidFill>
                  <a:schemeClr val="dk1"/>
                </a:solidFill>
                <a:latin typeface="Verdana"/>
                <a:ea typeface="Verdana"/>
                <a:cs typeface="Verdana"/>
                <a:sym typeface="Verdana"/>
              </a:rPr>
              <a:t>Performance Bounds:</a:t>
            </a:r>
            <a:endParaRPr b="1"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rPr lang="en-US" sz="1300">
                <a:solidFill>
                  <a:schemeClr val="dk1"/>
                </a:solidFill>
                <a:latin typeface="Verdana"/>
                <a:ea typeface="Verdana"/>
                <a:cs typeface="Verdana"/>
                <a:sym typeface="Verdana"/>
              </a:rPr>
              <a:t>Our GUI should have no more than 1 second lag times for button and form input to some form of user feedback. The system should begin it’s test within 10 seconds of initiating the test.</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rPr lang="en-US" sz="1300">
                <a:solidFill>
                  <a:schemeClr val="dk1"/>
                </a:solidFill>
                <a:latin typeface="Verdana"/>
                <a:ea typeface="Verdana"/>
                <a:cs typeface="Verdana"/>
                <a:sym typeface="Verdana"/>
              </a:rPr>
              <a:t>For our computer vision detection system, our system should reach a minimum of 80% mAP. The offloading should have no more than 10% packet loss at 100% offloading. If any of these goals are unattainable, research as to the cause needs significant effort and a written report for the client as to the reason for subpar standards.</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t/>
            </a:r>
            <a:endParaRPr sz="1300">
              <a:solidFill>
                <a:schemeClr val="dk1"/>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5" name="Shape 175"/>
        <p:cNvGrpSpPr/>
        <p:nvPr/>
      </p:nvGrpSpPr>
      <p:grpSpPr>
        <a:xfrm>
          <a:off x="0" y="0"/>
          <a:ext cx="0" cy="0"/>
          <a:chOff x="0" y="0"/>
          <a:chExt cx="0" cy="0"/>
        </a:xfrm>
      </p:grpSpPr>
      <p:sp>
        <p:nvSpPr>
          <p:cNvPr id="176" name="Google Shape;176;g251576f7e83_1_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7" name="Google Shape;177;g251576f7e83_1_5"/>
          <p:cNvSpPr txBox="1"/>
          <p:nvPr/>
        </p:nvSpPr>
        <p:spPr>
          <a:xfrm>
            <a:off x="182451" y="1601125"/>
            <a:ext cx="8504400" cy="508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2100"/>
              <a:t>6 Testing Issues</a:t>
            </a:r>
            <a:endParaRPr b="1"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b="1" lang="en-US" sz="1300">
                <a:solidFill>
                  <a:schemeClr val="dk1"/>
                </a:solidFill>
                <a:latin typeface="Verdana"/>
                <a:ea typeface="Verdana"/>
                <a:cs typeface="Verdana"/>
                <a:sym typeface="Verdana"/>
              </a:rPr>
              <a:t>Critical Components</a:t>
            </a:r>
            <a:endParaRPr b="1"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rPr lang="en-US" sz="1300">
                <a:solidFill>
                  <a:schemeClr val="dk1"/>
                </a:solidFill>
                <a:latin typeface="Verdana"/>
                <a:ea typeface="Verdana"/>
                <a:cs typeface="Verdana"/>
                <a:sym typeface="Verdana"/>
              </a:rPr>
              <a:t>Car:</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rPr lang="en-US" sz="1300">
                <a:solidFill>
                  <a:schemeClr val="dk1"/>
                </a:solidFill>
                <a:latin typeface="Verdana"/>
                <a:ea typeface="Verdana"/>
                <a:cs typeface="Verdana"/>
                <a:sym typeface="Verdana"/>
              </a:rPr>
              <a:t>The car runs software for receiving offloaded video as well as information from the drone’s vision system.</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rPr lang="en-US" sz="1300">
                <a:solidFill>
                  <a:schemeClr val="dk1"/>
                </a:solidFill>
                <a:latin typeface="Verdana"/>
                <a:ea typeface="Verdana"/>
                <a:cs typeface="Verdana"/>
                <a:sym typeface="Verdana"/>
              </a:rPr>
              <a:t>Drone:</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rPr lang="en-US" sz="1300">
                <a:solidFill>
                  <a:schemeClr val="dk1"/>
                </a:solidFill>
                <a:latin typeface="Verdana"/>
                <a:ea typeface="Verdana"/>
                <a:cs typeface="Verdana"/>
                <a:sym typeface="Verdana"/>
              </a:rPr>
              <a:t>The drone runs as a wifi router for the system so all communication goes through the drone. In addition, the drone will run a CV detection algorithm that triggers communication to the car. </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rPr lang="en-US" sz="1300">
                <a:solidFill>
                  <a:schemeClr val="dk1"/>
                </a:solidFill>
                <a:latin typeface="Verdana"/>
                <a:ea typeface="Verdana"/>
                <a:cs typeface="Verdana"/>
                <a:sym typeface="Verdana"/>
              </a:rPr>
              <a:t>Object Detection Algorithm:</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rPr lang="en-US" sz="1300">
                <a:solidFill>
                  <a:schemeClr val="dk1"/>
                </a:solidFill>
                <a:latin typeface="Verdana"/>
                <a:ea typeface="Verdana"/>
                <a:cs typeface="Verdana"/>
                <a:sym typeface="Verdana"/>
              </a:rPr>
              <a:t>We are training a custom object detection algorithm that will require extensive testing and training to ensure it is up to standard. It will also require preparation and testing for both a server and embedded implementation. Both will then require more testing.</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rPr lang="en-US" sz="1300">
                <a:solidFill>
                  <a:schemeClr val="dk1"/>
                </a:solidFill>
                <a:latin typeface="Verdana"/>
                <a:ea typeface="Verdana"/>
                <a:cs typeface="Verdana"/>
                <a:sym typeface="Verdana"/>
              </a:rPr>
              <a:t>User Interface:</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rPr lang="en-US" sz="1300">
                <a:solidFill>
                  <a:schemeClr val="dk1"/>
                </a:solidFill>
                <a:latin typeface="Verdana"/>
                <a:ea typeface="Verdana"/>
                <a:cs typeface="Verdana"/>
                <a:sym typeface="Verdana"/>
              </a:rPr>
              <a:t>The user interface must communicate with the drone and car as well as display video, car output, and drone output. All functionality must be tested for use and efficiency. The UI program also holds the logic for logging which requires separate and thorough testing.</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t/>
            </a:r>
            <a:endParaRPr sz="1300">
              <a:solidFill>
                <a:schemeClr val="dk1"/>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g251576f7e83_2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3" name="Google Shape;183;g251576f7e83_2_0"/>
          <p:cNvSpPr txBox="1"/>
          <p:nvPr/>
        </p:nvSpPr>
        <p:spPr>
          <a:xfrm>
            <a:off x="182451" y="1601125"/>
            <a:ext cx="85044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2100"/>
              <a:t>7 </a:t>
            </a:r>
            <a:r>
              <a:rPr b="1" lang="en-US" sz="2100"/>
              <a:t>Traceability</a:t>
            </a:r>
            <a:r>
              <a:rPr b="1" lang="en-US" sz="2100"/>
              <a:t> Matrix</a:t>
            </a:r>
            <a:endParaRPr sz="1300">
              <a:solidFill>
                <a:schemeClr val="dk1"/>
              </a:solidFill>
              <a:latin typeface="Verdana"/>
              <a:ea typeface="Verdana"/>
              <a:cs typeface="Verdana"/>
              <a:sym typeface="Verdana"/>
            </a:endParaRPr>
          </a:p>
        </p:txBody>
      </p:sp>
      <p:pic>
        <p:nvPicPr>
          <p:cNvPr id="184" name="Google Shape;184;g251576f7e83_2_0"/>
          <p:cNvPicPr preferRelativeResize="0"/>
          <p:nvPr/>
        </p:nvPicPr>
        <p:blipFill>
          <a:blip r:embed="rId4">
            <a:alphaModFix/>
          </a:blip>
          <a:stretch>
            <a:fillRect/>
          </a:stretch>
        </p:blipFill>
        <p:spPr>
          <a:xfrm>
            <a:off x="719100" y="2261550"/>
            <a:ext cx="7331191" cy="4034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g2223a778334_1_254"/>
          <p:cNvSpPr txBox="1"/>
          <p:nvPr>
            <p:ph idx="1" type="body"/>
          </p:nvPr>
        </p:nvSpPr>
        <p:spPr>
          <a:xfrm>
            <a:off x="457200" y="2305130"/>
            <a:ext cx="8229600" cy="3827400"/>
          </a:xfrm>
          <a:prstGeom prst="rect">
            <a:avLst/>
          </a:prstGeom>
          <a:noFill/>
          <a:ln>
            <a:noFill/>
          </a:ln>
        </p:spPr>
        <p:txBody>
          <a:bodyPr anchorCtr="0" anchor="t" bIns="45700" lIns="91425" spcFirstLastPara="1" rIns="91425" wrap="square" tIns="45700">
            <a:normAutofit lnSpcReduction="20000"/>
          </a:bodyPr>
          <a:lstStyle/>
          <a:p>
            <a:pPr indent="-368300" lvl="0" marL="457200" rtl="0" algn="l">
              <a:lnSpc>
                <a:spcPct val="100000"/>
              </a:lnSpc>
              <a:spcBef>
                <a:spcPts val="440"/>
              </a:spcBef>
              <a:spcAft>
                <a:spcPts val="0"/>
              </a:spcAft>
              <a:buClr>
                <a:srgbClr val="17365D"/>
              </a:buClr>
              <a:buSzPts val="2200"/>
              <a:buChar char="•"/>
            </a:pPr>
            <a:r>
              <a:rPr lang="en-US" sz="2200">
                <a:solidFill>
                  <a:srgbClr val="17365D"/>
                </a:solidFill>
              </a:rPr>
              <a:t>Demetrius Johnson</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4"/>
              </a:rPr>
              <a:t>meech@umich.edu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Ryan Saur</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5"/>
              </a:rPr>
              <a:t>sauerr@umich.edu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Jonathan Schall</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6"/>
              </a:rPr>
              <a:t>jcschal@umich.edu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Olivia Pellegrini</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7"/>
              </a:rPr>
              <a:t>opelle@umich.edu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Dr. Zheng Song (Client)</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8"/>
              </a:rPr>
              <a:t>zhesong@umich.edu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Dr. Bruce Maxim</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a:solidFill>
                  <a:srgbClr val="17365D"/>
                </a:solidFill>
              </a:rPr>
              <a:t>Senior Design Professor/Director CIS-4951 Winter 2023</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9"/>
              </a:rPr>
              <a:t>bmaxim@umich.edu</a:t>
            </a:r>
            <a:endParaRPr sz="2200">
              <a:solidFill>
                <a:srgbClr val="17365D"/>
              </a:solidFill>
            </a:endParaRPr>
          </a:p>
        </p:txBody>
      </p:sp>
      <p:sp>
        <p:nvSpPr>
          <p:cNvPr id="190" name="Google Shape;190;g2223a778334_1_25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91" name="Google Shape;191;g2223a778334_1_254"/>
          <p:cNvSpPr txBox="1"/>
          <p:nvPr/>
        </p:nvSpPr>
        <p:spPr>
          <a:xfrm>
            <a:off x="3192177" y="1531126"/>
            <a:ext cx="27432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sng" cap="none" strike="noStrike">
                <a:solidFill>
                  <a:srgbClr val="17365D"/>
                </a:solidFill>
                <a:latin typeface="Calibri"/>
                <a:ea typeface="Calibri"/>
                <a:cs typeface="Calibri"/>
                <a:sym typeface="Calibri"/>
              </a:rPr>
              <a:t>Contact Us</a:t>
            </a:r>
            <a:endParaRPr b="0" i="0" sz="3000" u="sng" cap="none" strike="noStrike">
              <a:solidFill>
                <a:srgbClr val="17365D"/>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5" name="Shape 195"/>
        <p:cNvGrpSpPr/>
        <p:nvPr/>
      </p:nvGrpSpPr>
      <p:grpSpPr>
        <a:xfrm>
          <a:off x="0" y="0"/>
          <a:ext cx="0" cy="0"/>
          <a:chOff x="0" y="0"/>
          <a:chExt cx="0" cy="0"/>
        </a:xfrm>
      </p:grpSpPr>
      <p:sp>
        <p:nvSpPr>
          <p:cNvPr id="196" name="Google Shape;196;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7" name="Google Shape;197;p7"/>
          <p:cNvSpPr txBox="1"/>
          <p:nvPr/>
        </p:nvSpPr>
        <p:spPr>
          <a:xfrm>
            <a:off x="182441" y="1601126"/>
            <a:ext cx="7422000" cy="498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Research References</a:t>
            </a:r>
            <a:endParaRPr b="1" i="0" sz="21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1200"/>
              <a:buFont typeface="Verdana"/>
              <a:buChar char="●"/>
            </a:pPr>
            <a:r>
              <a:rPr b="0" i="0" lang="en-US" sz="1200" u="none" cap="none" strike="noStrike">
                <a:solidFill>
                  <a:schemeClr val="dk1"/>
                </a:solidFill>
                <a:latin typeface="Verdana"/>
                <a:ea typeface="Verdana"/>
                <a:cs typeface="Verdana"/>
                <a:sym typeface="Verdana"/>
              </a:rPr>
              <a:t>S. A. Hadiwardoyo, E. Hernández-Orallo, C. T. Calafate, J. -C. Cano and P. Manzoni, </a:t>
            </a:r>
            <a:r>
              <a:rPr b="1" i="0" lang="en-US" sz="1200" u="none" cap="none" strike="noStrike">
                <a:solidFill>
                  <a:schemeClr val="dk1"/>
                </a:solidFill>
                <a:latin typeface="Verdana"/>
                <a:ea typeface="Verdana"/>
                <a:cs typeface="Verdana"/>
                <a:sym typeface="Verdana"/>
              </a:rPr>
              <a:t>"Evaluating UAV-to-Car Communications Performance: Testbed Experiments,"</a:t>
            </a:r>
            <a:r>
              <a:rPr b="0" i="0" lang="en-US" sz="1200" u="none" cap="none" strike="noStrike">
                <a:solidFill>
                  <a:schemeClr val="dk1"/>
                </a:solidFill>
                <a:latin typeface="Verdana"/>
                <a:ea typeface="Verdana"/>
                <a:cs typeface="Verdana"/>
                <a:sym typeface="Verdana"/>
              </a:rPr>
              <a:t> 2018 IEEE 32nd International Conference on Advanced Information Networking and Applications (AINA), Krakow, Poland, 2018, pp. 86-92, doi: 10.1109/AINA.2018.00025.</a:t>
            </a:r>
            <a:endParaRPr b="0" i="0" sz="1200" u="none" cap="none" strike="noStrike">
              <a:solidFill>
                <a:schemeClr val="dk1"/>
              </a:solidFill>
              <a:latin typeface="Verdana"/>
              <a:ea typeface="Verdana"/>
              <a:cs typeface="Verdana"/>
              <a:sym typeface="Verdana"/>
            </a:endParaRPr>
          </a:p>
          <a:p>
            <a:pPr indent="-304800" lvl="1" marL="914400" marR="0" rtl="0" algn="l">
              <a:lnSpc>
                <a:spcPct val="100000"/>
              </a:lnSpc>
              <a:spcBef>
                <a:spcPts val="0"/>
              </a:spcBef>
              <a:spcAft>
                <a:spcPts val="0"/>
              </a:spcAft>
              <a:buClr>
                <a:schemeClr val="dk1"/>
              </a:buClr>
              <a:buSzPts val="1200"/>
              <a:buFont typeface="Verdana"/>
              <a:buChar char="○"/>
            </a:pPr>
            <a:r>
              <a:rPr b="1" i="0" lang="en-US" sz="1200" u="none" cap="none" strike="noStrike">
                <a:solidFill>
                  <a:schemeClr val="dk1"/>
                </a:solidFill>
                <a:latin typeface="Verdana"/>
                <a:ea typeface="Verdana"/>
                <a:cs typeface="Verdana"/>
                <a:sym typeface="Verdana"/>
              </a:rPr>
              <a:t>URL: </a:t>
            </a:r>
            <a:r>
              <a:rPr b="0" i="0" lang="en-US" sz="1200" u="sng" cap="none" strike="noStrike">
                <a:solidFill>
                  <a:srgbClr val="1155CC"/>
                </a:solidFill>
                <a:latin typeface="Verdana"/>
                <a:ea typeface="Verdana"/>
                <a:cs typeface="Verdana"/>
                <a:sym typeface="Verdana"/>
                <a:hlinkClick r:id="rId4">
                  <a:extLst>
                    <a:ext uri="{A12FA001-AC4F-418D-AE19-62706E023703}">
                      <ahyp:hlinkClr val="tx"/>
                    </a:ext>
                  </a:extLst>
                </a:hlinkClick>
              </a:rPr>
              <a:t>https://ieeexplore.ieee.org/stamp/stamp.jsp?tp=&amp;arnumber=8432227&amp;isnumber=8432202</a:t>
            </a:r>
            <a:endParaRPr b="0" i="0" sz="1200" u="none" cap="none" strike="noStrike">
              <a:solidFill>
                <a:schemeClr val="dk1"/>
              </a:solidFill>
              <a:latin typeface="Verdana"/>
              <a:ea typeface="Verdana"/>
              <a:cs typeface="Verdana"/>
              <a:sym typeface="Verdana"/>
            </a:endParaRPr>
          </a:p>
          <a:p>
            <a:pPr indent="-304800" lvl="0" marL="457200" marR="0" rtl="0" algn="l">
              <a:lnSpc>
                <a:spcPct val="100000"/>
              </a:lnSpc>
              <a:spcBef>
                <a:spcPts val="0"/>
              </a:spcBef>
              <a:spcAft>
                <a:spcPts val="0"/>
              </a:spcAft>
              <a:buClr>
                <a:schemeClr val="dk1"/>
              </a:buClr>
              <a:buSzPts val="1200"/>
              <a:buFont typeface="Verdana"/>
              <a:buChar char="●"/>
            </a:pPr>
            <a:r>
              <a:rPr b="0" i="0" lang="en-US" sz="1200" u="none" cap="none" strike="noStrike">
                <a:solidFill>
                  <a:schemeClr val="dk1"/>
                </a:solidFill>
                <a:latin typeface="Verdana"/>
                <a:ea typeface="Verdana"/>
                <a:cs typeface="Verdana"/>
                <a:sym typeface="Verdana"/>
              </a:rPr>
              <a:t>J. Yoon, I. Kim, W. Chung and D. Kim, </a:t>
            </a:r>
            <a:r>
              <a:rPr b="1" i="0" lang="en-US" sz="1200" u="none" cap="none" strike="noStrike">
                <a:solidFill>
                  <a:schemeClr val="dk1"/>
                </a:solidFill>
                <a:latin typeface="Verdana"/>
                <a:ea typeface="Verdana"/>
                <a:cs typeface="Verdana"/>
                <a:sym typeface="Verdana"/>
              </a:rPr>
              <a:t>"Fast and accurate car detection in drone-view,"</a:t>
            </a:r>
            <a:r>
              <a:rPr b="0" i="0" lang="en-US" sz="1200" u="none" cap="none" strike="noStrike">
                <a:solidFill>
                  <a:schemeClr val="dk1"/>
                </a:solidFill>
                <a:latin typeface="Verdana"/>
                <a:ea typeface="Verdana"/>
                <a:cs typeface="Verdana"/>
                <a:sym typeface="Verdana"/>
              </a:rPr>
              <a:t> 2016 IEEE International Conference on Consumer Electronics-Asia (ICCE-Asia), Seoul, Korea (South), 2016, pp. 1-3, doi: 10.1109/ICCE-Asia.2016.7804775.</a:t>
            </a:r>
            <a:endParaRPr b="0" i="0" sz="1200" u="none" cap="none" strike="noStrike">
              <a:solidFill>
                <a:schemeClr val="dk1"/>
              </a:solidFill>
              <a:latin typeface="Verdana"/>
              <a:ea typeface="Verdana"/>
              <a:cs typeface="Verdana"/>
              <a:sym typeface="Verdana"/>
            </a:endParaRPr>
          </a:p>
          <a:p>
            <a:pPr indent="-304800" lvl="1" marL="914400" marR="0" rtl="0" algn="l">
              <a:lnSpc>
                <a:spcPct val="100000"/>
              </a:lnSpc>
              <a:spcBef>
                <a:spcPts val="0"/>
              </a:spcBef>
              <a:spcAft>
                <a:spcPts val="0"/>
              </a:spcAft>
              <a:buClr>
                <a:schemeClr val="dk1"/>
              </a:buClr>
              <a:buSzPts val="1200"/>
              <a:buFont typeface="Verdana"/>
              <a:buChar char="○"/>
            </a:pPr>
            <a:r>
              <a:rPr b="1" i="0" lang="en-US" sz="1200" u="none" cap="none" strike="noStrike">
                <a:solidFill>
                  <a:schemeClr val="dk1"/>
                </a:solidFill>
                <a:latin typeface="Verdana"/>
                <a:ea typeface="Verdana"/>
                <a:cs typeface="Verdana"/>
                <a:sym typeface="Verdana"/>
              </a:rPr>
              <a:t>URL: </a:t>
            </a:r>
            <a:r>
              <a:rPr b="0" i="0" lang="en-US" sz="1200" u="sng" cap="none" strike="noStrike">
                <a:solidFill>
                  <a:srgbClr val="1155CC"/>
                </a:solidFill>
                <a:latin typeface="Verdana"/>
                <a:ea typeface="Verdana"/>
                <a:cs typeface="Verdana"/>
                <a:sym typeface="Verdana"/>
                <a:hlinkClick r:id="rId5">
                  <a:extLst>
                    <a:ext uri="{A12FA001-AC4F-418D-AE19-62706E023703}">
                      <ahyp:hlinkClr val="tx"/>
                    </a:ext>
                  </a:extLst>
                </a:hlinkClick>
              </a:rPr>
              <a:t>https://ieeexplore.ieee.org/stamp/stamp.jsp?tp=&amp;arnumber=7804775&amp;isnumber=7804716</a:t>
            </a:r>
            <a:endParaRPr b="0" i="0" sz="1200" u="none" cap="none" strike="noStrike">
              <a:solidFill>
                <a:schemeClr val="dk1"/>
              </a:solidFill>
              <a:latin typeface="Verdana"/>
              <a:ea typeface="Verdana"/>
              <a:cs typeface="Verdana"/>
              <a:sym typeface="Verdana"/>
            </a:endParaRPr>
          </a:p>
          <a:p>
            <a:pPr indent="-304800" lvl="0" marL="457200" marR="0" rtl="0" algn="l">
              <a:lnSpc>
                <a:spcPct val="100000"/>
              </a:lnSpc>
              <a:spcBef>
                <a:spcPts val="0"/>
              </a:spcBef>
              <a:spcAft>
                <a:spcPts val="0"/>
              </a:spcAft>
              <a:buClr>
                <a:schemeClr val="dk1"/>
              </a:buClr>
              <a:buSzPts val="1200"/>
              <a:buFont typeface="Verdana"/>
              <a:buChar char="●"/>
            </a:pPr>
            <a:r>
              <a:rPr b="0" i="0" lang="en-US" sz="1200" u="none" cap="none" strike="noStrike">
                <a:solidFill>
                  <a:schemeClr val="dk1"/>
                </a:solidFill>
                <a:latin typeface="Verdana"/>
                <a:ea typeface="Verdana"/>
                <a:cs typeface="Verdana"/>
                <a:sym typeface="Verdana"/>
              </a:rPr>
              <a:t>Yildiz, Melih, Burcu Bilgiç, Utku Kale, and Dániel Rohács. 2021. </a:t>
            </a:r>
            <a:r>
              <a:rPr b="1" i="0" lang="en-US" sz="1200" u="none" cap="none" strike="noStrike">
                <a:solidFill>
                  <a:schemeClr val="dk1"/>
                </a:solidFill>
                <a:latin typeface="Verdana"/>
                <a:ea typeface="Verdana"/>
                <a:cs typeface="Verdana"/>
                <a:sym typeface="Verdana"/>
              </a:rPr>
              <a:t>"Experimental Investigation of Communication Performance of Drones Used for Autonomous Car Track Tests" </a:t>
            </a:r>
            <a:r>
              <a:rPr b="0" i="0" lang="en-US" sz="1200" u="none" cap="none" strike="noStrike">
                <a:solidFill>
                  <a:schemeClr val="dk1"/>
                </a:solidFill>
                <a:latin typeface="Verdana"/>
                <a:ea typeface="Verdana"/>
                <a:cs typeface="Verdana"/>
                <a:sym typeface="Verdana"/>
              </a:rPr>
              <a:t>Sustainability 13, no. 10: 5602.</a:t>
            </a:r>
            <a:endParaRPr b="0" i="0" sz="1200" u="none" cap="none" strike="noStrike">
              <a:solidFill>
                <a:schemeClr val="dk1"/>
              </a:solidFill>
              <a:latin typeface="Verdana"/>
              <a:ea typeface="Verdana"/>
              <a:cs typeface="Verdana"/>
              <a:sym typeface="Verdana"/>
            </a:endParaRPr>
          </a:p>
          <a:p>
            <a:pPr indent="-304800" lvl="1" marL="914400" marR="0" rtl="0" algn="l">
              <a:lnSpc>
                <a:spcPct val="100000"/>
              </a:lnSpc>
              <a:spcBef>
                <a:spcPts val="0"/>
              </a:spcBef>
              <a:spcAft>
                <a:spcPts val="0"/>
              </a:spcAft>
              <a:buClr>
                <a:schemeClr val="dk1"/>
              </a:buClr>
              <a:buSzPts val="1200"/>
              <a:buFont typeface="Verdana"/>
              <a:buChar char="○"/>
            </a:pPr>
            <a:r>
              <a:rPr b="1" i="0" lang="en-US" sz="1200" u="none" cap="none" strike="noStrike">
                <a:solidFill>
                  <a:schemeClr val="dk1"/>
                </a:solidFill>
                <a:latin typeface="Verdana"/>
                <a:ea typeface="Verdana"/>
                <a:cs typeface="Verdana"/>
                <a:sym typeface="Verdana"/>
              </a:rPr>
              <a:t>URL:</a:t>
            </a:r>
            <a:endParaRPr b="1" i="0" sz="1200" u="none" cap="none" strike="noStrike">
              <a:solidFill>
                <a:schemeClr val="dk1"/>
              </a:solidFill>
              <a:latin typeface="Verdana"/>
              <a:ea typeface="Verdana"/>
              <a:cs typeface="Verdana"/>
              <a:sym typeface="Verdana"/>
            </a:endParaRPr>
          </a:p>
          <a:p>
            <a:pPr indent="0" lvl="0" marL="914400" marR="0" rtl="0" algn="l">
              <a:lnSpc>
                <a:spcPct val="100000"/>
              </a:lnSpc>
              <a:spcBef>
                <a:spcPts val="0"/>
              </a:spcBef>
              <a:spcAft>
                <a:spcPts val="0"/>
              </a:spcAft>
              <a:buClr>
                <a:schemeClr val="dk1"/>
              </a:buClr>
              <a:buSzPts val="1100"/>
              <a:buFont typeface="Arial"/>
              <a:buNone/>
            </a:pPr>
            <a:r>
              <a:rPr b="0" i="0" lang="en-US" sz="1200" u="sng" cap="none" strike="noStrike">
                <a:solidFill>
                  <a:srgbClr val="1155CC"/>
                </a:solidFill>
                <a:latin typeface="Verdana"/>
                <a:ea typeface="Verdana"/>
                <a:cs typeface="Verdana"/>
                <a:sym typeface="Verdana"/>
                <a:hlinkClick r:id="rId6">
                  <a:extLst>
                    <a:ext uri="{A12FA001-AC4F-418D-AE19-62706E023703}">
                      <ahyp:hlinkClr val="tx"/>
                    </a:ext>
                  </a:extLst>
                </a:hlinkClick>
              </a:rPr>
              <a:t>https://doi.org/10.3390/su13105602</a:t>
            </a:r>
            <a:endParaRPr b="0" i="0" sz="1200" u="none" cap="none" strike="noStrike">
              <a:solidFill>
                <a:schemeClr val="dk1"/>
              </a:solidFill>
              <a:latin typeface="Verdana"/>
              <a:ea typeface="Verdana"/>
              <a:cs typeface="Verdana"/>
              <a:sym typeface="Verdana"/>
            </a:endParaRPr>
          </a:p>
          <a:p>
            <a:pPr indent="-304800" lvl="0" marL="457200" marR="0" rtl="0" algn="l">
              <a:lnSpc>
                <a:spcPct val="100000"/>
              </a:lnSpc>
              <a:spcBef>
                <a:spcPts val="0"/>
              </a:spcBef>
              <a:spcAft>
                <a:spcPts val="0"/>
              </a:spcAft>
              <a:buClr>
                <a:schemeClr val="dk1"/>
              </a:buClr>
              <a:buSzPts val="1200"/>
              <a:buFont typeface="Verdana"/>
              <a:buChar char="●"/>
            </a:pPr>
            <a:r>
              <a:rPr b="0" i="0" lang="en-US" sz="1200" u="none" cap="none" strike="noStrike">
                <a:solidFill>
                  <a:schemeClr val="dk1"/>
                </a:solidFill>
                <a:latin typeface="Verdana"/>
                <a:ea typeface="Verdana"/>
                <a:cs typeface="Verdana"/>
                <a:sym typeface="Verdana"/>
              </a:rPr>
              <a:t>Barbeau, Michel, Joaquin Garcia-Alfaro, and Evangelos Kranakis. 2022. </a:t>
            </a:r>
            <a:r>
              <a:rPr b="1" i="0" lang="en-US" sz="1200" u="none" cap="none" strike="noStrike">
                <a:solidFill>
                  <a:schemeClr val="dk1"/>
                </a:solidFill>
                <a:latin typeface="Verdana"/>
                <a:ea typeface="Verdana"/>
                <a:cs typeface="Verdana"/>
                <a:sym typeface="Verdana"/>
              </a:rPr>
              <a:t>"Research Trends in Collaborative Drones" </a:t>
            </a:r>
            <a:r>
              <a:rPr b="0" i="0" lang="en-US" sz="1200" u="none" cap="none" strike="noStrike">
                <a:solidFill>
                  <a:schemeClr val="dk1"/>
                </a:solidFill>
                <a:latin typeface="Verdana"/>
                <a:ea typeface="Verdana"/>
                <a:cs typeface="Verdana"/>
                <a:sym typeface="Verdana"/>
              </a:rPr>
              <a:t>Sensors 22, no. 9: 3321.</a:t>
            </a:r>
            <a:endParaRPr b="0" i="0" sz="1200" u="none" cap="none" strike="noStrike">
              <a:solidFill>
                <a:schemeClr val="dk1"/>
              </a:solidFill>
              <a:latin typeface="Verdana"/>
              <a:ea typeface="Verdana"/>
              <a:cs typeface="Verdana"/>
              <a:sym typeface="Verdana"/>
            </a:endParaRPr>
          </a:p>
          <a:p>
            <a:pPr indent="-298450" lvl="1" marL="914400" marR="0" rtl="0" algn="l">
              <a:lnSpc>
                <a:spcPct val="100000"/>
              </a:lnSpc>
              <a:spcBef>
                <a:spcPts val="0"/>
              </a:spcBef>
              <a:spcAft>
                <a:spcPts val="0"/>
              </a:spcAft>
              <a:buClr>
                <a:srgbClr val="222222"/>
              </a:buClr>
              <a:buSzPts val="1100"/>
              <a:buFont typeface="Roboto"/>
              <a:buChar char="○"/>
            </a:pPr>
            <a:r>
              <a:rPr b="1" i="0" lang="en-US" sz="1200" u="none" cap="none" strike="noStrike">
                <a:solidFill>
                  <a:schemeClr val="dk1"/>
                </a:solidFill>
                <a:latin typeface="Verdana"/>
                <a:ea typeface="Verdana"/>
                <a:cs typeface="Verdana"/>
                <a:sym typeface="Verdana"/>
              </a:rPr>
              <a:t>URL:</a:t>
            </a:r>
            <a:endParaRPr b="1" i="0" sz="1100" u="none" cap="none" strike="noStrike">
              <a:solidFill>
                <a:srgbClr val="222222"/>
              </a:solidFill>
              <a:highlight>
                <a:srgbClr val="FFFFFF"/>
              </a:highlight>
              <a:latin typeface="Roboto"/>
              <a:ea typeface="Roboto"/>
              <a:cs typeface="Roboto"/>
              <a:sym typeface="Roboto"/>
            </a:endParaRPr>
          </a:p>
          <a:p>
            <a:pPr indent="0" lvl="0" marL="914400" marR="0" rtl="0" algn="l">
              <a:lnSpc>
                <a:spcPct val="100000"/>
              </a:lnSpc>
              <a:spcBef>
                <a:spcPts val="0"/>
              </a:spcBef>
              <a:spcAft>
                <a:spcPts val="0"/>
              </a:spcAft>
              <a:buClr>
                <a:schemeClr val="dk1"/>
              </a:buClr>
              <a:buSzPts val="1100"/>
              <a:buFont typeface="Arial"/>
              <a:buNone/>
            </a:pPr>
            <a:r>
              <a:rPr b="0" i="0" lang="en-US" sz="1100" u="sng" cap="none" strike="noStrike">
                <a:solidFill>
                  <a:srgbClr val="1155CC"/>
                </a:solidFill>
                <a:highlight>
                  <a:srgbClr val="FFFFFF"/>
                </a:highlight>
                <a:latin typeface="Verdana"/>
                <a:ea typeface="Verdana"/>
                <a:cs typeface="Verdana"/>
                <a:sym typeface="Verdana"/>
                <a:hlinkClick r:id="rId7">
                  <a:extLst>
                    <a:ext uri="{A12FA001-AC4F-418D-AE19-62706E023703}">
                      <ahyp:hlinkClr val="tx"/>
                    </a:ext>
                  </a:extLst>
                </a:hlinkClick>
              </a:rPr>
              <a:t>https://doi.org/10.3390/s22093321</a:t>
            </a:r>
            <a:endParaRPr b="0" i="0" sz="16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chemeClr val="dk1"/>
              </a:buClr>
              <a:buSzPts val="1100"/>
              <a:buFont typeface="Verdana"/>
              <a:buChar char="●"/>
            </a:pPr>
            <a:r>
              <a:rPr b="0" i="0" lang="en-US" sz="1100" u="sng" cap="none" strike="noStrike">
                <a:solidFill>
                  <a:schemeClr val="dk1"/>
                </a:solidFill>
                <a:latin typeface="Verdana"/>
                <a:ea typeface="Verdana"/>
                <a:cs typeface="Verdana"/>
                <a:sym typeface="Verdana"/>
              </a:rPr>
              <a:t>Textbook:</a:t>
            </a:r>
            <a:r>
              <a:rPr b="0" i="0" lang="en-US" sz="1100" u="none" cap="none" strike="noStrike">
                <a:solidFill>
                  <a:schemeClr val="dk1"/>
                </a:solidFill>
                <a:latin typeface="Verdana"/>
                <a:ea typeface="Verdana"/>
                <a:cs typeface="Verdana"/>
                <a:sym typeface="Verdana"/>
              </a:rPr>
              <a:t> </a:t>
            </a:r>
            <a:r>
              <a:rPr b="1" i="0" lang="en-US" sz="1100" u="none" cap="none" strike="noStrike">
                <a:solidFill>
                  <a:schemeClr val="dk1"/>
                </a:solidFill>
                <a:latin typeface="Verdana"/>
                <a:ea typeface="Verdana"/>
                <a:cs typeface="Verdana"/>
                <a:sym typeface="Verdana"/>
              </a:rPr>
              <a:t>Software Engineering A PRACTITIONER'S APPROACH EIGHTH EDITION, by Roger S. Pressman, Ph.D. and Bruce R. Maxim, Ph.D.</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g25155cdc486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6" name="Google Shape;96;g25155cdc486_0_0"/>
          <p:cNvSpPr txBox="1"/>
          <p:nvPr/>
        </p:nvSpPr>
        <p:spPr>
          <a:xfrm>
            <a:off x="182451" y="1601125"/>
            <a:ext cx="8504400" cy="508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2100"/>
              <a:t>1 Introduction</a:t>
            </a:r>
            <a:endParaRPr b="1"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lang="en-US" sz="1300">
                <a:solidFill>
                  <a:schemeClr val="dk1"/>
                </a:solidFill>
                <a:latin typeface="Verdana"/>
                <a:ea typeface="Verdana"/>
                <a:cs typeface="Verdana"/>
                <a:sym typeface="Verdana"/>
              </a:rPr>
              <a:t>Goals and Objectives</a:t>
            </a:r>
            <a:endParaRPr b="1" sz="1300">
              <a:solidFill>
                <a:schemeClr val="dk1"/>
              </a:solidFill>
              <a:latin typeface="Verdana"/>
              <a:ea typeface="Verdana"/>
              <a:cs typeface="Verdana"/>
              <a:sym typeface="Verdana"/>
            </a:endParaRPr>
          </a:p>
          <a:p>
            <a:pPr indent="-311150" lvl="0" marL="457200" marR="0" rtl="0" algn="l">
              <a:lnSpc>
                <a:spcPct val="115000"/>
              </a:lnSpc>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Accurately detect a potential hazard in multiple environments using sensors from the car and drone, particularly the vision systems (camera).</a:t>
            </a:r>
            <a:endParaRPr sz="1300">
              <a:solidFill>
                <a:schemeClr val="dk1"/>
              </a:solidFill>
              <a:latin typeface="Verdana"/>
              <a:ea typeface="Verdana"/>
              <a:cs typeface="Verdana"/>
              <a:sym typeface="Verdana"/>
            </a:endParaRPr>
          </a:p>
          <a:p>
            <a:pPr indent="-311150" lvl="0" marL="457200" marR="0" rtl="0" algn="l">
              <a:lnSpc>
                <a:spcPct val="115000"/>
              </a:lnSpc>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Maximize drone battery life and bandwidth, while minimizing latency (response time of the car to commands and information sent from the drone).</a:t>
            </a:r>
            <a:endParaRPr sz="1300">
              <a:solidFill>
                <a:schemeClr val="dk1"/>
              </a:solidFill>
              <a:latin typeface="Verdana"/>
              <a:ea typeface="Verdana"/>
              <a:cs typeface="Verdana"/>
              <a:sym typeface="Verdana"/>
            </a:endParaRPr>
          </a:p>
          <a:p>
            <a:pPr indent="-311150" lvl="0" marL="457200" marR="0" rtl="0" algn="l">
              <a:lnSpc>
                <a:spcPct val="115000"/>
              </a:lnSpc>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Develop a working product that is open source and reproducible through our documentation to serve as a future reference/baseline for further research.</a:t>
            </a:r>
            <a:endParaRPr b="1"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Clr>
                <a:schemeClr val="dk1"/>
              </a:buClr>
              <a:buSzPts val="1100"/>
              <a:buFont typeface="Arial"/>
              <a:buNone/>
            </a:pPr>
            <a:r>
              <a:rPr b="1" lang="en-US" sz="1300">
                <a:solidFill>
                  <a:schemeClr val="dk1"/>
                </a:solidFill>
                <a:latin typeface="Verdana"/>
                <a:ea typeface="Verdana"/>
                <a:cs typeface="Verdana"/>
                <a:sym typeface="Verdana"/>
              </a:rPr>
              <a:t>Statement of Scope</a:t>
            </a:r>
            <a:endParaRPr b="1" sz="1300">
              <a:solidFill>
                <a:schemeClr val="dk1"/>
              </a:solidFill>
              <a:latin typeface="Verdana"/>
              <a:ea typeface="Verdana"/>
              <a:cs typeface="Verdana"/>
              <a:sym typeface="Verdana"/>
            </a:endParaRPr>
          </a:p>
          <a:p>
            <a:pPr indent="-311150" lvl="0" marL="457200" marR="0" rtl="0" algn="l">
              <a:lnSpc>
                <a:spcPct val="115000"/>
              </a:lnSpc>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An image recognition algorithm running on the drone for detecting predefined objects</a:t>
            </a:r>
            <a:endParaRPr sz="1300">
              <a:solidFill>
                <a:schemeClr val="dk1"/>
              </a:solidFill>
              <a:latin typeface="Verdana"/>
              <a:ea typeface="Verdana"/>
              <a:cs typeface="Verdana"/>
              <a:sym typeface="Verdana"/>
            </a:endParaRPr>
          </a:p>
          <a:p>
            <a:pPr indent="-311150" lvl="0" marL="457200" marR="0" rtl="0" algn="l">
              <a:lnSpc>
                <a:spcPct val="115000"/>
              </a:lnSpc>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A manual/automatic control mechanism for the car.</a:t>
            </a:r>
            <a:endParaRPr sz="1300">
              <a:solidFill>
                <a:schemeClr val="dk1"/>
              </a:solidFill>
              <a:latin typeface="Verdana"/>
              <a:ea typeface="Verdana"/>
              <a:cs typeface="Verdana"/>
              <a:sym typeface="Verdana"/>
            </a:endParaRPr>
          </a:p>
          <a:p>
            <a:pPr indent="-311150" lvl="0" marL="457200" marR="0" rtl="0" algn="l">
              <a:lnSpc>
                <a:spcPct val="115000"/>
              </a:lnSpc>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A manual/automatic control mechanism for the drone.</a:t>
            </a:r>
            <a:endParaRPr sz="1300">
              <a:solidFill>
                <a:schemeClr val="dk1"/>
              </a:solidFill>
              <a:latin typeface="Verdana"/>
              <a:ea typeface="Verdana"/>
              <a:cs typeface="Verdana"/>
              <a:sym typeface="Verdana"/>
            </a:endParaRPr>
          </a:p>
          <a:p>
            <a:pPr indent="-311150" lvl="0" marL="457200" marR="0" rtl="0" algn="l">
              <a:lnSpc>
                <a:spcPct val="115000"/>
              </a:lnSpc>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A communication channel between the car and drone (for sending commands).</a:t>
            </a:r>
            <a:endParaRPr sz="1300">
              <a:solidFill>
                <a:schemeClr val="dk1"/>
              </a:solidFill>
              <a:latin typeface="Verdana"/>
              <a:ea typeface="Verdana"/>
              <a:cs typeface="Verdana"/>
              <a:sym typeface="Verdana"/>
            </a:endParaRPr>
          </a:p>
          <a:p>
            <a:pPr indent="-311150" lvl="0" marL="457200" marR="0" rtl="0" algn="l">
              <a:lnSpc>
                <a:spcPct val="115000"/>
              </a:lnSpc>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A side communication channel for the car and drone (for data collection).</a:t>
            </a:r>
            <a:endParaRPr sz="1300">
              <a:solidFill>
                <a:schemeClr val="dk1"/>
              </a:solidFill>
              <a:latin typeface="Verdana"/>
              <a:ea typeface="Verdana"/>
              <a:cs typeface="Verdana"/>
              <a:sym typeface="Verdana"/>
            </a:endParaRPr>
          </a:p>
          <a:p>
            <a:pPr indent="-311150" lvl="0" marL="457200" marR="0" rtl="0" algn="l">
              <a:lnSpc>
                <a:spcPct val="115000"/>
              </a:lnSpc>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An image processing offloading (from the drone to the car) algorithm for the drone.</a:t>
            </a:r>
            <a:endParaRPr sz="1300">
              <a:solidFill>
                <a:schemeClr val="dk1"/>
              </a:solidFill>
              <a:latin typeface="Verdana"/>
              <a:ea typeface="Verdana"/>
              <a:cs typeface="Verdana"/>
              <a:sym typeface="Verdana"/>
            </a:endParaRPr>
          </a:p>
          <a:p>
            <a:pPr indent="-311150" lvl="0" marL="457200" marR="0" rtl="0" algn="l">
              <a:lnSpc>
                <a:spcPct val="115000"/>
              </a:lnSpc>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A log system to record data points about the drones battery life, bandwidth, and latency.</a:t>
            </a:r>
            <a:endParaRPr sz="1300">
              <a:solidFill>
                <a:schemeClr val="dk1"/>
              </a:solidFill>
              <a:latin typeface="Verdana"/>
              <a:ea typeface="Verdana"/>
              <a:cs typeface="Verdana"/>
              <a:sym typeface="Verdana"/>
            </a:endParaRPr>
          </a:p>
          <a:p>
            <a:pPr indent="-311150" lvl="0" marL="457200" marR="0" rtl="0" algn="l">
              <a:lnSpc>
                <a:spcPct val="115000"/>
              </a:lnSpc>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A GUI-based interface that can be run on a remote device to control the drone and car system (run experiment) as well as record logs.</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Clr>
                <a:schemeClr val="dk1"/>
              </a:buClr>
              <a:buSzPts val="1100"/>
              <a:buFont typeface="Arial"/>
              <a:buNone/>
            </a:pPr>
            <a:r>
              <a:t/>
            </a:r>
            <a:endParaRPr b="1"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Clr>
                <a:schemeClr val="dk1"/>
              </a:buClr>
              <a:buSzPts val="1100"/>
              <a:buFont typeface="Arial"/>
              <a:buNone/>
            </a:pPr>
            <a:r>
              <a:t/>
            </a:r>
            <a:endParaRPr b="1" sz="1300">
              <a:solidFill>
                <a:schemeClr val="dk1"/>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g25155cdc486_0_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2" name="Google Shape;102;g25155cdc486_0_7"/>
          <p:cNvSpPr txBox="1"/>
          <p:nvPr/>
        </p:nvSpPr>
        <p:spPr>
          <a:xfrm>
            <a:off x="113875" y="1491375"/>
            <a:ext cx="9144000" cy="540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2000"/>
              <a:t>1 Introduction</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1" i="0" sz="20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lang="en-US" sz="1200">
                <a:solidFill>
                  <a:schemeClr val="dk1"/>
                </a:solidFill>
                <a:latin typeface="Verdana"/>
                <a:ea typeface="Verdana"/>
                <a:cs typeface="Verdana"/>
                <a:sym typeface="Verdana"/>
              </a:rPr>
              <a:t>Software context</a:t>
            </a:r>
            <a:endParaRPr b="1" sz="12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rPr lang="en-US" sz="1200">
                <a:solidFill>
                  <a:schemeClr val="dk1"/>
                </a:solidFill>
                <a:latin typeface="Verdana"/>
                <a:ea typeface="Verdana"/>
                <a:cs typeface="Verdana"/>
                <a:sym typeface="Verdana"/>
              </a:rPr>
              <a:t>We will be applying software to a drone and car for research purposes. It is not intended to be widely available and only used by researchers for data creation and analysis. It is also meant to be used in a controlled environment with simple scenarios for gathering data.</a:t>
            </a:r>
            <a:endParaRPr b="1" sz="1200">
              <a:solidFill>
                <a:schemeClr val="dk1"/>
              </a:solidFill>
              <a:latin typeface="Verdana"/>
              <a:ea typeface="Verdana"/>
              <a:cs typeface="Verdana"/>
              <a:sym typeface="Verdana"/>
            </a:endParaRPr>
          </a:p>
          <a:p>
            <a:pPr indent="0" lvl="0" marL="0" marR="0" rtl="0" algn="l">
              <a:lnSpc>
                <a:spcPct val="115000"/>
              </a:lnSpc>
              <a:spcBef>
                <a:spcPts val="0"/>
              </a:spcBef>
              <a:spcAft>
                <a:spcPts val="0"/>
              </a:spcAft>
              <a:buClr>
                <a:schemeClr val="dk1"/>
              </a:buClr>
              <a:buSzPts val="1100"/>
              <a:buFont typeface="Arial"/>
              <a:buNone/>
            </a:pPr>
            <a:r>
              <a:t/>
            </a:r>
            <a:endParaRPr sz="1200">
              <a:solidFill>
                <a:schemeClr val="dk1"/>
              </a:solidFill>
              <a:latin typeface="Verdana"/>
              <a:ea typeface="Verdana"/>
              <a:cs typeface="Verdana"/>
              <a:sym typeface="Verdana"/>
            </a:endParaRPr>
          </a:p>
          <a:p>
            <a:pPr indent="0" lvl="0" marL="0" marR="0" rtl="0" algn="l">
              <a:lnSpc>
                <a:spcPct val="115000"/>
              </a:lnSpc>
              <a:spcBef>
                <a:spcPts val="0"/>
              </a:spcBef>
              <a:spcAft>
                <a:spcPts val="0"/>
              </a:spcAft>
              <a:buClr>
                <a:schemeClr val="dk1"/>
              </a:buClr>
              <a:buSzPts val="1100"/>
              <a:buFont typeface="Arial"/>
              <a:buNone/>
            </a:pPr>
            <a:r>
              <a:rPr b="1" lang="en-US" sz="1200">
                <a:solidFill>
                  <a:schemeClr val="dk1"/>
                </a:solidFill>
                <a:latin typeface="Verdana"/>
                <a:ea typeface="Verdana"/>
                <a:cs typeface="Verdana"/>
                <a:sym typeface="Verdana"/>
              </a:rPr>
              <a:t>Major Constraints</a:t>
            </a:r>
            <a:endParaRPr sz="1200">
              <a:solidFill>
                <a:schemeClr val="dk1"/>
              </a:solidFill>
              <a:latin typeface="Verdana"/>
              <a:ea typeface="Verdana"/>
              <a:cs typeface="Verdana"/>
              <a:sym typeface="Verdana"/>
            </a:endParaRPr>
          </a:p>
          <a:p>
            <a:pPr indent="-304800" lvl="0" marL="457200" marR="0" rtl="0" algn="l">
              <a:lnSpc>
                <a:spcPct val="115000"/>
              </a:lnSpc>
              <a:spcBef>
                <a:spcPts val="0"/>
              </a:spcBef>
              <a:spcAft>
                <a:spcPts val="0"/>
              </a:spcAft>
              <a:buClr>
                <a:schemeClr val="dk1"/>
              </a:buClr>
              <a:buSzPts val="1200"/>
              <a:buFont typeface="Verdana"/>
              <a:buChar char="●"/>
            </a:pPr>
            <a:r>
              <a:rPr lang="en-US" sz="1200">
                <a:solidFill>
                  <a:schemeClr val="dk1"/>
                </a:solidFill>
                <a:latin typeface="Verdana"/>
                <a:ea typeface="Verdana"/>
                <a:cs typeface="Verdana"/>
                <a:sym typeface="Verdana"/>
              </a:rPr>
              <a:t>PiCAR-x and Clover Drone</a:t>
            </a:r>
            <a:endParaRPr sz="1200">
              <a:solidFill>
                <a:schemeClr val="dk1"/>
              </a:solidFill>
              <a:latin typeface="Verdana"/>
              <a:ea typeface="Verdana"/>
              <a:cs typeface="Verdana"/>
              <a:sym typeface="Verdana"/>
            </a:endParaRPr>
          </a:p>
          <a:p>
            <a:pPr indent="-304800" lvl="0" marL="457200" marR="0" rtl="0" algn="l">
              <a:lnSpc>
                <a:spcPct val="115000"/>
              </a:lnSpc>
              <a:spcBef>
                <a:spcPts val="0"/>
              </a:spcBef>
              <a:spcAft>
                <a:spcPts val="0"/>
              </a:spcAft>
              <a:buClr>
                <a:schemeClr val="dk1"/>
              </a:buClr>
              <a:buSzPts val="1200"/>
              <a:buFont typeface="Verdana"/>
              <a:buChar char="●"/>
            </a:pPr>
            <a:r>
              <a:rPr lang="en-US" sz="1200">
                <a:solidFill>
                  <a:schemeClr val="dk1"/>
                </a:solidFill>
                <a:latin typeface="Verdana"/>
                <a:ea typeface="Verdana"/>
                <a:cs typeface="Verdana"/>
                <a:sym typeface="Verdana"/>
              </a:rPr>
              <a:t>No extra Raspberry-Pi’s</a:t>
            </a:r>
            <a:endParaRPr sz="1200">
              <a:solidFill>
                <a:schemeClr val="dk1"/>
              </a:solidFill>
              <a:latin typeface="Verdana"/>
              <a:ea typeface="Verdana"/>
              <a:cs typeface="Verdana"/>
              <a:sym typeface="Verdana"/>
            </a:endParaRPr>
          </a:p>
          <a:p>
            <a:pPr indent="-304800" lvl="0" marL="457200" marR="0" rtl="0" algn="l">
              <a:lnSpc>
                <a:spcPct val="115000"/>
              </a:lnSpc>
              <a:spcBef>
                <a:spcPts val="0"/>
              </a:spcBef>
              <a:spcAft>
                <a:spcPts val="0"/>
              </a:spcAft>
              <a:buClr>
                <a:schemeClr val="dk1"/>
              </a:buClr>
              <a:buSzPts val="1200"/>
              <a:buFont typeface="Verdana"/>
              <a:buChar char="●"/>
            </a:pPr>
            <a:r>
              <a:rPr lang="en-US" sz="1200">
                <a:solidFill>
                  <a:schemeClr val="dk1"/>
                </a:solidFill>
                <a:latin typeface="Verdana"/>
                <a:ea typeface="Verdana"/>
                <a:cs typeface="Verdana"/>
                <a:sym typeface="Verdana"/>
              </a:rPr>
              <a:t>Car came later than anticipated, delaying start</a:t>
            </a:r>
            <a:endParaRPr sz="1200">
              <a:solidFill>
                <a:schemeClr val="dk1"/>
              </a:solidFill>
              <a:latin typeface="Verdana"/>
              <a:ea typeface="Verdana"/>
              <a:cs typeface="Verdana"/>
              <a:sym typeface="Verdana"/>
            </a:endParaRPr>
          </a:p>
          <a:p>
            <a:pPr indent="-304800" lvl="0" marL="457200" marR="0" rtl="0" algn="l">
              <a:lnSpc>
                <a:spcPct val="115000"/>
              </a:lnSpc>
              <a:spcBef>
                <a:spcPts val="0"/>
              </a:spcBef>
              <a:spcAft>
                <a:spcPts val="0"/>
              </a:spcAft>
              <a:buClr>
                <a:schemeClr val="dk1"/>
              </a:buClr>
              <a:buSzPts val="1200"/>
              <a:buFont typeface="Verdana"/>
              <a:buChar char="●"/>
            </a:pPr>
            <a:r>
              <a:rPr lang="en-US" sz="1200">
                <a:solidFill>
                  <a:schemeClr val="dk1"/>
                </a:solidFill>
                <a:latin typeface="Verdana"/>
                <a:ea typeface="Verdana"/>
                <a:cs typeface="Verdana"/>
                <a:sym typeface="Verdana"/>
              </a:rPr>
              <a:t>Policies make comprehensive testing limited in scope and possibility</a:t>
            </a:r>
            <a:endParaRPr sz="12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t/>
            </a:r>
            <a:endParaRPr sz="1200">
              <a:solidFill>
                <a:schemeClr val="dk1"/>
              </a:solidFill>
              <a:latin typeface="Verdana"/>
              <a:ea typeface="Verdana"/>
              <a:cs typeface="Verdana"/>
              <a:sym typeface="Verdana"/>
            </a:endParaRPr>
          </a:p>
          <a:p>
            <a:pPr indent="0" lvl="0" marL="0" rtl="0" algn="l">
              <a:spcBef>
                <a:spcPts val="0"/>
              </a:spcBef>
              <a:spcAft>
                <a:spcPts val="0"/>
              </a:spcAft>
              <a:buNone/>
            </a:pPr>
            <a:r>
              <a:rPr b="1" lang="en-US" sz="2000"/>
              <a:t>2 Data Structures</a:t>
            </a:r>
            <a:endParaRPr sz="1000">
              <a:solidFill>
                <a:schemeClr val="dk1"/>
              </a:solidFill>
            </a:endParaRPr>
          </a:p>
          <a:p>
            <a:pPr indent="0" lvl="0" marL="0" rtl="0" algn="l">
              <a:spcBef>
                <a:spcPts val="0"/>
              </a:spcBef>
              <a:spcAft>
                <a:spcPts val="0"/>
              </a:spcAft>
              <a:buNone/>
            </a:pPr>
            <a:r>
              <a:rPr b="1" lang="en-US" sz="1100">
                <a:solidFill>
                  <a:schemeClr val="dk1"/>
                </a:solidFill>
                <a:latin typeface="Verdana"/>
                <a:ea typeface="Verdana"/>
                <a:cs typeface="Verdana"/>
                <a:sym typeface="Verdana"/>
              </a:rPr>
              <a:t>2.1 Internal software data structure</a:t>
            </a:r>
            <a:endParaRPr b="1" sz="1100">
              <a:solidFill>
                <a:schemeClr val="dk1"/>
              </a:solidFill>
              <a:latin typeface="Verdana"/>
              <a:ea typeface="Verdana"/>
              <a:cs typeface="Verdana"/>
              <a:sym typeface="Verdana"/>
            </a:endParaRPr>
          </a:p>
          <a:p>
            <a:pPr indent="0" lvl="0" marL="0" rtl="0" algn="l">
              <a:spcBef>
                <a:spcPts val="0"/>
              </a:spcBef>
              <a:spcAft>
                <a:spcPts val="0"/>
              </a:spcAft>
              <a:buNone/>
            </a:pPr>
            <a:r>
              <a:rPr lang="en-US" sz="1100">
                <a:solidFill>
                  <a:schemeClr val="dk1"/>
                </a:solidFill>
                <a:latin typeface="Verdana"/>
                <a:ea typeface="Verdana"/>
                <a:cs typeface="Verdana"/>
                <a:sym typeface="Verdana"/>
              </a:rPr>
              <a:t>Our program is designed to allow data to flow through. We are utilizing the JSON module to listen to a data stream from the drone, and actively append to a file for the user.</a:t>
            </a:r>
            <a:endParaRPr sz="1100">
              <a:solidFill>
                <a:schemeClr val="dk1"/>
              </a:solidFill>
              <a:latin typeface="Verdana"/>
              <a:ea typeface="Verdana"/>
              <a:cs typeface="Verdana"/>
              <a:sym typeface="Verdana"/>
            </a:endParaRPr>
          </a:p>
          <a:p>
            <a:pPr indent="0" lvl="0" marL="0" rtl="0" algn="l">
              <a:spcBef>
                <a:spcPts val="0"/>
              </a:spcBef>
              <a:spcAft>
                <a:spcPts val="0"/>
              </a:spcAft>
              <a:buNone/>
            </a:pPr>
            <a:r>
              <a:t/>
            </a:r>
            <a:endParaRPr b="1" sz="1100">
              <a:solidFill>
                <a:schemeClr val="dk1"/>
              </a:solidFill>
              <a:latin typeface="Verdana"/>
              <a:ea typeface="Verdana"/>
              <a:cs typeface="Verdana"/>
              <a:sym typeface="Verdana"/>
            </a:endParaRPr>
          </a:p>
          <a:p>
            <a:pPr indent="0" lvl="0" marL="0" rtl="0" algn="l">
              <a:spcBef>
                <a:spcPts val="0"/>
              </a:spcBef>
              <a:spcAft>
                <a:spcPts val="0"/>
              </a:spcAft>
              <a:buNone/>
            </a:pPr>
            <a:r>
              <a:rPr b="1" lang="en-US" sz="1100">
                <a:solidFill>
                  <a:schemeClr val="dk1"/>
                </a:solidFill>
                <a:latin typeface="Verdana"/>
                <a:ea typeface="Verdana"/>
                <a:cs typeface="Verdana"/>
                <a:sym typeface="Verdana"/>
              </a:rPr>
              <a:t>2.2 Global data structure</a:t>
            </a:r>
            <a:endParaRPr b="1" sz="2000"/>
          </a:p>
          <a:p>
            <a:pPr indent="0" lvl="0" marL="0" rtl="0" algn="l">
              <a:lnSpc>
                <a:spcPct val="115000"/>
              </a:lnSpc>
              <a:spcBef>
                <a:spcPts val="0"/>
              </a:spcBef>
              <a:spcAft>
                <a:spcPts val="0"/>
              </a:spcAft>
              <a:buNone/>
            </a:pPr>
            <a:r>
              <a:rPr lang="en-US" sz="1200">
                <a:solidFill>
                  <a:schemeClr val="dk1"/>
                </a:solidFill>
                <a:latin typeface="Verdana"/>
                <a:ea typeface="Verdana"/>
                <a:cs typeface="Verdana"/>
                <a:sym typeface="Verdana"/>
              </a:rPr>
              <a:t>Receiving JSON data from input streams that are written to the GUI</a:t>
            </a:r>
            <a:endParaRPr sz="12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b="1" lang="en-US" sz="1200">
                <a:solidFill>
                  <a:schemeClr val="dk1"/>
                </a:solidFill>
                <a:latin typeface="Verdana"/>
                <a:ea typeface="Verdana"/>
                <a:cs typeface="Verdana"/>
                <a:sym typeface="Verdana"/>
              </a:rPr>
              <a:t>2.3 Temporary data structure</a:t>
            </a:r>
            <a:endParaRPr sz="12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sz="1200">
                <a:solidFill>
                  <a:schemeClr val="dk1"/>
                </a:solidFill>
                <a:latin typeface="Verdana"/>
                <a:ea typeface="Verdana"/>
                <a:cs typeface="Verdana"/>
                <a:sym typeface="Verdana"/>
              </a:rPr>
              <a:t>Many of our temporary files are user defined. Other generated temporary files are stored in /tmp/ inside Linux.</a:t>
            </a:r>
            <a:endParaRPr b="1" sz="12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t/>
            </a:r>
            <a:endParaRPr sz="1200">
              <a:solidFill>
                <a:schemeClr val="dk1"/>
              </a:solidFill>
              <a:latin typeface="Verdana"/>
              <a:ea typeface="Verdana"/>
              <a:cs typeface="Verdana"/>
              <a:sym typeface="Verdana"/>
            </a:endParaRPr>
          </a:p>
          <a:p>
            <a:pPr indent="0" lvl="0" marL="0" marR="0" rtl="0" algn="l">
              <a:lnSpc>
                <a:spcPct val="115000"/>
              </a:lnSpc>
              <a:spcBef>
                <a:spcPts val="0"/>
              </a:spcBef>
              <a:spcAft>
                <a:spcPts val="0"/>
              </a:spcAft>
              <a:buClr>
                <a:schemeClr val="dk1"/>
              </a:buClr>
              <a:buSzPts val="1100"/>
              <a:buFont typeface="Arial"/>
              <a:buNone/>
            </a:pPr>
            <a:r>
              <a:t/>
            </a:r>
            <a:endParaRPr b="1" sz="1300">
              <a:solidFill>
                <a:schemeClr val="dk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g251576f7e83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8" name="Google Shape;108;g251576f7e83_0_0"/>
          <p:cNvSpPr txBox="1"/>
          <p:nvPr/>
        </p:nvSpPr>
        <p:spPr>
          <a:xfrm>
            <a:off x="42600" y="1497575"/>
            <a:ext cx="9101400" cy="47046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2100"/>
              <a:buFont typeface="Arial"/>
              <a:buNone/>
            </a:pPr>
            <a:r>
              <a:rPr b="1" lang="en-US" sz="2100"/>
              <a:t>3 A</a:t>
            </a:r>
            <a:r>
              <a:rPr b="1" lang="en-US" sz="2100">
                <a:solidFill>
                  <a:schemeClr val="dk1"/>
                </a:solidFill>
                <a:latin typeface="Verdana"/>
                <a:ea typeface="Verdana"/>
                <a:cs typeface="Verdana"/>
                <a:sym typeface="Verdana"/>
              </a:rPr>
              <a:t>rchitecture and component-level design</a:t>
            </a:r>
            <a:endParaRPr b="1" sz="2100">
              <a:solidFill>
                <a:schemeClr val="dk1"/>
              </a:solidFill>
              <a:latin typeface="Verdana"/>
              <a:ea typeface="Verdana"/>
              <a:cs typeface="Verdana"/>
              <a:sym typeface="Verdana"/>
            </a:endParaRPr>
          </a:p>
          <a:p>
            <a:pPr indent="-311150" lvl="0" marL="457200" marR="0" rtl="0" algn="l">
              <a:lnSpc>
                <a:spcPct val="115000"/>
              </a:lnSpc>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Our Software Components:</a:t>
            </a:r>
            <a:endParaRPr sz="1300">
              <a:solidFill>
                <a:schemeClr val="dk1"/>
              </a:solidFill>
              <a:latin typeface="Verdana"/>
              <a:ea typeface="Verdana"/>
              <a:cs typeface="Verdana"/>
              <a:sym typeface="Verdana"/>
            </a:endParaRPr>
          </a:p>
          <a:p>
            <a:pPr indent="-311150" lvl="1" marL="914400" marR="0" rtl="0" algn="l">
              <a:lnSpc>
                <a:spcPct val="115000"/>
              </a:lnSpc>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(1) Object Detection Algorithm</a:t>
            </a:r>
            <a:endParaRPr sz="1300">
              <a:solidFill>
                <a:schemeClr val="dk1"/>
              </a:solidFill>
              <a:latin typeface="Verdana"/>
              <a:ea typeface="Verdana"/>
              <a:cs typeface="Verdana"/>
              <a:sym typeface="Verdana"/>
            </a:endParaRPr>
          </a:p>
          <a:p>
            <a:pPr indent="-311150" lvl="2" marL="1371600" marR="0" rtl="0" algn="l">
              <a:lnSpc>
                <a:spcPct val="115000"/>
              </a:lnSpc>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Purpose: </a:t>
            </a:r>
            <a:r>
              <a:rPr lang="en-US" sz="1000">
                <a:solidFill>
                  <a:schemeClr val="dk1"/>
                </a:solidFill>
                <a:latin typeface="Verdana"/>
                <a:ea typeface="Verdana"/>
                <a:cs typeface="Verdana"/>
                <a:sym typeface="Verdana"/>
              </a:rPr>
              <a:t>this is used to detect our desired classes, (stop signs for example), from video frames collect from the drone’s camera. We use Darknet, an open source software, as a way to train our objects for detection. The YOLOv4-tiny model can take our input as a jpeg images and an XML files with bounding box coordinates to train our models. We use these images and XML files in Darknet to create weight files to be used in later programs to provide object detection accuracy.</a:t>
            </a:r>
            <a:endParaRPr sz="1300">
              <a:solidFill>
                <a:schemeClr val="dk1"/>
              </a:solidFill>
              <a:latin typeface="Verdana"/>
              <a:ea typeface="Verdana"/>
              <a:cs typeface="Verdana"/>
              <a:sym typeface="Verdana"/>
            </a:endParaRPr>
          </a:p>
          <a:p>
            <a:pPr indent="-311150" lvl="2" marL="1371600" marR="0" rtl="0" algn="l">
              <a:lnSpc>
                <a:spcPct val="115000"/>
              </a:lnSpc>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I/O: </a:t>
            </a:r>
            <a:r>
              <a:rPr lang="en-US" sz="1000">
                <a:solidFill>
                  <a:schemeClr val="dk1"/>
                </a:solidFill>
                <a:latin typeface="Verdana"/>
                <a:ea typeface="Verdana"/>
                <a:cs typeface="Verdana"/>
                <a:sym typeface="Verdana"/>
              </a:rPr>
              <a:t>The input is jpeg and XML images of the object and bounding </a:t>
            </a:r>
            <a:endParaRPr sz="1000">
              <a:solidFill>
                <a:schemeClr val="dk1"/>
              </a:solidFill>
              <a:latin typeface="Verdana"/>
              <a:ea typeface="Verdana"/>
              <a:cs typeface="Verdana"/>
              <a:sym typeface="Verdana"/>
            </a:endParaRPr>
          </a:p>
          <a:p>
            <a:pPr indent="0" lvl="0" marL="1371600" marR="0" rtl="0" algn="l">
              <a:lnSpc>
                <a:spcPct val="115000"/>
              </a:lnSpc>
              <a:spcBef>
                <a:spcPts val="0"/>
              </a:spcBef>
              <a:spcAft>
                <a:spcPts val="0"/>
              </a:spcAft>
              <a:buNone/>
            </a:pPr>
            <a:r>
              <a:rPr lang="en-US" sz="1000">
                <a:solidFill>
                  <a:schemeClr val="dk1"/>
                </a:solidFill>
                <a:latin typeface="Verdana"/>
                <a:ea typeface="Verdana"/>
                <a:cs typeface="Verdana"/>
                <a:sym typeface="Verdana"/>
              </a:rPr>
              <a:t>boxes. We also need a weights file which contain the best weights </a:t>
            </a:r>
            <a:endParaRPr sz="1000">
              <a:solidFill>
                <a:schemeClr val="dk1"/>
              </a:solidFill>
              <a:latin typeface="Verdana"/>
              <a:ea typeface="Verdana"/>
              <a:cs typeface="Verdana"/>
              <a:sym typeface="Verdana"/>
            </a:endParaRPr>
          </a:p>
          <a:p>
            <a:pPr indent="0" lvl="0" marL="1371600" marR="0" rtl="0" algn="l">
              <a:lnSpc>
                <a:spcPct val="115000"/>
              </a:lnSpc>
              <a:spcBef>
                <a:spcPts val="0"/>
              </a:spcBef>
              <a:spcAft>
                <a:spcPts val="0"/>
              </a:spcAft>
              <a:buNone/>
            </a:pPr>
            <a:r>
              <a:rPr lang="en-US" sz="1000">
                <a:solidFill>
                  <a:schemeClr val="dk1"/>
                </a:solidFill>
                <a:latin typeface="Verdana"/>
                <a:ea typeface="Verdana"/>
                <a:cs typeface="Verdana"/>
                <a:sym typeface="Verdana"/>
              </a:rPr>
              <a:t>from training the data set. During training, we also needed a </a:t>
            </a:r>
            <a:endParaRPr sz="1000">
              <a:solidFill>
                <a:schemeClr val="dk1"/>
              </a:solidFill>
              <a:latin typeface="Verdana"/>
              <a:ea typeface="Verdana"/>
              <a:cs typeface="Verdana"/>
              <a:sym typeface="Verdana"/>
            </a:endParaRPr>
          </a:p>
          <a:p>
            <a:pPr indent="0" lvl="0" marL="1371600" marR="0" rtl="0" algn="l">
              <a:lnSpc>
                <a:spcPct val="115000"/>
              </a:lnSpc>
              <a:spcBef>
                <a:spcPts val="0"/>
              </a:spcBef>
              <a:spcAft>
                <a:spcPts val="0"/>
              </a:spcAft>
              <a:buNone/>
            </a:pPr>
            <a:r>
              <a:rPr lang="en-US" sz="1000">
                <a:solidFill>
                  <a:schemeClr val="dk1"/>
                </a:solidFill>
                <a:latin typeface="Verdana"/>
                <a:ea typeface="Verdana"/>
                <a:cs typeface="Verdana"/>
                <a:sym typeface="Verdana"/>
              </a:rPr>
              <a:t>configuration file as input. The output includes bounding boxes with a </a:t>
            </a:r>
            <a:endParaRPr sz="1000">
              <a:solidFill>
                <a:schemeClr val="dk1"/>
              </a:solidFill>
              <a:latin typeface="Verdana"/>
              <a:ea typeface="Verdana"/>
              <a:cs typeface="Verdana"/>
              <a:sym typeface="Verdana"/>
            </a:endParaRPr>
          </a:p>
          <a:p>
            <a:pPr indent="0" lvl="0" marL="1371600" marR="0" rtl="0" algn="l">
              <a:lnSpc>
                <a:spcPct val="115000"/>
              </a:lnSpc>
              <a:spcBef>
                <a:spcPts val="0"/>
              </a:spcBef>
              <a:spcAft>
                <a:spcPts val="0"/>
              </a:spcAft>
              <a:buNone/>
            </a:pPr>
            <a:r>
              <a:rPr lang="en-US" sz="1000">
                <a:solidFill>
                  <a:schemeClr val="dk1"/>
                </a:solidFill>
                <a:latin typeface="Verdana"/>
                <a:ea typeface="Verdana"/>
                <a:cs typeface="Verdana"/>
                <a:sym typeface="Verdana"/>
              </a:rPr>
              <a:t>confidence level percentage for detection that are overlaid on our</a:t>
            </a:r>
            <a:endParaRPr sz="1000">
              <a:solidFill>
                <a:schemeClr val="dk1"/>
              </a:solidFill>
              <a:latin typeface="Verdana"/>
              <a:ea typeface="Verdana"/>
              <a:cs typeface="Verdana"/>
              <a:sym typeface="Verdana"/>
            </a:endParaRPr>
          </a:p>
          <a:p>
            <a:pPr indent="0" lvl="0" marL="1371600" marR="0" rtl="0" algn="l">
              <a:lnSpc>
                <a:spcPct val="115000"/>
              </a:lnSpc>
              <a:spcBef>
                <a:spcPts val="0"/>
              </a:spcBef>
              <a:spcAft>
                <a:spcPts val="0"/>
              </a:spcAft>
              <a:buNone/>
            </a:pPr>
            <a:r>
              <a:rPr lang="en-US" sz="1000">
                <a:solidFill>
                  <a:schemeClr val="dk1"/>
                </a:solidFill>
                <a:latin typeface="Verdana"/>
                <a:ea typeface="Verdana"/>
                <a:cs typeface="Verdana"/>
                <a:sym typeface="Verdana"/>
              </a:rPr>
              <a:t> video frames.</a:t>
            </a:r>
            <a:endParaRPr sz="1300">
              <a:solidFill>
                <a:schemeClr val="dk1"/>
              </a:solidFill>
              <a:latin typeface="Verdana"/>
              <a:ea typeface="Verdana"/>
              <a:cs typeface="Verdana"/>
              <a:sym typeface="Verdana"/>
            </a:endParaRPr>
          </a:p>
          <a:p>
            <a:pPr indent="-311150" lvl="1" marL="914400" marR="0" rtl="0" algn="l">
              <a:lnSpc>
                <a:spcPct val="115000"/>
              </a:lnSpc>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(2) Data Collection</a:t>
            </a:r>
            <a:endParaRPr sz="1300">
              <a:solidFill>
                <a:schemeClr val="dk1"/>
              </a:solidFill>
              <a:latin typeface="Verdana"/>
              <a:ea typeface="Verdana"/>
              <a:cs typeface="Verdana"/>
              <a:sym typeface="Verdana"/>
            </a:endParaRPr>
          </a:p>
          <a:p>
            <a:pPr indent="-311150" lvl="2" marL="1371600" marR="0" rtl="0" algn="l">
              <a:lnSpc>
                <a:spcPct val="115000"/>
              </a:lnSpc>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Purpose: </a:t>
            </a:r>
            <a:r>
              <a:rPr lang="en-US" sz="1000">
                <a:solidFill>
                  <a:schemeClr val="dk1"/>
                </a:solidFill>
                <a:latin typeface="Verdana"/>
                <a:ea typeface="Verdana"/>
                <a:cs typeface="Verdana"/>
                <a:sym typeface="Verdana"/>
              </a:rPr>
              <a:t>The data we need to collect can be taken from the </a:t>
            </a:r>
            <a:endParaRPr sz="1000">
              <a:solidFill>
                <a:schemeClr val="dk1"/>
              </a:solidFill>
              <a:latin typeface="Verdana"/>
              <a:ea typeface="Verdana"/>
              <a:cs typeface="Verdana"/>
              <a:sym typeface="Verdana"/>
            </a:endParaRPr>
          </a:p>
          <a:p>
            <a:pPr indent="0" lvl="0" marL="1371600" marR="0" rtl="0" algn="l">
              <a:lnSpc>
                <a:spcPct val="115000"/>
              </a:lnSpc>
              <a:spcBef>
                <a:spcPts val="0"/>
              </a:spcBef>
              <a:spcAft>
                <a:spcPts val="0"/>
              </a:spcAft>
              <a:buNone/>
            </a:pPr>
            <a:r>
              <a:rPr lang="en-US" sz="1000">
                <a:solidFill>
                  <a:schemeClr val="dk1"/>
                </a:solidFill>
                <a:latin typeface="Verdana"/>
                <a:ea typeface="Verdana"/>
                <a:cs typeface="Verdana"/>
                <a:sym typeface="Verdana"/>
              </a:rPr>
              <a:t>drone and car. This includes things such as battery status, network </a:t>
            </a:r>
            <a:endParaRPr sz="1000">
              <a:solidFill>
                <a:schemeClr val="dk1"/>
              </a:solidFill>
              <a:latin typeface="Verdana"/>
              <a:ea typeface="Verdana"/>
              <a:cs typeface="Verdana"/>
              <a:sym typeface="Verdana"/>
            </a:endParaRPr>
          </a:p>
          <a:p>
            <a:pPr indent="0" lvl="0" marL="1371600" marR="0" rtl="0" algn="l">
              <a:lnSpc>
                <a:spcPct val="115000"/>
              </a:lnSpc>
              <a:spcBef>
                <a:spcPts val="0"/>
              </a:spcBef>
              <a:spcAft>
                <a:spcPts val="0"/>
              </a:spcAft>
              <a:buNone/>
            </a:pPr>
            <a:r>
              <a:rPr lang="en-US" sz="1000">
                <a:solidFill>
                  <a:schemeClr val="dk1"/>
                </a:solidFill>
                <a:latin typeface="Verdana"/>
                <a:ea typeface="Verdana"/>
                <a:cs typeface="Verdana"/>
                <a:sym typeface="Verdana"/>
              </a:rPr>
              <a:t>status, etc. For this, we can just implement file write in Python to </a:t>
            </a:r>
            <a:endParaRPr sz="1000">
              <a:solidFill>
                <a:schemeClr val="dk1"/>
              </a:solidFill>
              <a:latin typeface="Verdana"/>
              <a:ea typeface="Verdana"/>
              <a:cs typeface="Verdana"/>
              <a:sym typeface="Verdana"/>
            </a:endParaRPr>
          </a:p>
          <a:p>
            <a:pPr indent="0" lvl="0" marL="1371600" marR="0" rtl="0" algn="l">
              <a:lnSpc>
                <a:spcPct val="115000"/>
              </a:lnSpc>
              <a:spcBef>
                <a:spcPts val="0"/>
              </a:spcBef>
              <a:spcAft>
                <a:spcPts val="0"/>
              </a:spcAft>
              <a:buNone/>
            </a:pPr>
            <a:r>
              <a:rPr lang="en-US" sz="1000">
                <a:solidFill>
                  <a:schemeClr val="dk1"/>
                </a:solidFill>
                <a:latin typeface="Verdana"/>
                <a:ea typeface="Verdana"/>
                <a:cs typeface="Verdana"/>
                <a:sym typeface="Verdana"/>
              </a:rPr>
              <a:t>get these variables and display them in a txt file for users to easily </a:t>
            </a:r>
            <a:endParaRPr sz="1000">
              <a:solidFill>
                <a:schemeClr val="dk1"/>
              </a:solidFill>
              <a:latin typeface="Verdana"/>
              <a:ea typeface="Verdana"/>
              <a:cs typeface="Verdana"/>
              <a:sym typeface="Verdana"/>
            </a:endParaRPr>
          </a:p>
          <a:p>
            <a:pPr indent="0" lvl="0" marL="1371600" marR="0" rtl="0" algn="l">
              <a:lnSpc>
                <a:spcPct val="115000"/>
              </a:lnSpc>
              <a:spcBef>
                <a:spcPts val="0"/>
              </a:spcBef>
              <a:spcAft>
                <a:spcPts val="0"/>
              </a:spcAft>
              <a:buNone/>
            </a:pPr>
            <a:r>
              <a:rPr lang="en-US" sz="1000">
                <a:solidFill>
                  <a:schemeClr val="dk1"/>
                </a:solidFill>
                <a:latin typeface="Verdana"/>
                <a:ea typeface="Verdana"/>
                <a:cs typeface="Verdana"/>
                <a:sym typeface="Verdana"/>
              </a:rPr>
              <a:t>read and then close the file after we are done running the experiment.</a:t>
            </a:r>
            <a:endParaRPr sz="1300">
              <a:solidFill>
                <a:schemeClr val="dk1"/>
              </a:solidFill>
              <a:latin typeface="Verdana"/>
              <a:ea typeface="Verdana"/>
              <a:cs typeface="Verdana"/>
              <a:sym typeface="Verdana"/>
            </a:endParaRPr>
          </a:p>
          <a:p>
            <a:pPr indent="-311150" lvl="2" marL="1371600" marR="0" rtl="0" algn="l">
              <a:lnSpc>
                <a:spcPct val="115000"/>
              </a:lnSpc>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I/O: </a:t>
            </a:r>
            <a:r>
              <a:rPr lang="en-US" sz="1000">
                <a:solidFill>
                  <a:schemeClr val="dk1"/>
                </a:solidFill>
                <a:latin typeface="Verdana"/>
                <a:ea typeface="Verdana"/>
                <a:cs typeface="Verdana"/>
                <a:sym typeface="Verdana"/>
              </a:rPr>
              <a:t> The data collect takes input from the drone and the output </a:t>
            </a:r>
            <a:endParaRPr sz="1000">
              <a:solidFill>
                <a:schemeClr val="dk1"/>
              </a:solidFill>
              <a:latin typeface="Verdana"/>
              <a:ea typeface="Verdana"/>
              <a:cs typeface="Verdana"/>
              <a:sym typeface="Verdana"/>
            </a:endParaRPr>
          </a:p>
          <a:p>
            <a:pPr indent="0" lvl="0" marL="1371600" marR="0" rtl="0" algn="l">
              <a:lnSpc>
                <a:spcPct val="115000"/>
              </a:lnSpc>
              <a:spcBef>
                <a:spcPts val="0"/>
              </a:spcBef>
              <a:spcAft>
                <a:spcPts val="0"/>
              </a:spcAft>
              <a:buNone/>
            </a:pPr>
            <a:r>
              <a:rPr lang="en-US" sz="1000">
                <a:solidFill>
                  <a:schemeClr val="dk1"/>
                </a:solidFill>
                <a:latin typeface="Verdana"/>
                <a:ea typeface="Verdana"/>
                <a:cs typeface="Verdana"/>
                <a:sym typeface="Verdana"/>
              </a:rPr>
              <a:t>           is a txt file that contains status information. </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Clr>
                <a:schemeClr val="dk1"/>
              </a:buClr>
              <a:buSzPts val="1100"/>
              <a:buFont typeface="Arial"/>
              <a:buNone/>
            </a:pPr>
            <a:r>
              <a:t/>
            </a:r>
            <a:endParaRPr b="1" sz="1300">
              <a:solidFill>
                <a:schemeClr val="dk1"/>
              </a:solidFill>
              <a:latin typeface="Verdana"/>
              <a:ea typeface="Verdana"/>
              <a:cs typeface="Verdana"/>
              <a:sym typeface="Verdana"/>
            </a:endParaRPr>
          </a:p>
        </p:txBody>
      </p:sp>
      <p:pic>
        <p:nvPicPr>
          <p:cNvPr id="109" name="Google Shape;109;g251576f7e83_0_0"/>
          <p:cNvPicPr preferRelativeResize="0"/>
          <p:nvPr/>
        </p:nvPicPr>
        <p:blipFill rotWithShape="1">
          <a:blip r:embed="rId4">
            <a:alphaModFix/>
          </a:blip>
          <a:srcRect b="16070" l="5170" r="30112" t="9904"/>
          <a:stretch/>
        </p:blipFill>
        <p:spPr>
          <a:xfrm>
            <a:off x="6249600" y="3517725"/>
            <a:ext cx="2740800" cy="2051300"/>
          </a:xfrm>
          <a:prstGeom prst="rect">
            <a:avLst/>
          </a:prstGeom>
          <a:noFill/>
          <a:ln>
            <a:noFill/>
          </a:ln>
        </p:spPr>
      </p:pic>
      <p:sp>
        <p:nvSpPr>
          <p:cNvPr id="110" name="Google Shape;110;g251576f7e83_0_0"/>
          <p:cNvSpPr txBox="1"/>
          <p:nvPr/>
        </p:nvSpPr>
        <p:spPr>
          <a:xfrm>
            <a:off x="6186300" y="5569025"/>
            <a:ext cx="295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Testing on Webcam in Google Colab</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g251576f7e83_0_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6" name="Google Shape;116;g251576f7e83_0_7"/>
          <p:cNvSpPr txBox="1"/>
          <p:nvPr/>
        </p:nvSpPr>
        <p:spPr>
          <a:xfrm>
            <a:off x="0" y="1520650"/>
            <a:ext cx="8806200" cy="5576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2100"/>
              <a:t>3 A</a:t>
            </a:r>
            <a:r>
              <a:rPr b="1" lang="en-US" sz="2100">
                <a:solidFill>
                  <a:schemeClr val="dk1"/>
                </a:solidFill>
                <a:latin typeface="Verdana"/>
                <a:ea typeface="Verdana"/>
                <a:cs typeface="Verdana"/>
                <a:sym typeface="Verdana"/>
              </a:rPr>
              <a:t>rchitecture and component-level design (continued)</a:t>
            </a:r>
            <a:endParaRPr b="1" sz="21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100"/>
              <a:buFont typeface="Arial"/>
              <a:buNone/>
            </a:pPr>
            <a:r>
              <a:t/>
            </a:r>
            <a:endParaRPr b="1" sz="2100">
              <a:solidFill>
                <a:schemeClr val="dk1"/>
              </a:solidFill>
              <a:latin typeface="Verdana"/>
              <a:ea typeface="Verdana"/>
              <a:cs typeface="Verdana"/>
              <a:sym typeface="Verdana"/>
            </a:endParaRPr>
          </a:p>
          <a:p>
            <a:pPr indent="-311150" lvl="0" marL="457200" rtl="0" algn="l">
              <a:lnSpc>
                <a:spcPct val="115000"/>
              </a:lnSpc>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(3) GUI</a:t>
            </a:r>
            <a:endParaRPr sz="1300">
              <a:solidFill>
                <a:schemeClr val="dk1"/>
              </a:solidFill>
              <a:latin typeface="Verdana"/>
              <a:ea typeface="Verdana"/>
              <a:cs typeface="Verdana"/>
              <a:sym typeface="Verdana"/>
            </a:endParaRPr>
          </a:p>
          <a:p>
            <a:pPr indent="-311150" lvl="1" marL="914400" rtl="0" algn="l">
              <a:lnSpc>
                <a:spcPct val="115000"/>
              </a:lnSpc>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Purpose: </a:t>
            </a:r>
            <a:r>
              <a:rPr lang="en-US" sz="1000">
                <a:solidFill>
                  <a:schemeClr val="dk1"/>
                </a:solidFill>
                <a:latin typeface="Verdana"/>
                <a:ea typeface="Verdana"/>
                <a:cs typeface="Verdana"/>
                <a:sym typeface="Verdana"/>
              </a:rPr>
              <a:t>Provides an easy to use interface for the user </a:t>
            </a:r>
            <a:endParaRPr sz="1000">
              <a:solidFill>
                <a:schemeClr val="dk1"/>
              </a:solidFill>
              <a:latin typeface="Verdana"/>
              <a:ea typeface="Verdana"/>
              <a:cs typeface="Verdana"/>
              <a:sym typeface="Verdana"/>
            </a:endParaRPr>
          </a:p>
          <a:p>
            <a:pPr indent="0" lvl="0" marL="914400" rtl="0" algn="l">
              <a:lnSpc>
                <a:spcPct val="115000"/>
              </a:lnSpc>
              <a:spcBef>
                <a:spcPts val="0"/>
              </a:spcBef>
              <a:spcAft>
                <a:spcPts val="0"/>
              </a:spcAft>
              <a:buNone/>
            </a:pPr>
            <a:r>
              <a:rPr lang="en-US" sz="1000">
                <a:solidFill>
                  <a:schemeClr val="dk1"/>
                </a:solidFill>
                <a:latin typeface="Verdana"/>
                <a:ea typeface="Verdana"/>
                <a:cs typeface="Verdana"/>
                <a:sym typeface="Verdana"/>
              </a:rPr>
              <a:t>to run the experiment.</a:t>
            </a:r>
            <a:r>
              <a:rPr lang="en-US" sz="1300">
                <a:solidFill>
                  <a:schemeClr val="dk1"/>
                </a:solidFill>
                <a:latin typeface="Verdana"/>
                <a:ea typeface="Verdana"/>
                <a:cs typeface="Verdana"/>
                <a:sym typeface="Verdana"/>
              </a:rPr>
              <a:t> </a:t>
            </a:r>
            <a:r>
              <a:rPr lang="en-US" sz="1000">
                <a:solidFill>
                  <a:schemeClr val="dk1"/>
                </a:solidFill>
                <a:latin typeface="Verdana"/>
                <a:ea typeface="Verdana"/>
                <a:cs typeface="Verdana"/>
                <a:sym typeface="Verdana"/>
              </a:rPr>
              <a:t>(Discussed more later)</a:t>
            </a:r>
            <a:endParaRPr sz="1000">
              <a:solidFill>
                <a:schemeClr val="dk1"/>
              </a:solidFill>
              <a:latin typeface="Verdana"/>
              <a:ea typeface="Verdana"/>
              <a:cs typeface="Verdana"/>
              <a:sym typeface="Verdana"/>
            </a:endParaRPr>
          </a:p>
          <a:p>
            <a:pPr indent="-311150" lvl="1" marL="914400" rtl="0" algn="l">
              <a:lnSpc>
                <a:spcPct val="115000"/>
              </a:lnSpc>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I/O:</a:t>
            </a:r>
            <a:r>
              <a:rPr lang="en-US" sz="1000">
                <a:solidFill>
                  <a:schemeClr val="dk1"/>
                </a:solidFill>
                <a:latin typeface="Verdana"/>
                <a:ea typeface="Verdana"/>
                <a:cs typeface="Verdana"/>
                <a:sym typeface="Verdana"/>
              </a:rPr>
              <a:t>The input relies on the user to press buttons that will send </a:t>
            </a:r>
            <a:endParaRPr sz="1000">
              <a:solidFill>
                <a:schemeClr val="dk1"/>
              </a:solidFill>
              <a:latin typeface="Verdana"/>
              <a:ea typeface="Verdana"/>
              <a:cs typeface="Verdana"/>
              <a:sym typeface="Verdana"/>
            </a:endParaRPr>
          </a:p>
          <a:p>
            <a:pPr indent="0" lvl="0" marL="914400" rtl="0" algn="l">
              <a:lnSpc>
                <a:spcPct val="115000"/>
              </a:lnSpc>
              <a:spcBef>
                <a:spcPts val="0"/>
              </a:spcBef>
              <a:spcAft>
                <a:spcPts val="0"/>
              </a:spcAft>
              <a:buNone/>
            </a:pPr>
            <a:r>
              <a:rPr lang="en-US" sz="1000">
                <a:solidFill>
                  <a:schemeClr val="dk1"/>
                </a:solidFill>
                <a:latin typeface="Verdana"/>
                <a:ea typeface="Verdana"/>
                <a:cs typeface="Verdana"/>
                <a:sym typeface="Verdana"/>
              </a:rPr>
              <a:t>parameters to the drone to conduct the experiment or connect. </a:t>
            </a:r>
            <a:endParaRPr sz="1000">
              <a:solidFill>
                <a:schemeClr val="dk1"/>
              </a:solidFill>
              <a:latin typeface="Verdana"/>
              <a:ea typeface="Verdana"/>
              <a:cs typeface="Verdana"/>
              <a:sym typeface="Verdana"/>
            </a:endParaRPr>
          </a:p>
          <a:p>
            <a:pPr indent="0" lvl="0" marL="914400" rtl="0" algn="l">
              <a:lnSpc>
                <a:spcPct val="115000"/>
              </a:lnSpc>
              <a:spcBef>
                <a:spcPts val="0"/>
              </a:spcBef>
              <a:spcAft>
                <a:spcPts val="0"/>
              </a:spcAft>
              <a:buNone/>
            </a:pPr>
            <a:r>
              <a:rPr lang="en-US" sz="1000">
                <a:solidFill>
                  <a:schemeClr val="dk1"/>
                </a:solidFill>
                <a:latin typeface="Verdana"/>
                <a:ea typeface="Verdana"/>
                <a:cs typeface="Verdana"/>
                <a:sym typeface="Verdana"/>
              </a:rPr>
              <a:t>The output would be the results of the what action the user chooses </a:t>
            </a:r>
            <a:endParaRPr sz="1000">
              <a:solidFill>
                <a:schemeClr val="dk1"/>
              </a:solidFill>
              <a:latin typeface="Verdana"/>
              <a:ea typeface="Verdana"/>
              <a:cs typeface="Verdana"/>
              <a:sym typeface="Verdana"/>
            </a:endParaRPr>
          </a:p>
          <a:p>
            <a:pPr indent="0" lvl="0" marL="914400" rtl="0" algn="l">
              <a:lnSpc>
                <a:spcPct val="115000"/>
              </a:lnSpc>
              <a:spcBef>
                <a:spcPts val="0"/>
              </a:spcBef>
              <a:spcAft>
                <a:spcPts val="0"/>
              </a:spcAft>
              <a:buNone/>
            </a:pPr>
            <a:r>
              <a:rPr lang="en-US" sz="1000">
                <a:solidFill>
                  <a:schemeClr val="dk1"/>
                </a:solidFill>
                <a:latin typeface="Verdana"/>
                <a:ea typeface="Verdana"/>
                <a:cs typeface="Verdana"/>
                <a:sym typeface="Verdana"/>
              </a:rPr>
              <a:t>from the GUI, which could be actually running/connecting to the drone.  </a:t>
            </a:r>
            <a:endParaRPr sz="1300">
              <a:solidFill>
                <a:schemeClr val="dk1"/>
              </a:solidFill>
              <a:latin typeface="Verdana"/>
              <a:ea typeface="Verdana"/>
              <a:cs typeface="Verdana"/>
              <a:sym typeface="Verdana"/>
            </a:endParaRPr>
          </a:p>
          <a:p>
            <a:pPr indent="-311150" lvl="0" marL="457200" rtl="0" algn="l">
              <a:lnSpc>
                <a:spcPct val="115000"/>
              </a:lnSpc>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(4) Drone Programs</a:t>
            </a:r>
            <a:endParaRPr sz="1300">
              <a:solidFill>
                <a:schemeClr val="dk1"/>
              </a:solidFill>
              <a:latin typeface="Verdana"/>
              <a:ea typeface="Verdana"/>
              <a:cs typeface="Verdana"/>
              <a:sym typeface="Verdana"/>
            </a:endParaRPr>
          </a:p>
          <a:p>
            <a:pPr indent="-311150" lvl="1" marL="914400" rtl="0" algn="l">
              <a:lnSpc>
                <a:spcPct val="115000"/>
              </a:lnSpc>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(a)Video recording: </a:t>
            </a:r>
            <a:r>
              <a:rPr lang="en-US" sz="1000">
                <a:solidFill>
                  <a:schemeClr val="dk1"/>
                </a:solidFill>
                <a:latin typeface="Verdana"/>
                <a:ea typeface="Verdana"/>
                <a:cs typeface="Verdana"/>
                <a:sym typeface="Verdana"/>
              </a:rPr>
              <a:t>Initiates and allows video frames to continuously be captured from the drone’s camera with a timestamp (via ros subscriber topic)</a:t>
            </a:r>
            <a:endParaRPr sz="1000">
              <a:solidFill>
                <a:schemeClr val="dk1"/>
              </a:solidFill>
              <a:latin typeface="Verdana"/>
              <a:ea typeface="Verdana"/>
              <a:cs typeface="Verdana"/>
              <a:sym typeface="Verdana"/>
            </a:endParaRPr>
          </a:p>
          <a:p>
            <a:pPr indent="-311150" lvl="1" marL="914400" rtl="0" algn="l">
              <a:lnSpc>
                <a:spcPct val="115000"/>
              </a:lnSpc>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(a) I/O: </a:t>
            </a:r>
            <a:r>
              <a:rPr lang="en-US" sz="1000">
                <a:solidFill>
                  <a:schemeClr val="dk1"/>
                </a:solidFill>
                <a:latin typeface="Verdana"/>
                <a:ea typeface="Verdana"/>
                <a:cs typeface="Verdana"/>
                <a:sym typeface="Verdana"/>
              </a:rPr>
              <a:t>The programs takes input from the user of the path they want to save the video, and the output is the videos frames being displayed/saved to the path (ros publisher).</a:t>
            </a:r>
            <a:endParaRPr sz="1000">
              <a:solidFill>
                <a:schemeClr val="dk1"/>
              </a:solidFill>
              <a:latin typeface="Verdana"/>
              <a:ea typeface="Verdana"/>
              <a:cs typeface="Verdana"/>
              <a:sym typeface="Verdana"/>
            </a:endParaRPr>
          </a:p>
          <a:p>
            <a:pPr indent="-311150" lvl="1" marL="914400" rtl="0" algn="l">
              <a:lnSpc>
                <a:spcPct val="115000"/>
              </a:lnSpc>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(b)Flying the drone: Send commands to the FCU, receive feedback from sensors.</a:t>
            </a:r>
            <a:endParaRPr sz="1300">
              <a:solidFill>
                <a:schemeClr val="dk1"/>
              </a:solidFill>
              <a:latin typeface="Verdana"/>
              <a:ea typeface="Verdana"/>
              <a:cs typeface="Verdana"/>
              <a:sym typeface="Verdana"/>
            </a:endParaRPr>
          </a:p>
          <a:p>
            <a:pPr indent="-311150" lvl="1" marL="914400" rtl="0" algn="l">
              <a:lnSpc>
                <a:spcPct val="115000"/>
              </a:lnSpc>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(b) I/O: clover SDK runs on the pi → controls FCU.</a:t>
            </a:r>
            <a:endParaRPr sz="1300">
              <a:solidFill>
                <a:schemeClr val="dk1"/>
              </a:solidFill>
              <a:latin typeface="Verdana"/>
              <a:ea typeface="Verdana"/>
              <a:cs typeface="Verdana"/>
              <a:sym typeface="Verdana"/>
            </a:endParaRPr>
          </a:p>
          <a:p>
            <a:pPr indent="-311150" lvl="0" marL="457200" rtl="0" algn="l">
              <a:lnSpc>
                <a:spcPct val="115000"/>
              </a:lnSpc>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(5) Car/Drone Communication Program</a:t>
            </a:r>
            <a:endParaRPr sz="1300">
              <a:solidFill>
                <a:schemeClr val="dk1"/>
              </a:solidFill>
              <a:latin typeface="Verdana"/>
              <a:ea typeface="Verdana"/>
              <a:cs typeface="Verdana"/>
              <a:sym typeface="Verdana"/>
            </a:endParaRPr>
          </a:p>
          <a:p>
            <a:pPr indent="-311150" lvl="1" marL="914400" rtl="0" algn="l">
              <a:lnSpc>
                <a:spcPct val="115000"/>
              </a:lnSpc>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Purpose: </a:t>
            </a:r>
            <a:r>
              <a:rPr lang="en-US" sz="1000">
                <a:solidFill>
                  <a:schemeClr val="dk1"/>
                </a:solidFill>
                <a:latin typeface="Verdana"/>
                <a:ea typeface="Verdana"/>
                <a:cs typeface="Verdana"/>
                <a:sym typeface="Verdana"/>
              </a:rPr>
              <a:t>Allows car and drone to form a connection and allow communication. The car is able to receive commands from the drone to stop. It can also control the speed at which the car drives. The client (drone) is able to send commands such as slowing down, turning right or left, adjusting speed or stopping to the server (car). </a:t>
            </a:r>
            <a:endParaRPr sz="1000">
              <a:solidFill>
                <a:schemeClr val="dk1"/>
              </a:solidFill>
              <a:latin typeface="Verdana"/>
              <a:ea typeface="Verdana"/>
              <a:cs typeface="Verdana"/>
              <a:sym typeface="Verdana"/>
            </a:endParaRPr>
          </a:p>
          <a:p>
            <a:pPr indent="-311150" lvl="1" marL="914400" rtl="0" algn="l">
              <a:lnSpc>
                <a:spcPct val="115000"/>
              </a:lnSpc>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I/O: </a:t>
            </a:r>
            <a:r>
              <a:rPr lang="en-US" sz="1000">
                <a:solidFill>
                  <a:schemeClr val="dk1"/>
                </a:solidFill>
                <a:latin typeface="Verdana"/>
                <a:ea typeface="Verdana"/>
                <a:cs typeface="Verdana"/>
                <a:sym typeface="Verdana"/>
              </a:rPr>
              <a:t>We need the server IP and port to allow connection from the drone to the car. Input to the server comes from the client in the form of a warning. The server (car) can execute these commands to avoid obstacles.</a:t>
            </a:r>
            <a:endParaRPr sz="13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b="1"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Clr>
                <a:schemeClr val="dk1"/>
              </a:buClr>
              <a:buSzPts val="1100"/>
              <a:buFont typeface="Arial"/>
              <a:buNone/>
            </a:pPr>
            <a:r>
              <a:t/>
            </a:r>
            <a:endParaRPr b="1" sz="1300">
              <a:solidFill>
                <a:schemeClr val="dk1"/>
              </a:solidFill>
              <a:latin typeface="Verdana"/>
              <a:ea typeface="Verdana"/>
              <a:cs typeface="Verdana"/>
              <a:sym typeface="Verdana"/>
            </a:endParaRPr>
          </a:p>
        </p:txBody>
      </p:sp>
      <p:pic>
        <p:nvPicPr>
          <p:cNvPr id="117" name="Google Shape;117;g251576f7e83_0_7"/>
          <p:cNvPicPr preferRelativeResize="0"/>
          <p:nvPr/>
        </p:nvPicPr>
        <p:blipFill>
          <a:blip r:embed="rId4">
            <a:alphaModFix/>
          </a:blip>
          <a:stretch>
            <a:fillRect/>
          </a:stretch>
        </p:blipFill>
        <p:spPr>
          <a:xfrm>
            <a:off x="6007225" y="1995000"/>
            <a:ext cx="2679575" cy="1801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g25155cdc486_0_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3" name="Google Shape;123;g25155cdc486_0_13"/>
          <p:cNvSpPr txBox="1"/>
          <p:nvPr/>
        </p:nvSpPr>
        <p:spPr>
          <a:xfrm>
            <a:off x="182451" y="1601125"/>
            <a:ext cx="8349000" cy="37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2100"/>
              <a:t>4</a:t>
            </a:r>
            <a:r>
              <a:rPr b="1" lang="en-US" sz="2100"/>
              <a:t> UI Design </a:t>
            </a:r>
            <a:endParaRPr b="1" sz="2100"/>
          </a:p>
          <a:p>
            <a:pPr indent="0" lvl="0" marL="0" marR="0" rtl="0" algn="l">
              <a:lnSpc>
                <a:spcPct val="100000"/>
              </a:lnSpc>
              <a:spcBef>
                <a:spcPts val="0"/>
              </a:spcBef>
              <a:spcAft>
                <a:spcPts val="0"/>
              </a:spcAft>
              <a:buClr>
                <a:srgbClr val="000000"/>
              </a:buClr>
              <a:buSzPts val="2100"/>
              <a:buFont typeface="Arial"/>
              <a:buNone/>
            </a:pPr>
            <a:r>
              <a:t/>
            </a:r>
            <a:endParaRPr b="1" sz="2100"/>
          </a:p>
          <a:p>
            <a:pPr indent="0" lvl="0" marL="0" marR="0" rtl="0" algn="l">
              <a:lnSpc>
                <a:spcPct val="115000"/>
              </a:lnSpc>
              <a:spcBef>
                <a:spcPts val="0"/>
              </a:spcBef>
              <a:spcAft>
                <a:spcPts val="0"/>
              </a:spcAft>
              <a:buClr>
                <a:schemeClr val="dk1"/>
              </a:buClr>
              <a:buSzPts val="1100"/>
              <a:buFont typeface="Arial"/>
              <a:buNone/>
            </a:pPr>
            <a:r>
              <a:rPr lang="en-US" sz="1300">
                <a:solidFill>
                  <a:schemeClr val="dk1"/>
                </a:solidFill>
                <a:latin typeface="Verdana"/>
                <a:ea typeface="Verdana"/>
                <a:cs typeface="Verdana"/>
                <a:sym typeface="Verdana"/>
              </a:rPr>
              <a:t>Interface design is focused on making our product easier to use and to allow users to control the whole system from a single point of view.</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Clr>
                <a:schemeClr val="dk1"/>
              </a:buClr>
              <a:buSzPts val="1100"/>
              <a:buFont typeface="Arial"/>
              <a:buNone/>
            </a:pPr>
            <a:r>
              <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Clr>
                <a:schemeClr val="dk1"/>
              </a:buClr>
              <a:buSzPts val="1100"/>
              <a:buFont typeface="Arial"/>
              <a:buNone/>
            </a:pPr>
            <a:r>
              <a:rPr lang="en-US" sz="1300">
                <a:solidFill>
                  <a:schemeClr val="dk1"/>
                </a:solidFill>
                <a:latin typeface="Verdana"/>
                <a:ea typeface="Verdana"/>
                <a:cs typeface="Verdana"/>
                <a:sym typeface="Verdana"/>
              </a:rPr>
              <a:t>Design Rules:</a:t>
            </a:r>
            <a:endParaRPr sz="1300">
              <a:solidFill>
                <a:schemeClr val="dk1"/>
              </a:solidFill>
              <a:latin typeface="Verdana"/>
              <a:ea typeface="Verdana"/>
              <a:cs typeface="Verdana"/>
              <a:sym typeface="Verdana"/>
            </a:endParaRPr>
          </a:p>
          <a:p>
            <a:pPr indent="-311150" lvl="0" marL="457200" marR="0" rtl="0" algn="l">
              <a:lnSpc>
                <a:spcPct val="115000"/>
              </a:lnSpc>
              <a:spcBef>
                <a:spcPts val="0"/>
              </a:spcBef>
              <a:spcAft>
                <a:spcPts val="0"/>
              </a:spcAft>
              <a:buClr>
                <a:schemeClr val="dk1"/>
              </a:buClr>
              <a:buSzPts val="1300"/>
              <a:buFont typeface="Verdana"/>
              <a:buAutoNum type="arabicPeriod"/>
            </a:pPr>
            <a:r>
              <a:rPr lang="en-US" sz="1300">
                <a:solidFill>
                  <a:schemeClr val="dk1"/>
                </a:solidFill>
                <a:latin typeface="Verdana"/>
                <a:ea typeface="Verdana"/>
                <a:cs typeface="Verdana"/>
                <a:sym typeface="Verdana"/>
              </a:rPr>
              <a:t>Easy to understand</a:t>
            </a:r>
            <a:endParaRPr sz="1300">
              <a:solidFill>
                <a:schemeClr val="dk1"/>
              </a:solidFill>
              <a:latin typeface="Verdana"/>
              <a:ea typeface="Verdana"/>
              <a:cs typeface="Verdana"/>
              <a:sym typeface="Verdana"/>
            </a:endParaRPr>
          </a:p>
          <a:p>
            <a:pPr indent="-311150" lvl="0" marL="457200" marR="0" rtl="0" algn="l">
              <a:lnSpc>
                <a:spcPct val="115000"/>
              </a:lnSpc>
              <a:spcBef>
                <a:spcPts val="0"/>
              </a:spcBef>
              <a:spcAft>
                <a:spcPts val="0"/>
              </a:spcAft>
              <a:buClr>
                <a:schemeClr val="dk1"/>
              </a:buClr>
              <a:buSzPts val="1300"/>
              <a:buFont typeface="Verdana"/>
              <a:buAutoNum type="arabicPeriod"/>
            </a:pPr>
            <a:r>
              <a:rPr lang="en-US" sz="1300">
                <a:solidFill>
                  <a:schemeClr val="dk1"/>
                </a:solidFill>
                <a:latin typeface="Verdana"/>
                <a:ea typeface="Verdana"/>
                <a:cs typeface="Verdana"/>
                <a:sym typeface="Verdana"/>
              </a:rPr>
              <a:t>Flexible</a:t>
            </a:r>
            <a:endParaRPr sz="1300">
              <a:solidFill>
                <a:schemeClr val="dk1"/>
              </a:solidFill>
              <a:latin typeface="Verdana"/>
              <a:ea typeface="Verdana"/>
              <a:cs typeface="Verdana"/>
              <a:sym typeface="Verdana"/>
            </a:endParaRPr>
          </a:p>
          <a:p>
            <a:pPr indent="-311150" lvl="0" marL="457200" marR="0" rtl="0" algn="l">
              <a:lnSpc>
                <a:spcPct val="115000"/>
              </a:lnSpc>
              <a:spcBef>
                <a:spcPts val="0"/>
              </a:spcBef>
              <a:spcAft>
                <a:spcPts val="0"/>
              </a:spcAft>
              <a:buClr>
                <a:schemeClr val="dk1"/>
              </a:buClr>
              <a:buSzPts val="1300"/>
              <a:buFont typeface="Verdana"/>
              <a:buAutoNum type="arabicPeriod"/>
            </a:pPr>
            <a:r>
              <a:rPr lang="en-US" sz="1300">
                <a:solidFill>
                  <a:schemeClr val="dk1"/>
                </a:solidFill>
                <a:latin typeface="Verdana"/>
                <a:ea typeface="Verdana"/>
                <a:cs typeface="Verdana"/>
                <a:sym typeface="Verdana"/>
              </a:rPr>
              <a:t>Give verbose feedback</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Clr>
                <a:schemeClr val="dk1"/>
              </a:buClr>
              <a:buSzPts val="1100"/>
              <a:buFont typeface="Arial"/>
              <a:buNone/>
            </a:pPr>
            <a:r>
              <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Clr>
                <a:schemeClr val="dk1"/>
              </a:buClr>
              <a:buSzPts val="1100"/>
              <a:buFont typeface="Arial"/>
              <a:buNone/>
            </a:pPr>
            <a:r>
              <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Clr>
                <a:schemeClr val="dk1"/>
              </a:buClr>
              <a:buSzPts val="1100"/>
              <a:buFont typeface="Arial"/>
              <a:buNone/>
            </a:pPr>
            <a:r>
              <a:rPr lang="en-US" sz="1300">
                <a:solidFill>
                  <a:schemeClr val="dk1"/>
                </a:solidFill>
                <a:latin typeface="Verdana"/>
                <a:ea typeface="Verdana"/>
                <a:cs typeface="Verdana"/>
                <a:sym typeface="Verdana"/>
              </a:rPr>
              <a:t>UIDS used is Kivy in Python. It allows for fairly reactive programs and most standard components for modern UI. Some menus aren’t to our UI design goals, such as the file system menu. Because of this, we are using win32ui for file dialogs. Our UI is intended only for Windows and modern systems, so the limitations this provides do not impact our intended user base.</a:t>
            </a:r>
            <a:endParaRPr b="0" i="0" sz="1300" u="none" cap="none" strike="noStrike">
              <a:solidFill>
                <a:schemeClr val="dk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g25155cdc486_0_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9" name="Google Shape;129;g25155cdc486_0_19"/>
          <p:cNvSpPr txBox="1"/>
          <p:nvPr/>
        </p:nvSpPr>
        <p:spPr>
          <a:xfrm>
            <a:off x="182451" y="1601125"/>
            <a:ext cx="8349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2100"/>
              <a:t>4 UI Design </a:t>
            </a:r>
            <a:endParaRPr b="0" i="0" sz="1300" u="none" cap="none" strike="noStrike">
              <a:solidFill>
                <a:schemeClr val="dk1"/>
              </a:solidFill>
              <a:latin typeface="Verdana"/>
              <a:ea typeface="Verdana"/>
              <a:cs typeface="Verdana"/>
              <a:sym typeface="Verdana"/>
            </a:endParaRPr>
          </a:p>
        </p:txBody>
      </p:sp>
      <p:pic>
        <p:nvPicPr>
          <p:cNvPr id="130" name="Google Shape;130;g25155cdc486_0_19"/>
          <p:cNvPicPr preferRelativeResize="0"/>
          <p:nvPr/>
        </p:nvPicPr>
        <p:blipFill>
          <a:blip r:embed="rId4">
            <a:alphaModFix/>
          </a:blip>
          <a:stretch>
            <a:fillRect/>
          </a:stretch>
        </p:blipFill>
        <p:spPr>
          <a:xfrm>
            <a:off x="1290075" y="2123954"/>
            <a:ext cx="6563858" cy="4651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g25155cdc486_0_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6" name="Google Shape;136;g25155cdc486_0_27"/>
          <p:cNvSpPr txBox="1"/>
          <p:nvPr/>
        </p:nvSpPr>
        <p:spPr>
          <a:xfrm>
            <a:off x="182451" y="1601125"/>
            <a:ext cx="8349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2100"/>
              <a:t>4 UI Design </a:t>
            </a:r>
            <a:endParaRPr b="0" i="0" sz="1300" u="none" cap="none" strike="noStrike">
              <a:solidFill>
                <a:schemeClr val="dk1"/>
              </a:solidFill>
              <a:latin typeface="Verdana"/>
              <a:ea typeface="Verdana"/>
              <a:cs typeface="Verdana"/>
              <a:sym typeface="Verdana"/>
            </a:endParaRPr>
          </a:p>
        </p:txBody>
      </p:sp>
      <p:pic>
        <p:nvPicPr>
          <p:cNvPr id="137" name="Google Shape;137;g25155cdc486_0_27"/>
          <p:cNvPicPr preferRelativeResize="0"/>
          <p:nvPr/>
        </p:nvPicPr>
        <p:blipFill>
          <a:blip r:embed="rId4">
            <a:alphaModFix/>
          </a:blip>
          <a:stretch>
            <a:fillRect/>
          </a:stretch>
        </p:blipFill>
        <p:spPr>
          <a:xfrm>
            <a:off x="572575" y="2206070"/>
            <a:ext cx="3451125" cy="2445876"/>
          </a:xfrm>
          <a:prstGeom prst="rect">
            <a:avLst/>
          </a:prstGeom>
          <a:noFill/>
          <a:ln>
            <a:noFill/>
          </a:ln>
        </p:spPr>
      </p:pic>
      <p:pic>
        <p:nvPicPr>
          <p:cNvPr id="138" name="Google Shape;138;g25155cdc486_0_27"/>
          <p:cNvPicPr preferRelativeResize="0"/>
          <p:nvPr/>
        </p:nvPicPr>
        <p:blipFill>
          <a:blip r:embed="rId5">
            <a:alphaModFix/>
          </a:blip>
          <a:stretch>
            <a:fillRect/>
          </a:stretch>
        </p:blipFill>
        <p:spPr>
          <a:xfrm>
            <a:off x="4935825" y="2187550"/>
            <a:ext cx="3501725" cy="2482900"/>
          </a:xfrm>
          <a:prstGeom prst="rect">
            <a:avLst/>
          </a:prstGeom>
          <a:noFill/>
          <a:ln>
            <a:noFill/>
          </a:ln>
        </p:spPr>
      </p:pic>
      <p:pic>
        <p:nvPicPr>
          <p:cNvPr id="139" name="Google Shape;139;g25155cdc486_0_27"/>
          <p:cNvPicPr preferRelativeResize="0"/>
          <p:nvPr/>
        </p:nvPicPr>
        <p:blipFill>
          <a:blip r:embed="rId6">
            <a:alphaModFix/>
          </a:blip>
          <a:stretch>
            <a:fillRect/>
          </a:stretch>
        </p:blipFill>
        <p:spPr>
          <a:xfrm>
            <a:off x="3229113" y="4841383"/>
            <a:ext cx="2685769" cy="19012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g25155cdc486_0_3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5" name="Google Shape;145;g25155cdc486_0_35"/>
          <p:cNvSpPr txBox="1"/>
          <p:nvPr/>
        </p:nvSpPr>
        <p:spPr>
          <a:xfrm>
            <a:off x="182451" y="1601125"/>
            <a:ext cx="8349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2100"/>
              <a:t>4 UI Design </a:t>
            </a:r>
            <a:endParaRPr b="0" i="0" sz="1300" u="none" cap="none" strike="noStrike">
              <a:solidFill>
                <a:schemeClr val="dk1"/>
              </a:solidFill>
              <a:latin typeface="Verdana"/>
              <a:ea typeface="Verdana"/>
              <a:cs typeface="Verdana"/>
              <a:sym typeface="Verdana"/>
            </a:endParaRPr>
          </a:p>
        </p:txBody>
      </p:sp>
      <p:pic>
        <p:nvPicPr>
          <p:cNvPr id="146" name="Google Shape;146;g25155cdc486_0_35"/>
          <p:cNvPicPr preferRelativeResize="0"/>
          <p:nvPr/>
        </p:nvPicPr>
        <p:blipFill>
          <a:blip r:embed="rId4">
            <a:alphaModFix/>
          </a:blip>
          <a:stretch>
            <a:fillRect/>
          </a:stretch>
        </p:blipFill>
        <p:spPr>
          <a:xfrm>
            <a:off x="1447800" y="2144150"/>
            <a:ext cx="6248399" cy="444059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2014-05-07T16:40:04Z</dcterms:created>
  <dc:creator>Marmarelli, Marissa</dc:creator>
</cp:coreProperties>
</file>