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5e4a8c9a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215e4a8c9a0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5e4a8c9a0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215e4a8c9a0_0_3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d8e88b98b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21d8e88b98b_4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d66dec71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21d66dec712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d66dec71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21d66dec712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d66dec71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21d66dec712_1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hyperlink" Target="mailto:meech@umich.edu" TargetMode="External"/><Relationship Id="rId9" Type="http://schemas.openxmlformats.org/officeDocument/2006/relationships/hyperlink" Target="mailto:khairulm@umich.edu" TargetMode="External"/><Relationship Id="rId5" Type="http://schemas.openxmlformats.org/officeDocument/2006/relationships/hyperlink" Target="mailto:sauerr@umich.edu" TargetMode="External"/><Relationship Id="rId6" Type="http://schemas.openxmlformats.org/officeDocument/2006/relationships/hyperlink" Target="mailto:jcschal@umich.edu" TargetMode="External"/><Relationship Id="rId7" Type="http://schemas.openxmlformats.org/officeDocument/2006/relationships/hyperlink" Target="mailto:opelle@umich.edu" TargetMode="External"/><Relationship Id="rId8" Type="http://schemas.openxmlformats.org/officeDocument/2006/relationships/hyperlink" Target="mailto:zhesong@umich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idx="1" type="subTitle"/>
          </p:nvPr>
        </p:nvSpPr>
        <p:spPr>
          <a:xfrm>
            <a:off x="356900" y="4502422"/>
            <a:ext cx="8471700" cy="1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Demetrius Johnson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Olivia Pellegrini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Ryan Sauer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Jonathan Schall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 Khairul Mottakin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Dr. Zheng Song</a:t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2213350" y="361950"/>
            <a:ext cx="4515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Extending Automotive Vision System by Unmanned Aerial Vehicles  – 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Sky Socket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221750" y="1648550"/>
            <a:ext cx="8408700" cy="29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2200" u="sng"/>
              <a:t>Introduction</a:t>
            </a:r>
            <a:endParaRPr b="1" sz="2200" u="sng"/>
          </a:p>
          <a:p>
            <a:pPr indent="0" lvl="0" marL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2191" u="sng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With the rise of ADAS (Advanced Driver Assistance System) and autonomous vehicles, the need for a wide range of accurate, diverse, and timely use of sensors is growing. 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UAVs can extend vision systems greatly by providing a wide aerial view.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However, drones are constrained by processing power, connection speed, and battery life.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•"/>
            </a:pPr>
            <a:r>
              <a:rPr lang="en-US" sz="1700"/>
              <a:t>We designed a testbed to test optimizations to drone-car collaborative models</a:t>
            </a:r>
            <a:endParaRPr sz="1700"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663" y="4629550"/>
            <a:ext cx="4690875" cy="19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37525" y="2133275"/>
            <a:ext cx="38964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39130"/>
              <a:buNone/>
            </a:pPr>
            <a:r>
              <a:t/>
            </a:r>
            <a:endParaRPr b="1" sz="2300" u="sng"/>
          </a:p>
          <a:p>
            <a:pPr indent="-33432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1800"/>
              <a:t>Our experiment includes a Clover Drone and a PiCar.</a:t>
            </a:r>
            <a:endParaRPr sz="1800"/>
          </a:p>
          <a:p>
            <a:pPr indent="-334327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1800"/>
              <a:t>As the car begins driving, the drone will automatically follow the car capturing video frames of the car’s surroundings. </a:t>
            </a:r>
            <a:endParaRPr sz="1800"/>
          </a:p>
          <a:p>
            <a:pPr indent="-33432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ct val="100000"/>
              <a:buFont typeface="Calibri"/>
              <a:buChar char="•"/>
            </a:pPr>
            <a:r>
              <a:rPr lang="en-US" sz="1800"/>
              <a:t>We have created a program to analyze these video frames to detect a red object. Once a red object is detected, a command to stop will be sent to the car to execute.</a:t>
            </a:r>
            <a:endParaRPr sz="1800"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488" y="1722025"/>
            <a:ext cx="3167250" cy="23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278300" y="1510775"/>
            <a:ext cx="452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92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Design and Implementation</a:t>
            </a:r>
            <a:endParaRPr b="1" sz="2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4501" y="4400012"/>
            <a:ext cx="3167227" cy="195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56025" y="1723900"/>
            <a:ext cx="4998600" cy="4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/>
              <a:t>Future Work</a:t>
            </a:r>
            <a:endParaRPr b="1" sz="2200" u="sng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libri"/>
              <a:buChar char="•"/>
            </a:pPr>
            <a:r>
              <a:rPr lang="en-US" sz="1700"/>
              <a:t>Create a complex object detection system to identify different events.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n-US" sz="1700"/>
              <a:t>Develop a video segmentation program that offsets time insensitive information for processing to the car (using machine learning).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700"/>
              <a:buFont typeface="Calibri"/>
              <a:buChar char="•"/>
            </a:pPr>
            <a:r>
              <a:rPr lang="en-US" sz="1700"/>
              <a:t>Add functionality for the drone tracking and following the car’s position. Currently, we are using </a:t>
            </a:r>
            <a:r>
              <a:rPr i="1" lang="en-US" sz="1700"/>
              <a:t>Aruco Markers</a:t>
            </a:r>
            <a:r>
              <a:rPr lang="en-US" sz="1700"/>
              <a:t> for tracking the drone along a path with the car.</a:t>
            </a:r>
            <a:endParaRPr sz="1700"/>
          </a:p>
        </p:txBody>
      </p: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425" y="1865175"/>
            <a:ext cx="2537500" cy="2005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6050" y="4361269"/>
            <a:ext cx="2438259" cy="2061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457200" y="1532175"/>
            <a:ext cx="8307000" cy="4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 u="sng"/>
              <a:t>Conclusion</a:t>
            </a:r>
            <a:endParaRPr b="1" sz="2200" u="sng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•"/>
            </a:pPr>
            <a:r>
              <a:rPr lang="en-US" sz="1700"/>
              <a:t>Developed an initial drone-car collaborative testbed.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Working on better object detection, video segmentation, and following the car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Will collect data on different approaches and determine the best optimizations to preserve drone battery life while processing time sensitive information</a:t>
            </a:r>
            <a:endParaRPr sz="1700"/>
          </a:p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2825" y="3673925"/>
            <a:ext cx="3798350" cy="23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457200" y="2305130"/>
            <a:ext cx="82296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365D"/>
              </a:buClr>
              <a:buSzPts val="2200"/>
              <a:buChar char="•"/>
            </a:pPr>
            <a:r>
              <a:rPr lang="en-US" sz="2200">
                <a:solidFill>
                  <a:srgbClr val="17365D"/>
                </a:solidFill>
              </a:rPr>
              <a:t>Demetrius Johnson</a:t>
            </a:r>
            <a:endParaRPr sz="2200">
              <a:solidFill>
                <a:srgbClr val="17365D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200"/>
              <a:buChar char="–"/>
            </a:pPr>
            <a:r>
              <a:rPr lang="en-US" sz="2200" u="sng">
                <a:solidFill>
                  <a:schemeClr val="hlink"/>
                </a:solidFill>
                <a:hlinkClick r:id="rId4"/>
              </a:rPr>
              <a:t>meech@umich.edu</a:t>
            </a:r>
            <a:endParaRPr sz="2200">
              <a:solidFill>
                <a:srgbClr val="17365D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200"/>
              <a:buChar char="•"/>
            </a:pPr>
            <a:r>
              <a:rPr lang="en-US" sz="2200">
                <a:solidFill>
                  <a:srgbClr val="17365D"/>
                </a:solidFill>
              </a:rPr>
              <a:t>Ryan Saur</a:t>
            </a:r>
            <a:endParaRPr sz="2200">
              <a:solidFill>
                <a:srgbClr val="17365D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200"/>
              <a:buChar char="–"/>
            </a:pPr>
            <a:r>
              <a:rPr lang="en-US" sz="2200" u="sng">
                <a:solidFill>
                  <a:schemeClr val="hlink"/>
                </a:solidFill>
                <a:hlinkClick r:id="rId5"/>
              </a:rPr>
              <a:t>sauerr@umich.edu</a:t>
            </a:r>
            <a:endParaRPr sz="2200">
              <a:solidFill>
                <a:srgbClr val="17365D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200"/>
              <a:buChar char="•"/>
            </a:pPr>
            <a:r>
              <a:rPr lang="en-US" sz="2200">
                <a:solidFill>
                  <a:srgbClr val="17365D"/>
                </a:solidFill>
              </a:rPr>
              <a:t>Jonathan Schall</a:t>
            </a:r>
            <a:endParaRPr sz="2200">
              <a:solidFill>
                <a:srgbClr val="17365D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200"/>
              <a:buChar char="–"/>
            </a:pPr>
            <a:r>
              <a:rPr lang="en-US" sz="2200" u="sng">
                <a:solidFill>
                  <a:schemeClr val="hlink"/>
                </a:solidFill>
                <a:hlinkClick r:id="rId6"/>
              </a:rPr>
              <a:t>jcschal@umich.edu</a:t>
            </a:r>
            <a:endParaRPr sz="2200">
              <a:solidFill>
                <a:srgbClr val="17365D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200"/>
              <a:buChar char="•"/>
            </a:pPr>
            <a:r>
              <a:rPr lang="en-US" sz="2200">
                <a:solidFill>
                  <a:srgbClr val="17365D"/>
                </a:solidFill>
              </a:rPr>
              <a:t>Olivia Pellegrini</a:t>
            </a:r>
            <a:endParaRPr sz="2200">
              <a:solidFill>
                <a:srgbClr val="17365D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200"/>
              <a:buChar char="–"/>
            </a:pPr>
            <a:r>
              <a:rPr lang="en-US" sz="2200" u="sng">
                <a:solidFill>
                  <a:schemeClr val="hlink"/>
                </a:solidFill>
                <a:hlinkClick r:id="rId7"/>
              </a:rPr>
              <a:t>opelle@umich.edu</a:t>
            </a:r>
            <a:endParaRPr sz="2200">
              <a:solidFill>
                <a:srgbClr val="17365D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200"/>
              <a:buChar char="•"/>
            </a:pPr>
            <a:r>
              <a:rPr lang="en-US" sz="2200">
                <a:solidFill>
                  <a:srgbClr val="17365D"/>
                </a:solidFill>
              </a:rPr>
              <a:t>Dr. Zheng Song</a:t>
            </a:r>
            <a:endParaRPr sz="2200">
              <a:solidFill>
                <a:srgbClr val="17365D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200"/>
              <a:buChar char="–"/>
            </a:pPr>
            <a:r>
              <a:rPr lang="en-US" sz="2200" u="sng">
                <a:solidFill>
                  <a:schemeClr val="hlink"/>
                </a:solidFill>
                <a:hlinkClick r:id="rId8"/>
              </a:rPr>
              <a:t>zhesong@umich.edu</a:t>
            </a:r>
            <a:endParaRPr sz="2200">
              <a:solidFill>
                <a:srgbClr val="17365D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200"/>
              <a:buChar char="•"/>
            </a:pPr>
            <a:r>
              <a:rPr lang="en-US" sz="2200">
                <a:solidFill>
                  <a:srgbClr val="17365D"/>
                </a:solidFill>
              </a:rPr>
              <a:t>Khairul Mottakin</a:t>
            </a:r>
            <a:endParaRPr sz="2200">
              <a:solidFill>
                <a:srgbClr val="17365D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200"/>
              <a:buChar char="–"/>
            </a:pPr>
            <a:r>
              <a:rPr lang="en-US" sz="2200" u="sng">
                <a:solidFill>
                  <a:schemeClr val="hlink"/>
                </a:solidFill>
                <a:hlinkClick r:id="rId9"/>
              </a:rPr>
              <a:t>khairulm@umich.edu</a:t>
            </a:r>
            <a:r>
              <a:rPr lang="en-US" sz="2200">
                <a:solidFill>
                  <a:srgbClr val="17365D"/>
                </a:solidFill>
              </a:rPr>
              <a:t> </a:t>
            </a:r>
            <a:endParaRPr sz="2200">
              <a:solidFill>
                <a:srgbClr val="17365D"/>
              </a:solidFill>
            </a:endParaRPr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30"/>
          <p:cNvSpPr txBox="1"/>
          <p:nvPr/>
        </p:nvSpPr>
        <p:spPr>
          <a:xfrm>
            <a:off x="3192177" y="1531126"/>
            <a:ext cx="274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sng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 b="0" i="0" sz="3000" u="sng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