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9" roundtripDataSignature="AMtx7mi2wNcndB4yjiImpUClm+uZsT9Q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EE0DFD-7875-4562-A3E8-62B71AEFB3EB}">
  <a:tblStyle styleId="{D8EE0DFD-7875-4562-A3E8-62B71AEFB3E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0b5abba9f_1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meech</a:t>
            </a:r>
            <a:endParaRPr/>
          </a:p>
        </p:txBody>
      </p:sp>
      <p:sp>
        <p:nvSpPr>
          <p:cNvPr id="149" name="Google Shape;149;g230b5abba9f_1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0b5abba9f_1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meech</a:t>
            </a:r>
            <a:endParaRPr/>
          </a:p>
        </p:txBody>
      </p:sp>
      <p:sp>
        <p:nvSpPr>
          <p:cNvPr id="156" name="Google Shape;156;g230b5abba9f_1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0b5abba9f_0_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Ryan</a:t>
            </a:r>
            <a:endParaRPr/>
          </a:p>
        </p:txBody>
      </p:sp>
      <p:sp>
        <p:nvSpPr>
          <p:cNvPr id="163" name="Google Shape;163;g230b5abba9f_0_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0b5abba9f_0_1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Ryan</a:t>
            </a:r>
            <a:endParaRPr/>
          </a:p>
        </p:txBody>
      </p:sp>
      <p:sp>
        <p:nvSpPr>
          <p:cNvPr id="170" name="Google Shape;170;g230b5abba9f_0_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19e727d82a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Jonathan</a:t>
            </a:r>
            <a:endParaRPr/>
          </a:p>
        </p:txBody>
      </p:sp>
      <p:sp>
        <p:nvSpPr>
          <p:cNvPr id="177" name="Google Shape;177;g219e727d82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19e727d82a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Jonathan</a:t>
            </a:r>
            <a:endParaRPr/>
          </a:p>
        </p:txBody>
      </p:sp>
      <p:sp>
        <p:nvSpPr>
          <p:cNvPr id="184" name="Google Shape;184;g219e727d82a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19e727d82a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Jonathan</a:t>
            </a:r>
            <a:endParaRPr/>
          </a:p>
        </p:txBody>
      </p:sp>
      <p:sp>
        <p:nvSpPr>
          <p:cNvPr id="191" name="Google Shape;191;g219e727d82a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98" name="Google Shape;19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23a778334_1_2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g2223a778334_1_2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0b5abba9f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Jonathan</a:t>
            </a:r>
            <a:endParaRPr/>
          </a:p>
        </p:txBody>
      </p:sp>
      <p:sp>
        <p:nvSpPr>
          <p:cNvPr id="93" name="Google Shape;93;g230b5abba9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0b5abba9f_0_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Ryan</a:t>
            </a:r>
            <a:endParaRPr/>
          </a:p>
        </p:txBody>
      </p:sp>
      <p:sp>
        <p:nvSpPr>
          <p:cNvPr id="100" name="Google Shape;100;g230b5abba9f_0_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0b5abba9f_0_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Ryan</a:t>
            </a:r>
            <a:endParaRPr/>
          </a:p>
        </p:txBody>
      </p:sp>
      <p:sp>
        <p:nvSpPr>
          <p:cNvPr id="107" name="Google Shape;107;g230b5abba9f_0_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0b5abba9f_0_1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olivia</a:t>
            </a:r>
            <a:endParaRPr/>
          </a:p>
        </p:txBody>
      </p:sp>
      <p:sp>
        <p:nvSpPr>
          <p:cNvPr id="114" name="Google Shape;114;g230b5abba9f_0_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0b5abba9f_1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olivia</a:t>
            </a:r>
            <a:endParaRPr/>
          </a:p>
        </p:txBody>
      </p:sp>
      <p:sp>
        <p:nvSpPr>
          <p:cNvPr id="121" name="Google Shape;121;g230b5abba9f_1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30b5abba9f_1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olivia</a:t>
            </a:r>
            <a:endParaRPr/>
          </a:p>
        </p:txBody>
      </p:sp>
      <p:sp>
        <p:nvSpPr>
          <p:cNvPr id="128" name="Google Shape;128;g230b5abba9f_1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0b5abba9f_1_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olivia</a:t>
            </a:r>
            <a:endParaRPr/>
          </a:p>
        </p:txBody>
      </p:sp>
      <p:sp>
        <p:nvSpPr>
          <p:cNvPr id="135" name="Google Shape;135;g230b5abba9f_1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0b5abba9f_1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meech</a:t>
            </a:r>
            <a:endParaRPr/>
          </a:p>
        </p:txBody>
      </p:sp>
      <p:sp>
        <p:nvSpPr>
          <p:cNvPr id="142" name="Google Shape;142;g230b5abba9f_1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p:nvPr>
            <p:ph idx="2" type="pic"/>
          </p:nvPr>
        </p:nvSpPr>
        <p:spPr>
          <a:xfrm>
            <a:off x="1792288" y="612775"/>
            <a:ext cx="5486400" cy="4114800"/>
          </a:xfrm>
          <a:prstGeom prst="rect">
            <a:avLst/>
          </a:prstGeom>
          <a:noFill/>
          <a:ln>
            <a:noFill/>
          </a:ln>
        </p:spPr>
      </p:sp>
      <p:sp>
        <p:nvSpPr>
          <p:cNvPr id="68" name="Google Shape;68;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jpg"/><Relationship Id="rId4" Type="http://schemas.openxmlformats.org/officeDocument/2006/relationships/hyperlink" Target="https://ieeexplore.ieee.org/stamp/stamp.jsp?tp=&amp;arnumber=8432227&amp;isnumber=8432202" TargetMode="External"/><Relationship Id="rId5" Type="http://schemas.openxmlformats.org/officeDocument/2006/relationships/hyperlink" Target="https://ieeexplore.ieee.org/stamp/stamp.jsp?tp=&amp;arnumber=7804775&amp;isnumber=7804716" TargetMode="External"/><Relationship Id="rId6" Type="http://schemas.openxmlformats.org/officeDocument/2006/relationships/hyperlink" Target="https://doi.org/10.3390/su13105602" TargetMode="External"/><Relationship Id="rId7" Type="http://schemas.openxmlformats.org/officeDocument/2006/relationships/hyperlink" Target="https://doi.org/10.3390/s2209332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hyperlink" Target="mailto:meech@umich.edu" TargetMode="External"/><Relationship Id="rId9" Type="http://schemas.openxmlformats.org/officeDocument/2006/relationships/hyperlink" Target="mailto:bmaxim@umich.edu" TargetMode="External"/><Relationship Id="rId5" Type="http://schemas.openxmlformats.org/officeDocument/2006/relationships/hyperlink" Target="mailto:sauerr@umich.edu" TargetMode="External"/><Relationship Id="rId6" Type="http://schemas.openxmlformats.org/officeDocument/2006/relationships/hyperlink" Target="mailto:jcschal@umich.edu" TargetMode="External"/><Relationship Id="rId7" Type="http://schemas.openxmlformats.org/officeDocument/2006/relationships/hyperlink" Target="mailto:opelle@umich.edu" TargetMode="External"/><Relationship Id="rId8" Type="http://schemas.openxmlformats.org/officeDocument/2006/relationships/hyperlink" Target="mailto:zhesong@umich.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hyperlink" Target="https://docs.google.com/document/d/1CzLI-R7gJvZXEFBdx_cmSvVn-LrMk3Is7ne4HMdQKmA/edit?usp=sharing" TargetMode="External"/><Relationship Id="rId5" Type="http://schemas.openxmlformats.org/officeDocument/2006/relationships/hyperlink" Target="https://docs.google.com/document/d/1eSKZZmf55wZ8s7j0sWaZZmcPMFLtaNlcUYi8I8vuBi4/edit?usp=sharing" TargetMode="External"/><Relationship Id="rId6" Type="http://schemas.openxmlformats.org/officeDocument/2006/relationships/hyperlink" Target="https://docs.google.com/document/d/1CzLI-R7gJvZXEFBdx_cmSvVn-LrMk3Is7ne4HMdQKmA/edit?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hyperlink" Target="https://docs.google.com/document/d/1CzLI-R7gJvZXEFBdx_cmSvVn-LrMk3Is7ne4HMdQKmA/edit?usp=sharing" TargetMode="External"/><Relationship Id="rId5" Type="http://schemas.openxmlformats.org/officeDocument/2006/relationships/hyperlink" Target="https://docs.google.com/document/d/1eSKZZmf55wZ8s7j0sWaZZmcPMFLtaNlcUYi8I8vuBi4/edit?usp=sharing" TargetMode="External"/><Relationship Id="rId6" Type="http://schemas.openxmlformats.org/officeDocument/2006/relationships/hyperlink" Target="https://docs.google.com/document/d/1CzLI-R7gJvZXEFBdx_cmSvVn-LrMk3Is7ne4HMdQKmA/edit?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hyperlink" Target="https://docs.google.com/document/d/1CzLI-R7gJvZXEFBdx_cmSvVn-LrMk3Is7ne4HMdQKmA/edit?usp=sharing" TargetMode="External"/><Relationship Id="rId5" Type="http://schemas.openxmlformats.org/officeDocument/2006/relationships/hyperlink" Target="https://docs.google.com/document/d/1eSKZZmf55wZ8s7j0sWaZZmcPMFLtaNlcUYi8I8vuBi4/edit?usp=sharing" TargetMode="External"/><Relationship Id="rId6" Type="http://schemas.openxmlformats.org/officeDocument/2006/relationships/hyperlink" Target="https://docs.google.com/document/d/1CzLI-R7gJvZXEFBdx_cmSvVn-LrMk3Is7ne4HMdQKmA/edit?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
          <p:cNvSpPr txBox="1"/>
          <p:nvPr>
            <p:ph idx="1" type="subTitle"/>
          </p:nvPr>
        </p:nvSpPr>
        <p:spPr>
          <a:xfrm>
            <a:off x="356908" y="4965584"/>
            <a:ext cx="8471713" cy="1413684"/>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lnSpc>
                <a:spcPct val="100000"/>
              </a:lnSpc>
              <a:spcBef>
                <a:spcPts val="0"/>
              </a:spcBef>
              <a:spcAft>
                <a:spcPts val="0"/>
              </a:spcAft>
              <a:buClr>
                <a:schemeClr val="dk2"/>
              </a:buClr>
              <a:buSzPct val="100000"/>
              <a:buNone/>
            </a:pPr>
            <a:r>
              <a:rPr lang="en-US"/>
              <a:t>Demetrius</a:t>
            </a:r>
            <a:r>
              <a:rPr lang="en-US"/>
              <a:t> Johnson</a:t>
            </a:r>
            <a:endParaRPr/>
          </a:p>
          <a:p>
            <a:pPr indent="0" lvl="0" marL="0" rtl="0" algn="ctr">
              <a:lnSpc>
                <a:spcPct val="100000"/>
              </a:lnSpc>
              <a:spcBef>
                <a:spcPts val="0"/>
              </a:spcBef>
              <a:spcAft>
                <a:spcPts val="0"/>
              </a:spcAft>
              <a:buClr>
                <a:schemeClr val="dk2"/>
              </a:buClr>
              <a:buSzPct val="100000"/>
              <a:buNone/>
            </a:pPr>
            <a:r>
              <a:rPr lang="en-US"/>
              <a:t>Ryan Sauer</a:t>
            </a:r>
            <a:endParaRPr/>
          </a:p>
          <a:p>
            <a:pPr indent="0" lvl="0" marL="0" rtl="0" algn="ctr">
              <a:lnSpc>
                <a:spcPct val="100000"/>
              </a:lnSpc>
              <a:spcBef>
                <a:spcPts val="0"/>
              </a:spcBef>
              <a:spcAft>
                <a:spcPts val="0"/>
              </a:spcAft>
              <a:buClr>
                <a:schemeClr val="dk2"/>
              </a:buClr>
              <a:buSzPct val="100000"/>
              <a:buNone/>
            </a:pPr>
            <a:r>
              <a:rPr lang="en-US"/>
              <a:t>Olivia Pellegrini</a:t>
            </a:r>
            <a:endParaRPr/>
          </a:p>
          <a:p>
            <a:pPr indent="0" lvl="0" marL="0" rtl="0" algn="ctr">
              <a:lnSpc>
                <a:spcPct val="100000"/>
              </a:lnSpc>
              <a:spcBef>
                <a:spcPts val="0"/>
              </a:spcBef>
              <a:spcAft>
                <a:spcPts val="0"/>
              </a:spcAft>
              <a:buClr>
                <a:schemeClr val="dk2"/>
              </a:buClr>
              <a:buSzPct val="100000"/>
              <a:buNone/>
            </a:pPr>
            <a:r>
              <a:rPr lang="en-US"/>
              <a:t>Jonathan Schall</a:t>
            </a:r>
            <a:endParaRPr/>
          </a:p>
        </p:txBody>
      </p:sp>
      <p:sp>
        <p:nvSpPr>
          <p:cNvPr id="89" name="Google Shape;89;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0" name="Google Shape;90;p1"/>
          <p:cNvSpPr txBox="1"/>
          <p:nvPr/>
        </p:nvSpPr>
        <p:spPr>
          <a:xfrm>
            <a:off x="2253100" y="491175"/>
            <a:ext cx="4515300" cy="1416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CIS-4951</a:t>
            </a:r>
            <a:endParaRPr b="1" i="0" sz="2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With Dr. Bruce Maxim</a:t>
            </a:r>
            <a:endParaRPr b="1" i="0" sz="2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1" lang="en-US" sz="2000">
                <a:solidFill>
                  <a:schemeClr val="lt1"/>
                </a:solidFill>
                <a:latin typeface="Calibri"/>
                <a:ea typeface="Calibri"/>
                <a:cs typeface="Calibri"/>
                <a:sym typeface="Calibri"/>
              </a:rPr>
              <a:t>Project </a:t>
            </a:r>
            <a:r>
              <a:rPr b="1" lang="en-US" sz="2000">
                <a:solidFill>
                  <a:schemeClr val="lt1"/>
                </a:solidFill>
                <a:latin typeface="Calibri"/>
                <a:ea typeface="Calibri"/>
                <a:cs typeface="Calibri"/>
                <a:sym typeface="Calibri"/>
              </a:rPr>
              <a:t>Sky Socket</a:t>
            </a:r>
            <a:r>
              <a:rPr b="1" i="0" lang="en-US" sz="2000" u="none" cap="none" strike="noStrike">
                <a:solidFill>
                  <a:schemeClr val="lt1"/>
                </a:solidFill>
                <a:latin typeface="Calibri"/>
                <a:ea typeface="Calibri"/>
                <a:cs typeface="Calibri"/>
                <a:sym typeface="Calibri"/>
              </a:rPr>
              <a:t> </a:t>
            </a:r>
            <a:endParaRPr b="1" i="0" sz="2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1" lang="en-US" sz="2000">
                <a:solidFill>
                  <a:schemeClr val="lt1"/>
                </a:solidFill>
                <a:latin typeface="Calibri"/>
                <a:ea typeface="Calibri"/>
                <a:cs typeface="Calibri"/>
                <a:sym typeface="Calibri"/>
              </a:rPr>
              <a:t>SQA</a:t>
            </a:r>
            <a:r>
              <a:rPr b="1" i="0" lang="en-US" sz="2000" u="none" cap="none" strike="noStrike">
                <a:solidFill>
                  <a:schemeClr val="lt1"/>
                </a:solidFill>
                <a:latin typeface="Calibri"/>
                <a:ea typeface="Calibri"/>
                <a:cs typeface="Calibri"/>
                <a:sym typeface="Calibri"/>
              </a:rPr>
              <a:t> Presentation</a:t>
            </a:r>
            <a:endParaRPr b="1" i="0" sz="20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g230b5abba9f_1_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2" name="Google Shape;152;g230b5abba9f_1_23"/>
          <p:cNvSpPr txBox="1"/>
          <p:nvPr/>
        </p:nvSpPr>
        <p:spPr>
          <a:xfrm>
            <a:off x="0" y="1485650"/>
            <a:ext cx="9264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t>Architectural Review, Interface Design Review, Component Design Review, Code Review, Test Specification Review, &amp; Change Control Reviews and Audits</a:t>
            </a:r>
            <a:endParaRPr b="1" sz="1700"/>
          </a:p>
        </p:txBody>
      </p:sp>
      <p:graphicFrame>
        <p:nvGraphicFramePr>
          <p:cNvPr id="153" name="Google Shape;153;g230b5abba9f_1_23"/>
          <p:cNvGraphicFramePr/>
          <p:nvPr/>
        </p:nvGraphicFramePr>
        <p:xfrm>
          <a:off x="42050" y="2224560"/>
          <a:ext cx="3000000" cy="3000000"/>
        </p:xfrm>
        <a:graphic>
          <a:graphicData uri="http://schemas.openxmlformats.org/drawingml/2006/table">
            <a:tbl>
              <a:tblPr>
                <a:noFill/>
                <a:tableStyleId>{D8EE0DFD-7875-4562-A3E8-62B71AEFB3EB}</a:tableStyleId>
              </a:tblPr>
              <a:tblGrid>
                <a:gridCol w="2202250"/>
                <a:gridCol w="6681025"/>
              </a:tblGrid>
              <a:tr h="461975">
                <a:tc>
                  <a:txBody>
                    <a:bodyPr/>
                    <a:lstStyle/>
                    <a:p>
                      <a:pPr indent="0" lvl="0" marL="0" rtl="0" algn="l">
                        <a:spcBef>
                          <a:spcPts val="0"/>
                        </a:spcBef>
                        <a:spcAft>
                          <a:spcPts val="0"/>
                        </a:spcAft>
                        <a:buNone/>
                      </a:pPr>
                      <a:r>
                        <a:rPr lang="en-US"/>
                        <a:t>Section</a:t>
                      </a:r>
                      <a:endParaRPr/>
                    </a:p>
                  </a:txBody>
                  <a:tcPr marT="91425" marB="91425" marR="91425" marL="91425">
                    <a:solidFill>
                      <a:schemeClr val="lt2"/>
                    </a:solidFill>
                  </a:tcPr>
                </a:tc>
                <a:tc>
                  <a:txBody>
                    <a:bodyPr/>
                    <a:lstStyle/>
                    <a:p>
                      <a:pPr indent="0" lvl="0" marL="0" rtl="0" algn="l">
                        <a:spcBef>
                          <a:spcPts val="0"/>
                        </a:spcBef>
                        <a:spcAft>
                          <a:spcPts val="0"/>
                        </a:spcAft>
                        <a:buNone/>
                      </a:pPr>
                      <a:r>
                        <a:rPr lang="en-US"/>
                        <a:t>Our Review</a:t>
                      </a:r>
                      <a:endParaRPr/>
                    </a:p>
                  </a:txBody>
                  <a:tcPr marT="91425" marB="91425" marR="91425" marL="91425">
                    <a:solidFill>
                      <a:schemeClr val="lt2"/>
                    </a:solidFill>
                  </a:tcPr>
                </a:tc>
              </a:tr>
              <a:tr h="685775">
                <a:tc>
                  <a:txBody>
                    <a:bodyPr/>
                    <a:lstStyle/>
                    <a:p>
                      <a:pPr indent="0" lvl="0" marL="0" rtl="0" algn="l">
                        <a:spcBef>
                          <a:spcPts val="0"/>
                        </a:spcBef>
                        <a:spcAft>
                          <a:spcPts val="0"/>
                        </a:spcAft>
                        <a:buNone/>
                      </a:pPr>
                      <a:r>
                        <a:rPr lang="en-US" sz="1000">
                          <a:solidFill>
                            <a:schemeClr val="dk1"/>
                          </a:solidFill>
                        </a:rPr>
                        <a:t>Architectural Review</a:t>
                      </a:r>
                      <a:endParaRPr sz="200"/>
                    </a:p>
                  </a:txBody>
                  <a:tcPr marT="91425" marB="91425" marR="91425" marL="91425"/>
                </a:tc>
                <a:tc>
                  <a:txBody>
                    <a:bodyPr/>
                    <a:lstStyle/>
                    <a:p>
                      <a:pPr indent="0" lvl="0" marL="0" rtl="0" algn="l">
                        <a:lnSpc>
                          <a:spcPct val="115000"/>
                        </a:lnSpc>
                        <a:spcBef>
                          <a:spcPts val="0"/>
                        </a:spcBef>
                        <a:spcAft>
                          <a:spcPts val="1000"/>
                        </a:spcAft>
                        <a:buClr>
                          <a:schemeClr val="dk1"/>
                        </a:buClr>
                        <a:buSzPts val="1100"/>
                        <a:buFont typeface="Arial"/>
                        <a:buNone/>
                      </a:pPr>
                      <a:r>
                        <a:rPr lang="en-US" sz="1000">
                          <a:solidFill>
                            <a:schemeClr val="dk1"/>
                          </a:solidFill>
                          <a:latin typeface="Verdana"/>
                          <a:ea typeface="Verdana"/>
                          <a:cs typeface="Verdana"/>
                          <a:sym typeface="Verdana"/>
                        </a:rPr>
                        <a:t>For an architectural design review, our team reviews the project, design, layout, and data flow. The final design will remain as we envisioned in the beginning of our project, but it will change as we test and run our experiments (like using ArUco markers for </a:t>
                      </a:r>
                      <a:r>
                        <a:rPr lang="en-US" sz="1000">
                          <a:solidFill>
                            <a:schemeClr val="dk1"/>
                          </a:solidFill>
                          <a:latin typeface="Verdana"/>
                          <a:ea typeface="Verdana"/>
                          <a:cs typeface="Verdana"/>
                          <a:sym typeface="Verdana"/>
                        </a:rPr>
                        <a:t>trajectory of drone</a:t>
                      </a:r>
                      <a:r>
                        <a:rPr lang="en-US"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txBody>
                  <a:tcPr marT="91425" marB="91425" marR="91425" marL="91425"/>
                </a:tc>
              </a:tr>
              <a:tr h="510500">
                <a:tc>
                  <a:txBody>
                    <a:bodyPr/>
                    <a:lstStyle/>
                    <a:p>
                      <a:pPr indent="0" lvl="0" marL="0" rtl="0" algn="l">
                        <a:spcBef>
                          <a:spcPts val="0"/>
                        </a:spcBef>
                        <a:spcAft>
                          <a:spcPts val="0"/>
                        </a:spcAft>
                        <a:buNone/>
                      </a:pPr>
                      <a:r>
                        <a:rPr lang="en-US" sz="1000">
                          <a:solidFill>
                            <a:schemeClr val="dk1"/>
                          </a:solidFill>
                        </a:rPr>
                        <a:t>Interface Design Review</a:t>
                      </a:r>
                      <a:endParaRPr sz="200"/>
                    </a:p>
                  </a:txBody>
                  <a:tcPr marT="91425" marB="91425" marR="91425" marL="91425"/>
                </a:tc>
                <a:tc>
                  <a:txBody>
                    <a:bodyPr/>
                    <a:lstStyle/>
                    <a:p>
                      <a:pPr indent="0" lvl="0" marL="0" rtl="0" algn="l">
                        <a:lnSpc>
                          <a:spcPct val="115000"/>
                        </a:lnSpc>
                        <a:spcBef>
                          <a:spcPts val="0"/>
                        </a:spcBef>
                        <a:spcAft>
                          <a:spcPts val="1000"/>
                        </a:spcAft>
                        <a:buClr>
                          <a:schemeClr val="dk1"/>
                        </a:buClr>
                        <a:buSzPts val="1100"/>
                        <a:buFont typeface="Arial"/>
                        <a:buNone/>
                      </a:pPr>
                      <a:r>
                        <a:rPr lang="en-US" sz="1000">
                          <a:solidFill>
                            <a:schemeClr val="dk1"/>
                          </a:solidFill>
                          <a:latin typeface="Verdana"/>
                          <a:ea typeface="Verdana"/>
                          <a:cs typeface="Verdana"/>
                          <a:sym typeface="Verdana"/>
                        </a:rPr>
                        <a:t>Our project interface is only used by team member. We input parameters to a terminal to run this project. However, if we have enough time, we can easily design a simple GUI interface to make it easier to run experiments and receive output messages.</a:t>
                      </a:r>
                      <a:endParaRPr sz="1000">
                        <a:solidFill>
                          <a:schemeClr val="dk1"/>
                        </a:solidFill>
                        <a:latin typeface="Verdana"/>
                        <a:ea typeface="Verdana"/>
                        <a:cs typeface="Verdana"/>
                        <a:sym typeface="Verdana"/>
                      </a:endParaRPr>
                    </a:p>
                  </a:txBody>
                  <a:tcPr marT="91425" marB="91425" marR="91425" marL="91425"/>
                </a:tc>
              </a:tr>
              <a:tr h="685775">
                <a:tc>
                  <a:txBody>
                    <a:bodyPr/>
                    <a:lstStyle/>
                    <a:p>
                      <a:pPr indent="0" lvl="0" marL="0" rtl="0" algn="l">
                        <a:spcBef>
                          <a:spcPts val="0"/>
                        </a:spcBef>
                        <a:spcAft>
                          <a:spcPts val="0"/>
                        </a:spcAft>
                        <a:buNone/>
                      </a:pPr>
                      <a:r>
                        <a:rPr lang="en-US" sz="1000">
                          <a:solidFill>
                            <a:schemeClr val="dk1"/>
                          </a:solidFill>
                        </a:rPr>
                        <a:t>Component Design Review</a:t>
                      </a:r>
                      <a:endParaRPr sz="1000"/>
                    </a:p>
                  </a:txBody>
                  <a:tcPr marT="91425" marB="91425" marR="91425" marL="91425"/>
                </a:tc>
                <a:tc>
                  <a:txBody>
                    <a:bodyPr/>
                    <a:lstStyle/>
                    <a:p>
                      <a:pPr indent="0" lvl="0" marL="0" rtl="0" algn="l">
                        <a:lnSpc>
                          <a:spcPct val="115000"/>
                        </a:lnSpc>
                        <a:spcBef>
                          <a:spcPts val="0"/>
                        </a:spcBef>
                        <a:spcAft>
                          <a:spcPts val="1000"/>
                        </a:spcAft>
                        <a:buNone/>
                      </a:pPr>
                      <a:r>
                        <a:rPr lang="en-US" sz="1000">
                          <a:solidFill>
                            <a:schemeClr val="dk1"/>
                          </a:solidFill>
                          <a:latin typeface="Verdana"/>
                          <a:ea typeface="Verdana"/>
                          <a:cs typeface="Verdana"/>
                          <a:sym typeface="Verdana"/>
                        </a:rPr>
                        <a:t>Beside an object detection program, we plan to collect data from the drone about battery life, bandwidth, and latency. In the future, we plan to detect more specific objects, rather than just a red object, to make our project more useful to real world scenarios. </a:t>
                      </a:r>
                      <a:endParaRPr/>
                    </a:p>
                  </a:txBody>
                  <a:tcPr marT="91425" marB="91425" marR="91425" marL="91425"/>
                </a:tc>
              </a:tr>
              <a:tr h="685775">
                <a:tc>
                  <a:txBody>
                    <a:bodyPr/>
                    <a:lstStyle/>
                    <a:p>
                      <a:pPr indent="0" lvl="0" marL="0" rtl="0" algn="l">
                        <a:spcBef>
                          <a:spcPts val="0"/>
                        </a:spcBef>
                        <a:spcAft>
                          <a:spcPts val="0"/>
                        </a:spcAft>
                        <a:buNone/>
                      </a:pPr>
                      <a:r>
                        <a:rPr lang="en-US" sz="1000">
                          <a:solidFill>
                            <a:schemeClr val="dk1"/>
                          </a:solidFill>
                        </a:rPr>
                        <a:t>Code Review</a:t>
                      </a:r>
                      <a:endParaRPr sz="1000"/>
                    </a:p>
                  </a:txBody>
                  <a:tcPr marT="91425" marB="91425" marR="91425" marL="91425"/>
                </a:tc>
                <a:tc>
                  <a:txBody>
                    <a:bodyPr/>
                    <a:lstStyle/>
                    <a:p>
                      <a:pPr indent="0" lvl="0" marL="0" rtl="0" algn="l">
                        <a:lnSpc>
                          <a:spcPct val="115000"/>
                        </a:lnSpc>
                        <a:spcBef>
                          <a:spcPts val="0"/>
                        </a:spcBef>
                        <a:spcAft>
                          <a:spcPts val="1000"/>
                        </a:spcAft>
                        <a:buNone/>
                      </a:pPr>
                      <a:r>
                        <a:rPr lang="en-US" sz="1000">
                          <a:solidFill>
                            <a:schemeClr val="dk1"/>
                          </a:solidFill>
                          <a:latin typeface="Verdana"/>
                          <a:ea typeface="Verdana"/>
                          <a:cs typeface="Verdana"/>
                          <a:sym typeface="Verdana"/>
                        </a:rPr>
                        <a:t>We performed code reviews on our object detection program using OpenCV-Python. We first used pair programming to develop our program. Then, we conducted a FTR, which included the rest of our team and client, to finalize our program before implementing in on the drone.</a:t>
                      </a:r>
                      <a:endParaRPr/>
                    </a:p>
                  </a:txBody>
                  <a:tcPr marT="91425" marB="91425" marR="91425" marL="91425"/>
                </a:tc>
              </a:tr>
              <a:tr h="685775">
                <a:tc>
                  <a:txBody>
                    <a:bodyPr/>
                    <a:lstStyle/>
                    <a:p>
                      <a:pPr indent="0" lvl="0" marL="0" rtl="0" algn="l">
                        <a:spcBef>
                          <a:spcPts val="0"/>
                        </a:spcBef>
                        <a:spcAft>
                          <a:spcPts val="0"/>
                        </a:spcAft>
                        <a:buNone/>
                      </a:pPr>
                      <a:r>
                        <a:rPr lang="en-US" sz="1000">
                          <a:solidFill>
                            <a:schemeClr val="dk1"/>
                          </a:solidFill>
                        </a:rPr>
                        <a:t>Test Specification Review</a:t>
                      </a:r>
                      <a:endParaRPr sz="1000">
                        <a:solidFill>
                          <a:schemeClr val="dk1"/>
                        </a:solidFill>
                      </a:endParaRPr>
                    </a:p>
                    <a:p>
                      <a:pPr indent="0" lvl="0" marL="0" rtl="0" algn="l">
                        <a:spcBef>
                          <a:spcPts val="0"/>
                        </a:spcBef>
                        <a:spcAft>
                          <a:spcPts val="0"/>
                        </a:spcAft>
                        <a:buNone/>
                      </a:pPr>
                      <a:r>
                        <a:t/>
                      </a:r>
                      <a:endParaRPr sz="1000"/>
                    </a:p>
                  </a:txBody>
                  <a:tcPr marT="91425" marB="91425" marR="91425" marL="91425"/>
                </a:tc>
                <a:tc>
                  <a:txBody>
                    <a:bodyPr/>
                    <a:lstStyle/>
                    <a:p>
                      <a:pPr indent="0" lvl="0" marL="0" rtl="0" algn="l">
                        <a:lnSpc>
                          <a:spcPct val="115000"/>
                        </a:lnSpc>
                        <a:spcBef>
                          <a:spcPts val="0"/>
                        </a:spcBef>
                        <a:spcAft>
                          <a:spcPts val="1000"/>
                        </a:spcAft>
                        <a:buNone/>
                      </a:pPr>
                      <a:r>
                        <a:rPr lang="en-US" sz="1000">
                          <a:solidFill>
                            <a:schemeClr val="dk1"/>
                          </a:solidFill>
                          <a:latin typeface="Verdana"/>
                          <a:ea typeface="Verdana"/>
                          <a:cs typeface="Verdana"/>
                          <a:sym typeface="Verdana"/>
                        </a:rPr>
                        <a:t> We have been using the red side of a </a:t>
                      </a:r>
                      <a:r>
                        <a:rPr lang="en-US" sz="1000">
                          <a:solidFill>
                            <a:schemeClr val="dk1"/>
                          </a:solidFill>
                          <a:latin typeface="Verdana"/>
                          <a:ea typeface="Verdana"/>
                          <a:cs typeface="Verdana"/>
                          <a:sym typeface="Verdana"/>
                        </a:rPr>
                        <a:t>rubik's</a:t>
                      </a:r>
                      <a:r>
                        <a:rPr lang="en-US" sz="1000">
                          <a:solidFill>
                            <a:schemeClr val="dk1"/>
                          </a:solidFill>
                          <a:latin typeface="Verdana"/>
                          <a:ea typeface="Verdana"/>
                          <a:cs typeface="Verdana"/>
                          <a:sym typeface="Verdana"/>
                        </a:rPr>
                        <a:t> cube to test our program, but plan to use another car to make our test more realistic. We need to test our program in different environments to make sure that our program can detect objects in different lightings, altitudes, and speeds.</a:t>
                      </a:r>
                      <a:endParaRPr/>
                    </a:p>
                  </a:txBody>
                  <a:tcPr marT="91425" marB="91425" marR="91425" marL="91425"/>
                </a:tc>
              </a:tr>
              <a:tr h="685775">
                <a:tc>
                  <a:txBody>
                    <a:bodyPr/>
                    <a:lstStyle/>
                    <a:p>
                      <a:pPr indent="0" lvl="0" marL="0" rtl="0" algn="l">
                        <a:spcBef>
                          <a:spcPts val="0"/>
                        </a:spcBef>
                        <a:spcAft>
                          <a:spcPts val="0"/>
                        </a:spcAft>
                        <a:buNone/>
                      </a:pPr>
                      <a:r>
                        <a:rPr lang="en-US" sz="1000">
                          <a:solidFill>
                            <a:schemeClr val="dk1"/>
                          </a:solidFill>
                        </a:rPr>
                        <a:t>Change Control Reviews and Audit</a:t>
                      </a:r>
                      <a:endParaRPr sz="1000">
                        <a:solidFill>
                          <a:schemeClr val="dk1"/>
                        </a:solidFill>
                      </a:endParaRPr>
                    </a:p>
                  </a:txBody>
                  <a:tcPr marT="91425" marB="91425" marR="91425" marL="91425"/>
                </a:tc>
                <a:tc>
                  <a:txBody>
                    <a:bodyPr/>
                    <a:lstStyle/>
                    <a:p>
                      <a:pPr indent="0" lvl="0" marL="0" rtl="0" algn="l">
                        <a:lnSpc>
                          <a:spcPct val="115000"/>
                        </a:lnSpc>
                        <a:spcBef>
                          <a:spcPts val="0"/>
                        </a:spcBef>
                        <a:spcAft>
                          <a:spcPts val="1000"/>
                        </a:spcAft>
                        <a:buClr>
                          <a:schemeClr val="dk1"/>
                        </a:buClr>
                        <a:buSzPts val="1100"/>
                        <a:buFont typeface="Arial"/>
                        <a:buNone/>
                      </a:pPr>
                      <a:r>
                        <a:rPr lang="en-US" sz="1000">
                          <a:solidFill>
                            <a:schemeClr val="dk1"/>
                          </a:solidFill>
                          <a:latin typeface="Verdana"/>
                          <a:ea typeface="Verdana"/>
                          <a:cs typeface="Verdana"/>
                          <a:sym typeface="Verdana"/>
                        </a:rPr>
                        <a:t>Our team address issues that arise in the project and the changes we make want to make as a group. We then present the desired changes to the client in our bi-weekly meetings to be sure we have his approval before actually implementing the change. </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g230b5abba9f_1_3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9" name="Google Shape;159;g230b5abba9f_1_30"/>
          <p:cNvSpPr txBox="1"/>
          <p:nvPr/>
        </p:nvSpPr>
        <p:spPr>
          <a:xfrm>
            <a:off x="336400" y="1691775"/>
            <a:ext cx="896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t>SQA Audit</a:t>
            </a:r>
            <a:endParaRPr b="1" sz="2300"/>
          </a:p>
        </p:txBody>
      </p:sp>
      <p:sp>
        <p:nvSpPr>
          <p:cNvPr id="160" name="Google Shape;160;g230b5abba9f_1_30"/>
          <p:cNvSpPr txBox="1"/>
          <p:nvPr/>
        </p:nvSpPr>
        <p:spPr>
          <a:xfrm>
            <a:off x="414875" y="2311175"/>
            <a:ext cx="7633200" cy="384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800">
                <a:solidFill>
                  <a:schemeClr val="dk1"/>
                </a:solidFill>
                <a:latin typeface="Verdana"/>
                <a:ea typeface="Verdana"/>
                <a:cs typeface="Verdana"/>
                <a:sym typeface="Verdana"/>
              </a:rPr>
              <a:t>To determine if there are any weaknesses occurring on our team/project:</a:t>
            </a:r>
            <a:endParaRPr sz="1800">
              <a:solidFill>
                <a:schemeClr val="dk1"/>
              </a:solidFill>
              <a:latin typeface="Verdana"/>
              <a:ea typeface="Verdana"/>
              <a:cs typeface="Verdana"/>
              <a:sym typeface="Verdana"/>
            </a:endParaRPr>
          </a:p>
          <a:p>
            <a:pPr indent="-342900" lvl="0" marL="457200" rtl="0" algn="l">
              <a:lnSpc>
                <a:spcPct val="115000"/>
              </a:lnSpc>
              <a:spcBef>
                <a:spcPts val="1000"/>
              </a:spcBef>
              <a:spcAft>
                <a:spcPts val="0"/>
              </a:spcAft>
              <a:buClr>
                <a:schemeClr val="dk1"/>
              </a:buClr>
              <a:buSzPts val="1800"/>
              <a:buFont typeface="Verdana"/>
              <a:buChar char="●"/>
            </a:pPr>
            <a:r>
              <a:rPr lang="en-US" sz="1800">
                <a:solidFill>
                  <a:schemeClr val="dk1"/>
                </a:solidFill>
                <a:latin typeface="Verdana"/>
                <a:ea typeface="Verdana"/>
                <a:cs typeface="Verdana"/>
                <a:sym typeface="Verdana"/>
              </a:rPr>
              <a:t>Checks in each Sunday to assess where we are work-wise individually, and addresses any concerns we have. We are reminded of what we need to be doing to stay on schedule.</a:t>
            </a:r>
            <a:endParaRPr sz="1800">
              <a:solidFill>
                <a:schemeClr val="dk1"/>
              </a:solidFill>
              <a:latin typeface="Verdana"/>
              <a:ea typeface="Verdana"/>
              <a:cs typeface="Verdana"/>
              <a:sym typeface="Verdana"/>
            </a:endParaRPr>
          </a:p>
          <a:p>
            <a:pPr indent="-342900" lvl="0" marL="457200" rtl="0" algn="l">
              <a:lnSpc>
                <a:spcPct val="115000"/>
              </a:lnSpc>
              <a:spcBef>
                <a:spcPts val="0"/>
              </a:spcBef>
              <a:spcAft>
                <a:spcPts val="0"/>
              </a:spcAft>
              <a:buClr>
                <a:schemeClr val="dk1"/>
              </a:buClr>
              <a:buSzPts val="1800"/>
              <a:buFont typeface="Verdana"/>
              <a:buChar char="●"/>
            </a:pPr>
            <a:r>
              <a:rPr lang="en-US" sz="1800">
                <a:solidFill>
                  <a:schemeClr val="dk1"/>
                </a:solidFill>
                <a:latin typeface="Verdana"/>
                <a:ea typeface="Verdana"/>
                <a:cs typeface="Verdana"/>
                <a:sym typeface="Verdana"/>
              </a:rPr>
              <a:t>Each Wednesday after class we assess what we need to improve on and work quicker on to meet deadlines we created.</a:t>
            </a:r>
            <a:endParaRPr sz="1800">
              <a:solidFill>
                <a:schemeClr val="dk1"/>
              </a:solidFill>
              <a:latin typeface="Verdana"/>
              <a:ea typeface="Verdana"/>
              <a:cs typeface="Verdana"/>
              <a:sym typeface="Verdana"/>
            </a:endParaRPr>
          </a:p>
          <a:p>
            <a:pPr indent="-342900" lvl="0" marL="457200" rtl="0" algn="l">
              <a:lnSpc>
                <a:spcPct val="115000"/>
              </a:lnSpc>
              <a:spcBef>
                <a:spcPts val="0"/>
              </a:spcBef>
              <a:spcAft>
                <a:spcPts val="0"/>
              </a:spcAft>
              <a:buClr>
                <a:schemeClr val="dk1"/>
              </a:buClr>
              <a:buSzPts val="1800"/>
              <a:buFont typeface="Verdana"/>
              <a:buChar char="●"/>
            </a:pPr>
            <a:r>
              <a:rPr lang="en-US" sz="1800">
                <a:solidFill>
                  <a:schemeClr val="dk1"/>
                </a:solidFill>
                <a:latin typeface="Verdana"/>
                <a:ea typeface="Verdana"/>
                <a:cs typeface="Verdana"/>
                <a:sym typeface="Verdana"/>
              </a:rPr>
              <a:t>Concerns are also brought up in the bi-weekly Friday meetings with our client if we cannot resolve it ourselves. </a:t>
            </a:r>
            <a:endParaRPr sz="1800">
              <a:solidFill>
                <a:schemeClr val="dk1"/>
              </a:solidFill>
              <a:latin typeface="Verdana"/>
              <a:ea typeface="Verdana"/>
              <a:cs typeface="Verdana"/>
              <a:sym typeface="Verdana"/>
            </a:endParaRPr>
          </a:p>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g230b5abba9f_0_106"/>
          <p:cNvSpPr txBox="1"/>
          <p:nvPr>
            <p:ph idx="1" type="body"/>
          </p:nvPr>
        </p:nvSpPr>
        <p:spPr>
          <a:xfrm>
            <a:off x="457200" y="2595425"/>
            <a:ext cx="8229600" cy="4049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sz="1800">
                <a:latin typeface="Arial"/>
                <a:ea typeface="Arial"/>
                <a:cs typeface="Arial"/>
                <a:sym typeface="Arial"/>
              </a:rPr>
              <a:t>Reporting Mechanisms:</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Shared Google Sheet and Drive</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Google Chat for direct communication</a:t>
            </a:r>
            <a:endParaRPr sz="1800">
              <a:latin typeface="Arial"/>
              <a:ea typeface="Arial"/>
              <a:cs typeface="Arial"/>
              <a:sym typeface="Arial"/>
            </a:endParaRPr>
          </a:p>
          <a:p>
            <a:pPr indent="0" lvl="0" marL="0" rtl="0" algn="l">
              <a:spcBef>
                <a:spcPts val="0"/>
              </a:spcBef>
              <a:spcAft>
                <a:spcPts val="0"/>
              </a:spcAft>
              <a:buNone/>
            </a:pPr>
            <a:r>
              <a:rPr lang="en-US" sz="1800">
                <a:latin typeface="Arial"/>
                <a:ea typeface="Arial"/>
                <a:cs typeface="Arial"/>
                <a:sym typeface="Arial"/>
              </a:rPr>
              <a:t>Responsibilities</a:t>
            </a:r>
            <a:r>
              <a:rPr lang="en-US" sz="1800">
                <a:latin typeface="Arial"/>
                <a:ea typeface="Arial"/>
                <a:cs typeface="Arial"/>
                <a:sym typeface="Arial"/>
              </a:rPr>
              <a:t>:</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Democratic </a:t>
            </a:r>
            <a:r>
              <a:rPr lang="en-US" sz="1800">
                <a:latin typeface="Arial"/>
                <a:ea typeface="Arial"/>
                <a:cs typeface="Arial"/>
                <a:sym typeface="Arial"/>
              </a:rPr>
              <a:t>decision</a:t>
            </a:r>
            <a:r>
              <a:rPr lang="en-US" sz="1800">
                <a:latin typeface="Arial"/>
                <a:ea typeface="Arial"/>
                <a:cs typeface="Arial"/>
                <a:sym typeface="Arial"/>
              </a:rPr>
              <a:t> making</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Ryan is project manager and will ensure everyone is on track</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tasks are resolved by </a:t>
            </a:r>
            <a:r>
              <a:rPr lang="en-US" sz="1800">
                <a:latin typeface="Arial"/>
                <a:ea typeface="Arial"/>
                <a:cs typeface="Arial"/>
                <a:sym typeface="Arial"/>
              </a:rPr>
              <a:t>relevant</a:t>
            </a:r>
            <a:r>
              <a:rPr lang="en-US" sz="1800">
                <a:latin typeface="Arial"/>
                <a:ea typeface="Arial"/>
                <a:cs typeface="Arial"/>
                <a:sym typeface="Arial"/>
              </a:rPr>
              <a:t> team member (network architect, software developer, vehicle administrator)</a:t>
            </a:r>
            <a:endParaRPr sz="1800">
              <a:latin typeface="Arial"/>
              <a:ea typeface="Arial"/>
              <a:cs typeface="Arial"/>
              <a:sym typeface="Arial"/>
            </a:endParaRPr>
          </a:p>
          <a:p>
            <a:pPr indent="0" lvl="0" marL="0" rtl="0" algn="l">
              <a:spcBef>
                <a:spcPts val="0"/>
              </a:spcBef>
              <a:spcAft>
                <a:spcPts val="0"/>
              </a:spcAft>
              <a:buNone/>
            </a:pPr>
            <a:r>
              <a:rPr lang="en-US" sz="1800">
                <a:latin typeface="Arial"/>
                <a:ea typeface="Arial"/>
                <a:cs typeface="Arial"/>
                <a:sym typeface="Arial"/>
              </a:rPr>
              <a:t>Data Collection and Evaluation:</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System data is recorded by vehicle administrator and evaluated by network administrator</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SQA data will be collected and evaluated by the project manager and then </a:t>
            </a:r>
            <a:r>
              <a:rPr lang="en-US" sz="1800">
                <a:latin typeface="Arial"/>
                <a:ea typeface="Arial"/>
                <a:cs typeface="Arial"/>
                <a:sym typeface="Arial"/>
              </a:rPr>
              <a:t>disseminated</a:t>
            </a:r>
            <a:r>
              <a:rPr lang="en-US" sz="1800">
                <a:latin typeface="Arial"/>
                <a:ea typeface="Arial"/>
                <a:cs typeface="Arial"/>
                <a:sym typeface="Arial"/>
              </a:rPr>
              <a:t> to the team via the shared Drive.</a:t>
            </a:r>
            <a:endParaRPr sz="1800">
              <a:latin typeface="Arial"/>
              <a:ea typeface="Arial"/>
              <a:cs typeface="Arial"/>
              <a:sym typeface="Arial"/>
            </a:endParaRPr>
          </a:p>
        </p:txBody>
      </p:sp>
      <p:sp>
        <p:nvSpPr>
          <p:cNvPr id="166" name="Google Shape;166;g230b5abba9f_0_10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7" name="Google Shape;167;g230b5abba9f_0_106"/>
          <p:cNvSpPr txBox="1"/>
          <p:nvPr/>
        </p:nvSpPr>
        <p:spPr>
          <a:xfrm>
            <a:off x="474225" y="1799625"/>
            <a:ext cx="8229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t>Problem Reporting and Corrective Action</a:t>
            </a:r>
            <a:endParaRPr b="1" sz="3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g230b5abba9f_0_112"/>
          <p:cNvSpPr txBox="1"/>
          <p:nvPr>
            <p:ph idx="1" type="body"/>
          </p:nvPr>
        </p:nvSpPr>
        <p:spPr>
          <a:xfrm>
            <a:off x="457200" y="2595425"/>
            <a:ext cx="8229600" cy="4049400"/>
          </a:xfrm>
          <a:prstGeom prst="rect">
            <a:avLst/>
          </a:prstGeom>
          <a:noFill/>
          <a:ln>
            <a:noFill/>
          </a:ln>
        </p:spPr>
        <p:txBody>
          <a:bodyPr anchorCtr="0" anchor="t" bIns="45700" lIns="91425" spcFirstLastPara="1" rIns="91425" wrap="square" tIns="45700">
            <a:normAutofit lnSpcReduction="10000"/>
          </a:bodyPr>
          <a:lstStyle/>
          <a:p>
            <a:pPr indent="-342900" lvl="0" marL="457200" rtl="0" algn="l">
              <a:spcBef>
                <a:spcPts val="0"/>
              </a:spcBef>
              <a:spcAft>
                <a:spcPts val="0"/>
              </a:spcAft>
              <a:buSzPts val="1800"/>
              <a:buFont typeface="Arial"/>
              <a:buChar char="•"/>
            </a:pPr>
            <a:r>
              <a:rPr lang="en-US" sz="1800">
                <a:latin typeface="Arial"/>
                <a:ea typeface="Arial"/>
                <a:cs typeface="Arial"/>
                <a:sym typeface="Arial"/>
              </a:rPr>
              <a:t>Project manager will label problems as:</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US" sz="1800">
                <a:latin typeface="Arial"/>
                <a:ea typeface="Arial"/>
                <a:cs typeface="Arial"/>
                <a:sym typeface="Arial"/>
              </a:rPr>
              <a:t>Incomplete specification</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US" sz="1800">
                <a:latin typeface="Arial"/>
                <a:ea typeface="Arial"/>
                <a:cs typeface="Arial"/>
                <a:sym typeface="Arial"/>
              </a:rPr>
              <a:t>Misinterpretation of client needs</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US" sz="1800">
                <a:latin typeface="Arial"/>
                <a:ea typeface="Arial"/>
                <a:cs typeface="Arial"/>
                <a:sym typeface="Arial"/>
              </a:rPr>
              <a:t>Intentional deviation from specification</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US" sz="1800">
                <a:latin typeface="Arial"/>
                <a:ea typeface="Arial"/>
                <a:cs typeface="Arial"/>
                <a:sym typeface="Arial"/>
              </a:rPr>
              <a:t>Violation of programming standards</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US" sz="1800">
                <a:latin typeface="Arial"/>
                <a:ea typeface="Arial"/>
                <a:cs typeface="Arial"/>
                <a:sym typeface="Arial"/>
              </a:rPr>
              <a:t>Error in data design</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US" sz="1800">
                <a:latin typeface="Arial"/>
                <a:ea typeface="Arial"/>
                <a:cs typeface="Arial"/>
                <a:sym typeface="Arial"/>
              </a:rPr>
              <a:t>Incomplete testing</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US" sz="1800">
                <a:latin typeface="Arial"/>
                <a:ea typeface="Arial"/>
                <a:cs typeface="Arial"/>
                <a:sym typeface="Arial"/>
              </a:rPr>
              <a:t>Inaccurate documentation</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US" sz="1800">
                <a:latin typeface="Arial"/>
                <a:ea typeface="Arial"/>
                <a:cs typeface="Arial"/>
                <a:sym typeface="Arial"/>
              </a:rPr>
              <a:t>Error in programming language translation of specifications</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US" sz="1800">
                <a:latin typeface="Arial"/>
                <a:ea typeface="Arial"/>
                <a:cs typeface="Arial"/>
                <a:sym typeface="Arial"/>
              </a:rPr>
              <a:t>Inconsistent human-computer interface</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US" sz="1800">
                <a:latin typeface="Arial"/>
                <a:ea typeface="Arial"/>
                <a:cs typeface="Arial"/>
                <a:sym typeface="Arial"/>
              </a:rPr>
              <a:t>Other</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An increase in volume or a repeated issue will be addressed by the project manager to reduce the number of errors in the future</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The threshold for the project manager getting involved will shrink as time goes on</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p:txBody>
      </p:sp>
      <p:sp>
        <p:nvSpPr>
          <p:cNvPr id="173" name="Google Shape;173;g230b5abba9f_0_1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4" name="Google Shape;174;g230b5abba9f_0_112"/>
          <p:cNvSpPr txBox="1"/>
          <p:nvPr/>
        </p:nvSpPr>
        <p:spPr>
          <a:xfrm>
            <a:off x="474225" y="1799625"/>
            <a:ext cx="8229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t>Statistical SQA</a:t>
            </a:r>
            <a:endParaRPr b="1" sz="3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g219e727d82a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0" name="Google Shape;180;g219e727d82a_0_0"/>
          <p:cNvSpPr txBox="1"/>
          <p:nvPr/>
        </p:nvSpPr>
        <p:spPr>
          <a:xfrm>
            <a:off x="474225" y="1799625"/>
            <a:ext cx="8229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t>SPI tasks and responsibilities</a:t>
            </a:r>
            <a:endParaRPr b="1" sz="3200"/>
          </a:p>
        </p:txBody>
      </p:sp>
      <p:pic>
        <p:nvPicPr>
          <p:cNvPr id="181" name="Google Shape;181;g219e727d82a_0_0"/>
          <p:cNvPicPr preferRelativeResize="0"/>
          <p:nvPr/>
        </p:nvPicPr>
        <p:blipFill>
          <a:blip r:embed="rId4">
            <a:alphaModFix/>
          </a:blip>
          <a:stretch>
            <a:fillRect/>
          </a:stretch>
        </p:blipFill>
        <p:spPr>
          <a:xfrm>
            <a:off x="559350" y="2476725"/>
            <a:ext cx="7733500" cy="4109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g219e727d82a_0_6"/>
          <p:cNvSpPr txBox="1"/>
          <p:nvPr>
            <p:ph idx="1" type="body"/>
          </p:nvPr>
        </p:nvSpPr>
        <p:spPr>
          <a:xfrm>
            <a:off x="457200" y="2595425"/>
            <a:ext cx="8229600" cy="4049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800">
                <a:latin typeface="Arial"/>
                <a:ea typeface="Arial"/>
                <a:cs typeface="Arial"/>
                <a:sym typeface="Arial"/>
              </a:rPr>
              <a:t>When a change needs to be made to the original plan:</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Identify the change and the reason it is necessary to make the adjustment</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Identify the negatives to making the change</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Identify the positives of making the change</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If the positives outweigh the negatives, the change should be presented to the client for approval</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If approved, the schedule and documentation should be updated to reflect the changes</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p:txBody>
      </p:sp>
      <p:sp>
        <p:nvSpPr>
          <p:cNvPr id="187" name="Google Shape;187;g219e727d82a_0_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8" name="Google Shape;188;g219e727d82a_0_6"/>
          <p:cNvSpPr txBox="1"/>
          <p:nvPr/>
        </p:nvSpPr>
        <p:spPr>
          <a:xfrm>
            <a:off x="474225" y="1799625"/>
            <a:ext cx="822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t>Software Configuration Management Overview</a:t>
            </a:r>
            <a:endParaRPr b="1" sz="2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g219e727d82a_0_12"/>
          <p:cNvSpPr txBox="1"/>
          <p:nvPr>
            <p:ph idx="1" type="body"/>
          </p:nvPr>
        </p:nvSpPr>
        <p:spPr>
          <a:xfrm>
            <a:off x="457200" y="2595425"/>
            <a:ext cx="8229600" cy="4049400"/>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Font typeface="Arial"/>
              <a:buChar char="•"/>
            </a:pPr>
            <a:r>
              <a:rPr lang="en-US" sz="1800">
                <a:latin typeface="Arial"/>
                <a:ea typeface="Arial"/>
                <a:cs typeface="Arial"/>
                <a:sym typeface="Arial"/>
              </a:rPr>
              <a:t>SQA meetings will be held at least once every other week. All members need to attend an SQA meeting at least once every other week. If a member does not attend for two or more meetings in a row the team and the client will be notified.</a:t>
            </a:r>
            <a:endParaRPr sz="1800">
              <a:latin typeface="Arial"/>
              <a:ea typeface="Arial"/>
              <a:cs typeface="Arial"/>
              <a:sym typeface="Arial"/>
            </a:endParaRPr>
          </a:p>
          <a:p>
            <a:pPr indent="0" lvl="0" marL="457200" rtl="0" algn="l">
              <a:spcBef>
                <a:spcPts val="0"/>
              </a:spcBef>
              <a:spcAft>
                <a:spcPts val="0"/>
              </a:spcAft>
              <a:buNone/>
            </a:pPr>
            <a:r>
              <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All documentation and software created both in and out of the SQA meetings relating to the project is required to be in a shared drive accessible to the team and the client.</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All scheduling is done using Jira. All members of the team are assigned tasks and are notified of any changes to their tasks. As mentioned in section 6, any changes to the plan needs to be reflected in the schedule.</a:t>
            </a:r>
            <a:endParaRPr sz="18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p:txBody>
      </p:sp>
      <p:sp>
        <p:nvSpPr>
          <p:cNvPr id="194" name="Google Shape;194;g219e727d82a_0_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5" name="Google Shape;195;g219e727d82a_0_12"/>
          <p:cNvSpPr txBox="1"/>
          <p:nvPr/>
        </p:nvSpPr>
        <p:spPr>
          <a:xfrm>
            <a:off x="474225" y="1799625"/>
            <a:ext cx="8229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t>SQA Tools, Techniques, Methods</a:t>
            </a:r>
            <a:endParaRPr b="1" sz="3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1" name="Google Shape;201;p7"/>
          <p:cNvSpPr txBox="1"/>
          <p:nvPr/>
        </p:nvSpPr>
        <p:spPr>
          <a:xfrm>
            <a:off x="182441" y="1601126"/>
            <a:ext cx="7422000" cy="498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Research References</a:t>
            </a:r>
            <a:endParaRPr b="1" i="0" sz="21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1200"/>
              <a:buFont typeface="Verdana"/>
              <a:buChar char="●"/>
            </a:pPr>
            <a:r>
              <a:rPr b="0" i="0" lang="en-US" sz="1200" u="none" cap="none" strike="noStrike">
                <a:solidFill>
                  <a:schemeClr val="dk1"/>
                </a:solidFill>
                <a:latin typeface="Verdana"/>
                <a:ea typeface="Verdana"/>
                <a:cs typeface="Verdana"/>
                <a:sym typeface="Verdana"/>
              </a:rPr>
              <a:t>S. A. Hadiwardoyo, E. Hernández-Orallo, C. T. Calafate, J. -C. Cano and P. Manzoni, </a:t>
            </a:r>
            <a:r>
              <a:rPr b="1" i="0" lang="en-US" sz="1200" u="none" cap="none" strike="noStrike">
                <a:solidFill>
                  <a:schemeClr val="dk1"/>
                </a:solidFill>
                <a:latin typeface="Verdana"/>
                <a:ea typeface="Verdana"/>
                <a:cs typeface="Verdana"/>
                <a:sym typeface="Verdana"/>
              </a:rPr>
              <a:t>"Evaluating UAV-to-Car Communications Performance: Testbed Experiments,"</a:t>
            </a:r>
            <a:r>
              <a:rPr b="0" i="0" lang="en-US" sz="1200" u="none" cap="none" strike="noStrike">
                <a:solidFill>
                  <a:schemeClr val="dk1"/>
                </a:solidFill>
                <a:latin typeface="Verdana"/>
                <a:ea typeface="Verdana"/>
                <a:cs typeface="Verdana"/>
                <a:sym typeface="Verdana"/>
              </a:rPr>
              <a:t> 2018 IEEE 32nd International Conference on Advanced Information Networking and Applications (AINA), Krakow, Poland, 2018, pp. 86-92, doi: 10.1109/AINA.2018.00025.</a:t>
            </a:r>
            <a:endParaRPr b="0" i="0" sz="1200" u="none" cap="none" strike="noStrike">
              <a:solidFill>
                <a:schemeClr val="dk1"/>
              </a:solidFill>
              <a:latin typeface="Verdana"/>
              <a:ea typeface="Verdana"/>
              <a:cs typeface="Verdana"/>
              <a:sym typeface="Verdana"/>
            </a:endParaRPr>
          </a:p>
          <a:p>
            <a:pPr indent="-304800" lvl="1" marL="914400" marR="0" rtl="0" algn="l">
              <a:lnSpc>
                <a:spcPct val="100000"/>
              </a:lnSpc>
              <a:spcBef>
                <a:spcPts val="0"/>
              </a:spcBef>
              <a:spcAft>
                <a:spcPts val="0"/>
              </a:spcAft>
              <a:buClr>
                <a:schemeClr val="dk1"/>
              </a:buClr>
              <a:buSzPts val="1200"/>
              <a:buFont typeface="Verdana"/>
              <a:buChar char="○"/>
            </a:pPr>
            <a:r>
              <a:rPr b="1" i="0" lang="en-US" sz="1200" u="none" cap="none" strike="noStrike">
                <a:solidFill>
                  <a:schemeClr val="dk1"/>
                </a:solidFill>
                <a:latin typeface="Verdana"/>
                <a:ea typeface="Verdana"/>
                <a:cs typeface="Verdana"/>
                <a:sym typeface="Verdana"/>
              </a:rPr>
              <a:t>URL: </a:t>
            </a:r>
            <a:r>
              <a:rPr b="0" i="0" lang="en-US" sz="1200" u="sng" cap="none" strike="noStrike">
                <a:solidFill>
                  <a:srgbClr val="1155CC"/>
                </a:solidFill>
                <a:latin typeface="Verdana"/>
                <a:ea typeface="Verdana"/>
                <a:cs typeface="Verdana"/>
                <a:sym typeface="Verdana"/>
                <a:hlinkClick r:id="rId4">
                  <a:extLst>
                    <a:ext uri="{A12FA001-AC4F-418D-AE19-62706E023703}">
                      <ahyp:hlinkClr val="tx"/>
                    </a:ext>
                  </a:extLst>
                </a:hlinkClick>
              </a:rPr>
              <a:t>https://ieeexplore.ieee.org/stamp/stamp.jsp?tp=&amp;arnumber=8432227&amp;isnumber=8432202</a:t>
            </a:r>
            <a:endParaRPr b="0" i="0" sz="1200" u="none" cap="none" strike="noStrike">
              <a:solidFill>
                <a:schemeClr val="dk1"/>
              </a:solidFill>
              <a:latin typeface="Verdana"/>
              <a:ea typeface="Verdana"/>
              <a:cs typeface="Verdana"/>
              <a:sym typeface="Verdana"/>
            </a:endParaRPr>
          </a:p>
          <a:p>
            <a:pPr indent="-304800" lvl="0" marL="457200" marR="0" rtl="0" algn="l">
              <a:lnSpc>
                <a:spcPct val="100000"/>
              </a:lnSpc>
              <a:spcBef>
                <a:spcPts val="0"/>
              </a:spcBef>
              <a:spcAft>
                <a:spcPts val="0"/>
              </a:spcAft>
              <a:buClr>
                <a:schemeClr val="dk1"/>
              </a:buClr>
              <a:buSzPts val="1200"/>
              <a:buFont typeface="Verdana"/>
              <a:buChar char="●"/>
            </a:pPr>
            <a:r>
              <a:rPr b="0" i="0" lang="en-US" sz="1200" u="none" cap="none" strike="noStrike">
                <a:solidFill>
                  <a:schemeClr val="dk1"/>
                </a:solidFill>
                <a:latin typeface="Verdana"/>
                <a:ea typeface="Verdana"/>
                <a:cs typeface="Verdana"/>
                <a:sym typeface="Verdana"/>
              </a:rPr>
              <a:t>J. Yoon, I. Kim, W. Chung and D. Kim, </a:t>
            </a:r>
            <a:r>
              <a:rPr b="1" i="0" lang="en-US" sz="1200" u="none" cap="none" strike="noStrike">
                <a:solidFill>
                  <a:schemeClr val="dk1"/>
                </a:solidFill>
                <a:latin typeface="Verdana"/>
                <a:ea typeface="Verdana"/>
                <a:cs typeface="Verdana"/>
                <a:sym typeface="Verdana"/>
              </a:rPr>
              <a:t>"Fast and accurate car detection in drone-view,"</a:t>
            </a:r>
            <a:r>
              <a:rPr b="0" i="0" lang="en-US" sz="1200" u="none" cap="none" strike="noStrike">
                <a:solidFill>
                  <a:schemeClr val="dk1"/>
                </a:solidFill>
                <a:latin typeface="Verdana"/>
                <a:ea typeface="Verdana"/>
                <a:cs typeface="Verdana"/>
                <a:sym typeface="Verdana"/>
              </a:rPr>
              <a:t> 2016 IEEE International Conference on Consumer Electronics-Asia (ICCE-Asia), Seoul, Korea (South), 2016, pp. 1-3, doi: 10.1109/ICCE-Asia.2016.7804775.</a:t>
            </a:r>
            <a:endParaRPr b="0" i="0" sz="1200" u="none" cap="none" strike="noStrike">
              <a:solidFill>
                <a:schemeClr val="dk1"/>
              </a:solidFill>
              <a:latin typeface="Verdana"/>
              <a:ea typeface="Verdana"/>
              <a:cs typeface="Verdana"/>
              <a:sym typeface="Verdana"/>
            </a:endParaRPr>
          </a:p>
          <a:p>
            <a:pPr indent="-304800" lvl="1" marL="914400" marR="0" rtl="0" algn="l">
              <a:lnSpc>
                <a:spcPct val="100000"/>
              </a:lnSpc>
              <a:spcBef>
                <a:spcPts val="0"/>
              </a:spcBef>
              <a:spcAft>
                <a:spcPts val="0"/>
              </a:spcAft>
              <a:buClr>
                <a:schemeClr val="dk1"/>
              </a:buClr>
              <a:buSzPts val="1200"/>
              <a:buFont typeface="Verdana"/>
              <a:buChar char="○"/>
            </a:pPr>
            <a:r>
              <a:rPr b="1" i="0" lang="en-US" sz="1200" u="none" cap="none" strike="noStrike">
                <a:solidFill>
                  <a:schemeClr val="dk1"/>
                </a:solidFill>
                <a:latin typeface="Verdana"/>
                <a:ea typeface="Verdana"/>
                <a:cs typeface="Verdana"/>
                <a:sym typeface="Verdana"/>
              </a:rPr>
              <a:t>URL: </a:t>
            </a:r>
            <a:r>
              <a:rPr b="0" i="0" lang="en-US" sz="1200" u="sng" cap="none" strike="noStrike">
                <a:solidFill>
                  <a:srgbClr val="1155CC"/>
                </a:solidFill>
                <a:latin typeface="Verdana"/>
                <a:ea typeface="Verdana"/>
                <a:cs typeface="Verdana"/>
                <a:sym typeface="Verdana"/>
                <a:hlinkClick r:id="rId5">
                  <a:extLst>
                    <a:ext uri="{A12FA001-AC4F-418D-AE19-62706E023703}">
                      <ahyp:hlinkClr val="tx"/>
                    </a:ext>
                  </a:extLst>
                </a:hlinkClick>
              </a:rPr>
              <a:t>https://ieeexplore.ieee.org/stamp/stamp.jsp?tp=&amp;arnumber=7804775&amp;isnumber=7804716</a:t>
            </a:r>
            <a:endParaRPr b="0" i="0" sz="1200" u="none" cap="none" strike="noStrike">
              <a:solidFill>
                <a:schemeClr val="dk1"/>
              </a:solidFill>
              <a:latin typeface="Verdana"/>
              <a:ea typeface="Verdana"/>
              <a:cs typeface="Verdana"/>
              <a:sym typeface="Verdana"/>
            </a:endParaRPr>
          </a:p>
          <a:p>
            <a:pPr indent="-304800" lvl="0" marL="457200" marR="0" rtl="0" algn="l">
              <a:lnSpc>
                <a:spcPct val="100000"/>
              </a:lnSpc>
              <a:spcBef>
                <a:spcPts val="0"/>
              </a:spcBef>
              <a:spcAft>
                <a:spcPts val="0"/>
              </a:spcAft>
              <a:buClr>
                <a:schemeClr val="dk1"/>
              </a:buClr>
              <a:buSzPts val="1200"/>
              <a:buFont typeface="Verdana"/>
              <a:buChar char="●"/>
            </a:pPr>
            <a:r>
              <a:rPr b="0" i="0" lang="en-US" sz="1200" u="none" cap="none" strike="noStrike">
                <a:solidFill>
                  <a:schemeClr val="dk1"/>
                </a:solidFill>
                <a:latin typeface="Verdana"/>
                <a:ea typeface="Verdana"/>
                <a:cs typeface="Verdana"/>
                <a:sym typeface="Verdana"/>
              </a:rPr>
              <a:t>Yildiz, Melih, Burcu Bilgiç, Utku Kale, and Dániel Rohács. 2021. </a:t>
            </a:r>
            <a:r>
              <a:rPr b="1" i="0" lang="en-US" sz="1200" u="none" cap="none" strike="noStrike">
                <a:solidFill>
                  <a:schemeClr val="dk1"/>
                </a:solidFill>
                <a:latin typeface="Verdana"/>
                <a:ea typeface="Verdana"/>
                <a:cs typeface="Verdana"/>
                <a:sym typeface="Verdana"/>
              </a:rPr>
              <a:t>"Experimental Investigation of Communication Performance of Drones Used for Autonomous Car Track Tests" </a:t>
            </a:r>
            <a:r>
              <a:rPr b="0" i="0" lang="en-US" sz="1200" u="none" cap="none" strike="noStrike">
                <a:solidFill>
                  <a:schemeClr val="dk1"/>
                </a:solidFill>
                <a:latin typeface="Verdana"/>
                <a:ea typeface="Verdana"/>
                <a:cs typeface="Verdana"/>
                <a:sym typeface="Verdana"/>
              </a:rPr>
              <a:t>Sustainability 13, no. 10: 5602.</a:t>
            </a:r>
            <a:endParaRPr b="0" i="0" sz="1200" u="none" cap="none" strike="noStrike">
              <a:solidFill>
                <a:schemeClr val="dk1"/>
              </a:solidFill>
              <a:latin typeface="Verdana"/>
              <a:ea typeface="Verdana"/>
              <a:cs typeface="Verdana"/>
              <a:sym typeface="Verdana"/>
            </a:endParaRPr>
          </a:p>
          <a:p>
            <a:pPr indent="-304800" lvl="1" marL="914400" marR="0" rtl="0" algn="l">
              <a:lnSpc>
                <a:spcPct val="100000"/>
              </a:lnSpc>
              <a:spcBef>
                <a:spcPts val="0"/>
              </a:spcBef>
              <a:spcAft>
                <a:spcPts val="0"/>
              </a:spcAft>
              <a:buClr>
                <a:schemeClr val="dk1"/>
              </a:buClr>
              <a:buSzPts val="1200"/>
              <a:buFont typeface="Verdana"/>
              <a:buChar char="○"/>
            </a:pPr>
            <a:r>
              <a:rPr b="1" i="0" lang="en-US" sz="1200" u="none" cap="none" strike="noStrike">
                <a:solidFill>
                  <a:schemeClr val="dk1"/>
                </a:solidFill>
                <a:latin typeface="Verdana"/>
                <a:ea typeface="Verdana"/>
                <a:cs typeface="Verdana"/>
                <a:sym typeface="Verdana"/>
              </a:rPr>
              <a:t>URL:</a:t>
            </a:r>
            <a:endParaRPr b="1" i="0" sz="1200" u="none" cap="none" strike="noStrike">
              <a:solidFill>
                <a:schemeClr val="dk1"/>
              </a:solidFill>
              <a:latin typeface="Verdana"/>
              <a:ea typeface="Verdana"/>
              <a:cs typeface="Verdana"/>
              <a:sym typeface="Verdana"/>
            </a:endParaRPr>
          </a:p>
          <a:p>
            <a:pPr indent="0" lvl="0" marL="914400" marR="0" rtl="0" algn="l">
              <a:lnSpc>
                <a:spcPct val="100000"/>
              </a:lnSpc>
              <a:spcBef>
                <a:spcPts val="0"/>
              </a:spcBef>
              <a:spcAft>
                <a:spcPts val="0"/>
              </a:spcAft>
              <a:buClr>
                <a:schemeClr val="dk1"/>
              </a:buClr>
              <a:buSzPts val="1100"/>
              <a:buFont typeface="Arial"/>
              <a:buNone/>
            </a:pPr>
            <a:r>
              <a:rPr b="0" i="0" lang="en-US" sz="1200" u="sng" cap="none" strike="noStrike">
                <a:solidFill>
                  <a:srgbClr val="1155CC"/>
                </a:solidFill>
                <a:latin typeface="Verdana"/>
                <a:ea typeface="Verdana"/>
                <a:cs typeface="Verdana"/>
                <a:sym typeface="Verdana"/>
                <a:hlinkClick r:id="rId6">
                  <a:extLst>
                    <a:ext uri="{A12FA001-AC4F-418D-AE19-62706E023703}">
                      <ahyp:hlinkClr val="tx"/>
                    </a:ext>
                  </a:extLst>
                </a:hlinkClick>
              </a:rPr>
              <a:t>https://doi.org/10.3390/su13105602</a:t>
            </a:r>
            <a:endParaRPr b="0" i="0" sz="1200" u="none" cap="none" strike="noStrike">
              <a:solidFill>
                <a:schemeClr val="dk1"/>
              </a:solidFill>
              <a:latin typeface="Verdana"/>
              <a:ea typeface="Verdana"/>
              <a:cs typeface="Verdana"/>
              <a:sym typeface="Verdana"/>
            </a:endParaRPr>
          </a:p>
          <a:p>
            <a:pPr indent="-304800" lvl="0" marL="457200" marR="0" rtl="0" algn="l">
              <a:lnSpc>
                <a:spcPct val="100000"/>
              </a:lnSpc>
              <a:spcBef>
                <a:spcPts val="0"/>
              </a:spcBef>
              <a:spcAft>
                <a:spcPts val="0"/>
              </a:spcAft>
              <a:buClr>
                <a:schemeClr val="dk1"/>
              </a:buClr>
              <a:buSzPts val="1200"/>
              <a:buFont typeface="Verdana"/>
              <a:buChar char="●"/>
            </a:pPr>
            <a:r>
              <a:rPr b="0" i="0" lang="en-US" sz="1200" u="none" cap="none" strike="noStrike">
                <a:solidFill>
                  <a:schemeClr val="dk1"/>
                </a:solidFill>
                <a:latin typeface="Verdana"/>
                <a:ea typeface="Verdana"/>
                <a:cs typeface="Verdana"/>
                <a:sym typeface="Verdana"/>
              </a:rPr>
              <a:t>Barbeau, Michel, Joaquin Garcia-Alfaro, and Evangelos Kranakis. 2022. </a:t>
            </a:r>
            <a:r>
              <a:rPr b="1" i="0" lang="en-US" sz="1200" u="none" cap="none" strike="noStrike">
                <a:solidFill>
                  <a:schemeClr val="dk1"/>
                </a:solidFill>
                <a:latin typeface="Verdana"/>
                <a:ea typeface="Verdana"/>
                <a:cs typeface="Verdana"/>
                <a:sym typeface="Verdana"/>
              </a:rPr>
              <a:t>"Research Trends in Collaborative Drones" </a:t>
            </a:r>
            <a:r>
              <a:rPr b="0" i="0" lang="en-US" sz="1200" u="none" cap="none" strike="noStrike">
                <a:solidFill>
                  <a:schemeClr val="dk1"/>
                </a:solidFill>
                <a:latin typeface="Verdana"/>
                <a:ea typeface="Verdana"/>
                <a:cs typeface="Verdana"/>
                <a:sym typeface="Verdana"/>
              </a:rPr>
              <a:t>Sensors 22, no. 9: 3321.</a:t>
            </a:r>
            <a:endParaRPr b="0" i="0" sz="1200" u="none" cap="none" strike="noStrike">
              <a:solidFill>
                <a:schemeClr val="dk1"/>
              </a:solidFill>
              <a:latin typeface="Verdana"/>
              <a:ea typeface="Verdana"/>
              <a:cs typeface="Verdana"/>
              <a:sym typeface="Verdana"/>
            </a:endParaRPr>
          </a:p>
          <a:p>
            <a:pPr indent="-298450" lvl="1" marL="914400" marR="0" rtl="0" algn="l">
              <a:lnSpc>
                <a:spcPct val="100000"/>
              </a:lnSpc>
              <a:spcBef>
                <a:spcPts val="0"/>
              </a:spcBef>
              <a:spcAft>
                <a:spcPts val="0"/>
              </a:spcAft>
              <a:buClr>
                <a:srgbClr val="222222"/>
              </a:buClr>
              <a:buSzPts val="1100"/>
              <a:buFont typeface="Roboto"/>
              <a:buChar char="○"/>
            </a:pPr>
            <a:r>
              <a:rPr b="1" i="0" lang="en-US" sz="1200" u="none" cap="none" strike="noStrike">
                <a:solidFill>
                  <a:schemeClr val="dk1"/>
                </a:solidFill>
                <a:latin typeface="Verdana"/>
                <a:ea typeface="Verdana"/>
                <a:cs typeface="Verdana"/>
                <a:sym typeface="Verdana"/>
              </a:rPr>
              <a:t>URL:</a:t>
            </a:r>
            <a:endParaRPr b="1" i="0" sz="1100" u="none" cap="none" strike="noStrike">
              <a:solidFill>
                <a:srgbClr val="222222"/>
              </a:solidFill>
              <a:highlight>
                <a:srgbClr val="FFFFFF"/>
              </a:highlight>
              <a:latin typeface="Roboto"/>
              <a:ea typeface="Roboto"/>
              <a:cs typeface="Roboto"/>
              <a:sym typeface="Roboto"/>
            </a:endParaRPr>
          </a:p>
          <a:p>
            <a:pPr indent="0" lvl="0" marL="914400" marR="0" rtl="0" algn="l">
              <a:lnSpc>
                <a:spcPct val="100000"/>
              </a:lnSpc>
              <a:spcBef>
                <a:spcPts val="0"/>
              </a:spcBef>
              <a:spcAft>
                <a:spcPts val="0"/>
              </a:spcAft>
              <a:buClr>
                <a:schemeClr val="dk1"/>
              </a:buClr>
              <a:buSzPts val="1100"/>
              <a:buFont typeface="Arial"/>
              <a:buNone/>
            </a:pPr>
            <a:r>
              <a:rPr b="0" i="0" lang="en-US" sz="1100" u="sng" cap="none" strike="noStrike">
                <a:solidFill>
                  <a:srgbClr val="1155CC"/>
                </a:solidFill>
                <a:highlight>
                  <a:srgbClr val="FFFFFF"/>
                </a:highlight>
                <a:latin typeface="Verdana"/>
                <a:ea typeface="Verdana"/>
                <a:cs typeface="Verdana"/>
                <a:sym typeface="Verdana"/>
                <a:hlinkClick r:id="rId7">
                  <a:extLst>
                    <a:ext uri="{A12FA001-AC4F-418D-AE19-62706E023703}">
                      <ahyp:hlinkClr val="tx"/>
                    </a:ext>
                  </a:extLst>
                </a:hlinkClick>
              </a:rPr>
              <a:t>https://doi.org/10.3390/s22093321</a:t>
            </a:r>
            <a:endParaRPr b="0" i="0" sz="16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chemeClr val="dk1"/>
              </a:buClr>
              <a:buSzPts val="1100"/>
              <a:buFont typeface="Verdana"/>
              <a:buChar char="●"/>
            </a:pPr>
            <a:r>
              <a:rPr b="0" i="0" lang="en-US" sz="1100" u="sng" cap="none" strike="noStrike">
                <a:solidFill>
                  <a:schemeClr val="dk1"/>
                </a:solidFill>
                <a:latin typeface="Verdana"/>
                <a:ea typeface="Verdana"/>
                <a:cs typeface="Verdana"/>
                <a:sym typeface="Verdana"/>
              </a:rPr>
              <a:t>Textbook:</a:t>
            </a:r>
            <a:r>
              <a:rPr b="0" i="0" lang="en-US" sz="1100" u="none" cap="none" strike="noStrike">
                <a:solidFill>
                  <a:schemeClr val="dk1"/>
                </a:solidFill>
                <a:latin typeface="Verdana"/>
                <a:ea typeface="Verdana"/>
                <a:cs typeface="Verdana"/>
                <a:sym typeface="Verdana"/>
              </a:rPr>
              <a:t> </a:t>
            </a:r>
            <a:r>
              <a:rPr b="1" i="0" lang="en-US" sz="1100" u="none" cap="none" strike="noStrike">
                <a:solidFill>
                  <a:schemeClr val="dk1"/>
                </a:solidFill>
                <a:latin typeface="Verdana"/>
                <a:ea typeface="Verdana"/>
                <a:cs typeface="Verdana"/>
                <a:sym typeface="Verdana"/>
              </a:rPr>
              <a:t>Software Engineering A PRACTITIONER'S APPROACH EIGHTH EDITION, by Roger S. Pressman, Ph.D. and Bruce R. Maxim, Ph.D.</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g2223a778334_1_254"/>
          <p:cNvSpPr txBox="1"/>
          <p:nvPr>
            <p:ph idx="1" type="body"/>
          </p:nvPr>
        </p:nvSpPr>
        <p:spPr>
          <a:xfrm>
            <a:off x="457200" y="2305130"/>
            <a:ext cx="8229600" cy="3827400"/>
          </a:xfrm>
          <a:prstGeom prst="rect">
            <a:avLst/>
          </a:prstGeom>
          <a:noFill/>
          <a:ln>
            <a:noFill/>
          </a:ln>
        </p:spPr>
        <p:txBody>
          <a:bodyPr anchorCtr="0" anchor="t" bIns="45700" lIns="91425" spcFirstLastPara="1" rIns="91425" wrap="square" tIns="45700">
            <a:normAutofit lnSpcReduction="20000"/>
          </a:bodyPr>
          <a:lstStyle/>
          <a:p>
            <a:pPr indent="-368300" lvl="0" marL="457200" rtl="0" algn="l">
              <a:lnSpc>
                <a:spcPct val="100000"/>
              </a:lnSpc>
              <a:spcBef>
                <a:spcPts val="440"/>
              </a:spcBef>
              <a:spcAft>
                <a:spcPts val="0"/>
              </a:spcAft>
              <a:buClr>
                <a:srgbClr val="17365D"/>
              </a:buClr>
              <a:buSzPts val="2200"/>
              <a:buChar char="•"/>
            </a:pPr>
            <a:r>
              <a:rPr lang="en-US" sz="2200">
                <a:solidFill>
                  <a:srgbClr val="17365D"/>
                </a:solidFill>
              </a:rPr>
              <a:t>Demetrius Johnson</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4"/>
              </a:rPr>
              <a:t>meech@umich.edu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Ryan Saur</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5"/>
              </a:rPr>
              <a:t>sauerr@umich.edu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Jonathan Schall</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6"/>
              </a:rPr>
              <a:t>jcschal@umich.edu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Olivia Pellegrini</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7"/>
              </a:rPr>
              <a:t>opelle@umich.edu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Dr. Zheng Song (Client)</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8"/>
              </a:rPr>
              <a:t>zhesong@umich.edu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Dr. Bruce Maxim</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a:solidFill>
                  <a:srgbClr val="17365D"/>
                </a:solidFill>
              </a:rPr>
              <a:t>Senior Design Professor/Director CIS-4951 Winter 2023</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9"/>
              </a:rPr>
              <a:t>bmaxim@umich.edu</a:t>
            </a:r>
            <a:endParaRPr sz="2200">
              <a:solidFill>
                <a:srgbClr val="17365D"/>
              </a:solidFill>
            </a:endParaRPr>
          </a:p>
        </p:txBody>
      </p:sp>
      <p:sp>
        <p:nvSpPr>
          <p:cNvPr id="207" name="Google Shape;207;g2223a778334_1_25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08" name="Google Shape;208;g2223a778334_1_254"/>
          <p:cNvSpPr txBox="1"/>
          <p:nvPr/>
        </p:nvSpPr>
        <p:spPr>
          <a:xfrm>
            <a:off x="3192177" y="1531126"/>
            <a:ext cx="27432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sng" cap="none" strike="noStrike">
                <a:solidFill>
                  <a:srgbClr val="17365D"/>
                </a:solidFill>
                <a:latin typeface="Calibri"/>
                <a:ea typeface="Calibri"/>
                <a:cs typeface="Calibri"/>
                <a:sym typeface="Calibri"/>
              </a:rPr>
              <a:t>Contact Us</a:t>
            </a:r>
            <a:endParaRPr b="0" i="0" sz="3000" u="sng" cap="none" strike="noStrike">
              <a:solidFill>
                <a:srgbClr val="17365D"/>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g230b5abba9f_0_0"/>
          <p:cNvSpPr txBox="1"/>
          <p:nvPr>
            <p:ph idx="1" type="body"/>
          </p:nvPr>
        </p:nvSpPr>
        <p:spPr>
          <a:xfrm>
            <a:off x="457200" y="2595425"/>
            <a:ext cx="8229600" cy="32574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15000"/>
              </a:lnSpc>
              <a:spcBef>
                <a:spcPts val="0"/>
              </a:spcBef>
              <a:spcAft>
                <a:spcPts val="0"/>
              </a:spcAft>
              <a:buClr>
                <a:schemeClr val="dk1"/>
              </a:buClr>
              <a:buSzPts val="1100"/>
              <a:buNone/>
            </a:pPr>
            <a:r>
              <a:rPr lang="en-US" sz="1500">
                <a:latin typeface="Verdana"/>
                <a:ea typeface="Verdana"/>
                <a:cs typeface="Verdana"/>
                <a:sym typeface="Verdana"/>
              </a:rPr>
              <a:t>The objective of the SQA is to ensure that the team does not deviate from the plan and requirements set by the client. This will ensure that the team accomplishes tasks according to the schedule and properly follow the plan unless otherwise specified. Any deviation from the plan without prior approval will not be tolerated and will be discussed with the client in most cases.</a:t>
            </a:r>
            <a:endParaRPr sz="1500">
              <a:latin typeface="Verdana"/>
              <a:ea typeface="Verdana"/>
              <a:cs typeface="Verdana"/>
              <a:sym typeface="Verdana"/>
            </a:endParaRPr>
          </a:p>
          <a:p>
            <a:pPr indent="0" lvl="0" marL="0" rtl="0" algn="l">
              <a:lnSpc>
                <a:spcPct val="115000"/>
              </a:lnSpc>
              <a:spcBef>
                <a:spcPts val="1000"/>
              </a:spcBef>
              <a:spcAft>
                <a:spcPts val="0"/>
              </a:spcAft>
              <a:buClr>
                <a:schemeClr val="dk1"/>
              </a:buClr>
              <a:buSzPts val="1100"/>
              <a:buNone/>
            </a:pPr>
            <a:r>
              <a:rPr lang="en-US" sz="1500">
                <a:latin typeface="Verdana"/>
                <a:ea typeface="Verdana"/>
                <a:cs typeface="Verdana"/>
                <a:sym typeface="Verdana"/>
              </a:rPr>
              <a:t>The SQA team is the same as the development team, as we are only four people and do not have any other assistance. All members of the team will share responsibilities, however some roles will mainly focus on certain aspects, such as the vehicle administrator being responsible for the majority of testing.	</a:t>
            </a:r>
            <a:endParaRPr sz="1500">
              <a:latin typeface="Verdana"/>
              <a:ea typeface="Verdana"/>
              <a:cs typeface="Verdana"/>
              <a:sym typeface="Verdana"/>
            </a:endParaRPr>
          </a:p>
          <a:p>
            <a:pPr indent="0" lvl="0" marL="0" rtl="0" algn="l">
              <a:lnSpc>
                <a:spcPct val="115000"/>
              </a:lnSpc>
              <a:spcBef>
                <a:spcPts val="1000"/>
              </a:spcBef>
              <a:spcAft>
                <a:spcPts val="0"/>
              </a:spcAft>
              <a:buClr>
                <a:schemeClr val="dk1"/>
              </a:buClr>
              <a:buSzPts val="1100"/>
              <a:buNone/>
            </a:pPr>
            <a:r>
              <a:t/>
            </a:r>
            <a:endParaRPr sz="1500">
              <a:latin typeface="Verdana"/>
              <a:ea typeface="Verdana"/>
              <a:cs typeface="Verdana"/>
              <a:sym typeface="Verdana"/>
            </a:endParaRPr>
          </a:p>
          <a:p>
            <a:pPr indent="0" lvl="0" marL="0" rtl="0" algn="l">
              <a:lnSpc>
                <a:spcPct val="115000"/>
              </a:lnSpc>
              <a:spcBef>
                <a:spcPts val="1000"/>
              </a:spcBef>
              <a:spcAft>
                <a:spcPts val="1000"/>
              </a:spcAft>
              <a:buClr>
                <a:schemeClr val="dk1"/>
              </a:buClr>
              <a:buSzPts val="1100"/>
              <a:buFont typeface="Arial"/>
              <a:buNone/>
            </a:pPr>
            <a:r>
              <a:t/>
            </a:r>
            <a:endParaRPr sz="1500">
              <a:latin typeface="Verdana"/>
              <a:ea typeface="Verdana"/>
              <a:cs typeface="Verdana"/>
              <a:sym typeface="Verdana"/>
            </a:endParaRPr>
          </a:p>
        </p:txBody>
      </p:sp>
      <p:sp>
        <p:nvSpPr>
          <p:cNvPr id="96" name="Google Shape;96;g230b5abba9f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97" name="Google Shape;97;g230b5abba9f_0_0"/>
          <p:cNvSpPr txBox="1"/>
          <p:nvPr/>
        </p:nvSpPr>
        <p:spPr>
          <a:xfrm>
            <a:off x="474225" y="1799625"/>
            <a:ext cx="8229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t>Introduction</a:t>
            </a:r>
            <a:endParaRPr b="1"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g230b5abba9f_0_88"/>
          <p:cNvSpPr txBox="1"/>
          <p:nvPr>
            <p:ph idx="1" type="body"/>
          </p:nvPr>
        </p:nvSpPr>
        <p:spPr>
          <a:xfrm>
            <a:off x="457200" y="2595425"/>
            <a:ext cx="8229600" cy="42018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77777"/>
              <a:buNone/>
            </a:pPr>
            <a:r>
              <a:rPr lang="en-US" sz="1800">
                <a:latin typeface="Arial"/>
                <a:ea typeface="Arial"/>
                <a:cs typeface="Arial"/>
                <a:sym typeface="Arial"/>
              </a:rPr>
              <a:t>Task 1:</a:t>
            </a:r>
            <a:endParaRPr sz="1800">
              <a:latin typeface="Arial"/>
              <a:ea typeface="Arial"/>
              <a:cs typeface="Arial"/>
              <a:sym typeface="Arial"/>
            </a:endParaRPr>
          </a:p>
          <a:p>
            <a:pPr indent="-325755" lvl="0" marL="457200" rtl="0" algn="l">
              <a:spcBef>
                <a:spcPts val="0"/>
              </a:spcBef>
              <a:spcAft>
                <a:spcPts val="0"/>
              </a:spcAft>
              <a:buSzPct val="100000"/>
              <a:buFont typeface="Arial"/>
              <a:buChar char="•"/>
            </a:pPr>
            <a:r>
              <a:rPr lang="en-US" sz="1800">
                <a:latin typeface="Arial"/>
                <a:ea typeface="Arial"/>
                <a:cs typeface="Arial"/>
                <a:sym typeface="Arial"/>
              </a:rPr>
              <a:t>Software developers must meet bi-weekly with team and client to present recent work to ensure quality and performance.</a:t>
            </a:r>
            <a:endParaRPr sz="1800">
              <a:latin typeface="Arial"/>
              <a:ea typeface="Arial"/>
              <a:cs typeface="Arial"/>
              <a:sym typeface="Arial"/>
            </a:endParaRPr>
          </a:p>
          <a:p>
            <a:pPr indent="-325755" lvl="0" marL="457200" rtl="0" algn="l">
              <a:spcBef>
                <a:spcPts val="0"/>
              </a:spcBef>
              <a:spcAft>
                <a:spcPts val="0"/>
              </a:spcAft>
              <a:buSzPct val="100000"/>
              <a:buFont typeface="Arial"/>
              <a:buChar char="•"/>
            </a:pPr>
            <a:r>
              <a:rPr lang="en-US" sz="1800">
                <a:latin typeface="Arial"/>
                <a:ea typeface="Arial"/>
                <a:cs typeface="Arial"/>
                <a:sym typeface="Arial"/>
              </a:rPr>
              <a:t>Any discrepancies and feedback will be logged in a shared file and updated as resolved.</a:t>
            </a:r>
            <a:endParaRPr sz="1800">
              <a:latin typeface="Arial"/>
              <a:ea typeface="Arial"/>
              <a:cs typeface="Arial"/>
              <a:sym typeface="Arial"/>
            </a:endParaRPr>
          </a:p>
          <a:p>
            <a:pPr indent="0" lvl="0" marL="0" rtl="0" algn="l">
              <a:spcBef>
                <a:spcPts val="0"/>
              </a:spcBef>
              <a:spcAft>
                <a:spcPts val="0"/>
              </a:spcAft>
              <a:buClr>
                <a:schemeClr val="dk1"/>
              </a:buClr>
              <a:buSzPct val="177777"/>
              <a:buNone/>
            </a:pPr>
            <a:r>
              <a:rPr lang="en-US" sz="1800">
                <a:latin typeface="Arial"/>
                <a:ea typeface="Arial"/>
                <a:cs typeface="Arial"/>
                <a:sym typeface="Arial"/>
              </a:rPr>
              <a:t>Task 2:</a:t>
            </a:r>
            <a:endParaRPr sz="1800">
              <a:latin typeface="Arial"/>
              <a:ea typeface="Arial"/>
              <a:cs typeface="Arial"/>
              <a:sym typeface="Arial"/>
            </a:endParaRPr>
          </a:p>
          <a:p>
            <a:pPr indent="-325755" lvl="0" marL="457200" rtl="0" algn="l">
              <a:spcBef>
                <a:spcPts val="0"/>
              </a:spcBef>
              <a:spcAft>
                <a:spcPts val="0"/>
              </a:spcAft>
              <a:buSzPct val="100000"/>
              <a:buFont typeface="Arial"/>
              <a:buChar char="•"/>
            </a:pPr>
            <a:r>
              <a:rPr lang="en-US" sz="1800">
                <a:latin typeface="Arial"/>
                <a:ea typeface="Arial"/>
                <a:cs typeface="Arial"/>
                <a:sym typeface="Arial"/>
              </a:rPr>
              <a:t>The network architect will meet </a:t>
            </a:r>
            <a:r>
              <a:rPr lang="en-US" sz="1800">
                <a:latin typeface="Arial"/>
                <a:ea typeface="Arial"/>
                <a:cs typeface="Arial"/>
                <a:sym typeface="Arial"/>
              </a:rPr>
              <a:t>bi-</a:t>
            </a:r>
            <a:r>
              <a:rPr lang="en-US" sz="1800">
                <a:latin typeface="Arial"/>
                <a:ea typeface="Arial"/>
                <a:cs typeface="Arial"/>
                <a:sym typeface="Arial"/>
              </a:rPr>
              <a:t>weekly with the team and client to present plans, research, and changes, to ensure they are </a:t>
            </a:r>
            <a:r>
              <a:rPr lang="en-US" sz="1800">
                <a:latin typeface="Arial"/>
                <a:ea typeface="Arial"/>
                <a:cs typeface="Arial"/>
                <a:sym typeface="Arial"/>
              </a:rPr>
              <a:t>compatible</a:t>
            </a:r>
            <a:r>
              <a:rPr lang="en-US" sz="1800">
                <a:latin typeface="Arial"/>
                <a:ea typeface="Arial"/>
                <a:cs typeface="Arial"/>
                <a:sym typeface="Arial"/>
              </a:rPr>
              <a:t> with existing software and up to standard.</a:t>
            </a:r>
            <a:endParaRPr sz="1800">
              <a:latin typeface="Arial"/>
              <a:ea typeface="Arial"/>
              <a:cs typeface="Arial"/>
              <a:sym typeface="Arial"/>
            </a:endParaRPr>
          </a:p>
          <a:p>
            <a:pPr indent="-325755" lvl="0" marL="457200" rtl="0" algn="l">
              <a:spcBef>
                <a:spcPts val="0"/>
              </a:spcBef>
              <a:spcAft>
                <a:spcPts val="0"/>
              </a:spcAft>
              <a:buSzPct val="100000"/>
              <a:buFont typeface="Arial"/>
              <a:buChar char="•"/>
            </a:pPr>
            <a:r>
              <a:rPr lang="en-US" sz="1800">
                <a:latin typeface="Arial"/>
                <a:ea typeface="Arial"/>
                <a:cs typeface="Arial"/>
                <a:sym typeface="Arial"/>
              </a:rPr>
              <a:t>Any discrepancies and feedback will be logged in a shared file and </a:t>
            </a:r>
            <a:r>
              <a:rPr lang="en-US" sz="1800">
                <a:latin typeface="Arial"/>
                <a:ea typeface="Arial"/>
                <a:cs typeface="Arial"/>
                <a:sym typeface="Arial"/>
              </a:rPr>
              <a:t>updated</a:t>
            </a:r>
            <a:r>
              <a:rPr lang="en-US" sz="1800">
                <a:latin typeface="Arial"/>
                <a:ea typeface="Arial"/>
                <a:cs typeface="Arial"/>
                <a:sym typeface="Arial"/>
              </a:rPr>
              <a:t> as resolved.</a:t>
            </a:r>
            <a:endParaRPr sz="1800">
              <a:latin typeface="Arial"/>
              <a:ea typeface="Arial"/>
              <a:cs typeface="Arial"/>
              <a:sym typeface="Arial"/>
            </a:endParaRPr>
          </a:p>
          <a:p>
            <a:pPr indent="0" lvl="0" marL="0" rtl="0" algn="l">
              <a:spcBef>
                <a:spcPts val="0"/>
              </a:spcBef>
              <a:spcAft>
                <a:spcPts val="0"/>
              </a:spcAft>
              <a:buClr>
                <a:schemeClr val="dk1"/>
              </a:buClr>
              <a:buSzPct val="177777"/>
              <a:buNone/>
            </a:pPr>
            <a:r>
              <a:rPr lang="en-US" sz="1800">
                <a:latin typeface="Arial"/>
                <a:ea typeface="Arial"/>
                <a:cs typeface="Arial"/>
                <a:sym typeface="Arial"/>
              </a:rPr>
              <a:t>Task 3:</a:t>
            </a:r>
            <a:endParaRPr sz="1800">
              <a:latin typeface="Arial"/>
              <a:ea typeface="Arial"/>
              <a:cs typeface="Arial"/>
              <a:sym typeface="Arial"/>
            </a:endParaRPr>
          </a:p>
          <a:p>
            <a:pPr indent="-325755" lvl="0" marL="457200" rtl="0" algn="l">
              <a:spcBef>
                <a:spcPts val="0"/>
              </a:spcBef>
              <a:spcAft>
                <a:spcPts val="0"/>
              </a:spcAft>
              <a:buSzPct val="100000"/>
              <a:buFont typeface="Arial"/>
              <a:buChar char="•"/>
            </a:pPr>
            <a:r>
              <a:rPr lang="en-US" sz="1800">
                <a:latin typeface="Arial"/>
                <a:ea typeface="Arial"/>
                <a:cs typeface="Arial"/>
                <a:sym typeface="Arial"/>
              </a:rPr>
              <a:t>The vehicle administrator will meet </a:t>
            </a:r>
            <a:r>
              <a:rPr lang="en-US" sz="1800">
                <a:latin typeface="Arial"/>
                <a:ea typeface="Arial"/>
                <a:cs typeface="Arial"/>
                <a:sym typeface="Arial"/>
              </a:rPr>
              <a:t>bi-</a:t>
            </a:r>
            <a:r>
              <a:rPr lang="en-US" sz="1800">
                <a:latin typeface="Arial"/>
                <a:ea typeface="Arial"/>
                <a:cs typeface="Arial"/>
                <a:sym typeface="Arial"/>
              </a:rPr>
              <a:t>weekly with the team and client to present changes made to the hardware, implementation of the software, and describe test results to prove quality and performance.</a:t>
            </a:r>
            <a:endParaRPr sz="1800">
              <a:latin typeface="Arial"/>
              <a:ea typeface="Arial"/>
              <a:cs typeface="Arial"/>
              <a:sym typeface="Arial"/>
            </a:endParaRPr>
          </a:p>
          <a:p>
            <a:pPr indent="-325755" lvl="0" marL="457200" rtl="0" algn="l">
              <a:spcBef>
                <a:spcPts val="0"/>
              </a:spcBef>
              <a:spcAft>
                <a:spcPts val="0"/>
              </a:spcAft>
              <a:buSzPct val="100000"/>
              <a:buFont typeface="Arial"/>
              <a:buChar char="•"/>
            </a:pPr>
            <a:r>
              <a:rPr lang="en-US" sz="1800">
                <a:latin typeface="Arial"/>
                <a:ea typeface="Arial"/>
                <a:cs typeface="Arial"/>
                <a:sym typeface="Arial"/>
              </a:rPr>
              <a:t>Any discrepancies and feedback will be logged in a shared file and updated as resolved.</a:t>
            </a:r>
            <a:endParaRPr sz="1800">
              <a:latin typeface="Arial"/>
              <a:ea typeface="Arial"/>
              <a:cs typeface="Arial"/>
              <a:sym typeface="Arial"/>
            </a:endParaRPr>
          </a:p>
          <a:p>
            <a:pPr indent="0" lvl="0" marL="0" rtl="0" algn="l">
              <a:spcBef>
                <a:spcPts val="0"/>
              </a:spcBef>
              <a:spcAft>
                <a:spcPts val="0"/>
              </a:spcAft>
              <a:buNone/>
            </a:pPr>
            <a:r>
              <a:rPr lang="en-US" sz="1800">
                <a:latin typeface="Arial"/>
                <a:ea typeface="Arial"/>
                <a:cs typeface="Arial"/>
                <a:sym typeface="Arial"/>
              </a:rPr>
              <a:t>Task 4:</a:t>
            </a:r>
            <a:endParaRPr sz="1800">
              <a:latin typeface="Arial"/>
              <a:ea typeface="Arial"/>
              <a:cs typeface="Arial"/>
              <a:sym typeface="Arial"/>
            </a:endParaRPr>
          </a:p>
          <a:p>
            <a:pPr indent="-325755" lvl="0" marL="457200" rtl="0" algn="l">
              <a:spcBef>
                <a:spcPts val="0"/>
              </a:spcBef>
              <a:spcAft>
                <a:spcPts val="0"/>
              </a:spcAft>
              <a:buSzPct val="100000"/>
              <a:buFont typeface="Arial"/>
              <a:buChar char="•"/>
            </a:pPr>
            <a:r>
              <a:rPr lang="en-US" sz="1800">
                <a:latin typeface="Arial"/>
                <a:ea typeface="Arial"/>
                <a:cs typeface="Arial"/>
                <a:sym typeface="Arial"/>
              </a:rPr>
              <a:t>An appointed project manager will ensure regular checkins and ensure all </a:t>
            </a:r>
            <a:r>
              <a:rPr lang="en-US" sz="1800">
                <a:latin typeface="Arial"/>
                <a:ea typeface="Arial"/>
                <a:cs typeface="Arial"/>
                <a:sym typeface="Arial"/>
              </a:rPr>
              <a:t>necessary</a:t>
            </a:r>
            <a:r>
              <a:rPr lang="en-US" sz="1800">
                <a:latin typeface="Arial"/>
                <a:ea typeface="Arial"/>
                <a:cs typeface="Arial"/>
                <a:sym typeface="Arial"/>
              </a:rPr>
              <a:t> information is disseminated to all team members after unscheduled meetings.</a:t>
            </a:r>
            <a:endParaRPr sz="1800">
              <a:latin typeface="Arial"/>
              <a:ea typeface="Arial"/>
              <a:cs typeface="Arial"/>
              <a:sym typeface="Arial"/>
            </a:endParaRPr>
          </a:p>
          <a:p>
            <a:pPr indent="-325755" lvl="0" marL="457200" rtl="0" algn="l">
              <a:spcBef>
                <a:spcPts val="0"/>
              </a:spcBef>
              <a:spcAft>
                <a:spcPts val="0"/>
              </a:spcAft>
              <a:buSzPct val="100000"/>
              <a:buFont typeface="Arial"/>
              <a:buChar char="•"/>
            </a:pPr>
            <a:r>
              <a:rPr lang="en-US" sz="1800">
                <a:latin typeface="Arial"/>
                <a:ea typeface="Arial"/>
                <a:cs typeface="Arial"/>
                <a:sym typeface="Arial"/>
              </a:rPr>
              <a:t>All notes and files </a:t>
            </a:r>
            <a:r>
              <a:rPr lang="en-US" sz="1800">
                <a:latin typeface="Arial"/>
                <a:ea typeface="Arial"/>
                <a:cs typeface="Arial"/>
                <a:sym typeface="Arial"/>
              </a:rPr>
              <a:t>containing</a:t>
            </a:r>
            <a:r>
              <a:rPr lang="en-US" sz="1800">
                <a:latin typeface="Arial"/>
                <a:ea typeface="Arial"/>
                <a:cs typeface="Arial"/>
                <a:sym typeface="Arial"/>
              </a:rPr>
              <a:t> documentation of meetings and feedback will be kept and held in a shared drive managed by the </a:t>
            </a:r>
            <a:r>
              <a:rPr lang="en-US" sz="1800">
                <a:latin typeface="Arial"/>
                <a:ea typeface="Arial"/>
                <a:cs typeface="Arial"/>
                <a:sym typeface="Arial"/>
              </a:rPr>
              <a:t>project</a:t>
            </a:r>
            <a:r>
              <a:rPr lang="en-US" sz="1800">
                <a:latin typeface="Arial"/>
                <a:ea typeface="Arial"/>
                <a:cs typeface="Arial"/>
                <a:sym typeface="Arial"/>
              </a:rPr>
              <a:t> manager.</a:t>
            </a:r>
            <a:endParaRPr sz="1800">
              <a:latin typeface="Arial"/>
              <a:ea typeface="Arial"/>
              <a:cs typeface="Arial"/>
              <a:sym typeface="Arial"/>
            </a:endParaRPr>
          </a:p>
          <a:p>
            <a:pPr indent="0" lvl="0" marL="0" rtl="0" algn="l">
              <a:spcBef>
                <a:spcPts val="0"/>
              </a:spcBef>
              <a:spcAft>
                <a:spcPts val="0"/>
              </a:spcAft>
              <a:buClr>
                <a:schemeClr val="dk1"/>
              </a:buClr>
              <a:buSzPct val="177777"/>
              <a:buNone/>
            </a:pPr>
            <a:r>
              <a:t/>
            </a:r>
            <a:endParaRPr sz="1800">
              <a:latin typeface="Arial"/>
              <a:ea typeface="Arial"/>
              <a:cs typeface="Arial"/>
              <a:sym typeface="Arial"/>
            </a:endParaRPr>
          </a:p>
        </p:txBody>
      </p:sp>
      <p:sp>
        <p:nvSpPr>
          <p:cNvPr id="103" name="Google Shape;103;g230b5abba9f_0_8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4" name="Google Shape;104;g230b5abba9f_0_88"/>
          <p:cNvSpPr txBox="1"/>
          <p:nvPr/>
        </p:nvSpPr>
        <p:spPr>
          <a:xfrm>
            <a:off x="474225" y="1799625"/>
            <a:ext cx="8229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t>SQA Tasks</a:t>
            </a:r>
            <a:endParaRPr b="1" sz="3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g230b5abba9f_0_94"/>
          <p:cNvSpPr txBox="1"/>
          <p:nvPr>
            <p:ph idx="1" type="body"/>
          </p:nvPr>
        </p:nvSpPr>
        <p:spPr>
          <a:xfrm>
            <a:off x="457200" y="2595425"/>
            <a:ext cx="8229600" cy="3760800"/>
          </a:xfrm>
          <a:prstGeom prst="rect">
            <a:avLst/>
          </a:prstGeom>
          <a:noFill/>
          <a:ln>
            <a:noFill/>
          </a:ln>
        </p:spPr>
        <p:txBody>
          <a:bodyPr anchorCtr="0" anchor="t" bIns="45700" lIns="91425" spcFirstLastPara="1" rIns="91425" wrap="square" tIns="45700">
            <a:normAutofit lnSpcReduction="20000"/>
          </a:bodyPr>
          <a:lstStyle/>
          <a:p>
            <a:pPr indent="-342900" lvl="0" marL="457200" rtl="0" algn="l">
              <a:spcBef>
                <a:spcPts val="0"/>
              </a:spcBef>
              <a:spcAft>
                <a:spcPts val="0"/>
              </a:spcAft>
              <a:buSzPts val="1800"/>
              <a:buFont typeface="Arial"/>
              <a:buChar char="•"/>
            </a:pPr>
            <a:r>
              <a:rPr lang="en-US" sz="1800">
                <a:latin typeface="Arial"/>
                <a:ea typeface="Arial"/>
                <a:cs typeface="Arial"/>
                <a:sym typeface="Arial"/>
              </a:rPr>
              <a:t>Bi-weekly Meetings</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US" sz="1800">
                <a:latin typeface="Arial"/>
                <a:ea typeface="Arial"/>
                <a:cs typeface="Arial"/>
                <a:sym typeface="Arial"/>
              </a:rPr>
              <a:t>Each member must present their work</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US" sz="1800">
                <a:latin typeface="Arial"/>
                <a:ea typeface="Arial"/>
                <a:cs typeface="Arial"/>
                <a:sym typeface="Arial"/>
              </a:rPr>
              <a:t>Feedback will be given and logged for the next 2 weeks</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US" sz="1800">
                <a:latin typeface="Arial"/>
                <a:ea typeface="Arial"/>
                <a:cs typeface="Arial"/>
                <a:sym typeface="Arial"/>
              </a:rPr>
              <a:t>Client will be in attendance and also give feedback</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Unscheduled meetings as needed</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US" sz="1800">
                <a:latin typeface="Arial"/>
                <a:ea typeface="Arial"/>
                <a:cs typeface="Arial"/>
                <a:sym typeface="Arial"/>
              </a:rPr>
              <a:t>Should 2 members of the team need to resolve a pressing need, they will meet in the middle of the weeks to solve the issue.</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US" sz="1800">
                <a:latin typeface="Arial"/>
                <a:ea typeface="Arial"/>
                <a:cs typeface="Arial"/>
                <a:sym typeface="Arial"/>
              </a:rPr>
              <a:t>All results and issues will be logged and </a:t>
            </a:r>
            <a:r>
              <a:rPr lang="en-US" sz="1800">
                <a:latin typeface="Arial"/>
                <a:ea typeface="Arial"/>
                <a:cs typeface="Arial"/>
                <a:sym typeface="Arial"/>
              </a:rPr>
              <a:t>disseminated</a:t>
            </a:r>
            <a:r>
              <a:rPr lang="en-US" sz="1800">
                <a:latin typeface="Arial"/>
                <a:ea typeface="Arial"/>
                <a:cs typeface="Arial"/>
                <a:sym typeface="Arial"/>
              </a:rPr>
              <a:t> by the project manager.</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Large </a:t>
            </a:r>
            <a:r>
              <a:rPr lang="en-US" sz="1800">
                <a:latin typeface="Arial"/>
                <a:ea typeface="Arial"/>
                <a:cs typeface="Arial"/>
                <a:sym typeface="Arial"/>
              </a:rPr>
              <a:t>decisions</a:t>
            </a:r>
            <a:r>
              <a:rPr lang="en-US" sz="1800">
                <a:latin typeface="Arial"/>
                <a:ea typeface="Arial"/>
                <a:cs typeface="Arial"/>
                <a:sym typeface="Arial"/>
              </a:rPr>
              <a:t> will be made democratically, should a tie occur and no </a:t>
            </a:r>
            <a:r>
              <a:rPr lang="en-US" sz="1800">
                <a:latin typeface="Arial"/>
                <a:ea typeface="Arial"/>
                <a:cs typeface="Arial"/>
                <a:sym typeface="Arial"/>
              </a:rPr>
              <a:t>compromise</a:t>
            </a:r>
            <a:r>
              <a:rPr lang="en-US" sz="1800">
                <a:latin typeface="Arial"/>
                <a:ea typeface="Arial"/>
                <a:cs typeface="Arial"/>
                <a:sym typeface="Arial"/>
              </a:rPr>
              <a:t> found, the client shall have the tie breaking vote.</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All major defects are to be reported </a:t>
            </a:r>
            <a:r>
              <a:rPr lang="en-US" sz="1800">
                <a:latin typeface="Arial"/>
                <a:ea typeface="Arial"/>
                <a:cs typeface="Arial"/>
                <a:sym typeface="Arial"/>
              </a:rPr>
              <a:t>to</a:t>
            </a:r>
            <a:r>
              <a:rPr lang="en-US" sz="1800">
                <a:latin typeface="Arial"/>
                <a:ea typeface="Arial"/>
                <a:cs typeface="Arial"/>
                <a:sym typeface="Arial"/>
              </a:rPr>
              <a:t> the project manager</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US" sz="1800">
                <a:latin typeface="Arial"/>
                <a:ea typeface="Arial"/>
                <a:cs typeface="Arial"/>
                <a:sym typeface="Arial"/>
              </a:rPr>
              <a:t>Adjustments can be made by the project managers call</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US" sz="1800">
                <a:latin typeface="Arial"/>
                <a:ea typeface="Arial"/>
                <a:cs typeface="Arial"/>
                <a:sym typeface="Arial"/>
              </a:rPr>
              <a:t>If big enough, the project manager may request team input via communication channels</a:t>
            </a:r>
            <a:endParaRPr sz="1800">
              <a:latin typeface="Arial"/>
              <a:ea typeface="Arial"/>
              <a:cs typeface="Arial"/>
              <a:sym typeface="Arial"/>
            </a:endParaRPr>
          </a:p>
        </p:txBody>
      </p:sp>
      <p:sp>
        <p:nvSpPr>
          <p:cNvPr id="110" name="Google Shape;110;g230b5abba9f_0_9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1" name="Google Shape;111;g230b5abba9f_0_94"/>
          <p:cNvSpPr txBox="1"/>
          <p:nvPr/>
        </p:nvSpPr>
        <p:spPr>
          <a:xfrm>
            <a:off x="474225" y="1799625"/>
            <a:ext cx="8229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t>Standards, Practices and Conventions</a:t>
            </a:r>
            <a:endParaRPr b="1" sz="3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Google Shape;116;g230b5abba9f_0_100"/>
          <p:cNvSpPr txBox="1"/>
          <p:nvPr>
            <p:ph idx="1" type="body"/>
          </p:nvPr>
        </p:nvSpPr>
        <p:spPr>
          <a:xfrm>
            <a:off x="457200" y="2595425"/>
            <a:ext cx="8229600" cy="3257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sz="1900">
                <a:latin typeface="Arial"/>
                <a:ea typeface="Arial"/>
                <a:cs typeface="Arial"/>
                <a:sym typeface="Arial"/>
              </a:rPr>
              <a:t>Roles and Responsibilities for Formal Technical Reviews (FTRs) in our team:</a:t>
            </a:r>
            <a:endParaRPr sz="1900">
              <a:latin typeface="Arial"/>
              <a:ea typeface="Arial"/>
              <a:cs typeface="Arial"/>
              <a:sym typeface="Arial"/>
            </a:endParaRPr>
          </a:p>
          <a:p>
            <a:pPr indent="-304800" lvl="0" marL="457200" rtl="0" algn="l">
              <a:lnSpc>
                <a:spcPct val="115000"/>
              </a:lnSpc>
              <a:spcBef>
                <a:spcPts val="0"/>
              </a:spcBef>
              <a:spcAft>
                <a:spcPts val="0"/>
              </a:spcAft>
              <a:buSzPts val="1200"/>
              <a:buFont typeface="Verdana"/>
              <a:buChar char="•"/>
            </a:pPr>
            <a:r>
              <a:rPr lang="en-US" sz="1200">
                <a:latin typeface="Verdana"/>
                <a:ea typeface="Verdana"/>
                <a:cs typeface="Verdana"/>
                <a:sym typeface="Verdana"/>
              </a:rPr>
              <a:t>Moderator (Ryan) - Review leader, in charge of leading discussions and scheduling meetings</a:t>
            </a:r>
            <a:endParaRPr sz="1200">
              <a:latin typeface="Verdana"/>
              <a:ea typeface="Verdana"/>
              <a:cs typeface="Verdana"/>
              <a:sym typeface="Verdana"/>
            </a:endParaRPr>
          </a:p>
          <a:p>
            <a:pPr indent="-304800" lvl="0" marL="457200" rtl="0" algn="l">
              <a:lnSpc>
                <a:spcPct val="115000"/>
              </a:lnSpc>
              <a:spcBef>
                <a:spcPts val="0"/>
              </a:spcBef>
              <a:spcAft>
                <a:spcPts val="0"/>
              </a:spcAft>
              <a:buSzPts val="1200"/>
              <a:buFont typeface="Verdana"/>
              <a:buChar char="•"/>
            </a:pPr>
            <a:r>
              <a:rPr lang="en-US" sz="1200">
                <a:latin typeface="Verdana"/>
                <a:ea typeface="Verdana"/>
                <a:cs typeface="Verdana"/>
                <a:sym typeface="Verdana"/>
              </a:rPr>
              <a:t>Scribe (Demetrius) - Keeps note of errors found during FTR</a:t>
            </a:r>
            <a:endParaRPr sz="1200">
              <a:latin typeface="Verdana"/>
              <a:ea typeface="Verdana"/>
              <a:cs typeface="Verdana"/>
              <a:sym typeface="Verdana"/>
            </a:endParaRPr>
          </a:p>
          <a:p>
            <a:pPr indent="-304800" lvl="0" marL="457200" rtl="0" algn="l">
              <a:lnSpc>
                <a:spcPct val="115000"/>
              </a:lnSpc>
              <a:spcBef>
                <a:spcPts val="0"/>
              </a:spcBef>
              <a:spcAft>
                <a:spcPts val="0"/>
              </a:spcAft>
              <a:buSzPts val="1200"/>
              <a:buFont typeface="Verdana"/>
              <a:buChar char="•"/>
            </a:pPr>
            <a:r>
              <a:rPr lang="en-US" sz="1200">
                <a:latin typeface="Verdana"/>
                <a:ea typeface="Verdana"/>
                <a:cs typeface="Verdana"/>
                <a:sym typeface="Verdana"/>
              </a:rPr>
              <a:t>Reviewers (Jonathon, Demetrius, Olivia, Ryan)- Inspect material for defect, usually prior to the meeting</a:t>
            </a:r>
            <a:endParaRPr sz="1200">
              <a:latin typeface="Verdana"/>
              <a:ea typeface="Verdana"/>
              <a:cs typeface="Verdana"/>
              <a:sym typeface="Verdana"/>
            </a:endParaRPr>
          </a:p>
          <a:p>
            <a:pPr indent="-304800" lvl="0" marL="457200" rtl="0" algn="l">
              <a:lnSpc>
                <a:spcPct val="115000"/>
              </a:lnSpc>
              <a:spcBef>
                <a:spcPts val="0"/>
              </a:spcBef>
              <a:spcAft>
                <a:spcPts val="0"/>
              </a:spcAft>
              <a:buSzPts val="1200"/>
              <a:buFont typeface="Verdana"/>
              <a:buChar char="•"/>
            </a:pPr>
            <a:r>
              <a:rPr lang="en-US" sz="1200">
                <a:latin typeface="Verdana"/>
                <a:ea typeface="Verdana"/>
                <a:cs typeface="Verdana"/>
                <a:sym typeface="Verdana"/>
              </a:rPr>
              <a:t>Manager(s) (Professor Song)- Has the final say on execution of reviews </a:t>
            </a:r>
            <a:endParaRPr sz="1200">
              <a:latin typeface="Verdana"/>
              <a:ea typeface="Verdana"/>
              <a:cs typeface="Verdana"/>
              <a:sym typeface="Verdana"/>
            </a:endParaRPr>
          </a:p>
          <a:p>
            <a:pPr indent="0" lvl="0" marL="0" rtl="0" algn="l">
              <a:spcBef>
                <a:spcPts val="1000"/>
              </a:spcBef>
              <a:spcAft>
                <a:spcPts val="0"/>
              </a:spcAft>
              <a:buNone/>
            </a:pPr>
            <a:r>
              <a:rPr lang="en-US" sz="1900">
                <a:latin typeface="Arial"/>
                <a:ea typeface="Arial"/>
                <a:cs typeface="Arial"/>
                <a:sym typeface="Arial"/>
              </a:rPr>
              <a:t>Documents that are a result of FTRs:</a:t>
            </a:r>
            <a:endParaRPr sz="1900">
              <a:latin typeface="Arial"/>
              <a:ea typeface="Arial"/>
              <a:cs typeface="Arial"/>
              <a:sym typeface="Arial"/>
            </a:endParaRPr>
          </a:p>
          <a:p>
            <a:pPr indent="-304800" lvl="0" marL="457200" rtl="0" algn="l">
              <a:lnSpc>
                <a:spcPct val="115000"/>
              </a:lnSpc>
              <a:spcBef>
                <a:spcPts val="0"/>
              </a:spcBef>
              <a:spcAft>
                <a:spcPts val="0"/>
              </a:spcAft>
              <a:buSzPts val="1200"/>
              <a:buFont typeface="Verdana"/>
              <a:buChar char="•"/>
            </a:pPr>
            <a:r>
              <a:rPr lang="en-US" sz="1200">
                <a:latin typeface="Verdana"/>
                <a:ea typeface="Verdana"/>
                <a:cs typeface="Verdana"/>
                <a:sym typeface="Verdana"/>
              </a:rPr>
              <a:t>Review issue list </a:t>
            </a:r>
            <a:endParaRPr sz="1200">
              <a:latin typeface="Verdana"/>
              <a:ea typeface="Verdana"/>
              <a:cs typeface="Verdana"/>
              <a:sym typeface="Verdana"/>
            </a:endParaRPr>
          </a:p>
          <a:p>
            <a:pPr indent="-304800" lvl="0" marL="457200" rtl="0" algn="l">
              <a:lnSpc>
                <a:spcPct val="115000"/>
              </a:lnSpc>
              <a:spcBef>
                <a:spcPts val="0"/>
              </a:spcBef>
              <a:spcAft>
                <a:spcPts val="0"/>
              </a:spcAft>
              <a:buSzPts val="1200"/>
              <a:buFont typeface="Verdana"/>
              <a:buChar char="•"/>
            </a:pPr>
            <a:r>
              <a:rPr lang="en-US" sz="1200">
                <a:latin typeface="Verdana"/>
                <a:ea typeface="Verdana"/>
                <a:cs typeface="Verdana"/>
                <a:sym typeface="Verdana"/>
              </a:rPr>
              <a:t>Review summary</a:t>
            </a:r>
            <a:endParaRPr sz="1200">
              <a:latin typeface="Verdana"/>
              <a:ea typeface="Verdana"/>
              <a:cs typeface="Verdana"/>
              <a:sym typeface="Verdana"/>
            </a:endParaRPr>
          </a:p>
          <a:p>
            <a:pPr indent="-304800" lvl="0" marL="457200" rtl="0" algn="l">
              <a:lnSpc>
                <a:spcPct val="115000"/>
              </a:lnSpc>
              <a:spcBef>
                <a:spcPts val="0"/>
              </a:spcBef>
              <a:spcAft>
                <a:spcPts val="0"/>
              </a:spcAft>
              <a:buSzPts val="1200"/>
              <a:buFont typeface="Verdana"/>
              <a:buChar char="•"/>
            </a:pPr>
            <a:r>
              <a:rPr lang="en-US" sz="1200">
                <a:latin typeface="Verdana"/>
                <a:ea typeface="Verdana"/>
                <a:cs typeface="Verdana"/>
                <a:sym typeface="Verdana"/>
              </a:rPr>
              <a:t>Finalizing documents</a:t>
            </a:r>
            <a:endParaRPr sz="1200">
              <a:latin typeface="Verdana"/>
              <a:ea typeface="Verdana"/>
              <a:cs typeface="Verdana"/>
              <a:sym typeface="Verdana"/>
            </a:endParaRPr>
          </a:p>
          <a:p>
            <a:pPr indent="0" lvl="0" marL="0" rtl="0" algn="l">
              <a:spcBef>
                <a:spcPts val="1000"/>
              </a:spcBef>
              <a:spcAft>
                <a:spcPts val="0"/>
              </a:spcAft>
              <a:buNone/>
            </a:pPr>
            <a:r>
              <a:t/>
            </a:r>
            <a:endParaRPr sz="1800">
              <a:latin typeface="Arial"/>
              <a:ea typeface="Arial"/>
              <a:cs typeface="Arial"/>
              <a:sym typeface="Arial"/>
            </a:endParaRPr>
          </a:p>
        </p:txBody>
      </p:sp>
      <p:sp>
        <p:nvSpPr>
          <p:cNvPr id="117" name="Google Shape;117;g230b5abba9f_0_10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8" name="Google Shape;118;g230b5abba9f_0_100"/>
          <p:cNvSpPr txBox="1"/>
          <p:nvPr/>
        </p:nvSpPr>
        <p:spPr>
          <a:xfrm>
            <a:off x="474225" y="1799625"/>
            <a:ext cx="8229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t>Reviews and Audits</a:t>
            </a:r>
            <a:endParaRPr b="1" sz="3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g230b5abba9f_1_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4" name="Google Shape;124;g230b5abba9f_1_7"/>
          <p:cNvSpPr txBox="1"/>
          <p:nvPr/>
        </p:nvSpPr>
        <p:spPr>
          <a:xfrm>
            <a:off x="0" y="1367950"/>
            <a:ext cx="8229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t>Description of review n and their focuses </a:t>
            </a:r>
            <a:endParaRPr b="1" sz="3200"/>
          </a:p>
        </p:txBody>
      </p:sp>
      <p:sp>
        <p:nvSpPr>
          <p:cNvPr id="125" name="Google Shape;125;g230b5abba9f_1_7"/>
          <p:cNvSpPr txBox="1"/>
          <p:nvPr/>
        </p:nvSpPr>
        <p:spPr>
          <a:xfrm>
            <a:off x="0" y="1948150"/>
            <a:ext cx="8731800" cy="512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000">
                <a:solidFill>
                  <a:schemeClr val="dk1"/>
                </a:solidFill>
                <a:latin typeface="Verdana"/>
                <a:ea typeface="Verdana"/>
                <a:cs typeface="Verdana"/>
                <a:sym typeface="Verdana"/>
              </a:rPr>
              <a:t>[1] Introduction of Project and Client</a:t>
            </a:r>
            <a:endParaRPr sz="1000">
              <a:solidFill>
                <a:schemeClr val="dk1"/>
              </a:solidFill>
              <a:latin typeface="Verdana"/>
              <a:ea typeface="Verdana"/>
              <a:cs typeface="Verdana"/>
              <a:sym typeface="Verdana"/>
            </a:endParaRPr>
          </a:p>
          <a:p>
            <a:pPr indent="-292100" lvl="0" marL="457200" rtl="0" algn="l">
              <a:lnSpc>
                <a:spcPct val="115000"/>
              </a:lnSpc>
              <a:spcBef>
                <a:spcPts val="100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 Review for Project Requirements such as timelines, roles, and software specifications. Review the backlog, and Gantt chart, as well as getting it approved by the client.</a:t>
            </a:r>
            <a:endParaRPr sz="1000">
              <a:solidFill>
                <a:schemeClr val="dk1"/>
              </a:solidFill>
              <a:latin typeface="Verdana"/>
              <a:ea typeface="Verdana"/>
              <a:cs typeface="Verdana"/>
              <a:sym typeface="Verdana"/>
            </a:endParaRPr>
          </a:p>
          <a:p>
            <a:pPr indent="0" lvl="0" marL="0" rtl="0" algn="l">
              <a:lnSpc>
                <a:spcPct val="115000"/>
              </a:lnSpc>
              <a:spcBef>
                <a:spcPts val="1000"/>
              </a:spcBef>
              <a:spcAft>
                <a:spcPts val="0"/>
              </a:spcAft>
              <a:buNone/>
            </a:pPr>
            <a:r>
              <a:rPr lang="en-US" sz="1000">
                <a:solidFill>
                  <a:schemeClr val="dk1"/>
                </a:solidFill>
                <a:latin typeface="Verdana"/>
                <a:ea typeface="Verdana"/>
                <a:cs typeface="Verdana"/>
                <a:sym typeface="Verdana"/>
              </a:rPr>
              <a:t>[2] Review project specifications (</a:t>
            </a:r>
            <a:r>
              <a:rPr lang="en-US" sz="1000" u="sng">
                <a:solidFill>
                  <a:srgbClr val="1155CC"/>
                </a:solidFill>
                <a:latin typeface="Verdana"/>
                <a:ea typeface="Verdana"/>
                <a:cs typeface="Verdana"/>
                <a:sym typeface="Verdana"/>
                <a:hlinkClick r:id="rId4">
                  <a:extLst>
                    <a:ext uri="{A12FA001-AC4F-418D-AE19-62706E023703}">
                      <ahyp:hlinkClr val="tx"/>
                    </a:ext>
                  </a:extLst>
                </a:hlinkClick>
              </a:rPr>
              <a:t>SRS</a:t>
            </a:r>
            <a:r>
              <a:rPr lang="en-US" sz="1000">
                <a:solidFill>
                  <a:schemeClr val="dk1"/>
                </a:solidFill>
                <a:latin typeface="Verdana"/>
                <a:ea typeface="Verdana"/>
                <a:cs typeface="Verdana"/>
                <a:sym typeface="Verdana"/>
              </a:rPr>
              <a:t>) document pt. 1</a:t>
            </a:r>
            <a:endParaRPr sz="1000">
              <a:solidFill>
                <a:schemeClr val="dk1"/>
              </a:solidFill>
              <a:latin typeface="Verdana"/>
              <a:ea typeface="Verdana"/>
              <a:cs typeface="Verdana"/>
              <a:sym typeface="Verdana"/>
            </a:endParaRPr>
          </a:p>
          <a:p>
            <a:pPr indent="-292100" lvl="0" marL="457200" rtl="0" algn="l">
              <a:lnSpc>
                <a:spcPct val="115000"/>
              </a:lnSpc>
              <a:spcBef>
                <a:spcPts val="100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W</a:t>
            </a:r>
            <a:r>
              <a:rPr lang="en-US" sz="1000">
                <a:solidFill>
                  <a:schemeClr val="dk1"/>
                </a:solidFill>
                <a:latin typeface="Verdana"/>
                <a:ea typeface="Verdana"/>
                <a:cs typeface="Verdana"/>
                <a:sym typeface="Verdana"/>
              </a:rPr>
              <a:t>e discussed the goals, constraints, and use cases within our project. We decided the three use cases in our project are running an experiment, change car and drone parameters, and retrieving data.</a:t>
            </a:r>
            <a:endParaRPr sz="1000">
              <a:solidFill>
                <a:schemeClr val="dk1"/>
              </a:solidFill>
              <a:latin typeface="Verdana"/>
              <a:ea typeface="Verdana"/>
              <a:cs typeface="Verdana"/>
              <a:sym typeface="Verdana"/>
            </a:endParaRPr>
          </a:p>
          <a:p>
            <a:pPr indent="0" lvl="0" marL="0" rtl="0" algn="l">
              <a:lnSpc>
                <a:spcPct val="115000"/>
              </a:lnSpc>
              <a:spcBef>
                <a:spcPts val="1000"/>
              </a:spcBef>
              <a:spcAft>
                <a:spcPts val="0"/>
              </a:spcAft>
              <a:buNone/>
            </a:pPr>
            <a:r>
              <a:rPr lang="en-US" sz="1000">
                <a:solidFill>
                  <a:schemeClr val="dk1"/>
                </a:solidFill>
                <a:latin typeface="Verdana"/>
                <a:ea typeface="Verdana"/>
                <a:cs typeface="Verdana"/>
                <a:sym typeface="Verdana"/>
              </a:rPr>
              <a:t>[3] Review </a:t>
            </a:r>
            <a:r>
              <a:rPr lang="en-US" sz="1000" u="sng">
                <a:solidFill>
                  <a:srgbClr val="1155CC"/>
                </a:solidFill>
                <a:latin typeface="Verdana"/>
                <a:ea typeface="Verdana"/>
                <a:cs typeface="Verdana"/>
                <a:sym typeface="Verdana"/>
                <a:hlinkClick r:id="rId5">
                  <a:extLst>
                    <a:ext uri="{A12FA001-AC4F-418D-AE19-62706E023703}">
                      <ahyp:hlinkClr val="tx"/>
                    </a:ext>
                  </a:extLst>
                </a:hlinkClick>
              </a:rPr>
              <a:t>RMMM </a:t>
            </a:r>
            <a:r>
              <a:rPr lang="en-US" sz="1000">
                <a:solidFill>
                  <a:schemeClr val="dk1"/>
                </a:solidFill>
                <a:latin typeface="Verdana"/>
                <a:ea typeface="Verdana"/>
                <a:cs typeface="Verdana"/>
                <a:sym typeface="Verdana"/>
              </a:rPr>
              <a:t>document </a:t>
            </a:r>
            <a:endParaRPr sz="1000">
              <a:solidFill>
                <a:schemeClr val="dk1"/>
              </a:solidFill>
              <a:latin typeface="Verdana"/>
              <a:ea typeface="Verdana"/>
              <a:cs typeface="Verdana"/>
              <a:sym typeface="Verdana"/>
            </a:endParaRPr>
          </a:p>
          <a:p>
            <a:pPr indent="-292100" lvl="0" marL="457200" rtl="0" algn="l">
              <a:lnSpc>
                <a:spcPct val="115000"/>
              </a:lnSpc>
              <a:spcBef>
                <a:spcPts val="100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The RMMM document review helped use revise the risks in our project. We discussed what is most likely to happen. We discussed possible solutions. For example, getting a back-up drone. </a:t>
            </a:r>
            <a:endParaRPr sz="1000">
              <a:solidFill>
                <a:schemeClr val="dk1"/>
              </a:solidFill>
              <a:latin typeface="Verdana"/>
              <a:ea typeface="Verdana"/>
              <a:cs typeface="Verdana"/>
              <a:sym typeface="Verdana"/>
            </a:endParaRPr>
          </a:p>
          <a:p>
            <a:pPr indent="0" lvl="0" marL="0" rtl="0" algn="l">
              <a:lnSpc>
                <a:spcPct val="115000"/>
              </a:lnSpc>
              <a:spcBef>
                <a:spcPts val="1000"/>
              </a:spcBef>
              <a:spcAft>
                <a:spcPts val="0"/>
              </a:spcAft>
              <a:buNone/>
            </a:pPr>
            <a:r>
              <a:rPr lang="en-US" sz="1000">
                <a:solidFill>
                  <a:schemeClr val="dk1"/>
                </a:solidFill>
                <a:latin typeface="Verdana"/>
                <a:ea typeface="Verdana"/>
                <a:cs typeface="Verdana"/>
                <a:sym typeface="Verdana"/>
              </a:rPr>
              <a:t>[4] Review final </a:t>
            </a:r>
            <a:r>
              <a:rPr lang="en-US" sz="1000" u="sng">
                <a:solidFill>
                  <a:srgbClr val="1155CC"/>
                </a:solidFill>
                <a:latin typeface="Verdana"/>
                <a:ea typeface="Verdana"/>
                <a:cs typeface="Verdana"/>
                <a:sym typeface="Verdana"/>
                <a:hlinkClick r:id="rId6">
                  <a:extLst>
                    <a:ext uri="{A12FA001-AC4F-418D-AE19-62706E023703}">
                      <ahyp:hlinkClr val="tx"/>
                    </a:ext>
                  </a:extLst>
                </a:hlinkClick>
              </a:rPr>
              <a:t>SRS </a:t>
            </a:r>
            <a:r>
              <a:rPr lang="en-US" sz="1000">
                <a:solidFill>
                  <a:schemeClr val="dk1"/>
                </a:solidFill>
                <a:latin typeface="Verdana"/>
                <a:ea typeface="Verdana"/>
                <a:cs typeface="Verdana"/>
                <a:sym typeface="Verdana"/>
              </a:rPr>
              <a:t>document pt. 2 and present the working prototype to client</a:t>
            </a:r>
            <a:endParaRPr sz="1000">
              <a:solidFill>
                <a:schemeClr val="dk1"/>
              </a:solidFill>
              <a:latin typeface="Verdana"/>
              <a:ea typeface="Verdana"/>
              <a:cs typeface="Verdana"/>
              <a:sym typeface="Verdana"/>
            </a:endParaRPr>
          </a:p>
          <a:p>
            <a:pPr indent="-292100" lvl="0" marL="457200" rtl="0" algn="l">
              <a:lnSpc>
                <a:spcPct val="115000"/>
              </a:lnSpc>
              <a:spcBef>
                <a:spcPts val="100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 For the pt. 2 of the SRS we created activity diagrams and state transition diagrams to show how our software behavior. We also addressed the restrictions, limitations, and constraints of our project. </a:t>
            </a:r>
            <a:endParaRPr sz="1000">
              <a:solidFill>
                <a:schemeClr val="dk1"/>
              </a:solidFill>
              <a:latin typeface="Verdana"/>
              <a:ea typeface="Verdana"/>
              <a:cs typeface="Verdana"/>
              <a:sym typeface="Verdana"/>
            </a:endParaRPr>
          </a:p>
          <a:p>
            <a:pPr indent="0" lvl="0" marL="0" rtl="0" algn="l">
              <a:lnSpc>
                <a:spcPct val="115000"/>
              </a:lnSpc>
              <a:spcBef>
                <a:spcPts val="1000"/>
              </a:spcBef>
              <a:spcAft>
                <a:spcPts val="0"/>
              </a:spcAft>
              <a:buNone/>
            </a:pPr>
            <a:r>
              <a:rPr lang="en-US" sz="1000">
                <a:solidFill>
                  <a:schemeClr val="dk1"/>
                </a:solidFill>
                <a:latin typeface="Verdana"/>
                <a:ea typeface="Verdana"/>
                <a:cs typeface="Verdana"/>
                <a:sym typeface="Verdana"/>
              </a:rPr>
              <a:t>[5] Present Prototype to Client and make sure we meet requirements of SDI</a:t>
            </a:r>
            <a:endParaRPr sz="1000">
              <a:solidFill>
                <a:schemeClr val="dk1"/>
              </a:solidFill>
              <a:latin typeface="Verdana"/>
              <a:ea typeface="Verdana"/>
              <a:cs typeface="Verdana"/>
              <a:sym typeface="Verdana"/>
            </a:endParaRPr>
          </a:p>
          <a:p>
            <a:pPr indent="-292100" lvl="0" marL="457200" rtl="0" algn="l">
              <a:lnSpc>
                <a:spcPct val="115000"/>
              </a:lnSpc>
              <a:spcBef>
                <a:spcPts val="100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In this meeting, we discussed with the client what the working prototype is as we near the end of SDI. We decided that having the drone flying and detecting an object, and the car driving should be our prototype. </a:t>
            </a:r>
            <a:endParaRPr sz="1000">
              <a:solidFill>
                <a:schemeClr val="dk1"/>
              </a:solidFill>
              <a:latin typeface="Verdana"/>
              <a:ea typeface="Verdana"/>
              <a:cs typeface="Verdana"/>
              <a:sym typeface="Verdana"/>
            </a:endParaRPr>
          </a:p>
          <a:p>
            <a:pPr indent="0" lvl="0" marL="0" rtl="0" algn="l">
              <a:lnSpc>
                <a:spcPct val="115000"/>
              </a:lnSpc>
              <a:spcBef>
                <a:spcPts val="1000"/>
              </a:spcBef>
              <a:spcAft>
                <a:spcPts val="0"/>
              </a:spcAft>
              <a:buNone/>
            </a:pPr>
            <a:r>
              <a:rPr lang="en-US" sz="1000">
                <a:solidFill>
                  <a:schemeClr val="dk1"/>
                </a:solidFill>
                <a:latin typeface="Verdana"/>
                <a:ea typeface="Verdana"/>
                <a:cs typeface="Verdana"/>
                <a:sym typeface="Verdana"/>
              </a:rPr>
              <a:t>[6] Review schedule for SD2 and make sure we are on track</a:t>
            </a:r>
            <a:endParaRPr sz="1000">
              <a:solidFill>
                <a:schemeClr val="dk1"/>
              </a:solidFill>
              <a:latin typeface="Verdana"/>
              <a:ea typeface="Verdana"/>
              <a:cs typeface="Verdana"/>
              <a:sym typeface="Verdana"/>
            </a:endParaRPr>
          </a:p>
          <a:p>
            <a:pPr indent="-292100" lvl="0" marL="457200" rtl="0" algn="l">
              <a:lnSpc>
                <a:spcPct val="115000"/>
              </a:lnSpc>
              <a:spcBef>
                <a:spcPts val="100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I</a:t>
            </a:r>
            <a:r>
              <a:rPr lang="en-US" sz="1000">
                <a:solidFill>
                  <a:schemeClr val="dk1"/>
                </a:solidFill>
                <a:latin typeface="Verdana"/>
                <a:ea typeface="Verdana"/>
                <a:cs typeface="Verdana"/>
                <a:sym typeface="Verdana"/>
              </a:rPr>
              <a:t>n this review, we discussed what work we have left in our project as the semester comes to an end. We looked at the schedule we create to see if it is still accurate and discussed if any requirements changed. </a:t>
            </a:r>
            <a:endParaRPr sz="1000">
              <a:solidFill>
                <a:schemeClr val="dk1"/>
              </a:solidFill>
              <a:latin typeface="Verdana"/>
              <a:ea typeface="Verdana"/>
              <a:cs typeface="Verdana"/>
              <a:sym typeface="Verdana"/>
            </a:endParaRPr>
          </a:p>
          <a:p>
            <a:pPr indent="0" lvl="0" marL="0" rtl="0" algn="l">
              <a:spcBef>
                <a:spcPts val="100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g230b5abba9f_1_4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1" name="Google Shape;131;g230b5abba9f_1_40"/>
          <p:cNvSpPr txBox="1"/>
          <p:nvPr/>
        </p:nvSpPr>
        <p:spPr>
          <a:xfrm>
            <a:off x="0" y="1367950"/>
            <a:ext cx="8229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t>Timing of each Review</a:t>
            </a:r>
            <a:endParaRPr b="1" sz="3200"/>
          </a:p>
        </p:txBody>
      </p:sp>
      <p:sp>
        <p:nvSpPr>
          <p:cNvPr id="132" name="Google Shape;132;g230b5abba9f_1_40"/>
          <p:cNvSpPr txBox="1"/>
          <p:nvPr/>
        </p:nvSpPr>
        <p:spPr>
          <a:xfrm>
            <a:off x="0" y="1948150"/>
            <a:ext cx="8731800" cy="489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000">
                <a:solidFill>
                  <a:schemeClr val="dk1"/>
                </a:solidFill>
                <a:latin typeface="Verdana"/>
                <a:ea typeface="Verdana"/>
                <a:cs typeface="Verdana"/>
                <a:sym typeface="Verdana"/>
              </a:rPr>
              <a:t>Our team meets bi-weekly regularly with our client for a Formal Technical Review.</a:t>
            </a:r>
            <a:endParaRPr sz="1000">
              <a:solidFill>
                <a:schemeClr val="dk1"/>
              </a:solidFill>
              <a:latin typeface="Verdana"/>
              <a:ea typeface="Verdana"/>
              <a:cs typeface="Verdana"/>
              <a:sym typeface="Verdana"/>
            </a:endParaRPr>
          </a:p>
          <a:p>
            <a:pPr indent="0" lvl="0" marL="0" rtl="0" algn="l">
              <a:lnSpc>
                <a:spcPct val="115000"/>
              </a:lnSpc>
              <a:spcBef>
                <a:spcPts val="1000"/>
              </a:spcBef>
              <a:spcAft>
                <a:spcPts val="0"/>
              </a:spcAft>
              <a:buNone/>
            </a:pPr>
            <a:r>
              <a:rPr lang="en-US" sz="1000">
                <a:solidFill>
                  <a:schemeClr val="dk1"/>
                </a:solidFill>
                <a:latin typeface="Verdana"/>
                <a:ea typeface="Verdana"/>
                <a:cs typeface="Verdana"/>
                <a:sym typeface="Verdana"/>
              </a:rPr>
              <a:t>[1] Introduction of Project and Client</a:t>
            </a:r>
            <a:endParaRPr sz="1000">
              <a:solidFill>
                <a:schemeClr val="dk1"/>
              </a:solidFill>
              <a:latin typeface="Verdana"/>
              <a:ea typeface="Verdana"/>
              <a:cs typeface="Verdana"/>
              <a:sym typeface="Verdana"/>
            </a:endParaRPr>
          </a:p>
          <a:p>
            <a:pPr indent="-292100" lvl="0" marL="457200" rtl="0" algn="l">
              <a:lnSpc>
                <a:spcPct val="115000"/>
              </a:lnSpc>
              <a:spcBef>
                <a:spcPts val="100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 </a:t>
            </a:r>
            <a:r>
              <a:rPr lang="en-US" sz="1000">
                <a:solidFill>
                  <a:schemeClr val="dk1"/>
                </a:solidFill>
                <a:latin typeface="Verdana"/>
                <a:ea typeface="Verdana"/>
                <a:cs typeface="Verdana"/>
                <a:sym typeface="Verdana"/>
              </a:rPr>
              <a:t>Feb 4 - This meeting took place at the beginning of our class. This allowed us to divide up task for members before starting to work on the project.</a:t>
            </a:r>
            <a:endParaRPr sz="1000">
              <a:solidFill>
                <a:schemeClr val="dk1"/>
              </a:solidFill>
              <a:latin typeface="Verdana"/>
              <a:ea typeface="Verdana"/>
              <a:cs typeface="Verdana"/>
              <a:sym typeface="Verdana"/>
            </a:endParaRPr>
          </a:p>
          <a:p>
            <a:pPr indent="0" lvl="0" marL="0" rtl="0" algn="l">
              <a:lnSpc>
                <a:spcPct val="115000"/>
              </a:lnSpc>
              <a:spcBef>
                <a:spcPts val="1000"/>
              </a:spcBef>
              <a:spcAft>
                <a:spcPts val="0"/>
              </a:spcAft>
              <a:buNone/>
            </a:pPr>
            <a:r>
              <a:rPr lang="en-US" sz="1000">
                <a:solidFill>
                  <a:schemeClr val="dk1"/>
                </a:solidFill>
                <a:latin typeface="Verdana"/>
                <a:ea typeface="Verdana"/>
                <a:cs typeface="Verdana"/>
                <a:sym typeface="Verdana"/>
              </a:rPr>
              <a:t>[2] Review project specifications (</a:t>
            </a:r>
            <a:r>
              <a:rPr lang="en-US" sz="1000" u="sng">
                <a:solidFill>
                  <a:srgbClr val="1155CC"/>
                </a:solidFill>
                <a:latin typeface="Verdana"/>
                <a:ea typeface="Verdana"/>
                <a:cs typeface="Verdana"/>
                <a:sym typeface="Verdana"/>
                <a:hlinkClick r:id="rId4">
                  <a:extLst>
                    <a:ext uri="{A12FA001-AC4F-418D-AE19-62706E023703}">
                      <ahyp:hlinkClr val="tx"/>
                    </a:ext>
                  </a:extLst>
                </a:hlinkClick>
              </a:rPr>
              <a:t>SRS</a:t>
            </a:r>
            <a:r>
              <a:rPr lang="en-US" sz="1000">
                <a:solidFill>
                  <a:schemeClr val="dk1"/>
                </a:solidFill>
                <a:latin typeface="Verdana"/>
                <a:ea typeface="Verdana"/>
                <a:cs typeface="Verdana"/>
                <a:sym typeface="Verdana"/>
              </a:rPr>
              <a:t>) document pt. 1</a:t>
            </a:r>
            <a:endParaRPr sz="1000">
              <a:solidFill>
                <a:schemeClr val="dk1"/>
              </a:solidFill>
              <a:latin typeface="Verdana"/>
              <a:ea typeface="Verdana"/>
              <a:cs typeface="Verdana"/>
              <a:sym typeface="Verdana"/>
            </a:endParaRPr>
          </a:p>
          <a:p>
            <a:pPr indent="-292100" lvl="0" marL="457200" rtl="0" algn="l">
              <a:lnSpc>
                <a:spcPct val="115000"/>
              </a:lnSpc>
              <a:spcBef>
                <a:spcPts val="100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Feb 18 - For this meeting we first needed the pt 1 of the SRS document to be completed and reviewed by the team members.</a:t>
            </a:r>
            <a:endParaRPr sz="1000">
              <a:solidFill>
                <a:schemeClr val="dk1"/>
              </a:solidFill>
              <a:latin typeface="Verdana"/>
              <a:ea typeface="Verdana"/>
              <a:cs typeface="Verdana"/>
              <a:sym typeface="Verdana"/>
            </a:endParaRPr>
          </a:p>
          <a:p>
            <a:pPr indent="0" lvl="0" marL="0" rtl="0" algn="l">
              <a:lnSpc>
                <a:spcPct val="115000"/>
              </a:lnSpc>
              <a:spcBef>
                <a:spcPts val="1000"/>
              </a:spcBef>
              <a:spcAft>
                <a:spcPts val="0"/>
              </a:spcAft>
              <a:buNone/>
            </a:pPr>
            <a:r>
              <a:rPr lang="en-US" sz="1000">
                <a:solidFill>
                  <a:schemeClr val="dk1"/>
                </a:solidFill>
                <a:latin typeface="Verdana"/>
                <a:ea typeface="Verdana"/>
                <a:cs typeface="Verdana"/>
                <a:sym typeface="Verdana"/>
              </a:rPr>
              <a:t>[3] Review </a:t>
            </a:r>
            <a:r>
              <a:rPr lang="en-US" sz="1000" u="sng">
                <a:solidFill>
                  <a:srgbClr val="1155CC"/>
                </a:solidFill>
                <a:latin typeface="Verdana"/>
                <a:ea typeface="Verdana"/>
                <a:cs typeface="Verdana"/>
                <a:sym typeface="Verdana"/>
                <a:hlinkClick r:id="rId5">
                  <a:extLst>
                    <a:ext uri="{A12FA001-AC4F-418D-AE19-62706E023703}">
                      <ahyp:hlinkClr val="tx"/>
                    </a:ext>
                  </a:extLst>
                </a:hlinkClick>
              </a:rPr>
              <a:t>RMMM </a:t>
            </a:r>
            <a:r>
              <a:rPr lang="en-US" sz="1000">
                <a:solidFill>
                  <a:schemeClr val="dk1"/>
                </a:solidFill>
                <a:latin typeface="Verdana"/>
                <a:ea typeface="Verdana"/>
                <a:cs typeface="Verdana"/>
                <a:sym typeface="Verdana"/>
              </a:rPr>
              <a:t>document </a:t>
            </a:r>
            <a:endParaRPr sz="1000">
              <a:solidFill>
                <a:schemeClr val="dk1"/>
              </a:solidFill>
              <a:latin typeface="Verdana"/>
              <a:ea typeface="Verdana"/>
              <a:cs typeface="Verdana"/>
              <a:sym typeface="Verdana"/>
            </a:endParaRPr>
          </a:p>
          <a:p>
            <a:pPr indent="-292100" lvl="0" marL="457200" rtl="0" algn="l">
              <a:lnSpc>
                <a:spcPct val="115000"/>
              </a:lnSpc>
              <a:spcBef>
                <a:spcPts val="100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March 4 - We reviewed the RMMM document. We had to have this meeting after the RMMM document was completed.</a:t>
            </a:r>
            <a:endParaRPr sz="1000">
              <a:solidFill>
                <a:schemeClr val="dk1"/>
              </a:solidFill>
              <a:latin typeface="Verdana"/>
              <a:ea typeface="Verdana"/>
              <a:cs typeface="Verdana"/>
              <a:sym typeface="Verdana"/>
            </a:endParaRPr>
          </a:p>
          <a:p>
            <a:pPr indent="0" lvl="0" marL="0" rtl="0" algn="l">
              <a:lnSpc>
                <a:spcPct val="115000"/>
              </a:lnSpc>
              <a:spcBef>
                <a:spcPts val="1000"/>
              </a:spcBef>
              <a:spcAft>
                <a:spcPts val="0"/>
              </a:spcAft>
              <a:buNone/>
            </a:pPr>
            <a:r>
              <a:rPr lang="en-US" sz="1000">
                <a:solidFill>
                  <a:schemeClr val="dk1"/>
                </a:solidFill>
                <a:latin typeface="Verdana"/>
                <a:ea typeface="Verdana"/>
                <a:cs typeface="Verdana"/>
                <a:sym typeface="Verdana"/>
              </a:rPr>
              <a:t>[4] Review final </a:t>
            </a:r>
            <a:r>
              <a:rPr lang="en-US" sz="1000" u="sng">
                <a:solidFill>
                  <a:srgbClr val="1155CC"/>
                </a:solidFill>
                <a:latin typeface="Verdana"/>
                <a:ea typeface="Verdana"/>
                <a:cs typeface="Verdana"/>
                <a:sym typeface="Verdana"/>
                <a:hlinkClick r:id="rId6">
                  <a:extLst>
                    <a:ext uri="{A12FA001-AC4F-418D-AE19-62706E023703}">
                      <ahyp:hlinkClr val="tx"/>
                    </a:ext>
                  </a:extLst>
                </a:hlinkClick>
              </a:rPr>
              <a:t>SRS </a:t>
            </a:r>
            <a:r>
              <a:rPr lang="en-US" sz="1000">
                <a:solidFill>
                  <a:schemeClr val="dk1"/>
                </a:solidFill>
                <a:latin typeface="Verdana"/>
                <a:ea typeface="Verdana"/>
                <a:cs typeface="Verdana"/>
                <a:sym typeface="Verdana"/>
              </a:rPr>
              <a:t>document pt. 2 and present the working prototype to client</a:t>
            </a:r>
            <a:endParaRPr sz="1000">
              <a:solidFill>
                <a:schemeClr val="dk1"/>
              </a:solidFill>
              <a:latin typeface="Verdana"/>
              <a:ea typeface="Verdana"/>
              <a:cs typeface="Verdana"/>
              <a:sym typeface="Verdana"/>
            </a:endParaRPr>
          </a:p>
          <a:p>
            <a:pPr indent="-292100" lvl="0" marL="457200" rtl="0" algn="l">
              <a:lnSpc>
                <a:spcPct val="115000"/>
              </a:lnSpc>
              <a:spcBef>
                <a:spcPts val="100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 </a:t>
            </a:r>
            <a:r>
              <a:rPr lang="en-US" sz="1000">
                <a:solidFill>
                  <a:schemeClr val="dk1"/>
                </a:solidFill>
                <a:latin typeface="Verdana"/>
                <a:ea typeface="Verdana"/>
                <a:cs typeface="Verdana"/>
                <a:sym typeface="Verdana"/>
              </a:rPr>
              <a:t>March 18 - We had to finish pt 2 of the SRS document before holding this FTR.</a:t>
            </a:r>
            <a:endParaRPr sz="1000">
              <a:solidFill>
                <a:schemeClr val="dk1"/>
              </a:solidFill>
              <a:latin typeface="Verdana"/>
              <a:ea typeface="Verdana"/>
              <a:cs typeface="Verdana"/>
              <a:sym typeface="Verdana"/>
            </a:endParaRPr>
          </a:p>
          <a:p>
            <a:pPr indent="0" lvl="0" marL="0" rtl="0" algn="l">
              <a:lnSpc>
                <a:spcPct val="115000"/>
              </a:lnSpc>
              <a:spcBef>
                <a:spcPts val="1000"/>
              </a:spcBef>
              <a:spcAft>
                <a:spcPts val="0"/>
              </a:spcAft>
              <a:buNone/>
            </a:pPr>
            <a:r>
              <a:rPr lang="en-US" sz="1000">
                <a:solidFill>
                  <a:schemeClr val="dk1"/>
                </a:solidFill>
                <a:latin typeface="Verdana"/>
                <a:ea typeface="Verdana"/>
                <a:cs typeface="Verdana"/>
                <a:sym typeface="Verdana"/>
              </a:rPr>
              <a:t>[5] Present Prototype to Client and make sure we meet requirements of SDI</a:t>
            </a:r>
            <a:endParaRPr sz="1000">
              <a:solidFill>
                <a:schemeClr val="dk1"/>
              </a:solidFill>
              <a:latin typeface="Verdana"/>
              <a:ea typeface="Verdana"/>
              <a:cs typeface="Verdana"/>
              <a:sym typeface="Verdana"/>
            </a:endParaRPr>
          </a:p>
          <a:p>
            <a:pPr indent="-292100" lvl="0" marL="457200" rtl="0" algn="l">
              <a:lnSpc>
                <a:spcPct val="115000"/>
              </a:lnSpc>
              <a:spcBef>
                <a:spcPts val="100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 </a:t>
            </a:r>
            <a:r>
              <a:rPr lang="en-US" sz="1000">
                <a:solidFill>
                  <a:schemeClr val="dk1"/>
                </a:solidFill>
                <a:latin typeface="Verdana"/>
                <a:ea typeface="Verdana"/>
                <a:cs typeface="Verdana"/>
                <a:sym typeface="Verdana"/>
              </a:rPr>
              <a:t>April 1 - We needed to have this meeting to make sure we have provided a sufficient prototype. We also wanted to do this before the senior design competition to provide an image of our experiment running on the handout.</a:t>
            </a:r>
            <a:endParaRPr sz="1000">
              <a:solidFill>
                <a:schemeClr val="dk1"/>
              </a:solidFill>
              <a:latin typeface="Verdana"/>
              <a:ea typeface="Verdana"/>
              <a:cs typeface="Verdana"/>
              <a:sym typeface="Verdana"/>
            </a:endParaRPr>
          </a:p>
          <a:p>
            <a:pPr indent="0" lvl="0" marL="0" rtl="0" algn="l">
              <a:lnSpc>
                <a:spcPct val="115000"/>
              </a:lnSpc>
              <a:spcBef>
                <a:spcPts val="1000"/>
              </a:spcBef>
              <a:spcAft>
                <a:spcPts val="0"/>
              </a:spcAft>
              <a:buNone/>
            </a:pPr>
            <a:r>
              <a:rPr lang="en-US" sz="1000">
                <a:solidFill>
                  <a:schemeClr val="dk1"/>
                </a:solidFill>
                <a:latin typeface="Verdana"/>
                <a:ea typeface="Verdana"/>
                <a:cs typeface="Verdana"/>
                <a:sym typeface="Verdana"/>
              </a:rPr>
              <a:t>[6] Review schedule for SD2 and make sure we are on track</a:t>
            </a:r>
            <a:endParaRPr sz="1000">
              <a:solidFill>
                <a:schemeClr val="dk1"/>
              </a:solidFill>
              <a:latin typeface="Verdana"/>
              <a:ea typeface="Verdana"/>
              <a:cs typeface="Verdana"/>
              <a:sym typeface="Verdana"/>
            </a:endParaRPr>
          </a:p>
          <a:p>
            <a:pPr indent="-292100" lvl="0" marL="457200" rtl="0" algn="l">
              <a:lnSpc>
                <a:spcPct val="115000"/>
              </a:lnSpc>
              <a:spcBef>
                <a:spcPts val="100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April 16 - In this meeting, we looked over the schedule we created at the beginning of the class to make sure we had everything done before the class comes to an end. We still wanted enough time to complete unfinished tasks if needed.</a:t>
            </a:r>
            <a:endParaRPr sz="1000">
              <a:solidFill>
                <a:schemeClr val="dk1"/>
              </a:solidFill>
              <a:latin typeface="Verdana"/>
              <a:ea typeface="Verdana"/>
              <a:cs typeface="Verdana"/>
              <a:sym typeface="Verdana"/>
            </a:endParaRPr>
          </a:p>
          <a:p>
            <a:pPr indent="0" lvl="0" marL="0" rtl="0" algn="l">
              <a:spcBef>
                <a:spcPts val="100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g230b5abba9f_1_5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8" name="Google Shape;138;g230b5abba9f_1_53"/>
          <p:cNvSpPr txBox="1"/>
          <p:nvPr/>
        </p:nvSpPr>
        <p:spPr>
          <a:xfrm>
            <a:off x="98100" y="1659525"/>
            <a:ext cx="82296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Clr>
                <a:schemeClr val="dk1"/>
              </a:buClr>
              <a:buSzPts val="1100"/>
              <a:buFont typeface="Arial"/>
              <a:buNone/>
            </a:pPr>
            <a:r>
              <a:rPr b="1" lang="en-US" sz="1700">
                <a:solidFill>
                  <a:schemeClr val="dk1"/>
                </a:solidFill>
                <a:latin typeface="Verdana"/>
                <a:ea typeface="Verdana"/>
                <a:cs typeface="Verdana"/>
                <a:sym typeface="Verdana"/>
              </a:rPr>
              <a:t>Work products produced from FTR</a:t>
            </a:r>
            <a:endParaRPr b="1" sz="3700"/>
          </a:p>
        </p:txBody>
      </p:sp>
      <p:sp>
        <p:nvSpPr>
          <p:cNvPr id="139" name="Google Shape;139;g230b5abba9f_1_53"/>
          <p:cNvSpPr txBox="1"/>
          <p:nvPr/>
        </p:nvSpPr>
        <p:spPr>
          <a:xfrm>
            <a:off x="206100" y="2291525"/>
            <a:ext cx="8731800" cy="400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000">
                <a:solidFill>
                  <a:schemeClr val="dk1"/>
                </a:solidFill>
                <a:latin typeface="Verdana"/>
                <a:ea typeface="Verdana"/>
                <a:cs typeface="Verdana"/>
                <a:sym typeface="Verdana"/>
              </a:rPr>
              <a:t>Our team meets bi-weekly regularly with our client for a Formal Technical Review.</a:t>
            </a:r>
            <a:endParaRPr sz="1000">
              <a:solidFill>
                <a:schemeClr val="dk1"/>
              </a:solidFill>
              <a:latin typeface="Verdana"/>
              <a:ea typeface="Verdana"/>
              <a:cs typeface="Verdana"/>
              <a:sym typeface="Verdana"/>
            </a:endParaRPr>
          </a:p>
          <a:p>
            <a:pPr indent="0" lvl="0" marL="0" rtl="0" algn="l">
              <a:lnSpc>
                <a:spcPct val="115000"/>
              </a:lnSpc>
              <a:spcBef>
                <a:spcPts val="1000"/>
              </a:spcBef>
              <a:spcAft>
                <a:spcPts val="0"/>
              </a:spcAft>
              <a:buNone/>
            </a:pPr>
            <a:r>
              <a:rPr lang="en-US" sz="1000">
                <a:solidFill>
                  <a:schemeClr val="dk1"/>
                </a:solidFill>
                <a:latin typeface="Verdana"/>
                <a:ea typeface="Verdana"/>
                <a:cs typeface="Verdana"/>
                <a:sym typeface="Verdana"/>
              </a:rPr>
              <a:t>[1] Introduction of Project and Client</a:t>
            </a:r>
            <a:endParaRPr sz="1000">
              <a:solidFill>
                <a:schemeClr val="dk1"/>
              </a:solidFill>
              <a:latin typeface="Verdana"/>
              <a:ea typeface="Verdana"/>
              <a:cs typeface="Verdana"/>
              <a:sym typeface="Verdana"/>
            </a:endParaRPr>
          </a:p>
          <a:p>
            <a:pPr indent="-292100" lvl="0" marL="457200" rtl="0" algn="l">
              <a:lnSpc>
                <a:spcPct val="115000"/>
              </a:lnSpc>
              <a:spcBef>
                <a:spcPts val="100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Gantt Chart and Schedule for tasks</a:t>
            </a:r>
            <a:endParaRPr sz="1000">
              <a:solidFill>
                <a:schemeClr val="dk1"/>
              </a:solidFill>
              <a:latin typeface="Verdana"/>
              <a:ea typeface="Verdana"/>
              <a:cs typeface="Verdana"/>
              <a:sym typeface="Verdana"/>
            </a:endParaRPr>
          </a:p>
          <a:p>
            <a:pPr indent="0" lvl="0" marL="0" rtl="0" algn="l">
              <a:lnSpc>
                <a:spcPct val="115000"/>
              </a:lnSpc>
              <a:spcBef>
                <a:spcPts val="1000"/>
              </a:spcBef>
              <a:spcAft>
                <a:spcPts val="0"/>
              </a:spcAft>
              <a:buNone/>
            </a:pPr>
            <a:r>
              <a:rPr lang="en-US" sz="1000">
                <a:solidFill>
                  <a:schemeClr val="dk1"/>
                </a:solidFill>
                <a:latin typeface="Verdana"/>
                <a:ea typeface="Verdana"/>
                <a:cs typeface="Verdana"/>
                <a:sym typeface="Verdana"/>
              </a:rPr>
              <a:t>[2] Review project specifications (</a:t>
            </a:r>
            <a:r>
              <a:rPr lang="en-US" sz="1000" u="sng">
                <a:solidFill>
                  <a:srgbClr val="1155CC"/>
                </a:solidFill>
                <a:latin typeface="Verdana"/>
                <a:ea typeface="Verdana"/>
                <a:cs typeface="Verdana"/>
                <a:sym typeface="Verdana"/>
                <a:hlinkClick r:id="rId4">
                  <a:extLst>
                    <a:ext uri="{A12FA001-AC4F-418D-AE19-62706E023703}">
                      <ahyp:hlinkClr val="tx"/>
                    </a:ext>
                  </a:extLst>
                </a:hlinkClick>
              </a:rPr>
              <a:t>SRS</a:t>
            </a:r>
            <a:r>
              <a:rPr lang="en-US" sz="1000">
                <a:solidFill>
                  <a:schemeClr val="dk1"/>
                </a:solidFill>
                <a:latin typeface="Verdana"/>
                <a:ea typeface="Verdana"/>
                <a:cs typeface="Verdana"/>
                <a:sym typeface="Verdana"/>
              </a:rPr>
              <a:t>) document pt. 1</a:t>
            </a:r>
            <a:endParaRPr sz="1000">
              <a:solidFill>
                <a:schemeClr val="dk1"/>
              </a:solidFill>
              <a:latin typeface="Verdana"/>
              <a:ea typeface="Verdana"/>
              <a:cs typeface="Verdana"/>
              <a:sym typeface="Verdana"/>
            </a:endParaRPr>
          </a:p>
          <a:p>
            <a:pPr indent="-292100" lvl="0" marL="457200" rtl="0" algn="l">
              <a:lnSpc>
                <a:spcPct val="115000"/>
              </a:lnSpc>
              <a:spcBef>
                <a:spcPts val="100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Finalized SRS document pt. 1, notes from meeting with client</a:t>
            </a:r>
            <a:endParaRPr sz="1000">
              <a:solidFill>
                <a:schemeClr val="dk1"/>
              </a:solidFill>
              <a:latin typeface="Verdana"/>
              <a:ea typeface="Verdana"/>
              <a:cs typeface="Verdana"/>
              <a:sym typeface="Verdana"/>
            </a:endParaRPr>
          </a:p>
          <a:p>
            <a:pPr indent="0" lvl="0" marL="0" rtl="0" algn="l">
              <a:lnSpc>
                <a:spcPct val="115000"/>
              </a:lnSpc>
              <a:spcBef>
                <a:spcPts val="1000"/>
              </a:spcBef>
              <a:spcAft>
                <a:spcPts val="0"/>
              </a:spcAft>
              <a:buNone/>
            </a:pPr>
            <a:r>
              <a:rPr lang="en-US" sz="1000">
                <a:solidFill>
                  <a:schemeClr val="dk1"/>
                </a:solidFill>
                <a:latin typeface="Verdana"/>
                <a:ea typeface="Verdana"/>
                <a:cs typeface="Verdana"/>
                <a:sym typeface="Verdana"/>
              </a:rPr>
              <a:t>[3] Review </a:t>
            </a:r>
            <a:r>
              <a:rPr lang="en-US" sz="1000" u="sng">
                <a:solidFill>
                  <a:srgbClr val="1155CC"/>
                </a:solidFill>
                <a:latin typeface="Verdana"/>
                <a:ea typeface="Verdana"/>
                <a:cs typeface="Verdana"/>
                <a:sym typeface="Verdana"/>
                <a:hlinkClick r:id="rId5">
                  <a:extLst>
                    <a:ext uri="{A12FA001-AC4F-418D-AE19-62706E023703}">
                      <ahyp:hlinkClr val="tx"/>
                    </a:ext>
                  </a:extLst>
                </a:hlinkClick>
              </a:rPr>
              <a:t>RMMM </a:t>
            </a:r>
            <a:r>
              <a:rPr lang="en-US" sz="1000">
                <a:solidFill>
                  <a:schemeClr val="dk1"/>
                </a:solidFill>
                <a:latin typeface="Verdana"/>
                <a:ea typeface="Verdana"/>
                <a:cs typeface="Verdana"/>
                <a:sym typeface="Verdana"/>
              </a:rPr>
              <a:t>document </a:t>
            </a:r>
            <a:endParaRPr sz="1000">
              <a:solidFill>
                <a:schemeClr val="dk1"/>
              </a:solidFill>
              <a:latin typeface="Verdana"/>
              <a:ea typeface="Verdana"/>
              <a:cs typeface="Verdana"/>
              <a:sym typeface="Verdana"/>
            </a:endParaRPr>
          </a:p>
          <a:p>
            <a:pPr indent="-292100" lvl="0" marL="457200" rtl="0" algn="l">
              <a:lnSpc>
                <a:spcPct val="115000"/>
              </a:lnSpc>
              <a:spcBef>
                <a:spcPts val="100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Finalized RMMM document, notes from meeting with client</a:t>
            </a:r>
            <a:endParaRPr sz="1000">
              <a:solidFill>
                <a:schemeClr val="dk1"/>
              </a:solidFill>
              <a:latin typeface="Verdana"/>
              <a:ea typeface="Verdana"/>
              <a:cs typeface="Verdana"/>
              <a:sym typeface="Verdana"/>
            </a:endParaRPr>
          </a:p>
          <a:p>
            <a:pPr indent="0" lvl="0" marL="0" rtl="0" algn="l">
              <a:lnSpc>
                <a:spcPct val="115000"/>
              </a:lnSpc>
              <a:spcBef>
                <a:spcPts val="1000"/>
              </a:spcBef>
              <a:spcAft>
                <a:spcPts val="0"/>
              </a:spcAft>
              <a:buNone/>
            </a:pPr>
            <a:r>
              <a:rPr lang="en-US" sz="1000">
                <a:solidFill>
                  <a:schemeClr val="dk1"/>
                </a:solidFill>
                <a:latin typeface="Verdana"/>
                <a:ea typeface="Verdana"/>
                <a:cs typeface="Verdana"/>
                <a:sym typeface="Verdana"/>
              </a:rPr>
              <a:t>[4] Review final </a:t>
            </a:r>
            <a:r>
              <a:rPr lang="en-US" sz="1000" u="sng">
                <a:solidFill>
                  <a:srgbClr val="1155CC"/>
                </a:solidFill>
                <a:latin typeface="Verdana"/>
                <a:ea typeface="Verdana"/>
                <a:cs typeface="Verdana"/>
                <a:sym typeface="Verdana"/>
                <a:hlinkClick r:id="rId6">
                  <a:extLst>
                    <a:ext uri="{A12FA001-AC4F-418D-AE19-62706E023703}">
                      <ahyp:hlinkClr val="tx"/>
                    </a:ext>
                  </a:extLst>
                </a:hlinkClick>
              </a:rPr>
              <a:t>SRS </a:t>
            </a:r>
            <a:r>
              <a:rPr lang="en-US" sz="1000">
                <a:solidFill>
                  <a:schemeClr val="dk1"/>
                </a:solidFill>
                <a:latin typeface="Verdana"/>
                <a:ea typeface="Verdana"/>
                <a:cs typeface="Verdana"/>
                <a:sym typeface="Verdana"/>
              </a:rPr>
              <a:t>document pt. 2 and present the working prototype to client</a:t>
            </a:r>
            <a:endParaRPr sz="1000">
              <a:solidFill>
                <a:schemeClr val="dk1"/>
              </a:solidFill>
              <a:latin typeface="Verdana"/>
              <a:ea typeface="Verdana"/>
              <a:cs typeface="Verdana"/>
              <a:sym typeface="Verdana"/>
            </a:endParaRPr>
          </a:p>
          <a:p>
            <a:pPr indent="-292100" lvl="0" marL="457200" rtl="0" algn="l">
              <a:lnSpc>
                <a:spcPct val="115000"/>
              </a:lnSpc>
              <a:spcBef>
                <a:spcPts val="100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F</a:t>
            </a:r>
            <a:r>
              <a:rPr lang="en-US" sz="1000">
                <a:solidFill>
                  <a:schemeClr val="dk1"/>
                </a:solidFill>
                <a:latin typeface="Verdana"/>
                <a:ea typeface="Verdana"/>
                <a:cs typeface="Verdana"/>
                <a:sym typeface="Verdana"/>
              </a:rPr>
              <a:t>inalized SRS document pt. 2, notes from meeting with client</a:t>
            </a:r>
            <a:endParaRPr sz="1000">
              <a:solidFill>
                <a:schemeClr val="dk1"/>
              </a:solidFill>
              <a:latin typeface="Verdana"/>
              <a:ea typeface="Verdana"/>
              <a:cs typeface="Verdana"/>
              <a:sym typeface="Verdana"/>
            </a:endParaRPr>
          </a:p>
          <a:p>
            <a:pPr indent="0" lvl="0" marL="0" rtl="0" algn="l">
              <a:lnSpc>
                <a:spcPct val="115000"/>
              </a:lnSpc>
              <a:spcBef>
                <a:spcPts val="1000"/>
              </a:spcBef>
              <a:spcAft>
                <a:spcPts val="0"/>
              </a:spcAft>
              <a:buNone/>
            </a:pPr>
            <a:r>
              <a:rPr lang="en-US" sz="1000">
                <a:solidFill>
                  <a:schemeClr val="dk1"/>
                </a:solidFill>
                <a:latin typeface="Verdana"/>
                <a:ea typeface="Verdana"/>
                <a:cs typeface="Verdana"/>
                <a:sym typeface="Verdana"/>
              </a:rPr>
              <a:t>[5] Present Prototype to Client and make sure we meet requirements of SDI</a:t>
            </a:r>
            <a:endParaRPr sz="1000">
              <a:solidFill>
                <a:schemeClr val="dk1"/>
              </a:solidFill>
              <a:latin typeface="Verdana"/>
              <a:ea typeface="Verdana"/>
              <a:cs typeface="Verdana"/>
              <a:sym typeface="Verdana"/>
            </a:endParaRPr>
          </a:p>
          <a:p>
            <a:pPr indent="-292100" lvl="0" marL="457200" rtl="0" algn="l">
              <a:lnSpc>
                <a:spcPct val="115000"/>
              </a:lnSpc>
              <a:spcBef>
                <a:spcPts val="100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Video of prototype, video of object detection, notes of topics discussed</a:t>
            </a:r>
            <a:endParaRPr sz="1000">
              <a:solidFill>
                <a:schemeClr val="dk1"/>
              </a:solidFill>
              <a:latin typeface="Verdana"/>
              <a:ea typeface="Verdana"/>
              <a:cs typeface="Verdana"/>
              <a:sym typeface="Verdana"/>
            </a:endParaRPr>
          </a:p>
          <a:p>
            <a:pPr indent="0" lvl="0" marL="0" rtl="0" algn="l">
              <a:lnSpc>
                <a:spcPct val="115000"/>
              </a:lnSpc>
              <a:spcBef>
                <a:spcPts val="1000"/>
              </a:spcBef>
              <a:spcAft>
                <a:spcPts val="0"/>
              </a:spcAft>
              <a:buNone/>
            </a:pPr>
            <a:r>
              <a:rPr lang="en-US" sz="1000">
                <a:solidFill>
                  <a:schemeClr val="dk1"/>
                </a:solidFill>
                <a:latin typeface="Verdana"/>
                <a:ea typeface="Verdana"/>
                <a:cs typeface="Verdana"/>
                <a:sym typeface="Verdana"/>
              </a:rPr>
              <a:t>[6] Review schedule for SD2 and make sure we are on track</a:t>
            </a:r>
            <a:endParaRPr sz="1000">
              <a:solidFill>
                <a:schemeClr val="dk1"/>
              </a:solidFill>
              <a:latin typeface="Verdana"/>
              <a:ea typeface="Verdana"/>
              <a:cs typeface="Verdana"/>
              <a:sym typeface="Verdana"/>
            </a:endParaRPr>
          </a:p>
          <a:p>
            <a:pPr indent="-292100" lvl="0" marL="457200" rtl="0" algn="l">
              <a:lnSpc>
                <a:spcPct val="115000"/>
              </a:lnSpc>
              <a:spcBef>
                <a:spcPts val="1000"/>
              </a:spcBef>
              <a:spcAft>
                <a:spcPts val="1000"/>
              </a:spcAft>
              <a:buClr>
                <a:schemeClr val="dk1"/>
              </a:buClr>
              <a:buSzPts val="1000"/>
              <a:buFont typeface="Verdana"/>
              <a:buChar char="●"/>
            </a:pPr>
            <a:r>
              <a:rPr lang="en-US" sz="1000">
                <a:solidFill>
                  <a:schemeClr val="dk1"/>
                </a:solidFill>
                <a:latin typeface="Verdana"/>
                <a:ea typeface="Verdana"/>
                <a:cs typeface="Verdana"/>
                <a:sym typeface="Verdana"/>
              </a:rPr>
              <a:t>Update Gantt chart of SDII and schedule, notes from meeting</a:t>
            </a:r>
            <a:endParaRPr sz="1000">
              <a:solidFill>
                <a:schemeClr val="dk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g230b5abba9f_1_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5" name="Google Shape;145;g230b5abba9f_1_17"/>
          <p:cNvSpPr txBox="1"/>
          <p:nvPr/>
        </p:nvSpPr>
        <p:spPr>
          <a:xfrm>
            <a:off x="88200" y="1515125"/>
            <a:ext cx="8967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t>System Specification Review, Software Project Plan Review, RMMM Review, Requirements Review &amp; </a:t>
            </a:r>
            <a:r>
              <a:rPr b="1" lang="en-US" sz="2200">
                <a:solidFill>
                  <a:schemeClr val="dk1"/>
                </a:solidFill>
              </a:rPr>
              <a:t>Data Design Review</a:t>
            </a:r>
            <a:endParaRPr b="1" sz="2200"/>
          </a:p>
        </p:txBody>
      </p:sp>
      <p:graphicFrame>
        <p:nvGraphicFramePr>
          <p:cNvPr id="146" name="Google Shape;146;g230b5abba9f_1_17"/>
          <p:cNvGraphicFramePr/>
          <p:nvPr/>
        </p:nvGraphicFramePr>
        <p:xfrm>
          <a:off x="147050" y="2377035"/>
          <a:ext cx="3000000" cy="3000000"/>
        </p:xfrm>
        <a:graphic>
          <a:graphicData uri="http://schemas.openxmlformats.org/drawingml/2006/table">
            <a:tbl>
              <a:tblPr>
                <a:noFill/>
                <a:tableStyleId>{D8EE0DFD-7875-4562-A3E8-62B71AEFB3EB}</a:tableStyleId>
              </a:tblPr>
              <a:tblGrid>
                <a:gridCol w="2047550"/>
                <a:gridCol w="6211775"/>
              </a:tblGrid>
              <a:tr h="506575">
                <a:tc>
                  <a:txBody>
                    <a:bodyPr/>
                    <a:lstStyle/>
                    <a:p>
                      <a:pPr indent="0" lvl="0" marL="0" rtl="0" algn="l">
                        <a:spcBef>
                          <a:spcPts val="0"/>
                        </a:spcBef>
                        <a:spcAft>
                          <a:spcPts val="0"/>
                        </a:spcAft>
                        <a:buNone/>
                      </a:pPr>
                      <a:r>
                        <a:rPr lang="en-US"/>
                        <a:t>Section</a:t>
                      </a:r>
                      <a:endParaRPr/>
                    </a:p>
                  </a:txBody>
                  <a:tcPr marT="91425" marB="91425" marR="91425" marL="91425">
                    <a:solidFill>
                      <a:schemeClr val="lt2"/>
                    </a:solidFill>
                  </a:tcPr>
                </a:tc>
                <a:tc>
                  <a:txBody>
                    <a:bodyPr/>
                    <a:lstStyle/>
                    <a:p>
                      <a:pPr indent="0" lvl="0" marL="0" rtl="0" algn="l">
                        <a:spcBef>
                          <a:spcPts val="0"/>
                        </a:spcBef>
                        <a:spcAft>
                          <a:spcPts val="0"/>
                        </a:spcAft>
                        <a:buNone/>
                      </a:pPr>
                      <a:r>
                        <a:rPr lang="en-US"/>
                        <a:t>Our Review</a:t>
                      </a:r>
                      <a:endParaRPr/>
                    </a:p>
                  </a:txBody>
                  <a:tcPr marT="91425" marB="91425" marR="91425" marL="91425">
                    <a:solidFill>
                      <a:schemeClr val="lt2"/>
                    </a:solidFill>
                  </a:tcPr>
                </a:tc>
              </a:tr>
              <a:tr h="751975">
                <a:tc>
                  <a:txBody>
                    <a:bodyPr/>
                    <a:lstStyle/>
                    <a:p>
                      <a:pPr indent="0" lvl="0" marL="0" rtl="0" algn="l">
                        <a:spcBef>
                          <a:spcPts val="0"/>
                        </a:spcBef>
                        <a:spcAft>
                          <a:spcPts val="0"/>
                        </a:spcAft>
                        <a:buClr>
                          <a:schemeClr val="dk1"/>
                        </a:buClr>
                        <a:buSzPts val="1100"/>
                        <a:buFont typeface="Arial"/>
                        <a:buNone/>
                      </a:pPr>
                      <a:r>
                        <a:rPr lang="en-US" sz="1000">
                          <a:solidFill>
                            <a:schemeClr val="dk1"/>
                          </a:solidFill>
                        </a:rPr>
                        <a:t>System Specification Review</a:t>
                      </a:r>
                      <a:endParaRPr sz="200"/>
                    </a:p>
                  </a:txBody>
                  <a:tcPr marT="91425" marB="91425" marR="91425" marL="91425"/>
                </a:tc>
                <a:tc>
                  <a:txBody>
                    <a:bodyPr/>
                    <a:lstStyle/>
                    <a:p>
                      <a:pPr indent="0" lvl="0" marL="0" rtl="0" algn="l">
                        <a:lnSpc>
                          <a:spcPct val="115000"/>
                        </a:lnSpc>
                        <a:spcBef>
                          <a:spcPts val="0"/>
                        </a:spcBef>
                        <a:spcAft>
                          <a:spcPts val="1000"/>
                        </a:spcAft>
                        <a:buNone/>
                      </a:pPr>
                      <a:r>
                        <a:rPr lang="en-US" sz="1000">
                          <a:solidFill>
                            <a:schemeClr val="dk1"/>
                          </a:solidFill>
                          <a:latin typeface="Verdana"/>
                          <a:ea typeface="Verdana"/>
                          <a:cs typeface="Verdana"/>
                          <a:sym typeface="Verdana"/>
                        </a:rPr>
                        <a:t>The client has not changed his ideas about what is expected out of this project for the most part. He does want to see how much we achieve by the end of Senior Design, and may request more objects to be detected depending on if we have time. </a:t>
                      </a:r>
                      <a:endParaRPr/>
                    </a:p>
                  </a:txBody>
                  <a:tcPr marT="91425" marB="91425" marR="91425" marL="91425"/>
                </a:tc>
              </a:tr>
              <a:tr h="708725">
                <a:tc>
                  <a:txBody>
                    <a:bodyPr/>
                    <a:lstStyle/>
                    <a:p>
                      <a:pPr indent="0" lvl="0" marL="0" rtl="0" algn="l">
                        <a:spcBef>
                          <a:spcPts val="0"/>
                        </a:spcBef>
                        <a:spcAft>
                          <a:spcPts val="0"/>
                        </a:spcAft>
                        <a:buClr>
                          <a:schemeClr val="dk1"/>
                        </a:buClr>
                        <a:buSzPts val="1100"/>
                        <a:buFont typeface="Arial"/>
                        <a:buNone/>
                      </a:pPr>
                      <a:r>
                        <a:rPr lang="en-US" sz="1000">
                          <a:solidFill>
                            <a:schemeClr val="dk1"/>
                          </a:solidFill>
                        </a:rPr>
                        <a:t>Software Project Plan Review</a:t>
                      </a:r>
                      <a:endParaRPr sz="200"/>
                    </a:p>
                  </a:txBody>
                  <a:tcPr marT="91425" marB="91425" marR="91425" marL="91425"/>
                </a:tc>
                <a:tc>
                  <a:txBody>
                    <a:bodyPr/>
                    <a:lstStyle/>
                    <a:p>
                      <a:pPr indent="0" lvl="0" marL="0" rtl="0" algn="l">
                        <a:lnSpc>
                          <a:spcPct val="115000"/>
                        </a:lnSpc>
                        <a:spcBef>
                          <a:spcPts val="0"/>
                        </a:spcBef>
                        <a:spcAft>
                          <a:spcPts val="1000"/>
                        </a:spcAft>
                        <a:buClr>
                          <a:schemeClr val="dk1"/>
                        </a:buClr>
                        <a:buSzPts val="1100"/>
                        <a:buFont typeface="Arial"/>
                        <a:buNone/>
                      </a:pPr>
                      <a:r>
                        <a:rPr lang="en-US" sz="1000">
                          <a:solidFill>
                            <a:schemeClr val="dk1"/>
                          </a:solidFill>
                          <a:latin typeface="Verdana"/>
                          <a:ea typeface="Verdana"/>
                          <a:cs typeface="Verdana"/>
                          <a:sym typeface="Verdana"/>
                        </a:rPr>
                        <a:t>For our project, our team met with the client early into our project to distribute responsibilities of each person. We also met to discuss the resources we need, such as RPis, a drone, and a PiCarX. Recently, we discussed with our client getting a back-up Clover drone.</a:t>
                      </a:r>
                      <a:endParaRPr sz="1100"/>
                    </a:p>
                  </a:txBody>
                  <a:tcPr marT="91425" marB="91425" marR="91425" marL="91425"/>
                </a:tc>
              </a:tr>
              <a:tr h="944175">
                <a:tc>
                  <a:txBody>
                    <a:bodyPr/>
                    <a:lstStyle/>
                    <a:p>
                      <a:pPr indent="0" lvl="0" marL="0" rtl="0" algn="l">
                        <a:spcBef>
                          <a:spcPts val="0"/>
                        </a:spcBef>
                        <a:spcAft>
                          <a:spcPts val="0"/>
                        </a:spcAft>
                        <a:buClr>
                          <a:schemeClr val="dk1"/>
                        </a:buClr>
                        <a:buSzPts val="1100"/>
                        <a:buFont typeface="Arial"/>
                        <a:buNone/>
                      </a:pPr>
                      <a:r>
                        <a:rPr lang="en-US" sz="1000">
                          <a:solidFill>
                            <a:schemeClr val="dk1"/>
                          </a:solidFill>
                        </a:rPr>
                        <a:t>RMMM Review</a:t>
                      </a:r>
                      <a:endParaRPr sz="1000"/>
                    </a:p>
                  </a:txBody>
                  <a:tcPr marT="91425" marB="91425" marR="91425" marL="91425"/>
                </a:tc>
                <a:tc>
                  <a:txBody>
                    <a:bodyPr/>
                    <a:lstStyle/>
                    <a:p>
                      <a:pPr indent="0" lvl="0" marL="0" rtl="0" algn="l">
                        <a:lnSpc>
                          <a:spcPct val="115000"/>
                        </a:lnSpc>
                        <a:spcBef>
                          <a:spcPts val="0"/>
                        </a:spcBef>
                        <a:spcAft>
                          <a:spcPts val="1000"/>
                        </a:spcAft>
                        <a:buNone/>
                      </a:pPr>
                      <a:r>
                        <a:rPr lang="en-US" sz="1000">
                          <a:solidFill>
                            <a:schemeClr val="dk1"/>
                          </a:solidFill>
                          <a:latin typeface="Verdana"/>
                          <a:ea typeface="Verdana"/>
                          <a:cs typeface="Verdana"/>
                          <a:sym typeface="Verdana"/>
                        </a:rPr>
                        <a:t>As stated in the previous section, after testing we found that our equipment risks is still one of the most prominent risks. This is why we have brought up the idea of getting another drone to work with. So far that is the only risk we have felt is a concern affecting our team.</a:t>
                      </a:r>
                      <a:endParaRPr/>
                    </a:p>
                  </a:txBody>
                  <a:tcPr marT="91425" marB="91425" marR="91425" marL="91425"/>
                </a:tc>
              </a:tr>
              <a:tr h="559800">
                <a:tc>
                  <a:txBody>
                    <a:bodyPr/>
                    <a:lstStyle/>
                    <a:p>
                      <a:pPr indent="0" lvl="0" marL="0" rtl="0" algn="l">
                        <a:spcBef>
                          <a:spcPts val="0"/>
                        </a:spcBef>
                        <a:spcAft>
                          <a:spcPts val="0"/>
                        </a:spcAft>
                        <a:buClr>
                          <a:schemeClr val="dk1"/>
                        </a:buClr>
                        <a:buSzPts val="1100"/>
                        <a:buFont typeface="Arial"/>
                        <a:buNone/>
                      </a:pPr>
                      <a:r>
                        <a:rPr lang="en-US" sz="1000">
                          <a:solidFill>
                            <a:schemeClr val="dk1"/>
                          </a:solidFill>
                        </a:rPr>
                        <a:t>Requirements Review</a:t>
                      </a:r>
                      <a:endParaRPr sz="1000"/>
                    </a:p>
                  </a:txBody>
                  <a:tcPr marT="91425" marB="91425" marR="91425" marL="91425"/>
                </a:tc>
                <a:tc>
                  <a:txBody>
                    <a:bodyPr/>
                    <a:lstStyle/>
                    <a:p>
                      <a:pPr indent="0" lvl="0" marL="0" rtl="0" algn="l">
                        <a:lnSpc>
                          <a:spcPct val="115000"/>
                        </a:lnSpc>
                        <a:spcBef>
                          <a:spcPts val="0"/>
                        </a:spcBef>
                        <a:spcAft>
                          <a:spcPts val="1000"/>
                        </a:spcAft>
                        <a:buClr>
                          <a:schemeClr val="dk1"/>
                        </a:buClr>
                        <a:buSzPts val="1100"/>
                        <a:buFont typeface="Arial"/>
                        <a:buNone/>
                      </a:pPr>
                      <a:r>
                        <a:rPr lang="en-US" sz="1000">
                          <a:solidFill>
                            <a:schemeClr val="dk1"/>
                          </a:solidFill>
                          <a:latin typeface="Verdana"/>
                          <a:ea typeface="Verdana"/>
                          <a:cs typeface="Verdana"/>
                          <a:sym typeface="Verdana"/>
                        </a:rPr>
                        <a:t>As we get further into the second half of Senior Design, we will be expected to detect more object than just a red vehicles. Those objects are still TBD. </a:t>
                      </a:r>
                      <a:endParaRPr/>
                    </a:p>
                  </a:txBody>
                  <a:tcPr marT="91425" marB="91425" marR="91425" marL="91425"/>
                </a:tc>
              </a:tr>
              <a:tr h="508075">
                <a:tc>
                  <a:txBody>
                    <a:bodyPr/>
                    <a:lstStyle/>
                    <a:p>
                      <a:pPr indent="0" lvl="0" marL="0" rtl="0" algn="l">
                        <a:spcBef>
                          <a:spcPts val="0"/>
                        </a:spcBef>
                        <a:spcAft>
                          <a:spcPts val="0"/>
                        </a:spcAft>
                        <a:buClr>
                          <a:schemeClr val="dk1"/>
                        </a:buClr>
                        <a:buSzPts val="1100"/>
                        <a:buFont typeface="Arial"/>
                        <a:buNone/>
                      </a:pPr>
                      <a:r>
                        <a:rPr lang="en-US" sz="1000">
                          <a:solidFill>
                            <a:schemeClr val="dk1"/>
                          </a:solidFill>
                        </a:rPr>
                        <a:t>Data Design Review</a:t>
                      </a:r>
                      <a:endParaRPr sz="1000">
                        <a:solidFill>
                          <a:schemeClr val="dk1"/>
                        </a:solidFill>
                      </a:endParaRPr>
                    </a:p>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US" sz="1000"/>
                        <a:t>This is a review of the flow of data within our project. </a:t>
                      </a:r>
                      <a:r>
                        <a:rPr lang="en-US" sz="1000">
                          <a:solidFill>
                            <a:schemeClr val="dk1"/>
                          </a:solidFill>
                          <a:latin typeface="Verdana"/>
                          <a:ea typeface="Verdana"/>
                          <a:cs typeface="Verdana"/>
                          <a:sym typeface="Verdana"/>
                        </a:rPr>
                        <a:t>We need to begin collecting data about the drone itself, such as things like battery status, latency, and network status. </a:t>
                      </a:r>
                      <a:r>
                        <a:rPr lang="en-US" sz="1000">
                          <a:solidFill>
                            <a:schemeClr val="dk1"/>
                          </a:solidFill>
                          <a:latin typeface="Verdana"/>
                          <a:ea typeface="Verdana"/>
                          <a:cs typeface="Verdana"/>
                          <a:sym typeface="Verdana"/>
                        </a:rPr>
                        <a:t>Overall, the final goal for the design of the data flow remains the same, though it does change as we test our experiment. </a:t>
                      </a:r>
                      <a:endParaRPr sz="10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2014-05-07T16:40:04Z</dcterms:created>
  <dc:creator>Marmarelli, Marissa</dc:creator>
</cp:coreProperties>
</file>