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jzg8KykBDMBXOGPuN5Gtkr5V8Y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f1af83a68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olivia</a:t>
            </a:r>
            <a:endParaRPr/>
          </a:p>
        </p:txBody>
      </p:sp>
      <p:sp>
        <p:nvSpPr>
          <p:cNvPr id="143" name="Google Shape;143;g22f1af83a68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f1af83a68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olivia</a:t>
            </a:r>
            <a:endParaRPr/>
          </a:p>
        </p:txBody>
      </p:sp>
      <p:sp>
        <p:nvSpPr>
          <p:cNvPr id="149" name="Google Shape;149;g22f1af83a68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f1af83a68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55" name="Google Shape;155;g22f1af83a68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f1af83a68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1" name="Google Shape;161;g22f1af83a6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f1af83a68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7" name="Google Shape;167;g22f1af83a68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f1af83a68_3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3" name="Google Shape;173;g22f1af83a68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f1af83a68_3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9" name="Google Shape;179;g22f1af83a68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f1af83a68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5" name="Google Shape;185;g22f1af83a68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f1af83a68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1" name="Google Shape;191;g22f1af83a68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f1af83a68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7" name="Google Shape;197;g22f1af83a68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55cdc48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93" name="Google Shape;93;g25155cdc48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1576f7e83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04" name="Google Shape;204;g251576f7e83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23a778334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223a778334_1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18" name="Google Shape;2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155cdc486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99" name="Google Shape;99;g25155cdc48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f1af83a68_3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05" name="Google Shape;105;g22f1af83a68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1576f7e8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2" name="Google Shape;112;g251576f7e8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1af83a68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8" name="Google Shape;118;g22f1af83a68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1af83a68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5" name="Google Shape;125;g22f1af83a68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f1af83a68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131" name="Google Shape;131;g22f1af83a68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f1af83a68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137" name="Google Shape;137;g22f1af83a6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docs.google.com/document/d/14_al6QAWnWfxiXDTrIToM2Mt00mNW7-mgROgkBkJ2AU/edit?usp=sharing" TargetMode="External"/><Relationship Id="rId5" Type="http://schemas.openxmlformats.org/officeDocument/2006/relationships/hyperlink" Target="https://docs.google.com/spreadsheets/d/1nTfUQQfu9tRgcF2SL59ldLMxJKx71qvpQq1yz4_QAvk/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63575" y="302725"/>
            <a:ext cx="45153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CIS-4951</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With Dr. Bruce Maxim</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Team 4</a:t>
            </a:r>
            <a:endParaRPr b="1" sz="20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Sky Socket (C</a:t>
            </a:r>
            <a:r>
              <a:rPr b="1" lang="en-US" sz="2000">
                <a:solidFill>
                  <a:schemeClr val="lt1"/>
                </a:solidFill>
                <a:latin typeface="Calibri"/>
                <a:ea typeface="Calibri"/>
                <a:cs typeface="Calibri"/>
                <a:sym typeface="Calibri"/>
              </a:rPr>
              <a:t>lient Dr. Zheng Song)</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lang="en-US" sz="2000">
                <a:solidFill>
                  <a:schemeClr val="lt1"/>
                </a:solidFill>
                <a:latin typeface="Calibri"/>
                <a:ea typeface="Calibri"/>
                <a:cs typeface="Calibri"/>
                <a:sym typeface="Calibri"/>
              </a:rPr>
              <a:t>Test Plan Specifications</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g22f1af83a68_0_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6" name="Google Shape;146;g22f1af83a68_0_34"/>
          <p:cNvSpPr txBox="1"/>
          <p:nvPr/>
        </p:nvSpPr>
        <p:spPr>
          <a:xfrm>
            <a:off x="42600" y="1497575"/>
            <a:ext cx="9101400" cy="463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Testing Work, Record Keeping, and Metrics</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A custom widget was created in Kivy that allows us to monitor system usage details which will allow for performance metrics to be calculated and tested.</a:t>
            </a:r>
            <a:endParaRPr sz="1300">
              <a:solidFill>
                <a:schemeClr val="dk1"/>
              </a:solidFill>
              <a:latin typeface="Verdana"/>
              <a:ea typeface="Verdana"/>
              <a:cs typeface="Verdana"/>
              <a:sym typeface="Verdana"/>
            </a:endParaRPr>
          </a:p>
          <a:p>
            <a:pPr indent="0" lvl="0" marL="0" rtl="0" algn="l">
              <a:spcBef>
                <a:spcPts val="1000"/>
              </a:spcBef>
              <a:spcAft>
                <a:spcPts val="0"/>
              </a:spcAft>
              <a:buNone/>
            </a:pPr>
            <a:r>
              <a:t/>
            </a:r>
            <a:endParaRPr sz="1300">
              <a:solidFill>
                <a:schemeClr val="dk1"/>
              </a:solidFill>
              <a:latin typeface="Verdana"/>
              <a:ea typeface="Verdana"/>
              <a:cs typeface="Verdana"/>
              <a:sym typeface="Verdana"/>
            </a:endParaRPr>
          </a:p>
          <a:p>
            <a:pPr indent="0" lvl="0" marL="0" rtl="0" algn="l">
              <a:spcBef>
                <a:spcPts val="1000"/>
              </a:spcBef>
              <a:spcAft>
                <a:spcPts val="0"/>
              </a:spcAft>
              <a:buNone/>
            </a:pPr>
            <a:r>
              <a:rPr lang="en-US" sz="1300">
                <a:solidFill>
                  <a:schemeClr val="dk1"/>
                </a:solidFill>
                <a:latin typeface="Verdana"/>
                <a:ea typeface="Verdana"/>
                <a:cs typeface="Verdana"/>
                <a:sym typeface="Verdana"/>
              </a:rPr>
              <a:t>Test records will be created, monitored, and held in a shared google drive using Google Docs and Sheets. Feedback from testing assistants and the Sky Socket team will be stored in an adjacent folder. For more information related to test time keeping, see section 3.5.</a:t>
            </a:r>
            <a:endParaRPr sz="1300">
              <a:solidFill>
                <a:schemeClr val="dk1"/>
              </a:solidFill>
              <a:latin typeface="Verdana"/>
              <a:ea typeface="Verdana"/>
              <a:cs typeface="Verdana"/>
              <a:sym typeface="Verdana"/>
            </a:endParaRPr>
          </a:p>
          <a:p>
            <a:pPr indent="0" lvl="0" marL="0" rtl="0" algn="l">
              <a:spcBef>
                <a:spcPts val="1000"/>
              </a:spcBef>
              <a:spcAft>
                <a:spcPts val="0"/>
              </a:spcAft>
              <a:buNone/>
            </a:pPr>
            <a:r>
              <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Bytes: The metric used to measure memory usage via Sky Socket GUI</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Percent Usage: the metric used to measure the volume of CPU and GPU usage taken by Sky Socket GUI</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mAP: mean average precision. This is used during training as a recall value to show how precise our object detection model is.</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Confidence level: a percentage shown by our bounding box to show the user the confidence of a prediction.</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Gigabits and Megabits per second (Gb/s Mb/s): The metric used for bandwidth and network usage.</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Battery percentage (referring to the voltage of the battery compared to the maximum voltage capacity of the battery).</a:t>
            </a:r>
            <a:endParaRPr sz="13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g22f1af83a68_0_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g22f1af83a68_0_41"/>
          <p:cNvSpPr txBox="1"/>
          <p:nvPr/>
        </p:nvSpPr>
        <p:spPr>
          <a:xfrm>
            <a:off x="42600" y="1497575"/>
            <a:ext cx="9101400" cy="398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Testing Tools and Metrics</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	The testing tools used for testing include Python’s unittest framework, the custom kivy widget, and the system hardware. Google Colab was used while training our custom dataset for object detection. It used darknet, YOLOv4-tiny and OpenCV for training. The Environment used by the hardware is the RaspianOS. Windows 10 will be used for Sky Socket GUI testing.</a:t>
            </a:r>
            <a:endParaRPr sz="1300">
              <a:solidFill>
                <a:schemeClr val="dk1"/>
              </a:solidFill>
              <a:latin typeface="Verdana"/>
              <a:ea typeface="Verdana"/>
              <a:cs typeface="Verdana"/>
              <a:sym typeface="Verdana"/>
            </a:endParaRPr>
          </a:p>
          <a:p>
            <a:pPr indent="0" lvl="0" marL="0" rtl="0" algn="l">
              <a:spcBef>
                <a:spcPts val="1000"/>
              </a:spcBef>
              <a:spcAft>
                <a:spcPts val="0"/>
              </a:spcAft>
              <a:buNone/>
            </a:pPr>
            <a:r>
              <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Bytes: The metric used to measure memory usage via Sky Socket GUI</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Percent Usage: the metric used to measure the volume of CPU and GPU usage taken by Sky Socket GUI</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mAP: mean average precision. This is used during training as a recall value to show how precise our object detection model is.</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Confidence level: a percentage shown by our bounding box to show the user the confidence of a prediction.</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Gigabits and Megabits per second (Gb/s Mb/s): The metric used for bandwidth and network usage.</a:t>
            </a:r>
            <a:endParaRPr sz="1300">
              <a:solidFill>
                <a:schemeClr val="dk1"/>
              </a:solidFill>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Battery percentage (referring to the voltage of the battery compared to the maximum voltage capacity of the battery).</a:t>
            </a:r>
            <a:endParaRPr sz="13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22f1af83a68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g22f1af83a68_0_47"/>
          <p:cNvSpPr txBox="1"/>
          <p:nvPr/>
        </p:nvSpPr>
        <p:spPr>
          <a:xfrm>
            <a:off x="42600" y="1497575"/>
            <a:ext cx="9101400" cy="383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Testing Schedule</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311150" lvl="0" marL="457200" rtl="0" algn="l">
              <a:spcBef>
                <a:spcPts val="12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Unit Testing:</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Active throughout programming phase</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March 13th - July 31st</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Integration Testing:</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Active during major intersections</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April 3rd - April 7th</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July 17th - August 4th</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Validation Testing:</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Active once project programming is complete</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August 5th - 7th</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High Order Testing:</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Active once project programming is complete</a:t>
            </a:r>
            <a:endParaRPr sz="1300">
              <a:solidFill>
                <a:schemeClr val="dk1"/>
              </a:solidFill>
              <a:latin typeface="Verdana"/>
              <a:ea typeface="Verdana"/>
              <a:cs typeface="Verdana"/>
              <a:sym typeface="Verdana"/>
            </a:endParaRPr>
          </a:p>
          <a:p>
            <a:pPr indent="-311150" lvl="1" marL="914400" rtl="0" algn="l">
              <a:spcBef>
                <a:spcPts val="1000"/>
              </a:spcBef>
              <a:spcAft>
                <a:spcPts val="1000"/>
              </a:spcAft>
              <a:buClr>
                <a:schemeClr val="dk1"/>
              </a:buClr>
              <a:buSzPts val="1300"/>
              <a:buFont typeface="Verdana"/>
              <a:buChar char="○"/>
            </a:pPr>
            <a:r>
              <a:rPr lang="en-US" sz="1300">
                <a:solidFill>
                  <a:schemeClr val="dk1"/>
                </a:solidFill>
                <a:latin typeface="Verdana"/>
                <a:ea typeface="Verdana"/>
                <a:cs typeface="Verdana"/>
                <a:sym typeface="Verdana"/>
              </a:rPr>
              <a:t>August 5th - August 11th</a:t>
            </a:r>
            <a:endParaRPr sz="13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2f1af83a68_0_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4" name="Google Shape;164;g22f1af83a68_0_3"/>
          <p:cNvSpPr txBox="1"/>
          <p:nvPr/>
        </p:nvSpPr>
        <p:spPr>
          <a:xfrm>
            <a:off x="42600" y="1497575"/>
            <a:ext cx="9101400" cy="426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3.2.1 </a:t>
            </a:r>
            <a:r>
              <a:rPr b="1" lang="en-US" sz="2100"/>
              <a:t>Test Procedure: Unit Tests (DOZENS)</a:t>
            </a:r>
            <a:endParaRPr b="1" sz="2100"/>
          </a:p>
          <a:p>
            <a:pPr indent="0" lvl="0" marL="0" marR="0" rtl="0" algn="l">
              <a:lnSpc>
                <a:spcPct val="100000"/>
              </a:lnSpc>
              <a:spcBef>
                <a:spcPts val="0"/>
              </a:spcBef>
              <a:spcAft>
                <a:spcPts val="0"/>
              </a:spcAft>
              <a:buClr>
                <a:srgbClr val="000000"/>
              </a:buClr>
              <a:buSzPts val="2100"/>
              <a:buFont typeface="Arial"/>
              <a:buNone/>
            </a:pPr>
            <a:r>
              <a:t/>
            </a:r>
            <a:endParaRPr b="1" sz="2100"/>
          </a:p>
          <a:p>
            <a:pPr indent="0" lvl="0" marL="0" marR="0" rtl="0" algn="l">
              <a:lnSpc>
                <a:spcPct val="100000"/>
              </a:lnSpc>
              <a:spcBef>
                <a:spcPts val="0"/>
              </a:spcBef>
              <a:spcAft>
                <a:spcPts val="0"/>
              </a:spcAft>
              <a:buClr>
                <a:srgbClr val="000000"/>
              </a:buClr>
              <a:buSzPts val="2100"/>
              <a:buFont typeface="Arial"/>
              <a:buNone/>
            </a:pPr>
            <a:r>
              <a:rPr b="1" lang="en-US" sz="2100"/>
              <a:t>Proof that there are too many to show on a powerpoint presentation:</a:t>
            </a:r>
            <a:endParaRPr b="1" sz="2100"/>
          </a:p>
          <a:p>
            <a:pPr indent="-361950" lvl="0" marL="457200" marR="0" rtl="0" algn="l">
              <a:lnSpc>
                <a:spcPct val="100000"/>
              </a:lnSpc>
              <a:spcBef>
                <a:spcPts val="0"/>
              </a:spcBef>
              <a:spcAft>
                <a:spcPts val="0"/>
              </a:spcAft>
              <a:buSzPts val="2100"/>
              <a:buChar char="●"/>
            </a:pPr>
            <a:r>
              <a:rPr b="1" lang="en-US" sz="2100"/>
              <a:t>Test Specification Document:</a:t>
            </a:r>
            <a:endParaRPr b="1" sz="2100"/>
          </a:p>
          <a:p>
            <a:pPr indent="-361950" lvl="1" marL="914400" marR="0" rtl="0" algn="l">
              <a:lnSpc>
                <a:spcPct val="100000"/>
              </a:lnSpc>
              <a:spcBef>
                <a:spcPts val="0"/>
              </a:spcBef>
              <a:spcAft>
                <a:spcPts val="0"/>
              </a:spcAft>
              <a:buSzPts val="2100"/>
              <a:buChar char="○"/>
            </a:pPr>
            <a:r>
              <a:rPr b="1" lang="en-US" sz="2100" u="sng">
                <a:solidFill>
                  <a:schemeClr val="hlink"/>
                </a:solidFill>
                <a:hlinkClick r:id="rId4"/>
              </a:rPr>
              <a:t>https://docs.google.com/document/d/14_al6QAWnWfxiXDTrIToM2Mt00mNW7-mgROgkBkJ2AU/edit?usp=sharing</a:t>
            </a:r>
            <a:endParaRPr b="1" sz="2100"/>
          </a:p>
          <a:p>
            <a:pPr indent="-361950" lvl="0" marL="457200" marR="0" rtl="0" algn="l">
              <a:lnSpc>
                <a:spcPct val="100000"/>
              </a:lnSpc>
              <a:spcBef>
                <a:spcPts val="0"/>
              </a:spcBef>
              <a:spcAft>
                <a:spcPts val="0"/>
              </a:spcAft>
              <a:buSzPts val="2100"/>
              <a:buChar char="●"/>
            </a:pPr>
            <a:r>
              <a:rPr b="1" lang="en-US" sz="2100"/>
              <a:t>Test Logging Database (google spreadsheet):</a:t>
            </a:r>
            <a:endParaRPr b="1" sz="2100"/>
          </a:p>
          <a:p>
            <a:pPr indent="-361950" lvl="1" marL="914400" marR="0" rtl="0" algn="l">
              <a:lnSpc>
                <a:spcPct val="100000"/>
              </a:lnSpc>
              <a:spcBef>
                <a:spcPts val="0"/>
              </a:spcBef>
              <a:spcAft>
                <a:spcPts val="0"/>
              </a:spcAft>
              <a:buSzPts val="2100"/>
              <a:buChar char="○"/>
            </a:pPr>
            <a:r>
              <a:rPr b="1" lang="en-US" sz="2100" u="sng">
                <a:solidFill>
                  <a:schemeClr val="hlink"/>
                </a:solidFill>
                <a:hlinkClick r:id="rId5"/>
              </a:rPr>
              <a:t>https://docs.google.com/spreadsheets/d/1nTfUQQfu9tRgcF2SL59ldLMxJKx71qvpQq1yz4_QAvk/edit?usp=sharing</a:t>
            </a:r>
            <a:endParaRPr b="1" sz="2100"/>
          </a:p>
          <a:p>
            <a:pPr indent="0" lvl="0" marL="0" marR="0" rtl="0" algn="l">
              <a:lnSpc>
                <a:spcPct val="100000"/>
              </a:lnSpc>
              <a:spcBef>
                <a:spcPts val="0"/>
              </a:spcBef>
              <a:spcAft>
                <a:spcPts val="0"/>
              </a:spcAft>
              <a:buNone/>
            </a:pPr>
            <a:r>
              <a:t/>
            </a:r>
            <a:endParaRPr b="1" sz="2100"/>
          </a:p>
          <a:p>
            <a:pPr indent="0" lvl="0" marL="0" marR="0" rtl="0" algn="l">
              <a:lnSpc>
                <a:spcPct val="115000"/>
              </a:lnSpc>
              <a:spcBef>
                <a:spcPts val="0"/>
              </a:spcBef>
              <a:spcAft>
                <a:spcPts val="0"/>
              </a:spcAft>
              <a:buClr>
                <a:srgbClr val="000000"/>
              </a:buClr>
              <a:buSzPts val="1000"/>
              <a:buFont typeface="Arial"/>
              <a:buNone/>
            </a:pPr>
            <a:r>
              <a:t/>
            </a:r>
            <a:endParaRPr b="1" sz="2100"/>
          </a:p>
          <a:p>
            <a:pPr indent="0" lvl="0" marL="0" marR="0" rtl="0" algn="l">
              <a:lnSpc>
                <a:spcPct val="115000"/>
              </a:lnSpc>
              <a:spcBef>
                <a:spcPts val="0"/>
              </a:spcBef>
              <a:spcAft>
                <a:spcPts val="0"/>
              </a:spcAft>
              <a:buClr>
                <a:srgbClr val="000000"/>
              </a:buClr>
              <a:buSzPts val="1000"/>
              <a:buFont typeface="Arial"/>
              <a:buNone/>
            </a:pPr>
            <a:r>
              <a:t/>
            </a:r>
            <a:endParaRPr b="1" sz="2100"/>
          </a:p>
          <a:p>
            <a:pPr indent="0" lvl="0" marL="0" marR="0" rtl="0" algn="l">
              <a:lnSpc>
                <a:spcPct val="115000"/>
              </a:lnSpc>
              <a:spcBef>
                <a:spcPts val="0"/>
              </a:spcBef>
              <a:spcAft>
                <a:spcPts val="0"/>
              </a:spcAft>
              <a:buClr>
                <a:schemeClr val="dk1"/>
              </a:buClr>
              <a:buSzPts val="1100"/>
              <a:buFont typeface="Arial"/>
              <a:buNone/>
            </a:pPr>
            <a:r>
              <a:t/>
            </a:r>
            <a:endParaRPr b="1" i="0" sz="1300" u="none" cap="none" strike="noStrik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22f1af83a68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0" name="Google Shape;170;g22f1af83a68_0_53"/>
          <p:cNvSpPr txBox="1"/>
          <p:nvPr/>
        </p:nvSpPr>
        <p:spPr>
          <a:xfrm>
            <a:off x="42600" y="1497575"/>
            <a:ext cx="9101400" cy="37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3.2.2 Integration Testing</a:t>
            </a:r>
            <a:endParaRPr b="1" i="0" sz="2100" u="none" cap="none" strike="noStrike">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Clr>
                <a:srgbClr val="000000"/>
              </a:buClr>
              <a:buSzPts val="1000"/>
              <a:buFont typeface="Arial"/>
              <a:buNone/>
            </a:pPr>
            <a:r>
              <a:t/>
            </a:r>
            <a:endParaRPr b="0" i="0" sz="1300" u="none" cap="none" strike="noStrike">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3.2.2.1 Testing Procedure for Integration:</a:t>
            </a:r>
            <a:endParaRPr b="1" sz="1300">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Integration will happen in 2 phases: non flight integration and flight integration.</a:t>
            </a:r>
            <a:endParaRPr b="1" sz="13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Char char="●"/>
            </a:pPr>
            <a:r>
              <a:rPr b="1" lang="en-US" sz="1300">
                <a:solidFill>
                  <a:schemeClr val="dk1"/>
                </a:solidFill>
                <a:latin typeface="Verdana"/>
                <a:ea typeface="Verdana"/>
                <a:cs typeface="Verdana"/>
                <a:sym typeface="Verdana"/>
              </a:rPr>
              <a:t>Conduct bottom-up integration testing, gradually integrating components into the Sky Socket GUI.</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Verify integration with car command server program, drone client program, and edge-server node client program.</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Test communication, command processing, and data exchange.</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Perform nonflight integration and flight integration.</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Input: Commands, data, and image frames exchanged between GUI and components.</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Output: Successful integration and functioning of components.</a:t>
            </a:r>
            <a:endParaRPr b="1" sz="1300">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22f1af83a68_3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6" name="Google Shape;176;g22f1af83a68_3_1"/>
          <p:cNvSpPr txBox="1"/>
          <p:nvPr/>
        </p:nvSpPr>
        <p:spPr>
          <a:xfrm>
            <a:off x="42600" y="1497575"/>
            <a:ext cx="9101400" cy="453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3.2.2 Integration Testing</a:t>
            </a:r>
            <a:endParaRPr b="1" i="0" sz="2100" u="none" cap="none" strike="noStrike">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300">
                <a:solidFill>
                  <a:schemeClr val="dk1"/>
                </a:solidFill>
                <a:latin typeface="Verdana"/>
                <a:ea typeface="Verdana"/>
                <a:cs typeface="Verdana"/>
                <a:sym typeface="Verdana"/>
              </a:rPr>
              <a:t>Integration Test Cases:</a:t>
            </a:r>
            <a:endParaRPr b="1" sz="13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Verify GUI integration with individual components.</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Test command line prompt functionality.</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Validate integration between drone and car.</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Verify integration between drone and edge server.</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Validate integration between edge server and car.</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Monitor and download log files for performance tracking.</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Perform end-to-end testing of the entire system.</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Validate integration in nonflight scenarios.</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AutoNum type="arabicPeriod"/>
            </a:pPr>
            <a:r>
              <a:rPr b="1" lang="en-US" sz="1300">
                <a:solidFill>
                  <a:schemeClr val="dk1"/>
                </a:solidFill>
                <a:latin typeface="Verdana"/>
                <a:ea typeface="Verdana"/>
                <a:cs typeface="Verdana"/>
                <a:sym typeface="Verdana"/>
              </a:rPr>
              <a:t>Validate integration in flight scenarios.</a:t>
            </a:r>
            <a:endParaRPr b="1" sz="13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b="1" sz="13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b="1" sz="1300">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22f1af83a68_3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g22f1af83a68_3_7"/>
          <p:cNvSpPr txBox="1"/>
          <p:nvPr/>
        </p:nvSpPr>
        <p:spPr>
          <a:xfrm>
            <a:off x="42600" y="1497575"/>
            <a:ext cx="9101400" cy="38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3.2.2 Integration Testing</a:t>
            </a:r>
            <a:endParaRPr b="1" i="0" sz="2100" u="none" cap="none" strike="noStrike">
              <a:solidFill>
                <a:schemeClr val="dk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1300">
                <a:solidFill>
                  <a:schemeClr val="dk1"/>
                </a:solidFill>
                <a:latin typeface="Verdana"/>
                <a:ea typeface="Verdana"/>
                <a:cs typeface="Verdana"/>
                <a:sym typeface="Verdana"/>
              </a:rPr>
              <a:t>Expected Results:</a:t>
            </a:r>
            <a:endParaRPr b="1" sz="13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Char char="●"/>
            </a:pPr>
            <a:r>
              <a:rPr b="1" lang="en-US" sz="1300">
                <a:solidFill>
                  <a:schemeClr val="dk1"/>
                </a:solidFill>
                <a:latin typeface="Verdana"/>
                <a:ea typeface="Verdana"/>
                <a:cs typeface="Verdana"/>
                <a:sym typeface="Verdana"/>
              </a:rPr>
              <a:t>Successful integration and functioning of components.</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Proper communication, command processing, and data exchange.</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Accurate responses to user commands.</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Integration of command line prompt functionality.</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Coordinated actions between drone, edge server, and car.</a:t>
            </a:r>
            <a:endParaRPr b="1" sz="13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Char char="●"/>
            </a:pPr>
            <a:r>
              <a:rPr b="1" lang="en-US" sz="1300">
                <a:solidFill>
                  <a:schemeClr val="dk1"/>
                </a:solidFill>
                <a:latin typeface="Verdana"/>
                <a:ea typeface="Verdana"/>
                <a:cs typeface="Verdana"/>
                <a:sym typeface="Verdana"/>
              </a:rPr>
              <a:t>Generation and download of log files for performance tracking.</a:t>
            </a:r>
            <a:endParaRPr b="1" sz="13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b="1" sz="1300">
              <a:solidFill>
                <a:schemeClr val="dk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b="1" sz="1300">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22f1af83a68_0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8" name="Google Shape;188;g22f1af83a68_0_58"/>
          <p:cNvSpPr txBox="1"/>
          <p:nvPr/>
        </p:nvSpPr>
        <p:spPr>
          <a:xfrm>
            <a:off x="42600" y="1497575"/>
            <a:ext cx="9101400" cy="34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3 </a:t>
            </a:r>
            <a:r>
              <a:rPr b="1" lang="en-US" sz="2100"/>
              <a:t>Test Procedure: Validation Tests</a:t>
            </a:r>
            <a:endParaRPr b="1" i="0" sz="2100" u="none" cap="none" strike="noStrike">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Clr>
                <a:srgbClr val="000000"/>
              </a:buClr>
              <a:buSzPts val="1000"/>
              <a:buFont typeface="Arial"/>
              <a:buNone/>
            </a:pPr>
            <a:r>
              <a:t/>
            </a:r>
            <a:endParaRPr b="0" i="0" sz="1300" u="none" cap="none" strike="noStrike">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The features and functionality of Sky Socket will be cross-referenced with the Software Requirements Specification document to verify that it conforms with the requirements and is up to standard. We will also do validation testing with our client to ensure that it is to their standard.</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Expected Result:</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The software will perform at the specified requirements from the Software Requirements Specification document.</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Pass/fail criterion for all validation tests:</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The features in Sky Socket are allowed to not be within the specified requirements verbatim, but the spirit of all correlated requirements must be fulfilled to ensure compliance.</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22f1af83a68_0_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g22f1af83a68_0_63"/>
          <p:cNvSpPr txBox="1"/>
          <p:nvPr/>
        </p:nvSpPr>
        <p:spPr>
          <a:xfrm>
            <a:off x="42600" y="1497575"/>
            <a:ext cx="9101400" cy="541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3 </a:t>
            </a:r>
            <a:r>
              <a:rPr b="1" lang="en-US" sz="2100"/>
              <a:t>Test Procedure: </a:t>
            </a:r>
            <a:r>
              <a:rPr b="1" lang="en-US" sz="2100"/>
              <a:t>High</a:t>
            </a:r>
            <a:r>
              <a:rPr b="1" lang="en-US" sz="2100"/>
              <a:t>-Order Tests</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Stress testing:</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A series of targeted button presses will be done in sequence to try and cause Sky Socket GUI to crash. The program should have systems in place to avoid this from causing system failure.</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Performance testing:</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The machine learning algorithm will be loaded onto expected hardware as well as Raspberry Pi’s. This will test how high of a frame count as well as the accuracy of our model for systems with limited resources. The GUI also has performance metrics available to test what level of system is needed.</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Alpha/beta testing:</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Alpha testing will occur in-house. Members of the testing team will attempt to run complete and predetermined simulations with predetermined outcomes to assess the accuracy and completeness of the product.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Beta testing will also be in-house with members of the testing team as well as some independent testers and the client assisting in the simulation process. They will not be given instructions for one run of the testing and then given instructions for the second. The new additions will be asked for their feedback on using the product as well as the documentation’s completeness and user friendliness.</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Pass/fail criterion for all validation tests:</a:t>
            </a:r>
            <a:endParaRPr b="1"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The features in Sky Socket are allowed to not be within the specified requirements verbatim, but the spirit of all correlated requirements must be fulfilled to ensure compliance.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22f1af83a68_0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0" name="Google Shape;200;g22f1af83a68_0_69"/>
          <p:cNvSpPr txBox="1"/>
          <p:nvPr/>
        </p:nvSpPr>
        <p:spPr>
          <a:xfrm>
            <a:off x="42600" y="1497575"/>
            <a:ext cx="9101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3 </a:t>
            </a:r>
            <a:r>
              <a:rPr b="1" lang="en-US" sz="2100"/>
              <a:t>Test Procedure: Test Log Example</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t/>
            </a:r>
            <a:endParaRPr b="1" sz="1300">
              <a:solidFill>
                <a:schemeClr val="dk1"/>
              </a:solidFill>
              <a:latin typeface="Verdana"/>
              <a:ea typeface="Verdana"/>
              <a:cs typeface="Verdana"/>
              <a:sym typeface="Verdana"/>
            </a:endParaRPr>
          </a:p>
        </p:txBody>
      </p:sp>
      <p:pic>
        <p:nvPicPr>
          <p:cNvPr id="201" name="Google Shape;201;g22f1af83a68_0_69"/>
          <p:cNvPicPr preferRelativeResize="0"/>
          <p:nvPr/>
        </p:nvPicPr>
        <p:blipFill>
          <a:blip r:embed="rId4">
            <a:alphaModFix/>
          </a:blip>
          <a:stretch>
            <a:fillRect/>
          </a:stretch>
        </p:blipFill>
        <p:spPr>
          <a:xfrm>
            <a:off x="661088" y="2098550"/>
            <a:ext cx="7864424" cy="425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5155cdc486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 name="Google Shape;96;g25155cdc486_0_0"/>
          <p:cNvSpPr txBox="1"/>
          <p:nvPr/>
        </p:nvSpPr>
        <p:spPr>
          <a:xfrm>
            <a:off x="182451" y="1601125"/>
            <a:ext cx="8504400" cy="406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1 Introduction </a:t>
            </a:r>
            <a:endParaRPr b="1" i="0" sz="2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The testing process for Sky Socket has several goals. The software will be vigorously tested for logic errors and bugs as well as responsiveness and ease of use. The final product should feel approachable and understandable for any user with the appropriate qualifications to research such an area of engineering. Beyond that, we would like our product to feel easier to use than alternatives while providing the dependability and flexibility of said competitors.</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Many design specifications will be validated during testing including a simple and easy-to-use interface, accurate and robust file interactions, and a reliable “click and play” UI experience. The GUI should properly interact with the desired devices, locate files accurately, and maintain a reasonable refresh rate and response time.</a:t>
            </a:r>
            <a:endParaRPr sz="1300">
              <a:solidFill>
                <a:schemeClr val="dk1"/>
              </a:solidFill>
              <a:latin typeface="Verdana"/>
              <a:ea typeface="Verdana"/>
              <a:cs typeface="Verdana"/>
              <a:sym typeface="Verdana"/>
            </a:endParaRPr>
          </a:p>
          <a:p>
            <a:pPr indent="0" lvl="0" marL="0" marR="0" rtl="0" algn="l">
              <a:lnSpc>
                <a:spcPct val="115000"/>
              </a:lnSpc>
              <a:spcBef>
                <a:spcPts val="0"/>
              </a:spcBef>
              <a:spcAft>
                <a:spcPts val="0"/>
              </a:spcAft>
              <a:buNone/>
            </a:pPr>
            <a:r>
              <a:rPr lang="en-US" sz="1300">
                <a:solidFill>
                  <a:schemeClr val="dk1"/>
                </a:solidFill>
                <a:latin typeface="Verdana"/>
                <a:ea typeface="Verdana"/>
                <a:cs typeface="Verdana"/>
                <a:sym typeface="Verdana"/>
              </a:rPr>
              <a:t>    The manual must be complete enough for even the average user to install and run the entire system. There should also be examples in the form of multimedia (screenshots, etc.) to complement the written instructions. Installation instructions should encompass all aspects necessary in order to use our open-source product. Uninstallation should also completely remove all files installed onto target machines.</a:t>
            </a:r>
            <a:endParaRPr b="1" i="0" sz="13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251576f7e83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g251576f7e83_2_0"/>
          <p:cNvSpPr txBox="1"/>
          <p:nvPr/>
        </p:nvSpPr>
        <p:spPr>
          <a:xfrm>
            <a:off x="182451" y="1601125"/>
            <a:ext cx="85044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7 Traceability Matrix</a:t>
            </a:r>
            <a:endParaRPr b="0" i="0" sz="1300" u="none" cap="none" strike="noStrike">
              <a:solidFill>
                <a:schemeClr val="dk1"/>
              </a:solidFill>
              <a:latin typeface="Verdana"/>
              <a:ea typeface="Verdana"/>
              <a:cs typeface="Verdana"/>
              <a:sym typeface="Verdana"/>
            </a:endParaRPr>
          </a:p>
        </p:txBody>
      </p:sp>
      <p:pic>
        <p:nvPicPr>
          <p:cNvPr id="208" name="Google Shape;208;g251576f7e83_2_0"/>
          <p:cNvPicPr preferRelativeResize="0"/>
          <p:nvPr/>
        </p:nvPicPr>
        <p:blipFill rotWithShape="1">
          <a:blip r:embed="rId4">
            <a:alphaModFix/>
          </a:blip>
          <a:srcRect b="0" l="0" r="0" t="0"/>
          <a:stretch/>
        </p:blipFill>
        <p:spPr>
          <a:xfrm>
            <a:off x="719100" y="2261550"/>
            <a:ext cx="7331191" cy="403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g2223a778334_1_254"/>
          <p:cNvSpPr txBox="1"/>
          <p:nvPr>
            <p:ph idx="1" type="body"/>
          </p:nvPr>
        </p:nvSpPr>
        <p:spPr>
          <a:xfrm>
            <a:off x="457200" y="2305130"/>
            <a:ext cx="8229600" cy="38274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214" name="Google Shape;214;g2223a778334_1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5" name="Google Shape;215;g2223a778334_1_254"/>
          <p:cNvSpPr txBox="1"/>
          <p:nvPr/>
        </p:nvSpPr>
        <p:spPr>
          <a:xfrm>
            <a:off x="3192177" y="1531126"/>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1" name="Google Shape;221;p7"/>
          <p:cNvSpPr txBox="1"/>
          <p:nvPr/>
        </p:nvSpPr>
        <p:spPr>
          <a:xfrm>
            <a:off x="182441" y="1601126"/>
            <a:ext cx="74220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Research References</a:t>
            </a:r>
            <a:endParaRPr b="1" i="0" sz="21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S. A. Hadiwardoyo, E. Hernández-Orallo, C. T. Calafate, J. -C. Cano and P. Manzoni, </a:t>
            </a:r>
            <a:r>
              <a:rPr b="1" i="0" lang="en-US" sz="1200" u="none" cap="none" strike="noStrike">
                <a:solidFill>
                  <a:schemeClr val="dk1"/>
                </a:solidFill>
                <a:latin typeface="Verdana"/>
                <a:ea typeface="Verdana"/>
                <a:cs typeface="Verdana"/>
                <a:sym typeface="Verdana"/>
              </a:rPr>
              <a:t>"Evaluating UAV-to-Car Communications Performance: Testbed Experiments,"</a:t>
            </a:r>
            <a:r>
              <a:rPr b="0" i="0" lang="en-US" sz="12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J. Yoon, I. Kim, W. Chung and D. Kim, </a:t>
            </a:r>
            <a:r>
              <a:rPr b="1" i="0" lang="en-US" sz="1200" u="none" cap="none" strike="noStrike">
                <a:solidFill>
                  <a:schemeClr val="dk1"/>
                </a:solidFill>
                <a:latin typeface="Verdana"/>
                <a:ea typeface="Verdana"/>
                <a:cs typeface="Verdana"/>
                <a:sym typeface="Verdana"/>
              </a:rPr>
              <a:t>"Fast and accurate car detection in drone-view,"</a:t>
            </a:r>
            <a:r>
              <a:rPr b="0" i="0" lang="en-US" sz="12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Yildiz, Melih, Burcu Bilgiç, Utku Kale, and Dániel Rohács. 2021. </a:t>
            </a:r>
            <a:r>
              <a:rPr b="1" i="0" lang="en-US" sz="12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US" sz="1200" u="none" cap="none" strike="noStrike">
                <a:solidFill>
                  <a:schemeClr val="dk1"/>
                </a:solidFill>
                <a:latin typeface="Verdana"/>
                <a:ea typeface="Verdana"/>
                <a:cs typeface="Verdana"/>
                <a:sym typeface="Verdana"/>
              </a:rPr>
              <a:t>Sustainability 13, no. 10: 5602.</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a:t>
            </a:r>
            <a:endParaRPr b="1"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US" sz="12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Barbeau, Michel, Joaquin Garcia-Alfaro, and Evangelos Kranakis. 2022. </a:t>
            </a:r>
            <a:r>
              <a:rPr b="1" i="0" lang="en-US" sz="1200" u="none" cap="none" strike="noStrike">
                <a:solidFill>
                  <a:schemeClr val="dk1"/>
                </a:solidFill>
                <a:latin typeface="Verdana"/>
                <a:ea typeface="Verdana"/>
                <a:cs typeface="Verdana"/>
                <a:sym typeface="Verdana"/>
              </a:rPr>
              <a:t>"Research Trends in Collaborative Drones" </a:t>
            </a:r>
            <a:r>
              <a:rPr b="0" i="0" lang="en-US" sz="1200" u="none" cap="none" strike="noStrike">
                <a:solidFill>
                  <a:schemeClr val="dk1"/>
                </a:solidFill>
                <a:latin typeface="Verdana"/>
                <a:ea typeface="Verdana"/>
                <a:cs typeface="Verdana"/>
                <a:sym typeface="Verdana"/>
              </a:rPr>
              <a:t>Sensors 22, no. 9: 3321.</a:t>
            </a:r>
            <a:endParaRPr b="0" i="0" sz="1200" u="none" cap="none" strike="noStrike">
              <a:solidFill>
                <a:schemeClr val="dk1"/>
              </a:solidFill>
              <a:latin typeface="Verdana"/>
              <a:ea typeface="Verdana"/>
              <a:cs typeface="Verdana"/>
              <a:sym typeface="Verdana"/>
            </a:endParaRPr>
          </a:p>
          <a:p>
            <a:pPr indent="-298450" lvl="1" marL="914400" marR="0" rtl="0" algn="l">
              <a:lnSpc>
                <a:spcPct val="100000"/>
              </a:lnSpc>
              <a:spcBef>
                <a:spcPts val="0"/>
              </a:spcBef>
              <a:spcAft>
                <a:spcPts val="0"/>
              </a:spcAft>
              <a:buClr>
                <a:srgbClr val="222222"/>
              </a:buClr>
              <a:buSzPts val="1100"/>
              <a:buFont typeface="Roboto"/>
              <a:buChar char="○"/>
            </a:pPr>
            <a:r>
              <a:rPr b="1" i="0" lang="en-US" sz="1200" u="none" cap="none" strike="noStrike">
                <a:solidFill>
                  <a:schemeClr val="dk1"/>
                </a:solidFill>
                <a:latin typeface="Verdana"/>
                <a:ea typeface="Verdana"/>
                <a:cs typeface="Verdana"/>
                <a:sym typeface="Verdana"/>
              </a:rPr>
              <a:t>URL:</a:t>
            </a:r>
            <a:endParaRPr b="1" i="0" sz="11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US" sz="11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b="0" i="0" sz="16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Verdana"/>
              <a:buChar char="●"/>
            </a:pPr>
            <a:r>
              <a:rPr b="0" i="0" lang="en-US" sz="1100" u="sng" cap="none" strike="noStrike">
                <a:solidFill>
                  <a:schemeClr val="dk1"/>
                </a:solidFill>
                <a:latin typeface="Verdana"/>
                <a:ea typeface="Verdana"/>
                <a:cs typeface="Verdana"/>
                <a:sym typeface="Verdana"/>
              </a:rPr>
              <a:t>Textbook:</a:t>
            </a: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Software Engineering A PRACTITIONER'S APPROACH EIGHTH EDITION, by Roger S. Pressman, Ph.D. and Bruce R. Maxim, Ph.D.</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25155cdc486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g25155cdc486_0_7"/>
          <p:cNvSpPr txBox="1"/>
          <p:nvPr/>
        </p:nvSpPr>
        <p:spPr>
          <a:xfrm>
            <a:off x="113875" y="1491375"/>
            <a:ext cx="91440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Arial"/>
                <a:ea typeface="Arial"/>
                <a:cs typeface="Arial"/>
                <a:sym typeface="Arial"/>
              </a:rPr>
              <a:t>1 Introduction </a:t>
            </a:r>
            <a:endParaRPr b="1"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sz="1300">
              <a:solidFill>
                <a:schemeClr val="dk1"/>
              </a:solidFill>
              <a:latin typeface="Verdana"/>
              <a:ea typeface="Verdana"/>
              <a:cs typeface="Verdana"/>
              <a:sym typeface="Verdana"/>
            </a:endParaRPr>
          </a:p>
          <a:p>
            <a:pPr indent="-311150" lvl="0" marL="457200" marR="0" rtl="0" algn="l">
              <a:lnSpc>
                <a:spcPct val="100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Sky Socket has a deadline of August 14th, 2023. This will limit the testing time, especially for such a robust research framework that we envisioned.</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The team has 4 developers but only 1 set of hardware for the testing system. All tests will be run on the target hardware, but with limited access time.</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This will be mitigated by thorough unit and integration testing on nontarget hardware before high level testing.</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Target hardware is expected to be no more than the middle line Raspberry Pi running RaspbianOS.</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Sky Socket GUI is expected to run only on Windows 10 machines.</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During integration testing or system testing when the drone is actually flying, there is a big risk that the flight mechanism can be damaged due to some known or unknown error or due to faulty hardware that is out of our control; in fact, the drone could be destroyed altogether. We do not have any spare drones, and drone repair time (if even possible) would take up a lot of time, and we would have to do possibly a lot of reinstallations and thus run testing from the very beginning.</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1000"/>
              </a:spcAft>
              <a:buClr>
                <a:schemeClr val="dk1"/>
              </a:buClr>
              <a:buSzPts val="1300"/>
              <a:buFont typeface="Verdana"/>
              <a:buChar char="●"/>
            </a:pPr>
            <a:r>
              <a:rPr lang="en-US" sz="1300">
                <a:solidFill>
                  <a:schemeClr val="dk1"/>
                </a:solidFill>
                <a:latin typeface="Verdana"/>
                <a:ea typeface="Verdana"/>
                <a:cs typeface="Verdana"/>
                <a:sym typeface="Verdana"/>
              </a:rPr>
              <a:t>To mitigate this, our backup plan would be to use a node that is not really a drone but that can still run most of our components and act as a drone.</a:t>
            </a:r>
            <a:endParaRPr b="1" i="0" sz="1300" u="none" cap="none" strike="noStrik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22f1af83a68_3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g22f1af83a68_3_16"/>
          <p:cNvSpPr txBox="1"/>
          <p:nvPr/>
        </p:nvSpPr>
        <p:spPr>
          <a:xfrm>
            <a:off x="113875" y="1491375"/>
            <a:ext cx="9144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000000"/>
                </a:solidFill>
                <a:latin typeface="Arial"/>
                <a:ea typeface="Arial"/>
                <a:cs typeface="Arial"/>
                <a:sym typeface="Arial"/>
              </a:rPr>
              <a:t>1 Introduction </a:t>
            </a:r>
            <a:r>
              <a:rPr b="1" lang="en-US" sz="2000"/>
              <a:t>- overview of all components to be tested</a:t>
            </a:r>
            <a:endParaRPr b="1" i="0" sz="1300" u="none" cap="none" strike="noStrike">
              <a:solidFill>
                <a:schemeClr val="dk1"/>
              </a:solidFill>
              <a:latin typeface="Verdana"/>
              <a:ea typeface="Verdana"/>
              <a:cs typeface="Verdana"/>
              <a:sym typeface="Verdana"/>
            </a:endParaRPr>
          </a:p>
        </p:txBody>
      </p:sp>
      <p:pic>
        <p:nvPicPr>
          <p:cNvPr id="109" name="Google Shape;109;g22f1af83a68_3_16"/>
          <p:cNvPicPr preferRelativeResize="0"/>
          <p:nvPr/>
        </p:nvPicPr>
        <p:blipFill>
          <a:blip r:embed="rId4">
            <a:alphaModFix/>
          </a:blip>
          <a:stretch>
            <a:fillRect/>
          </a:stretch>
        </p:blipFill>
        <p:spPr>
          <a:xfrm>
            <a:off x="456050" y="1959700"/>
            <a:ext cx="7422900" cy="4626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251576f7e83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251576f7e83_0_0"/>
          <p:cNvSpPr txBox="1"/>
          <p:nvPr/>
        </p:nvSpPr>
        <p:spPr>
          <a:xfrm>
            <a:off x="42600" y="1497575"/>
            <a:ext cx="9101400" cy="48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SCIs to be Tested</a:t>
            </a:r>
            <a:endParaRPr b="1" i="0" sz="2100" u="none" cap="none" strike="noStrike">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Clr>
                <a:srgbClr val="000000"/>
              </a:buClr>
              <a:buSzPts val="1000"/>
              <a:buFont typeface="Arial"/>
              <a:buNone/>
            </a:pPr>
            <a:r>
              <a:t/>
            </a:r>
            <a:endParaRPr b="0" i="0" sz="1300" u="none" cap="none" strike="noStrike">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i="1" lang="en-US" sz="1000">
                <a:solidFill>
                  <a:schemeClr val="dk1"/>
                </a:solidFill>
                <a:latin typeface="Verdana"/>
                <a:ea typeface="Verdana"/>
                <a:cs typeface="Verdana"/>
                <a:sym typeface="Verdana"/>
              </a:rPr>
              <a:t>Graphical User Interface (GUI)</a:t>
            </a:r>
            <a:endParaRPr i="1"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Simulation Tab</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Video Player</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Terminal</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Connection window</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Start Button</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Testing Tab</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Terminal</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window</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SSH window</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Settings Tab</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Text inputs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IP inputs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Link inputs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Save/Load dialogs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Buttons</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Connections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SSH connections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Python script running</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iPerf3 test running</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Files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Folder validation</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File creation</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File writing</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Remote file validation</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Remote folder validation</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Installation and Uninstallation</a:t>
            </a:r>
            <a:endParaRPr b="1" sz="13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2f1af83a68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g22f1af83a68_0_9"/>
          <p:cNvSpPr txBox="1"/>
          <p:nvPr/>
        </p:nvSpPr>
        <p:spPr>
          <a:xfrm>
            <a:off x="42600" y="1497575"/>
            <a:ext cx="4302000" cy="4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SCIs to be Tested</a:t>
            </a:r>
            <a:endParaRPr b="1" i="0" sz="2100" u="none" cap="none" strike="noStrike">
              <a:solidFill>
                <a:schemeClr val="dk1"/>
              </a:solidFill>
              <a:latin typeface="Verdana"/>
              <a:ea typeface="Verdana"/>
              <a:cs typeface="Verdana"/>
              <a:sym typeface="Verdana"/>
            </a:endParaRPr>
          </a:p>
          <a:p>
            <a:pPr indent="0" lvl="0" marL="1371600" marR="0" rtl="0" algn="l">
              <a:lnSpc>
                <a:spcPct val="115000"/>
              </a:lnSpc>
              <a:spcBef>
                <a:spcPts val="0"/>
              </a:spcBef>
              <a:spcAft>
                <a:spcPts val="0"/>
              </a:spcAft>
              <a:buClr>
                <a:srgbClr val="000000"/>
              </a:buClr>
              <a:buSzPts val="1000"/>
              <a:buFont typeface="Arial"/>
              <a:buNone/>
            </a:pPr>
            <a:r>
              <a:t/>
            </a:r>
            <a:endParaRPr b="0" i="0" sz="1300" u="none" cap="none" strike="noStrike">
              <a:solidFill>
                <a:schemeClr val="dk1"/>
              </a:solidFill>
              <a:latin typeface="Verdana"/>
              <a:ea typeface="Verdana"/>
              <a:cs typeface="Verdana"/>
              <a:sym typeface="Verdana"/>
            </a:endParaRPr>
          </a:p>
          <a:p>
            <a:pPr indent="0" lvl="0" marL="0" rtl="0" algn="l">
              <a:spcBef>
                <a:spcPts val="0"/>
              </a:spcBef>
              <a:spcAft>
                <a:spcPts val="0"/>
              </a:spcAft>
              <a:buNone/>
            </a:pPr>
            <a:r>
              <a:t/>
            </a:r>
            <a:endParaRPr sz="1000">
              <a:solidFill>
                <a:schemeClr val="dk1"/>
              </a:solidFill>
              <a:latin typeface="Verdana"/>
              <a:ea typeface="Verdana"/>
              <a:cs typeface="Verdana"/>
              <a:sym typeface="Verdana"/>
            </a:endParaRPr>
          </a:p>
          <a:p>
            <a:pPr indent="0" lvl="0" marL="0" rtl="0" algn="l">
              <a:spcBef>
                <a:spcPts val="0"/>
              </a:spcBef>
              <a:spcAft>
                <a:spcPts val="0"/>
              </a:spcAft>
              <a:buNone/>
            </a:pPr>
            <a:r>
              <a:rPr i="1" lang="en-US" sz="1000">
                <a:solidFill>
                  <a:schemeClr val="dk1"/>
                </a:solidFill>
                <a:latin typeface="Verdana"/>
                <a:ea typeface="Verdana"/>
                <a:cs typeface="Verdana"/>
                <a:sym typeface="Verdana"/>
              </a:rPr>
              <a:t>Vision Systems</a:t>
            </a:r>
            <a:endParaRPr i="1"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Adjusting video frame size and color</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Adjust size of input width and height</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OpenCV Color conversion</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Detect Red</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Apply HSV mask to video frame</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Get contours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Draw bounding box</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Drone Detects Shape</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Count number of sides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Display object name</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Training Custom Model</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Label image files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Upload files to darknet environment</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Prediction confidence displayed for custom dataset</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Deploy Model on Edge Device</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Setup darknet on device</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Identify objects in single images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Identify objects on live video feed</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Display confidence threshold</a:t>
            </a:r>
            <a:endParaRPr i="1" sz="1000">
              <a:solidFill>
                <a:schemeClr val="dk1"/>
              </a:solidFill>
              <a:latin typeface="Verdana"/>
              <a:ea typeface="Verdana"/>
              <a:cs typeface="Verdana"/>
              <a:sym typeface="Verdana"/>
            </a:endParaRPr>
          </a:p>
        </p:txBody>
      </p:sp>
      <p:sp>
        <p:nvSpPr>
          <p:cNvPr id="122" name="Google Shape;122;g22f1af83a68_0_9"/>
          <p:cNvSpPr txBox="1"/>
          <p:nvPr/>
        </p:nvSpPr>
        <p:spPr>
          <a:xfrm>
            <a:off x="4708500" y="2159075"/>
            <a:ext cx="39783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000">
                <a:solidFill>
                  <a:schemeClr val="dk1"/>
                </a:solidFill>
                <a:latin typeface="Verdana"/>
                <a:ea typeface="Verdana"/>
                <a:cs typeface="Verdana"/>
                <a:sym typeface="Verdana"/>
              </a:rPr>
              <a:t>Communication and Control Systems</a:t>
            </a:r>
            <a:endParaRPr i="1"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Wireless Local Area Network (WLAN) Connectivity</a:t>
            </a:r>
            <a:endParaRPr sz="1000">
              <a:solidFill>
                <a:schemeClr val="dk1"/>
              </a:solidFill>
              <a:latin typeface="Verdana"/>
              <a:ea typeface="Verdana"/>
              <a:cs typeface="Verdana"/>
              <a:sym typeface="Verdana"/>
            </a:endParaRPr>
          </a:p>
          <a:p>
            <a:pPr indent="-298450" lvl="1" marL="914400" rtl="0" algn="l">
              <a:spcBef>
                <a:spcPts val="0"/>
              </a:spcBef>
              <a:spcAft>
                <a:spcPts val="0"/>
              </a:spcAft>
              <a:buClr>
                <a:schemeClr val="dk1"/>
              </a:buClr>
              <a:buSzPts val="1100"/>
              <a:buChar char="○"/>
            </a:pPr>
            <a:r>
              <a:rPr lang="en-US" sz="1000">
                <a:solidFill>
                  <a:schemeClr val="dk1"/>
                </a:solidFill>
                <a:latin typeface="Verdana"/>
                <a:ea typeface="Verdana"/>
                <a:cs typeface="Verdana"/>
                <a:sym typeface="Verdana"/>
              </a:rPr>
              <a:t>Drone WLAN broadcast and DHCP Server Functionality (via DNSmasq and WPA supplicant ran on the Drone)</a:t>
            </a:r>
            <a:endParaRPr sz="1000">
              <a:solidFill>
                <a:schemeClr val="dk1"/>
              </a:solidFill>
              <a:latin typeface="Verdana"/>
              <a:ea typeface="Verdana"/>
              <a:cs typeface="Verdana"/>
              <a:sym typeface="Verdana"/>
            </a:endParaRPr>
          </a:p>
          <a:p>
            <a:pPr indent="-298450" lvl="1" marL="914400" rtl="0" algn="l">
              <a:spcBef>
                <a:spcPts val="0"/>
              </a:spcBef>
              <a:spcAft>
                <a:spcPts val="0"/>
              </a:spcAft>
              <a:buClr>
                <a:schemeClr val="dk1"/>
              </a:buClr>
              <a:buSzPts val="1100"/>
              <a:buChar char="○"/>
            </a:pPr>
            <a:r>
              <a:rPr lang="en-US" sz="1000">
                <a:solidFill>
                  <a:schemeClr val="dk1"/>
                </a:solidFill>
                <a:latin typeface="Verdana"/>
                <a:ea typeface="Verdana"/>
                <a:cs typeface="Verdana"/>
                <a:sym typeface="Verdana"/>
              </a:rPr>
              <a:t>Raspberry Pi Carx Node WLAN connectivity</a:t>
            </a:r>
            <a:endParaRPr sz="1000">
              <a:solidFill>
                <a:schemeClr val="dk1"/>
              </a:solidFill>
              <a:latin typeface="Verdana"/>
              <a:ea typeface="Verdana"/>
              <a:cs typeface="Verdana"/>
              <a:sym typeface="Verdana"/>
            </a:endParaRPr>
          </a:p>
          <a:p>
            <a:pPr indent="-298450" lvl="1" marL="914400" rtl="0" algn="l">
              <a:spcBef>
                <a:spcPts val="0"/>
              </a:spcBef>
              <a:spcAft>
                <a:spcPts val="0"/>
              </a:spcAft>
              <a:buClr>
                <a:schemeClr val="dk1"/>
              </a:buClr>
              <a:buSzPts val="1100"/>
              <a:buChar char="○"/>
            </a:pPr>
            <a:r>
              <a:rPr lang="en-US" sz="1000">
                <a:solidFill>
                  <a:schemeClr val="dk1"/>
                </a:solidFill>
                <a:latin typeface="Verdana"/>
                <a:ea typeface="Verdana"/>
                <a:cs typeface="Verdana"/>
                <a:sym typeface="Verdana"/>
              </a:rPr>
              <a:t>Edge Server (Windows 10 Computer) Node WLAN connectivity</a:t>
            </a:r>
            <a:endParaRPr sz="1000">
              <a:solidFill>
                <a:schemeClr val="dk1"/>
              </a:solidFill>
              <a:latin typeface="Verdana"/>
              <a:ea typeface="Verdana"/>
              <a:cs typeface="Verdana"/>
              <a:sym typeface="Verdana"/>
            </a:endParaRPr>
          </a:p>
          <a:p>
            <a:pPr indent="-298450" lvl="1" marL="914400" rtl="0" algn="l">
              <a:spcBef>
                <a:spcPts val="0"/>
              </a:spcBef>
              <a:spcAft>
                <a:spcPts val="0"/>
              </a:spcAft>
              <a:buClr>
                <a:schemeClr val="dk1"/>
              </a:buClr>
              <a:buSzPts val="1100"/>
              <a:buChar char="○"/>
            </a:pPr>
            <a:r>
              <a:rPr lang="en-US" sz="1000">
                <a:solidFill>
                  <a:schemeClr val="dk1"/>
                </a:solidFill>
                <a:latin typeface="Verdana"/>
                <a:ea typeface="Verdana"/>
                <a:cs typeface="Verdana"/>
                <a:sym typeface="Verdana"/>
              </a:rPr>
              <a:t>Windows 10 Computer with GUI Node WLAN connectivity</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ROS topic publications of the drone via web server interface provided by the drone</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Image topics (and thus test the camera is operational)</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Battery life topic</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Flight control status topic (i.e. manual or autonomous mode, armed or disarmed, flying or static, etc.)</a:t>
            </a:r>
            <a:endParaRPr i="1" sz="10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22f1af83a68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8" name="Google Shape;128;g22f1af83a68_0_14"/>
          <p:cNvSpPr txBox="1"/>
          <p:nvPr/>
        </p:nvSpPr>
        <p:spPr>
          <a:xfrm>
            <a:off x="42600" y="1497575"/>
            <a:ext cx="9101400" cy="487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SCIs to be Tested</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0" lvl="0" marL="0" rtl="0" algn="l">
              <a:spcBef>
                <a:spcPts val="0"/>
              </a:spcBef>
              <a:spcAft>
                <a:spcPts val="0"/>
              </a:spcAft>
              <a:buNone/>
            </a:pPr>
            <a:r>
              <a:rPr i="1" lang="en-US" sz="1000">
                <a:solidFill>
                  <a:schemeClr val="dk1"/>
                </a:solidFill>
                <a:latin typeface="Verdana"/>
                <a:ea typeface="Verdana"/>
                <a:cs typeface="Verdana"/>
                <a:sym typeface="Verdana"/>
              </a:rPr>
              <a:t>Communication and Control Systems Cont…</a:t>
            </a:r>
            <a:endParaRPr i="1"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Drone flight tests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Manual flight test</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Hover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Oscillation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Hardware and software status check program (selfcheck.py)</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Calibration tests (i.e. sensor calibrations)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Visual inspection of the mechanical and electrical connection components</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Car driving tests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Calibration tests (i.e. forward and reverse frame of reference for driving controls)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Driving tests - hardware (i.e. motor) and software (respond to software commands from picarx library) checks </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Visual inspection of the mechanical and electrical connection components</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Battery life testing</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Car command server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the command server connectivity on the picarx car</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the command keys (values for changing speed, direction, stop, go, etc.)</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command keys can be received from the drone client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command keys can be received from the edge server client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command keys can be received from the GUI client program</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Drone client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the client program connectivity</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command keys can be sent to the car command server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drone can send frames to edge server</a:t>
            </a:r>
            <a:endParaRPr sz="1000">
              <a:solidFill>
                <a:schemeClr val="dk1"/>
              </a:solidFill>
              <a:latin typeface="Verdana"/>
              <a:ea typeface="Verdana"/>
              <a:cs typeface="Verdana"/>
              <a:sym typeface="Verdana"/>
            </a:endParaRPr>
          </a:p>
          <a:p>
            <a:pPr indent="-292100" lvl="0" marL="4572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Edge-server node client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the client program connectivity</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command keys can be sent to the car command server program</a:t>
            </a:r>
            <a:endParaRPr sz="1000">
              <a:solidFill>
                <a:schemeClr val="dk1"/>
              </a:solidFill>
              <a:latin typeface="Verdana"/>
              <a:ea typeface="Verdana"/>
              <a:cs typeface="Verdana"/>
              <a:sym typeface="Verdana"/>
            </a:endParaRPr>
          </a:p>
          <a:p>
            <a:pPr indent="-292100" lvl="1" marL="914400" rtl="0" algn="l">
              <a:spcBef>
                <a:spcPts val="0"/>
              </a:spcBef>
              <a:spcAft>
                <a:spcPts val="0"/>
              </a:spcAft>
              <a:buClr>
                <a:schemeClr val="dk1"/>
              </a:buClr>
              <a:buSzPts val="1000"/>
              <a:buFont typeface="Verdana"/>
              <a:buChar char="○"/>
            </a:pPr>
            <a:r>
              <a:rPr lang="en-US" sz="1000">
                <a:solidFill>
                  <a:schemeClr val="dk1"/>
                </a:solidFill>
                <a:latin typeface="Verdana"/>
                <a:ea typeface="Verdana"/>
                <a:cs typeface="Verdana"/>
                <a:sym typeface="Verdana"/>
              </a:rPr>
              <a:t>Test that edge server can receive frames from the drone for processing</a:t>
            </a:r>
            <a:endParaRPr sz="10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22f1af83a68_0_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g22f1af83a68_0_19"/>
          <p:cNvSpPr txBox="1"/>
          <p:nvPr/>
        </p:nvSpPr>
        <p:spPr>
          <a:xfrm>
            <a:off x="42600" y="1497575"/>
            <a:ext cx="9101400" cy="500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Testing Strategy</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Unit Testing:</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We will be doing unit tests on an “as coded” basis with a secondary member of the team confirming the validity of the test result. There are 3 major categories of our software and each is headed by at least 1 different member. This person will be the one writing the unit test to the corresponding section and another team member will be the validator.</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Integration Testing: </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We will be doing a bottom up approach to integration testing and such will finish unit tests and then integrate those units into the system. As a new unit is introduced, all affected areas will be tested and retested to ensure correct implementation and conformity with the requirements.</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Validation Testing:</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Validation testing will take place after all coding has been completed and will see the team thoroughly inspecting the Software Requirements Specification document to ensure conformity and accurate implementation. The client will also be included with this round of testing.</a:t>
            </a:r>
            <a:endParaRPr sz="1300">
              <a:solidFill>
                <a:schemeClr val="dk1"/>
              </a:solidFill>
              <a:latin typeface="Verdana"/>
              <a:ea typeface="Verdana"/>
              <a:cs typeface="Verdana"/>
              <a:sym typeface="Verdana"/>
            </a:endParaRPr>
          </a:p>
          <a:p>
            <a:pPr indent="0" lvl="0" marL="0" rtl="0" algn="l">
              <a:spcBef>
                <a:spcPts val="1200"/>
              </a:spcBef>
              <a:spcAft>
                <a:spcPts val="0"/>
              </a:spcAft>
              <a:buNone/>
            </a:pPr>
            <a:r>
              <a:rPr lang="en-US" sz="1300">
                <a:solidFill>
                  <a:schemeClr val="dk1"/>
                </a:solidFill>
                <a:latin typeface="Verdana"/>
                <a:ea typeface="Verdana"/>
                <a:cs typeface="Verdana"/>
                <a:sym typeface="Verdana"/>
              </a:rPr>
              <a:t>High-Order Testing:</a:t>
            </a:r>
            <a:endParaRPr sz="1300">
              <a:solidFill>
                <a:schemeClr val="dk1"/>
              </a:solidFill>
              <a:latin typeface="Verdana"/>
              <a:ea typeface="Verdana"/>
              <a:cs typeface="Verdana"/>
              <a:sym typeface="Verdana"/>
            </a:endParaRPr>
          </a:p>
          <a:p>
            <a:pPr indent="0" lvl="0" marL="0" rtl="0" algn="l">
              <a:spcBef>
                <a:spcPts val="1200"/>
              </a:spcBef>
              <a:spcAft>
                <a:spcPts val="1200"/>
              </a:spcAft>
              <a:buNone/>
            </a:pPr>
            <a:r>
              <a:rPr lang="en-US" sz="1300">
                <a:solidFill>
                  <a:schemeClr val="dk1"/>
                </a:solidFill>
                <a:latin typeface="Verdana"/>
                <a:ea typeface="Verdana"/>
                <a:cs typeface="Verdana"/>
                <a:sym typeface="Verdana"/>
              </a:rPr>
              <a:t>We will be performing full simulations and test runs with controlled variables and expected outputs with both the team and our client for alpha/beta testing. We will also test stress and performance.</a:t>
            </a:r>
            <a:endParaRPr sz="13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g22f1af83a68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g22f1af83a68_0_24"/>
          <p:cNvSpPr txBox="1"/>
          <p:nvPr/>
        </p:nvSpPr>
        <p:spPr>
          <a:xfrm>
            <a:off x="42600" y="1497575"/>
            <a:ext cx="9101400" cy="455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2</a:t>
            </a:r>
            <a:r>
              <a:rPr b="1" i="0" lang="en-US" sz="2100" u="none" cap="none" strike="noStrike">
                <a:solidFill>
                  <a:srgbClr val="000000"/>
                </a:solidFill>
                <a:latin typeface="Arial"/>
                <a:ea typeface="Arial"/>
                <a:cs typeface="Arial"/>
                <a:sym typeface="Arial"/>
              </a:rPr>
              <a:t> </a:t>
            </a:r>
            <a:r>
              <a:rPr b="1" lang="en-US" sz="2100"/>
              <a:t>Test Plan: Testing Staff and Resources</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i="1" sz="1000">
              <a:solidFill>
                <a:schemeClr val="dk1"/>
              </a:solidFill>
              <a:latin typeface="Verdana"/>
              <a:ea typeface="Verdana"/>
              <a:cs typeface="Verdana"/>
              <a:sym typeface="Verdana"/>
            </a:endParaRPr>
          </a:p>
          <a:p>
            <a:pPr indent="-311150" lvl="0" marL="457200" rtl="0" algn="l">
              <a:spcBef>
                <a:spcPts val="12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Sky Socket Staff</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Test Team Lead: Demetrius Johnson</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Unit Test Lead: Ryan Sauer</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Integration Test Lead: Jonathan Schall</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High Level Test Lead: Olivia Pellegrini </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Sky Socket Staff computers</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Google Colab</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Darknet, YOLOv4-tiny, OpenCV</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1 Clover Drone</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1 PiCarX</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1 UMD computing device</a:t>
            </a:r>
            <a:endParaRPr sz="1300">
              <a:solidFill>
                <a:schemeClr val="dk1"/>
              </a:solidFill>
              <a:latin typeface="Verdana"/>
              <a:ea typeface="Verdana"/>
              <a:cs typeface="Verdana"/>
              <a:sym typeface="Verdana"/>
            </a:endParaRPr>
          </a:p>
          <a:p>
            <a:pPr indent="-311150" lvl="0" marL="4572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3rd Party Testing Assistance:</a:t>
            </a:r>
            <a:endParaRPr sz="1300">
              <a:solidFill>
                <a:schemeClr val="dk1"/>
              </a:solidFill>
              <a:latin typeface="Verdana"/>
              <a:ea typeface="Verdana"/>
              <a:cs typeface="Verdana"/>
              <a:sym typeface="Verdana"/>
            </a:endParaRPr>
          </a:p>
          <a:p>
            <a:pPr indent="-311150" lvl="1" marL="914400" rtl="0" algn="l">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Validation Testing Assistance: Professor Zheng Song </a:t>
            </a:r>
            <a:endParaRPr sz="1300">
              <a:solidFill>
                <a:schemeClr val="dk1"/>
              </a:solidFill>
              <a:latin typeface="Verdana"/>
              <a:ea typeface="Verdana"/>
              <a:cs typeface="Verdana"/>
              <a:sym typeface="Verdana"/>
            </a:endParaRPr>
          </a:p>
          <a:p>
            <a:pPr indent="-311150" lvl="1" marL="914400" rtl="0" algn="l">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Validation and High Level Test Assistance: Khairul Mottakin</a:t>
            </a:r>
            <a:endParaRPr sz="13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