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1" r:id="rId1"/>
  </p:sldMasterIdLst>
  <p:notesMasterIdLst>
    <p:notesMasterId r:id="rId92"/>
  </p:notesMasterIdLst>
  <p:handoutMasterIdLst>
    <p:handoutMasterId r:id="rId93"/>
  </p:handoutMasterIdLst>
  <p:sldIdLst>
    <p:sldId id="454" r:id="rId2"/>
    <p:sldId id="468" r:id="rId3"/>
    <p:sldId id="456" r:id="rId4"/>
    <p:sldId id="470" r:id="rId5"/>
    <p:sldId id="457" r:id="rId6"/>
    <p:sldId id="458" r:id="rId7"/>
    <p:sldId id="524" r:id="rId8"/>
    <p:sldId id="527" r:id="rId9"/>
    <p:sldId id="565" r:id="rId10"/>
    <p:sldId id="525" r:id="rId11"/>
    <p:sldId id="556" r:id="rId12"/>
    <p:sldId id="528" r:id="rId13"/>
    <p:sldId id="459" r:id="rId14"/>
    <p:sldId id="460" r:id="rId15"/>
    <p:sldId id="461" r:id="rId16"/>
    <p:sldId id="462" r:id="rId17"/>
    <p:sldId id="463" r:id="rId18"/>
    <p:sldId id="464" r:id="rId19"/>
    <p:sldId id="529" r:id="rId20"/>
    <p:sldId id="530" r:id="rId21"/>
    <p:sldId id="469" r:id="rId22"/>
    <p:sldId id="471" r:id="rId23"/>
    <p:sldId id="537" r:id="rId24"/>
    <p:sldId id="532" r:id="rId25"/>
    <p:sldId id="503" r:id="rId26"/>
    <p:sldId id="536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555" r:id="rId36"/>
    <p:sldId id="558" r:id="rId37"/>
    <p:sldId id="563" r:id="rId38"/>
    <p:sldId id="557" r:id="rId39"/>
    <p:sldId id="559" r:id="rId40"/>
    <p:sldId id="482" r:id="rId41"/>
    <p:sldId id="504" r:id="rId42"/>
    <p:sldId id="505" r:id="rId43"/>
    <p:sldId id="483" r:id="rId44"/>
    <p:sldId id="560" r:id="rId45"/>
    <p:sldId id="561" r:id="rId46"/>
    <p:sldId id="506" r:id="rId47"/>
    <p:sldId id="507" r:id="rId48"/>
    <p:sldId id="508" r:id="rId49"/>
    <p:sldId id="509" r:id="rId50"/>
    <p:sldId id="533" r:id="rId51"/>
    <p:sldId id="562" r:id="rId52"/>
    <p:sldId id="538" r:id="rId53"/>
    <p:sldId id="539" r:id="rId54"/>
    <p:sldId id="540" r:id="rId55"/>
    <p:sldId id="541" r:id="rId56"/>
    <p:sldId id="543" r:id="rId57"/>
    <p:sldId id="544" r:id="rId58"/>
    <p:sldId id="545" r:id="rId59"/>
    <p:sldId id="553" r:id="rId60"/>
    <p:sldId id="546" r:id="rId61"/>
    <p:sldId id="548" r:id="rId62"/>
    <p:sldId id="547" r:id="rId63"/>
    <p:sldId id="564" r:id="rId64"/>
    <p:sldId id="549" r:id="rId65"/>
    <p:sldId id="550" r:id="rId66"/>
    <p:sldId id="551" r:id="rId67"/>
    <p:sldId id="485" r:id="rId68"/>
    <p:sldId id="486" r:id="rId69"/>
    <p:sldId id="488" r:id="rId70"/>
    <p:sldId id="489" r:id="rId71"/>
    <p:sldId id="513" r:id="rId72"/>
    <p:sldId id="514" r:id="rId73"/>
    <p:sldId id="515" r:id="rId74"/>
    <p:sldId id="516" r:id="rId75"/>
    <p:sldId id="517" r:id="rId76"/>
    <p:sldId id="491" r:id="rId77"/>
    <p:sldId id="510" r:id="rId78"/>
    <p:sldId id="492" r:id="rId79"/>
    <p:sldId id="511" r:id="rId80"/>
    <p:sldId id="512" r:id="rId81"/>
    <p:sldId id="493" r:id="rId82"/>
    <p:sldId id="518" r:id="rId83"/>
    <p:sldId id="554" r:id="rId84"/>
    <p:sldId id="519" r:id="rId85"/>
    <p:sldId id="520" r:id="rId86"/>
    <p:sldId id="521" r:id="rId87"/>
    <p:sldId id="522" r:id="rId88"/>
    <p:sldId id="523" r:id="rId89"/>
    <p:sldId id="552" r:id="rId90"/>
    <p:sldId id="428" r:id="rId9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0E6"/>
    <a:srgbClr val="0000FF"/>
    <a:srgbClr val="FFF2C9"/>
    <a:srgbClr val="FFF0C1"/>
    <a:srgbClr val="FFEAA7"/>
    <a:srgbClr val="F0A8E7"/>
    <a:srgbClr val="CC3300"/>
    <a:srgbClr val="8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379BE-6271-41CA-87FA-53CDF834FCB1}" v="103" dt="2024-12-03T20:55:1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gin, Halil" userId="31729c2b-70b1-499d-992a-43acd64ada6e" providerId="ADAL" clId="{F78379BE-6271-41CA-87FA-53CDF834FCB1}"/>
    <pc:docChg chg="modSld">
      <pc:chgData name="Bisgin, Halil" userId="31729c2b-70b1-499d-992a-43acd64ada6e" providerId="ADAL" clId="{F78379BE-6271-41CA-87FA-53CDF834FCB1}" dt="2024-12-03T20:55:10.419" v="102" actId="1076"/>
      <pc:docMkLst>
        <pc:docMk/>
      </pc:docMkLst>
      <pc:sldChg chg="modSp mod">
        <pc:chgData name="Bisgin, Halil" userId="31729c2b-70b1-499d-992a-43acd64ada6e" providerId="ADAL" clId="{F78379BE-6271-41CA-87FA-53CDF834FCB1}" dt="2024-12-03T20:54:02.849" v="30" actId="1076"/>
        <pc:sldMkLst>
          <pc:docMk/>
          <pc:sldMk cId="3553182312" sldId="512"/>
        </pc:sldMkLst>
        <pc:spChg chg="mod">
          <ac:chgData name="Bisgin, Halil" userId="31729c2b-70b1-499d-992a-43acd64ada6e" providerId="ADAL" clId="{F78379BE-6271-41CA-87FA-53CDF834FCB1}" dt="2024-12-03T20:54:02.849" v="30" actId="1076"/>
          <ac:spMkLst>
            <pc:docMk/>
            <pc:sldMk cId="3553182312" sldId="512"/>
            <ac:spMk id="5" creationId="{00000000-0000-0000-0000-000000000000}"/>
          </ac:spMkLst>
        </pc:spChg>
      </pc:sldChg>
      <pc:sldChg chg="modSp mod">
        <pc:chgData name="Bisgin, Halil" userId="31729c2b-70b1-499d-992a-43acd64ada6e" providerId="ADAL" clId="{F78379BE-6271-41CA-87FA-53CDF834FCB1}" dt="2024-12-03T20:52:12.442" v="27" actId="1038"/>
        <pc:sldMkLst>
          <pc:docMk/>
          <pc:sldMk cId="3791294504" sldId="515"/>
        </pc:sldMkLst>
        <pc:spChg chg="mod">
          <ac:chgData name="Bisgin, Halil" userId="31729c2b-70b1-499d-992a-43acd64ada6e" providerId="ADAL" clId="{F78379BE-6271-41CA-87FA-53CDF834FCB1}" dt="2024-12-03T20:52:12.442" v="27" actId="1038"/>
          <ac:spMkLst>
            <pc:docMk/>
            <pc:sldMk cId="3791294504" sldId="515"/>
            <ac:spMk id="6" creationId="{00000000-0000-0000-0000-000000000000}"/>
          </ac:spMkLst>
        </pc:spChg>
        <pc:spChg chg="mod">
          <ac:chgData name="Bisgin, Halil" userId="31729c2b-70b1-499d-992a-43acd64ada6e" providerId="ADAL" clId="{F78379BE-6271-41CA-87FA-53CDF834FCB1}" dt="2024-12-03T20:51:54.159" v="5" actId="1076"/>
          <ac:spMkLst>
            <pc:docMk/>
            <pc:sldMk cId="3791294504" sldId="515"/>
            <ac:spMk id="11" creationId="{00000000-0000-0000-0000-000000000000}"/>
          </ac:spMkLst>
        </pc:spChg>
        <pc:spChg chg="mod">
          <ac:chgData name="Bisgin, Halil" userId="31729c2b-70b1-499d-992a-43acd64ada6e" providerId="ADAL" clId="{F78379BE-6271-41CA-87FA-53CDF834FCB1}" dt="2024-12-03T20:51:38.156" v="4" actId="1076"/>
          <ac:spMkLst>
            <pc:docMk/>
            <pc:sldMk cId="3791294504" sldId="515"/>
            <ac:spMk id="12" creationId="{00000000-0000-0000-0000-000000000000}"/>
          </ac:spMkLst>
        </pc:spChg>
        <pc:spChg chg="mod">
          <ac:chgData name="Bisgin, Halil" userId="31729c2b-70b1-499d-992a-43acd64ada6e" providerId="ADAL" clId="{F78379BE-6271-41CA-87FA-53CDF834FCB1}" dt="2024-12-03T20:51:25.379" v="3" actId="1076"/>
          <ac:spMkLst>
            <pc:docMk/>
            <pc:sldMk cId="3791294504" sldId="515"/>
            <ac:spMk id="13" creationId="{00000000-0000-0000-0000-000000000000}"/>
          </ac:spMkLst>
        </pc:spChg>
      </pc:sldChg>
      <pc:sldChg chg="modSp mod">
        <pc:chgData name="Bisgin, Halil" userId="31729c2b-70b1-499d-992a-43acd64ada6e" providerId="ADAL" clId="{F78379BE-6271-41CA-87FA-53CDF834FCB1}" dt="2024-12-03T20:53:18.692" v="29" actId="1076"/>
        <pc:sldMkLst>
          <pc:docMk/>
          <pc:sldMk cId="3314924553" sldId="517"/>
        </pc:sldMkLst>
        <pc:spChg chg="mod">
          <ac:chgData name="Bisgin, Halil" userId="31729c2b-70b1-499d-992a-43acd64ada6e" providerId="ADAL" clId="{F78379BE-6271-41CA-87FA-53CDF834FCB1}" dt="2024-12-03T20:53:18.692" v="29" actId="1076"/>
          <ac:spMkLst>
            <pc:docMk/>
            <pc:sldMk cId="3314924553" sldId="517"/>
            <ac:spMk id="7" creationId="{00000000-0000-0000-0000-000000000000}"/>
          </ac:spMkLst>
        </pc:spChg>
        <pc:spChg chg="mod">
          <ac:chgData name="Bisgin, Halil" userId="31729c2b-70b1-499d-992a-43acd64ada6e" providerId="ADAL" clId="{F78379BE-6271-41CA-87FA-53CDF834FCB1}" dt="2024-12-03T20:53:18.692" v="29" actId="1076"/>
          <ac:spMkLst>
            <pc:docMk/>
            <pc:sldMk cId="3314924553" sldId="517"/>
            <ac:spMk id="10" creationId="{00000000-0000-0000-0000-000000000000}"/>
          </ac:spMkLst>
        </pc:spChg>
        <pc:spChg chg="mod">
          <ac:chgData name="Bisgin, Halil" userId="31729c2b-70b1-499d-992a-43acd64ada6e" providerId="ADAL" clId="{F78379BE-6271-41CA-87FA-53CDF834FCB1}" dt="2024-12-03T20:53:06.016" v="28" actId="1076"/>
          <ac:spMkLst>
            <pc:docMk/>
            <pc:sldMk cId="3314924553" sldId="517"/>
            <ac:spMk id="11" creationId="{00000000-0000-0000-0000-000000000000}"/>
          </ac:spMkLst>
        </pc:spChg>
      </pc:sldChg>
      <pc:sldChg chg="modSp mod">
        <pc:chgData name="Bisgin, Halil" userId="31729c2b-70b1-499d-992a-43acd64ada6e" providerId="ADAL" clId="{F78379BE-6271-41CA-87FA-53CDF834FCB1}" dt="2024-12-03T20:55:10.419" v="102" actId="1076"/>
        <pc:sldMkLst>
          <pc:docMk/>
          <pc:sldMk cId="1685552259" sldId="523"/>
        </pc:sldMkLst>
        <pc:spChg chg="mod">
          <ac:chgData name="Bisgin, Halil" userId="31729c2b-70b1-499d-992a-43acd64ada6e" providerId="ADAL" clId="{F78379BE-6271-41CA-87FA-53CDF834FCB1}" dt="2024-12-03T20:55:10.419" v="102" actId="1076"/>
          <ac:spMkLst>
            <pc:docMk/>
            <pc:sldMk cId="1685552259" sldId="523"/>
            <ac:spMk id="5" creationId="{00000000-0000-0000-0000-000000000000}"/>
          </ac:spMkLst>
        </pc:spChg>
      </pc:sldChg>
      <pc:sldChg chg="mod modShow">
        <pc:chgData name="Bisgin, Halil" userId="31729c2b-70b1-499d-992a-43acd64ada6e" providerId="ADAL" clId="{F78379BE-6271-41CA-87FA-53CDF834FCB1}" dt="2024-12-03T20:23:20.969" v="2" actId="729"/>
        <pc:sldMkLst>
          <pc:docMk/>
          <pc:sldMk cId="3272324772" sldId="538"/>
        </pc:sldMkLst>
      </pc:sldChg>
      <pc:sldChg chg="modSp mod">
        <pc:chgData name="Bisgin, Halil" userId="31729c2b-70b1-499d-992a-43acd64ada6e" providerId="ADAL" clId="{F78379BE-6271-41CA-87FA-53CDF834FCB1}" dt="2024-12-03T20:54:27.685" v="101" actId="1036"/>
        <pc:sldMkLst>
          <pc:docMk/>
          <pc:sldMk cId="3875019240" sldId="554"/>
        </pc:sldMkLst>
        <pc:spChg chg="mod">
          <ac:chgData name="Bisgin, Halil" userId="31729c2b-70b1-499d-992a-43acd64ada6e" providerId="ADAL" clId="{F78379BE-6271-41CA-87FA-53CDF834FCB1}" dt="2024-12-03T20:54:27.685" v="101" actId="1036"/>
          <ac:spMkLst>
            <pc:docMk/>
            <pc:sldMk cId="3875019240" sldId="554"/>
            <ac:spMk id="7" creationId="{00000000-0000-0000-0000-000000000000}"/>
          </ac:spMkLst>
        </pc:spChg>
        <pc:spChg chg="mod">
          <ac:chgData name="Bisgin, Halil" userId="31729c2b-70b1-499d-992a-43acd64ada6e" providerId="ADAL" clId="{F78379BE-6271-41CA-87FA-53CDF834FCB1}" dt="2024-12-03T20:54:27.685" v="101" actId="1036"/>
          <ac:spMkLst>
            <pc:docMk/>
            <pc:sldMk cId="3875019240" sldId="554"/>
            <ac:spMk id="10" creationId="{00000000-0000-0000-0000-000000000000}"/>
          </ac:spMkLst>
        </pc:spChg>
        <pc:spChg chg="mod">
          <ac:chgData name="Bisgin, Halil" userId="31729c2b-70b1-499d-992a-43acd64ada6e" providerId="ADAL" clId="{F78379BE-6271-41CA-87FA-53CDF834FCB1}" dt="2024-12-03T20:54:12.947" v="31" actId="1076"/>
          <ac:spMkLst>
            <pc:docMk/>
            <pc:sldMk cId="3875019240" sldId="554"/>
            <ac:spMk id="11" creationId="{00000000-0000-0000-0000-000000000000}"/>
          </ac:spMkLst>
        </pc:spChg>
      </pc:sldChg>
      <pc:sldChg chg="mod modShow">
        <pc:chgData name="Bisgin, Halil" userId="31729c2b-70b1-499d-992a-43acd64ada6e" providerId="ADAL" clId="{F78379BE-6271-41CA-87FA-53CDF834FCB1}" dt="2024-12-03T17:04:56.694" v="0" actId="729"/>
        <pc:sldMkLst>
          <pc:docMk/>
          <pc:sldMk cId="14313775" sldId="560"/>
        </pc:sldMkLst>
      </pc:sldChg>
      <pc:sldChg chg="mod modShow">
        <pc:chgData name="Bisgin, Halil" userId="31729c2b-70b1-499d-992a-43acd64ada6e" providerId="ADAL" clId="{F78379BE-6271-41CA-87FA-53CDF834FCB1}" dt="2024-12-03T17:05:06.662" v="1" actId="729"/>
        <pc:sldMkLst>
          <pc:docMk/>
          <pc:sldMk cId="1318528667" sldId="561"/>
        </pc:sldMkLst>
      </pc:sldChg>
    </pc:docChg>
  </pc:docChgLst>
  <pc:docChgLst>
    <pc:chgData name="Bisgin, Halil" userId="31729c2b-70b1-499d-992a-43acd64ada6e" providerId="ADAL" clId="{9A67E900-ECE1-5841-9FE3-1704FA705019}"/>
    <pc:docChg chg="undo custSel addSld modSld">
      <pc:chgData name="Bisgin, Halil" userId="31729c2b-70b1-499d-992a-43acd64ada6e" providerId="ADAL" clId="{9A67E900-ECE1-5841-9FE3-1704FA705019}" dt="2024-12-02T16:39:55.025" v="140" actId="1038"/>
      <pc:docMkLst>
        <pc:docMk/>
      </pc:docMkLst>
      <pc:sldChg chg="addSp delSp modSp mod modClrScheme chgLayout">
        <pc:chgData name="Bisgin, Halil" userId="31729c2b-70b1-499d-992a-43acd64ada6e" providerId="ADAL" clId="{9A67E900-ECE1-5841-9FE3-1704FA705019}" dt="2024-11-26T03:55:41.985" v="75" actId="1076"/>
        <pc:sldMkLst>
          <pc:docMk/>
          <pc:sldMk cId="3167252035" sldId="428"/>
        </pc:sldMkLst>
        <pc:spChg chg="add del mod ord">
          <ac:chgData name="Bisgin, Halil" userId="31729c2b-70b1-499d-992a-43acd64ada6e" providerId="ADAL" clId="{9A67E900-ECE1-5841-9FE3-1704FA705019}" dt="2024-11-26T03:55:39.290" v="74" actId="478"/>
          <ac:spMkLst>
            <pc:docMk/>
            <pc:sldMk cId="3167252035" sldId="428"/>
            <ac:spMk id="2" creationId="{D9315FEC-790C-F792-C116-6C76C56EBE3F}"/>
          </ac:spMkLst>
        </pc:spChg>
        <pc:spChg chg="mod ord">
          <ac:chgData name="Bisgin, Halil" userId="31729c2b-70b1-499d-992a-43acd64ada6e" providerId="ADAL" clId="{9A67E900-ECE1-5841-9FE3-1704FA705019}" dt="2024-11-26T03:55:34.653" v="73" actId="700"/>
          <ac:spMkLst>
            <pc:docMk/>
            <pc:sldMk cId="3167252035" sldId="428"/>
            <ac:spMk id="4" creationId="{00000000-0000-0000-0000-000000000000}"/>
          </ac:spMkLst>
        </pc:spChg>
        <pc:spChg chg="mod ord">
          <ac:chgData name="Bisgin, Halil" userId="31729c2b-70b1-499d-992a-43acd64ada6e" providerId="ADAL" clId="{9A67E900-ECE1-5841-9FE3-1704FA705019}" dt="2024-11-26T03:55:34.653" v="73" actId="700"/>
          <ac:spMkLst>
            <pc:docMk/>
            <pc:sldMk cId="3167252035" sldId="428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5:41.985" v="75" actId="1076"/>
          <ac:spMkLst>
            <pc:docMk/>
            <pc:sldMk cId="3167252035" sldId="428"/>
            <ac:spMk id="6" creationId="{00000000-0000-0000-0000-000000000000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624582910" sldId="454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624582910" sldId="454"/>
            <ac:spMk id="2" creationId="{8BEBC7A4-09A1-02EA-97C2-0670601489F4}"/>
          </ac:spMkLst>
        </pc:spChg>
        <pc:spChg chg="mod">
          <ac:chgData name="Bisgin, Halil" userId="31729c2b-70b1-499d-992a-43acd64ada6e" providerId="ADAL" clId="{9A67E900-ECE1-5841-9FE3-1704FA705019}" dt="2024-11-26T02:42:12.776" v="8" actId="207"/>
          <ac:spMkLst>
            <pc:docMk/>
            <pc:sldMk cId="624582910" sldId="454"/>
            <ac:spMk id="3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3003664813" sldId="456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003664813" sldId="456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112328204" sldId="457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112328204" sldId="457"/>
            <ac:spMk id="4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2:42:53.417" v="9" actId="1076"/>
        <pc:sldMkLst>
          <pc:docMk/>
          <pc:sldMk cId="408536130" sldId="458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408536130" sldId="458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53.417" v="9" actId="1076"/>
          <ac:spMkLst>
            <pc:docMk/>
            <pc:sldMk cId="408536130" sldId="458"/>
            <ac:spMk id="111617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2:42:03.152" v="1" actId="27636"/>
        <pc:sldMkLst>
          <pc:docMk/>
          <pc:sldMk cId="3767805430" sldId="459"/>
        </pc:sldMkLst>
        <pc:spChg chg="mod">
          <ac:chgData name="Bisgin, Halil" userId="31729c2b-70b1-499d-992a-43acd64ada6e" providerId="ADAL" clId="{9A67E900-ECE1-5841-9FE3-1704FA705019}" dt="2024-11-26T02:42:03.152" v="1" actId="27636"/>
          <ac:spMkLst>
            <pc:docMk/>
            <pc:sldMk cId="3767805430" sldId="459"/>
            <ac:spMk id="3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767805430" sldId="459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141851936" sldId="460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141851936" sldId="460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569096370" sldId="461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569096370" sldId="461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845659783" sldId="462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845659783" sldId="462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1191832745" sldId="463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1191832745" sldId="463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541945270" sldId="464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541945270" sldId="464"/>
            <ac:spMk id="4" creationId="{00000000-0000-0000-0000-000000000000}"/>
          </ac:spMkLst>
        </pc:spChg>
      </pc:sldChg>
      <pc:sldChg chg="addSp delSp modSp mod">
        <pc:chgData name="Bisgin, Halil" userId="31729c2b-70b1-499d-992a-43acd64ada6e" providerId="ADAL" clId="{9A67E900-ECE1-5841-9FE3-1704FA705019}" dt="2024-11-28T04:24:07.591" v="95"/>
        <pc:sldMkLst>
          <pc:docMk/>
          <pc:sldMk cId="2173532217" sldId="468"/>
        </pc:sldMkLst>
        <pc:spChg chg="add del">
          <ac:chgData name="Bisgin, Halil" userId="31729c2b-70b1-499d-992a-43acd64ada6e" providerId="ADAL" clId="{9A67E900-ECE1-5841-9FE3-1704FA705019}" dt="2024-11-27T04:12:32.356" v="77" actId="478"/>
          <ac:spMkLst>
            <pc:docMk/>
            <pc:sldMk cId="2173532217" sldId="468"/>
            <ac:spMk id="2" creationId="{48D69B24-DF29-C0D7-0BFE-6DCD863D9447}"/>
          </ac:spMkLst>
        </pc:spChg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173532217" sldId="468"/>
            <ac:spMk id="4" creationId="{4ACD71FF-741F-2431-E862-B7C15276EFC1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173532217" sldId="468"/>
            <ac:spMk id="4098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173532217" sldId="468"/>
            <ac:spMk id="4099" creationId="{00000000-0000-0000-0000-000000000000}"/>
          </ac:spMkLst>
        </pc:spChg>
        <pc:picChg chg="add mod">
          <ac:chgData name="Bisgin, Halil" userId="31729c2b-70b1-499d-992a-43acd64ada6e" providerId="ADAL" clId="{9A67E900-ECE1-5841-9FE3-1704FA705019}" dt="2024-11-27T04:12:48.313" v="83" actId="1076"/>
          <ac:picMkLst>
            <pc:docMk/>
            <pc:sldMk cId="2173532217" sldId="468"/>
            <ac:picMk id="3" creationId="{8278A8D3-C0AF-B948-02D3-3FDECDF4D904}"/>
          </ac:picMkLst>
        </pc:pic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221659028" sldId="469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21659028" sldId="469"/>
            <ac:spMk id="2" creationId="{EB0E4AB3-2694-B9D9-E3EB-8AF83361B6F7}"/>
          </ac:spMkLst>
        </pc:spChg>
        <pc:spChg chg="mod">
          <ac:chgData name="Bisgin, Halil" userId="31729c2b-70b1-499d-992a-43acd64ada6e" providerId="ADAL" clId="{9A67E900-ECE1-5841-9FE3-1704FA705019}" dt="2024-11-26T02:42:03.175" v="2" actId="27636"/>
          <ac:spMkLst>
            <pc:docMk/>
            <pc:sldMk cId="221659028" sldId="469"/>
            <ac:spMk id="3075" creationId="{00000000-0000-0000-0000-000000000000}"/>
          </ac:spMkLst>
        </pc:spChg>
      </pc:sldChg>
      <pc:sldChg chg="addSp delSp modSp mod">
        <pc:chgData name="Bisgin, Halil" userId="31729c2b-70b1-499d-992a-43acd64ada6e" providerId="ADAL" clId="{9A67E900-ECE1-5841-9FE3-1704FA705019}" dt="2024-11-27T15:20:58.859" v="87" actId="21"/>
        <pc:sldMkLst>
          <pc:docMk/>
          <pc:sldMk cId="4200809027" sldId="470"/>
        </pc:sldMkLst>
        <pc:spChg chg="add">
          <ac:chgData name="Bisgin, Halil" userId="31729c2b-70b1-499d-992a-43acd64ada6e" providerId="ADAL" clId="{9A67E900-ECE1-5841-9FE3-1704FA705019}" dt="2024-11-27T15:20:06.406" v="84"/>
          <ac:spMkLst>
            <pc:docMk/>
            <pc:sldMk cId="4200809027" sldId="470"/>
            <ac:spMk id="2" creationId="{BD28042F-253F-F932-D39E-8D887C80ACA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4200809027" sldId="470"/>
            <ac:spMk id="6" creationId="{00000000-0000-0000-0000-000000000000}"/>
          </ac:spMkLst>
        </pc:spChg>
        <pc:picChg chg="add del mod">
          <ac:chgData name="Bisgin, Halil" userId="31729c2b-70b1-499d-992a-43acd64ada6e" providerId="ADAL" clId="{9A67E900-ECE1-5841-9FE3-1704FA705019}" dt="2024-11-27T15:20:58.859" v="87" actId="21"/>
          <ac:picMkLst>
            <pc:docMk/>
            <pc:sldMk cId="4200809027" sldId="470"/>
            <ac:picMk id="3" creationId="{14AD13E4-A934-2C29-6817-A3F5B5AA6304}"/>
          </ac:picMkLst>
        </pc:pic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54283012" sldId="471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54283012" sldId="471"/>
            <ac:spMk id="2" creationId="{C194B6C6-47F0-EE6C-EC60-954DDA6EE19B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3506132729" sldId="473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506132729" sldId="473"/>
            <ac:spMk id="2" creationId="{C6799DBA-70A0-89A4-D622-21956573348C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080242491" sldId="474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080242491" sldId="474"/>
            <ac:spMk id="2" creationId="{C51C1CAD-95C9-4B8D-AB75-39783F3B647C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3926583953" sldId="475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926583953" sldId="475"/>
            <ac:spMk id="2" creationId="{DB3F8199-9F2F-DA19-4AAC-2FE80B4E4179}"/>
          </ac:spMkLst>
        </pc:spChg>
        <pc:spChg chg="mod">
          <ac:chgData name="Bisgin, Halil" userId="31729c2b-70b1-499d-992a-43acd64ada6e" providerId="ADAL" clId="{9A67E900-ECE1-5841-9FE3-1704FA705019}" dt="2024-11-26T03:13:49.679" v="33" actId="1076"/>
          <ac:spMkLst>
            <pc:docMk/>
            <pc:sldMk cId="3926583953" sldId="475"/>
            <ac:spMk id="14339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13:54.024" v="34" actId="1076"/>
          <ac:spMkLst>
            <pc:docMk/>
            <pc:sldMk cId="3926583953" sldId="475"/>
            <ac:spMk id="14342" creationId="{00000000-0000-0000-0000-000000000000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70298470" sldId="476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70298470" sldId="476"/>
            <ac:spMk id="2" creationId="{9C929322-8CED-A92E-6778-AED2C4C781C0}"/>
          </ac:spMkLst>
        </pc:spChg>
      </pc:sldChg>
      <pc:sldChg chg="addSp modSp mod">
        <pc:chgData name="Bisgin, Halil" userId="31729c2b-70b1-499d-992a-43acd64ada6e" providerId="ADAL" clId="{9A67E900-ECE1-5841-9FE3-1704FA705019}" dt="2024-12-02T16:39:55.025" v="140" actId="1038"/>
        <pc:sldMkLst>
          <pc:docMk/>
          <pc:sldMk cId="397041178" sldId="477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97041178" sldId="477"/>
            <ac:spMk id="2" creationId="{1F2E90F9-5863-F2A5-95D5-8F5E14BE10B8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97041178" sldId="477"/>
            <ac:spMk id="4915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2-02T16:39:45.797" v="113" actId="1037"/>
          <ac:spMkLst>
            <pc:docMk/>
            <pc:sldMk cId="397041178" sldId="477"/>
            <ac:spMk id="49156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2-02T16:39:55.025" v="140" actId="1038"/>
          <ac:spMkLst>
            <pc:docMk/>
            <pc:sldMk cId="397041178" sldId="477"/>
            <ac:spMk id="49157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2-02T16:39:45.797" v="113" actId="1037"/>
          <ac:spMkLst>
            <pc:docMk/>
            <pc:sldMk cId="397041178" sldId="477"/>
            <ac:spMk id="49158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2-02T16:39:55.025" v="140" actId="1038"/>
          <ac:spMkLst>
            <pc:docMk/>
            <pc:sldMk cId="397041178" sldId="477"/>
            <ac:spMk id="49159" creationId="{00000000-0000-0000-0000-000000000000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4181180450" sldId="478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4181180450" sldId="478"/>
            <ac:spMk id="2" creationId="{EB8DB743-DACC-7013-99E8-99D493CF39D9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4252370458" sldId="479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4252370458" sldId="479"/>
            <ac:spMk id="2" creationId="{C82BB463-5F2B-EEEC-F2AE-1706602761D6}"/>
          </ac:spMkLst>
        </pc:spChg>
        <pc:spChg chg="mod">
          <ac:chgData name="Bisgin, Halil" userId="31729c2b-70b1-499d-992a-43acd64ada6e" providerId="ADAL" clId="{9A67E900-ECE1-5841-9FE3-1704FA705019}" dt="2024-11-26T03:24:42.858" v="35" actId="1076"/>
          <ac:spMkLst>
            <pc:docMk/>
            <pc:sldMk cId="4252370458" sldId="479"/>
            <ac:spMk id="16386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24:45.302" v="36" actId="1076"/>
          <ac:spMkLst>
            <pc:docMk/>
            <pc:sldMk cId="4252370458" sldId="479"/>
            <ac:spMk id="16389" creationId="{00000000-0000-0000-0000-000000000000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4179167085" sldId="480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4179167085" sldId="480"/>
            <ac:spMk id="2" creationId="{1EA3333F-5B14-5AF6-1222-6DFC44F2F6EE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84491718" sldId="482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84491718" sldId="482"/>
            <ac:spMk id="2" creationId="{F5E31531-57A1-2E8A-50A8-9FBD1D9334E6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659729937" sldId="483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659729937" sldId="483"/>
            <ac:spMk id="2" creationId="{DBE1F6DD-1D43-C2A8-4E99-5177189E6A08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1027682064" sldId="485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027682064" sldId="485"/>
            <ac:spMk id="2" creationId="{AA88B9EE-0A05-E379-1639-F0A4DB1CC815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1057837219" sldId="486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057837219" sldId="486"/>
            <ac:spMk id="2" creationId="{CDB07BC5-105F-8B73-FA66-2C87A50E4B51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3822305078" sldId="488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822305078" sldId="488"/>
            <ac:spMk id="2" creationId="{0293A286-1A60-FFE4-7558-04D3EDAB33B6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201058689" sldId="489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201058689" sldId="489"/>
            <ac:spMk id="2" creationId="{A5153B0A-8718-AB4D-9445-E3464C6DE7A7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536883203" sldId="491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536883203" sldId="491"/>
            <ac:spMk id="2" creationId="{209D0A48-FA3C-79ED-ECD0-80FB65002214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562756287" sldId="492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562756287" sldId="492"/>
            <ac:spMk id="2" creationId="{C727DB29-9242-6E18-4FAE-31CBFBF195F3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1824489105" sldId="493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824489105" sldId="493"/>
            <ac:spMk id="2" creationId="{ECC015A9-9222-CE04-3A1D-29CAF8FAB88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768990861" sldId="503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768990861" sldId="503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27:36.590" v="38" actId="1076"/>
        <pc:sldMkLst>
          <pc:docMk/>
          <pc:sldMk cId="313995377" sldId="504"/>
        </pc:sldMkLst>
        <pc:spChg chg="mod">
          <ac:chgData name="Bisgin, Halil" userId="31729c2b-70b1-499d-992a-43acd64ada6e" providerId="ADAL" clId="{9A67E900-ECE1-5841-9FE3-1704FA705019}" dt="2024-11-26T03:27:36.590" v="38" actId="1076"/>
          <ac:spMkLst>
            <pc:docMk/>
            <pc:sldMk cId="313995377" sldId="504"/>
            <ac:spMk id="2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13995377" sldId="504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27:31.237" v="37" actId="1076"/>
          <ac:spMkLst>
            <pc:docMk/>
            <pc:sldMk cId="313995377" sldId="504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9A67E900-ECE1-5841-9FE3-1704FA705019}" dt="2024-11-26T03:27:46.597" v="39" actId="700"/>
        <pc:sldMkLst>
          <pc:docMk/>
          <pc:sldMk cId="4119022306" sldId="505"/>
        </pc:sldMkLst>
        <pc:spChg chg="mod ord">
          <ac:chgData name="Bisgin, Halil" userId="31729c2b-70b1-499d-992a-43acd64ada6e" providerId="ADAL" clId="{9A67E900-ECE1-5841-9FE3-1704FA705019}" dt="2024-11-26T03:27:46.597" v="39" actId="700"/>
          <ac:spMkLst>
            <pc:docMk/>
            <pc:sldMk cId="4119022306" sldId="505"/>
            <ac:spMk id="2" creationId="{00000000-0000-0000-0000-000000000000}"/>
          </ac:spMkLst>
        </pc:spChg>
        <pc:spChg chg="mod ord">
          <ac:chgData name="Bisgin, Halil" userId="31729c2b-70b1-499d-992a-43acd64ada6e" providerId="ADAL" clId="{9A67E900-ECE1-5841-9FE3-1704FA705019}" dt="2024-11-26T03:27:46.597" v="39" actId="700"/>
          <ac:spMkLst>
            <pc:docMk/>
            <pc:sldMk cId="4119022306" sldId="505"/>
            <ac:spMk id="3" creationId="{00000000-0000-0000-0000-000000000000}"/>
          </ac:spMkLst>
        </pc:spChg>
        <pc:spChg chg="mod ord">
          <ac:chgData name="Bisgin, Halil" userId="31729c2b-70b1-499d-992a-43acd64ada6e" providerId="ADAL" clId="{9A67E900-ECE1-5841-9FE3-1704FA705019}" dt="2024-11-26T03:27:46.597" v="39" actId="700"/>
          <ac:spMkLst>
            <pc:docMk/>
            <pc:sldMk cId="4119022306" sldId="505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30:58.490" v="42" actId="1076"/>
        <pc:sldMkLst>
          <pc:docMk/>
          <pc:sldMk cId="3494048620" sldId="506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494048620" sldId="506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30:58.490" v="42" actId="1076"/>
          <ac:spMkLst>
            <pc:docMk/>
            <pc:sldMk cId="3494048620" sldId="506"/>
            <ac:spMk id="7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31:08.805" v="43" actId="1076"/>
        <pc:sldMkLst>
          <pc:docMk/>
          <pc:sldMk cId="3815986152" sldId="507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815986152" sldId="507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31:08.805" v="43" actId="1076"/>
          <ac:spMkLst>
            <pc:docMk/>
            <pc:sldMk cId="3815986152" sldId="507"/>
            <ac:spMk id="5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31:23.600" v="44" actId="1076"/>
        <pc:sldMkLst>
          <pc:docMk/>
          <pc:sldMk cId="365118401" sldId="508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65118401" sldId="508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31:23.600" v="44" actId="1076"/>
          <ac:spMkLst>
            <pc:docMk/>
            <pc:sldMk cId="365118401" sldId="508"/>
            <ac:spMk id="5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101928779" sldId="509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101928779" sldId="509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565613547" sldId="510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565613547" sldId="510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4:05.588" v="60" actId="1076"/>
        <pc:sldMkLst>
          <pc:docMk/>
          <pc:sldMk cId="3465531270" sldId="511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465531270" sldId="511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3:58.762" v="59" actId="1076"/>
          <ac:spMkLst>
            <pc:docMk/>
            <pc:sldMk cId="3465531270" sldId="511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4:05.588" v="60" actId="1076"/>
          <ac:spMkLst>
            <pc:docMk/>
            <pc:sldMk cId="3465531270" sldId="511"/>
            <ac:spMk id="6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3:55.656" v="58" actId="1076"/>
          <ac:spMkLst>
            <pc:docMk/>
            <pc:sldMk cId="3465531270" sldId="511"/>
            <ac:spMk id="8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2-02T02:24:06.678" v="96" actId="1076"/>
        <pc:sldMkLst>
          <pc:docMk/>
          <pc:sldMk cId="3553182312" sldId="512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553182312" sldId="512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2-02T02:24:06.678" v="96" actId="1076"/>
          <ac:spMkLst>
            <pc:docMk/>
            <pc:sldMk cId="3553182312" sldId="512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4:15.532" v="62" actId="1076"/>
          <ac:spMkLst>
            <pc:docMk/>
            <pc:sldMk cId="3553182312" sldId="512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544682383" sldId="513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544682383" sldId="513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825983866" sldId="514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825983866" sldId="514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3:02.622" v="53" actId="1076"/>
        <pc:sldMkLst>
          <pc:docMk/>
          <pc:sldMk cId="3791294504" sldId="515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791294504" sldId="515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2:56.627" v="52" actId="1076"/>
          <ac:spMkLst>
            <pc:docMk/>
            <pc:sldMk cId="3791294504" sldId="515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3:02.622" v="53" actId="1076"/>
          <ac:spMkLst>
            <pc:docMk/>
            <pc:sldMk cId="3791294504" sldId="515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9A67E900-ECE1-5841-9FE3-1704FA705019}" dt="2024-11-26T03:53:11.077" v="54" actId="700"/>
        <pc:sldMkLst>
          <pc:docMk/>
          <pc:sldMk cId="939784796" sldId="516"/>
        </pc:sldMkLst>
        <pc:spChg chg="mod ord">
          <ac:chgData name="Bisgin, Halil" userId="31729c2b-70b1-499d-992a-43acd64ada6e" providerId="ADAL" clId="{9A67E900-ECE1-5841-9FE3-1704FA705019}" dt="2024-11-26T03:53:11.077" v="54" actId="700"/>
          <ac:spMkLst>
            <pc:docMk/>
            <pc:sldMk cId="939784796" sldId="516"/>
            <ac:spMk id="2" creationId="{00000000-0000-0000-0000-000000000000}"/>
          </ac:spMkLst>
        </pc:spChg>
        <pc:spChg chg="mod ord">
          <ac:chgData name="Bisgin, Halil" userId="31729c2b-70b1-499d-992a-43acd64ada6e" providerId="ADAL" clId="{9A67E900-ECE1-5841-9FE3-1704FA705019}" dt="2024-11-26T03:53:11.077" v="54" actId="700"/>
          <ac:spMkLst>
            <pc:docMk/>
            <pc:sldMk cId="939784796" sldId="516"/>
            <ac:spMk id="3" creationId="{00000000-0000-0000-0000-000000000000}"/>
          </ac:spMkLst>
        </pc:spChg>
        <pc:spChg chg="mod ord">
          <ac:chgData name="Bisgin, Halil" userId="31729c2b-70b1-499d-992a-43acd64ada6e" providerId="ADAL" clId="{9A67E900-ECE1-5841-9FE3-1704FA705019}" dt="2024-11-26T03:53:11.077" v="54" actId="700"/>
          <ac:spMkLst>
            <pc:docMk/>
            <pc:sldMk cId="939784796" sldId="516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3:34.573" v="57" actId="1076"/>
        <pc:sldMkLst>
          <pc:docMk/>
          <pc:sldMk cId="3314924553" sldId="517"/>
        </pc:sldMkLst>
        <pc:spChg chg="mod">
          <ac:chgData name="Bisgin, Halil" userId="31729c2b-70b1-499d-992a-43acd64ada6e" providerId="ADAL" clId="{9A67E900-ECE1-5841-9FE3-1704FA705019}" dt="2024-11-26T03:53:30.615" v="56" actId="1076"/>
          <ac:spMkLst>
            <pc:docMk/>
            <pc:sldMk cId="3314924553" sldId="517"/>
            <ac:spMk id="2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314924553" sldId="517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3:28.041" v="55" actId="1076"/>
          <ac:spMkLst>
            <pc:docMk/>
            <pc:sldMk cId="3314924553" sldId="517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3:34.573" v="57" actId="1076"/>
          <ac:spMkLst>
            <pc:docMk/>
            <pc:sldMk cId="3314924553" sldId="517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081671286" sldId="518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081671286" sldId="518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4:50.073" v="68" actId="1076"/>
        <pc:sldMkLst>
          <pc:docMk/>
          <pc:sldMk cId="185925848" sldId="519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185925848" sldId="519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4:43.420" v="66" actId="1076"/>
          <ac:spMkLst>
            <pc:docMk/>
            <pc:sldMk cId="185925848" sldId="519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4:50.073" v="68" actId="1076"/>
          <ac:spMkLst>
            <pc:docMk/>
            <pc:sldMk cId="185925848" sldId="519"/>
            <ac:spMk id="6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4:47.322" v="67" actId="1076"/>
          <ac:spMkLst>
            <pc:docMk/>
            <pc:sldMk cId="185925848" sldId="519"/>
            <ac:spMk id="7" creationId="{72068DE2-D184-BF4A-B930-99B96BF21D38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661636729" sldId="520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661636729" sldId="520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5:11.659" v="71" actId="1076"/>
        <pc:sldMkLst>
          <pc:docMk/>
          <pc:sldMk cId="4276123437" sldId="521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4276123437" sldId="521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5:06.672" v="69" actId="1076"/>
          <ac:spMkLst>
            <pc:docMk/>
            <pc:sldMk cId="4276123437" sldId="521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5:11.659" v="71" actId="1076"/>
          <ac:spMkLst>
            <pc:docMk/>
            <pc:sldMk cId="4276123437" sldId="521"/>
            <ac:spMk id="6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5:08.619" v="70" actId="1076"/>
          <ac:spMkLst>
            <pc:docMk/>
            <pc:sldMk cId="4276123437" sldId="521"/>
            <ac:spMk id="9" creationId="{59D69FF1-BD98-DC43-AD13-965D5D5F8EDF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3148362147" sldId="522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148362147" sldId="522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5:25.631" v="72" actId="1076"/>
        <pc:sldMkLst>
          <pc:docMk/>
          <pc:sldMk cId="1685552259" sldId="523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1685552259" sldId="523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5:25.631" v="72" actId="1076"/>
          <ac:spMkLst>
            <pc:docMk/>
            <pc:sldMk cId="1685552259" sldId="523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2:43:51.346" v="10" actId="1076"/>
        <pc:sldMkLst>
          <pc:docMk/>
          <pc:sldMk cId="2469549537" sldId="524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469549537" sldId="524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3:51.346" v="10" actId="1076"/>
          <ac:spMkLst>
            <pc:docMk/>
            <pc:sldMk cId="2469549537" sldId="524"/>
            <ac:spMk id="7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3551501917" sldId="525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551501917" sldId="525"/>
            <ac:spMk id="5" creationId="{00000000-0000-0000-0000-000000000000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185990840" sldId="527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85990840" sldId="527"/>
            <ac:spMk id="3" creationId="{B209B736-54F5-AF8E-B4C9-B838254F0F0F}"/>
          </ac:spMkLst>
        </pc:spChg>
        <pc:picChg chg="mod">
          <ac:chgData name="Bisgin, Halil" userId="31729c2b-70b1-499d-992a-43acd64ada6e" providerId="ADAL" clId="{9A67E900-ECE1-5841-9FE3-1704FA705019}" dt="2024-11-26T02:44:41.132" v="23" actId="1076"/>
          <ac:picMkLst>
            <pc:docMk/>
            <pc:sldMk cId="185990840" sldId="527"/>
            <ac:picMk id="24578" creationId="{00000000-0000-0000-0000-000000000000}"/>
          </ac:picMkLst>
        </pc:picChg>
      </pc:sldChg>
      <pc:sldChg chg="addSp modSp mod modClrScheme chgLayout">
        <pc:chgData name="Bisgin, Halil" userId="31729c2b-70b1-499d-992a-43acd64ada6e" providerId="ADAL" clId="{9A67E900-ECE1-5841-9FE3-1704FA705019}" dt="2024-11-28T04:24:07.591" v="95"/>
        <pc:sldMkLst>
          <pc:docMk/>
          <pc:sldMk cId="937773867" sldId="528"/>
        </pc:sldMkLst>
        <pc:spChg chg="mod ord">
          <ac:chgData name="Bisgin, Halil" userId="31729c2b-70b1-499d-992a-43acd64ada6e" providerId="ADAL" clId="{9A67E900-ECE1-5841-9FE3-1704FA705019}" dt="2024-11-26T02:50:53.896" v="28" actId="700"/>
          <ac:spMkLst>
            <pc:docMk/>
            <pc:sldMk cId="937773867" sldId="528"/>
            <ac:spMk id="2" creationId="{00000000-0000-0000-0000-000000000000}"/>
          </ac:spMkLst>
        </pc:spChg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937773867" sldId="528"/>
            <ac:spMk id="3" creationId="{29A82518-E0BC-76CB-07AB-06DB3EF750A8}"/>
          </ac:spMkLst>
        </pc:spChg>
        <pc:spChg chg="mod ord">
          <ac:chgData name="Bisgin, Halil" userId="31729c2b-70b1-499d-992a-43acd64ada6e" providerId="ADAL" clId="{9A67E900-ECE1-5841-9FE3-1704FA705019}" dt="2024-11-26T02:50:53.896" v="28" actId="700"/>
          <ac:spMkLst>
            <pc:docMk/>
            <pc:sldMk cId="937773867" sldId="528"/>
            <ac:spMk id="34819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9A67E900-ECE1-5841-9FE3-1704FA705019}" dt="2024-11-26T03:00:39.795" v="32" actId="14100"/>
        <pc:sldMkLst>
          <pc:docMk/>
          <pc:sldMk cId="3525667491" sldId="529"/>
        </pc:sldMkLst>
        <pc:spChg chg="mod ord">
          <ac:chgData name="Bisgin, Halil" userId="31729c2b-70b1-499d-992a-43acd64ada6e" providerId="ADAL" clId="{9A67E900-ECE1-5841-9FE3-1704FA705019}" dt="2024-11-26T02:51:16.414" v="29" actId="700"/>
          <ac:spMkLst>
            <pc:docMk/>
            <pc:sldMk cId="3525667491" sldId="529"/>
            <ac:spMk id="2" creationId="{00000000-0000-0000-0000-000000000000}"/>
          </ac:spMkLst>
        </pc:spChg>
        <pc:spChg chg="add del mod ord">
          <ac:chgData name="Bisgin, Halil" userId="31729c2b-70b1-499d-992a-43acd64ada6e" providerId="ADAL" clId="{9A67E900-ECE1-5841-9FE3-1704FA705019}" dt="2024-11-26T03:00:32.011" v="30" actId="478"/>
          <ac:spMkLst>
            <pc:docMk/>
            <pc:sldMk cId="3525667491" sldId="529"/>
            <ac:spMk id="3" creationId="{907432B5-3E66-6B5A-01E3-6BC0538B4C92}"/>
          </ac:spMkLst>
        </pc:spChg>
        <pc:spChg chg="mod ord">
          <ac:chgData name="Bisgin, Halil" userId="31729c2b-70b1-499d-992a-43acd64ada6e" providerId="ADAL" clId="{9A67E900-ECE1-5841-9FE3-1704FA705019}" dt="2024-11-26T02:51:16.414" v="29" actId="700"/>
          <ac:spMkLst>
            <pc:docMk/>
            <pc:sldMk cId="3525667491" sldId="529"/>
            <ac:spMk id="6" creationId="{00000000-0000-0000-0000-000000000000}"/>
          </ac:spMkLst>
        </pc:spChg>
        <pc:picChg chg="mod">
          <ac:chgData name="Bisgin, Halil" userId="31729c2b-70b1-499d-992a-43acd64ada6e" providerId="ADAL" clId="{9A67E900-ECE1-5841-9FE3-1704FA705019}" dt="2024-11-26T03:00:39.795" v="32" actId="14100"/>
          <ac:picMkLst>
            <pc:docMk/>
            <pc:sldMk cId="3525667491" sldId="529"/>
            <ac:picMk id="7" creationId="{00000000-0000-0000-0000-000000000000}"/>
          </ac:picMkLst>
        </pc:pic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55826523" sldId="530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55826523" sldId="530"/>
            <ac:spMk id="2" creationId="{B6AEAAB1-4BF7-A522-D01D-0462F9DC48AE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1811000605" sldId="532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811000605" sldId="532"/>
            <ac:spMk id="2" creationId="{695AE93B-689B-A9FE-E63A-0C1FF5ACA4DD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3930856825" sldId="533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930856825" sldId="533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897484528" sldId="536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897484528" sldId="536"/>
            <ac:spMk id="6" creationId="{00000000-0000-0000-0000-000000000000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3230507144" sldId="537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230507144" sldId="537"/>
            <ac:spMk id="2" creationId="{6D0BF2A2-B097-3B88-5EE0-4C578D7D353F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3272324772" sldId="538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272324772" sldId="538"/>
            <ac:spMk id="2" creationId="{FD1BC20A-D4CD-E8C8-C462-BDE7EBB1B142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411483119" sldId="539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411483119" sldId="539"/>
            <ac:spMk id="2" creationId="{AE1EE6E7-6D23-FF43-8B60-7BD24BCBA8A2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246416001" sldId="540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246416001" sldId="540"/>
            <ac:spMk id="2" creationId="{43E0F19E-CFBB-29EA-2C52-DA388FC6B7D1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333631734" sldId="541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33631734" sldId="541"/>
            <ac:spMk id="2" creationId="{F23A8DD1-8772-8136-89AD-33F8D218BC4C}"/>
          </ac:spMkLst>
        </pc:spChg>
        <pc:spChg chg="mod">
          <ac:chgData name="Bisgin, Halil" userId="31729c2b-70b1-499d-992a-43acd64ada6e" providerId="ADAL" clId="{9A67E900-ECE1-5841-9FE3-1704FA705019}" dt="2024-11-26T02:42:03.235" v="4" actId="27636"/>
          <ac:spMkLst>
            <pc:docMk/>
            <pc:sldMk cId="333631734" sldId="541"/>
            <ac:spMk id="31747" creationId="{00000000-0000-0000-0000-000000000000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1670451197" sldId="543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670451197" sldId="543"/>
            <ac:spMk id="2" creationId="{A09F5A63-1DD6-FF17-C5C8-0521B6D5F7AA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357342854" sldId="544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357342854" sldId="544"/>
            <ac:spMk id="2" creationId="{F57DD1CD-13C6-7A6C-A15C-92A733029E79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552129160" sldId="545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552129160" sldId="545"/>
            <ac:spMk id="2" creationId="{0937FCE5-7B5C-B169-068E-5E25B8BDFBC7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3297950885" sldId="546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297950885" sldId="546"/>
            <ac:spMk id="2" creationId="{9F02D203-22D4-AC0A-10AF-E55E9097B3E5}"/>
          </ac:spMkLst>
        </pc:spChg>
        <pc:spChg chg="mod">
          <ac:chgData name="Bisgin, Halil" userId="31729c2b-70b1-499d-992a-43acd64ada6e" providerId="ADAL" clId="{9A67E900-ECE1-5841-9FE3-1704FA705019}" dt="2024-11-26T02:42:03.251" v="5" actId="27636"/>
          <ac:spMkLst>
            <pc:docMk/>
            <pc:sldMk cId="3297950885" sldId="546"/>
            <ac:spMk id="38915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1:16.850" v="49" actId="1076"/>
        <pc:sldMkLst>
          <pc:docMk/>
          <pc:sldMk cId="4180901446" sldId="547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4180901446" sldId="547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1:16.850" v="49" actId="1076"/>
          <ac:spMkLst>
            <pc:docMk/>
            <pc:sldMk cId="4180901446" sldId="547"/>
            <ac:spMk id="5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1:10.139" v="48" actId="14100"/>
        <pc:sldMkLst>
          <pc:docMk/>
          <pc:sldMk cId="2845678524" sldId="548"/>
        </pc:sldMkLst>
        <pc:spChg chg="mod">
          <ac:chgData name="Bisgin, Halil" userId="31729c2b-70b1-499d-992a-43acd64ada6e" providerId="ADAL" clId="{9A67E900-ECE1-5841-9FE3-1704FA705019}" dt="2024-11-26T03:51:10.139" v="48" actId="14100"/>
          <ac:spMkLst>
            <pc:docMk/>
            <pc:sldMk cId="2845678524" sldId="548"/>
            <ac:spMk id="2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845678524" sldId="548"/>
            <ac:spMk id="5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1620796771" sldId="549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1620796771" sldId="549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9A67E900-ECE1-5841-9FE3-1704FA705019}" dt="2024-11-26T03:51:52.380" v="51" actId="1076"/>
        <pc:sldMkLst>
          <pc:docMk/>
          <pc:sldMk cId="647654854" sldId="550"/>
        </pc:sldMkLst>
        <pc:spChg chg="mod">
          <ac:chgData name="Bisgin, Halil" userId="31729c2b-70b1-499d-992a-43acd64ada6e" providerId="ADAL" clId="{9A67E900-ECE1-5841-9FE3-1704FA705019}" dt="2024-11-26T03:51:52.380" v="51" actId="1076"/>
          <ac:spMkLst>
            <pc:docMk/>
            <pc:sldMk cId="647654854" sldId="550"/>
            <ac:spMk id="2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647654854" sldId="550"/>
            <ac:spMk id="5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369248116" sldId="551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69248116" sldId="551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2572655708" sldId="552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2572655708" sldId="552"/>
            <ac:spMk id="6" creationId="{00000000-0000-0000-0000-000000000000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1367418798" sldId="553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367418798" sldId="553"/>
            <ac:spMk id="2" creationId="{9BDC296E-F1A7-CA51-C032-B2E469500285}"/>
          </ac:spMkLst>
        </pc:spChg>
      </pc:sldChg>
      <pc:sldChg chg="modSp mod">
        <pc:chgData name="Bisgin, Halil" userId="31729c2b-70b1-499d-992a-43acd64ada6e" providerId="ADAL" clId="{9A67E900-ECE1-5841-9FE3-1704FA705019}" dt="2024-11-26T03:54:34.518" v="65" actId="1076"/>
        <pc:sldMkLst>
          <pc:docMk/>
          <pc:sldMk cId="3875019240" sldId="554"/>
        </pc:sldMkLst>
        <pc:spChg chg="mod">
          <ac:chgData name="Bisgin, Halil" userId="31729c2b-70b1-499d-992a-43acd64ada6e" providerId="ADAL" clId="{9A67E900-ECE1-5841-9FE3-1704FA705019}" dt="2024-11-26T03:54:28.229" v="64" actId="1076"/>
          <ac:spMkLst>
            <pc:docMk/>
            <pc:sldMk cId="3875019240" sldId="554"/>
            <ac:spMk id="2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875019240" sldId="554"/>
            <ac:spMk id="4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4:25.958" v="63" actId="1076"/>
          <ac:spMkLst>
            <pc:docMk/>
            <pc:sldMk cId="3875019240" sldId="554"/>
            <ac:spMk id="5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54:34.518" v="65" actId="1076"/>
          <ac:spMkLst>
            <pc:docMk/>
            <pc:sldMk cId="3875019240" sldId="554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9A67E900-ECE1-5841-9FE3-1704FA705019}" dt="2024-11-26T02:42:03.014" v="0"/>
        <pc:sldMkLst>
          <pc:docMk/>
          <pc:sldMk cId="395915058" sldId="555"/>
        </pc:sldMkLst>
        <pc:spChg chg="mod">
          <ac:chgData name="Bisgin, Halil" userId="31729c2b-70b1-499d-992a-43acd64ada6e" providerId="ADAL" clId="{9A67E900-ECE1-5841-9FE3-1704FA705019}" dt="2024-11-26T02:42:03.014" v="0"/>
          <ac:spMkLst>
            <pc:docMk/>
            <pc:sldMk cId="395915058" sldId="555"/>
            <ac:spMk id="6" creationId="{ACFF8A87-CDCE-6646-B374-05842F2F2584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2933674480" sldId="556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933674480" sldId="556"/>
            <ac:spMk id="2" creationId="{7D25ADA9-34FB-CC72-07B0-2F7308B10673}"/>
          </ac:spMkLst>
        </pc:spChg>
        <pc:spChg chg="mod">
          <ac:chgData name="Bisgin, Halil" userId="31729c2b-70b1-499d-992a-43acd64ada6e" providerId="ADAL" clId="{9A67E900-ECE1-5841-9FE3-1704FA705019}" dt="2024-11-26T02:50:27.018" v="25" actId="1076"/>
          <ac:spMkLst>
            <pc:docMk/>
            <pc:sldMk cId="2933674480" sldId="556"/>
            <ac:spMk id="3" creationId="{00000000-0000-0000-0000-000000000000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89604265" sldId="557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89604265" sldId="557"/>
            <ac:spMk id="2" creationId="{66B11619-01F4-E740-C3A8-8BF2549C5BBD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3659590165" sldId="558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659590165" sldId="558"/>
            <ac:spMk id="2" creationId="{609DF7E4-F93F-D3DE-98BE-E0308E02E057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3894029719" sldId="559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3894029719" sldId="559"/>
            <ac:spMk id="2" creationId="{A4204E4E-FAC9-EE45-701A-484B4402FCF2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14313775" sldId="560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4313775" sldId="560"/>
            <ac:spMk id="2" creationId="{AD47C64B-3311-D5C7-6804-F5954C03B360}"/>
          </ac:spMkLst>
        </pc:spChg>
        <pc:spChg chg="mod">
          <ac:chgData name="Bisgin, Halil" userId="31729c2b-70b1-499d-992a-43acd64ada6e" providerId="ADAL" clId="{9A67E900-ECE1-5841-9FE3-1704FA705019}" dt="2024-11-26T03:30:36.064" v="40" actId="207"/>
          <ac:spMkLst>
            <pc:docMk/>
            <pc:sldMk cId="14313775" sldId="560"/>
            <ac:spMk id="3" creationId="{00000000-0000-0000-0000-000000000000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1318528667" sldId="561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318528667" sldId="561"/>
            <ac:spMk id="2" creationId="{990B8923-CB5A-9F37-720B-802AD20B29E3}"/>
          </ac:spMkLst>
        </pc:spChg>
        <pc:spChg chg="mod">
          <ac:chgData name="Bisgin, Halil" userId="31729c2b-70b1-499d-992a-43acd64ada6e" providerId="ADAL" clId="{9A67E900-ECE1-5841-9FE3-1704FA705019}" dt="2024-11-26T03:30:47.338" v="41" actId="207"/>
          <ac:spMkLst>
            <pc:docMk/>
            <pc:sldMk cId="1318528667" sldId="561"/>
            <ac:spMk id="3" creationId="{00000000-0000-0000-0000-000000000000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212986637" sldId="562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12986637" sldId="562"/>
            <ac:spMk id="2" creationId="{7B64DC3F-09A9-7039-AA85-2CC5E8A89B8A}"/>
          </ac:spMkLst>
        </pc:spChg>
        <pc:spChg chg="mod">
          <ac:chgData name="Bisgin, Halil" userId="31729c2b-70b1-499d-992a-43acd64ada6e" providerId="ADAL" clId="{9A67E900-ECE1-5841-9FE3-1704FA705019}" dt="2024-11-26T03:48:47.663" v="45" actId="207"/>
          <ac:spMkLst>
            <pc:docMk/>
            <pc:sldMk cId="212986637" sldId="562"/>
            <ac:spMk id="3" creationId="{00000000-0000-0000-0000-000000000000}"/>
          </ac:spMkLst>
        </pc:spChg>
        <pc:spChg chg="mod">
          <ac:chgData name="Bisgin, Halil" userId="31729c2b-70b1-499d-992a-43acd64ada6e" providerId="ADAL" clId="{9A67E900-ECE1-5841-9FE3-1704FA705019}" dt="2024-11-26T03:48:59.402" v="46" actId="1076"/>
          <ac:spMkLst>
            <pc:docMk/>
            <pc:sldMk cId="212986637" sldId="562"/>
            <ac:spMk id="5" creationId="{C1817683-EC12-F345-87FC-E096D9ACC057}"/>
          </ac:spMkLst>
        </pc:spChg>
      </pc:sldChg>
      <pc:sldChg chg="addSp modSp">
        <pc:chgData name="Bisgin, Halil" userId="31729c2b-70b1-499d-992a-43acd64ada6e" providerId="ADAL" clId="{9A67E900-ECE1-5841-9FE3-1704FA705019}" dt="2024-11-28T04:24:07.591" v="95"/>
        <pc:sldMkLst>
          <pc:docMk/>
          <pc:sldMk cId="2204194747" sldId="563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2204194747" sldId="563"/>
            <ac:spMk id="2" creationId="{99260B39-A36A-CF31-CE1F-CDAC14D6AA8D}"/>
          </ac:spMkLst>
        </pc:spChg>
      </pc:sldChg>
      <pc:sldChg chg="addSp modSp mod">
        <pc:chgData name="Bisgin, Halil" userId="31729c2b-70b1-499d-992a-43acd64ada6e" providerId="ADAL" clId="{9A67E900-ECE1-5841-9FE3-1704FA705019}" dt="2024-11-28T04:24:07.591" v="95"/>
        <pc:sldMkLst>
          <pc:docMk/>
          <pc:sldMk cId="1694029006" sldId="564"/>
        </pc:sldMkLst>
        <pc:spChg chg="add mod">
          <ac:chgData name="Bisgin, Halil" userId="31729c2b-70b1-499d-992a-43acd64ada6e" providerId="ADAL" clId="{9A67E900-ECE1-5841-9FE3-1704FA705019}" dt="2024-11-28T04:24:07.591" v="95"/>
          <ac:spMkLst>
            <pc:docMk/>
            <pc:sldMk cId="1694029006" sldId="564"/>
            <ac:spMk id="2" creationId="{977C50F7-56DA-B1F9-4161-8C5EEFC92C91}"/>
          </ac:spMkLst>
        </pc:spChg>
        <pc:spChg chg="mod">
          <ac:chgData name="Bisgin, Halil" userId="31729c2b-70b1-499d-992a-43acd64ada6e" providerId="ADAL" clId="{9A67E900-ECE1-5841-9FE3-1704FA705019}" dt="2024-11-26T03:51:31.051" v="50" actId="207"/>
          <ac:spMkLst>
            <pc:docMk/>
            <pc:sldMk cId="1694029006" sldId="564"/>
            <ac:spMk id="3" creationId="{00000000-0000-0000-0000-000000000000}"/>
          </ac:spMkLst>
        </pc:spChg>
      </pc:sldChg>
      <pc:sldChg chg="addSp modSp new mod">
        <pc:chgData name="Bisgin, Halil" userId="31729c2b-70b1-499d-992a-43acd64ada6e" providerId="ADAL" clId="{9A67E900-ECE1-5841-9FE3-1704FA705019}" dt="2024-11-27T15:21:46.642" v="94" actId="1037"/>
        <pc:sldMkLst>
          <pc:docMk/>
          <pc:sldMk cId="1907124380" sldId="565"/>
        </pc:sldMkLst>
        <pc:picChg chg="add mod">
          <ac:chgData name="Bisgin, Halil" userId="31729c2b-70b1-499d-992a-43acd64ada6e" providerId="ADAL" clId="{9A67E900-ECE1-5841-9FE3-1704FA705019}" dt="2024-11-27T15:21:46.642" v="94" actId="1037"/>
          <ac:picMkLst>
            <pc:docMk/>
            <pc:sldMk cId="1907124380" sldId="565"/>
            <ac:picMk id="3" creationId="{9FFB424E-6FA8-E3BF-C3A2-249A0DB2C3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fld id="{B42DC399-D090-46ED-8838-BEABB1B54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latin typeface="Arial" charset="0"/>
              </a:defRPr>
            </a:lvl1pPr>
          </a:lstStyle>
          <a:p>
            <a:pPr>
              <a:defRPr/>
            </a:pPr>
            <a:fld id="{09AE18ED-5189-47DB-BB2F-F4743B003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1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deitel/java_htp9e/code_examples/code_exampl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deitel/java_htp9e/code_examples/code_examples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deitel/java_htp9e/code_examples/code_examples.htm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deitel/java_htp9e/code_examples/code_examples.html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deitel/java_htp9e/code_examples/code_examples.html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deitel/java_htp9e/code_examples/code_example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8500"/>
            <a:ext cx="4645025" cy="3484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49837" cy="418306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Code Samples Available at </a:t>
            </a:r>
            <a:r>
              <a:rPr lang="en-US" sz="1200">
                <a:hlinkClick r:id="rId3"/>
              </a:rPr>
              <a:t>http://media.pearsoncmg.com/ph/esm/deitel/java_htp9e/code_examples/code_examples.html</a:t>
            </a:r>
            <a:r>
              <a:rPr lang="en-US" sz="1200"/>
              <a:t> </a:t>
            </a:r>
            <a:endParaRPr lang="en-US"/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57D63-AF1C-6848-A09B-101F2229E93B}" type="slidenum">
              <a:rPr lang="en-US"/>
              <a:pPr/>
              <a:t>22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FB5F-C7D2-1A4C-AD80-B050D2CBF305}" type="slidenum">
              <a:rPr lang="en-US"/>
              <a:pPr/>
              <a:t>23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744F4-1E23-7144-A54C-75E9FF85DD0B}" type="slidenum">
              <a:rPr lang="en-US"/>
              <a:pPr/>
              <a:t>26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JPanel</a:t>
            </a:r>
            <a:r>
              <a:rPr lang="en-US"/>
              <a:t> top = new </a:t>
            </a:r>
            <a:r>
              <a:rPr lang="en-US" err="1"/>
              <a:t>JPanel</a:t>
            </a:r>
            <a:r>
              <a:rPr lang="en-US"/>
              <a:t>(new </a:t>
            </a:r>
            <a:r>
              <a:rPr lang="en-US" err="1"/>
              <a:t>GridLayout</a:t>
            </a:r>
            <a:r>
              <a:rPr lang="en-US"/>
              <a:t>(1,2))</a:t>
            </a:r>
          </a:p>
          <a:p>
            <a:r>
              <a:rPr lang="en-US" err="1"/>
              <a:t>JPanel</a:t>
            </a:r>
            <a:r>
              <a:rPr lang="en-US"/>
              <a:t> left = new </a:t>
            </a:r>
            <a:r>
              <a:rPr lang="en-US" err="1"/>
              <a:t>JPanel</a:t>
            </a:r>
            <a:r>
              <a:rPr lang="en-US"/>
              <a:t>();</a:t>
            </a:r>
          </a:p>
          <a:p>
            <a:r>
              <a:rPr lang="en-US" err="1"/>
              <a:t>JPanel</a:t>
            </a:r>
            <a:r>
              <a:rPr lang="en-US"/>
              <a:t> right = new </a:t>
            </a:r>
            <a:r>
              <a:rPr lang="en-US" err="1"/>
              <a:t>JPanel</a:t>
            </a:r>
            <a:r>
              <a:rPr lang="en-US"/>
              <a:t>();</a:t>
            </a:r>
          </a:p>
          <a:p>
            <a:r>
              <a:rPr lang="en-US" err="1"/>
              <a:t>top.add</a:t>
            </a:r>
            <a:r>
              <a:rPr lang="en-US"/>
              <a:t>(left);</a:t>
            </a:r>
          </a:p>
          <a:p>
            <a:r>
              <a:rPr lang="en-US" err="1"/>
              <a:t>top.add</a:t>
            </a:r>
            <a:r>
              <a:rPr lang="en-US"/>
              <a:t>(right);</a:t>
            </a:r>
          </a:p>
          <a:p>
            <a:r>
              <a:rPr lang="en-US" err="1"/>
              <a:t>JFrame</a:t>
            </a:r>
            <a:r>
              <a:rPr lang="en-US"/>
              <a:t> frame = new </a:t>
            </a:r>
            <a:r>
              <a:rPr lang="en-US" err="1"/>
              <a:t>JFrame</a:t>
            </a:r>
            <a:r>
              <a:rPr lang="en-US"/>
              <a:t>();</a:t>
            </a:r>
          </a:p>
          <a:p>
            <a:r>
              <a:rPr lang="en-US" err="1"/>
              <a:t>frame.add</a:t>
            </a:r>
            <a:r>
              <a:rPr lang="en-US"/>
              <a:t>(top);</a:t>
            </a:r>
          </a:p>
          <a:p>
            <a:r>
              <a:rPr lang="en-US" err="1"/>
              <a:t>frame.setSize</a:t>
            </a:r>
            <a:r>
              <a:rPr lang="en-US"/>
              <a:t>(400,400);</a:t>
            </a:r>
          </a:p>
          <a:p>
            <a:r>
              <a:rPr lang="en-US" err="1"/>
              <a:t>frame.setVisible</a:t>
            </a:r>
            <a:r>
              <a:rPr lang="en-US"/>
              <a:t>(true);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56136D-BA06-DA46-B5F7-5F4ED06AEE7F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BoxLayout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u="sng" kern="120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vBoxLayout</a:t>
            </a:r>
            <a:r>
              <a:rPr lang="en-US" sz="1200"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b="1"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new </a:t>
            </a:r>
            <a:r>
              <a:rPr lang="en-US" sz="1200" b="1" u="sng" kern="120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BoxLayout</a:t>
            </a:r>
            <a:r>
              <a:rPr lang="en-US" sz="1200" b="1"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</a:t>
            </a:r>
            <a:r>
              <a:rPr lang="en-US" sz="1200" b="1" u="sng" kern="120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centerPanel</a:t>
            </a:r>
            <a:r>
              <a:rPr lang="en-US" sz="1200" b="1"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1" u="sng" kern="120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BoxLayout.</a:t>
            </a:r>
            <a:r>
              <a:rPr lang="en-US" sz="1200" b="1" i="1" u="sng" kern="120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Y_AXIS</a:t>
            </a:r>
            <a:r>
              <a:rPr lang="en-US" sz="1200" b="1" i="1"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A0BC4-225E-614E-9652-7E047AF159E9}" type="slidenum">
              <a:rPr lang="en-US"/>
              <a:pPr/>
              <a:t>32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59DB2-22BC-644B-A00A-A4979692AE6D}" type="slidenum">
              <a:rPr lang="en-US"/>
              <a:pPr/>
              <a:t>33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B1 and</a:t>
            </a:r>
            <a:r>
              <a:rPr lang="en-US" baseline="0"/>
              <a:t> b2 will be placed in the first row in order.</a:t>
            </a:r>
          </a:p>
          <a:p>
            <a:endParaRPr lang="en-US" baseline="0"/>
          </a:p>
          <a:p>
            <a:r>
              <a:rPr lang="en-US" baseline="0"/>
              <a:t>The placement will fulfil the rows first (i.e. it will fixate on the no of rows. </a:t>
            </a:r>
          </a:p>
          <a:p>
            <a:r>
              <a:rPr lang="en-US" baseline="0"/>
              <a:t>If there are enough components to fill the first column, the components will be placed horizontally then fill the rows. </a:t>
            </a:r>
          </a:p>
          <a:p>
            <a:r>
              <a:rPr lang="en-US" baseline="0"/>
              <a:t>If there are more components that the row and columns specified, it will be placed horizontally and keep expanding to the right.</a:t>
            </a:r>
          </a:p>
          <a:p>
            <a:endParaRPr lang="en-US" baseline="0"/>
          </a:p>
          <a:p>
            <a:r>
              <a:rPr lang="en-US" baseline="0"/>
              <a:t>For example, if the specified dimension is 2 and 3:</a:t>
            </a:r>
          </a:p>
          <a:p>
            <a:r>
              <a:rPr lang="en-US" baseline="0"/>
              <a:t>The placement will be:</a:t>
            </a:r>
          </a:p>
          <a:p>
            <a:r>
              <a:rPr lang="en-US" baseline="0"/>
              <a:t>B1</a:t>
            </a:r>
          </a:p>
          <a:p>
            <a:r>
              <a:rPr lang="en-US" baseline="0"/>
              <a:t>B2 (when there are only 2 components)</a:t>
            </a:r>
          </a:p>
          <a:p>
            <a:endParaRPr lang="en-US" baseline="0"/>
          </a:p>
          <a:p>
            <a:r>
              <a:rPr lang="en-US" baseline="0"/>
              <a:t>Or</a:t>
            </a:r>
          </a:p>
          <a:p>
            <a:r>
              <a:rPr lang="en-US" baseline="0"/>
              <a:t>B1   B2</a:t>
            </a:r>
          </a:p>
          <a:p>
            <a:r>
              <a:rPr lang="en-US" baseline="0"/>
              <a:t>B3  (when there are 3 components)</a:t>
            </a:r>
          </a:p>
          <a:p>
            <a:endParaRPr lang="en-US" baseline="0"/>
          </a:p>
          <a:p>
            <a:r>
              <a:rPr lang="en-US" baseline="0"/>
              <a:t>Or</a:t>
            </a:r>
          </a:p>
          <a:p>
            <a:r>
              <a:rPr lang="en-US"/>
              <a:t>B1   B2  B3</a:t>
            </a:r>
          </a:p>
          <a:p>
            <a:r>
              <a:rPr lang="en-US"/>
              <a:t>B4   B5  B6 (when there are 2x3=6 components)</a:t>
            </a:r>
          </a:p>
          <a:p>
            <a:endParaRPr lang="en-US"/>
          </a:p>
          <a:p>
            <a:r>
              <a:rPr lang="en-US"/>
              <a:t>Or</a:t>
            </a:r>
          </a:p>
          <a:p>
            <a:r>
              <a:rPr lang="en-US"/>
              <a:t>B1  B2  B3  B4  B5</a:t>
            </a:r>
          </a:p>
          <a:p>
            <a:r>
              <a:rPr lang="en-US"/>
              <a:t>B6  B7  B8  B9 (when there are 9 components)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image file should be placed inside the java project folder (not inside </a:t>
            </a:r>
            <a:r>
              <a:rPr lang="en-US" err="1"/>
              <a:t>src</a:t>
            </a:r>
            <a:r>
              <a:rPr lang="en-US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9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59DB2-22BC-644B-A00A-A4979692AE6D}" type="slidenum">
              <a:rPr lang="en-US"/>
              <a:pPr/>
              <a:t>35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B1 and</a:t>
            </a:r>
            <a:r>
              <a:rPr lang="en-US" baseline="0"/>
              <a:t> b2 will be placed in the first row in order.</a:t>
            </a:r>
          </a:p>
          <a:p>
            <a:endParaRPr lang="en-US" baseline="0"/>
          </a:p>
          <a:p>
            <a:r>
              <a:rPr lang="en-US" baseline="0"/>
              <a:t>The placement will fulfil the rows first (i.e. it will fixate on the no of rows. </a:t>
            </a:r>
          </a:p>
          <a:p>
            <a:r>
              <a:rPr lang="en-US" baseline="0"/>
              <a:t>If there are enough components to fill the first column, the components will be placed horizontally then fill the rows. </a:t>
            </a:r>
          </a:p>
          <a:p>
            <a:r>
              <a:rPr lang="en-US" baseline="0"/>
              <a:t>If there are more components that the row and columns specified, it will be placed horizontally and keep expanding to the right.</a:t>
            </a:r>
          </a:p>
          <a:p>
            <a:endParaRPr lang="en-US" baseline="0"/>
          </a:p>
          <a:p>
            <a:r>
              <a:rPr lang="en-US" baseline="0"/>
              <a:t>For example, if the specified dimension is 2 and 3:</a:t>
            </a:r>
          </a:p>
          <a:p>
            <a:r>
              <a:rPr lang="en-US" baseline="0"/>
              <a:t>The placement will be:</a:t>
            </a:r>
          </a:p>
          <a:p>
            <a:r>
              <a:rPr lang="en-US" baseline="0"/>
              <a:t>B1</a:t>
            </a:r>
          </a:p>
          <a:p>
            <a:r>
              <a:rPr lang="en-US" baseline="0"/>
              <a:t>B2 (when there are only 2 components)</a:t>
            </a:r>
          </a:p>
          <a:p>
            <a:endParaRPr lang="en-US" baseline="0"/>
          </a:p>
          <a:p>
            <a:r>
              <a:rPr lang="en-US" baseline="0"/>
              <a:t>Or</a:t>
            </a:r>
          </a:p>
          <a:p>
            <a:r>
              <a:rPr lang="en-US" baseline="0"/>
              <a:t>B1   B2</a:t>
            </a:r>
          </a:p>
          <a:p>
            <a:r>
              <a:rPr lang="en-US" baseline="0"/>
              <a:t>B3  (when there are 3 components)</a:t>
            </a:r>
          </a:p>
          <a:p>
            <a:endParaRPr lang="en-US" baseline="0"/>
          </a:p>
          <a:p>
            <a:r>
              <a:rPr lang="en-US" baseline="0"/>
              <a:t>Or</a:t>
            </a:r>
          </a:p>
          <a:p>
            <a:r>
              <a:rPr lang="en-US"/>
              <a:t>B1   B2  B3</a:t>
            </a:r>
          </a:p>
          <a:p>
            <a:r>
              <a:rPr lang="en-US"/>
              <a:t>B4   B5  B6 (when there are 2x3=6 components)</a:t>
            </a:r>
          </a:p>
          <a:p>
            <a:endParaRPr lang="en-US"/>
          </a:p>
          <a:p>
            <a:r>
              <a:rPr lang="en-US"/>
              <a:t>Or</a:t>
            </a:r>
          </a:p>
          <a:p>
            <a:r>
              <a:rPr lang="en-US"/>
              <a:t>B1  B2  B3  B4  B5</a:t>
            </a:r>
          </a:p>
          <a:p>
            <a:r>
              <a:rPr lang="en-US"/>
              <a:t>B6  B7  B8  B9 (when there are 9 components)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59DB2-22BC-644B-A00A-A4979692AE6D}" type="slidenum">
              <a:rPr lang="en-US"/>
              <a:pPr/>
              <a:t>36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B1 and</a:t>
            </a:r>
            <a:r>
              <a:rPr lang="en-US" baseline="0"/>
              <a:t> b2 will be placed in the first row in order.</a:t>
            </a:r>
          </a:p>
          <a:p>
            <a:endParaRPr lang="en-US" baseline="0"/>
          </a:p>
          <a:p>
            <a:r>
              <a:rPr lang="en-US" baseline="0"/>
              <a:t>The placement will fulfil the rows first (i.e. it will fixate on the no of rows. </a:t>
            </a:r>
          </a:p>
          <a:p>
            <a:r>
              <a:rPr lang="en-US" baseline="0"/>
              <a:t>If there are enough components to fill the first column, the components will be placed horizontally then fill the rows. </a:t>
            </a:r>
          </a:p>
          <a:p>
            <a:r>
              <a:rPr lang="en-US" baseline="0"/>
              <a:t>If there are more components that the row and columns specified, it will be placed horizontally and keep expanding to the right.</a:t>
            </a:r>
          </a:p>
          <a:p>
            <a:endParaRPr lang="en-US" baseline="0"/>
          </a:p>
          <a:p>
            <a:r>
              <a:rPr lang="en-US" baseline="0"/>
              <a:t>For example, if the specified dimension is 2 and 3:</a:t>
            </a:r>
          </a:p>
          <a:p>
            <a:r>
              <a:rPr lang="en-US" baseline="0"/>
              <a:t>The placement will be:</a:t>
            </a:r>
          </a:p>
          <a:p>
            <a:r>
              <a:rPr lang="en-US" baseline="0"/>
              <a:t>B1</a:t>
            </a:r>
          </a:p>
          <a:p>
            <a:r>
              <a:rPr lang="en-US" baseline="0"/>
              <a:t>B2 (when there are only 2 components)</a:t>
            </a:r>
          </a:p>
          <a:p>
            <a:endParaRPr lang="en-US" baseline="0"/>
          </a:p>
          <a:p>
            <a:r>
              <a:rPr lang="en-US" baseline="0"/>
              <a:t>Or</a:t>
            </a:r>
          </a:p>
          <a:p>
            <a:r>
              <a:rPr lang="en-US" baseline="0"/>
              <a:t>B1   B2</a:t>
            </a:r>
          </a:p>
          <a:p>
            <a:r>
              <a:rPr lang="en-US" baseline="0"/>
              <a:t>B3  (when there are 3 components)</a:t>
            </a:r>
          </a:p>
          <a:p>
            <a:endParaRPr lang="en-US" baseline="0"/>
          </a:p>
          <a:p>
            <a:r>
              <a:rPr lang="en-US" baseline="0"/>
              <a:t>Or</a:t>
            </a:r>
          </a:p>
          <a:p>
            <a:r>
              <a:rPr lang="en-US"/>
              <a:t>B1   B2  B3</a:t>
            </a:r>
          </a:p>
          <a:p>
            <a:r>
              <a:rPr lang="en-US"/>
              <a:t>B4   B5  B6 (when there are 2x3=6 components)</a:t>
            </a:r>
          </a:p>
          <a:p>
            <a:endParaRPr lang="en-US"/>
          </a:p>
          <a:p>
            <a:r>
              <a:rPr lang="en-US"/>
              <a:t>Or</a:t>
            </a:r>
          </a:p>
          <a:p>
            <a:r>
              <a:rPr lang="en-US"/>
              <a:t>B1  B2  B3  B4  B5</a:t>
            </a:r>
          </a:p>
          <a:p>
            <a:r>
              <a:rPr lang="en-US"/>
              <a:t>B6  B7  B8  B9 (when there are 9 components)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5B51B-9B98-1A4E-9E1E-4E85DD34965F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59DB2-22BC-644B-A00A-A4979692AE6D}" type="slidenum">
              <a:rPr lang="en-US"/>
              <a:pPr/>
              <a:t>37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3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59DB2-22BC-644B-A00A-A4979692AE6D}" type="slidenum">
              <a:rPr lang="en-US"/>
              <a:pPr/>
              <a:t>38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1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requires the image file available from the last </a:t>
            </a:r>
            <a:r>
              <a:rPr lang="en-US" err="1"/>
              <a:t>Deitel</a:t>
            </a:r>
            <a:r>
              <a:rPr lang="en-US"/>
              <a:t> Example for Chapter 9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8500"/>
            <a:ext cx="4645025" cy="3484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49837" cy="418306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Code Samples Available at </a:t>
            </a:r>
            <a:r>
              <a:rPr lang="en-US" sz="1200">
                <a:hlinkClick r:id="rId3"/>
              </a:rPr>
              <a:t>http://media.pearsoncmg.com/ph/esm/deitel/java_htp9e/code_examples/code_examples.html</a:t>
            </a:r>
            <a:r>
              <a:rPr lang="en-US" sz="1200"/>
              <a:t> </a:t>
            </a:r>
            <a:endParaRPr lang="en-US"/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61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8500"/>
            <a:ext cx="4645025" cy="3484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49837" cy="418306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Code Samples Available at </a:t>
            </a:r>
            <a:r>
              <a:rPr lang="en-US" sz="1200">
                <a:hlinkClick r:id="rId3"/>
              </a:rPr>
              <a:t>http://media.pearsoncmg.com/ph/esm/deitel/java_htp9e/code_examples/code_examples.html</a:t>
            </a:r>
            <a:r>
              <a:rPr lang="en-US" sz="1200"/>
              <a:t> </a:t>
            </a:r>
            <a:endParaRPr lang="en-US"/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76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8500"/>
            <a:ext cx="4645025" cy="3484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49837" cy="418306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Code Samples Available at </a:t>
            </a:r>
            <a:r>
              <a:rPr lang="en-US" sz="1200">
                <a:hlinkClick r:id="rId3"/>
              </a:rPr>
              <a:t>http://media.pearsoncmg.com/ph/esm/deitel/java_htp9e/code_examples/code_examples.html</a:t>
            </a:r>
            <a:r>
              <a:rPr lang="en-US" sz="1200"/>
              <a:t> </a:t>
            </a:r>
            <a:endParaRPr lang="en-US"/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E517C-4656-AF4C-ADE4-AFC9E3920C0A}" type="slidenum">
              <a:rPr lang="en-US"/>
              <a:pPr/>
              <a:t>51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DAFAA-B15F-C749-85C1-8184E811AF1C}" type="slidenum">
              <a:rPr lang="en-US"/>
              <a:pPr/>
              <a:t>52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1B751-E167-3841-878B-58EB6C56966C}" type="slidenum">
              <a:rPr lang="en-US"/>
              <a:pPr/>
              <a:t>57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93BEE-A8B0-2B4E-8744-192BCFD5B939}" type="slidenum">
              <a:rPr lang="en-US"/>
              <a:pPr/>
              <a:t>58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More constants:</a:t>
            </a:r>
          </a:p>
          <a:p>
            <a:r>
              <a:rPr lang="en-US">
                <a:latin typeface="Times New Roman" charset="0"/>
              </a:rPr>
              <a:t>WARNING_MESSAGE</a:t>
            </a:r>
          </a:p>
          <a:p>
            <a:r>
              <a:rPr lang="en-US">
                <a:latin typeface="Times New Roman" charset="0"/>
              </a:rPr>
              <a:t>QUESTION_MESSAGE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F5EA8-7F60-4F4A-949B-AAD1DFA70F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93BEE-A8B0-2B4E-8744-192BCFD5B939}" type="slidenum">
              <a:rPr lang="en-US"/>
              <a:pPr/>
              <a:t>59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8500"/>
            <a:ext cx="4645025" cy="3484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49837" cy="418306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Code Samples Available at </a:t>
            </a:r>
            <a:r>
              <a:rPr lang="en-US" sz="1200">
                <a:hlinkClick r:id="rId3"/>
              </a:rPr>
              <a:t>http://media.pearsoncmg.com/ph/esm/deitel/java_htp9e/code_examples/code_examples.html</a:t>
            </a:r>
            <a:r>
              <a:rPr lang="en-US" sz="1200"/>
              <a:t> </a:t>
            </a:r>
            <a:endParaRPr lang="en-US"/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21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8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78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34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8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6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0 - ERROR_MESSAGE</a:t>
            </a:r>
          </a:p>
          <a:p>
            <a:r>
              <a:rPr lang="en-US"/>
              <a:t>1 – PLAIN_MESSAGE</a:t>
            </a:r>
          </a:p>
          <a:p>
            <a:r>
              <a:rPr lang="en-US"/>
              <a:t>2 – WARNING_MESSAGE</a:t>
            </a:r>
          </a:p>
          <a:p>
            <a:r>
              <a:rPr lang="en-US"/>
              <a:t>3 – PLAIN_MESSAGE?</a:t>
            </a:r>
          </a:p>
          <a:p>
            <a:r>
              <a:rPr lang="en-US"/>
              <a:t>4 – invalid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E18ED-5189-47DB-BB2F-F4743B0036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8500"/>
            <a:ext cx="4645025" cy="34845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49837" cy="418306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Code Samples Available at </a:t>
            </a:r>
            <a:r>
              <a:rPr lang="en-US" sz="1200">
                <a:hlinkClick r:id="rId3"/>
              </a:rPr>
              <a:t>http://media.pearsoncmg.com/ph/esm/deitel/java_htp9e/code_examples/code_examples.html</a:t>
            </a:r>
            <a:r>
              <a:rPr lang="en-US" sz="1200"/>
              <a:t> </a:t>
            </a:r>
            <a:endParaRPr lang="en-US"/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8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2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4640F1-D675-7240-95CF-36B52E324674}" type="slidenum">
              <a:rPr lang="en-US">
                <a:latin typeface="Calibri" charset="0"/>
              </a:rPr>
              <a:pPr eaLnBrk="1" hangingPunct="1"/>
              <a:t>11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4DD23-EE70-EE4F-81DB-3EA08398A978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4DD23-EE70-EE4F-81DB-3EA08398A978}" type="slidenum">
              <a:rPr lang="en-US"/>
              <a:pPr/>
              <a:t>20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FB5F-C7D2-1A4C-AD80-B050D2CBF305}" type="slidenum">
              <a:rPr lang="en-US"/>
              <a:pPr/>
              <a:t>21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5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5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C71668A4-3F5D-4892-97B5-F0939C983F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4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59125-5C50-474D-B2EE-9325932B97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76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12875"/>
            <a:ext cx="7772400" cy="51403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86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DD2DF-D3DD-9A4A-A737-F2F0FC933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24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54637" algn="l" rtl="0">
              <a:spcBef>
                <a:spcPts val="420"/>
              </a:spcBef>
              <a:buClr>
                <a:schemeClr val="dk2"/>
              </a:buClr>
              <a:buSzPct val="101022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33319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96011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12008" algn="l" rtl="0">
              <a:spcBef>
                <a:spcPts val="252"/>
              </a:spcBef>
              <a:buClr>
                <a:schemeClr val="dk2"/>
              </a:buClr>
              <a:buSzPct val="98777"/>
              <a:buFont typeface="Arial"/>
              <a:buChar char="–"/>
              <a:defRPr sz="12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28036" algn="l" rtl="0">
              <a:spcBef>
                <a:spcPts val="202"/>
              </a:spcBef>
              <a:buClr>
                <a:schemeClr val="dk2"/>
              </a:buClr>
              <a:buSzPct val="101571"/>
              <a:buFont typeface="Arial"/>
              <a:buChar char="»"/>
              <a:defRPr sz="9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2" y="1055083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8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521"/>
              </a:spcBef>
              <a:buClr>
                <a:schemeClr val="dk2"/>
              </a:buClr>
              <a:buFont typeface="Arial"/>
              <a:buNone/>
              <a:defRPr sz="26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ctr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ctr" rtl="0">
              <a:spcBef>
                <a:spcPts val="252"/>
              </a:spcBef>
              <a:buClr>
                <a:srgbClr val="888888"/>
              </a:buClr>
              <a:buFont typeface="Arial"/>
              <a:buNone/>
              <a:defRPr sz="12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ctr" rtl="0">
              <a:spcBef>
                <a:spcPts val="202"/>
              </a:spcBef>
              <a:buClr>
                <a:srgbClr val="888888"/>
              </a:buClr>
              <a:buFont typeface="Arial"/>
              <a:buNone/>
              <a:defRPr sz="9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198F1D27-A5EA-41CC-AF87-D7CBCE285F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7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F0C32825-DD2A-4531-9455-A6BFFF1CF5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7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3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1" y="153511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8" y="2424143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9D52C8CA-2D29-42A7-8474-7BEB533D4C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6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255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5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38650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•"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90664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–"/>
              <a:defRPr sz="23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64004" algn="l" rtl="0">
              <a:spcBef>
                <a:spcPts val="403"/>
              </a:spcBef>
              <a:buClr>
                <a:schemeClr val="dk2"/>
              </a:buClr>
              <a:buSzPct val="99232"/>
              <a:buFont typeface="Arial"/>
              <a:buChar char="•"/>
              <a:defRPr sz="20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8534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8535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»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5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75DA3052-3A8D-492F-B8EF-6B018D1400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538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470"/>
              </a:spcBef>
              <a:buClr>
                <a:schemeClr val="dk2"/>
              </a:buClr>
              <a:buFont typeface="Arial"/>
              <a:buNone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CB159125-5C50-474D-B2EE-9325932B97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192-4F30-4EB9-BE3E-2D41679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67" y="136525"/>
            <a:ext cx="6016666" cy="912394"/>
          </a:xfrm>
        </p:spPr>
        <p:txBody>
          <a:bodyPr anchor="b"/>
          <a:lstStyle>
            <a:lvl1pPr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EC894-B56D-470F-84F4-09288F5E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5833" y="1644234"/>
            <a:ext cx="4629150" cy="422475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15CC-CB7B-4DA9-9D32-CA07C87D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9357" y="5201905"/>
            <a:ext cx="2949178" cy="607177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6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5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43188" tIns="21587" rIns="43188" bIns="2158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75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Solving and Programming II - Java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9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b="0" i="0" u="none" strike="noStrike" cap="none" baseline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9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159125-5C50-474D-B2EE-9325932B97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4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uiswing/components/dialog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26670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ct val="0"/>
              </a:spcBef>
              <a:buSzTx/>
            </a:pPr>
            <a:endParaRPr lang="en-US" sz="3200">
              <a:solidFill>
                <a:srgbClr val="3380E6"/>
              </a:solidFill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52601"/>
            <a:ext cx="8915400" cy="1066799"/>
          </a:xfrm>
          <a:noFill/>
        </p:spPr>
        <p:txBody>
          <a:bodyPr/>
          <a:lstStyle/>
          <a:p>
            <a:r>
              <a:rPr lang="en-US"/>
              <a:t>10.1 GUI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817683-EC12-F345-87FC-E096D9A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819401"/>
            <a:ext cx="8001000" cy="40386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javax.swing.JOptionPane</a:t>
            </a:r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</a:t>
            </a:r>
          </a:p>
          <a:p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showMessageDialog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&amp;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showInputDialog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Static methods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PLAIN_MESSAGEWARNING_MESSAGE, INFORMATION_MESSAGE, ERROR_MESSAGE, QUESTION_MESSAGE - Static Fields (int)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BC7A4-09A1-02EA-97C2-067060148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98F1D27-A5EA-41CC-AF87-D7CBCE285FB0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Screen Shot 2014-08-12 at 4.5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5016500" cy="2146300"/>
          </a:xfrm>
          <a:prstGeom prst="rect">
            <a:avLst/>
          </a:prstGeom>
        </p:spPr>
      </p:pic>
      <p:pic>
        <p:nvPicPr>
          <p:cNvPr id="7" name="Picture 6" descr="Screen Shot 2014-08-12 at 4.5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90800"/>
            <a:ext cx="3365500" cy="1460500"/>
          </a:xfrm>
          <a:prstGeom prst="rect">
            <a:avLst/>
          </a:prstGeom>
        </p:spPr>
      </p:pic>
      <p:pic>
        <p:nvPicPr>
          <p:cNvPr id="8" name="Picture 7" descr="Screen Shot 2014-08-12 at 4.52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5029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26670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ct val="0"/>
              </a:spcBef>
              <a:buSzTx/>
            </a:pPr>
            <a:endParaRPr lang="en-US" sz="3200">
              <a:solidFill>
                <a:srgbClr val="3380E6"/>
              </a:solidFill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1752602"/>
            <a:ext cx="8915400" cy="1066799"/>
          </a:xfrm>
          <a:noFill/>
        </p:spPr>
        <p:txBody>
          <a:bodyPr/>
          <a:lstStyle/>
          <a:p>
            <a:r>
              <a:rPr lang="en-US"/>
              <a:t>10.2 GUI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817683-EC12-F345-87FC-E096D9A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819401"/>
            <a:ext cx="8001000" cy="40386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Swing components &amp; Layout Managers</a:t>
            </a:r>
          </a:p>
          <a:p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JFrame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(default: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BorderLayout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Jpanel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(default: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FlowLayout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JButton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JLabel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JTextField</a:t>
            </a:r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Layout Managers: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BorderLayout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FlowLayout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BoxLayout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GridLayout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GradBagLayout</a:t>
            </a:r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5ADA9-34FB-CC72-07B0-2F7308B10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98F1D27-A5EA-41CC-AF87-D7CBCE285F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/>
                <a:ea typeface="+mj-ea"/>
              </a:rPr>
              <a:t>Swing Components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Swing GUI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 </a:t>
            </a:r>
            <a:r>
              <a:rPr lang="en-US" sz="18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located in package </a:t>
            </a:r>
            <a:r>
              <a:rPr lang="en-US" sz="18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javax.swing</a:t>
            </a:r>
            <a:r>
              <a:rPr lang="en-US" sz="18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Swing GUI components look-and-feel across platforms. </a:t>
            </a:r>
          </a:p>
          <a:p>
            <a:pPr marL="349250" lvl="1" indent="0">
              <a:lnSpc>
                <a:spcPct val="90000"/>
              </a:lnSpc>
              <a:buNone/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Window Toolkit (AWT)</a:t>
            </a:r>
            <a:r>
              <a:rPr lang="en-US" sz="18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package </a:t>
            </a:r>
            <a:r>
              <a:rPr lang="en-US" sz="18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java.awt</a:t>
            </a:r>
            <a:endParaRPr lang="en-US" sz="1800" b="1">
              <a:solidFill>
                <a:srgbClr val="0000FF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AWT GUI components display differently on different platforms.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82518-E0BC-76CB-07AB-06DB3EF75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" y="381000"/>
            <a:ext cx="8913813" cy="914400"/>
          </a:xfrm>
        </p:spPr>
        <p:txBody>
          <a:bodyPr/>
          <a:lstStyle/>
          <a:p>
            <a:r>
              <a:rPr lang="en-US"/>
              <a:t>GUI: Colors and Filled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6800" y="1828800"/>
            <a:ext cx="7610476" cy="3670767"/>
          </a:xfrm>
        </p:spPr>
        <p:txBody>
          <a:bodyPr>
            <a:normAutofit/>
          </a:bodyPr>
          <a:lstStyle/>
          <a:p>
            <a:r>
              <a:rPr lang="en-US" sz="2000"/>
              <a:t>Colors displayed on the screen have red, green, blue (RGB) values – each value is an integer between 0 and 255.</a:t>
            </a:r>
          </a:p>
          <a:p>
            <a:pPr lvl="1"/>
            <a:r>
              <a:rPr lang="en-US" sz="1800"/>
              <a:t>The higher the value of a component, the richer that shade will be in the color.</a:t>
            </a:r>
          </a:p>
          <a:p>
            <a:r>
              <a:rPr lang="en-US" sz="2000" err="1"/>
              <a:t>java.awt.Color</a:t>
            </a:r>
            <a:r>
              <a:rPr lang="en-US" sz="2000"/>
              <a:t> class has 13 predefined colors (p. 224)</a:t>
            </a:r>
          </a:p>
          <a:p>
            <a:pPr lvl="1"/>
            <a:r>
              <a:rPr lang="en-US" sz="1800"/>
              <a:t>BLACK, BLUE, CYAN, GRAY, DARK_GRAY, LIGHT_GRAY, GREEN, MAGENTA, RED, ORANGE, PINK, YELLOW &amp; WHITE</a:t>
            </a:r>
          </a:p>
          <a:p>
            <a:pPr lvl="1"/>
            <a:r>
              <a:rPr lang="en-US" sz="1800"/>
              <a:t>Also Color constructor allows multiple ways of constructing a Color object</a:t>
            </a:r>
          </a:p>
          <a:p>
            <a:r>
              <a:rPr lang="en-US" sz="2000"/>
              <a:t>Graphics methods: </a:t>
            </a:r>
            <a:r>
              <a:rPr lang="en-US" sz="2000" err="1"/>
              <a:t>fillRect</a:t>
            </a:r>
            <a:r>
              <a:rPr lang="en-US" sz="2000"/>
              <a:t>, </a:t>
            </a:r>
            <a:r>
              <a:rPr lang="en-US" sz="2000" err="1"/>
              <a:t>fillOval</a:t>
            </a:r>
            <a:r>
              <a:rPr lang="en-US" sz="2000"/>
              <a:t>, </a:t>
            </a:r>
            <a:r>
              <a:rPr lang="en-US" sz="2000" err="1"/>
              <a:t>setColor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316" y="163967"/>
            <a:ext cx="52491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java.awt.Color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java.awt.Graphics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javax.swing.JPanel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u="sng" err="1">
                <a:solidFill>
                  <a:srgbClr val="000000"/>
                </a:solidFill>
                <a:latin typeface="Consolas"/>
              </a:rPr>
              <a:t>DrawSmiley</a:t>
            </a:r>
            <a:r>
              <a:rPr lang="en-US" sz="1600" b="1" u="sng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u="sng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 u="sng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u="sng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1600" b="1" u="sng">
                <a:solidFill>
                  <a:srgbClr val="000000"/>
                </a:solidFill>
                <a:latin typeface="Consolas"/>
              </a:rPr>
              <a:t> {</a:t>
            </a:r>
            <a:endParaRPr lang="en-US" sz="1600">
              <a:latin typeface="Consolas"/>
            </a:endParaRP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paintComponent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(Graphics g) {</a:t>
            </a:r>
          </a:p>
          <a:p>
            <a:pPr algn="l"/>
            <a:r>
              <a:rPr lang="en-US" sz="1600" b="1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600" b="1" err="1">
                <a:solidFill>
                  <a:srgbClr val="000000"/>
                </a:solidFill>
                <a:latin typeface="Consolas"/>
              </a:rPr>
              <a:t>.paintComponent</a:t>
            </a:r>
            <a:r>
              <a:rPr lang="en-US" sz="1600" b="1">
                <a:solidFill>
                  <a:srgbClr val="000000"/>
                </a:solidFill>
                <a:latin typeface="Consolas"/>
              </a:rPr>
              <a:t>(g);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>
                <a:solidFill>
                  <a:srgbClr val="3F7F5F"/>
                </a:solidFill>
                <a:latin typeface="Consolas"/>
              </a:rPr>
              <a:t>    // draw the face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g.setColor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YELLOW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(10, 10, 200, 200);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>
                <a:solidFill>
                  <a:srgbClr val="3F7F5F"/>
                </a:solidFill>
                <a:latin typeface="Consolas"/>
              </a:rPr>
              <a:t>    // draw the eyes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g.setColor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BLACK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(55, 65, 30, 30);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(135, 65, 30, 30);</a:t>
            </a:r>
          </a:p>
          <a:p>
            <a:pPr algn="l"/>
            <a:endParaRPr lang="en-US" sz="1600">
              <a:latin typeface="Consolas"/>
            </a:endParaRPr>
          </a:p>
          <a:p>
            <a:pPr algn="l"/>
            <a:r>
              <a:rPr lang="en-US" sz="1600">
                <a:solidFill>
                  <a:srgbClr val="3F7F5F"/>
                </a:solidFill>
                <a:latin typeface="Consolas"/>
              </a:rPr>
              <a:t>    // draw the mouth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(50, 110, 120, 60);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316" y="4921240"/>
            <a:ext cx="3887603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sz="1600">
                <a:solidFill>
                  <a:srgbClr val="3F7F5F"/>
                </a:solidFill>
                <a:latin typeface="Consolas"/>
              </a:rPr>
              <a:t>    // turn it into a smile</a:t>
            </a:r>
          </a:p>
          <a:p>
            <a:pPr lvl="0"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g.setColor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600" i="1" err="1">
                <a:solidFill>
                  <a:srgbClr val="0000C0"/>
                </a:solidFill>
                <a:latin typeface="Consolas"/>
              </a:rPr>
              <a:t>YELLOW</a:t>
            </a:r>
            <a:r>
              <a:rPr lang="en-US" sz="16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g.fillRect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(50, 110, 120, 30);</a:t>
            </a:r>
          </a:p>
          <a:p>
            <a:pPr lvl="0" algn="l"/>
            <a:r>
              <a:rPr lang="en-US" sz="1600">
                <a:solidFill>
                  <a:srgbClr val="3F7F5F"/>
                </a:solidFill>
                <a:latin typeface="Consolas"/>
              </a:rPr>
              <a:t>    // touch up the mouth</a:t>
            </a:r>
          </a:p>
          <a:p>
            <a:pPr lvl="0" algn="l"/>
            <a:r>
              <a:rPr lang="en-US" sz="16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(50,120,120,40);</a:t>
            </a:r>
          </a:p>
          <a:p>
            <a:pPr lvl="0" algn="l"/>
            <a:r>
              <a:rPr lang="en-US" sz="160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method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paintComponent</a:t>
            </a:r>
            <a:endParaRPr lang="en-US" sz="1600">
              <a:solidFill>
                <a:srgbClr val="3F7F5F"/>
              </a:solidFill>
              <a:latin typeface="Consolas"/>
            </a:endParaRPr>
          </a:p>
          <a:p>
            <a:pPr lvl="0" algn="l"/>
            <a:r>
              <a:rPr lang="en-US" sz="16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err="1">
                <a:solidFill>
                  <a:srgbClr val="3F7F5F"/>
                </a:solidFill>
                <a:latin typeface="Consolas"/>
              </a:rPr>
              <a:t>DrawSmiley</a:t>
            </a:r>
            <a:endParaRPr lang="en-US" sz="16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7512" y="757372"/>
            <a:ext cx="345238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Example on p. 224 (</a:t>
            </a:r>
            <a:r>
              <a:rPr lang="en-US" sz="2000" err="1"/>
              <a:t>Deitel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685800"/>
            <a:ext cx="7402989" cy="435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>
              <a:latin typeface="Consolas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DrawSmileyTest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>
              <a:latin typeface="Consolas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DrawSmiley</a:t>
            </a:r>
            <a:r>
              <a:rPr lang="en-US">
                <a:solidFill>
                  <a:srgbClr val="000000"/>
                </a:solidFill>
                <a:latin typeface="Consolas"/>
              </a:rPr>
              <a:t> panel 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DrawSmiley</a:t>
            </a:r>
            <a:r>
              <a:rPr lang="en-US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>
                <a:solidFill>
                  <a:srgbClr val="000000"/>
                </a:solidFill>
                <a:latin typeface="Consolas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>
                <a:solidFill>
                  <a:srgbClr val="000000"/>
                </a:solidFill>
                <a:latin typeface="Consolas"/>
              </a:rPr>
              <a:t>(230,250);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>
                <a:solidFill>
                  <a:srgbClr val="000000"/>
                </a:solidFill>
                <a:latin typeface="Consolas"/>
              </a:rPr>
              <a:t>(panel);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  } </a:t>
            </a:r>
            <a:r>
              <a:rPr lang="en-US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} </a:t>
            </a:r>
            <a:r>
              <a:rPr lang="en-US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err="1">
                <a:solidFill>
                  <a:srgbClr val="3F7F5F"/>
                </a:solidFill>
                <a:latin typeface="Consolas"/>
              </a:rPr>
              <a:t>DrawSmileyTest</a:t>
            </a:r>
            <a:endParaRPr lang="en-US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909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29" y="381000"/>
            <a:ext cx="8913813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GUI and Graphics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type="body" idx="1"/>
          </p:nvPr>
        </p:nvSpPr>
        <p:spPr>
          <a:xfrm>
            <a:off x="76200" y="1447800"/>
            <a:ext cx="8991600" cy="46783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>
                <a:latin typeface="Century Gothic" charset="0"/>
              </a:rPr>
              <a:t>Graphics.fillArc(…) similar to Graphics.fillOval(…), but takes in 2 more parameters that specifies how much of the oval to fill (measured in degrees)</a:t>
            </a:r>
          </a:p>
          <a:p>
            <a:pPr lvl="1" eaLnBrk="1" hangingPunct="1"/>
            <a:r>
              <a:rPr lang="en-US" sz="2000">
                <a:latin typeface="Century Gothic" charset="0"/>
              </a:rPr>
              <a:t>Specify start angle, and angle to be covered</a:t>
            </a:r>
          </a:p>
          <a:p>
            <a:pPr lvl="1" eaLnBrk="1" hangingPunct="1"/>
            <a:r>
              <a:rPr lang="en-US" sz="2000">
                <a:latin typeface="Century Gothic" charset="0"/>
              </a:rPr>
              <a:t>For instance specifying these 2 parameters as 0, 180 draws a semi-circle starting at 0 degrees</a:t>
            </a:r>
          </a:p>
          <a:p>
            <a:pPr lvl="1" eaLnBrk="1" hangingPunct="1"/>
            <a:r>
              <a:rPr lang="en-US" sz="2000">
                <a:latin typeface="Century Gothic" charset="0"/>
              </a:rPr>
              <a:t>Remember, the first 4 parameters specify the rectangle (just as in fillOval)</a:t>
            </a:r>
          </a:p>
          <a:p>
            <a:pPr eaLnBrk="1" hangingPunct="1">
              <a:spcBef>
                <a:spcPts val="600"/>
              </a:spcBef>
            </a:pPr>
            <a:r>
              <a:rPr lang="en-US" sz="2400">
                <a:latin typeface="Century Gothic" charset="0"/>
              </a:rPr>
              <a:t>setBackground(Color) used to specify the background color of any GUI Component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07C0277-1A9D-4746-B922-23F596E74D37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6"/>
          <p:cNvSpPr>
            <a:spLocks noChangeArrowheads="1"/>
          </p:cNvSpPr>
          <p:nvPr/>
        </p:nvSpPr>
        <p:spPr bwMode="auto">
          <a:xfrm>
            <a:off x="1295400" y="5181600"/>
            <a:ext cx="25908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algn="ctr" eaLnBrk="1" hangingPunct="1">
              <a:spcBef>
                <a:spcPct val="20000"/>
              </a:spcBef>
              <a:buSzPct val="70000"/>
            </a:pPr>
            <a:endParaRPr lang="en-US" sz="1800">
              <a:latin typeface="Tahom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5100F-4EA1-FF49-9A88-9AF8BA49640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45411" name="TextBox 4"/>
          <p:cNvSpPr txBox="1">
            <a:spLocks noChangeArrowheads="1"/>
          </p:cNvSpPr>
          <p:nvPr/>
        </p:nvSpPr>
        <p:spPr bwMode="auto">
          <a:xfrm>
            <a:off x="1187450" y="404813"/>
            <a:ext cx="7384278" cy="444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java.awt.Color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java.awt.Graphics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javax.swing.JPanel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javax.swing.JFrame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endParaRPr lang="en-US" sz="1400">
              <a:latin typeface="Consolas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u="sng" err="1">
                <a:solidFill>
                  <a:srgbClr val="000000"/>
                </a:solidFill>
                <a:latin typeface="Consolas" charset="0"/>
              </a:rPr>
              <a:t>DrawRainbow</a:t>
            </a:r>
            <a:r>
              <a:rPr lang="en-US" sz="1400" b="1" u="sng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u="sng">
                <a:solidFill>
                  <a:srgbClr val="7F0055"/>
                </a:solidFill>
                <a:latin typeface="Consolas" charset="0"/>
              </a:rPr>
              <a:t>extends</a:t>
            </a:r>
            <a:r>
              <a:rPr lang="en-US" sz="1400" b="1" u="sng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u="sng" err="1">
                <a:solidFill>
                  <a:srgbClr val="000000"/>
                </a:solidFill>
                <a:latin typeface="Consolas" charset="0"/>
              </a:rPr>
              <a:t>JPanel</a:t>
            </a:r>
            <a:r>
              <a:rPr lang="en-US" sz="1400" b="1" u="sng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pPr algn="l"/>
            <a:endParaRPr lang="en-US" sz="1400">
              <a:latin typeface="Consolas" charset="0"/>
            </a:endParaRPr>
          </a:p>
          <a:p>
            <a:pPr lvl="1"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final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Color </a:t>
            </a:r>
            <a:r>
              <a:rPr lang="en-US" sz="1400" b="1" i="1">
                <a:solidFill>
                  <a:srgbClr val="0000C0"/>
                </a:solidFill>
                <a:latin typeface="Consolas" charset="0"/>
              </a:rPr>
              <a:t>VIOLET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400" b="1" i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 Color(128, 0, 128);</a:t>
            </a:r>
          </a:p>
          <a:p>
            <a:pPr lvl="1"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final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Color </a:t>
            </a:r>
            <a:r>
              <a:rPr lang="en-US" sz="1400" b="1" i="1">
                <a:solidFill>
                  <a:srgbClr val="0000C0"/>
                </a:solidFill>
                <a:latin typeface="Consolas" charset="0"/>
              </a:rPr>
              <a:t>INDIGO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400" b="1" i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 Color(75, 0, 130);</a:t>
            </a:r>
          </a:p>
          <a:p>
            <a:pPr lvl="1" algn="l"/>
            <a:endParaRPr lang="en-US" sz="1400">
              <a:latin typeface="Consolas" charset="0"/>
            </a:endParaRPr>
          </a:p>
          <a:p>
            <a:pPr lvl="1"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Color[] </a:t>
            </a:r>
            <a:r>
              <a:rPr lang="en-US" sz="1400" b="1">
                <a:solidFill>
                  <a:srgbClr val="0000C0"/>
                </a:solidFill>
                <a:latin typeface="Consolas" charset="0"/>
              </a:rPr>
              <a:t>colors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= {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b="1" i="1" err="1">
                <a:solidFill>
                  <a:srgbClr val="0000C0"/>
                </a:solidFill>
                <a:latin typeface="Consolas" charset="0"/>
              </a:rPr>
              <a:t>WHITE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b="1" i="1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b="1" i="1" err="1">
                <a:solidFill>
                  <a:srgbClr val="0000C0"/>
                </a:solidFill>
                <a:latin typeface="Consolas" charset="0"/>
              </a:rPr>
              <a:t>WHITE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b="1" i="1">
                <a:solidFill>
                  <a:srgbClr val="0000C0"/>
                </a:solidFill>
                <a:latin typeface="Consolas" charset="0"/>
              </a:rPr>
              <a:t>VIOLET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b="1" i="1">
                <a:solidFill>
                  <a:srgbClr val="0000C0"/>
                </a:solidFill>
                <a:latin typeface="Consolas" charset="0"/>
              </a:rPr>
              <a:t>INDIGO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, </a:t>
            </a:r>
          </a:p>
          <a:p>
            <a:pPr lvl="1" algn="l"/>
            <a:r>
              <a:rPr lang="en-US" sz="1400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i="1" err="1">
                <a:solidFill>
                  <a:srgbClr val="0000C0"/>
                </a:solidFill>
                <a:latin typeface="Consolas" charset="0"/>
              </a:rPr>
              <a:t>BLUE</a:t>
            </a:r>
            <a:r>
              <a:rPr lang="en-US" sz="1400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i="1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i="1" err="1">
                <a:solidFill>
                  <a:srgbClr val="0000C0"/>
                </a:solidFill>
                <a:latin typeface="Consolas" charset="0"/>
              </a:rPr>
              <a:t>GREEN</a:t>
            </a:r>
            <a:r>
              <a:rPr lang="en-US" sz="1400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i="1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i="1" err="1">
                <a:solidFill>
                  <a:srgbClr val="0000C0"/>
                </a:solidFill>
                <a:latin typeface="Consolas" charset="0"/>
              </a:rPr>
              <a:t>YELLOW</a:t>
            </a:r>
            <a:r>
              <a:rPr lang="en-US" sz="1400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i="1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i="1" err="1">
                <a:solidFill>
                  <a:srgbClr val="0000C0"/>
                </a:solidFill>
                <a:latin typeface="Consolas" charset="0"/>
              </a:rPr>
              <a:t>ORANGE</a:t>
            </a:r>
            <a:r>
              <a:rPr lang="en-US" sz="1400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i="1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i="1" err="1">
                <a:solidFill>
                  <a:srgbClr val="0000C0"/>
                </a:solidFill>
                <a:latin typeface="Consolas" charset="0"/>
              </a:rPr>
              <a:t>RED</a:t>
            </a:r>
            <a:endParaRPr lang="en-US" sz="1400" i="1">
              <a:solidFill>
                <a:srgbClr val="0000C0"/>
              </a:solidFill>
              <a:latin typeface="Consolas" charset="0"/>
            </a:endParaRPr>
          </a:p>
          <a:p>
            <a:pPr lvl="1" algn="l"/>
            <a:r>
              <a:rPr lang="en-US" sz="1400">
                <a:solidFill>
                  <a:srgbClr val="000000"/>
                </a:solidFill>
                <a:latin typeface="Consolas" charset="0"/>
              </a:rPr>
              <a:t>};</a:t>
            </a:r>
          </a:p>
          <a:p>
            <a:pPr lvl="1" algn="l"/>
            <a:endParaRPr lang="en-US" sz="1400">
              <a:latin typeface="Consolas" charset="0"/>
            </a:endParaRPr>
          </a:p>
          <a:p>
            <a:pPr lvl="1"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DrawRainbow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pPr lvl="1" algn="l"/>
            <a:r>
              <a:rPr lang="en-US" sz="1400" err="1">
                <a:solidFill>
                  <a:srgbClr val="000000"/>
                </a:solidFill>
                <a:latin typeface="Consolas" charset="0"/>
              </a:rPr>
              <a:t>setBackground</a:t>
            </a:r>
            <a:r>
              <a:rPr lang="en-US" sz="140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charset="0"/>
              </a:rPr>
              <a:t>Color.</a:t>
            </a:r>
            <a:r>
              <a:rPr lang="en-US" sz="1400" i="1" err="1">
                <a:solidFill>
                  <a:srgbClr val="0000C0"/>
                </a:solidFill>
                <a:latin typeface="Consolas" charset="0"/>
              </a:rPr>
              <a:t>WHITE</a:t>
            </a:r>
            <a:r>
              <a:rPr lang="en-US" sz="1400" i="1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lvl="1" algn="l"/>
            <a:r>
              <a:rPr lang="en-US" sz="140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400">
                <a:solidFill>
                  <a:srgbClr val="3F7F5F"/>
                </a:solidFill>
                <a:latin typeface="Consolas" charset="0"/>
              </a:rPr>
              <a:t>// end constructor</a:t>
            </a:r>
          </a:p>
        </p:txBody>
      </p:sp>
    </p:spTree>
    <p:extLst>
      <p:ext uri="{BB962C8B-B14F-4D97-AF65-F5344CB8AC3E}">
        <p14:creationId xmlns:p14="http://schemas.microsoft.com/office/powerpoint/2010/main" val="119183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5"/>
          <p:cNvSpPr>
            <a:spLocks noChangeArrowheads="1"/>
          </p:cNvSpPr>
          <p:nvPr/>
        </p:nvSpPr>
        <p:spPr bwMode="auto">
          <a:xfrm>
            <a:off x="395288" y="2997200"/>
            <a:ext cx="8458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algn="ctr" eaLnBrk="1" hangingPunct="1">
              <a:spcBef>
                <a:spcPct val="20000"/>
              </a:spcBef>
              <a:buSzPct val="70000"/>
            </a:pPr>
            <a:endParaRPr lang="en-US" sz="1800">
              <a:latin typeface="Tahom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FD4A1-8236-8E4A-8B17-354F01D02DF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46435" name="TextBox 4"/>
          <p:cNvSpPr txBox="1">
            <a:spLocks noChangeArrowheads="1"/>
          </p:cNvSpPr>
          <p:nvPr/>
        </p:nvSpPr>
        <p:spPr bwMode="auto">
          <a:xfrm>
            <a:off x="250825" y="188913"/>
            <a:ext cx="8929688" cy="53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3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paintComponent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(Graphics g) {</a:t>
            </a:r>
          </a:p>
          <a:p>
            <a:pPr algn="l"/>
            <a:r>
              <a:rPr lang="en-US" sz="1300" b="1" err="1">
                <a:solidFill>
                  <a:srgbClr val="7F0055"/>
                </a:solidFill>
                <a:latin typeface="Consolas" charset="0"/>
              </a:rPr>
              <a:t>super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.paintComponent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(g);</a:t>
            </a:r>
          </a:p>
          <a:p>
            <a:pPr algn="l"/>
            <a:r>
              <a:rPr lang="en-US" sz="1300" b="1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radius = 20;</a:t>
            </a:r>
            <a:endParaRPr lang="en-US" sz="1300">
              <a:latin typeface="Consolas" charset="0"/>
            </a:endParaRPr>
          </a:p>
          <a:p>
            <a:pPr algn="l"/>
            <a:r>
              <a:rPr lang="en-US" sz="1300">
                <a:solidFill>
                  <a:srgbClr val="3F7F5F"/>
                </a:solidFill>
                <a:latin typeface="Consolas" charset="0"/>
              </a:rPr>
              <a:t>// draw rainbow near bottom center</a:t>
            </a:r>
          </a:p>
          <a:p>
            <a:pPr algn="l"/>
            <a:r>
              <a:rPr lang="en-US" sz="1300" b="1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centerX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getWidth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()/2;</a:t>
            </a:r>
          </a:p>
          <a:p>
            <a:pPr algn="l"/>
            <a:r>
              <a:rPr lang="en-US" sz="1300" b="1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centerY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getHeight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() – 10;</a:t>
            </a:r>
            <a:endParaRPr lang="en-US" sz="1300">
              <a:latin typeface="Consolas" charset="0"/>
            </a:endParaRPr>
          </a:p>
          <a:p>
            <a:pPr algn="l"/>
            <a:r>
              <a:rPr lang="en-US" sz="1300">
                <a:solidFill>
                  <a:srgbClr val="3F7F5F"/>
                </a:solidFill>
                <a:latin typeface="Consolas" charset="0"/>
              </a:rPr>
              <a:t>// draw filled arcs from the outermost</a:t>
            </a:r>
          </a:p>
          <a:p>
            <a:pPr algn="l"/>
            <a:r>
              <a:rPr lang="nn-NO" sz="1300" b="1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nn-NO" sz="1300" b="1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nn-NO" sz="1300" b="1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nn-NO" sz="1300" b="1">
                <a:solidFill>
                  <a:srgbClr val="000000"/>
                </a:solidFill>
                <a:latin typeface="Consolas" charset="0"/>
              </a:rPr>
              <a:t> i = </a:t>
            </a:r>
            <a:r>
              <a:rPr lang="nn-NO" sz="1300" b="1" err="1">
                <a:solidFill>
                  <a:srgbClr val="0000C0"/>
                </a:solidFill>
                <a:latin typeface="Consolas" charset="0"/>
              </a:rPr>
              <a:t>colors</a:t>
            </a:r>
            <a:r>
              <a:rPr lang="nn-NO" sz="1300" b="1" err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nn-NO" sz="1300" b="1" err="1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nn-NO" sz="1300" b="1">
                <a:solidFill>
                  <a:srgbClr val="000000"/>
                </a:solidFill>
                <a:latin typeface="Consolas" charset="0"/>
              </a:rPr>
              <a:t>; i &gt; 0; i--) {</a:t>
            </a:r>
          </a:p>
          <a:p>
            <a:pPr algn="l"/>
            <a:r>
              <a:rPr lang="en-US" sz="13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300" err="1">
                <a:solidFill>
                  <a:srgbClr val="000000"/>
                </a:solidFill>
                <a:latin typeface="Consolas" charset="0"/>
              </a:rPr>
              <a:t>g.setColor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>
                <a:solidFill>
                  <a:srgbClr val="0000C0"/>
                </a:solidFill>
                <a:latin typeface="Consolas" charset="0"/>
              </a:rPr>
              <a:t>colors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- 1]);</a:t>
            </a:r>
          </a:p>
          <a:p>
            <a:pPr algn="l"/>
            <a:r>
              <a:rPr lang="sv-SE" sz="13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sv-SE" sz="1300" err="1">
                <a:solidFill>
                  <a:srgbClr val="000000"/>
                </a:solidFill>
                <a:latin typeface="Consolas" charset="0"/>
              </a:rPr>
              <a:t>g.fillArc</a:t>
            </a:r>
            <a:r>
              <a:rPr lang="sv-SE" sz="130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sv-SE" sz="1300" err="1">
                <a:solidFill>
                  <a:srgbClr val="000000"/>
                </a:solidFill>
                <a:latin typeface="Consolas" charset="0"/>
              </a:rPr>
              <a:t>centerX</a:t>
            </a:r>
            <a:r>
              <a:rPr lang="sv-SE" sz="1300">
                <a:solidFill>
                  <a:srgbClr val="000000"/>
                </a:solidFill>
                <a:latin typeface="Consolas" charset="0"/>
              </a:rPr>
              <a:t> - i * </a:t>
            </a:r>
            <a:r>
              <a:rPr lang="sv-SE" sz="1300" err="1">
                <a:solidFill>
                  <a:srgbClr val="000000"/>
                </a:solidFill>
                <a:latin typeface="Consolas" charset="0"/>
              </a:rPr>
              <a:t>radius</a:t>
            </a:r>
            <a:r>
              <a:rPr lang="sv-SE" sz="130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sv-SE" sz="1300" err="1">
                <a:solidFill>
                  <a:srgbClr val="000000"/>
                </a:solidFill>
                <a:latin typeface="Consolas" charset="0"/>
              </a:rPr>
              <a:t>centerY</a:t>
            </a:r>
            <a:r>
              <a:rPr lang="sv-SE" sz="1300">
                <a:solidFill>
                  <a:srgbClr val="000000"/>
                </a:solidFill>
                <a:latin typeface="Consolas" charset="0"/>
              </a:rPr>
              <a:t> - i * </a:t>
            </a:r>
            <a:r>
              <a:rPr lang="sv-SE" sz="1300" err="1">
                <a:solidFill>
                  <a:srgbClr val="000000"/>
                </a:solidFill>
                <a:latin typeface="Consolas" charset="0"/>
              </a:rPr>
              <a:t>radius</a:t>
            </a:r>
            <a:r>
              <a:rPr lang="sv-SE" sz="1300">
                <a:solidFill>
                  <a:srgbClr val="000000"/>
                </a:solidFill>
                <a:latin typeface="Consolas" charset="0"/>
              </a:rPr>
              <a:t>, i * </a:t>
            </a:r>
            <a:r>
              <a:rPr lang="sv-SE" sz="1300" err="1">
                <a:solidFill>
                  <a:srgbClr val="000000"/>
                </a:solidFill>
                <a:latin typeface="Consolas" charset="0"/>
              </a:rPr>
              <a:t>radius</a:t>
            </a:r>
            <a:r>
              <a:rPr lang="sv-SE" sz="1300">
                <a:solidFill>
                  <a:srgbClr val="000000"/>
                </a:solidFill>
                <a:latin typeface="Consolas" charset="0"/>
              </a:rPr>
              <a:t> * 2, i * </a:t>
            </a:r>
            <a:r>
              <a:rPr lang="sv-SE" sz="1300" err="1">
                <a:solidFill>
                  <a:srgbClr val="000000"/>
                </a:solidFill>
                <a:latin typeface="Consolas" charset="0"/>
              </a:rPr>
              <a:t>radius</a:t>
            </a:r>
            <a:r>
              <a:rPr lang="sv-SE" sz="1300">
                <a:solidFill>
                  <a:srgbClr val="000000"/>
                </a:solidFill>
                <a:latin typeface="Consolas" charset="0"/>
              </a:rPr>
              <a:t> * 2, 0, 180);</a:t>
            </a:r>
          </a:p>
          <a:p>
            <a:pPr algn="l"/>
            <a:r>
              <a:rPr lang="en-US" sz="130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pPr algn="l"/>
            <a:r>
              <a:rPr lang="en-US" sz="130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300">
                <a:solidFill>
                  <a:srgbClr val="3F7F5F"/>
                </a:solidFill>
                <a:latin typeface="Consolas" charset="0"/>
              </a:rPr>
              <a:t>// end method </a:t>
            </a:r>
            <a:r>
              <a:rPr lang="en-US" sz="1300" err="1">
                <a:solidFill>
                  <a:srgbClr val="3F7F5F"/>
                </a:solidFill>
                <a:latin typeface="Consolas" charset="0"/>
              </a:rPr>
              <a:t>paintComponent</a:t>
            </a:r>
            <a:endParaRPr lang="en-US" sz="1300">
              <a:solidFill>
                <a:srgbClr val="3F7F5F"/>
              </a:solidFill>
              <a:latin typeface="Consolas" charset="0"/>
            </a:endParaRPr>
          </a:p>
          <a:p>
            <a:pPr algn="l"/>
            <a:endParaRPr lang="en-US" sz="1300">
              <a:latin typeface="Consolas" charset="0"/>
            </a:endParaRPr>
          </a:p>
          <a:p>
            <a:pPr algn="l"/>
            <a:r>
              <a:rPr lang="en-US" sz="13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sz="1300" err="1">
                <a:solidFill>
                  <a:srgbClr val="000000"/>
                </a:solidFill>
                <a:latin typeface="Consolas" charset="0"/>
              </a:rPr>
              <a:t>JFrame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 frame = </a:t>
            </a:r>
            <a:r>
              <a:rPr lang="en-US" sz="1300" b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JFrame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pPr algn="l"/>
            <a:r>
              <a:rPr lang="en-US" sz="1300" err="1">
                <a:solidFill>
                  <a:srgbClr val="000000"/>
                </a:solidFill>
                <a:latin typeface="Consolas" charset="0"/>
              </a:rPr>
              <a:t>DrawRainbow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 panel = </a:t>
            </a:r>
            <a:r>
              <a:rPr lang="en-US" sz="1300" b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err="1">
                <a:solidFill>
                  <a:srgbClr val="000000"/>
                </a:solidFill>
                <a:latin typeface="Consolas" charset="0"/>
              </a:rPr>
              <a:t>DrawRainbow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pPr algn="l"/>
            <a:r>
              <a:rPr lang="en-US" sz="1300" err="1">
                <a:solidFill>
                  <a:srgbClr val="000000"/>
                </a:solidFill>
                <a:latin typeface="Consolas" charset="0"/>
              </a:rPr>
              <a:t>frame.setDefaultCloseOperation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err="1">
                <a:solidFill>
                  <a:srgbClr val="000000"/>
                </a:solidFill>
                <a:latin typeface="Consolas" charset="0"/>
              </a:rPr>
              <a:t>JFrame.</a:t>
            </a:r>
            <a:r>
              <a:rPr lang="en-US" sz="1300" i="1" err="1">
                <a:solidFill>
                  <a:srgbClr val="0000C0"/>
                </a:solidFill>
                <a:latin typeface="Consolas" charset="0"/>
              </a:rPr>
              <a:t>EXIT_ON_CLOSE</a:t>
            </a:r>
            <a:r>
              <a:rPr lang="en-US" sz="1300" i="1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/>
            <a:r>
              <a:rPr lang="en-US" sz="1300" err="1">
                <a:solidFill>
                  <a:srgbClr val="000000"/>
                </a:solidFill>
                <a:latin typeface="Consolas" charset="0"/>
              </a:rPr>
              <a:t>frame.add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(panel);</a:t>
            </a:r>
          </a:p>
          <a:p>
            <a:pPr algn="l"/>
            <a:r>
              <a:rPr lang="en-US" sz="1300" err="1">
                <a:solidFill>
                  <a:srgbClr val="000000"/>
                </a:solidFill>
                <a:latin typeface="Consolas" charset="0"/>
              </a:rPr>
              <a:t>frame.setSize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(400, 250);</a:t>
            </a:r>
          </a:p>
          <a:p>
            <a:pPr algn="l"/>
            <a:r>
              <a:rPr lang="en-US" sz="1300" err="1">
                <a:solidFill>
                  <a:srgbClr val="000000"/>
                </a:solidFill>
                <a:latin typeface="Consolas" charset="0"/>
              </a:rPr>
              <a:t>frame.setVisible</a:t>
            </a:r>
            <a:r>
              <a:rPr lang="en-US" sz="130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>
                <a:solidFill>
                  <a:srgbClr val="7F0055"/>
                </a:solidFill>
                <a:latin typeface="Consolas" charset="0"/>
              </a:rPr>
              <a:t>true</a:t>
            </a:r>
            <a:r>
              <a:rPr lang="en-US" sz="1300" b="1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/>
            <a:r>
              <a:rPr lang="en-US" sz="130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300">
                <a:solidFill>
                  <a:srgbClr val="3F7F5F"/>
                </a:solidFill>
                <a:latin typeface="Consolas" charset="0"/>
              </a:rPr>
              <a:t>// end method main</a:t>
            </a:r>
          </a:p>
          <a:p>
            <a:pPr algn="l"/>
            <a:r>
              <a:rPr lang="en-US" sz="130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30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sz="1300" err="1">
                <a:solidFill>
                  <a:srgbClr val="3F7F5F"/>
                </a:solidFill>
                <a:latin typeface="Consolas" charset="0"/>
              </a:rPr>
              <a:t>DrawRainbow</a:t>
            </a:r>
            <a:endParaRPr lang="en-US" sz="1300">
              <a:solidFill>
                <a:srgbClr val="3F7F5F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Basic Swing GUI components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BDD2DF-D3DD-9A4A-A737-F2F0FC933B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1" descr="jhtp_12_GUI1_Page_01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5" y="1447800"/>
            <a:ext cx="9630365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6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GUI Packages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8A8D3-C0AF-B948-02D3-3FDECDF4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71" y="1905000"/>
            <a:ext cx="5796423" cy="4637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D71FF-741F-2431-E862-B7C15276E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/>
              <a:t>Swing GUI Components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91500" cy="44375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JPanel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an area other components can be placed</a:t>
            </a:r>
          </a:p>
          <a:p>
            <a:pPr>
              <a:lnSpc>
                <a:spcPct val="90000"/>
              </a:lnSpc>
            </a:pPr>
            <a:r>
              <a:rPr lang="en-US" sz="14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JButton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trigger an event when clicked with a mouse</a:t>
            </a:r>
          </a:p>
          <a:p>
            <a:pPr>
              <a:lnSpc>
                <a:spcPct val="90000"/>
              </a:lnSpc>
            </a:pPr>
            <a:r>
              <a:rPr lang="en-US" sz="14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JLabel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uneditable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text or graphics to provide info</a:t>
            </a:r>
          </a:p>
          <a:p>
            <a:pPr>
              <a:lnSpc>
                <a:spcPct val="90000"/>
              </a:lnSpc>
            </a:pPr>
            <a:r>
              <a:rPr lang="en-US" sz="14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JTextfield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receives keyboard input &amp; editable</a:t>
            </a:r>
          </a:p>
          <a:p>
            <a:pPr>
              <a:lnSpc>
                <a:spcPct val="90000"/>
              </a:lnSpc>
            </a:pPr>
            <a:r>
              <a:rPr lang="en-US" sz="14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JList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list of items for selection; multiple items may be selected </a:t>
            </a:r>
          </a:p>
          <a:p>
            <a:pPr>
              <a:lnSpc>
                <a:spcPct val="90000"/>
              </a:lnSpc>
            </a:pPr>
            <a:r>
              <a:rPr lang="en-US" sz="14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JCheckBox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specify an option: select/unselect</a:t>
            </a:r>
          </a:p>
          <a:p>
            <a:pPr>
              <a:lnSpc>
                <a:spcPct val="90000"/>
              </a:lnSpc>
            </a:pPr>
            <a:r>
              <a:rPr lang="en-US" sz="14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JComboBox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dropdown list for users to select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EAAB1-4BF7-A522-D01D-0462F9DC4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/>
              <a:t>GUI Components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828800"/>
            <a:ext cx="7610476" cy="44375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Frame – window (title bar, menu bar, max/min/close buttons)</a:t>
            </a:r>
          </a:p>
          <a:p>
            <a:pPr>
              <a:lnSpc>
                <a:spcPct val="90000"/>
              </a:lnSpc>
            </a:pPr>
            <a:r>
              <a:rPr lang="en-US" sz="2800"/>
              <a:t>Panel – can hold other components</a:t>
            </a:r>
          </a:p>
          <a:p>
            <a:pPr>
              <a:lnSpc>
                <a:spcPct val="90000"/>
              </a:lnSpc>
            </a:pPr>
            <a:r>
              <a:rPr lang="en-US" sz="2800"/>
              <a:t>Button – clickable with text/graphics</a:t>
            </a:r>
          </a:p>
          <a:p>
            <a:pPr>
              <a:lnSpc>
                <a:spcPct val="90000"/>
              </a:lnSpc>
            </a:pPr>
            <a:r>
              <a:rPr lang="en-US" sz="2800"/>
              <a:t>Label – text or graphics to provide info</a:t>
            </a:r>
          </a:p>
          <a:p>
            <a:pPr>
              <a:lnSpc>
                <a:spcPct val="90000"/>
              </a:lnSpc>
            </a:pPr>
            <a:r>
              <a:rPr lang="en-US" sz="2800"/>
              <a:t>Text field/area – display keyboard input &amp; editable</a:t>
            </a:r>
          </a:p>
          <a:p>
            <a:pPr>
              <a:lnSpc>
                <a:spcPct val="90000"/>
              </a:lnSpc>
            </a:pPr>
            <a:r>
              <a:rPr lang="en-US" sz="2800"/>
              <a:t>Drop-down List – group of related items for selection</a:t>
            </a:r>
          </a:p>
          <a:p>
            <a:pPr>
              <a:lnSpc>
                <a:spcPct val="90000"/>
              </a:lnSpc>
            </a:pPr>
            <a:r>
              <a:rPr lang="en-US" sz="2800"/>
              <a:t>Checkbox &amp; Radio Button – selected/unselected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E4AB3-2694-B9D9-E3EB-8AF83361B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>
            <a:normAutofit/>
          </a:bodyPr>
          <a:lstStyle/>
          <a:p>
            <a:r>
              <a:rPr lang="en-US" sz="3200" err="1"/>
              <a:t>JFrame</a:t>
            </a:r>
            <a:r>
              <a:rPr lang="en-US" sz="3200"/>
              <a:t> and </a:t>
            </a:r>
            <a:r>
              <a:rPr lang="en-US" sz="3200" err="1"/>
              <a:t>JPanel</a:t>
            </a:r>
            <a:endParaRPr lang="en-US" sz="32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2057400"/>
            <a:ext cx="7610476" cy="4208929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 that can contain Swing GUI components</a:t>
            </a:r>
          </a:p>
          <a:p>
            <a:pPr lvl="1">
              <a:buNone/>
            </a:pPr>
            <a:r>
              <a:rPr lang="en-US" sz="1600"/>
              <a:t>	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f = new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(); // no-argument constructor</a:t>
            </a:r>
          </a:p>
          <a:p>
            <a:pPr lvl="1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f = new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ja-JP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Java if fun</a:t>
            </a:r>
            <a:r>
              <a:rPr lang="ja-JP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// title of frame</a:t>
            </a:r>
          </a:p>
          <a:p>
            <a:pPr lvl="1">
              <a:buFontTx/>
              <a:buNone/>
            </a:pP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JPanel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Tx/>
              <a:buNone/>
            </a:pPr>
            <a:r>
              <a:rPr lang="en-US" sz="1600"/>
              <a:t>	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().add(p);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4B6C6-47F0-EE6C-EC60-954DDA6EE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JButton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905000"/>
            <a:ext cx="7610476" cy="4361329"/>
          </a:xfrm>
        </p:spPr>
        <p:txBody>
          <a:bodyPr>
            <a:norm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Generates an </a:t>
            </a: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ActionEvent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when clicked</a:t>
            </a:r>
          </a:p>
          <a:p>
            <a:pPr lvl="1">
              <a:buFontTx/>
              <a:buNone/>
            </a:pPr>
            <a:r>
              <a:rPr lang="en-US" sz="2000"/>
              <a:t>	</a:t>
            </a:r>
          </a:p>
          <a:p>
            <a:pPr lvl="1">
              <a:buFontTx/>
              <a:buNone/>
            </a:pPr>
            <a:r>
              <a:rPr lang="en-US" sz="2000"/>
              <a:t>	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b1 = new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();	// without label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b2 = new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ja-JP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ja-JP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// labeled Save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(b1);     // p references a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BF2A2-B097-3B88-5EE0-4C578D7D3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JFrame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2057400"/>
            <a:ext cx="7610476" cy="4208929"/>
          </a:xfrm>
        </p:spPr>
        <p:txBody>
          <a:bodyPr/>
          <a:lstStyle/>
          <a:p>
            <a:r>
              <a:rPr lang="en-US" sz="2400"/>
              <a:t>Window that can contain Swing GUI components</a:t>
            </a:r>
          </a:p>
          <a:p>
            <a:pPr lvl="1">
              <a:buFontTx/>
              <a:buNone/>
            </a:pPr>
            <a:r>
              <a:rPr lang="en-US" sz="2000"/>
              <a:t>	</a:t>
            </a:r>
            <a:r>
              <a:rPr lang="en-US" sz="2000" err="1"/>
              <a:t>JFrame</a:t>
            </a:r>
            <a:r>
              <a:rPr lang="en-US" sz="2000"/>
              <a:t> f = new </a:t>
            </a:r>
            <a:r>
              <a:rPr lang="en-US" sz="2000" err="1"/>
              <a:t>JFrame</a:t>
            </a:r>
            <a:r>
              <a:rPr lang="en-US" sz="2000"/>
              <a:t> ();</a:t>
            </a:r>
          </a:p>
          <a:p>
            <a:pPr lvl="1">
              <a:buFontTx/>
              <a:buNone/>
            </a:pPr>
            <a:r>
              <a:rPr lang="en-US" sz="2000"/>
              <a:t>	</a:t>
            </a:r>
            <a:r>
              <a:rPr lang="en-US" sz="2000" err="1"/>
              <a:t>JFrame</a:t>
            </a:r>
            <a:r>
              <a:rPr lang="en-US" sz="2000"/>
              <a:t> f = new </a:t>
            </a:r>
            <a:r>
              <a:rPr lang="en-US" sz="2000" err="1"/>
              <a:t>JFrame</a:t>
            </a:r>
            <a:r>
              <a:rPr lang="en-US" sz="2000"/>
              <a:t> (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Java if fun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); // title of frame</a:t>
            </a:r>
          </a:p>
          <a:p>
            <a:pPr lvl="1">
              <a:buFontTx/>
              <a:buNone/>
            </a:pPr>
            <a:endParaRPr lang="en-US" sz="2000"/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AE93B-689B-A9FE-E63A-0C1FF5AC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762000"/>
          </a:xfrm>
        </p:spPr>
        <p:txBody>
          <a:bodyPr>
            <a:normAutofit/>
          </a:bodyPr>
          <a:lstStyle/>
          <a:p>
            <a:r>
              <a:rPr lang="en-US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94831" y="1752600"/>
            <a:ext cx="8391970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/>
              <a:t>Several layout managers provided by Java</a:t>
            </a:r>
          </a:p>
          <a:p>
            <a:pPr lvl="1"/>
            <a:r>
              <a:rPr lang="en-US" err="1"/>
              <a:t>BorderLayout</a:t>
            </a:r>
            <a:r>
              <a:rPr lang="en-US"/>
              <a:t>, </a:t>
            </a:r>
            <a:r>
              <a:rPr lang="en-US" err="1"/>
              <a:t>BoxLayout</a:t>
            </a:r>
            <a:r>
              <a:rPr lang="en-US"/>
              <a:t>, </a:t>
            </a:r>
            <a:r>
              <a:rPr lang="en-US" err="1"/>
              <a:t>GroupLayout</a:t>
            </a:r>
            <a:r>
              <a:rPr lang="en-US"/>
              <a:t>, …</a:t>
            </a:r>
          </a:p>
          <a:p>
            <a:pPr lvl="1"/>
            <a:r>
              <a:rPr lang="en-US" err="1"/>
              <a:t>BorderLayout</a:t>
            </a:r>
            <a:r>
              <a:rPr lang="en-US"/>
              <a:t> is default for a frame’s container pane.</a:t>
            </a:r>
          </a:p>
          <a:p>
            <a:pPr>
              <a:spcBef>
                <a:spcPts val="600"/>
              </a:spcBef>
            </a:pPr>
            <a:r>
              <a:rPr lang="en-US"/>
              <a:t>In this example, we add several </a:t>
            </a:r>
            <a:r>
              <a:rPr lang="en-US" err="1"/>
              <a:t>JLabel</a:t>
            </a:r>
            <a:r>
              <a:rPr lang="en-US"/>
              <a:t> components to a </a:t>
            </a:r>
            <a:r>
              <a:rPr lang="en-US" err="1"/>
              <a:t>Jframe</a:t>
            </a:r>
            <a:r>
              <a:rPr lang="en-US"/>
              <a:t> </a:t>
            </a:r>
          </a:p>
          <a:p>
            <a:pPr>
              <a:spcBef>
                <a:spcPts val="600"/>
              </a:spcBef>
            </a:pPr>
            <a:r>
              <a:rPr lang="en-US"/>
              <a:t>We used method </a:t>
            </a:r>
            <a:r>
              <a:rPr lang="en-US" err="1"/>
              <a:t>JFrame.add</a:t>
            </a:r>
            <a:r>
              <a:rPr lang="en-US"/>
              <a:t>(Component comp, Object constraints) – </a:t>
            </a:r>
            <a:r>
              <a:rPr lang="en-US" err="1"/>
              <a:t>JFrame</a:t>
            </a:r>
            <a:r>
              <a:rPr lang="en-US"/>
              <a:t> inherited this method from its superclass </a:t>
            </a:r>
            <a:r>
              <a:rPr lang="en-US" err="1"/>
              <a:t>java.awt.Container</a:t>
            </a:r>
            <a:endParaRPr lang="en-US"/>
          </a:p>
          <a:p>
            <a:pPr lvl="1"/>
            <a:r>
              <a:rPr lang="en-US"/>
              <a:t>Constraints depend on the </a:t>
            </a:r>
            <a:r>
              <a:rPr lang="en-US" err="1"/>
              <a:t>LayoutManager</a:t>
            </a:r>
            <a:r>
              <a:rPr lang="en-US"/>
              <a:t> used – </a:t>
            </a:r>
            <a:r>
              <a:rPr lang="en-US" err="1"/>
              <a:t>BorderLayout</a:t>
            </a:r>
            <a:r>
              <a:rPr lang="en-US"/>
              <a:t> defines 5 constraints (which are Strings): </a:t>
            </a:r>
          </a:p>
          <a:p>
            <a:pPr lvl="2"/>
            <a:r>
              <a:rPr lang="en-US" sz="1600" err="1"/>
              <a:t>BorderLayout.CENTER</a:t>
            </a:r>
            <a:r>
              <a:rPr lang="en-US" sz="1600"/>
              <a:t>, </a:t>
            </a:r>
            <a:r>
              <a:rPr lang="en-US" sz="1600" err="1"/>
              <a:t>BorderLayout.NORTH</a:t>
            </a:r>
            <a:r>
              <a:rPr lang="en-US" sz="1600"/>
              <a:t>, </a:t>
            </a:r>
            <a:r>
              <a:rPr lang="en-US" sz="1600" err="1"/>
              <a:t>BorderLayout.SOUTH</a:t>
            </a:r>
            <a:r>
              <a:rPr lang="en-US" sz="1600"/>
              <a:t>, </a:t>
            </a:r>
            <a:r>
              <a:rPr lang="en-US" sz="1600" err="1"/>
              <a:t>BorderLayout.EAST</a:t>
            </a:r>
            <a:r>
              <a:rPr lang="en-US" sz="1600"/>
              <a:t>, </a:t>
            </a:r>
            <a:r>
              <a:rPr lang="en-US" sz="1600" err="1"/>
              <a:t>BorderLayout.WEST</a:t>
            </a:r>
            <a:endParaRPr lang="en-US" sz="1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9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382000" cy="762000"/>
          </a:xfrm>
        </p:spPr>
        <p:txBody>
          <a:bodyPr>
            <a:normAutofit/>
          </a:bodyPr>
          <a:lstStyle/>
          <a:p>
            <a:r>
              <a:rPr lang="en-US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6799" y="1752600"/>
            <a:ext cx="7620001" cy="449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BorderLayout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FlowLayout</a:t>
            </a: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BoxLayout</a:t>
            </a: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GridLayout</a:t>
            </a: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GridBagLayout</a:t>
            </a: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BorderLayout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981200"/>
            <a:ext cx="7610476" cy="4285129"/>
          </a:xfrm>
        </p:spPr>
        <p:txBody>
          <a:bodyPr>
            <a:normAutofit/>
          </a:bodyPr>
          <a:lstStyle/>
          <a:p>
            <a:pPr lvl="1"/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layout for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JFrame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component per region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3733800"/>
            <a:ext cx="40386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648200" y="4114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648200" y="5867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562600" y="4114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7924800" y="4114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248400" y="4800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Center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724400" y="4648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West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924800" y="4800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East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248400" y="3657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North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324600" y="5943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South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99DBA-70A0-89A4-D622-219565733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2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BorderLayout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f = new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ja-JP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GUI Frame</a:t>
            </a:r>
            <a:r>
              <a:rPr lang="ja-JP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>
              <a:buFontTx/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BorderLayout.WEST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</a:p>
          <a:p>
            <a:pPr>
              <a:buFontTx/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ja-JP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New Button</a:t>
            </a:r>
            <a:r>
              <a:rPr lang="ja-JP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C1CAD-95C9-4B8D-AB75-39783F3B6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4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6629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GUI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f=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("GUI Frame");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pEast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go(){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BorderLayout.EAST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pEast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f.setSize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(200, 200);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f.setVisible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b2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("North");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("North 2"));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pEast.add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("East"));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pEast.add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("East 2"));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GUI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GUI();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gui.go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590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85800"/>
            <a:ext cx="2590800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BorderLayout</a:t>
            </a:r>
            <a:endParaRPr lang="en-US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F8199-9F2F-DA19-4AAC-2FE80B4E4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>
                <a:latin typeface="Century Gothic" charset="0"/>
              </a:rPr>
              <a:t>Java Swing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828799"/>
            <a:ext cx="8180388" cy="50133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swing (package: </a:t>
            </a:r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javax.swing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contains many classes that help create GUIs.</a:t>
            </a:r>
          </a:p>
          <a:p>
            <a:pPr eaLnBrk="1" hangingPunct="1"/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 components facilitate data entry and presentation of outputs to user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4043EA6-5CFC-724A-AA52-3A215710A2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4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" y="457200"/>
            <a:ext cx="8913813" cy="914400"/>
          </a:xfrm>
        </p:spPr>
        <p:txBody>
          <a:bodyPr/>
          <a:lstStyle/>
          <a:p>
            <a:r>
              <a:rPr lang="en-US" err="1"/>
              <a:t>FlowLayout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828800"/>
            <a:ext cx="7610476" cy="4437529"/>
          </a:xfrm>
        </p:spPr>
        <p:txBody>
          <a:bodyPr>
            <a:normAutofit/>
          </a:bodyPr>
          <a:lstStyle/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for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JPanel</a:t>
            </a:r>
            <a:endParaRPr lang="en-US" sz="1600" b="1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 to right in order they were added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component can have own size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Word-wrap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24400" y="3733800"/>
            <a:ext cx="40386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953000" y="39624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6781800" y="39624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953000" y="50292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019800" y="4953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29322-8CED-A92E-6778-AED2C4C78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err="1"/>
              <a:t>FlowLayout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FlowLayout.LEFT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2, 3);</a:t>
            </a:r>
          </a:p>
          <a:p>
            <a:pPr>
              <a:buFontTx/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p.setLayout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581400" y="2732809"/>
            <a:ext cx="236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Alignment: CENTER, LEFT, RIGHT, LEADING, or TRAILING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867400" y="2743200"/>
            <a:ext cx="198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 gap and Vertical gap in # of pixel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V="1">
            <a:off x="5029200" y="2057400"/>
            <a:ext cx="609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 flipV="1">
            <a:off x="6724650" y="2057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E90F9-5863-F2A5-95D5-8F5E14BE1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BoxLayout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905000"/>
            <a:ext cx="7610476" cy="4361329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has own size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Placed in order they were added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vertically or horizontally, e.g.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BoxLayout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vBoxLayout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BoxLayout</a:t>
            </a:r>
            <a:r>
              <a:rPr lang="en-US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centerPanel</a:t>
            </a:r>
            <a:r>
              <a:rPr lang="en-US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BoxLayout.</a:t>
            </a:r>
            <a:r>
              <a:rPr lang="en-US" sz="1400" b="1" i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Y_AXIS</a:t>
            </a:r>
            <a:r>
              <a:rPr lang="en-US" sz="14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48200" y="3810000"/>
            <a:ext cx="40386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029200" y="39624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105400" y="47244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105400" y="5334000"/>
            <a:ext cx="2971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105400" y="6096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78486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 rot="10800000">
            <a:off x="6400800" y="6248400"/>
            <a:ext cx="3048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DB743-DACC-7013-99E8-99D493CF3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0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914400"/>
            <a:ext cx="8229600" cy="68580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sz="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GUI {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f=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("GUI Frame");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pEast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go(){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BorderLayout.EAST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pEast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pEast.setLayout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BoxLayout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pEast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BoxLayout.Y_AXIS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pEast.add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("East"));</a:t>
            </a:r>
          </a:p>
          <a:p>
            <a:pPr lvl="2">
              <a:spcBef>
                <a:spcPts val="300"/>
              </a:spcBef>
              <a:buNone/>
            </a:pP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pEast.add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(new </a:t>
            </a: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("East 2"));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f.setSize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(200, 200);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f.setVisible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b2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("North");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("North 2"));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GUI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GUI();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gui.go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172200" y="762000"/>
            <a:ext cx="27432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BoxLayout</a:t>
            </a:r>
            <a:endParaRPr lang="en-US" sz="2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7D2829D-7F1C-224D-B5A1-B7971277C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10000"/>
            <a:ext cx="2857500" cy="2590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BB463-5F2B-EEEC-F2AE-17066027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0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GridLayout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318" y="1295400"/>
            <a:ext cx="8209033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java.awt.BorderLayout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java.awt.GridLayout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GridLayoutTest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f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Test");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gr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(4, 6);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gr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(4, 6, 2, 3);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p.setLayout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(gr);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b1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("B1");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b2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("B2");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(b1);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().add(p,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BorderLayout.CENTER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f.setSize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(200, 200);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f.setVisible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1028700" lvl="3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965616" y="3509138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rows</a:t>
            </a:r>
            <a:endParaRPr lang="en-US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 flipV="1">
            <a:off x="5575216" y="3474550"/>
            <a:ext cx="76200" cy="15203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238999" y="3918649"/>
            <a:ext cx="16002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 gap and Vertical gap in # of pixels 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 flipV="1">
            <a:off x="6456712" y="3429000"/>
            <a:ext cx="1087087" cy="49183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5919848" y="3474550"/>
            <a:ext cx="728600" cy="53583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04014" y="3966386"/>
            <a:ext cx="1600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columns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7221E3A-B9EC-7E40-AD5C-45D36738D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43" y="4858850"/>
            <a:ext cx="1688408" cy="1663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3333F-5B14-5AF6-1222-6DFC44F2F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7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2572-C478-E640-A882-8FB43498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913813" cy="914400"/>
          </a:xfrm>
        </p:spPr>
        <p:txBody>
          <a:bodyPr/>
          <a:lstStyle/>
          <a:p>
            <a:r>
              <a:rPr lang="en-US" err="1"/>
              <a:t>ImageIcon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9132-3A24-1B46-B907-3A5D9AEA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7610476" cy="367076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java.awt.BorderLayout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java.awt.GridLayout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GridLayoutTest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Test"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(4, 6, 2, 3);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.setLayout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Hoola.jpg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"B1"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//b2.setSize(180,100);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</a:t>
            </a:r>
            <a:r>
              <a:rPr lang="en-US" sz="1400" b="1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.setSize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(200, 200);</a:t>
            </a:r>
          </a:p>
          <a:p>
            <a:pPr marL="1377950" lvl="4" indent="0">
              <a:spcBef>
                <a:spcPts val="0"/>
              </a:spcBef>
              <a:buNone/>
            </a:pP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.setVisible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8A87-CDCE-6646-B374-05842F2F2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332929-9F7D-9C41-9EE8-4A90205ED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016132"/>
            <a:ext cx="1612468" cy="1588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3B5C5-1C58-824E-91E0-CF35F9BD1C81}"/>
              </a:ext>
            </a:extLst>
          </p:cNvPr>
          <p:cNvSpPr txBox="1"/>
          <p:nvPr/>
        </p:nvSpPr>
        <p:spPr>
          <a:xfrm>
            <a:off x="12357" y="6019800"/>
            <a:ext cx="641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Put the images inside the Java project folder, not inside </a:t>
            </a:r>
            <a:r>
              <a:rPr lang="en-US" sz="1400" err="1"/>
              <a:t>src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1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GridBagLayout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318" y="1752600"/>
            <a:ext cx="8209033" cy="4724400"/>
          </a:xfrm>
        </p:spPr>
        <p:txBody>
          <a:bodyPr>
            <a:no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dimensional grid layout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 programmers to place components in individual cells within a two-dimensional grid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cell of this grid is indexed using one number for the column, x, and another number for the row, y. 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top-left cell is at location (x=0, y=0), and column numbers increase going right, while row numbers increase going down. 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programmer can add padding (i.e., empty space) between Swing GUI components. 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DF7E4-F93F-D3DE-98BE-E0308E02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0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err="1"/>
              <a:t>GridBagConstraints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318" y="1752600"/>
            <a:ext cx="8209033" cy="4724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Common layout constraints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DEE3FE-A3DB-8E45-B997-34CBEE0D2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3" y="2286000"/>
            <a:ext cx="8660157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E34C9-D82F-9648-B5CC-DBE7E0C888B0}"/>
              </a:ext>
            </a:extLst>
          </p:cNvPr>
          <p:cNvSpPr txBox="1"/>
          <p:nvPr/>
        </p:nvSpPr>
        <p:spPr>
          <a:xfrm>
            <a:off x="7543800" y="6324600"/>
            <a:ext cx="144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Source: </a:t>
            </a:r>
            <a:r>
              <a:rPr lang="en-US" sz="1400" err="1"/>
              <a:t>zyBook</a:t>
            </a:r>
            <a:endParaRPr 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60B39-A36A-CF31-CE1F-CDAC14D6A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4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318" y="1295400"/>
            <a:ext cx="8209033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378CE59-B504-F54F-9BAB-4BD9281D7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45" y="0"/>
            <a:ext cx="64057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BA154-033B-364E-834F-E36A37D9240A}"/>
              </a:ext>
            </a:extLst>
          </p:cNvPr>
          <p:cNvSpPr txBox="1"/>
          <p:nvPr/>
        </p:nvSpPr>
        <p:spPr>
          <a:xfrm>
            <a:off x="6858000" y="6400800"/>
            <a:ext cx="213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Source: </a:t>
            </a:r>
            <a:r>
              <a:rPr lang="en-US" sz="1600" err="1"/>
              <a:t>zybook</a:t>
            </a:r>
            <a:r>
              <a:rPr lang="en-US" sz="160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11619-01F4-E740-C3A8-8BF2549C5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318" y="1295400"/>
            <a:ext cx="8209033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F660941C-14E6-8644-8206-3B1017F7A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7" y="0"/>
            <a:ext cx="641838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204E4E-FAC9-EE45-701A-484B4402F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>
                <a:latin typeface="Century Gothic" charset="0"/>
              </a:rPr>
              <a:t>Dialog Box – GUI-based input/output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type="body" idx="1"/>
          </p:nvPr>
        </p:nvSpPr>
        <p:spPr>
          <a:xfrm>
            <a:off x="914400" y="2133599"/>
            <a:ext cx="7951788" cy="47085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JOptionPane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static method </a:t>
            </a:r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showMessageDialog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displays a dialog box containing a message</a:t>
            </a:r>
          </a:p>
          <a:p>
            <a:pPr lvl="1" eaLnBrk="1" hangingPunct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Takes 2 arguments: </a:t>
            </a:r>
          </a:p>
          <a:p>
            <a:pPr lvl="2" eaLnBrk="1" hangingPunct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argument is the “component” where the dialog box should appear. We use null, then box displayed at center of screen</a:t>
            </a:r>
          </a:p>
          <a:p>
            <a:pPr lvl="2" eaLnBrk="1" hangingPunct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is the string to display in the box</a:t>
            </a:r>
          </a:p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these dialogs are modal (i.e., each </a:t>
            </a: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showXxxDialog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blocks the caller until the user interaction is complete)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4043EA6-5CFC-724A-AA52-3A215710A2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9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1533" y="457200"/>
            <a:ext cx="8913813" cy="914400"/>
          </a:xfrm>
        </p:spPr>
        <p:txBody>
          <a:bodyPr/>
          <a:lstStyle/>
          <a:p>
            <a:r>
              <a:rPr lang="en-US"/>
              <a:t>JLabel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2115671"/>
            <a:ext cx="7610476" cy="4208929"/>
          </a:xfrm>
        </p:spPr>
        <p:txBody>
          <a:bodyPr/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Constructors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JLabel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(String)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–specified text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JLabel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(String,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specified text and text alignment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JLabel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(String, Icon, </a:t>
            </a:r>
            <a:r>
              <a:rPr lang="en-US" sz="1600" b="1" err="1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//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SwingConstants.LEFT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CENTER, or RIGHT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31531-57A1-2E8A-50A8-9FBD1D933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6503"/>
            <a:ext cx="8686800" cy="609600"/>
          </a:xfrm>
        </p:spPr>
        <p:txBody>
          <a:bodyPr>
            <a:normAutofit/>
          </a:bodyPr>
          <a:lstStyle/>
          <a:p>
            <a:r>
              <a:rPr lang="en-US"/>
              <a:t>Adding </a:t>
            </a:r>
            <a:r>
              <a:rPr lang="en-US" err="1"/>
              <a:t>Jlabels</a:t>
            </a:r>
            <a:r>
              <a:rPr lang="en-US"/>
              <a:t> to </a:t>
            </a:r>
            <a:r>
              <a:rPr lang="en-US" err="1"/>
              <a:t>JFrame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800260" cy="5219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java.awt.BorderLayout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javax.swing.ImageIcon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javax.swing.JFrame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LabelDemo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"North"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southLabel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"South"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icon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"GUItip.gif"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(icon);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frame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JFrame.</a:t>
            </a:r>
            <a:r>
              <a:rPr lang="en-US" sz="1400" b="1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EXIT_ON_CLOSE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</a:t>
            </a:r>
            <a:r>
              <a:rPr lang="en-US" sz="1400" b="1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southLabel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</a:t>
            </a:r>
            <a:r>
              <a:rPr lang="en-US" sz="1400" b="1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SOUTH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centerLabel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BorderLayout.</a:t>
            </a:r>
            <a:r>
              <a:rPr lang="en-US" sz="1400" b="1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frame.setSize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(300, 300);</a:t>
            </a:r>
          </a:p>
          <a:p>
            <a:pPr lvl="2" algn="l"/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sz="1400" b="1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LabelDemo</a:t>
            </a:r>
            <a:endParaRPr lang="en-US" sz="14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5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JLabel</a:t>
            </a:r>
            <a:r>
              <a:rPr lang="en-US"/>
              <a:t>, Icon and </a:t>
            </a:r>
            <a:r>
              <a:rPr lang="en-US" err="1"/>
              <a:t>ImageIcon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up </a:t>
            </a:r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javax.swing.JLabel</a:t>
            </a:r>
            <a:endParaRPr lang="en-US" sz="1800" b="1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used to display text and images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used constructors</a:t>
            </a:r>
          </a:p>
          <a:p>
            <a:pPr lvl="2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JLabel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 text)</a:t>
            </a:r>
          </a:p>
          <a:p>
            <a:pPr lvl="2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JLabel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(Icon image)</a:t>
            </a:r>
          </a:p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Icon is an </a:t>
            </a: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en-US" sz="1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ImageIcon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class that </a:t>
            </a: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this interface</a:t>
            </a: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used constructor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ImageIcon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fileName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2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JTextField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752600"/>
            <a:ext cx="7610476" cy="4513729"/>
          </a:xfrm>
        </p:spPr>
        <p:txBody>
          <a:bodyPr>
            <a:norm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Constructors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/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empty text field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/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width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(String,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/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text and width</a:t>
            </a:r>
          </a:p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endParaRPr lang="en-US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setEditable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isEditable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getSelectedText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1F6DD-1D43-C2A8-4E99-5177189E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9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26670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ct val="0"/>
              </a:spcBef>
              <a:buSzTx/>
            </a:pPr>
            <a:endParaRPr lang="en-US" sz="3200">
              <a:solidFill>
                <a:srgbClr val="3380E6"/>
              </a:solidFill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52601"/>
            <a:ext cx="8915400" cy="1066799"/>
          </a:xfrm>
          <a:noFill/>
        </p:spPr>
        <p:txBody>
          <a:bodyPr/>
          <a:lstStyle/>
          <a:p>
            <a:r>
              <a:rPr lang="en-US"/>
              <a:t>10.3 GUI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817683-EC12-F345-87FC-E096D9A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819401"/>
            <a:ext cx="8001000" cy="40386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Demo: GridBagLayout</a:t>
            </a:r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7C64B-3311-D5C7-6804-F5954C03B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98F1D27-A5EA-41CC-AF87-D7CBCE285FB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26670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ct val="0"/>
              </a:spcBef>
              <a:buSzTx/>
            </a:pPr>
            <a:endParaRPr lang="en-US" sz="3200">
              <a:solidFill>
                <a:srgbClr val="3380E6"/>
              </a:solidFill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52601"/>
            <a:ext cx="8915400" cy="1066799"/>
          </a:xfrm>
          <a:noFill/>
        </p:spPr>
        <p:txBody>
          <a:bodyPr/>
          <a:lstStyle/>
          <a:p>
            <a:r>
              <a:rPr lang="en-US"/>
              <a:t>10.4 GUI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817683-EC12-F345-87FC-E096D9A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819401"/>
            <a:ext cx="8001000" cy="40386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Jtextfield</a:t>
            </a:r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ActionListener &amp; inner class</a:t>
            </a:r>
          </a:p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java.awt.event.ActionEvent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getSource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class to implement ActionListener</a:t>
            </a:r>
          </a:p>
          <a:p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B8923-CB5A-9F37-720B-802AD20B2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98F1D27-A5EA-41CC-AF87-D7CBCE285FB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8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62232"/>
            <a:ext cx="8913813" cy="914400"/>
          </a:xfrm>
        </p:spPr>
        <p:txBody>
          <a:bodyPr>
            <a:normAutofit/>
          </a:bodyPr>
          <a:lstStyle/>
          <a:p>
            <a:r>
              <a:rPr lang="en-US" err="1"/>
              <a:t>TextFields</a:t>
            </a:r>
            <a:r>
              <a:rPr lang="en-US"/>
              <a:t> and </a:t>
            </a:r>
            <a:r>
              <a:rPr lang="en-US" err="1"/>
              <a:t>ActionEvents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1605439"/>
            <a:ext cx="596188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Fig. 14.9: TextFieldFrame.java</a:t>
            </a:r>
          </a:p>
          <a:p>
            <a:pPr algn="l"/>
            <a:r>
              <a:rPr lang="en-US" sz="1200" b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Demonstrating the </a:t>
            </a:r>
            <a:r>
              <a:rPr lang="en-US" sz="1200" b="1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200" b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class.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java.awt.FlowLayout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java.awt.event.ActionListener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java.awt.event.ActionEvent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javax.swing.JFrame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javax.swing.JTextField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javax.swing.JPasswordField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javax.swing.JOptionPane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TextFieldFrame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textField1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field with set size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textField2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field constructed with text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JTextField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textField3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field with text and size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JPasswordField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passwordField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200" b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password field with text</a:t>
            </a:r>
          </a:p>
          <a:p>
            <a:pPr algn="l"/>
            <a:endParaRPr lang="en-US" sz="1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48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5900" y="1143000"/>
            <a:ext cx="6172200" cy="648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TextFieldFrame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constructor adds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JTextFields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to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JFrame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TextFieldFrame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 super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"Testing </a:t>
            </a:r>
            <a:r>
              <a:rPr lang="en-US" sz="1200" b="1" err="1">
                <a:solidFill>
                  <a:srgbClr val="2A00FF"/>
                </a:solidFill>
                <a:latin typeface="Consolas"/>
              </a:rPr>
              <a:t>JTextField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 and </a:t>
            </a:r>
            <a:r>
              <a:rPr lang="en-US" sz="1200" b="1" err="1">
                <a:solidFill>
                  <a:srgbClr val="2A00FF"/>
                </a:solidFill>
                <a:latin typeface="Consolas"/>
              </a:rPr>
              <a:t>JPasswordField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()); </a:t>
            </a:r>
            <a:r>
              <a:rPr lang="en-US" sz="1200" b="1">
                <a:solidFill>
                  <a:srgbClr val="3F7F5F"/>
                </a:solidFill>
                <a:latin typeface="Consolas"/>
              </a:rPr>
              <a:t>// set frame layout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  // construct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with 10 columns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textField1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JTextField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(10); 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add(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textField1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add textField1 to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JFrame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  // construct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with default text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textField2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JTextField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"Enter text here"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add(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textField2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add textField2 to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JFrame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  // construct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with default text and 21 columns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textField3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JTextField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err="1">
                <a:solidFill>
                  <a:srgbClr val="2A00FF"/>
                </a:solidFill>
                <a:latin typeface="Consolas"/>
              </a:rPr>
              <a:t>Uneditable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 text field"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21);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textField3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.setEditable(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200" b="1">
                <a:solidFill>
                  <a:srgbClr val="3F7F5F"/>
                </a:solidFill>
                <a:latin typeface="Consolas"/>
              </a:rPr>
              <a:t>// disable editing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add(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textField3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add textField3 to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JFrame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  // construct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passwordfield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with default text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passwordField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JPasswordField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"Hidden text"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add(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passwordField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add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passwordField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to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JFrame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  // register event handlers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TextFieldHandler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handler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TextFieldHandler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textField1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.addActionListener(handler);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textField2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.addActionListener(handler);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textField3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.addActionListener(handler);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passwordField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(handler);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TextFieldFrame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constructor  </a:t>
            </a:r>
          </a:p>
        </p:txBody>
      </p:sp>
    </p:spTree>
    <p:extLst>
      <p:ext uri="{BB962C8B-B14F-4D97-AF65-F5344CB8AC3E}">
        <p14:creationId xmlns:p14="http://schemas.microsoft.com/office/powerpoint/2010/main" val="3815986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1277" y="914400"/>
            <a:ext cx="8077200" cy="426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nb-NO" sz="1200">
                <a:solidFill>
                  <a:srgbClr val="3F7F5F"/>
                </a:solidFill>
                <a:latin typeface="Consolas"/>
              </a:rPr>
              <a:t>// private inner class for </a:t>
            </a:r>
            <a:r>
              <a:rPr lang="nb-NO" sz="1200" err="1">
                <a:solidFill>
                  <a:srgbClr val="3F7F5F"/>
                </a:solidFill>
                <a:latin typeface="Consolas"/>
              </a:rPr>
              <a:t>event</a:t>
            </a:r>
            <a:r>
              <a:rPr lang="nb-NO" sz="1200">
                <a:solidFill>
                  <a:srgbClr val="3F7F5F"/>
                </a:solidFill>
                <a:latin typeface="Consolas"/>
              </a:rPr>
              <a:t> handling (i.e. This </a:t>
            </a:r>
            <a:r>
              <a:rPr lang="nb-NO" sz="1200" err="1">
                <a:solidFill>
                  <a:srgbClr val="3F7F5F"/>
                </a:solidFill>
                <a:latin typeface="Consolas"/>
              </a:rPr>
              <a:t>class</a:t>
            </a:r>
            <a:r>
              <a:rPr lang="nb-NO" sz="1200">
                <a:solidFill>
                  <a:srgbClr val="3F7F5F"/>
                </a:solidFill>
                <a:latin typeface="Consolas"/>
              </a:rPr>
              <a:t> is </a:t>
            </a:r>
            <a:r>
              <a:rPr lang="nb-NO" sz="1200" err="1">
                <a:solidFill>
                  <a:srgbClr val="3F7F5F"/>
                </a:solidFill>
                <a:latin typeface="Consolas"/>
              </a:rPr>
              <a:t>inside</a:t>
            </a:r>
            <a:r>
              <a:rPr lang="nb-NO" sz="1200">
                <a:solidFill>
                  <a:srgbClr val="3F7F5F"/>
                </a:solidFill>
                <a:latin typeface="Consolas"/>
              </a:rPr>
              <a:t> </a:t>
            </a:r>
            <a:r>
              <a:rPr lang="nb-NO" sz="1200" err="1">
                <a:solidFill>
                  <a:srgbClr val="3F7F5F"/>
                </a:solidFill>
                <a:latin typeface="Consolas"/>
              </a:rPr>
              <a:t>TextFieldFrame</a:t>
            </a:r>
            <a:r>
              <a:rPr lang="nb-NO" sz="1200">
                <a:solidFill>
                  <a:srgbClr val="3F7F5F"/>
                </a:solidFill>
                <a:latin typeface="Consolas"/>
              </a:rPr>
              <a:t> </a:t>
            </a:r>
            <a:r>
              <a:rPr lang="nb-NO" sz="1200" err="1">
                <a:solidFill>
                  <a:srgbClr val="3F7F5F"/>
                </a:solidFill>
                <a:latin typeface="Consolas"/>
              </a:rPr>
              <a:t>class</a:t>
            </a:r>
            <a:r>
              <a:rPr lang="nb-NO" sz="1200">
                <a:solidFill>
                  <a:srgbClr val="3F7F5F"/>
                </a:solidFill>
                <a:latin typeface="Consolas"/>
              </a:rPr>
              <a:t>)</a:t>
            </a: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TextFieldHandler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  // process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events</a:t>
            </a: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event ) 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declare string to display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3F7F5F"/>
                </a:solidFill>
                <a:latin typeface="Consolas"/>
              </a:rPr>
              <a:t>    // user pressed Enter in a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JTextField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(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event.getSource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textField1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"textField1: %s”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event.getActionCommand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() 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(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event.getSource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textField2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"textField2: %s”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event.getActionCommand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() 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(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event.getSource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textField3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"textField3: %s"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event.getActionCommand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() );</a:t>
            </a: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   else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(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event.getSource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200" b="1" err="1">
                <a:solidFill>
                  <a:srgbClr val="0000C0"/>
                </a:solidFill>
                <a:latin typeface="Consolas"/>
              </a:rPr>
              <a:t>passwordField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i="1" err="1">
                <a:solidFill>
                  <a:srgbClr val="2A00FF"/>
                </a:solidFill>
                <a:latin typeface="Consolas"/>
              </a:rPr>
              <a:t>passwordField</a:t>
            </a:r>
            <a:r>
              <a:rPr lang="en-US" sz="1200" i="1">
                <a:solidFill>
                  <a:srgbClr val="2A00FF"/>
                </a:solidFill>
                <a:latin typeface="Consolas"/>
              </a:rPr>
              <a:t>: %s”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event.getActionCommand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() );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b="1" i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, msg);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display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JTextField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 content=</a:t>
            </a:r>
            <a:endParaRPr lang="en-US" sz="1200" b="1" i="1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method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actionPerformed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private inner class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TextFieldHandler</a:t>
            </a:r>
            <a:endParaRPr lang="en-US" sz="12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A05B0-A7B8-9046-9411-73EAF7933DCD}"/>
              </a:ext>
            </a:extLst>
          </p:cNvPr>
          <p:cNvSpPr txBox="1"/>
          <p:nvPr/>
        </p:nvSpPr>
        <p:spPr>
          <a:xfrm>
            <a:off x="527044" y="4596586"/>
            <a:ext cx="86456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600" b="1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 String[]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{ 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TextFieldFrame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(); 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textFieldFrame.setDefaultCloseOperation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 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textFieldFrame.setSize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( 350, 100 );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set frame size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textFieldFrame.setVisible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); </a:t>
            </a:r>
            <a:r>
              <a:rPr lang="en-US" sz="1200" b="1">
                <a:solidFill>
                  <a:srgbClr val="3F7F5F"/>
                </a:solidFill>
                <a:latin typeface="Consolas"/>
              </a:rPr>
              <a:t>// display frame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main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TextFieldFrame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6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5118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8645667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600" b="1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 String[]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{ 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TextFieldFrame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(); 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textFieldFrame.setDefaultCloseOperation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 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textFieldFrame.setSize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( 350, 100 );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set frame size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textFieldFrame.setVisible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); </a:t>
            </a:r>
            <a:r>
              <a:rPr lang="en-US" sz="1200" b="1">
                <a:solidFill>
                  <a:srgbClr val="3F7F5F"/>
                </a:solidFill>
                <a:latin typeface="Consolas"/>
              </a:rPr>
              <a:t>// display frame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main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TextFieldFrame</a:t>
            </a:r>
            <a:endParaRPr lang="en-US" sz="12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6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19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006E4-6476-844D-9EE7-21421EE9AC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627061" y="1034478"/>
            <a:ext cx="8281987" cy="21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javax.swing.JOptionPane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pPr algn="l"/>
            <a:endParaRPr lang="en-US" sz="1400">
              <a:latin typeface="Consolas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Dialog1 {</a:t>
            </a:r>
          </a:p>
          <a:p>
            <a:pPr algn="l"/>
            <a:endParaRPr lang="en-US" sz="1400">
              <a:latin typeface="Consolas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 charset="0"/>
              </a:rPr>
              <a:t>JOptionPane.</a:t>
            </a:r>
            <a:r>
              <a:rPr lang="en-US" sz="1400" i="1" err="1">
                <a:solidFill>
                  <a:srgbClr val="000000"/>
                </a:solidFill>
                <a:latin typeface="Consolas" charset="0"/>
              </a:rPr>
              <a:t>showMessageDialog</a:t>
            </a:r>
            <a:r>
              <a:rPr lang="en-US" sz="1400" i="1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400" b="1" i="1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b="1" i="1">
                <a:solidFill>
                  <a:srgbClr val="2A00FF"/>
                </a:solidFill>
                <a:latin typeface="Consolas" charset="0"/>
              </a:rPr>
              <a:t>"Welcome to \n Java"</a:t>
            </a:r>
            <a:r>
              <a:rPr lang="en-US" sz="1400" b="1" i="1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 charset="0"/>
              </a:rPr>
              <a:t>  }</a:t>
            </a:r>
            <a:endParaRPr lang="en-US" sz="1400">
              <a:latin typeface="Consolas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600">
              <a:solidFill>
                <a:srgbClr val="000000"/>
              </a:solidFill>
              <a:latin typeface="Consolas" charset="0"/>
            </a:endParaRPr>
          </a:p>
        </p:txBody>
      </p:sp>
      <p:pic>
        <p:nvPicPr>
          <p:cNvPr id="1105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04813"/>
            <a:ext cx="3279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8312" y="4365625"/>
            <a:ext cx="85994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Typically, dialog boxes are windows in which programs display important messages to users. </a:t>
            </a: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</a:t>
            </a: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JOptionPane</a:t>
            </a: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prebuilt dialog boxes that enable programs to display windows containing messages—such windows are called </a:t>
            </a:r>
            <a:r>
              <a:rPr 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dialogs</a:t>
            </a: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defRPr/>
            </a:pPr>
            <a:endParaRPr lang="en-US" sz="14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537">
              <a:spcBef>
                <a:spcPts val="400"/>
              </a:spcBef>
              <a:buClr>
                <a:srgbClr val="2DA2BF"/>
              </a:buClr>
              <a:buSzPct val="68000"/>
              <a:defRPr/>
            </a:pPr>
            <a:r>
              <a:rPr lang="en-US" sz="1200">
                <a:latin typeface="+mn-lt"/>
                <a:hlinkClick r:id="rId3"/>
              </a:rPr>
              <a:t>http://docs.oracle.com/javase/tutorial/uiswing/components/dialog.html</a:t>
            </a:r>
            <a:r>
              <a:rPr lang="en-US" sz="1400">
                <a:solidFill>
                  <a:srgbClr val="0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328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" name="Picture 4" descr="Screen Shot 2014-11-24 at 10.2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"/>
            <a:ext cx="5537200" cy="1714500"/>
          </a:xfrm>
          <a:prstGeom prst="rect">
            <a:avLst/>
          </a:prstGeom>
        </p:spPr>
      </p:pic>
      <p:pic>
        <p:nvPicPr>
          <p:cNvPr id="6" name="Picture 5" descr="Screen Shot 2014-11-24 at 10.24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3352800" cy="2133600"/>
          </a:xfrm>
          <a:prstGeom prst="rect">
            <a:avLst/>
          </a:prstGeom>
        </p:spPr>
      </p:pic>
      <p:pic>
        <p:nvPicPr>
          <p:cNvPr id="7" name="Picture 6" descr="Screen Shot 2014-11-24 at 10.25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0"/>
            <a:ext cx="4292600" cy="2108200"/>
          </a:xfrm>
          <a:prstGeom prst="rect">
            <a:avLst/>
          </a:prstGeom>
        </p:spPr>
      </p:pic>
      <p:pic>
        <p:nvPicPr>
          <p:cNvPr id="8" name="Picture 7" descr="Screen Shot 2014-11-24 at 10.26.4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09600"/>
            <a:ext cx="4889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26670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ct val="0"/>
              </a:spcBef>
              <a:buSzTx/>
            </a:pPr>
            <a:endParaRPr lang="en-US" sz="3200">
              <a:solidFill>
                <a:srgbClr val="3380E6"/>
              </a:solidFill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52601"/>
            <a:ext cx="8915400" cy="1066799"/>
          </a:xfrm>
          <a:noFill/>
        </p:spPr>
        <p:txBody>
          <a:bodyPr/>
          <a:lstStyle/>
          <a:p>
            <a:r>
              <a:rPr lang="en-US"/>
              <a:t>10.4 GUI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817683-EC12-F345-87FC-E096D9A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671948"/>
            <a:ext cx="8001000" cy="40386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interactive program:</a:t>
            </a:r>
          </a:p>
          <a:p>
            <a:pPr lvl="1"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Source</a:t>
            </a:r>
          </a:p>
          <a:p>
            <a:pPr lvl="1"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Handling</a:t>
            </a:r>
          </a:p>
          <a:p>
            <a:pPr lvl="1"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Listener Interfaces</a:t>
            </a:r>
          </a:p>
          <a:p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4DC3F-09A9-7039-AA85-2CC5E8A89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98F1D27-A5EA-41CC-AF87-D7CBCE285FB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Create Interactive Program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3400" y="4419600"/>
            <a:ext cx="1524000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Listener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934200" y="4419600"/>
            <a:ext cx="1600200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Source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209800" y="4572000"/>
            <a:ext cx="464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 flipV="1">
            <a:off x="4572000" y="2895600"/>
            <a:ext cx="29718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770909" y="4648200"/>
            <a:ext cx="358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with the event source to be a specific Listener, e.g., </a:t>
            </a:r>
            <a:r>
              <a:rPr lang="en-US" sz="12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button.addActionListener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(this);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858000" y="4800599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button, text field, checkbox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865813" y="2906405"/>
            <a:ext cx="3048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Source notifies the Listener when an event is fired through the interface, e.g., </a:t>
            </a:r>
            <a:r>
              <a:rPr lang="en-US" sz="12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actionPerformed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2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theEvent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457200" y="48006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the class defining the GUI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352800" y="2286000"/>
            <a:ext cx="2057400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Listener Interface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1295400" y="2819400"/>
            <a:ext cx="2438400" cy="1524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288473" y="2819400"/>
            <a:ext cx="167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Listener implements the interface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2133600" y="2895600"/>
            <a:ext cx="22098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BC20A-D4CD-E8C8-C462-BDE7EBB1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/>
      <p:bldP spid="34828" grpId="0"/>
      <p:bldP spid="34831" grpId="0" animBg="1"/>
      <p:bldP spid="34832" grpId="0"/>
      <p:bldP spid="348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Event Source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610476" cy="3670767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 an </a:t>
            </a:r>
            <a:r>
              <a:rPr 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object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when the user does something to an </a:t>
            </a:r>
            <a:r>
              <a:rPr 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source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e.g., click a button</a:t>
            </a:r>
          </a:p>
          <a:p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event type has a matching </a:t>
            </a:r>
            <a:r>
              <a:rPr 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listener interface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>
              <a:buFontTx/>
              <a:buNone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e.g., 	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MouseEvents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charset="0"/>
              </a:rPr>
              <a:t>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charset="0"/>
              </a:rPr>
              <a:t>MouseListener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charset="0"/>
            </a:endParaRPr>
          </a:p>
          <a:p>
            <a:pPr>
              <a:buFontTx/>
              <a:buNone/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charset="0"/>
              </a:rPr>
              <a:t>		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charset="0"/>
              </a:rPr>
              <a:t>WindowEvents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charset="0"/>
              </a:rPr>
              <a:t> 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charset="0"/>
              </a:rPr>
              <a:t>WindowListener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EE6E7-6D23-FF43-8B60-7BD24BCB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3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Event Handling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981200"/>
            <a:ext cx="7610476" cy="4285129"/>
          </a:xfrm>
        </p:spPr>
        <p:txBody>
          <a:bodyPr>
            <a:normAutofit/>
          </a:bodyPr>
          <a:lstStyle/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java.awt.event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listeners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objects that represent specific events, e.g.,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and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ActionEvent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0F19E-CFBB-29EA-2C52-DA388FC6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Event Listener Interfaces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2057400"/>
            <a:ext cx="7610476" cy="4208929"/>
          </a:xfrm>
        </p:spPr>
        <p:txBody>
          <a:bodyPr>
            <a:normAutofit/>
          </a:bodyPr>
          <a:lstStyle/>
          <a:p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 events e.g., click a button</a:t>
            </a:r>
          </a:p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AdjustmentListener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Adjustment events e.g., scrollbar is moved</a:t>
            </a:r>
          </a:p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FocusListener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Keyboard focus events, e.g., text field gains/loses focus</a:t>
            </a:r>
          </a:p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 events, e.g., checkbox is changed</a:t>
            </a:r>
          </a:p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KeyListener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Keyboard events, e.g., enter text on keyboard</a:t>
            </a:r>
          </a:p>
          <a:p>
            <a:pPr>
              <a:lnSpc>
                <a:spcPct val="11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MouseListener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Mouse events, e.g., mouse clicks, mouse entering/leaving a component</a:t>
            </a:r>
            <a:r>
              <a:rPr lang="ja-JP" altLang="en-US" sz="1400">
                <a:latin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area</a:t>
            </a:r>
          </a:p>
          <a:p>
            <a:pPr>
              <a:lnSpc>
                <a:spcPct val="11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MouseMotionListener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Mouse movement events, e.g., track movement over component</a:t>
            </a:r>
          </a:p>
          <a:p>
            <a:pPr>
              <a:lnSpc>
                <a:spcPct val="11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WindowListener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 events, e.g., window maximized, minimized, moved, closed</a:t>
            </a:r>
          </a:p>
          <a:p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A8DD1-8772-8136-89AD-33F8D218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Example Events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981200"/>
            <a:ext cx="7610476" cy="4285129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implement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MouseListener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mousePressed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is called when the mouse is pressed.</a:t>
            </a:r>
          </a:p>
          <a:p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implement 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actionPerformed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is called when e.g., a button is clicked.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F5A63-1DD6-FF17-C5C8-0521B6D5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Event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4" y="1905000"/>
            <a:ext cx="7610476" cy="4361329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the 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with the event source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the event-handling method (i.e. implement the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actionPerformed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from the 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DD1CD-13C6-7A6C-A15C-92A733029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2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04309" y="868766"/>
            <a:ext cx="2286000" cy="6340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Listener Interface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(ActionListener)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62000" y="3810000"/>
            <a:ext cx="1181100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Listener</a:t>
            </a:r>
            <a:endParaRPr lang="en-US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943600" y="3810000"/>
            <a:ext cx="1752600" cy="584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Source (button)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V="1">
            <a:off x="1447800" y="1600200"/>
            <a:ext cx="2286000" cy="2133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-93518" y="1981201"/>
            <a:ext cx="3429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implements ActionListener</a:t>
            </a: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1981200" y="4114800"/>
            <a:ext cx="3886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133600" y="4180330"/>
            <a:ext cx="3581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add (as a) Listener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button.addActionListener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(this)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868391" y="5605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method1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819900" y="845948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method2</a:t>
            </a:r>
            <a:endParaRPr 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400800" y="1092642"/>
            <a:ext cx="15240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526" name="AutoShape 14"/>
          <p:cNvSpPr>
            <a:spLocks/>
          </p:cNvSpPr>
          <p:nvPr/>
        </p:nvSpPr>
        <p:spPr bwMode="auto">
          <a:xfrm>
            <a:off x="6601691" y="698798"/>
            <a:ext cx="304800" cy="1140023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V="1">
            <a:off x="2057400" y="1756365"/>
            <a:ext cx="4419600" cy="205363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286250" y="2614158"/>
            <a:ext cx="3771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(3) implements all the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7FCE5-7B5C-B169-068E-5E25B8BD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8" grpId="0" animBg="1"/>
      <p:bldP spid="64519" grpId="0" animBg="1"/>
      <p:bldP spid="64520" grpId="0"/>
      <p:bldP spid="64521" grpId="0" animBg="1"/>
      <p:bldP spid="64522" grpId="0"/>
      <p:bldP spid="64523" grpId="0"/>
      <p:bldP spid="64524" grpId="0"/>
      <p:bldP spid="64525" grpId="0"/>
      <p:bldP spid="64526" grpId="0" animBg="1"/>
      <p:bldP spid="64528" grpId="0" animBg="1"/>
      <p:bldP spid="6452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GUI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f=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("GUI Frame");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b2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("Save");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go(){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</a:t>
            </a:r>
            <a:r>
              <a:rPr lang="en-US" sz="14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f.setSize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(200, 200);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f.setVisible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GUI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GUI();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gui.go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C296E-F1A7-CA51-C032-B2E469500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914400" y="273130"/>
            <a:ext cx="891381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err="1">
                <a:latin typeface="Century Gothic" charset="0"/>
              </a:rPr>
              <a:t>JOptionPane.showInputDialog</a:t>
            </a:r>
            <a:endParaRPr lang="en-US" sz="2800">
              <a:latin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C5E1107-DEEB-0C44-BD17-0F89C29A6C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052965"/>
            <a:ext cx="8839200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javax.swing.JOptionPane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en-US" sz="1400">
              <a:latin typeface="Consolas"/>
            </a:endParaRPr>
          </a:p>
          <a:p>
            <a:pPr algn="l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Dialog1 {</a:t>
            </a:r>
          </a:p>
          <a:p>
            <a:pPr algn="l">
              <a:defRPr/>
            </a:pPr>
            <a:r>
              <a:rPr lang="en-US" sz="14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    String name =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showInputDialog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>
                <a:solidFill>
                  <a:srgbClr val="2A00FF"/>
                </a:solidFill>
                <a:latin typeface="Consolas"/>
              </a:rPr>
              <a:t>"What is your name?"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40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message = </a:t>
            </a:r>
            <a:r>
              <a:rPr lang="en-US" sz="140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String.</a:t>
            </a:r>
            <a:r>
              <a:rPr lang="en-US" sz="1400" i="1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format</a:t>
            </a:r>
            <a:r>
              <a:rPr lang="en-US" sz="1400" i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(</a:t>
            </a:r>
            <a:r>
              <a:rPr lang="en-US" sz="1400" i="1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"Welcome, %s, to Java"</a:t>
            </a:r>
            <a:r>
              <a:rPr lang="en-US" sz="1400" i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, name);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i="1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, message, </a:t>
            </a:r>
            <a:r>
              <a:rPr lang="en-US" sz="1400" b="1" i="1">
                <a:solidFill>
                  <a:srgbClr val="2A00FF"/>
                </a:solidFill>
                <a:latin typeface="Consolas"/>
              </a:rPr>
              <a:t>"Welcome"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b="1" i="1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PLAIN_MESSAGE</a:t>
            </a:r>
            <a:r>
              <a:rPr lang="en-US" sz="14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>
              <a:defRPr/>
            </a:pPr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001" y="4267200"/>
            <a:ext cx="8652397" cy="2194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2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JOptionPane.showInputDialog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reference to 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typed in by the user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we press the dialog’s cancel button or the </a:t>
            </a:r>
            <a:r>
              <a:rPr lang="en-US" sz="12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key, the method returns 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null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2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String.format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similar to </a:t>
            </a:r>
            <a:r>
              <a:rPr lang="en-US" sz="12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System.printf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 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 a reference to the formatted String is returned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could have used: </a:t>
            </a: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message = </a:t>
            </a:r>
            <a:r>
              <a:rPr lang="en-US" sz="14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"Welcome, "</a:t>
            </a: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name + </a:t>
            </a:r>
            <a:r>
              <a:rPr lang="en-US" sz="140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", to Java"</a:t>
            </a: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Additional arguments to </a:t>
            </a:r>
            <a:r>
              <a:rPr lang="en-US" sz="12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showMessageDialog</a:t>
            </a:r>
            <a:r>
              <a:rPr lang="en-US" sz="1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third argument is the title of the dialog box; the fourth argument specifies icon to be shown in the dialog box (</a:t>
            </a:r>
            <a:r>
              <a:rPr lang="en-US" sz="12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JOptionPane.PLAIN_MESSAGE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 no icon is shown in the dialog box). Try also WARNING_MESSAGE, QUESTION_MESSAGE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408536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GUI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f=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("GUI Frame");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b2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("Save");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go(){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f.getContentPane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</a:t>
            </a:r>
            <a:r>
              <a:rPr lang="en-US" sz="14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f.setSize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(200, 200);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f.setVisible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pNorth.add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(b2);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b2.addActionListener(this);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event)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b2.setText ("Save button is clicked");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GUI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= new GUI();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gui.go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02D203-22D4-AC0A-10AF-E55E9097B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0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1" y="478236"/>
            <a:ext cx="7785169" cy="990600"/>
          </a:xfrm>
        </p:spPr>
        <p:txBody>
          <a:bodyPr>
            <a:noAutofit/>
          </a:bodyPr>
          <a:lstStyle/>
          <a:p>
            <a:r>
              <a:rPr lang="en-US" sz="2400"/>
              <a:t>Event-listener interfaces of package </a:t>
            </a:r>
            <a:r>
              <a:rPr lang="en-US" sz="2000" err="1"/>
              <a:t>java.awt.event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57608" cy="443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678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407695"/>
            <a:ext cx="8382000" cy="685428"/>
          </a:xfrm>
        </p:spPr>
        <p:txBody>
          <a:bodyPr>
            <a:noAutofit/>
          </a:bodyPr>
          <a:lstStyle/>
          <a:p>
            <a:r>
              <a:rPr lang="en-US" sz="2400"/>
              <a:t>Some Event classes in package </a:t>
            </a:r>
            <a:r>
              <a:rPr lang="en-US" sz="2000" err="1"/>
              <a:t>java.awt.event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0" y="1143000"/>
            <a:ext cx="6461499" cy="4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901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26670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spcBef>
                <a:spcPct val="0"/>
              </a:spcBef>
              <a:buSzTx/>
            </a:pPr>
            <a:endParaRPr lang="en-US" sz="3200">
              <a:solidFill>
                <a:srgbClr val="3380E6"/>
              </a:solidFill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52601"/>
            <a:ext cx="8915400" cy="1066799"/>
          </a:xfrm>
          <a:noFill/>
        </p:spPr>
        <p:txBody>
          <a:bodyPr/>
          <a:lstStyle/>
          <a:p>
            <a:r>
              <a:rPr lang="en-US"/>
              <a:t>10.5 GUI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817683-EC12-F345-87FC-E096D9A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819401"/>
            <a:ext cx="8001000" cy="40386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interactive program:</a:t>
            </a:r>
          </a:p>
          <a:p>
            <a:pPr lvl="1"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Source</a:t>
            </a:r>
          </a:p>
          <a:p>
            <a:pPr lvl="1"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Handling</a:t>
            </a:r>
          </a:p>
          <a:p>
            <a:pPr lvl="1"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Listener Interfaces</a:t>
            </a:r>
          </a:p>
          <a:p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C50F7-56DA-B1F9-4161-8C5EEFC92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98F1D27-A5EA-41CC-AF87-D7CBCE285FB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90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965" y="457200"/>
            <a:ext cx="8913813" cy="914400"/>
          </a:xfrm>
        </p:spPr>
        <p:txBody>
          <a:bodyPr>
            <a:normAutofit/>
          </a:bodyPr>
          <a:lstStyle/>
          <a:p>
            <a:r>
              <a:rPr lang="en-US" sz="3200"/>
              <a:t>Event Handling in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2133600"/>
            <a:ext cx="7610476" cy="4132729"/>
          </a:xfrm>
        </p:spPr>
        <p:txBody>
          <a:bodyPr>
            <a:norm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</a:t>
            </a:r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JComponent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an instance variable </a:t>
            </a:r>
            <a:r>
              <a:rPr lang="en-US" sz="18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listenerList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that maintains references to the set of registered listeners 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listener is registered, a new entry is placed in the component’s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listenerList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entry also includes the listener’s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6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52759"/>
            <a:ext cx="8382000" cy="833005"/>
          </a:xfrm>
        </p:spPr>
        <p:txBody>
          <a:bodyPr>
            <a:noAutofit/>
          </a:bodyPr>
          <a:lstStyle/>
          <a:p>
            <a:r>
              <a:rPr lang="en-US" sz="2400"/>
              <a:t>Event registration for </a:t>
            </a:r>
            <a:r>
              <a:rPr lang="en-US" sz="2400" err="1"/>
              <a:t>JTextField</a:t>
            </a:r>
            <a:r>
              <a:rPr lang="en-US" sz="2400"/>
              <a:t> textField1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72400" cy="431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654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/>
              <a:t>Event Handling in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1905000"/>
            <a:ext cx="7610476" cy="4361329"/>
          </a:xfrm>
        </p:spPr>
        <p:txBody>
          <a:bodyPr>
            <a:norm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an event happens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is “dispatched” to the event listeners of the appropriate type</a:t>
            </a:r>
          </a:p>
          <a:p>
            <a:pPr lvl="2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ActionEvents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handled by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ActionListeners</a:t>
            </a:r>
            <a:endParaRPr lang="en-US" sz="1600" b="1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2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MouseEvents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handled by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MouseListeners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MouseMotionListeners</a:t>
            </a:r>
            <a:endParaRPr lang="en-US" sz="1600" b="1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the GUI component calls an event handling method on each of its listeners that are registered for the event type.</a:t>
            </a:r>
          </a:p>
          <a:p>
            <a:pPr lvl="2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ActionEvent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dispatched to every registered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ActionListener’s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actionPerformed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sz="3200" err="1"/>
              <a:t>JPasswordField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8153400" cy="4068763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JPasswordField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pswd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JPasswordField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>
              <a:buFontTx/>
              <a:buNone/>
            </a:pP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pswd.setEchoChar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(‘*’);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8B9EE-0A05-E379-1639-F0A4DB1CC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2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/>
              <a:t>JTextArea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/>
          </a:bodyPr>
          <a:lstStyle/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Constructors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JTextArea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#rows and #columns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JTextArea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(String, int, int)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text, rows and columns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getText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getSelectedText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setText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(String)</a:t>
            </a:r>
          </a:p>
          <a:p>
            <a:pPr lvl="1"/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append(String)</a:t>
            </a:r>
          </a:p>
          <a:p>
            <a:pPr lvl="1"/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insert(String,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setLineWrap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07BC5-105F-8B73-FA66-2C87A50E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37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/>
              <a:t>JScrollPane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068763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provide horizontal or vertical scrollbars</a:t>
            </a:r>
          </a:p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JScrollPane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(Component)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component to have scroll bars</a:t>
            </a:r>
          </a:p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JScrollPane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(Component, int, int)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plus vertical, horizontal scrollbar configurations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ScrollPaneConstants.VERTICAL_SCROLLBAR_ALWAYS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/ AS_NEEDED / NEVER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ScrollPaneConstants.HORIZONTAL_SCROLLBAR_ALWAYS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/ AS_NEEDED / NEVER</a:t>
            </a:r>
          </a:p>
          <a:p>
            <a:endParaRPr lang="en-US" sz="1600" b="1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3A286-1A60-FFE4-7558-04D3EDAB3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913813" cy="819150"/>
          </a:xfrm>
        </p:spPr>
        <p:txBody>
          <a:bodyPr/>
          <a:lstStyle/>
          <a:p>
            <a:pPr eaLnBrk="1" hangingPunct="1"/>
            <a:r>
              <a:rPr lang="en-US">
                <a:latin typeface="Century Gothic" charset="0"/>
              </a:rPr>
              <a:t>Message dialog constants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8" descr="Screen Shot 2014-08-12 at 5.03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31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49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24792" y="457200"/>
            <a:ext cx="8913813" cy="914400"/>
          </a:xfrm>
        </p:spPr>
        <p:txBody>
          <a:bodyPr/>
          <a:lstStyle/>
          <a:p>
            <a:r>
              <a:rPr lang="en-US"/>
              <a:t>JScrollPane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8229600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JTextArea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letter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JTextArea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(5, 20);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scroll = new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JScrollPane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(letter,        	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ScrollPaneConstants.VERTICAL_SCROLLBAR_ALWAYS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ScrollPaneConstants.HORIZONTAL_SCROLLBAR_NEVER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153B0A-8718-AB4D-9445-E3464C6DE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86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/>
              <a:t>Buttons in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43000" y="1813461"/>
            <a:ext cx="4495800" cy="1066799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buttons 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Jbutton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boxes 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Radio buttons 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JRadioButton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98322"/>
            <a:ext cx="7391400" cy="276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82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err="1"/>
              <a:t>JButton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2057400"/>
            <a:ext cx="7610476" cy="4208929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 buttons 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Generates an </a:t>
            </a:r>
            <a:r>
              <a:rPr lang="en-US" sz="16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ActionEvent</a:t>
            </a:r>
            <a:r>
              <a:rPr 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user clicks it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on the face of a </a:t>
            </a:r>
            <a:r>
              <a:rPr lang="en-US" sz="16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JButton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 the button label</a:t>
            </a:r>
          </a:p>
          <a:p>
            <a:r>
              <a:rPr lang="en-US" sz="16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JButtons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display text labels or image icon labels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838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982304" y="1333500"/>
            <a:ext cx="25908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1927" y="1409700"/>
            <a:ext cx="29718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15200" y="1623010"/>
            <a:ext cx="1241111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43000" y="4953000"/>
            <a:ext cx="14478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43000" y="5181600"/>
            <a:ext cx="14478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15200" y="1066800"/>
            <a:ext cx="14478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4421" y="1040105"/>
            <a:ext cx="5009820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ButtonHandler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ActionListener {</a:t>
            </a:r>
          </a:p>
          <a:p>
            <a:pPr algn="l"/>
            <a:r>
              <a:rPr lang="en-US" sz="1200">
                <a:solidFill>
                  <a:srgbClr val="646464"/>
                </a:solidFill>
                <a:latin typeface="Consolas"/>
              </a:rPr>
              <a:t>    @Override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event) {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err="1">
                <a:solidFill>
                  <a:srgbClr val="000000"/>
                </a:solidFill>
                <a:latin typeface="Consolas"/>
              </a:rPr>
              <a:t>ButtonFrame.</a:t>
            </a:r>
            <a:r>
              <a:rPr lang="en-US" sz="1200" b="1" i="1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, </a:t>
            </a:r>
          </a:p>
          <a:p>
            <a:pPr algn="l"/>
            <a:r>
              <a:rPr lang="en-US" sz="1200" b="1" i="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1" i="1">
                <a:solidFill>
                  <a:srgbClr val="2A00FF"/>
                </a:solidFill>
                <a:latin typeface="Consolas"/>
              </a:rPr>
              <a:t>"You pressed "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b="1" i="1" err="1">
                <a:solidFill>
                  <a:srgbClr val="000000"/>
                </a:solidFill>
                <a:latin typeface="Consolas"/>
              </a:rPr>
              <a:t>event.getActionCommand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 (String []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ButtonFrame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ButtonFrame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(300, 100);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ButtonFrame</a:t>
            </a:r>
            <a:endParaRPr lang="en-US" sz="12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064821"/>
            <a:ext cx="4267200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java.awt.FlowLayout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java.awt.event.ActionEvent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java.awt.event.ActionListener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javax.swing.JOptionPane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ButtonFrame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button1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button2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ButtonFrame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  super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"Testing Buttons"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 button1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"Button1"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add(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button1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 button2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"Button2"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add(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button2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ButtonHandler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handler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ButtonHandler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 button1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.addActionListener(handler);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 button2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.addActionListener(handler);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}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1384" y="4466070"/>
            <a:ext cx="4020667" cy="108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an inner class, 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this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refers to the current inner class object.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inner class can use an outer class object’s </a:t>
            </a:r>
            <a:r>
              <a:rPr lang="en-US" sz="12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this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specifying </a:t>
            </a:r>
            <a:r>
              <a:rPr lang="en-US" sz="12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OuterClassName.this</a:t>
            </a:r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945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Buttons that maintain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JToggleButton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on/off or true/false values</a:t>
            </a:r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2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passed to </a:t>
            </a:r>
            <a:r>
              <a:rPr lang="en-US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constructor is the label that appears to the right of the </a:t>
            </a:r>
            <a:r>
              <a:rPr lang="en-US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default</a:t>
            </a:r>
          </a:p>
          <a:p>
            <a:pPr lvl="2"/>
            <a:r>
              <a:rPr lang="en-US" sz="1600" b="1" err="1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isSelected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returns true if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JCheckBox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selected</a:t>
            </a:r>
          </a:p>
          <a:p>
            <a:pPr lvl="2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user clicks on a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JCheckBox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 </a:t>
            </a:r>
            <a:r>
              <a:rPr lang="en-US" sz="16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ItemEvent</a:t>
            </a:r>
            <a:r>
              <a:rPr 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occurs</a:t>
            </a:r>
          </a:p>
          <a:p>
            <a:pPr lvl="3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Handled by an </a:t>
            </a: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ItemListener</a:t>
            </a:r>
            <a:r>
              <a:rPr 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</a:p>
          <a:p>
            <a:pPr lvl="3"/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ItemListener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must implement method </a:t>
            </a: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itemStateChanged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JRadioButton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2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grouped together and mutually exclusive (only one in group can be selected at any time)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4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09353" y="1858770"/>
            <a:ext cx="22098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13526" y="1410393"/>
            <a:ext cx="9906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47800" y="6065010"/>
            <a:ext cx="12192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5836410"/>
            <a:ext cx="12192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03726" y="1943793"/>
            <a:ext cx="22860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498998"/>
            <a:ext cx="4419600" cy="594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java.awt.event.ItemListener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java.awt.event.ItemEvent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javax.swing.JTextField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{</a:t>
            </a:r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JTextField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 super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"Testing </a:t>
            </a:r>
            <a:r>
              <a:rPr lang="en-US" sz="1100" b="1" err="1">
                <a:solidFill>
                  <a:srgbClr val="2A00FF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());</a:t>
            </a:r>
            <a:endParaRPr lang="en-US" sz="1100">
              <a:latin typeface="Consolas"/>
            </a:endParaRP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JTextField</a:t>
            </a:r>
            <a:endParaRPr lang="en-US" sz="1100" b="1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100" b="1">
                <a:solidFill>
                  <a:srgbClr val="000000"/>
                </a:solidFill>
                <a:latin typeface="Consolas"/>
              </a:rPr>
              <a:t>	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"Watch the font style change"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25);</a:t>
            </a: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.setFont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PLAIN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14));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  <a:endParaRPr lang="en-US" sz="1100">
              <a:latin typeface="Consolas"/>
            </a:endParaRP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"Bold"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"Italic"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CheckBoxHandler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handler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CheckBoxHandler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(handler);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(handler);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7488" y="1241416"/>
            <a:ext cx="5148365" cy="5339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CheckBoxHandler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ItemListener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>
                <a:solidFill>
                  <a:srgbClr val="646464"/>
                </a:solidFill>
                <a:latin typeface="Consolas"/>
              </a:rPr>
              <a:t>  @Override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itemStateChanged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ItemEvent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Font f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&amp;&amp;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BOLD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ITALIC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BOLD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0" algn="l"/>
            <a:r>
              <a:rPr lang="fr-FR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fr-FR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fr-FR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ITALIC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else</a:t>
            </a:r>
          </a:p>
          <a:p>
            <a:pPr lvl="0" algn="l"/>
            <a:r>
              <a:rPr lang="fr-FR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fr-FR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fr-FR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PLAIN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.setFont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(f);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} </a:t>
            </a:r>
            <a:r>
              <a:rPr lang="en-US" sz="11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100" err="1">
                <a:solidFill>
                  <a:srgbClr val="3F7F5F"/>
                </a:solidFill>
                <a:latin typeface="Consolas"/>
              </a:rPr>
              <a:t>CheckBoxHandler</a:t>
            </a:r>
            <a:endParaRPr lang="en-US" sz="11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1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(300, 100);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67200" y="0"/>
            <a:ext cx="0" cy="670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85258" y="728246"/>
            <a:ext cx="144780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JCheckBox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24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>
            <a:normAutofit/>
          </a:bodyPr>
          <a:lstStyle/>
          <a:p>
            <a:r>
              <a:rPr lang="en-US" sz="3200" err="1"/>
              <a:t>JCheckBox</a:t>
            </a:r>
            <a:r>
              <a:rPr lang="en-US" sz="3200"/>
              <a:t> (</a:t>
            </a:r>
            <a:r>
              <a:rPr lang="en-US" sz="3200" err="1"/>
              <a:t>JRadioButton</a:t>
            </a:r>
            <a:r>
              <a:rPr lang="en-US" sz="3200"/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868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Constructors</a:t>
            </a:r>
          </a:p>
          <a:p>
            <a:pPr lvl="1">
              <a:lnSpc>
                <a:spcPct val="12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label</a:t>
            </a:r>
          </a:p>
          <a:p>
            <a:pPr lvl="1">
              <a:lnSpc>
                <a:spcPct val="12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(String,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label and selected if true</a:t>
            </a:r>
          </a:p>
          <a:p>
            <a:pPr lvl="1">
              <a:lnSpc>
                <a:spcPct val="12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(Icon)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icon</a:t>
            </a:r>
          </a:p>
          <a:p>
            <a:pPr lvl="1">
              <a:lnSpc>
                <a:spcPct val="12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(Icon,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icon and selected if true</a:t>
            </a:r>
          </a:p>
          <a:p>
            <a:pPr lvl="1">
              <a:lnSpc>
                <a:spcPct val="12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(String, Icon)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label and icon</a:t>
            </a:r>
          </a:p>
          <a:p>
            <a:pPr lvl="1">
              <a:lnSpc>
                <a:spcPct val="12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JCheckBox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(String, Icon,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label, icon and selected if true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pPr lvl="1">
              <a:lnSpc>
                <a:spcPct val="120000"/>
              </a:lnSpc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setSelected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isSelected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D0A48-FA3C-79ED-ECD0-80FB6500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3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/>
          <a:lstStyle/>
          <a:p>
            <a:r>
              <a:rPr lang="en-US" sz="3200" err="1"/>
              <a:t>JRadioButton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1905000"/>
            <a:ext cx="7610476" cy="4361329"/>
          </a:xfrm>
        </p:spPr>
        <p:txBody>
          <a:bodyPr>
            <a:normAutofit/>
          </a:bodyPr>
          <a:lstStyle/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JRadioButton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(like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JCheckBox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have 2 states –selected and not selected</a:t>
            </a:r>
          </a:p>
          <a:p>
            <a:pPr lvl="1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constructor is </a:t>
            </a:r>
            <a:r>
              <a:rPr lang="en-US" sz="14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JRadioButton</a:t>
            </a:r>
            <a:r>
              <a:rPr lang="en-US" sz="14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 label, </a:t>
            </a:r>
            <a:r>
              <a:rPr lang="en-US" sz="14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4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selected)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default for selected = false 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Radio Buttons appear as a group, only one button in a group is selected at a time</a:t>
            </a:r>
          </a:p>
          <a:p>
            <a:pPr lvl="1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maintained by adding buttons to a </a:t>
            </a:r>
            <a:r>
              <a:rPr lang="en-US" sz="14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javax.swing.ButtonGroup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–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ButtonGroup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not displayed </a:t>
            </a:r>
          </a:p>
          <a:p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JRadioButtons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(like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JCheckBoxes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generate </a:t>
            </a:r>
            <a:r>
              <a:rPr lang="en-US" sz="16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ItemEvents</a:t>
            </a:r>
            <a:r>
              <a:rPr lang="en-US" sz="16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they are clicked</a:t>
            </a:r>
          </a:p>
          <a:p>
            <a:pPr lvl="1"/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135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ButtonGroup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10476" cy="367076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rb1 = new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pPr>
              <a:buFontTx/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bg.add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(rb1);</a:t>
            </a:r>
          </a:p>
          <a:p>
            <a:pPr>
              <a:buFontTx/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bg.add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7DB29-9242-6E18-4FAE-31CBFBF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562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876800" y="4419600"/>
            <a:ext cx="12192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904" y="1124434"/>
            <a:ext cx="3724096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java.awt.event.ItemListener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java.awt.event.ItemEvent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javax.swing.JTextField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javax.swing.ButtonGroup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RadioButtonFrame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JTextField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plainButton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boldItalicButton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ButtonGroup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radioGroup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plainFont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boldItalicFont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RadioButtonFrame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  super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"Testing Radio Button"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 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JTextField</a:t>
            </a:r>
            <a:endParaRPr lang="en-US" sz="1100" b="1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100" b="1">
                <a:solidFill>
                  <a:srgbClr val="000000"/>
                </a:solidFill>
                <a:latin typeface="Consolas"/>
              </a:rPr>
              <a:t>	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"Watch font style change"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25);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 add(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8891" y="872327"/>
            <a:ext cx="5410200" cy="554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plainButton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"Plain"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"Bold"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"Italic"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boldItalicButton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JRadioButton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"Bold/Italic"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plainButton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boldItalicButton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radioGroup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ButtonGroup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radioGroup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plainButton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radioGroup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radioGroup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radioGroup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boldItalicButton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fr-FR" sz="1100">
                <a:solidFill>
                  <a:srgbClr val="0000C0"/>
                </a:solidFill>
                <a:latin typeface="Consolas"/>
              </a:rPr>
              <a:t> </a:t>
            </a:r>
            <a:r>
              <a:rPr lang="fr-FR" sz="1100" err="1">
                <a:solidFill>
                  <a:srgbClr val="0000C0"/>
                </a:solidFill>
                <a:latin typeface="Consolas"/>
              </a:rPr>
              <a:t>plainFont</a:t>
            </a:r>
            <a:r>
              <a:rPr lang="fr-FR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fr-FR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PLAIN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fr-FR" sz="1100">
                <a:solidFill>
                  <a:srgbClr val="0000C0"/>
                </a:solidFill>
                <a:latin typeface="Consolas"/>
              </a:rPr>
              <a:t> </a:t>
            </a:r>
            <a:r>
              <a:rPr lang="fr-FR" sz="1100" err="1">
                <a:solidFill>
                  <a:srgbClr val="0000C0"/>
                </a:solidFill>
                <a:latin typeface="Consolas"/>
              </a:rPr>
              <a:t>boldFont</a:t>
            </a:r>
            <a:r>
              <a:rPr lang="fr-FR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fr-FR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BOLD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fr-FR" sz="1100">
                <a:solidFill>
                  <a:srgbClr val="0000C0"/>
                </a:solidFill>
                <a:latin typeface="Consolas"/>
              </a:rPr>
              <a:t> </a:t>
            </a:r>
            <a:r>
              <a:rPr lang="fr-FR" sz="1100" err="1">
                <a:solidFill>
                  <a:srgbClr val="0000C0"/>
                </a:solidFill>
                <a:latin typeface="Consolas"/>
              </a:rPr>
              <a:t>italicFont</a:t>
            </a:r>
            <a:r>
              <a:rPr lang="fr-FR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fr-FR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ITALIC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boldItalicFont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BOLD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ITALIC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plainButton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Handler(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plainFont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boldButton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Handler(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italicButton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Handler(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boldItalicButton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Handler(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boldItalicFont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2496" y="533773"/>
            <a:ext cx="152400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/>
              <a:t>JRadioButton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jhtp_12_GUI1_Page_00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0"/>
            <a:ext cx="10455698" cy="711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4953000"/>
            <a:ext cx="8839200" cy="8382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jhtp_12_GUI1_Page_008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6913"/>
            <a:ext cx="10399110" cy="631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9B736-54F5-AF8E-B4C9-B838254F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08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124200" y="2819400"/>
            <a:ext cx="28956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53000" y="1073232"/>
            <a:ext cx="12954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0749" y="973974"/>
            <a:ext cx="5738094" cy="5478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sz="14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Handler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ItemListener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0" algn="l"/>
            <a:endParaRPr lang="en-US" sz="14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  Font </a:t>
            </a:r>
            <a:r>
              <a:rPr lang="en-US" sz="1400" err="1">
                <a:solidFill>
                  <a:srgbClr val="0000C0"/>
                </a:solidFill>
                <a:latin typeface="Consolas"/>
              </a:rPr>
              <a:t>font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 algn="l"/>
            <a:endParaRPr lang="en-US" sz="14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400" b="1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Handler(Font f) {</a:t>
            </a:r>
          </a:p>
          <a:p>
            <a:pPr lvl="0" algn="l"/>
            <a:r>
              <a:rPr lang="en-US" sz="1400">
                <a:solidFill>
                  <a:srgbClr val="0000C0"/>
                </a:solidFill>
                <a:latin typeface="Consolas"/>
              </a:rPr>
              <a:t>     font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f;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lvl="0" algn="l"/>
            <a:endParaRPr lang="en-US" sz="14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400">
                <a:solidFill>
                  <a:srgbClr val="646464"/>
                </a:solidFill>
                <a:latin typeface="Consolas"/>
              </a:rPr>
              <a:t>   @Override</a:t>
            </a:r>
          </a:p>
          <a:p>
            <a:pPr lvl="0" algn="l"/>
            <a:r>
              <a:rPr lang="en-US" sz="1400" b="1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itemStateChanged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ItemEvent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lvl="0" algn="l"/>
            <a:r>
              <a:rPr lang="en-US" sz="1400">
                <a:solidFill>
                  <a:srgbClr val="0000C0"/>
                </a:solidFill>
                <a:latin typeface="Consolas"/>
              </a:rPr>
              <a:t>     </a:t>
            </a:r>
            <a:r>
              <a:rPr lang="en-US" sz="1400" err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.setFont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>
                <a:solidFill>
                  <a:srgbClr val="0000C0"/>
                </a:solidFill>
                <a:latin typeface="Consolas"/>
              </a:rPr>
              <a:t>font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} </a:t>
            </a:r>
            <a:r>
              <a:rPr lang="en-US" sz="1400">
                <a:solidFill>
                  <a:srgbClr val="3F7F5F"/>
                </a:solidFill>
                <a:latin typeface="Consolas"/>
              </a:rPr>
              <a:t>// end class Handler</a:t>
            </a:r>
          </a:p>
          <a:p>
            <a:pPr lvl="0" algn="l"/>
            <a:endParaRPr lang="en-US" sz="14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4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RadioButtonFrame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/>
              </a:rPr>
              <a:t>RadioButtonFrame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4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4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(300, 100);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 }</a:t>
            </a:r>
          </a:p>
          <a:p>
            <a:pPr lvl="0" algn="l"/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182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JComboBox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229600" cy="40687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JComboBox</a:t>
            </a:r>
            <a:r>
              <a:rPr lang="en-US" sz="18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an empty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combobox</a:t>
            </a:r>
            <a:endParaRPr 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getItemAt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text of indexed item</a:t>
            </a:r>
            <a:endParaRPr lang="en-US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getItemCount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1200"/>
              </a:spcBef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getSelectedIndex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1200"/>
              </a:spcBef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getSelectedItem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1200"/>
              </a:spcBef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setSelectedIndex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setSelectedIndex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(Object)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015A9-9222-CE04-3A1D-29CAF8FA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91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762000"/>
          </a:xfrm>
        </p:spPr>
        <p:txBody>
          <a:bodyPr>
            <a:normAutofit/>
          </a:bodyPr>
          <a:lstStyle/>
          <a:p>
            <a:r>
              <a:rPr lang="en-US" err="1"/>
              <a:t>JComboBox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7696200" cy="5029200"/>
          </a:xfrm>
        </p:spPr>
        <p:txBody>
          <a:bodyPr>
            <a:normAutofit/>
          </a:bodyPr>
          <a:lstStyle/>
          <a:p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JComboBox</a:t>
            </a: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(or a drop-down list) enables user to select one item from a list</a:t>
            </a:r>
          </a:p>
          <a:p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first item added to a </a:t>
            </a:r>
            <a:r>
              <a:rPr lang="en-US" sz="15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JComboBox</a:t>
            </a: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appears as the currently selected item</a:t>
            </a:r>
          </a:p>
          <a:p>
            <a:r>
              <a:rPr lang="en-US" sz="15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JComboBox</a:t>
            </a: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generates </a:t>
            </a:r>
            <a:r>
              <a:rPr lang="en-US" sz="16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ItemEvents</a:t>
            </a:r>
            <a:endParaRPr lang="en-US" sz="1500" b="1">
              <a:solidFill>
                <a:srgbClr val="0000FF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15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JComboBox</a:t>
            </a: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</a:t>
            </a:r>
            <a:r>
              <a:rPr lang="en-US" sz="16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getSelectedIndex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the index of the selected item</a:t>
            </a:r>
          </a:p>
          <a:p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item selected, another item is deselected – so two </a:t>
            </a:r>
            <a:r>
              <a:rPr lang="en-US" sz="15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ItemEvents</a:t>
            </a:r>
            <a:r>
              <a:rPr lang="en-US"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occur when an item is selected</a:t>
            </a:r>
          </a:p>
          <a:p>
            <a:pPr lvl="1"/>
            <a:r>
              <a:rPr lang="en-US" sz="1500" b="1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ItemEvent.getStateChange</a:t>
            </a:r>
            <a:r>
              <a:rPr lang="en-US" sz="1500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type of state change</a:t>
            </a:r>
            <a:endParaRPr lang="en-US" sz="15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12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34869" y="1990090"/>
            <a:ext cx="22098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17478" y="1318953"/>
            <a:ext cx="9906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51264" y="6188017"/>
            <a:ext cx="12192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98864" y="5959417"/>
            <a:ext cx="12192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07678" y="1852353"/>
            <a:ext cx="2286000" cy="2286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165" y="1619481"/>
            <a:ext cx="4419600" cy="594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java.awt.Font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java.awt.event.ItemListener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java.awt.event.ItemEvent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javax.swing.JTextField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{</a:t>
            </a:r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JTextField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 super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"Testing </a:t>
            </a:r>
            <a:r>
              <a:rPr lang="en-US" sz="1100" b="1" err="1">
                <a:solidFill>
                  <a:srgbClr val="2A00FF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());</a:t>
            </a:r>
            <a:endParaRPr lang="en-US" sz="1100">
              <a:latin typeface="Consolas"/>
            </a:endParaRP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JTextField</a:t>
            </a:r>
            <a:endParaRPr lang="en-US" sz="1100" b="1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100" b="1">
                <a:solidFill>
                  <a:srgbClr val="000000"/>
                </a:solidFill>
                <a:latin typeface="Consolas"/>
              </a:rPr>
              <a:t>	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"Watch the font style change"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25);</a:t>
            </a: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.setFont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PLAIN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14));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  <a:endParaRPr lang="en-US" sz="1100">
              <a:latin typeface="Consolas"/>
            </a:endParaRP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"Bold"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"Italic"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CheckBoxHandler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handler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CheckBoxHandler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(handler);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(handler);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1114318"/>
            <a:ext cx="5148365" cy="5339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CheckBoxHandler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ItemListener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>
                <a:solidFill>
                  <a:srgbClr val="646464"/>
                </a:solidFill>
                <a:latin typeface="Consolas"/>
              </a:rPr>
              <a:t>  @Override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itemStateChanged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ItemEvent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Font f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&amp;&amp;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BOLD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ITALIC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boldCheckBox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BOLD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italicCheckBox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.isSelected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</a:t>
            </a:r>
          </a:p>
          <a:p>
            <a:pPr lvl="0" algn="l"/>
            <a:r>
              <a:rPr lang="fr-FR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fr-FR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fr-FR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ITALIC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  else</a:t>
            </a:r>
          </a:p>
          <a:p>
            <a:pPr lvl="0" algn="l"/>
            <a:r>
              <a:rPr lang="fr-FR" sz="1100">
                <a:solidFill>
                  <a:srgbClr val="000000"/>
                </a:solidFill>
                <a:latin typeface="Consolas"/>
              </a:rPr>
              <a:t>     f = </a:t>
            </a:r>
            <a:r>
              <a:rPr lang="fr-FR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100" b="1">
                <a:solidFill>
                  <a:srgbClr val="000000"/>
                </a:solidFill>
                <a:latin typeface="Consolas"/>
              </a:rPr>
              <a:t> Font(</a:t>
            </a:r>
            <a:r>
              <a:rPr lang="fr-FR" sz="1100" b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SERIF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100" b="1" i="1" err="1">
                <a:solidFill>
                  <a:srgbClr val="000000"/>
                </a:solidFill>
                <a:latin typeface="Consolas"/>
              </a:rPr>
              <a:t>Font.</a:t>
            </a:r>
            <a:r>
              <a:rPr lang="fr-FR" sz="1100" b="1" i="1" err="1">
                <a:solidFill>
                  <a:srgbClr val="0000C0"/>
                </a:solidFill>
                <a:latin typeface="Consolas"/>
              </a:rPr>
              <a:t>PLAIN</a:t>
            </a:r>
            <a:r>
              <a:rPr lang="fr-FR" sz="1100" b="1" i="1">
                <a:solidFill>
                  <a:srgbClr val="000000"/>
                </a:solidFill>
                <a:latin typeface="Consolas"/>
              </a:rPr>
              <a:t>, 14);</a:t>
            </a:r>
          </a:p>
          <a:p>
            <a:pPr lvl="0"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text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.setFont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(f);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} </a:t>
            </a:r>
            <a:r>
              <a:rPr lang="en-US" sz="11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100" err="1">
                <a:solidFill>
                  <a:srgbClr val="3F7F5F"/>
                </a:solidFill>
                <a:latin typeface="Consolas"/>
              </a:rPr>
              <a:t>CheckBoxHandler</a:t>
            </a:r>
            <a:endParaRPr lang="en-US" sz="1100">
              <a:solidFill>
                <a:srgbClr val="3F7F5F"/>
              </a:solidFill>
              <a:latin typeface="Consolas"/>
            </a:endParaRPr>
          </a:p>
          <a:p>
            <a:pPr lvl="0" algn="l"/>
            <a:endParaRPr lang="en-US" sz="11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CheckBoxFrame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1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(300, 100);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67200" y="0"/>
            <a:ext cx="0" cy="670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69" y="745086"/>
            <a:ext cx="121920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/>
              <a:t>JCheckBox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9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28600" y="4724400"/>
            <a:ext cx="4419600" cy="16002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43" y="1019272"/>
            <a:ext cx="4760575" cy="635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java.awt.event.ItemEvent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java.awt.event.ItemListener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javax.swing.JComboBox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javax.swing.JLabel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ComboBoxFrame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JComboBox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comboBox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label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String []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names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{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"Item 1"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"Item 2"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"Item 3"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/>
            <a:r>
              <a:rPr lang="nb-NO" sz="11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nb-NO" sz="1100" b="1">
                <a:solidFill>
                  <a:srgbClr val="000000"/>
                </a:solidFill>
                <a:latin typeface="Consolas"/>
              </a:rPr>
              <a:t> String [] </a:t>
            </a:r>
            <a:r>
              <a:rPr lang="nb-NO" sz="1100" b="1">
                <a:solidFill>
                  <a:srgbClr val="0000C0"/>
                </a:solidFill>
                <a:latin typeface="Consolas"/>
              </a:rPr>
              <a:t>msgs</a:t>
            </a:r>
            <a:r>
              <a:rPr lang="nb-NO" sz="1100" b="1">
                <a:solidFill>
                  <a:srgbClr val="000000"/>
                </a:solidFill>
                <a:latin typeface="Consolas"/>
              </a:rPr>
              <a:t> = {</a:t>
            </a:r>
            <a:r>
              <a:rPr lang="nb-NO" sz="1100" b="1">
                <a:solidFill>
                  <a:srgbClr val="2A00FF"/>
                </a:solidFill>
                <a:latin typeface="Consolas"/>
              </a:rPr>
              <a:t>"Msg 1"</a:t>
            </a:r>
            <a:r>
              <a:rPr lang="nb-NO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nb-NO" sz="1100" b="1">
                <a:solidFill>
                  <a:srgbClr val="2A00FF"/>
                </a:solidFill>
                <a:latin typeface="Consolas"/>
              </a:rPr>
              <a:t>"Msg 2"</a:t>
            </a:r>
            <a:r>
              <a:rPr lang="nb-NO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nb-NO" sz="1100" b="1">
                <a:solidFill>
                  <a:srgbClr val="2A00FF"/>
                </a:solidFill>
                <a:latin typeface="Consolas"/>
              </a:rPr>
              <a:t>"Msg 3"</a:t>
            </a:r>
            <a:r>
              <a:rPr lang="nb-NO" sz="1100" b="1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ComboBoxFrame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 super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"Testing </a:t>
            </a:r>
            <a:r>
              <a:rPr lang="en-US" sz="1100" b="1" err="1">
                <a:solidFill>
                  <a:srgbClr val="2A00FF"/>
                </a:solidFill>
                <a:latin typeface="Consolas"/>
              </a:rPr>
              <a:t>ComboBox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comboBox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JComboBox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names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comboBox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label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0000C0"/>
                </a:solidFill>
                <a:latin typeface="Consolas"/>
              </a:rPr>
              <a:t>msgs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[0]);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label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100">
              <a:latin typeface="Consolas"/>
            </a:endParaRP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comboBox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.addItemListener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ItemListener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100">
                <a:solidFill>
                  <a:srgbClr val="646464"/>
                </a:solidFill>
                <a:latin typeface="Consolas"/>
              </a:rPr>
              <a:t>     @Override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  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itemStateChanged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ItemEvent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algn="l"/>
            <a:r>
              <a:rPr lang="en-US" sz="1100" b="1">
                <a:solidFill>
                  <a:srgbClr val="7F0055"/>
                </a:solidFill>
                <a:latin typeface="Consolas"/>
              </a:rPr>
              <a:t>       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e.getStateChange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ItemEvent.</a:t>
            </a:r>
            <a:r>
              <a:rPr lang="en-US" sz="1100" b="1" i="1" err="1">
                <a:solidFill>
                  <a:srgbClr val="0000C0"/>
                </a:solidFill>
                <a:latin typeface="Consolas"/>
              </a:rPr>
              <a:t>SELECTED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100">
                <a:solidFill>
                  <a:srgbClr val="0000C0"/>
                </a:solidFill>
                <a:latin typeface="Consolas"/>
              </a:rPr>
              <a:t>          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label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.setText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msgs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100" err="1">
                <a:solidFill>
                  <a:srgbClr val="0000C0"/>
                </a:solidFill>
                <a:latin typeface="Consolas"/>
              </a:rPr>
              <a:t>comboBox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.getSelectedIndex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()]);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    });</a:t>
            </a:r>
          </a:p>
          <a:p>
            <a:pPr algn="l"/>
            <a:r>
              <a:rPr lang="en-US" sz="1100">
                <a:solidFill>
                  <a:srgbClr val="000000"/>
                </a:solidFill>
                <a:latin typeface="Consolas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9242" y="1009376"/>
            <a:ext cx="4470883" cy="148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sz="11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ComboBoxFrame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Consolas"/>
              </a:rPr>
              <a:t>ComboBoxFrame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1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(300, 100);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 }</a:t>
            </a:r>
          </a:p>
          <a:p>
            <a:pPr lvl="0" algn="l"/>
            <a:r>
              <a:rPr lang="en-US" sz="11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6018" y="3226622"/>
            <a:ext cx="4201496" cy="3342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Anonymous inner class 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an inner class that is declared without a name. Typically appears inside a method declaration.</a:t>
            </a:r>
          </a:p>
          <a:p>
            <a:pPr algn="l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the inner class implements some interface or extend a superclass.</a:t>
            </a:r>
          </a:p>
          <a:p>
            <a:pPr algn="l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implementing an interface</a:t>
            </a:r>
          </a:p>
          <a:p>
            <a:pPr algn="l"/>
            <a:r>
              <a:rPr lang="en-US" sz="1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InterfaceType</a:t>
            </a:r>
            <a:r>
              <a:rPr lang="en-US" sz="1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/>
            <a:r>
              <a:rPr lang="en-US" sz="1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inner class methods and data</a:t>
            </a:r>
          </a:p>
          <a:p>
            <a:pPr algn="l"/>
            <a:r>
              <a:rPr lang="en-US" sz="1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Anonymous inner classes </a:t>
            </a:r>
            <a:r>
              <a:rPr lang="en-US" sz="1200">
                <a:solidFill>
                  <a:srgbClr val="00009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have explicit constructors</a:t>
            </a:r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l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object of the anonymous inner class is created where the class is declared.</a:t>
            </a:r>
          </a:p>
          <a:p>
            <a:pPr algn="l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like any inner class, anonymous inner class can access its top-level class’s members (e.g., can access label).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68DE2-D184-BF4A-B930-99B96BF21D38}"/>
              </a:ext>
            </a:extLst>
          </p:cNvPr>
          <p:cNvSpPr txBox="1"/>
          <p:nvPr/>
        </p:nvSpPr>
        <p:spPr>
          <a:xfrm>
            <a:off x="3274621" y="849995"/>
            <a:ext cx="129540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/>
              <a:t>JComboBox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58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 err="1"/>
              <a:t>JList</a:t>
            </a:r>
            <a:r>
              <a:rPr lang="en-US"/>
              <a:t>, </a:t>
            </a:r>
            <a:r>
              <a:rPr lang="en-US" err="1"/>
              <a:t>JScrollPane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1905000"/>
            <a:ext cx="7610476" cy="4361329"/>
          </a:xfrm>
        </p:spPr>
        <p:txBody>
          <a:bodyPr>
            <a:normAutofit/>
          </a:bodyPr>
          <a:lstStyle/>
          <a:p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JList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supports single-selection lists as well as multiple selection list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Specified using </a:t>
            </a:r>
            <a:r>
              <a:rPr lang="en-US" sz="1600" b="1" err="1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ListSelectionModel</a:t>
            </a:r>
            <a:endParaRPr lang="en-US" sz="1600" b="1">
              <a:solidFill>
                <a:srgbClr val="FF000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JList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not provide scrollbar if there are more items than the number of visible rows</a:t>
            </a:r>
          </a:p>
          <a:p>
            <a:pPr lvl="1"/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JScrollPane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provides scrolling capability</a:t>
            </a:r>
          </a:p>
          <a:p>
            <a:r>
              <a:rPr lang="en-US" sz="18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JLists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generate </a:t>
            </a:r>
            <a:r>
              <a:rPr lang="en-US" sz="160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ListSelectionEvents</a:t>
            </a:r>
            <a:r>
              <a:rPr lang="en-US" sz="18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single selection lists (no events generated for multiple selection lists)</a:t>
            </a:r>
          </a:p>
          <a:p>
            <a:pPr lvl="1"/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ListSelectionEvent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in package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javax.swing.event</a:t>
            </a:r>
            <a:endParaRPr lang="en-US" sz="1600" b="1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67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52400" y="5791200"/>
            <a:ext cx="32004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304800"/>
            <a:ext cx="5562600" cy="18288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6190" y="797391"/>
            <a:ext cx="5791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.addListSelectionListener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ListSelectionListener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0" algn="l"/>
            <a:r>
              <a:rPr lang="en-US" sz="1200">
                <a:solidFill>
                  <a:srgbClr val="646464"/>
                </a:solidFill>
                <a:latin typeface="Consolas"/>
              </a:rPr>
              <a:t>   @Override</a:t>
            </a: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valueChanged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ListSelectionEvent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getContentPane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setBackground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         (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colors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.getSelectedIndex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()]);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});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}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ListFrame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ListFrame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(300, 100);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}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200" err="1">
                <a:solidFill>
                  <a:srgbClr val="3F7F5F"/>
                </a:solidFill>
                <a:latin typeface="Consolas"/>
              </a:rPr>
              <a:t>ListFrame</a:t>
            </a:r>
            <a:endParaRPr lang="en-US" sz="120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88" y="1219200"/>
            <a:ext cx="3800460" cy="659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java.awt.FlowLayout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java.awt.Color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javax.swing.JScrollPane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javax.swing.event.ListSelectionEvent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javax.swing.event.ListSelectionListener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javax.swing.ListSelectionModel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ListFrame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en-US" sz="1200" b="1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String[]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options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= </a:t>
            </a:r>
          </a:p>
          <a:p>
            <a:pPr algn="l"/>
            <a:r>
              <a:rPr lang="en-US" sz="1200" b="1">
                <a:solidFill>
                  <a:srgbClr val="000000"/>
                </a:solidFill>
                <a:latin typeface="Consolas"/>
              </a:rPr>
              <a:t>    {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"Black"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"Blue"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"Green"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"Red"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Color[]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colors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= {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200" b="1" i="1" err="1">
                <a:solidFill>
                  <a:srgbClr val="0000C0"/>
                </a:solidFill>
                <a:latin typeface="Consolas"/>
              </a:rPr>
              <a:t>BLACK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, </a:t>
            </a:r>
          </a:p>
          <a:p>
            <a:pPr algn="l"/>
            <a:r>
              <a:rPr lang="en-US" sz="1200" b="1" i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i="1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200" b="1" i="1" err="1">
                <a:solidFill>
                  <a:srgbClr val="0000C0"/>
                </a:solidFill>
                <a:latin typeface="Consolas"/>
              </a:rPr>
              <a:t>BLUE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i="1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200" b="1" i="1" err="1">
                <a:solidFill>
                  <a:srgbClr val="0000C0"/>
                </a:solidFill>
                <a:latin typeface="Consolas"/>
              </a:rPr>
              <a:t>GREEN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i="1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200" b="1" i="1" err="1">
                <a:solidFill>
                  <a:srgbClr val="0000C0"/>
                </a:solidFill>
                <a:latin typeface="Consolas"/>
              </a:rPr>
              <a:t>RED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ListFrame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 super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"Testing </a:t>
            </a:r>
            <a:r>
              <a:rPr lang="en-US" sz="1200" b="1" err="1">
                <a:solidFill>
                  <a:srgbClr val="2A00FF"/>
                </a:solidFill>
                <a:latin typeface="Consolas"/>
              </a:rPr>
              <a:t>JList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&lt;String&gt;(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options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.setVisibleRowCount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(3);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.setSelectionMode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                                          (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ListSelectionModel.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SINGLE_SELECTION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JScrollPane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endParaRPr lang="en-US" sz="120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508" y="4495800"/>
            <a:ext cx="5056092" cy="1945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JFrame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consists of 3 layers: background, content pane and glass pane.</a:t>
            </a:r>
          </a:p>
          <a:p>
            <a:pPr algn="l"/>
            <a:r>
              <a:rPr lang="en-US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pane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appears in front of the background, and is where the </a:t>
            </a:r>
            <a:r>
              <a:rPr 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 components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displayed.</a:t>
            </a:r>
          </a:p>
          <a:p>
            <a:pPr algn="l"/>
            <a:r>
              <a:rPr lang="en-US"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Glass pane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displays </a:t>
            </a:r>
            <a:r>
              <a:rPr lang="en-US" sz="140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 tips 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other items that should appear in front of the GUI components.</a:t>
            </a:r>
          </a:p>
          <a:p>
            <a:pPr algn="l"/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change background color, change the background color of the content pane.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505200" y="152400"/>
            <a:ext cx="0" cy="403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69FF1-BD98-DC43-AD13-965D5D5F8EDF}"/>
              </a:ext>
            </a:extLst>
          </p:cNvPr>
          <p:cNvSpPr txBox="1"/>
          <p:nvPr/>
        </p:nvSpPr>
        <p:spPr>
          <a:xfrm>
            <a:off x="2764797" y="685800"/>
            <a:ext cx="664203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/>
              <a:t>JList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34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Multiple Selection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1981200"/>
            <a:ext cx="7610476" cy="4285129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multiple selection list allows user to select many items from a </a:t>
            </a:r>
            <a:r>
              <a:rPr lang="en-US" sz="1600" b="1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JList</a:t>
            </a:r>
            <a:endParaRPr lang="en-US" sz="1600" b="1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SINGLE_INTERVAL_SELECTION</a:t>
            </a:r>
            <a:r>
              <a:rPr lang="en-US" sz="16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allows selecting a contiguous range of items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MULTIPLE_INTERVAL_SELECTION 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(which is the default) allows multiple ranges of items to be selected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no events are generated to indicate user has made multiple selections in a multiple selection list, we use another GUI component (here, a </a:t>
            </a:r>
            <a:r>
              <a:rPr lang="en-US" sz="16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JButton</a:t>
            </a:r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21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2209800"/>
            <a:ext cx="4648200" cy="19812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183" y="1083426"/>
            <a:ext cx="4489817" cy="685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java.awt.FlowLayout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java.awt.event.ActionListener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java.awt.event.ActionEvent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javax.swing.JScrollPane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javax.swing.ListSelectionModel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MultSelectionFrame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en-US" sz="1200" b="1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en-US" sz="1200" b="1" err="1">
                <a:solidFill>
                  <a:srgbClr val="0000C0"/>
                </a:solidFill>
                <a:latin typeface="Consolas"/>
              </a:rPr>
              <a:t>copyList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String[]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names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= {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"Black"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"Blue"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"Cyan"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            	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"Dark Gray"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"Gray"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"Green"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</a:p>
          <a:p>
            <a:pPr algn="l"/>
            <a:r>
              <a:rPr lang="en-US" sz="1200">
                <a:solidFill>
                  <a:srgbClr val="2A00FF"/>
                </a:solidFill>
                <a:latin typeface="Consolas"/>
              </a:rPr>
              <a:t>  	"Light Gray"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"Magenta"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"Orange"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</a:p>
          <a:p>
            <a:pPr algn="l"/>
            <a:r>
              <a:rPr lang="en-US" sz="1200">
                <a:solidFill>
                  <a:srgbClr val="2A00FF"/>
                </a:solidFill>
                <a:latin typeface="Consolas"/>
              </a:rPr>
              <a:t>	"Pink"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"Red"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"White"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/>
              </a:rPr>
              <a:t>"Yellow"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MultSelectionFrame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/>
            <a:r>
              <a:rPr lang="en-US" sz="1200" b="1">
                <a:solidFill>
                  <a:srgbClr val="7F0055"/>
                </a:solidFill>
                <a:latin typeface="Consolas"/>
              </a:rPr>
              <a:t>   super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"Testing Multiple Selection Frame"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FlowLayout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endParaRPr lang="en-US" sz="1200">
              <a:latin typeface="Consolas"/>
            </a:endParaRP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names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.setVisibleRowCount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(5);</a:t>
            </a:r>
          </a:p>
          <a:p>
            <a:pPr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.setSelectionMode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    (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ListSelectionModel.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MULTIPLE_INTERVAL_SELECTION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2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JScrollPane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endParaRPr lang="en-US" sz="1200"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2890" y="852007"/>
            <a:ext cx="4945848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button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"Copy &gt;&gt;&gt;"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add(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button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copyList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&lt;String&gt;();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copyList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.setVisibleRowCount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(5);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copyList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.setFixedCellWidth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(100);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copyList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.setFixedCellHeight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(15);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add 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JScrollPane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err="1">
                <a:solidFill>
                  <a:srgbClr val="0000C0"/>
                </a:solidFill>
                <a:latin typeface="Consolas"/>
              </a:rPr>
              <a:t>copyList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button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0" algn="l"/>
            <a:r>
              <a:rPr lang="en-US" sz="1200">
                <a:solidFill>
                  <a:srgbClr val="646464"/>
                </a:solidFill>
                <a:latin typeface="Consolas"/>
              </a:rPr>
              <a:t>   @Override</a:t>
            </a: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String [] a = {};</a:t>
            </a:r>
          </a:p>
          <a:p>
            <a:pPr lvl="0" algn="l"/>
            <a:r>
              <a:rPr lang="en-US" sz="1200">
                <a:solidFill>
                  <a:srgbClr val="0000C0"/>
                </a:solidFill>
                <a:latin typeface="Consolas"/>
              </a:rPr>
              <a:t>     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copyList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.setListData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     (</a:t>
            </a:r>
            <a:r>
              <a:rPr lang="en-US" sz="1200" err="1">
                <a:solidFill>
                  <a:srgbClr val="0000C0"/>
                </a:solidFill>
                <a:latin typeface="Consolas"/>
              </a:rPr>
              <a:t>colorList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.getSelectedValuesList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(a));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});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}</a:t>
            </a:r>
          </a:p>
          <a:p>
            <a:pPr lvl="0" algn="l"/>
            <a:endParaRPr lang="en-US" sz="120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200" b="1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MultSelectionFrame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Consolas"/>
              </a:rPr>
              <a:t>MultSelectionFrame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1200" i="1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1200" i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(350, 150);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 }</a:t>
            </a:r>
          </a:p>
          <a:p>
            <a:pPr lvl="0" algn="l"/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5522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913813" cy="914400"/>
          </a:xfrm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114424" y="1981200"/>
            <a:ext cx="7610476" cy="4285129"/>
          </a:xfrm>
        </p:spPr>
        <p:txBody>
          <a:bodyPr>
            <a:normAutofit/>
          </a:bodyPr>
          <a:lstStyle/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GUI with a textbox and a button.</a:t>
            </a:r>
          </a:p>
          <a:p>
            <a:r>
              <a:rPr lang="en-US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Implementing event-handling such that when the button is clicked, a dialog box will display the text entered in the textbox.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88C3C-7B3D-2A5E-843D-A6A08D57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B424E-6FA8-E3BF-C3A2-249A0DB2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90700"/>
            <a:ext cx="7343775" cy="34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243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Let us find out the installed look and feels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159" y="1566205"/>
            <a:ext cx="8669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javax.swing.UIManager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javax.swing.UIManager.LookAndFeelInfo</a:t>
            </a:r>
            <a:r>
              <a:rPr lang="en-US" b="1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>
              <a:latin typeface="Consolas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>
              <a:latin typeface="Consolas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b="1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LookAndFeelInfo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info : </a:t>
            </a:r>
            <a:r>
              <a:rPr lang="en-US" b="1" err="1">
                <a:solidFill>
                  <a:srgbClr val="000000"/>
                </a:solidFill>
                <a:latin typeface="Consolas"/>
              </a:rPr>
              <a:t>UIManager.</a:t>
            </a:r>
            <a:r>
              <a:rPr lang="en-US" b="1" i="1" err="1">
                <a:solidFill>
                  <a:srgbClr val="000000"/>
                </a:solidFill>
                <a:latin typeface="Consolas"/>
              </a:rPr>
              <a:t>getInstalledLookAndFeels</a:t>
            </a:r>
            <a:r>
              <a:rPr lang="en-US" b="1" i="1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algn="l"/>
            <a:r>
              <a:rPr lang="en-US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err="1">
                <a:solidFill>
                  <a:srgbClr val="000000"/>
                </a:solidFill>
                <a:latin typeface="Consolas"/>
              </a:rPr>
              <a:t>info.getName</a:t>
            </a:r>
            <a:r>
              <a:rPr lang="en-US" i="1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} </a:t>
            </a:r>
            <a:r>
              <a:rPr lang="en-US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>
                <a:solidFill>
                  <a:srgbClr val="000000"/>
                </a:solidFill>
                <a:latin typeface="Consolas"/>
              </a:rPr>
              <a:t>} </a:t>
            </a:r>
            <a:r>
              <a:rPr lang="en-US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err="1">
                <a:solidFill>
                  <a:srgbClr val="3F7F5F"/>
                </a:solidFill>
                <a:latin typeface="Consolas"/>
              </a:rPr>
              <a:t>TestClass</a:t>
            </a:r>
            <a:endParaRPr lang="en-US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211" y="5334000"/>
            <a:ext cx="869109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To use Nimbus look and feel, set the following VM argument (Run/Debug Settings):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</a:t>
            </a:r>
            <a:r>
              <a:rPr lang="en-US" sz="1600" err="1">
                <a:solidFill>
                  <a:srgbClr val="000000"/>
                </a:solidFill>
                <a:latin typeface="Lucida Console" pitchFamily="49" charset="0"/>
              </a:rPr>
              <a:t>Dswing.defaultlaf</a:t>
            </a: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sz="1600" err="1">
                <a:solidFill>
                  <a:srgbClr val="000000"/>
                </a:solidFill>
                <a:latin typeface="Lucida Console" pitchFamily="49" charset="0"/>
              </a:rPr>
              <a:t>com.sun.java.swing.plaf.nimbus.NimbusLookAndFeel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67252035"/>
      </p:ext>
    </p:extLst>
  </p:cSld>
  <p:clrMapOvr>
    <a:masterClrMapping/>
  </p:clrMapOvr>
</p:sld>
</file>

<file path=ppt/theme/theme1.xml><?xml version="1.0" encoding="utf-8"?>
<a:theme xmlns:a="http://schemas.openxmlformats.org/drawingml/2006/main" name="jav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Theme" id="{CA36D6D5-2F9A-E349-B81C-93A1C1678E2F}" vid="{4AB89B0B-1CDA-3749-95F0-9757A192EC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javaTheme</Template>
  <Application>Microsoft Office PowerPoint</Application>
  <PresentationFormat>On-screen Show (4:3)</PresentationFormat>
  <Slides>90</Slides>
  <Notes>36</Notes>
  <HiddenSlides>16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javaTheme</vt:lpstr>
      <vt:lpstr>10.1 GUI</vt:lpstr>
      <vt:lpstr>GUI Packages</vt:lpstr>
      <vt:lpstr>Java Swing</vt:lpstr>
      <vt:lpstr>Dialog Box – GUI-based input/output</vt:lpstr>
      <vt:lpstr>PowerPoint Presentation</vt:lpstr>
      <vt:lpstr>JOptionPane.showInputDialog</vt:lpstr>
      <vt:lpstr>Message dialog constants</vt:lpstr>
      <vt:lpstr>PowerPoint Presentation</vt:lpstr>
      <vt:lpstr>PowerPoint Presentation</vt:lpstr>
      <vt:lpstr>PowerPoint Presentation</vt:lpstr>
      <vt:lpstr>10.2 GUI</vt:lpstr>
      <vt:lpstr>Swing Components</vt:lpstr>
      <vt:lpstr>GUI: Colors and Filled Shapes</vt:lpstr>
      <vt:lpstr>PowerPoint Presentation</vt:lpstr>
      <vt:lpstr>PowerPoint Presentation</vt:lpstr>
      <vt:lpstr>GUI and Graphics</vt:lpstr>
      <vt:lpstr>PowerPoint Presentation</vt:lpstr>
      <vt:lpstr>PowerPoint Presentation</vt:lpstr>
      <vt:lpstr>Basic Swing GUI components</vt:lpstr>
      <vt:lpstr>Swing GUI Components</vt:lpstr>
      <vt:lpstr>GUI Components</vt:lpstr>
      <vt:lpstr>JFrame and JPanel</vt:lpstr>
      <vt:lpstr>JButton</vt:lpstr>
      <vt:lpstr>JFrame</vt:lpstr>
      <vt:lpstr>Layout Managers</vt:lpstr>
      <vt:lpstr>Layout Managers</vt:lpstr>
      <vt:lpstr>BorderLayout</vt:lpstr>
      <vt:lpstr>BorderLayout</vt:lpstr>
      <vt:lpstr>PowerPoint Presentation</vt:lpstr>
      <vt:lpstr>FlowLayout</vt:lpstr>
      <vt:lpstr>FlowLayout</vt:lpstr>
      <vt:lpstr>BoxLayout</vt:lpstr>
      <vt:lpstr>PowerPoint Presentation</vt:lpstr>
      <vt:lpstr>GridLayout</vt:lpstr>
      <vt:lpstr>ImageIcon</vt:lpstr>
      <vt:lpstr>GridBagLayout</vt:lpstr>
      <vt:lpstr>GridBagConstraints</vt:lpstr>
      <vt:lpstr>PowerPoint Presentation</vt:lpstr>
      <vt:lpstr>PowerPoint Presentation</vt:lpstr>
      <vt:lpstr>JLabel</vt:lpstr>
      <vt:lpstr>Adding Jlabels to JFrame</vt:lpstr>
      <vt:lpstr>JLabel, Icon and ImageIcon</vt:lpstr>
      <vt:lpstr>JTextField</vt:lpstr>
      <vt:lpstr>10.3 GUI</vt:lpstr>
      <vt:lpstr>10.4 GUI</vt:lpstr>
      <vt:lpstr>TextFields and ActionEvents</vt:lpstr>
      <vt:lpstr>PowerPoint Presentation</vt:lpstr>
      <vt:lpstr>PowerPoint Presentation</vt:lpstr>
      <vt:lpstr>PowerPoint Presentation</vt:lpstr>
      <vt:lpstr>PowerPoint Presentation</vt:lpstr>
      <vt:lpstr>10.4 GUI</vt:lpstr>
      <vt:lpstr>Create Interactive Program</vt:lpstr>
      <vt:lpstr>Event Source</vt:lpstr>
      <vt:lpstr>Event Handling</vt:lpstr>
      <vt:lpstr>Event Listener Interfaces</vt:lpstr>
      <vt:lpstr>Example Events</vt:lpstr>
      <vt:lpstr>Event Handling</vt:lpstr>
      <vt:lpstr>PowerPoint Presentation</vt:lpstr>
      <vt:lpstr>PowerPoint Presentation</vt:lpstr>
      <vt:lpstr>PowerPoint Presentation</vt:lpstr>
      <vt:lpstr>Event-listener interfaces of package java.awt.event</vt:lpstr>
      <vt:lpstr>Some Event classes in package java.awt.event</vt:lpstr>
      <vt:lpstr>10.5 GUI</vt:lpstr>
      <vt:lpstr>Event Handling in Java </vt:lpstr>
      <vt:lpstr>Event registration for JTextField textField1</vt:lpstr>
      <vt:lpstr>Event Handling in Java </vt:lpstr>
      <vt:lpstr>JPasswordField</vt:lpstr>
      <vt:lpstr>JTextArea</vt:lpstr>
      <vt:lpstr>JScrollPane</vt:lpstr>
      <vt:lpstr>JScrollPane</vt:lpstr>
      <vt:lpstr>Buttons in Java </vt:lpstr>
      <vt:lpstr>JButton</vt:lpstr>
      <vt:lpstr>PowerPoint Presentation</vt:lpstr>
      <vt:lpstr>Buttons that maintain state</vt:lpstr>
      <vt:lpstr>PowerPoint Presentation</vt:lpstr>
      <vt:lpstr>JCheckBox (JRadioButton)</vt:lpstr>
      <vt:lpstr>JRadioButton</vt:lpstr>
      <vt:lpstr>ButtonGroup</vt:lpstr>
      <vt:lpstr>PowerPoint Presentation</vt:lpstr>
      <vt:lpstr>PowerPoint Presentation</vt:lpstr>
      <vt:lpstr>JComboBox</vt:lpstr>
      <vt:lpstr>JComboBox</vt:lpstr>
      <vt:lpstr>PowerPoint Presentation</vt:lpstr>
      <vt:lpstr>PowerPoint Presentation</vt:lpstr>
      <vt:lpstr>JList, JScrollPane</vt:lpstr>
      <vt:lpstr>PowerPoint Presentation</vt:lpstr>
      <vt:lpstr>Multiple Selection List</vt:lpstr>
      <vt:lpstr>PowerPoint Presentation</vt:lpstr>
      <vt:lpstr>Exercise</vt:lpstr>
      <vt:lpstr>Let us find out the installed look and feels</vt:lpstr>
    </vt:vector>
  </TitlesOfParts>
  <Company>University of Michigan-Flint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CIS335</dc:title>
  <dc:subject>Telecommunications and Computer Networks</dc:subject>
  <dc:creator>Suleyman Uludag</dc:creator>
  <cp:revision>1</cp:revision>
  <cp:lastPrinted>2021-10-29T22:44:06Z</cp:lastPrinted>
  <dcterms:created xsi:type="dcterms:W3CDTF">2003-09-10T19:17:50Z</dcterms:created>
  <dcterms:modified xsi:type="dcterms:W3CDTF">2024-12-03T20:55:31Z</dcterms:modified>
</cp:coreProperties>
</file>