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70"/>
  </p:notesMasterIdLst>
  <p:handoutMasterIdLst>
    <p:handoutMasterId r:id="rId71"/>
  </p:handoutMasterIdLst>
  <p:sldIdLst>
    <p:sldId id="649" r:id="rId2"/>
    <p:sldId id="647" r:id="rId3"/>
    <p:sldId id="404" r:id="rId4"/>
    <p:sldId id="405" r:id="rId5"/>
    <p:sldId id="410" r:id="rId6"/>
    <p:sldId id="408" r:id="rId7"/>
    <p:sldId id="507" r:id="rId8"/>
    <p:sldId id="406" r:id="rId9"/>
    <p:sldId id="407" r:id="rId10"/>
    <p:sldId id="684" r:id="rId11"/>
    <p:sldId id="670" r:id="rId12"/>
    <p:sldId id="671" r:id="rId13"/>
    <p:sldId id="672" r:id="rId14"/>
    <p:sldId id="687" r:id="rId15"/>
    <p:sldId id="669" r:id="rId16"/>
    <p:sldId id="689" r:id="rId17"/>
    <p:sldId id="691" r:id="rId18"/>
    <p:sldId id="544" r:id="rId19"/>
    <p:sldId id="546" r:id="rId20"/>
    <p:sldId id="547" r:id="rId21"/>
    <p:sldId id="605" r:id="rId22"/>
    <p:sldId id="606" r:id="rId23"/>
    <p:sldId id="608" r:id="rId24"/>
    <p:sldId id="607" r:id="rId25"/>
    <p:sldId id="609" r:id="rId26"/>
    <p:sldId id="664" r:id="rId27"/>
    <p:sldId id="681" r:id="rId28"/>
    <p:sldId id="686" r:id="rId29"/>
    <p:sldId id="690" r:id="rId30"/>
    <p:sldId id="675" r:id="rId31"/>
    <p:sldId id="680" r:id="rId32"/>
    <p:sldId id="676" r:id="rId33"/>
    <p:sldId id="679" r:id="rId34"/>
    <p:sldId id="624" r:id="rId35"/>
    <p:sldId id="625" r:id="rId36"/>
    <p:sldId id="692" r:id="rId37"/>
    <p:sldId id="685" r:id="rId38"/>
    <p:sldId id="695" r:id="rId39"/>
    <p:sldId id="694" r:id="rId40"/>
    <p:sldId id="693" r:id="rId41"/>
    <p:sldId id="657" r:id="rId42"/>
    <p:sldId id="626" r:id="rId43"/>
    <p:sldId id="659" r:id="rId44"/>
    <p:sldId id="628" r:id="rId45"/>
    <p:sldId id="630" r:id="rId46"/>
    <p:sldId id="660" r:id="rId47"/>
    <p:sldId id="631" r:id="rId48"/>
    <p:sldId id="632" r:id="rId49"/>
    <p:sldId id="633" r:id="rId50"/>
    <p:sldId id="696" r:id="rId51"/>
    <p:sldId id="673" r:id="rId52"/>
    <p:sldId id="683" r:id="rId53"/>
    <p:sldId id="674" r:id="rId54"/>
    <p:sldId id="634" r:id="rId55"/>
    <p:sldId id="635" r:id="rId56"/>
    <p:sldId id="636" r:id="rId57"/>
    <p:sldId id="637" r:id="rId58"/>
    <p:sldId id="661" r:id="rId59"/>
    <p:sldId id="638" r:id="rId60"/>
    <p:sldId id="639" r:id="rId61"/>
    <p:sldId id="697" r:id="rId62"/>
    <p:sldId id="640" r:id="rId63"/>
    <p:sldId id="641" r:id="rId64"/>
    <p:sldId id="667" r:id="rId65"/>
    <p:sldId id="643" r:id="rId66"/>
    <p:sldId id="644" r:id="rId67"/>
    <p:sldId id="645" r:id="rId68"/>
    <p:sldId id="646" r:id="rId6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33FF"/>
    <a:srgbClr val="C0C0C0"/>
    <a:srgbClr val="996600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85442" autoAdjust="0"/>
  </p:normalViewPr>
  <p:slideViewPr>
    <p:cSldViewPr>
      <p:cViewPr varScale="1">
        <p:scale>
          <a:sx n="108" d="100"/>
          <a:sy n="108" d="100"/>
        </p:scale>
        <p:origin x="2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7" y="-67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2D5D906F-3420-8E43-9B5F-B9979AFF233C}"/>
    <pc:docChg chg="custSel modSld modMainMaster">
      <pc:chgData name="Bisgin, Halil" userId="31729c2b-70b1-499d-992a-43acd64ada6e" providerId="ADAL" clId="{2D5D906F-3420-8E43-9B5F-B9979AFF233C}" dt="2024-09-25T02:52:53.170" v="222" actId="1076"/>
      <pc:docMkLst>
        <pc:docMk/>
      </pc:docMkLst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40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04"/>
            <ac:spMk id="2150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04"/>
            <ac:spMk id="2150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8:06.172" v="13" actId="1035"/>
        <pc:sldMkLst>
          <pc:docMk/>
          <pc:sldMk cId="0" sldId="40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05"/>
            <ac:spMk id="4099" creationId="{00000000-0000-0000-0000-000000000000}"/>
          </ac:spMkLst>
        </pc:spChg>
        <pc:graphicFrameChg chg="mod">
          <ac:chgData name="Bisgin, Halil" userId="31729c2b-70b1-499d-992a-43acd64ada6e" providerId="ADAL" clId="{2D5D906F-3420-8E43-9B5F-B9979AFF233C}" dt="2024-09-13T20:08:06.172" v="13" actId="1035"/>
          <ac:graphicFrameMkLst>
            <pc:docMk/>
            <pc:sldMk cId="0" sldId="405"/>
            <ac:graphicFrameMk id="4" creationId="{00000000-0000-0000-0000-000000000000}"/>
          </ac:graphicFrameMkLst>
        </pc:graphicFrameChg>
        <pc:cxnChg chg="mod">
          <ac:chgData name="Bisgin, Halil" userId="31729c2b-70b1-499d-992a-43acd64ada6e" providerId="ADAL" clId="{2D5D906F-3420-8E43-9B5F-B9979AFF233C}" dt="2024-09-13T20:08:06.172" v="13" actId="1035"/>
          <ac:cxnSpMkLst>
            <pc:docMk/>
            <pc:sldMk cId="0" sldId="405"/>
            <ac:cxnSpMk id="3" creationId="{00000000-0000-0000-0000-000000000000}"/>
          </ac:cxnSpMkLst>
        </pc:cxnChg>
        <pc:cxnChg chg="mod">
          <ac:chgData name="Bisgin, Halil" userId="31729c2b-70b1-499d-992a-43acd64ada6e" providerId="ADAL" clId="{2D5D906F-3420-8E43-9B5F-B9979AFF233C}" dt="2024-09-13T20:08:06.172" v="13" actId="1035"/>
          <ac:cxnSpMkLst>
            <pc:docMk/>
            <pc:sldMk cId="0" sldId="405"/>
            <ac:cxnSpMk id="7" creationId="{00000000-0000-0000-0000-000000000000}"/>
          </ac:cxnSpMkLst>
        </pc:cxnChg>
        <pc:cxnChg chg="mod">
          <ac:chgData name="Bisgin, Halil" userId="31729c2b-70b1-499d-992a-43acd64ada6e" providerId="ADAL" clId="{2D5D906F-3420-8E43-9B5F-B9979AFF233C}" dt="2024-09-13T20:08:06.172" v="13" actId="1035"/>
          <ac:cxnSpMkLst>
            <pc:docMk/>
            <pc:sldMk cId="0" sldId="405"/>
            <ac:cxnSpMk id="8" creationId="{00000000-0000-0000-0000-000000000000}"/>
          </ac:cxnSpMkLst>
        </pc:cxnChg>
      </pc:sldChg>
      <pc:sldChg chg="modSp mod">
        <pc:chgData name="Bisgin, Halil" userId="31729c2b-70b1-499d-992a-43acd64ada6e" providerId="ADAL" clId="{2D5D906F-3420-8E43-9B5F-B9979AFF233C}" dt="2024-09-13T20:08:42.138" v="16" actId="404"/>
        <pc:sldMkLst>
          <pc:docMk/>
          <pc:sldMk cId="0" sldId="406"/>
        </pc:sldMkLst>
        <pc:spChg chg="mod">
          <ac:chgData name="Bisgin, Halil" userId="31729c2b-70b1-499d-992a-43acd64ada6e" providerId="ADAL" clId="{2D5D906F-3420-8E43-9B5F-B9979AFF233C}" dt="2024-09-13T20:04:18.012" v="1" actId="27636"/>
          <ac:spMkLst>
            <pc:docMk/>
            <pc:sldMk cId="0" sldId="406"/>
            <ac:spMk id="1126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8:42.138" v="16" actId="404"/>
          <ac:spMkLst>
            <pc:docMk/>
            <pc:sldMk cId="0" sldId="406"/>
            <ac:spMk id="11267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40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07"/>
            <ac:spMk id="14339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8:23.021" v="14" actId="20577"/>
        <pc:sldMkLst>
          <pc:docMk/>
          <pc:sldMk cId="0" sldId="408"/>
        </pc:sldMkLst>
        <pc:spChg chg="mod">
          <ac:chgData name="Bisgin, Halil" userId="31729c2b-70b1-499d-992a-43acd64ada6e" providerId="ADAL" clId="{2D5D906F-3420-8E43-9B5F-B9979AFF233C}" dt="2024-09-13T20:08:23.021" v="14" actId="20577"/>
          <ac:spMkLst>
            <pc:docMk/>
            <pc:sldMk cId="0" sldId="408"/>
            <ac:spMk id="27649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08"/>
            <ac:spMk id="27650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410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410"/>
            <ac:spMk id="25601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50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507"/>
            <ac:spMk id="31745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54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544"/>
            <ac:spMk id="43009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10:51.824" v="22" actId="14100"/>
        <pc:sldMkLst>
          <pc:docMk/>
          <pc:sldMk cId="0" sldId="546"/>
        </pc:sldMkLst>
        <pc:spChg chg="mod">
          <ac:chgData name="Bisgin, Halil" userId="31729c2b-70b1-499d-992a-43acd64ada6e" providerId="ADAL" clId="{2D5D906F-3420-8E43-9B5F-B9979AFF233C}" dt="2024-09-13T20:10:51.824" v="22" actId="14100"/>
          <ac:spMkLst>
            <pc:docMk/>
            <pc:sldMk cId="0" sldId="546"/>
            <ac:spMk id="5" creationId="{E56B418C-57DD-AA41-B734-2100A06A46FC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546"/>
            <ac:spMk id="17410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54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547"/>
            <ac:spMk id="1843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547"/>
            <ac:spMk id="51202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11:09.397" v="25" actId="1076"/>
        <pc:sldMkLst>
          <pc:docMk/>
          <pc:sldMk cId="0" sldId="60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5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11:09.397" v="25" actId="1076"/>
          <ac:spMkLst>
            <pc:docMk/>
            <pc:sldMk cId="0" sldId="605"/>
            <ac:spMk id="5222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11:05.988" v="24" actId="20577"/>
          <ac:spMkLst>
            <pc:docMk/>
            <pc:sldMk cId="0" sldId="605"/>
            <ac:spMk id="5222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2:48.648" v="26" actId="1076"/>
        <pc:sldMkLst>
          <pc:docMk/>
          <pc:sldMk cId="0" sldId="606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6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2:48.648" v="26" actId="1076"/>
          <ac:spMkLst>
            <pc:docMk/>
            <pc:sldMk cId="0" sldId="606"/>
            <ac:spMk id="54273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6"/>
            <ac:spMk id="54274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0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7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08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8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8"/>
            <ac:spMk id="56321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8"/>
            <ac:spMk id="56322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09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09"/>
            <ac:spMk id="4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7:24.508" v="49" actId="122"/>
        <pc:sldMkLst>
          <pc:docMk/>
          <pc:sldMk cId="0" sldId="62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24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7:24.508" v="49" actId="122"/>
          <ac:spMkLst>
            <pc:docMk/>
            <pc:sldMk cId="0" sldId="624"/>
            <ac:spMk id="82949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7:14.994" v="47" actId="1036"/>
          <ac:spMkLst>
            <pc:docMk/>
            <pc:sldMk cId="0" sldId="624"/>
            <ac:spMk id="82951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9:52.648" v="67" actId="122"/>
        <pc:sldMkLst>
          <pc:docMk/>
          <pc:sldMk cId="0" sldId="62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25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7:48.461" v="65" actId="1036"/>
          <ac:spMkLst>
            <pc:docMk/>
            <pc:sldMk cId="0" sldId="625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9:52.648" v="67" actId="122"/>
          <ac:spMkLst>
            <pc:docMk/>
            <pc:sldMk cId="0" sldId="625"/>
            <ac:spMk id="83970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26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26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28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28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30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54:45.642" v="70" actId="1076"/>
        <pc:sldMkLst>
          <pc:docMk/>
          <pc:sldMk cId="0" sldId="631"/>
        </pc:sldMkLst>
        <pc:spChg chg="mod">
          <ac:chgData name="Bisgin, Halil" userId="31729c2b-70b1-499d-992a-43acd64ada6e" providerId="ADAL" clId="{2D5D906F-3420-8E43-9B5F-B9979AFF233C}" dt="2024-09-13T21:54:45.642" v="70" actId="1076"/>
          <ac:spMkLst>
            <pc:docMk/>
            <pc:sldMk cId="0" sldId="631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1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59:31.440" v="72" actId="1076"/>
        <pc:sldMkLst>
          <pc:docMk/>
          <pc:sldMk cId="0" sldId="632"/>
        </pc:sldMkLst>
        <pc:spChg chg="mod">
          <ac:chgData name="Bisgin, Halil" userId="31729c2b-70b1-499d-992a-43acd64ada6e" providerId="ADAL" clId="{2D5D906F-3420-8E43-9B5F-B9979AFF233C}" dt="2024-09-13T21:59:31.440" v="72" actId="1076"/>
          <ac:spMkLst>
            <pc:docMk/>
            <pc:sldMk cId="0" sldId="632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2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0:14.135" v="74" actId="1076"/>
        <pc:sldMkLst>
          <pc:docMk/>
          <pc:sldMk cId="0" sldId="633"/>
        </pc:sldMkLst>
        <pc:spChg chg="mod">
          <ac:chgData name="Bisgin, Halil" userId="31729c2b-70b1-499d-992a-43acd64ada6e" providerId="ADAL" clId="{2D5D906F-3420-8E43-9B5F-B9979AFF233C}" dt="2024-09-13T22:00:14.135" v="74" actId="1076"/>
          <ac:spMkLst>
            <pc:docMk/>
            <pc:sldMk cId="0" sldId="633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3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3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4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25T02:49:02.539" v="217" actId="20577"/>
        <pc:sldMkLst>
          <pc:docMk/>
          <pc:sldMk cId="0" sldId="63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5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25T02:49:02.539" v="217" actId="20577"/>
          <ac:spMkLst>
            <pc:docMk/>
            <pc:sldMk cId="0" sldId="635"/>
            <ac:spMk id="97282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3:45.730" v="134" actId="1076"/>
        <pc:sldMkLst>
          <pc:docMk/>
          <pc:sldMk cId="0" sldId="636"/>
        </pc:sldMkLst>
        <pc:spChg chg="mod">
          <ac:chgData name="Bisgin, Halil" userId="31729c2b-70b1-499d-992a-43acd64ada6e" providerId="ADAL" clId="{2D5D906F-3420-8E43-9B5F-B9979AFF233C}" dt="2024-09-13T22:03:30.059" v="131" actId="1036"/>
          <ac:spMkLst>
            <pc:docMk/>
            <pc:sldMk cId="0" sldId="636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6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3:45.730" v="134" actId="1076"/>
          <ac:spMkLst>
            <pc:docMk/>
            <pc:sldMk cId="0" sldId="636"/>
            <ac:spMk id="99330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3:19.630" v="126" actId="1035"/>
          <ac:spMkLst>
            <pc:docMk/>
            <pc:sldMk cId="0" sldId="636"/>
            <ac:spMk id="99332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4:36.686" v="151" actId="1036"/>
        <pc:sldMkLst>
          <pc:docMk/>
          <pc:sldMk cId="0" sldId="63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7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4:32.169" v="143" actId="1036"/>
          <ac:spMkLst>
            <pc:docMk/>
            <pc:sldMk cId="0" sldId="637"/>
            <ac:spMk id="8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4:23.890" v="137" actId="1076"/>
          <ac:spMkLst>
            <pc:docMk/>
            <pc:sldMk cId="0" sldId="637"/>
            <ac:spMk id="100353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4:36.686" v="151" actId="1036"/>
          <ac:spMkLst>
            <pc:docMk/>
            <pc:sldMk cId="0" sldId="637"/>
            <ac:spMk id="100355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5:30.673" v="152" actId="1076"/>
        <pc:sldMkLst>
          <pc:docMk/>
          <pc:sldMk cId="0" sldId="638"/>
        </pc:sldMkLst>
        <pc:spChg chg="mod">
          <ac:chgData name="Bisgin, Halil" userId="31729c2b-70b1-499d-992a-43acd64ada6e" providerId="ADAL" clId="{2D5D906F-3420-8E43-9B5F-B9979AFF233C}" dt="2024-09-13T22:05:30.673" v="152" actId="1076"/>
          <ac:spMkLst>
            <pc:docMk/>
            <pc:sldMk cId="0" sldId="638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8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25T02:52:53.170" v="222" actId="1076"/>
        <pc:sldMkLst>
          <pc:docMk/>
          <pc:sldMk cId="0" sldId="639"/>
        </pc:sldMkLst>
        <pc:spChg chg="mod">
          <ac:chgData name="Bisgin, Halil" userId="31729c2b-70b1-499d-992a-43acd64ada6e" providerId="ADAL" clId="{2D5D906F-3420-8E43-9B5F-B9979AFF233C}" dt="2024-09-25T02:52:53.170" v="222" actId="1076"/>
          <ac:spMkLst>
            <pc:docMk/>
            <pc:sldMk cId="0" sldId="639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39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7:18.194" v="172" actId="14100"/>
        <pc:sldMkLst>
          <pc:docMk/>
          <pc:sldMk cId="0" sldId="640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0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6:35.576" v="171" actId="1038"/>
          <ac:spMkLst>
            <pc:docMk/>
            <pc:sldMk cId="0" sldId="640"/>
            <ac:spMk id="105473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7:18.194" v="172" actId="14100"/>
          <ac:spMkLst>
            <pc:docMk/>
            <pc:sldMk cId="0" sldId="640"/>
            <ac:spMk id="105480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7:27.906" v="173" actId="1076"/>
        <pc:sldMkLst>
          <pc:docMk/>
          <pc:sldMk cId="0" sldId="641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1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7:27.906" v="173" actId="1076"/>
          <ac:spMkLst>
            <pc:docMk/>
            <pc:sldMk cId="0" sldId="641"/>
            <ac:spMk id="107521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43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3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3"/>
            <ac:spMk id="109569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8:04.368" v="175" actId="1076"/>
        <pc:sldMkLst>
          <pc:docMk/>
          <pc:sldMk cId="0" sldId="64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4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8:01.546" v="174" actId="1076"/>
          <ac:spMkLst>
            <pc:docMk/>
            <pc:sldMk cId="0" sldId="644"/>
            <ac:spMk id="110594" creationId="{00000000-0000-0000-0000-000000000000}"/>
          </ac:spMkLst>
        </pc:spChg>
        <pc:picChg chg="mod">
          <ac:chgData name="Bisgin, Halil" userId="31729c2b-70b1-499d-992a-43acd64ada6e" providerId="ADAL" clId="{2D5D906F-3420-8E43-9B5F-B9979AFF233C}" dt="2024-09-13T22:08:04.368" v="175" actId="1076"/>
          <ac:picMkLst>
            <pc:docMk/>
            <pc:sldMk cId="0" sldId="644"/>
            <ac:picMk id="110595" creationId="{00000000-0000-0000-0000-000000000000}"/>
          </ac:picMkLst>
        </pc:picChg>
      </pc:sldChg>
      <pc:sldChg chg="modSp mod">
        <pc:chgData name="Bisgin, Halil" userId="31729c2b-70b1-499d-992a-43acd64ada6e" providerId="ADAL" clId="{2D5D906F-3420-8E43-9B5F-B9979AFF233C}" dt="2024-09-13T22:09:17.061" v="178" actId="1076"/>
        <pc:sldMkLst>
          <pc:docMk/>
          <pc:sldMk cId="0" sldId="64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5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9:17.061" v="178" actId="1076"/>
          <ac:spMkLst>
            <pc:docMk/>
            <pc:sldMk cId="0" sldId="645"/>
            <ac:spMk id="111617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0" sldId="646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6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6"/>
            <ac:spMk id="11366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6"/>
            <ac:spMk id="11366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7:43.142" v="4" actId="207"/>
        <pc:sldMkLst>
          <pc:docMk/>
          <pc:sldMk cId="0" sldId="647"/>
        </pc:sldMkLst>
        <pc:spChg chg="mod">
          <ac:chgData name="Bisgin, Halil" userId="31729c2b-70b1-499d-992a-43acd64ada6e" providerId="ADAL" clId="{2D5D906F-3420-8E43-9B5F-B9979AFF233C}" dt="2024-09-13T20:07:43.142" v="4" actId="207"/>
          <ac:spMkLst>
            <pc:docMk/>
            <pc:sldMk cId="0" sldId="647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4:38.193" v="3" actId="207"/>
        <pc:sldMkLst>
          <pc:docMk/>
          <pc:sldMk cId="0" sldId="649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0" sldId="649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38.193" v="3" actId="207"/>
          <ac:spMkLst>
            <pc:docMk/>
            <pc:sldMk cId="0" sldId="649"/>
            <ac:spMk id="20481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2824328338" sldId="657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824328338" sldId="657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824328338" sldId="657"/>
            <ac:spMk id="77825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3993853458" sldId="659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993853458" sldId="659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1230983725" sldId="660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1230983725" sldId="66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25T02:49:19.495" v="220" actId="1076"/>
        <pc:sldMkLst>
          <pc:docMk/>
          <pc:sldMk cId="3095182982" sldId="661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095182982" sldId="661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25T02:49:19.495" v="220" actId="1076"/>
          <ac:spMkLst>
            <pc:docMk/>
            <pc:sldMk cId="3095182982" sldId="661"/>
            <ac:spMk id="100353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3:36.253" v="29" actId="207"/>
        <pc:sldMkLst>
          <pc:docMk/>
          <pc:sldMk cId="4153712650" sldId="66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4153712650" sldId="664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3:36.253" v="29" actId="207"/>
          <ac:spMkLst>
            <pc:docMk/>
            <pc:sldMk cId="4153712650" sldId="664"/>
            <ac:spMk id="11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1997017297" sldId="669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1997017297" sldId="669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1997017297" sldId="669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9:06.823" v="17" actId="1076"/>
        <pc:sldMkLst>
          <pc:docMk/>
          <pc:sldMk cId="3301254602" sldId="670"/>
        </pc:sldMkLst>
        <pc:spChg chg="mod">
          <ac:chgData name="Bisgin, Halil" userId="31729c2b-70b1-499d-992a-43acd64ada6e" providerId="ADAL" clId="{2D5D906F-3420-8E43-9B5F-B9979AFF233C}" dt="2024-09-13T20:09:06.823" v="17" actId="1076"/>
          <ac:spMkLst>
            <pc:docMk/>
            <pc:sldMk cId="3301254602" sldId="670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301254602" sldId="670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9:14.032" v="18" actId="1076"/>
        <pc:sldMkLst>
          <pc:docMk/>
          <pc:sldMk cId="609381032" sldId="671"/>
        </pc:sldMkLst>
        <pc:spChg chg="mod">
          <ac:chgData name="Bisgin, Halil" userId="31729c2b-70b1-499d-992a-43acd64ada6e" providerId="ADAL" clId="{2D5D906F-3420-8E43-9B5F-B9979AFF233C}" dt="2024-09-13T20:09:14.032" v="18" actId="1076"/>
          <ac:spMkLst>
            <pc:docMk/>
            <pc:sldMk cId="609381032" sldId="671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609381032" sldId="671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9:20.494" v="19" actId="1076"/>
        <pc:sldMkLst>
          <pc:docMk/>
          <pc:sldMk cId="719415314" sldId="672"/>
        </pc:sldMkLst>
        <pc:spChg chg="mod">
          <ac:chgData name="Bisgin, Halil" userId="31729c2b-70b1-499d-992a-43acd64ada6e" providerId="ADAL" clId="{2D5D906F-3420-8E43-9B5F-B9979AFF233C}" dt="2024-09-13T20:09:20.494" v="19" actId="1076"/>
          <ac:spMkLst>
            <pc:docMk/>
            <pc:sldMk cId="719415314" sldId="672"/>
            <ac:spMk id="4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719415314" sldId="672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3713744665" sldId="673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713744665" sldId="673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3965892165" sldId="67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965892165" sldId="674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2637227884" sldId="67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637227884" sldId="675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5:58.925" v="41" actId="14100"/>
        <pc:sldMkLst>
          <pc:docMk/>
          <pc:sldMk cId="2510733517" sldId="676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510733517" sldId="676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5:58.925" v="41" actId="14100"/>
          <ac:spMkLst>
            <pc:docMk/>
            <pc:sldMk cId="2510733517" sldId="676"/>
            <ac:spMk id="82949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3886590462" sldId="679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886590462" sldId="679"/>
            <ac:spMk id="6" creationId="{00000000-0000-0000-0000-000000000000}"/>
          </ac:spMkLst>
        </pc:spChg>
        <pc:graphicFrameChg chg="mod">
          <ac:chgData name="Bisgin, Halil" userId="31729c2b-70b1-499d-992a-43acd64ada6e" providerId="ADAL" clId="{2D5D906F-3420-8E43-9B5F-B9979AFF233C}" dt="2024-09-13T20:04:17.874" v="0"/>
          <ac:graphicFrameMkLst>
            <pc:docMk/>
            <pc:sldMk cId="3886590462" sldId="679"/>
            <ac:graphicFrameMk id="3" creationId="{00000000-0000-0000-0000-000000000000}"/>
          </ac:graphicFrameMkLst>
        </pc:graphicFrameChg>
      </pc:sldChg>
      <pc:sldChg chg="modSp mod">
        <pc:chgData name="Bisgin, Halil" userId="31729c2b-70b1-499d-992a-43acd64ada6e" providerId="ADAL" clId="{2D5D906F-3420-8E43-9B5F-B9979AFF233C}" dt="2024-09-13T21:34:39.389" v="39" actId="1076"/>
        <pc:sldMkLst>
          <pc:docMk/>
          <pc:sldMk cId="3513762773" sldId="680"/>
        </pc:sldMkLst>
        <pc:spChg chg="mod">
          <ac:chgData name="Bisgin, Halil" userId="31729c2b-70b1-499d-992a-43acd64ada6e" providerId="ADAL" clId="{2D5D906F-3420-8E43-9B5F-B9979AFF233C}" dt="2024-09-13T21:34:39.389" v="39" actId="1076"/>
          <ac:spMkLst>
            <pc:docMk/>
            <pc:sldMk cId="3513762773" sldId="680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513762773" sldId="680"/>
            <ac:spMk id="5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4:35.705" v="38" actId="1036"/>
          <ac:spMkLst>
            <pc:docMk/>
            <pc:sldMk cId="3513762773" sldId="680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1:34:27.564" v="32" actId="14100"/>
          <ac:spMkLst>
            <pc:docMk/>
            <pc:sldMk cId="3513762773" sldId="680"/>
            <ac:spMk id="68610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2399551165" sldId="681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399551165" sldId="681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2:03.594" v="117" actId="14100"/>
        <pc:sldMkLst>
          <pc:docMk/>
          <pc:sldMk cId="3853165944" sldId="683"/>
        </pc:sldMkLst>
        <pc:spChg chg="mod">
          <ac:chgData name="Bisgin, Halil" userId="31729c2b-70b1-499d-992a-43acd64ada6e" providerId="ADAL" clId="{2D5D906F-3420-8E43-9B5F-B9979AFF233C}" dt="2024-09-13T22:01:26.899" v="108" actId="14100"/>
          <ac:spMkLst>
            <pc:docMk/>
            <pc:sldMk cId="3853165944" sldId="683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853165944" sldId="683"/>
            <ac:spMk id="6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2:03.594" v="117" actId="14100"/>
          <ac:spMkLst>
            <pc:docMk/>
            <pc:sldMk cId="3853165944" sldId="683"/>
            <ac:spMk id="11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1:48.770" v="116" actId="1036"/>
          <ac:spMkLst>
            <pc:docMk/>
            <pc:sldMk cId="3853165944" sldId="683"/>
            <ac:spMk id="76803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2:01:20.238" v="103" actId="1038"/>
          <ac:spMkLst>
            <pc:docMk/>
            <pc:sldMk cId="3853165944" sldId="683"/>
            <ac:spMk id="76805" creationId="{00000000-0000-0000-0000-000000000000}"/>
          </ac:spMkLst>
        </pc:spChg>
        <pc:cxnChg chg="mod">
          <ac:chgData name="Bisgin, Halil" userId="31729c2b-70b1-499d-992a-43acd64ada6e" providerId="ADAL" clId="{2D5D906F-3420-8E43-9B5F-B9979AFF233C}" dt="2024-09-13T22:01:26.899" v="108" actId="14100"/>
          <ac:cxnSpMkLst>
            <pc:docMk/>
            <pc:sldMk cId="3853165944" sldId="683"/>
            <ac:cxnSpMk id="4" creationId="{00000000-0000-0000-0000-000000000000}"/>
          </ac:cxnSpMkLst>
        </pc:cxnChg>
      </pc:sldChg>
      <pc:sldChg chg="modSp mod">
        <pc:chgData name="Bisgin, Halil" userId="31729c2b-70b1-499d-992a-43acd64ada6e" providerId="ADAL" clId="{2D5D906F-3420-8E43-9B5F-B9979AFF233C}" dt="2024-09-16T16:07:47.494" v="194" actId="20577"/>
        <pc:sldMkLst>
          <pc:docMk/>
          <pc:sldMk cId="2852806249" sldId="684"/>
        </pc:sldMkLst>
        <pc:spChg chg="mod">
          <ac:chgData name="Bisgin, Halil" userId="31729c2b-70b1-499d-992a-43acd64ada6e" providerId="ADAL" clId="{2D5D906F-3420-8E43-9B5F-B9979AFF233C}" dt="2024-09-16T16:07:47.494" v="194" actId="20577"/>
          <ac:spMkLst>
            <pc:docMk/>
            <pc:sldMk cId="2852806249" sldId="684"/>
            <ac:spMk id="2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1287602482" sldId="68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1287602482" sldId="685"/>
            <ac:spMk id="2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624576904" sldId="686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624576904" sldId="686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624576904" sldId="686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9:24.988" v="20" actId="207"/>
        <pc:sldMkLst>
          <pc:docMk/>
          <pc:sldMk cId="1688678628" sldId="687"/>
        </pc:sldMkLst>
        <pc:spChg chg="mod">
          <ac:chgData name="Bisgin, Halil" userId="31729c2b-70b1-499d-992a-43acd64ada6e" providerId="ADAL" clId="{2D5D906F-3420-8E43-9B5F-B9979AFF233C}" dt="2024-09-13T20:09:24.988" v="20" actId="207"/>
          <ac:spMkLst>
            <pc:docMk/>
            <pc:sldMk cId="1688678628" sldId="687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0:09:32.012" v="21" actId="207"/>
        <pc:sldMkLst>
          <pc:docMk/>
          <pc:sldMk cId="3739266914" sldId="689"/>
        </pc:sldMkLst>
        <pc:spChg chg="mod">
          <ac:chgData name="Bisgin, Halil" userId="31729c2b-70b1-499d-992a-43acd64ada6e" providerId="ADAL" clId="{2D5D906F-3420-8E43-9B5F-B9979AFF233C}" dt="2024-09-13T20:09:32.012" v="21" actId="207"/>
          <ac:spMkLst>
            <pc:docMk/>
            <pc:sldMk cId="3739266914" sldId="689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34:03.854" v="30" actId="207"/>
        <pc:sldMkLst>
          <pc:docMk/>
          <pc:sldMk cId="2788479363" sldId="690"/>
        </pc:sldMkLst>
        <pc:spChg chg="mod">
          <ac:chgData name="Bisgin, Halil" userId="31729c2b-70b1-499d-992a-43acd64ada6e" providerId="ADAL" clId="{2D5D906F-3420-8E43-9B5F-B9979AFF233C}" dt="2024-09-13T21:34:03.854" v="30" actId="207"/>
          <ac:spMkLst>
            <pc:docMk/>
            <pc:sldMk cId="2788479363" sldId="690"/>
            <ac:spMk id="19457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495514697" sldId="691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495514697" sldId="691"/>
            <ac:spMk id="17410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52:00.838" v="68" actId="207"/>
        <pc:sldMkLst>
          <pc:docMk/>
          <pc:sldMk cId="1331976772" sldId="692"/>
        </pc:sldMkLst>
        <pc:spChg chg="mod">
          <ac:chgData name="Bisgin, Halil" userId="31729c2b-70b1-499d-992a-43acd64ada6e" providerId="ADAL" clId="{2D5D906F-3420-8E43-9B5F-B9979AFF233C}" dt="2024-09-13T21:52:00.838" v="68" actId="207"/>
          <ac:spMkLst>
            <pc:docMk/>
            <pc:sldMk cId="1331976772" sldId="692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1:52:23.213" v="69" actId="207"/>
        <pc:sldMkLst>
          <pc:docMk/>
          <pc:sldMk cId="1430762470" sldId="693"/>
        </pc:sldMkLst>
        <pc:spChg chg="mod">
          <ac:chgData name="Bisgin, Halil" userId="31729c2b-70b1-499d-992a-43acd64ada6e" providerId="ADAL" clId="{2D5D906F-3420-8E43-9B5F-B9979AFF233C}" dt="2024-09-13T21:52:23.213" v="69" actId="207"/>
          <ac:spMkLst>
            <pc:docMk/>
            <pc:sldMk cId="1430762470" sldId="693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24T15:13:51.961" v="195" actId="1076"/>
        <pc:sldMkLst>
          <pc:docMk/>
          <pc:sldMk cId="3432379451" sldId="694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3432379451" sldId="694"/>
            <ac:spMk id="2" creationId="{00000000-0000-0000-0000-000000000000}"/>
          </ac:spMkLst>
        </pc:spChg>
        <pc:spChg chg="mod">
          <ac:chgData name="Bisgin, Halil" userId="31729c2b-70b1-499d-992a-43acd64ada6e" providerId="ADAL" clId="{2D5D906F-3420-8E43-9B5F-B9979AFF233C}" dt="2024-09-24T15:13:51.961" v="195" actId="1076"/>
          <ac:spMkLst>
            <pc:docMk/>
            <pc:sldMk cId="3432379451" sldId="694"/>
            <ac:spMk id="3" creationId="{00000000-0000-0000-0000-000000000000}"/>
          </ac:spMkLst>
        </pc:spChg>
      </pc:sldChg>
      <pc:sldChg chg="modSp">
        <pc:chgData name="Bisgin, Halil" userId="31729c2b-70b1-499d-992a-43acd64ada6e" providerId="ADAL" clId="{2D5D906F-3420-8E43-9B5F-B9979AFF233C}" dt="2024-09-13T20:04:17.874" v="0"/>
        <pc:sldMkLst>
          <pc:docMk/>
          <pc:sldMk cId="269883312" sldId="695"/>
        </pc:sldMkLst>
        <pc:spChg chg="mod">
          <ac:chgData name="Bisgin, Halil" userId="31729c2b-70b1-499d-992a-43acd64ada6e" providerId="ADAL" clId="{2D5D906F-3420-8E43-9B5F-B9979AFF233C}" dt="2024-09-13T20:04:17.874" v="0"/>
          <ac:spMkLst>
            <pc:docMk/>
            <pc:sldMk cId="269883312" sldId="695"/>
            <ac:spMk id="2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0:54.576" v="75" actId="207"/>
        <pc:sldMkLst>
          <pc:docMk/>
          <pc:sldMk cId="3326513083" sldId="696"/>
        </pc:sldMkLst>
        <pc:spChg chg="mod">
          <ac:chgData name="Bisgin, Halil" userId="31729c2b-70b1-499d-992a-43acd64ada6e" providerId="ADAL" clId="{2D5D906F-3420-8E43-9B5F-B9979AFF233C}" dt="2024-09-13T22:00:54.576" v="75" actId="207"/>
          <ac:spMkLst>
            <pc:docMk/>
            <pc:sldMk cId="3326513083" sldId="696"/>
            <ac:spMk id="19457" creationId="{00000000-0000-0000-0000-000000000000}"/>
          </ac:spMkLst>
        </pc:spChg>
      </pc:sldChg>
      <pc:sldChg chg="modSp mod">
        <pc:chgData name="Bisgin, Halil" userId="31729c2b-70b1-499d-992a-43acd64ada6e" providerId="ADAL" clId="{2D5D906F-3420-8E43-9B5F-B9979AFF233C}" dt="2024-09-13T22:06:21.887" v="153" actId="207"/>
        <pc:sldMkLst>
          <pc:docMk/>
          <pc:sldMk cId="700926954" sldId="697"/>
        </pc:sldMkLst>
        <pc:spChg chg="mod">
          <ac:chgData name="Bisgin, Halil" userId="31729c2b-70b1-499d-992a-43acd64ada6e" providerId="ADAL" clId="{2D5D906F-3420-8E43-9B5F-B9979AFF233C}" dt="2024-09-13T22:06:21.887" v="153" actId="207"/>
          <ac:spMkLst>
            <pc:docMk/>
            <pc:sldMk cId="700926954" sldId="697"/>
            <ac:spMk id="19457" creationId="{00000000-0000-0000-0000-000000000000}"/>
          </ac:spMkLst>
        </pc:spChg>
      </pc:sldChg>
      <pc:sldMasterChg chg="modSldLayout">
        <pc:chgData name="Bisgin, Halil" userId="31729c2b-70b1-499d-992a-43acd64ada6e" providerId="ADAL" clId="{2D5D906F-3420-8E43-9B5F-B9979AFF233C}" dt="2024-09-13T20:04:17.874" v="0"/>
        <pc:sldMasterMkLst>
          <pc:docMk/>
          <pc:sldMasterMk cId="3761211169" sldId="2147483831"/>
        </pc:sldMasterMkLst>
        <pc:sldLayoutChg chg="addSp">
          <pc:chgData name="Bisgin, Halil" userId="31729c2b-70b1-499d-992a-43acd64ada6e" providerId="ADAL" clId="{2D5D906F-3420-8E43-9B5F-B9979AFF233C}" dt="2024-09-13T20:04:17.874" v="0"/>
          <pc:sldLayoutMkLst>
            <pc:docMk/>
            <pc:sldMasterMk cId="3761211169" sldId="2147483831"/>
            <pc:sldLayoutMk cId="975261690" sldId="2147483834"/>
          </pc:sldLayoutMkLst>
          <pc:spChg chg="add">
            <ac:chgData name="Bisgin, Halil" userId="31729c2b-70b1-499d-992a-43acd64ada6e" providerId="ADAL" clId="{2D5D906F-3420-8E43-9B5F-B9979AFF233C}" dt="2024-09-13T20:04:17.874" v="0"/>
            <ac:spMkLst>
              <pc:docMk/>
              <pc:sldMasterMk cId="3761211169" sldId="2147483831"/>
              <pc:sldLayoutMk cId="975261690" sldId="2147483834"/>
              <ac:spMk id="2" creationId="{D18A8CD9-3898-8135-F051-5957EAD7DD37}"/>
            </ac:spMkLst>
          </pc:spChg>
        </pc:sldLayoutChg>
      </pc:sldMasterChg>
    </pc:docChg>
  </pc:docChgLst>
  <pc:docChgLst>
    <pc:chgData name="Bisgin, Halil" userId="S::bisgin@umich.edu::31729c2b-70b1-499d-992a-43acd64ada6e" providerId="AD" clId="Web-{CB7924C4-E505-0C61-CDF0-322C90E8617C}"/>
    <pc:docChg chg="modSld">
      <pc:chgData name="Bisgin, Halil" userId="S::bisgin@umich.edu::31729c2b-70b1-499d-992a-43acd64ada6e" providerId="AD" clId="Web-{CB7924C4-E505-0C61-CDF0-322C90E8617C}" dt="2024-09-18T02:12:41.584" v="4"/>
      <pc:docMkLst>
        <pc:docMk/>
      </pc:docMkLst>
      <pc:sldChg chg="addSp delSp modSp">
        <pc:chgData name="Bisgin, Halil" userId="S::bisgin@umich.edu::31729c2b-70b1-499d-992a-43acd64ada6e" providerId="AD" clId="Web-{CB7924C4-E505-0C61-CDF0-322C90E8617C}" dt="2024-09-18T02:12:41.584" v="4"/>
        <pc:sldMkLst>
          <pc:docMk/>
          <pc:sldMk cId="0" sldId="609"/>
        </pc:sldMkLst>
        <pc:spChg chg="add del ord">
          <ac:chgData name="Bisgin, Halil" userId="S::bisgin@umich.edu::31729c2b-70b1-499d-992a-43acd64ada6e" providerId="AD" clId="Web-{CB7924C4-E505-0C61-CDF0-322C90E8617C}" dt="2024-09-18T02:12:41.584" v="4"/>
          <ac:spMkLst>
            <pc:docMk/>
            <pc:sldMk cId="0" sldId="609"/>
            <ac:spMk id="57348" creationId="{00000000-0000-0000-0000-000000000000}"/>
          </ac:spMkLst>
        </pc:spChg>
        <pc:spChg chg="mod">
          <ac:chgData name="Bisgin, Halil" userId="S::bisgin@umich.edu::31729c2b-70b1-499d-992a-43acd64ada6e" providerId="AD" clId="Web-{CB7924C4-E505-0C61-CDF0-322C90E8617C}" dt="2024-09-18T02:11:57.224" v="0" actId="1076"/>
          <ac:spMkLst>
            <pc:docMk/>
            <pc:sldMk cId="0" sldId="609"/>
            <ac:spMk id="57349" creationId="{00000000-0000-0000-0000-000000000000}"/>
          </ac:spMkLst>
        </pc:spChg>
        <pc:spChg chg="mod">
          <ac:chgData name="Bisgin, Halil" userId="S::bisgin@umich.edu::31729c2b-70b1-499d-992a-43acd64ada6e" providerId="AD" clId="Web-{CB7924C4-E505-0C61-CDF0-322C90E8617C}" dt="2024-09-18T02:12:11.287" v="1" actId="1076"/>
          <ac:spMkLst>
            <pc:docMk/>
            <pc:sldMk cId="0" sldId="609"/>
            <ac:spMk id="57351" creationId="{00000000-0000-0000-0000-000000000000}"/>
          </ac:spMkLst>
        </pc:spChg>
        <pc:cxnChg chg="mod">
          <ac:chgData name="Bisgin, Halil" userId="S::bisgin@umich.edu::31729c2b-70b1-499d-992a-43acd64ada6e" providerId="AD" clId="Web-{CB7924C4-E505-0C61-CDF0-322C90E8617C}" dt="2024-09-18T02:11:57.224" v="0" actId="1076"/>
          <ac:cxnSpMkLst>
            <pc:docMk/>
            <pc:sldMk cId="0" sldId="609"/>
            <ac:cxnSpMk id="57350" creationId="{00000000-0000-0000-0000-000000000000}"/>
          </ac:cxnSpMkLst>
        </pc:cxnChg>
      </pc:sldChg>
    </pc:docChg>
  </pc:docChgLst>
  <pc:docChgLst>
    <pc:chgData name="Bisgin, Halil" userId="S::bisgin@umich.edu::31729c2b-70b1-499d-992a-43acd64ada6e" providerId="AD" clId="Web-{3123D59C-5200-FFFD-E162-615B9E91A2D0}"/>
    <pc:docChg chg="modSld">
      <pc:chgData name="Bisgin, Halil" userId="S::bisgin@umich.edu::31729c2b-70b1-499d-992a-43acd64ada6e" providerId="AD" clId="Web-{3123D59C-5200-FFFD-E162-615B9E91A2D0}" dt="2024-09-20T20:15:09.388" v="13" actId="1076"/>
      <pc:docMkLst>
        <pc:docMk/>
      </pc:docMkLst>
      <pc:sldChg chg="modSp">
        <pc:chgData name="Bisgin, Halil" userId="S::bisgin@umich.edu::31729c2b-70b1-499d-992a-43acd64ada6e" providerId="AD" clId="Web-{3123D59C-5200-FFFD-E162-615B9E91A2D0}" dt="2024-09-20T20:14:45.887" v="11" actId="1076"/>
        <pc:sldMkLst>
          <pc:docMk/>
          <pc:sldMk cId="2510733517" sldId="676"/>
        </pc:sldMkLst>
        <pc:spChg chg="mod">
          <ac:chgData name="Bisgin, Halil" userId="S::bisgin@umich.edu::31729c2b-70b1-499d-992a-43acd64ada6e" providerId="AD" clId="Web-{3123D59C-5200-FFFD-E162-615B9E91A2D0}" dt="2024-09-20T20:14:45.887" v="11" actId="1076"/>
          <ac:spMkLst>
            <pc:docMk/>
            <pc:sldMk cId="2510733517" sldId="676"/>
            <ac:spMk id="2" creationId="{00000000-0000-0000-0000-000000000000}"/>
          </ac:spMkLst>
        </pc:spChg>
        <pc:spChg chg="mod">
          <ac:chgData name="Bisgin, Halil" userId="S::bisgin@umich.edu::31729c2b-70b1-499d-992a-43acd64ada6e" providerId="AD" clId="Web-{3123D59C-5200-FFFD-E162-615B9E91A2D0}" dt="2024-09-20T20:14:24.793" v="8" actId="1076"/>
          <ac:spMkLst>
            <pc:docMk/>
            <pc:sldMk cId="2510733517" sldId="676"/>
            <ac:spMk id="82949" creationId="{00000000-0000-0000-0000-000000000000}"/>
          </ac:spMkLst>
        </pc:spChg>
        <pc:spChg chg="mod">
          <ac:chgData name="Bisgin, Halil" userId="S::bisgin@umich.edu::31729c2b-70b1-499d-992a-43acd64ada6e" providerId="AD" clId="Web-{3123D59C-5200-FFFD-E162-615B9E91A2D0}" dt="2024-09-20T20:14:20.777" v="7" actId="1076"/>
          <ac:spMkLst>
            <pc:docMk/>
            <pc:sldMk cId="2510733517" sldId="676"/>
            <ac:spMk id="82951" creationId="{00000000-0000-0000-0000-000000000000}"/>
          </ac:spMkLst>
        </pc:spChg>
        <pc:spChg chg="mod">
          <ac:chgData name="Bisgin, Halil" userId="S::bisgin@umich.edu::31729c2b-70b1-499d-992a-43acd64ada6e" providerId="AD" clId="Web-{3123D59C-5200-FFFD-E162-615B9E91A2D0}" dt="2024-09-20T20:14:39.684" v="9" actId="1076"/>
          <ac:spMkLst>
            <pc:docMk/>
            <pc:sldMk cId="2510733517" sldId="676"/>
            <ac:spMk id="82952" creationId="{00000000-0000-0000-0000-000000000000}"/>
          </ac:spMkLst>
        </pc:spChg>
        <pc:cxnChg chg="mod">
          <ac:chgData name="Bisgin, Halil" userId="S::bisgin@umich.edu::31729c2b-70b1-499d-992a-43acd64ada6e" providerId="AD" clId="Web-{3123D59C-5200-FFFD-E162-615B9E91A2D0}" dt="2024-09-20T20:14:39.684" v="10" actId="1076"/>
          <ac:cxnSpMkLst>
            <pc:docMk/>
            <pc:sldMk cId="2510733517" sldId="676"/>
            <ac:cxnSpMk id="82953" creationId="{00000000-0000-0000-0000-000000000000}"/>
          </ac:cxnSpMkLst>
        </pc:cxnChg>
      </pc:sldChg>
      <pc:sldChg chg="modSp">
        <pc:chgData name="Bisgin, Halil" userId="S::bisgin@umich.edu::31729c2b-70b1-499d-992a-43acd64ada6e" providerId="AD" clId="Web-{3123D59C-5200-FFFD-E162-615B9E91A2D0}" dt="2024-09-20T20:15:09.388" v="13" actId="1076"/>
        <pc:sldMkLst>
          <pc:docMk/>
          <pc:sldMk cId="3886590462" sldId="679"/>
        </pc:sldMkLst>
        <pc:spChg chg="mod">
          <ac:chgData name="Bisgin, Halil" userId="S::bisgin@umich.edu::31729c2b-70b1-499d-992a-43acd64ada6e" providerId="AD" clId="Web-{3123D59C-5200-FFFD-E162-615B9E91A2D0}" dt="2024-09-20T20:15:09.388" v="13" actId="1076"/>
          <ac:spMkLst>
            <pc:docMk/>
            <pc:sldMk cId="3886590462" sldId="679"/>
            <ac:spMk id="81921" creationId="{00000000-0000-0000-0000-000000000000}"/>
          </ac:spMkLst>
        </pc:spChg>
        <pc:graphicFrameChg chg="mod">
          <ac:chgData name="Bisgin, Halil" userId="S::bisgin@umich.edu::31729c2b-70b1-499d-992a-43acd64ada6e" providerId="AD" clId="Web-{3123D59C-5200-FFFD-E162-615B9E91A2D0}" dt="2024-09-20T20:15:02.591" v="12" actId="1076"/>
          <ac:graphicFrameMkLst>
            <pc:docMk/>
            <pc:sldMk cId="3886590462" sldId="679"/>
            <ac:graphicFrameMk id="3" creationId="{00000000-0000-0000-0000-000000000000}"/>
          </ac:graphicFrameMkLst>
        </pc:graphicFrameChg>
      </pc:sldChg>
      <pc:sldChg chg="modSp">
        <pc:chgData name="Bisgin, Halil" userId="S::bisgin@umich.edu::31729c2b-70b1-499d-992a-43acd64ada6e" providerId="AD" clId="Web-{3123D59C-5200-FFFD-E162-615B9E91A2D0}" dt="2024-09-20T20:13:51.574" v="0" actId="1076"/>
        <pc:sldMkLst>
          <pc:docMk/>
          <pc:sldMk cId="3513762773" sldId="680"/>
        </pc:sldMkLst>
        <pc:spChg chg="mod">
          <ac:chgData name="Bisgin, Halil" userId="S::bisgin@umich.edu::31729c2b-70b1-499d-992a-43acd64ada6e" providerId="AD" clId="Web-{3123D59C-5200-FFFD-E162-615B9E91A2D0}" dt="2024-09-20T20:13:51.574" v="0" actId="1076"/>
          <ac:spMkLst>
            <pc:docMk/>
            <pc:sldMk cId="3513762773" sldId="680"/>
            <ac:spMk id="686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294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classes and objects in Java, Part I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B8CFDC83-C57A-C045-BA0B-A2FDCAB7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2" tIns="46590" rIns="93182" bIns="4659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DA2EA1C-C681-8A4F-B4D8-CACCD6D7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786438" y="9017000"/>
            <a:ext cx="9350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82" tIns="46590" rIns="93182" bIns="46590">
            <a:spAutoFit/>
          </a:bodyPr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Times New Roman" charset="0"/>
              </a:rPr>
              <a:t>James Tam</a:t>
            </a:r>
          </a:p>
        </p:txBody>
      </p:sp>
    </p:spTree>
    <p:extLst>
      <p:ext uri="{BB962C8B-B14F-4D97-AF65-F5344CB8AC3E}">
        <p14:creationId xmlns:p14="http://schemas.microsoft.com/office/powerpoint/2010/main" val="42542025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1D8E31-2A64-3B4A-83D4-95426BDFCB1B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C</a:t>
            </a: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7B611D-E985-794B-9DA7-7AF16BE6F5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F23096-50DA-D340-B177-DF928BDA39DB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2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9E75D8-AAAB-6D40-B489-FE63A40F7F62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charset="0"/>
              </a:rPr>
              <a:t>For now you should have all the classes for a particular program reside in the same directory or folder.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F23096-50DA-D340-B177-DF928BDA39DB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Show the static methods in Math class inside </a:t>
            </a:r>
            <a:r>
              <a:rPr lang="en-US" dirty="0" err="1">
                <a:latin typeface="Times New Roman" charset="0"/>
              </a:rPr>
              <a:t>java.lang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To call a static method in Math class: double = </a:t>
            </a:r>
            <a:r>
              <a:rPr lang="en-US" dirty="0" err="1">
                <a:latin typeface="Times New Roman" charset="0"/>
              </a:rPr>
              <a:t>Math.max</a:t>
            </a:r>
            <a:r>
              <a:rPr lang="en-US" dirty="0">
                <a:latin typeface="Times New Roman" charset="0"/>
              </a:rPr>
              <a:t> (double, double);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70B027-4C70-7B40-A18B-5F00940A9B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en-US" baseline="0" dirty="0"/>
              <a:t> from here on Feb 5,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2EA1C-C681-8A4F-B4D8-CACCD6D7DC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Up to here on Feb 3,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717E12-5872-C84C-9A37-BC191AFCA15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Note, GradeBook.displaymessage() can invoke GradeBook.getCourseName() as this.getCourseName() – this refers to current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6F8E8D-65DA-C447-A77D-8D859FC0F19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 and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C34878-4AC9-CD4F-9408-349243179F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No because </a:t>
            </a:r>
            <a:r>
              <a:rPr lang="en-US" dirty="0" err="1">
                <a:latin typeface="Times New Roman" charset="0"/>
              </a:rPr>
              <a:t>findMax</a:t>
            </a:r>
            <a:r>
              <a:rPr lang="en-US" dirty="0">
                <a:latin typeface="Times New Roman" charset="0"/>
              </a:rPr>
              <a:t>() is private.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F248F-1F43-B44F-84EF-79E1C2D2A71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63BB5-5B59-8942-B25D-D766880E842A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3A481-8EB7-7E4F-A48B-B7FB93989D0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2EA1C-C681-8A4F-B4D8-CACCD6D7DC7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4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entury Gothic" charset="0"/>
              </a:rPr>
              <a:t>We will learn more about default constructors when we learn inheritance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2EA1C-C681-8A4F-B4D8-CACCD6D7DC7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there’s a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2EA1C-C681-8A4F-B4D8-CACCD6D7DC7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code</a:t>
            </a:r>
            <a:r>
              <a:rPr lang="en-US" baseline="0" dirty="0"/>
              <a:t> needs to be printed (in doc file)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A2EA1C-C681-8A4F-B4D8-CACCD6D7DC7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dirty="0">
                <a:solidFill>
                  <a:srgbClr val="2A00FF"/>
                </a:solidFill>
                <a:latin typeface="Consolas" charset="0"/>
              </a:rPr>
              <a:t>myGradeBook1 course = Java</a:t>
            </a:r>
          </a:p>
          <a:p>
            <a:r>
              <a:rPr lang="en-US" i="1" dirty="0">
                <a:solidFill>
                  <a:srgbClr val="2A00FF"/>
                </a:solidFill>
                <a:latin typeface="Consolas" charset="0"/>
              </a:rPr>
              <a:t>myGradeBook2 course = DB</a:t>
            </a:r>
            <a:endParaRPr lang="en-US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9B3A8A-0F24-C547-9413-52A85E68B58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B, C, 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B5C1E7-FDDB-174B-995F-929888AFE53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372F47-98DF-C44B-8E51-B5204A6A958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More constants:</a:t>
            </a:r>
          </a:p>
          <a:p>
            <a:r>
              <a:rPr lang="en-US">
                <a:latin typeface="Times New Roman" charset="0"/>
              </a:rPr>
              <a:t>WARNING_MESSAGE</a:t>
            </a:r>
          </a:p>
          <a:p>
            <a:r>
              <a:rPr lang="en-US">
                <a:latin typeface="Times New Roman" charset="0"/>
              </a:rPr>
              <a:t>QUESTION_MESSAGE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F5EA8-7F60-4F4A-949B-AAD1DFA70F7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9CD47-D258-D94A-99F7-FE74D8F585D8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A4831E-A12B-1D44-99D5-7075521618AB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Explain</a:t>
            </a:r>
            <a:r>
              <a:rPr lang="en-US" baseline="0" dirty="0">
                <a:latin typeface="Times New Roman" charset="0"/>
              </a:rPr>
              <a:t> setters and getters – what they are for and how to write them.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8C0546-F258-644F-A9A3-3B359F9A077D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6E1807-D1B8-8F4E-B0C7-2FA90356F128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imes New Roman" charset="0"/>
              </a:rPr>
              <a:t>Introduction to CPSC 233</a:t>
            </a:r>
          </a:p>
        </p:txBody>
      </p:sp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443319-BDDA-DA41-89C4-67EB6081132D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C57D69-F55B-A24A-B376-E58E39CF74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D16B25-44C8-E348-8564-F55D97031A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B9984D44-B6E6-C14B-A86B-A2A47B1AC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FB0CE-7B47-4E4E-9AB4-EEEB51E5C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0343E-832E-CE4A-B40C-E821D7633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816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2768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2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7ADAE0B2-FE0A-8F42-9BE5-97D77515A7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98606850-C960-0B4C-BCE6-075A55BEBA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1028">
            <a:extLst>
              <a:ext uri="{FF2B5EF4-FFF2-40B4-BE49-F238E27FC236}">
                <a16:creationId xmlns:a16="http://schemas.microsoft.com/office/drawing/2014/main" id="{D18A8CD9-3898-8135-F051-5957EAD7DD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813" y="6524625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65F56DA3-88C1-C941-95E6-6365B962EA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C6DC0349-ADE5-8241-A4E6-6A955A3DE1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3697F08D-B820-CB42-8472-ABC31077D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92B51A7E-1354-1044-A07E-245D9C332B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DC40343E-832E-CE4A-B40C-E821D7633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64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5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40343E-832E-CE4A-B40C-E821D7633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11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pearsoncmg.com/ph/esm/deitel/java_htp9e/code_examples/code_example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variables.html" TargetMode="External"/><Relationship Id="rId2" Type="http://schemas.openxmlformats.org/officeDocument/2006/relationships/hyperlink" Target="http://docs.oracle.com/javase/tutorial/java/nutsandbolts/variabl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datatyp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specs/jls/se7/html/jls-4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uiswing/components/dialo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javaOO/index.html" TargetMode="External"/><Relationship Id="rId2" Type="http://schemas.openxmlformats.org/officeDocument/2006/relationships/hyperlink" Target="http://docs.oracle.com/javase/tutorial/java/nutsandbolts/variablesumma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789988" cy="936104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What we will learn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445022"/>
            <a:ext cx="8915400" cy="5440362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entury Gothic" charset="0"/>
              </a:rPr>
              <a:t>How to declare a class and create an object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How to implement a class’s behaviors/methods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How to implement a class’s attributes as instance variables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How to call an object’s methods to perform tasks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How to use a constructor to initialize an object’s data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Introduction to Graphical User Interfaces and swing </a:t>
            </a:r>
          </a:p>
          <a:p>
            <a:pPr eaLnBrk="1" hangingPunct="1"/>
            <a:r>
              <a:rPr lang="en-US" sz="1800" dirty="0">
                <a:latin typeface="Century Gothic" charset="0"/>
              </a:rPr>
              <a:t>Code examples from </a:t>
            </a:r>
            <a:r>
              <a:rPr lang="en-US" sz="1800" dirty="0" err="1">
                <a:latin typeface="Century Gothic" charset="0"/>
              </a:rPr>
              <a:t>Deitel</a:t>
            </a:r>
            <a:r>
              <a:rPr lang="en-US" sz="1800" dirty="0">
                <a:latin typeface="Century Gothic" charset="0"/>
              </a:rPr>
              <a:t> at: </a:t>
            </a:r>
            <a:r>
              <a:rPr lang="en-US" sz="1200" dirty="0">
                <a:latin typeface="Century Gothic" charset="0"/>
                <a:hlinkClick r:id="rId2"/>
              </a:rPr>
              <a:t>http://media.pearsoncmg.com/ph/esm/deitel/java_htp9e/code_examples/code_examples.html</a:t>
            </a:r>
            <a:r>
              <a:rPr lang="en-US" sz="1200" dirty="0">
                <a:latin typeface="Century Gothic" charset="0"/>
              </a:rPr>
              <a:t> </a:t>
            </a:r>
            <a:endParaRPr lang="en-US" sz="1800" dirty="0">
              <a:latin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17223DC-47AC-2241-87BB-218DDF4D2B1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 Setters and 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27583" y="1557338"/>
            <a:ext cx="8316417" cy="4708525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class Student has three instance variables: 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1600" dirty="0"/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name;</a:t>
            </a:r>
          </a:p>
          <a:p>
            <a:pPr marL="0" indent="0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setter and a getter for each of the instance variables.</a:t>
            </a:r>
          </a:p>
        </p:txBody>
      </p:sp>
    </p:spTree>
    <p:extLst>
      <p:ext uri="{BB962C8B-B14F-4D97-AF65-F5344CB8AC3E}">
        <p14:creationId xmlns:p14="http://schemas.microsoft.com/office/powerpoint/2010/main" val="28528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25450" y="1124744"/>
            <a:ext cx="8106990" cy="5544344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3-1. Suppose we have declared a public class called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Which of the following statements creates a new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and assigns it to an object reference variable called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Student = new Student();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Student = new s1();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s1 = new Student();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s1 = new s1();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5F73456-894C-3B4C-B3E2-346D4F4A7D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47864" y="631089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330125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25450" y="980728"/>
            <a:ext cx="8106990" cy="5472460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3-2. Suppose we have declared a public class called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which has a public (non-static) method called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displayName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displays the name of the student. We have created a new student object called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Which of the following statements displays the name of student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Student.displayName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Student().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displayName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s1.displayName();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s1().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displayName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 =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Student.displayName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5CC143-412F-484F-80A9-8414A24CCCB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03848" y="472315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60938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7988" y="1052736"/>
            <a:ext cx="8196460" cy="505675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3-3. Suppose we have declared a public class called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Student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which has a public (non-static) method called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(String n)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sets the name of the student to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We have created a new student object called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Which of the following statements is/are valid Java statement(s)?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2400" dirty="0"/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Student.setName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(“Mary”);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Student().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(“Mary”);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s1.setName(“Mary”);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s1().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(“Mary”);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s1.setName();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4B26E7E-6ECE-0F43-B410-67580E274F7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03848" y="547206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71941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3.2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Demo: write Student class with main()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with single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3.3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Write program with multiple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</a:t>
            </a:r>
            <a:r>
              <a:rPr lang="en-US" dirty="0"/>
              <a:t>Person class only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19" y="1557338"/>
            <a:ext cx="8655943" cy="4708525"/>
          </a:xfrm>
        </p:spPr>
        <p:txBody>
          <a:bodyPr/>
          <a:lstStyle/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private int age;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age;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 (String 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  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27;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   Person peter = new Person ();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peter.setAge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ja-JP" altLang="en-US" sz="1400" b="1">
                <a:latin typeface="Courier New" panose="02070309020205020404" pitchFamily="49" charset="0"/>
                <a:ea typeface="メイリオ" charset="0"/>
                <a:cs typeface="Courier New" panose="02070309020205020404" pitchFamily="49" charset="0"/>
              </a:rPr>
              <a:t>“</a:t>
            </a:r>
            <a:r>
              <a:rPr lang="en-US" altLang="ja-JP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Peter's current age is : " + </a:t>
            </a:r>
            <a:r>
              <a:rPr lang="en-US" altLang="ja-JP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peter.getAge</a:t>
            </a:r>
            <a:r>
              <a:rPr lang="en-US" altLang="ja-JP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3F599-162D-1E4A-8447-4D818F0F5DAC}"/>
              </a:ext>
            </a:extLst>
          </p:cNvPr>
          <p:cNvSpPr txBox="1"/>
          <p:nvPr/>
        </p:nvSpPr>
        <p:spPr>
          <a:xfrm>
            <a:off x="5648656" y="156521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Person.java</a:t>
            </a:r>
            <a:endParaRPr lang="en-US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1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Designing Your Program</a:t>
            </a:r>
          </a:p>
        </p:txBody>
      </p:sp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827088" y="3429000"/>
            <a:ext cx="7834312" cy="3168650"/>
            <a:chOff x="521" y="2160"/>
            <a:chExt cx="4763" cy="1996"/>
          </a:xfrm>
        </p:grpSpPr>
        <p:sp>
          <p:nvSpPr>
            <p:cNvPr id="43034" name="Rectangle 4"/>
            <p:cNvSpPr>
              <a:spLocks noChangeArrowheads="1"/>
            </p:cNvSpPr>
            <p:nvPr/>
          </p:nvSpPr>
          <p:spPr bwMode="auto">
            <a:xfrm>
              <a:off x="521" y="2478"/>
              <a:ext cx="4763" cy="1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3600" tIns="46800" rIns="93600" bIns="46800" anchor="ctr"/>
            <a:lstStyle/>
            <a:p>
              <a:pPr algn="ctr"/>
              <a:endParaRPr lang="en-US"/>
            </a:p>
          </p:txBody>
        </p:sp>
        <p:sp>
          <p:nvSpPr>
            <p:cNvPr id="43035" name="Text Box 5"/>
            <p:cNvSpPr txBox="1">
              <a:spLocks noChangeArrowheads="1"/>
            </p:cNvSpPr>
            <p:nvPr/>
          </p:nvSpPr>
          <p:spPr bwMode="auto">
            <a:xfrm>
              <a:off x="2381" y="2160"/>
              <a:ext cx="1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400"/>
                <a:t>Java program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55650" y="1341438"/>
            <a:ext cx="7848600" cy="5111750"/>
            <a:chOff x="476" y="845"/>
            <a:chExt cx="4944" cy="3220"/>
          </a:xfrm>
        </p:grpSpPr>
        <p:sp>
          <p:nvSpPr>
            <p:cNvPr id="43029" name="Text Box 7"/>
            <p:cNvSpPr txBox="1">
              <a:spLocks noChangeArrowheads="1"/>
            </p:cNvSpPr>
            <p:nvPr/>
          </p:nvSpPr>
          <p:spPr bwMode="auto">
            <a:xfrm>
              <a:off x="476" y="845"/>
              <a:ext cx="494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</a:pPr>
              <a:r>
                <a:rPr lang="en-US" sz="2000" dirty="0">
                  <a:latin typeface="Times New Roman" charset="0"/>
                </a:rPr>
                <a:t> A program must contain a </a:t>
              </a:r>
              <a:r>
                <a:rPr lang="ja-JP" altLang="en-US" sz="2000" dirty="0">
                  <a:latin typeface="Times New Roman" charset="0"/>
                </a:rPr>
                <a:t>‘</a:t>
              </a:r>
              <a:r>
                <a:rPr lang="en-US" altLang="ja-JP" sz="2000" dirty="0">
                  <a:latin typeface="Times New Roman" charset="0"/>
                </a:rPr>
                <a:t>Driver</a:t>
              </a:r>
              <a:r>
                <a:rPr lang="ja-JP" altLang="en-US" sz="2000" dirty="0">
                  <a:latin typeface="Times New Roman" charset="0"/>
                </a:rPr>
                <a:t>’</a:t>
              </a:r>
              <a:r>
                <a:rPr lang="en-US" altLang="ja-JP" sz="2000" dirty="0">
                  <a:latin typeface="Times New Roman" charset="0"/>
                </a:rPr>
                <a:t> class.</a:t>
              </a:r>
              <a:endParaRPr lang="en-US" sz="2000" dirty="0">
                <a:latin typeface="Times New Roman" charset="0"/>
              </a:endParaRPr>
            </a:p>
          </p:txBody>
        </p:sp>
        <p:grpSp>
          <p:nvGrpSpPr>
            <p:cNvPr id="43030" name="Group 27"/>
            <p:cNvGrpSpPr>
              <a:grpSpLocks/>
            </p:cNvGrpSpPr>
            <p:nvPr/>
          </p:nvGrpSpPr>
          <p:grpSpPr bwMode="auto">
            <a:xfrm>
              <a:off x="3243" y="2886"/>
              <a:ext cx="1724" cy="1179"/>
              <a:chOff x="5193" y="1616"/>
              <a:chExt cx="1497" cy="1179"/>
            </a:xfrm>
          </p:grpSpPr>
          <p:sp>
            <p:nvSpPr>
              <p:cNvPr id="43031" name="Rectangle 9"/>
              <p:cNvSpPr>
                <a:spLocks noChangeArrowheads="1"/>
              </p:cNvSpPr>
              <p:nvPr/>
            </p:nvSpPr>
            <p:spPr bwMode="auto">
              <a:xfrm>
                <a:off x="5193" y="1616"/>
                <a:ext cx="1497" cy="11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3600" tIns="46800" rIns="936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032" name="Text Box 10"/>
              <p:cNvSpPr txBox="1">
                <a:spLocks noChangeArrowheads="1"/>
              </p:cNvSpPr>
              <p:nvPr/>
            </p:nvSpPr>
            <p:spPr bwMode="auto">
              <a:xfrm>
                <a:off x="5193" y="1661"/>
                <a:ext cx="14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Driver.java</a:t>
                </a:r>
              </a:p>
            </p:txBody>
          </p:sp>
          <p:sp>
            <p:nvSpPr>
              <p:cNvPr id="43033" name="Line 11"/>
              <p:cNvSpPr>
                <a:spLocks noChangeShapeType="1"/>
              </p:cNvSpPr>
              <p:nvPr/>
            </p:nvSpPr>
            <p:spPr bwMode="auto">
              <a:xfrm>
                <a:off x="5193" y="1934"/>
                <a:ext cx="149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55650" y="1701800"/>
            <a:ext cx="7848600" cy="4718050"/>
            <a:chOff x="476" y="1072"/>
            <a:chExt cx="4944" cy="2972"/>
          </a:xfrm>
        </p:grpSpPr>
        <p:sp>
          <p:nvSpPr>
            <p:cNvPr id="43026" name="Text Box 13"/>
            <p:cNvSpPr txBox="1">
              <a:spLocks noChangeArrowheads="1"/>
            </p:cNvSpPr>
            <p:nvPr/>
          </p:nvSpPr>
          <p:spPr bwMode="auto">
            <a:xfrm>
              <a:off x="476" y="1072"/>
              <a:ext cx="4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marL="115888" indent="-115888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</a:pPr>
              <a:r>
                <a:rPr lang="en-US" sz="2000" dirty="0">
                  <a:latin typeface="Times New Roman" charset="0"/>
                </a:rPr>
                <a:t>The driver class is the place where the program starts running (</a:t>
              </a:r>
              <a:r>
                <a:rPr lang="en-US" sz="2000" b="1" dirty="0">
                  <a:latin typeface="Times New Roman" charset="0"/>
                </a:rPr>
                <a:t>it contains the main method</a:t>
              </a:r>
              <a:r>
                <a:rPr lang="en-US" sz="2000" dirty="0">
                  <a:latin typeface="Times New Roman" charset="0"/>
                </a:rPr>
                <a:t>).</a:t>
              </a:r>
            </a:p>
          </p:txBody>
        </p:sp>
        <p:sp>
          <p:nvSpPr>
            <p:cNvPr id="43027" name="Text Box 14"/>
            <p:cNvSpPr txBox="1">
              <a:spLocks noChangeArrowheads="1"/>
            </p:cNvSpPr>
            <p:nvPr/>
          </p:nvSpPr>
          <p:spPr bwMode="auto">
            <a:xfrm>
              <a:off x="3288" y="3249"/>
              <a:ext cx="1452" cy="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main ()</a:t>
              </a:r>
            </a:p>
            <a:p>
              <a:r>
                <a:rPr lang="en-US" sz="1400"/>
                <a:t>{</a:t>
              </a:r>
            </a:p>
            <a:p>
              <a:endParaRPr lang="en-US" sz="1400"/>
            </a:p>
            <a:p>
              <a:r>
                <a:rPr lang="en-US" sz="1400"/>
                <a:t>}</a:t>
              </a:r>
            </a:p>
          </p:txBody>
        </p:sp>
        <p:pic>
          <p:nvPicPr>
            <p:cNvPr id="43028" name="Picture 15" descr="start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2976"/>
              <a:ext cx="42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55650" y="2709863"/>
            <a:ext cx="7489825" cy="3455987"/>
            <a:chOff x="476" y="1707"/>
            <a:chExt cx="4718" cy="2177"/>
          </a:xfrm>
        </p:grpSpPr>
        <p:sp>
          <p:nvSpPr>
            <p:cNvPr id="43020" name="Rectangle 16"/>
            <p:cNvSpPr>
              <a:spLocks noChangeArrowheads="1"/>
            </p:cNvSpPr>
            <p:nvPr/>
          </p:nvSpPr>
          <p:spPr bwMode="auto">
            <a:xfrm>
              <a:off x="703" y="2931"/>
              <a:ext cx="1497" cy="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3021" name="Group 35"/>
            <p:cNvGrpSpPr>
              <a:grpSpLocks/>
            </p:cNvGrpSpPr>
            <p:nvPr/>
          </p:nvGrpSpPr>
          <p:grpSpPr bwMode="auto">
            <a:xfrm>
              <a:off x="476" y="1707"/>
              <a:ext cx="4718" cy="1496"/>
              <a:chOff x="476" y="1707"/>
              <a:chExt cx="4718" cy="1496"/>
            </a:xfrm>
          </p:grpSpPr>
          <p:grpSp>
            <p:nvGrpSpPr>
              <p:cNvPr id="43022" name="Group 34"/>
              <p:cNvGrpSpPr>
                <a:grpSpLocks/>
              </p:cNvGrpSpPr>
              <p:nvPr/>
            </p:nvGrpSpPr>
            <p:grpSpPr bwMode="auto">
              <a:xfrm>
                <a:off x="703" y="2931"/>
                <a:ext cx="1497" cy="272"/>
                <a:chOff x="703" y="2931"/>
                <a:chExt cx="1497" cy="272"/>
              </a:xfrm>
            </p:grpSpPr>
            <p:sp>
              <p:nvSpPr>
                <p:cNvPr id="4302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03" y="2931"/>
                  <a:ext cx="14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3600" tIns="46800" rIns="93600" bIns="46800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Person.java</a:t>
                  </a:r>
                </a:p>
              </p:txBody>
            </p:sp>
            <p:sp>
              <p:nvSpPr>
                <p:cNvPr id="43025" name="Line 18"/>
                <p:cNvSpPr>
                  <a:spLocks noChangeShapeType="1"/>
                </p:cNvSpPr>
                <p:nvPr/>
              </p:nvSpPr>
              <p:spPr bwMode="auto">
                <a:xfrm>
                  <a:off x="703" y="3203"/>
                  <a:ext cx="14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lIns="93600" tIns="46800" rIns="936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023" name="Text Box 23"/>
              <p:cNvSpPr txBox="1">
                <a:spLocks noChangeArrowheads="1"/>
              </p:cNvSpPr>
              <p:nvPr/>
            </p:nvSpPr>
            <p:spPr bwMode="auto">
              <a:xfrm>
                <a:off x="476" y="1707"/>
                <a:ext cx="471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 marL="115888" indent="-115888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indent="0"/>
                <a:endParaRPr lang="en-US" sz="2000" dirty="0">
                  <a:latin typeface="Times New Roman" charset="0"/>
                </a:endParaRPr>
              </a:p>
            </p:txBody>
          </p:sp>
        </p:grp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55650" y="2349500"/>
            <a:ext cx="7345363" cy="3760788"/>
            <a:chOff x="431" y="1480"/>
            <a:chExt cx="4627" cy="2369"/>
          </a:xfrm>
        </p:grpSpPr>
        <p:grpSp>
          <p:nvGrpSpPr>
            <p:cNvPr id="43015" name="Group 32"/>
            <p:cNvGrpSpPr>
              <a:grpSpLocks/>
            </p:cNvGrpSpPr>
            <p:nvPr/>
          </p:nvGrpSpPr>
          <p:grpSpPr bwMode="auto">
            <a:xfrm>
              <a:off x="431" y="1480"/>
              <a:ext cx="4627" cy="2369"/>
              <a:chOff x="431" y="1480"/>
              <a:chExt cx="4627" cy="2369"/>
            </a:xfrm>
          </p:grpSpPr>
          <p:sp>
            <p:nvSpPr>
              <p:cNvPr id="43017" name="Text Box 20"/>
              <p:cNvSpPr txBox="1">
                <a:spLocks noChangeArrowheads="1"/>
              </p:cNvSpPr>
              <p:nvPr/>
            </p:nvSpPr>
            <p:spPr bwMode="auto">
              <a:xfrm>
                <a:off x="431" y="1480"/>
                <a:ext cx="423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en-US" sz="2000" dirty="0">
                    <a:latin typeface="Times New Roman" charset="0"/>
                  </a:rPr>
                  <a:t> Instances of other classes can be created and used here.</a:t>
                </a:r>
              </a:p>
            </p:txBody>
          </p:sp>
          <p:sp>
            <p:nvSpPr>
              <p:cNvPr id="43018" name="Text Box 21"/>
              <p:cNvSpPr txBox="1">
                <a:spLocks noChangeArrowheads="1"/>
              </p:cNvSpPr>
              <p:nvPr/>
            </p:nvSpPr>
            <p:spPr bwMode="auto">
              <a:xfrm>
                <a:off x="3470" y="3657"/>
                <a:ext cx="15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600" tIns="46800" rIns="93600" bIns="46800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/>
                  <a:t>Person jim = new Person ();</a:t>
                </a:r>
              </a:p>
            </p:txBody>
          </p:sp>
          <p:sp>
            <p:nvSpPr>
              <p:cNvPr id="43019" name="Line 22"/>
              <p:cNvSpPr>
                <a:spLocks noChangeShapeType="1"/>
              </p:cNvSpPr>
              <p:nvPr/>
            </p:nvSpPr>
            <p:spPr bwMode="auto">
              <a:xfrm flipH="1" flipV="1">
                <a:off x="2200" y="3521"/>
                <a:ext cx="127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lIns="93600" tIns="46800" rIns="936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3016" name="Text Box 42"/>
            <p:cNvSpPr txBox="1">
              <a:spLocks noChangeArrowheads="1"/>
            </p:cNvSpPr>
            <p:nvPr/>
          </p:nvSpPr>
          <p:spPr bwMode="auto">
            <a:xfrm rot="644541">
              <a:off x="2472" y="3430"/>
              <a:ext cx="7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Accesses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Example: </a:t>
            </a:r>
            <a:r>
              <a:rPr lang="en-US" dirty="0"/>
              <a:t>Person + Driver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19" y="1557338"/>
            <a:ext cx="8655943" cy="4708525"/>
          </a:xfrm>
        </p:spPr>
        <p:txBody>
          <a:bodyPr/>
          <a:lstStyle/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private int age;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age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public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	return age;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PersonDriver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 (String 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27;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Person peter = new Person ();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peter.setAge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ja-JP" altLang="en-US" sz="1400" b="1">
                <a:latin typeface="Courier New" panose="02070309020205020404" pitchFamily="49" charset="0"/>
                <a:ea typeface="メイリオ" charset="0"/>
                <a:cs typeface="Courier New" panose="02070309020205020404" pitchFamily="49" charset="0"/>
              </a:rPr>
              <a:t>“</a:t>
            </a:r>
            <a:r>
              <a:rPr lang="en-US" altLang="ja-JP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Peter's current age is : " + </a:t>
            </a:r>
            <a:r>
              <a:rPr lang="en-US" altLang="ja-JP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peter.getAge</a:t>
            </a:r>
            <a:r>
              <a:rPr lang="en-US" altLang="ja-JP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ts val="2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spcBef>
                <a:spcPts val="200"/>
              </a:spcBef>
              <a:buFont typeface="Wingdings 2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3F599-162D-1E4A-8447-4D818F0F5DAC}"/>
              </a:ext>
            </a:extLst>
          </p:cNvPr>
          <p:cNvSpPr txBox="1"/>
          <p:nvPr/>
        </p:nvSpPr>
        <p:spPr>
          <a:xfrm>
            <a:off x="5648656" y="156521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Person.java</a:t>
            </a:r>
            <a:endParaRPr lang="en-US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B418C-57DD-AA41-B734-2100A06A46FC}"/>
              </a:ext>
            </a:extLst>
          </p:cNvPr>
          <p:cNvSpPr txBox="1"/>
          <p:nvPr/>
        </p:nvSpPr>
        <p:spPr>
          <a:xfrm>
            <a:off x="5940152" y="40770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PersonDriver.java</a:t>
            </a:r>
            <a:endParaRPr lang="en-US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3.1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Declare a class and create an object</a:t>
            </a:r>
          </a:p>
          <a:p>
            <a:r>
              <a:rPr lang="en-US" dirty="0">
                <a:latin typeface="Century Gothic" charset="0"/>
              </a:rPr>
              <a:t>Declare instance variables</a:t>
            </a:r>
          </a:p>
          <a:p>
            <a:r>
              <a:rPr lang="en-US" dirty="0">
                <a:latin typeface="Century Gothic" charset="0"/>
              </a:rPr>
              <a:t>Declare and implement a class’s behaviors/methods</a:t>
            </a:r>
          </a:p>
          <a:p>
            <a:r>
              <a:rPr lang="en-US" dirty="0">
                <a:latin typeface="Century Gothic" charset="0"/>
              </a:rPr>
              <a:t>Call an object’s methods to perform tasks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The Driver Class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sz="2000" dirty="0"/>
              <a:t>Contains the main method to execute the program</a:t>
            </a:r>
          </a:p>
          <a:p>
            <a:pPr eaLnBrk="1" hangingPunct="1">
              <a:buFontTx/>
              <a:buChar char="•"/>
            </a:pPr>
            <a:r>
              <a:rPr lang="en-US" sz="2000" dirty="0"/>
              <a:t>For now, avoid:</a:t>
            </a:r>
          </a:p>
          <a:p>
            <a:pPr lvl="1" eaLnBrk="1" hangingPunct="1"/>
            <a:r>
              <a:rPr lang="en-US" sz="1800" dirty="0"/>
              <a:t>Defining instance variable for the Driver  </a:t>
            </a:r>
          </a:p>
          <a:p>
            <a:pPr lvl="1" eaLnBrk="1" hangingPunct="1"/>
            <a:r>
              <a:rPr lang="en-US" sz="1800" dirty="0"/>
              <a:t>Defining instance methods for the Driver (other than the main method)</a:t>
            </a:r>
            <a:endParaRPr lang="en-US" sz="1800" baseline="30000" dirty="0"/>
          </a:p>
          <a:p>
            <a:pPr eaLnBrk="1" hangingPunct="1">
              <a:buFontTx/>
              <a:buChar char="•"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323528" y="485874"/>
            <a:ext cx="8382000" cy="780246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Important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410200"/>
          </a:xfrm>
        </p:spPr>
        <p:txBody>
          <a:bodyPr/>
          <a:lstStyle/>
          <a:p>
            <a:pPr eaLnBrk="1" hangingPunct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public class called Person MUST be in a file called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Person.java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(automatically done in Eclipse)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created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class Person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 … }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is an access modifier, specifies that the class is available to “everyone”</a:t>
            </a:r>
          </a:p>
          <a:p>
            <a:pPr marL="685800" lvl="2" indent="0" eaLnBrk="1" hangingPunct="1"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Person object can be created within any class.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public method in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PersonDriver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static void main() { … }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specifies that this method is available to “everyone”</a:t>
            </a:r>
          </a:p>
          <a:p>
            <a:pPr lvl="2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method can be called from method of any class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method main was declared a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method belongs to the class and not to an object of the class</a:t>
            </a:r>
          </a:p>
          <a:p>
            <a:pPr lvl="2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method can be called without creating an object of that class.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B7BA1DC-3035-154F-8255-B2365BEE46D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-7782" y="495881"/>
            <a:ext cx="8913813" cy="105913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entury Gothic" charset="0"/>
              </a:rPr>
              <a:t>Exercise: Declare a class with a method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entury Gothic" charset="0"/>
              </a:rPr>
              <a:t>Create a public class: call it </a:t>
            </a:r>
            <a:r>
              <a:rPr lang="en-US" sz="2000" dirty="0" err="1">
                <a:solidFill>
                  <a:srgbClr val="008000"/>
                </a:solidFill>
                <a:latin typeface="Century Gothic" charset="0"/>
              </a:rPr>
              <a:t>GradeBook</a:t>
            </a:r>
            <a:endParaRPr lang="en-US" sz="2000" dirty="0">
              <a:solidFill>
                <a:srgbClr val="008000"/>
              </a:solidFill>
              <a:latin typeface="Century Gothic" charset="0"/>
            </a:endParaRPr>
          </a:p>
          <a:p>
            <a:pPr lvl="1" eaLnBrk="1" hangingPunct="1"/>
            <a:r>
              <a:rPr lang="en-US" sz="1800" dirty="0">
                <a:latin typeface="Century Gothic" charset="0"/>
              </a:rPr>
              <a:t>Use Eclipse to create a new java project, then create a class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Do not create a main method in the class</a:t>
            </a:r>
          </a:p>
          <a:p>
            <a:pPr lvl="2" eaLnBrk="1" hangingPunct="1"/>
            <a:r>
              <a:rPr lang="en-US" sz="1800" dirty="0" err="1">
                <a:latin typeface="Century Gothic" charset="0"/>
              </a:rPr>
              <a:t>GradeBook</a:t>
            </a:r>
            <a:r>
              <a:rPr lang="en-US" sz="1800" dirty="0">
                <a:latin typeface="Century Gothic" charset="0"/>
              </a:rPr>
              <a:t> is not an application. We cannot execute it as it has no main method</a:t>
            </a:r>
          </a:p>
          <a:p>
            <a:pPr eaLnBrk="1" hangingPunct="1"/>
            <a:r>
              <a:rPr lang="en-US" sz="2000" dirty="0">
                <a:latin typeface="Century Gothic" charset="0"/>
              </a:rPr>
              <a:t>Define a method: call it </a:t>
            </a:r>
            <a:r>
              <a:rPr lang="en-US" sz="2000" dirty="0" err="1">
                <a:solidFill>
                  <a:srgbClr val="008000"/>
                </a:solidFill>
                <a:latin typeface="Century Gothic" charset="0"/>
              </a:rPr>
              <a:t>displayMessage</a:t>
            </a:r>
            <a:endParaRPr lang="en-US" sz="2000" dirty="0">
              <a:solidFill>
                <a:srgbClr val="008000"/>
              </a:solidFill>
              <a:latin typeface="Century Gothic" charset="0"/>
            </a:endParaRPr>
          </a:p>
          <a:p>
            <a:pPr lvl="1" eaLnBrk="1" hangingPunct="1"/>
            <a:r>
              <a:rPr lang="en-US" sz="1800" dirty="0">
                <a:latin typeface="Century Gothic" charset="0"/>
              </a:rPr>
              <a:t>Declare it as public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The only thing it does is to print a statement: “Welcome to the Grade Book!”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E622FC1-23AF-754A-918E-353CE2BC77C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Exercise: Declare a driver class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entury Gothic" charset="0"/>
              </a:rPr>
              <a:t>Driver class = a separate class with method main</a:t>
            </a:r>
          </a:p>
          <a:p>
            <a:pPr eaLnBrk="1" hangingPunct="1"/>
            <a:r>
              <a:rPr lang="en-US" sz="2000" dirty="0">
                <a:latin typeface="Century Gothic" charset="0"/>
              </a:rPr>
              <a:t>In the same project, create another class </a:t>
            </a:r>
            <a:r>
              <a:rPr lang="en-US" sz="2000" dirty="0" err="1">
                <a:solidFill>
                  <a:srgbClr val="00B050"/>
                </a:solidFill>
                <a:latin typeface="Century Gothic" charset="0"/>
              </a:rPr>
              <a:t>GradeBookTest</a:t>
            </a:r>
            <a:r>
              <a:rPr lang="en-US" sz="2000" dirty="0">
                <a:latin typeface="Century Gothic" charset="0"/>
              </a:rPr>
              <a:t> with a main method 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Create an object of </a:t>
            </a:r>
            <a:r>
              <a:rPr lang="en-US" sz="2000" dirty="0" err="1">
                <a:latin typeface="Century Gothic" charset="0"/>
              </a:rPr>
              <a:t>GradeBook</a:t>
            </a:r>
            <a:r>
              <a:rPr lang="en-US" sz="2000" dirty="0">
                <a:latin typeface="Century Gothic" charset="0"/>
              </a:rPr>
              <a:t> in the main() and assign it to a reference variable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Call method </a:t>
            </a:r>
            <a:r>
              <a:rPr lang="en-US" sz="2000" dirty="0" err="1">
                <a:solidFill>
                  <a:srgbClr val="00B050"/>
                </a:solidFill>
                <a:latin typeface="Century Gothic" charset="0"/>
              </a:rPr>
              <a:t>displayMessage</a:t>
            </a:r>
            <a:r>
              <a:rPr lang="en-US" sz="2000" dirty="0">
                <a:latin typeface="Century Gothic" charset="0"/>
              </a:rPr>
              <a:t> on the </a:t>
            </a:r>
            <a:r>
              <a:rPr lang="en-US" sz="2000" dirty="0" err="1">
                <a:latin typeface="Century Gothic" charset="0"/>
              </a:rPr>
              <a:t>GradeBook</a:t>
            </a:r>
            <a:r>
              <a:rPr lang="en-US" sz="2000" dirty="0">
                <a:latin typeface="Century Gothic" charset="0"/>
              </a:rPr>
              <a:t> object created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DD64413-8025-0941-99D4-5B2036FBB51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2A568-0125-334F-B2AE-7C5B1D2B9C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1371600"/>
            <a:ext cx="8064896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GradeBook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defRPr/>
            </a:pPr>
            <a:endParaRPr lang="en-US" sz="2000" dirty="0">
              <a:latin typeface="Consolas"/>
            </a:endParaRPr>
          </a:p>
          <a:p>
            <a:pPr>
              <a:defRPr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displayMessage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"Welcome to the Grade Book!"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function </a:t>
            </a:r>
            <a:r>
              <a:rPr lang="en-US" sz="2000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displayMessage</a:t>
            </a:r>
            <a:endParaRPr lang="en-US" sz="2000" dirty="0">
              <a:latin typeface="Consolas"/>
            </a:endParaRP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</a:t>
            </a:r>
            <a:r>
              <a:rPr lang="en-US" sz="2000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GradeBook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67544" y="908720"/>
            <a:ext cx="748883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GradeBookTest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endParaRPr lang="en-US" sz="2000" dirty="0">
              <a:latin typeface="Consolas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myGradeBook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2000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charset="0"/>
              </a:rPr>
              <a:t>myGradeBook.displayMessage</a:t>
            </a:r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// end function main</a:t>
            </a:r>
          </a:p>
          <a:p>
            <a:endParaRPr lang="en-US" sz="2000" dirty="0">
              <a:latin typeface="Consolas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2000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2000" dirty="0" err="1">
                <a:solidFill>
                  <a:srgbClr val="3F7F5F"/>
                </a:solidFill>
                <a:latin typeface="Consolas" charset="0"/>
              </a:rPr>
              <a:t>myGradeBook</a:t>
            </a:r>
            <a:endParaRPr lang="en-US" sz="2000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993D1-3D00-4F40-8428-4FE3A85497D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5791200" y="560119"/>
            <a:ext cx="3276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Create an object/instance of GradeBook class and assign it to variable myGradeBook </a:t>
            </a:r>
          </a:p>
        </p:txBody>
      </p:sp>
      <p:cxnSp>
        <p:nvCxnSpPr>
          <p:cNvPr id="57350" name="Straight Arrow Connector 8"/>
          <p:cNvCxnSpPr>
            <a:cxnSpLocks noChangeShapeType="1"/>
            <a:stCxn id="57349" idx="2"/>
          </p:cNvCxnSpPr>
          <p:nvPr/>
        </p:nvCxnSpPr>
        <p:spPr bwMode="auto">
          <a:xfrm flipH="1">
            <a:off x="6516216" y="1484044"/>
            <a:ext cx="913284" cy="662955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51" name="TextBox 10"/>
          <p:cNvSpPr txBox="1">
            <a:spLocks noChangeArrowheads="1"/>
          </p:cNvSpPr>
          <p:nvPr/>
        </p:nvSpPr>
        <p:spPr bwMode="auto">
          <a:xfrm>
            <a:off x="5508104" y="3753414"/>
            <a:ext cx="3276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Invoke method on the object of class GradeBook assigned to variable myGradeBook</a:t>
            </a:r>
          </a:p>
        </p:txBody>
      </p:sp>
      <p:cxnSp>
        <p:nvCxnSpPr>
          <p:cNvPr id="57352" name="Straight Arrow Connector 11"/>
          <p:cNvCxnSpPr>
            <a:cxnSpLocks noChangeShapeType="1"/>
          </p:cNvCxnSpPr>
          <p:nvPr/>
        </p:nvCxnSpPr>
        <p:spPr bwMode="auto">
          <a:xfrm flipH="1" flipV="1">
            <a:off x="5148064" y="3140968"/>
            <a:ext cx="1368152" cy="648072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/>
      <p:bldP spid="573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993D1-3D00-4F40-8428-4FE3A85497D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497" name="TextBox 13"/>
          <p:cNvSpPr txBox="1">
            <a:spLocks noChangeArrowheads="1"/>
          </p:cNvSpPr>
          <p:nvPr/>
        </p:nvSpPr>
        <p:spPr bwMode="auto">
          <a:xfrm>
            <a:off x="527050" y="1916832"/>
            <a:ext cx="864076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Run the </a:t>
            </a:r>
            <a:r>
              <a:rPr lang="en-US" sz="1800" dirty="0" err="1"/>
              <a:t>GradeBookTest</a:t>
            </a:r>
            <a:r>
              <a:rPr lang="en-US" sz="1800" dirty="0"/>
              <a:t> class and see it produces the desired output.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800" dirty="0"/>
              <a:t>If using command line, compile both </a:t>
            </a:r>
            <a:r>
              <a:rPr lang="en-US" sz="1800" dirty="0" err="1"/>
              <a:t>GradeBook.java</a:t>
            </a:r>
            <a:r>
              <a:rPr lang="en-US" sz="1800" dirty="0"/>
              <a:t> and </a:t>
            </a:r>
            <a:r>
              <a:rPr lang="en-US" sz="1800" dirty="0" err="1"/>
              <a:t>GradeBookTest.java</a:t>
            </a:r>
            <a:r>
              <a:rPr lang="en-US" sz="1800" dirty="0"/>
              <a:t>, and execute </a:t>
            </a:r>
            <a:r>
              <a:rPr lang="en-US" sz="1800" dirty="0" err="1"/>
              <a:t>GradeBookTest.class</a:t>
            </a:r>
            <a:r>
              <a:rPr lang="en-US" sz="1800" dirty="0"/>
              <a:t> as follows</a:t>
            </a:r>
          </a:p>
          <a:p>
            <a:pPr marL="1143000" lvl="1" indent="-400050">
              <a:buFont typeface="+mj-lt"/>
              <a:buAutoNum type="romanLcPeriod"/>
              <a:defRPr/>
            </a:pPr>
            <a:r>
              <a:rPr lang="en-US" sz="1800" dirty="0" err="1"/>
              <a:t>javac</a:t>
            </a:r>
            <a:r>
              <a:rPr lang="en-US" sz="1800" dirty="0"/>
              <a:t> </a:t>
            </a:r>
            <a:r>
              <a:rPr lang="en-US" sz="1800" dirty="0" err="1"/>
              <a:t>GradeBook.java</a:t>
            </a:r>
            <a:r>
              <a:rPr lang="en-US" sz="1800" dirty="0"/>
              <a:t> </a:t>
            </a:r>
            <a:r>
              <a:rPr lang="en-US" sz="1800" dirty="0" err="1"/>
              <a:t>GradeBookTest.java</a:t>
            </a:r>
            <a:endParaRPr lang="en-US" sz="1800" dirty="0"/>
          </a:p>
          <a:p>
            <a:pPr marL="1143000" lvl="1" indent="-400050">
              <a:buFont typeface="+mj-lt"/>
              <a:buAutoNum type="romanLcPeriod"/>
              <a:defRPr/>
            </a:pPr>
            <a:r>
              <a:rPr lang="en-US" sz="1800" dirty="0"/>
              <a:t>java </a:t>
            </a:r>
            <a:r>
              <a:rPr lang="en-US" sz="1800" dirty="0" err="1"/>
              <a:t>GradeBookTest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We could have compiled using two separate </a:t>
            </a:r>
            <a:r>
              <a:rPr lang="en-US" sz="1800" dirty="0" err="1"/>
              <a:t>javac</a:t>
            </a:r>
            <a:r>
              <a:rPr lang="en-US" sz="1800" dirty="0"/>
              <a:t> commands as well as:</a:t>
            </a:r>
          </a:p>
          <a:p>
            <a:pPr>
              <a:defRPr/>
            </a:pPr>
            <a:r>
              <a:rPr lang="en-US" sz="1800" dirty="0"/>
              <a:t>	</a:t>
            </a:r>
            <a:r>
              <a:rPr lang="en-US" sz="1800" dirty="0" err="1"/>
              <a:t>javac</a:t>
            </a:r>
            <a:r>
              <a:rPr lang="en-US" sz="1800" dirty="0"/>
              <a:t> </a:t>
            </a:r>
            <a:r>
              <a:rPr lang="en-US" sz="1800" dirty="0" err="1"/>
              <a:t>GradeBook.java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	</a:t>
            </a:r>
            <a:r>
              <a:rPr lang="en-US" sz="1800" dirty="0" err="1"/>
              <a:t>javac</a:t>
            </a:r>
            <a:r>
              <a:rPr lang="en-US" sz="1800" dirty="0"/>
              <a:t> </a:t>
            </a:r>
            <a:r>
              <a:rPr lang="en-US" sz="1800" dirty="0" err="1"/>
              <a:t>GradeBookTest.java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093" y="836712"/>
            <a:ext cx="8913813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ts val="5220"/>
              </a:lnSpc>
            </a:pPr>
            <a:r>
              <a:rPr lang="en-US" dirty="0">
                <a:solidFill>
                  <a:schemeClr val="bg2"/>
                </a:solidFill>
                <a:latin typeface="Century Gothic" charset="0"/>
              </a:rPr>
              <a:t>	Exercise: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415371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382000" cy="904528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entury Gothic" charset="0"/>
              </a:rPr>
              <a:t>Reminder: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915400" cy="550547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names begin with upper case letter. </a:t>
            </a:r>
          </a:p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variables, local variables and methods begin with lower case letter (as in C++)</a:t>
            </a:r>
          </a:p>
          <a:p>
            <a:pPr lvl="1" eaLnBrk="1" hangingPunct="1"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Exception: constant variables are all UPPER-CASE letters</a:t>
            </a:r>
          </a:p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 sign and _ are allowed but typically not used in class names, variables, methods</a:t>
            </a:r>
          </a:p>
          <a:p>
            <a:pPr lvl="1" eaLnBrk="1" hangingPunct="1"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Exception: different words in a constant variable are separated using _ </a:t>
            </a:r>
          </a:p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subsequent word for class names, variables, methods begin with upper case letter (i.e., camel case notation).</a:t>
            </a:r>
          </a:p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(or only) word for a method is a verb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http://docs.oracle.com/javase/tutorial/java/nutsandbolts/variables.html#naming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http://docs.oracle.com/javase/tutorial/java/javaOO/variables.html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E38343-CF14-014D-8456-53618A0BB28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Defining a class</a:t>
            </a:r>
          </a:p>
          <a:p>
            <a:pPr lvl="1"/>
            <a:r>
              <a:rPr lang="en-US" sz="2000" dirty="0"/>
              <a:t>Instance variable</a:t>
            </a:r>
          </a:p>
          <a:p>
            <a:pPr lvl="1"/>
            <a:r>
              <a:rPr lang="en-US" sz="2000" dirty="0"/>
              <a:t>Instance methods including getters and setters</a:t>
            </a:r>
          </a:p>
          <a:p>
            <a:r>
              <a:rPr lang="en-US" sz="2400" dirty="0"/>
              <a:t>Instantiating a class </a:t>
            </a:r>
            <a:r>
              <a:rPr lang="en-US" sz="2400" dirty="0">
                <a:sym typeface="Wingdings"/>
              </a:rPr>
              <a:t> </a:t>
            </a:r>
          </a:p>
          <a:p>
            <a:pPr lvl="1"/>
            <a:r>
              <a:rPr lang="en-US" sz="2000" dirty="0">
                <a:sym typeface="Wingdings"/>
              </a:rPr>
              <a:t>reference variables</a:t>
            </a:r>
          </a:p>
          <a:p>
            <a:pPr lvl="1"/>
            <a:r>
              <a:rPr lang="en-US" sz="2000" dirty="0">
                <a:sym typeface="Wingdings"/>
              </a:rPr>
              <a:t>new</a:t>
            </a:r>
          </a:p>
          <a:p>
            <a:r>
              <a:rPr lang="en-US" sz="2400" dirty="0">
                <a:sym typeface="Wingdings"/>
              </a:rPr>
              <a:t>Naming convention</a:t>
            </a:r>
          </a:p>
          <a:p>
            <a:r>
              <a:rPr lang="en-US" sz="2400" dirty="0">
                <a:sym typeface="Wingdings"/>
              </a:rPr>
              <a:t>Program with one class</a:t>
            </a:r>
          </a:p>
          <a:p>
            <a:r>
              <a:rPr lang="en-US" sz="2400" dirty="0">
                <a:sym typeface="Wingdings"/>
              </a:rPr>
              <a:t>Driver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3.4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Static / class variables</a:t>
            </a:r>
          </a:p>
          <a:p>
            <a:r>
              <a:rPr lang="en-US" dirty="0">
                <a:latin typeface="Century Gothic" charset="0"/>
              </a:rPr>
              <a:t>Instance variables</a:t>
            </a:r>
          </a:p>
          <a:p>
            <a:r>
              <a:rPr lang="en-US" dirty="0">
                <a:latin typeface="Century Gothic" charset="0"/>
              </a:rPr>
              <a:t>Local variables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Working With Objects In Java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romanUcPeriod"/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the class</a:t>
            </a:r>
          </a:p>
          <a:p>
            <a:pPr marL="609600" indent="-609600" eaLnBrk="1" hangingPunct="1">
              <a:buFontTx/>
              <a:buAutoNum type="romanUcPeriod"/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an instance of the class (instantiate an object)</a:t>
            </a:r>
          </a:p>
          <a:p>
            <a:pPr marL="609600" indent="-609600" eaLnBrk="1" hangingPunct="1">
              <a:buFontTx/>
              <a:buAutoNum type="romanUcPeriod"/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different parts of the object</a:t>
            </a:r>
          </a:p>
          <a:p>
            <a:pPr marL="0" indent="0" eaLnBrk="1" hangingPunct="1">
              <a:buNone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617" y="332656"/>
            <a:ext cx="8382000" cy="83252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Instance Variables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type="body" idx="1"/>
          </p:nvPr>
        </p:nvSpPr>
        <p:spPr>
          <a:xfrm>
            <a:off x="323528" y="1412875"/>
            <a:ext cx="8424936" cy="4911725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entury Gothic" charset="0"/>
              </a:rPr>
              <a:t>Instance variables are associated with objects, i.e. each object has a set of instance variables</a:t>
            </a:r>
          </a:p>
          <a:p>
            <a:pPr lvl="1" eaLnBrk="1" hangingPunct="1"/>
            <a:r>
              <a:rPr lang="en-US" sz="2000" dirty="0">
                <a:latin typeface="Century Gothic" charset="0"/>
              </a:rPr>
              <a:t>Declared inside class declaration, but outside any methods</a:t>
            </a:r>
          </a:p>
          <a:p>
            <a:pPr eaLnBrk="1" hangingPunct="1"/>
            <a:endParaRPr lang="en-US" sz="1800" dirty="0">
              <a:latin typeface="Century Gothic" charset="0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entury Gothic" charset="0"/>
              </a:rPr>
              <a:t>NOTE: We can also have </a:t>
            </a:r>
            <a:r>
              <a:rPr lang="en-US" sz="1800" dirty="0">
                <a:solidFill>
                  <a:srgbClr val="0000FF"/>
                </a:solidFill>
                <a:latin typeface="Century Gothic" charset="0"/>
              </a:rPr>
              <a:t>static</a:t>
            </a:r>
            <a:r>
              <a:rPr lang="en-US" sz="1800" dirty="0">
                <a:latin typeface="Century Gothic" charset="0"/>
              </a:rPr>
              <a:t> fields that belong to the entire class, and not to an object of the class.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71E20B1-9742-F341-B213-E9A16FBEC1C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2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8"/>
          <p:cNvSpPr>
            <a:spLocks noChangeArrowheads="1"/>
          </p:cNvSpPr>
          <p:nvPr/>
        </p:nvSpPr>
        <p:spPr bwMode="auto">
          <a:xfrm>
            <a:off x="684213" y="4797425"/>
            <a:ext cx="3657600" cy="280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algn="ctr" eaLnBrk="1" hangingPunct="1">
              <a:spcBef>
                <a:spcPct val="20000"/>
              </a:spcBef>
              <a:buSzPct val="70000"/>
            </a:pPr>
            <a:endParaRPr lang="en-US" sz="1800">
              <a:latin typeface="Tahoma" charset="0"/>
            </a:endParaRPr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2844211" y="371795"/>
            <a:ext cx="4141241" cy="692696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Intro to static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EC20391-C3AD-3844-A2CA-57E4747B869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065276"/>
            <a:ext cx="7162800" cy="23637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defRPr/>
            </a:pPr>
            <a:endParaRPr lang="en-US" dirty="0">
              <a:latin typeface="Consolas"/>
            </a:endParaRPr>
          </a:p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displayMessage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"Welcome to the Grade Book!"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displayMessage</a:t>
            </a:r>
            <a:endParaRPr lang="en-US" dirty="0">
              <a:latin typeface="Consolas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GradeBook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8613" name="TextBox 6"/>
          <p:cNvSpPr txBox="1">
            <a:spLocks noChangeArrowheads="1"/>
          </p:cNvSpPr>
          <p:nvPr/>
        </p:nvSpPr>
        <p:spPr bwMode="auto">
          <a:xfrm>
            <a:off x="304800" y="3429000"/>
            <a:ext cx="84582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700" dirty="0"/>
              <a:t>We get a warning message when we invoke </a:t>
            </a:r>
            <a:r>
              <a:rPr lang="en-US" sz="1700" dirty="0" err="1"/>
              <a:t>myGradeBook.displayMessage</a:t>
            </a:r>
            <a:r>
              <a:rPr lang="en-US" sz="1700" dirty="0"/>
              <a:t>(). Let us now change the main method as follows. See that we can invoke static methods without creating an object of the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4365104"/>
            <a:ext cx="4896544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GradeBook.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displayMessage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end function main</a:t>
            </a:r>
          </a:p>
        </p:txBody>
      </p:sp>
      <p:sp>
        <p:nvSpPr>
          <p:cNvPr id="68615" name="TextBox 10"/>
          <p:cNvSpPr txBox="1">
            <a:spLocks noChangeArrowheads="1"/>
          </p:cNvSpPr>
          <p:nvPr/>
        </p:nvSpPr>
        <p:spPr bwMode="auto">
          <a:xfrm>
            <a:off x="5795963" y="4437063"/>
            <a:ext cx="3124200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Invoke method on the class GradeBook, and not on an object of the class.</a:t>
            </a:r>
          </a:p>
        </p:txBody>
      </p:sp>
      <p:cxnSp>
        <p:nvCxnSpPr>
          <p:cNvPr id="68616" name="Straight Arrow Connector 11"/>
          <p:cNvCxnSpPr>
            <a:cxnSpLocks noChangeShapeType="1"/>
            <a:stCxn id="68615" idx="1"/>
          </p:cNvCxnSpPr>
          <p:nvPr/>
        </p:nvCxnSpPr>
        <p:spPr bwMode="auto">
          <a:xfrm flipH="1">
            <a:off x="4289425" y="4899025"/>
            <a:ext cx="1506538" cy="28575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8617" name="TextBox 12"/>
          <p:cNvSpPr txBox="1">
            <a:spLocks noChangeArrowheads="1"/>
          </p:cNvSpPr>
          <p:nvPr/>
        </p:nvSpPr>
        <p:spPr bwMode="auto">
          <a:xfrm>
            <a:off x="419100" y="5486400"/>
            <a:ext cx="78105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700"/>
              <a:t>Note that the method can be invoked as myGradeBook.displayMessage() where myGradeBook is an object of class GradeBook, but this is not recommended.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79712" y="1630316"/>
            <a:ext cx="864096" cy="288032"/>
          </a:xfrm>
          <a:prstGeom prst="round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6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itle 1"/>
          <p:cNvSpPr>
            <a:spLocks noGrp="1"/>
          </p:cNvSpPr>
          <p:nvPr>
            <p:ph type="title"/>
          </p:nvPr>
        </p:nvSpPr>
        <p:spPr>
          <a:xfrm>
            <a:off x="2957051" y="348758"/>
            <a:ext cx="2952328" cy="764704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Instance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F78EA2-9695-034C-803D-1FE1CE41F83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2951" name="Rectangle 5"/>
          <p:cNvSpPr>
            <a:spLocks noChangeArrowheads="1"/>
          </p:cNvSpPr>
          <p:nvPr/>
        </p:nvSpPr>
        <p:spPr bwMode="auto">
          <a:xfrm>
            <a:off x="533400" y="1038902"/>
            <a:ext cx="843108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  <a:endParaRPr lang="en-US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setCourseName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(String name) {</a:t>
            </a:r>
          </a:p>
          <a:p>
            <a:r>
              <a:rPr lang="en-US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setCourseName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getCourseName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displayMessage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i="1" dirty="0">
                <a:solidFill>
                  <a:srgbClr val="2A00FF"/>
                </a:solidFill>
                <a:latin typeface="Consolas" charset="0"/>
              </a:rPr>
              <a:t>"Welcome to the Grade Book for "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displayMessage</a:t>
            </a:r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GradeBook</a:t>
            </a:r>
            <a:endParaRPr lang="en-US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82952" name="TextBox 6"/>
          <p:cNvSpPr txBox="1">
            <a:spLocks noChangeArrowheads="1"/>
          </p:cNvSpPr>
          <p:nvPr/>
        </p:nvSpPr>
        <p:spPr bwMode="auto">
          <a:xfrm>
            <a:off x="4644008" y="1792400"/>
            <a:ext cx="208823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Instance variable </a:t>
            </a:r>
          </a:p>
        </p:txBody>
      </p:sp>
      <p:cxnSp>
        <p:nvCxnSpPr>
          <p:cNvPr id="82953" name="Straight Arrow Connector 7"/>
          <p:cNvCxnSpPr>
            <a:cxnSpLocks noChangeShapeType="1"/>
          </p:cNvCxnSpPr>
          <p:nvPr/>
        </p:nvCxnSpPr>
        <p:spPr bwMode="auto">
          <a:xfrm flipH="1">
            <a:off x="3851920" y="1986358"/>
            <a:ext cx="792088" cy="175374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642756" y="2926732"/>
            <a:ext cx="27363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Any local variables here?</a:t>
            </a:r>
          </a:p>
        </p:txBody>
      </p:sp>
    </p:spTree>
    <p:extLst>
      <p:ext uri="{BB962C8B-B14F-4D97-AF65-F5344CB8AC3E}">
        <p14:creationId xmlns:p14="http://schemas.microsoft.com/office/powerpoint/2010/main" val="251073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66729" y="849073"/>
            <a:ext cx="8382000" cy="864095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Instance vs. Local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BD3AEC-CBDE-EC4E-B93B-92198CBA5F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37549864"/>
              </p:ext>
            </p:extLst>
          </p:nvPr>
        </p:nvGraphicFramePr>
        <p:xfrm>
          <a:off x="578009" y="2138684"/>
          <a:ext cx="7992888" cy="3091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6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Instance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Declared outside of any methods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typically declared private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Declared in the body of a 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access 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Exist as long as the object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Values are lost</a:t>
                      </a:r>
                      <a:r>
                        <a:rPr lang="en-US" sz="1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hen a method terminates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Have a default initial value if not initialized</a:t>
                      </a:r>
                    </a:p>
                    <a:p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 default</a:t>
                      </a:r>
                      <a:r>
                        <a:rPr lang="en-US" sz="1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value if un-initialized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un-initialized local variables result in compiler error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035CC2-9370-8B47-B9E7-8886C4257699}"/>
              </a:ext>
            </a:extLst>
          </p:cNvPr>
          <p:cNvSpPr txBox="1"/>
          <p:nvPr/>
        </p:nvSpPr>
        <p:spPr>
          <a:xfrm>
            <a:off x="827584" y="6093296"/>
            <a:ext cx="7920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entury Gothic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http://docs.oracle.com/javase/tutorial/java/nutsandbolts/datatypes.html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9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itle 1"/>
          <p:cNvSpPr>
            <a:spLocks noGrp="1"/>
          </p:cNvSpPr>
          <p:nvPr>
            <p:ph type="title"/>
          </p:nvPr>
        </p:nvSpPr>
        <p:spPr>
          <a:xfrm>
            <a:off x="762000" y="484285"/>
            <a:ext cx="8382000" cy="1048544"/>
          </a:xfrm>
        </p:spPr>
        <p:txBody>
          <a:bodyPr/>
          <a:lstStyle/>
          <a:p>
            <a:pPr algn="ctr" eaLnBrk="1" hangingPunct="1"/>
            <a:r>
              <a:rPr lang="en-US" sz="2800" dirty="0">
                <a:latin typeface="Century Gothic" charset="0"/>
              </a:rPr>
              <a:t>Instance variables &amp; instance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F78EA2-9695-034C-803D-1FE1CE41F83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2951" name="Rectangle 5"/>
          <p:cNvSpPr>
            <a:spLocks noChangeArrowheads="1"/>
          </p:cNvSpPr>
          <p:nvPr/>
        </p:nvSpPr>
        <p:spPr bwMode="auto">
          <a:xfrm>
            <a:off x="539552" y="1592206"/>
            <a:ext cx="8604448" cy="55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setCourseName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(String name) {</a:t>
            </a:r>
          </a:p>
          <a:p>
            <a:r>
              <a:rPr lang="en-US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setCourseName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getCourseName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displayMessage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i="1" dirty="0">
                <a:solidFill>
                  <a:srgbClr val="2A00FF"/>
                </a:solidFill>
                <a:latin typeface="Consolas" charset="0"/>
              </a:rPr>
              <a:t>"Welcome to the Grade Book for "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+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 + </a:t>
            </a:r>
            <a:r>
              <a:rPr lang="en-US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displayMessage</a:t>
            </a:r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GradeBook</a:t>
            </a:r>
            <a:endParaRPr lang="en-US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82954" name="TextBox 11"/>
          <p:cNvSpPr txBox="1">
            <a:spLocks noChangeArrowheads="1"/>
          </p:cNvSpPr>
          <p:nvPr/>
        </p:nvSpPr>
        <p:spPr bwMode="auto">
          <a:xfrm>
            <a:off x="5580112" y="2420888"/>
            <a:ext cx="275431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Setter and Getter methods</a:t>
            </a:r>
          </a:p>
        </p:txBody>
      </p:sp>
      <p:sp>
        <p:nvSpPr>
          <p:cNvPr id="82955" name="TextBox 14"/>
          <p:cNvSpPr txBox="1">
            <a:spLocks noChangeArrowheads="1"/>
          </p:cNvSpPr>
          <p:nvPr/>
        </p:nvSpPr>
        <p:spPr bwMode="auto">
          <a:xfrm>
            <a:off x="5148064" y="4038163"/>
            <a:ext cx="2537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Method that invokes method </a:t>
            </a:r>
            <a:r>
              <a:rPr lang="en-US" dirty="0" err="1"/>
              <a:t>getCourseName</a:t>
            </a:r>
            <a:r>
              <a:rPr lang="en-US" dirty="0"/>
              <a:t> on the “same” object</a:t>
            </a:r>
          </a:p>
        </p:txBody>
      </p:sp>
      <p:cxnSp>
        <p:nvCxnSpPr>
          <p:cNvPr id="82956" name="Straight Arrow Connector 15"/>
          <p:cNvCxnSpPr>
            <a:cxnSpLocks noChangeShapeType="1"/>
            <a:stCxn id="82954" idx="1"/>
          </p:cNvCxnSpPr>
          <p:nvPr/>
        </p:nvCxnSpPr>
        <p:spPr bwMode="auto">
          <a:xfrm flipH="1" flipV="1">
            <a:off x="3635896" y="2348880"/>
            <a:ext cx="1944216" cy="241285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Straight Arrow Connector 17"/>
          <p:cNvCxnSpPr>
            <a:cxnSpLocks noChangeShapeType="1"/>
          </p:cNvCxnSpPr>
          <p:nvPr/>
        </p:nvCxnSpPr>
        <p:spPr bwMode="auto">
          <a:xfrm flipH="1">
            <a:off x="3779912" y="2708920"/>
            <a:ext cx="1800200" cy="72008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Straight Arrow Connector 19"/>
          <p:cNvCxnSpPr>
            <a:cxnSpLocks noChangeShapeType="1"/>
          </p:cNvCxnSpPr>
          <p:nvPr/>
        </p:nvCxnSpPr>
        <p:spPr bwMode="auto">
          <a:xfrm flipH="1">
            <a:off x="3491880" y="4437112"/>
            <a:ext cx="1656184" cy="504056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230187" y="499378"/>
            <a:ext cx="8913813" cy="9144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Century Gothic" charset="0"/>
              </a:rPr>
              <a:t>Uninitialized instance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6D1406C-B355-F44C-BF18-30A900FD176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556" y="1911019"/>
            <a:ext cx="8252868" cy="547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GradeBookTest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Scanner s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GradeBook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myGradeBook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();</a:t>
            </a:r>
          </a:p>
          <a:p>
            <a:pPr>
              <a:defRPr/>
            </a:pP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"initial course name =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myGradeBook.getCourseName</a:t>
            </a:r>
            <a:r>
              <a:rPr lang="en-U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"Please enter course name 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course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s.close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myGradeBook.setCourseName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(course);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myGradeBook.displayMessage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end function main</a:t>
            </a: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myGradeBook</a:t>
            </a:r>
            <a:endParaRPr lang="en-US" sz="14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3973" name="TextBox 7"/>
          <p:cNvSpPr txBox="1">
            <a:spLocks noChangeArrowheads="1"/>
          </p:cNvSpPr>
          <p:nvPr/>
        </p:nvSpPr>
        <p:spPr bwMode="auto">
          <a:xfrm>
            <a:off x="6444208" y="2420888"/>
            <a:ext cx="18002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Access uninitialized instance variable</a:t>
            </a:r>
          </a:p>
        </p:txBody>
      </p:sp>
      <p:cxnSp>
        <p:nvCxnSpPr>
          <p:cNvPr id="83974" name="Straight Arrow Connector 8"/>
          <p:cNvCxnSpPr>
            <a:cxnSpLocks noChangeShapeType="1"/>
          </p:cNvCxnSpPr>
          <p:nvPr/>
        </p:nvCxnSpPr>
        <p:spPr bwMode="auto">
          <a:xfrm flipH="1">
            <a:off x="7019925" y="3068960"/>
            <a:ext cx="216371" cy="36004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3975" name="TextBox 10"/>
          <p:cNvSpPr txBox="1">
            <a:spLocks noChangeArrowheads="1"/>
          </p:cNvSpPr>
          <p:nvPr/>
        </p:nvSpPr>
        <p:spPr bwMode="auto">
          <a:xfrm>
            <a:off x="4499992" y="4910138"/>
            <a:ext cx="4459858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charset="0"/>
              </a:rPr>
              <a:t>initial course name = null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</a:rPr>
              <a:t>Please enter course name : Java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</a:rPr>
              <a:t>Welcome to the Grade Book for Java!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170436" y="1309306"/>
            <a:ext cx="4217988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What is the output if the user entered Java?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3.5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Demo and exercise </a:t>
            </a:r>
          </a:p>
          <a:p>
            <a:r>
              <a:rPr lang="en-US" dirty="0">
                <a:latin typeface="Century Gothic" charset="0"/>
              </a:rPr>
              <a:t>Rectangle class + </a:t>
            </a:r>
            <a:r>
              <a:rPr lang="en-US" dirty="0" err="1">
                <a:latin typeface="Century Gothic" charset="0"/>
              </a:rPr>
              <a:t>ShapeTest</a:t>
            </a:r>
            <a:r>
              <a:rPr lang="en-US" dirty="0">
                <a:latin typeface="Century Gothic" charset="0"/>
              </a:rPr>
              <a:t> class</a:t>
            </a:r>
          </a:p>
          <a:p>
            <a:r>
              <a:rPr lang="en-US" dirty="0">
                <a:latin typeface="Century Gothic" charset="0"/>
              </a:rPr>
              <a:t>Circle class</a:t>
            </a:r>
          </a:p>
          <a:p>
            <a:r>
              <a:rPr lang="en-US" dirty="0" err="1">
                <a:latin typeface="Century Gothic" charset="0"/>
              </a:rPr>
              <a:t>BankAccount</a:t>
            </a:r>
            <a:r>
              <a:rPr lang="en-US" dirty="0">
                <a:latin typeface="Century Gothic" charset="0"/>
              </a:rPr>
              <a:t> class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6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Rectangle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6328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/>
                <a:cs typeface="Verdana"/>
              </a:rPr>
              <a:t>Create a class </a:t>
            </a:r>
            <a:r>
              <a:rPr lang="en-US" sz="1800" dirty="0">
                <a:solidFill>
                  <a:srgbClr val="3333FF"/>
                </a:solidFill>
                <a:latin typeface="Verdana"/>
                <a:cs typeface="Verdana"/>
              </a:rPr>
              <a:t>Rectangle</a:t>
            </a:r>
            <a:r>
              <a:rPr lang="en-US" sz="1800" dirty="0">
                <a:latin typeface="Verdana"/>
                <a:cs typeface="Verdana"/>
              </a:rPr>
              <a:t> with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variables: length and width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methods: </a:t>
            </a:r>
            <a:r>
              <a:rPr lang="en-US" sz="1800" dirty="0" err="1">
                <a:latin typeface="Verdana"/>
                <a:cs typeface="Verdana"/>
              </a:rPr>
              <a:t>calArea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calPerimeter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displayArea</a:t>
            </a:r>
            <a:r>
              <a:rPr lang="en-US" sz="1800" dirty="0">
                <a:latin typeface="Verdana"/>
                <a:cs typeface="Verdana"/>
              </a:rPr>
              <a:t>() and </a:t>
            </a:r>
            <a:r>
              <a:rPr lang="en-US" sz="1800" dirty="0" err="1">
                <a:latin typeface="Verdana"/>
                <a:cs typeface="Verdana"/>
              </a:rPr>
              <a:t>displayPerimeter</a:t>
            </a:r>
            <a:r>
              <a:rPr lang="en-US" sz="1800" dirty="0">
                <a:latin typeface="Verdana"/>
                <a:cs typeface="Verdana"/>
              </a:rPr>
              <a:t>() + getters and setters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r>
              <a:rPr lang="en-US" sz="1800" dirty="0">
                <a:latin typeface="Verdana"/>
                <a:cs typeface="Verdana"/>
              </a:rPr>
              <a:t>Create another class </a:t>
            </a:r>
            <a:r>
              <a:rPr lang="en-US" sz="1800" dirty="0" err="1">
                <a:solidFill>
                  <a:srgbClr val="3333FF"/>
                </a:solidFill>
                <a:latin typeface="Verdana"/>
                <a:cs typeface="Verdana"/>
              </a:rPr>
              <a:t>ShapeTest</a:t>
            </a:r>
            <a:r>
              <a:rPr lang="en-US" sz="1800" dirty="0">
                <a:latin typeface="Verdana"/>
                <a:cs typeface="Verdana"/>
              </a:rPr>
              <a:t> with main()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Create two Rectangle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Ask user for length and width for both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Display the area and perimeter for each rectangle</a:t>
            </a:r>
          </a:p>
        </p:txBody>
      </p:sp>
    </p:spTree>
    <p:extLst>
      <p:ext uri="{BB962C8B-B14F-4D97-AF65-F5344CB8AC3E}">
        <p14:creationId xmlns:p14="http://schemas.microsoft.com/office/powerpoint/2010/main" val="12876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Circle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6328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/>
                <a:cs typeface="Verdana"/>
              </a:rPr>
              <a:t>Create a class </a:t>
            </a:r>
            <a:r>
              <a:rPr lang="en-US" sz="1800" dirty="0">
                <a:solidFill>
                  <a:srgbClr val="3333FF"/>
                </a:solidFill>
                <a:latin typeface="Verdana"/>
                <a:cs typeface="Verdana"/>
              </a:rPr>
              <a:t>Circle</a:t>
            </a:r>
            <a:r>
              <a:rPr lang="en-US" sz="1800" dirty="0">
                <a:latin typeface="Verdana"/>
                <a:cs typeface="Verdana"/>
              </a:rPr>
              <a:t> with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variables: radius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methods: </a:t>
            </a:r>
            <a:r>
              <a:rPr lang="en-US" sz="1800" dirty="0" err="1">
                <a:latin typeface="Verdana"/>
                <a:cs typeface="Verdana"/>
              </a:rPr>
              <a:t>calArea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calCircumference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displayArea</a:t>
            </a:r>
            <a:r>
              <a:rPr lang="en-US" sz="1800" dirty="0">
                <a:latin typeface="Verdana"/>
                <a:cs typeface="Verdana"/>
              </a:rPr>
              <a:t>() and </a:t>
            </a:r>
            <a:r>
              <a:rPr lang="en-US" sz="1800" dirty="0" err="1">
                <a:latin typeface="Verdana"/>
                <a:cs typeface="Verdana"/>
              </a:rPr>
              <a:t>displayPerimeter</a:t>
            </a:r>
            <a:r>
              <a:rPr lang="en-US" sz="1800" dirty="0">
                <a:latin typeface="Verdana"/>
                <a:cs typeface="Verdana"/>
              </a:rPr>
              <a:t>() + getters and setters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Verdana"/>
              <a:cs typeface="Verdana"/>
            </a:endParaRPr>
          </a:p>
          <a:p>
            <a:r>
              <a:rPr lang="en-US" sz="1800" dirty="0">
                <a:latin typeface="Verdana"/>
                <a:cs typeface="Verdana"/>
              </a:rPr>
              <a:t>Add to class </a:t>
            </a:r>
            <a:r>
              <a:rPr lang="en-US" sz="1800" dirty="0" err="1">
                <a:solidFill>
                  <a:srgbClr val="3333FF"/>
                </a:solidFill>
                <a:latin typeface="Verdana"/>
                <a:cs typeface="Verdana"/>
              </a:rPr>
              <a:t>ShapeTest</a:t>
            </a:r>
            <a:r>
              <a:rPr lang="en-US" sz="1800" dirty="0">
                <a:latin typeface="Verdana"/>
                <a:cs typeface="Verdan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Create two circle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Ask user for radius for both circles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cs typeface="Verdana"/>
              </a:rPr>
              <a:t>Display the area and circumference for each circle</a:t>
            </a:r>
          </a:p>
        </p:txBody>
      </p:sp>
    </p:spTree>
    <p:extLst>
      <p:ext uri="{BB962C8B-B14F-4D97-AF65-F5344CB8AC3E}">
        <p14:creationId xmlns:p14="http://schemas.microsoft.com/office/powerpoint/2010/main" val="2698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BankAccount</a:t>
            </a:r>
            <a:r>
              <a:rPr lang="en-US" dirty="0"/>
              <a:t>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768023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/>
                <a:cs typeface="Verdana"/>
              </a:rPr>
              <a:t>Create another class </a:t>
            </a:r>
            <a:r>
              <a:rPr lang="en-US" sz="1800" dirty="0" err="1">
                <a:solidFill>
                  <a:srgbClr val="3333FF"/>
                </a:solidFill>
                <a:latin typeface="Verdana"/>
                <a:cs typeface="Verdana"/>
              </a:rPr>
              <a:t>BankAccount</a:t>
            </a:r>
            <a:r>
              <a:rPr lang="en-US" sz="1800" dirty="0">
                <a:latin typeface="Verdana"/>
                <a:cs typeface="Verdana"/>
              </a:rPr>
              <a:t> with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constant: INTEREST_RATE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variables: </a:t>
            </a:r>
            <a:r>
              <a:rPr lang="en-US" sz="1800" dirty="0" err="1">
                <a:latin typeface="Verdana"/>
                <a:cs typeface="Verdana"/>
              </a:rPr>
              <a:t>accountNum</a:t>
            </a:r>
            <a:r>
              <a:rPr lang="en-US" sz="1800" dirty="0">
                <a:latin typeface="Verdana"/>
                <a:cs typeface="Verdana"/>
              </a:rPr>
              <a:t>, </a:t>
            </a:r>
            <a:r>
              <a:rPr lang="en-US" sz="1800" dirty="0" err="1">
                <a:latin typeface="Verdana"/>
                <a:cs typeface="Verdana"/>
              </a:rPr>
              <a:t>bankBalance</a:t>
            </a:r>
            <a:r>
              <a:rPr lang="en-US" sz="1800" dirty="0">
                <a:latin typeface="Verdana"/>
                <a:cs typeface="Verdana"/>
              </a:rPr>
              <a:t>, duration, and interest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Instance Methods: </a:t>
            </a:r>
            <a:r>
              <a:rPr lang="en-US" sz="1800" dirty="0" err="1">
                <a:latin typeface="Verdana"/>
                <a:cs typeface="Verdana"/>
              </a:rPr>
              <a:t>calInterest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updateBalance</a:t>
            </a:r>
            <a:r>
              <a:rPr lang="en-US" sz="1800" dirty="0">
                <a:latin typeface="Verdana"/>
                <a:cs typeface="Verdana"/>
              </a:rPr>
              <a:t>(), </a:t>
            </a:r>
            <a:r>
              <a:rPr lang="en-US" sz="1800" dirty="0" err="1">
                <a:latin typeface="Verdana"/>
                <a:cs typeface="Verdana"/>
              </a:rPr>
              <a:t>displayAccount</a:t>
            </a:r>
            <a:r>
              <a:rPr lang="en-US" sz="1800" dirty="0">
                <a:latin typeface="Verdana"/>
                <a:cs typeface="Verdana"/>
              </a:rPr>
              <a:t>() + getters and setters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55BD8-9F22-C145-8B37-CCDFAAFA41CC}"/>
              </a:ext>
            </a:extLst>
          </p:cNvPr>
          <p:cNvSpPr txBox="1"/>
          <p:nvPr/>
        </p:nvSpPr>
        <p:spPr>
          <a:xfrm>
            <a:off x="827584" y="400506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/>
                <a:cs typeface="Verdana"/>
              </a:rPr>
              <a:t>Create another class </a:t>
            </a:r>
            <a:r>
              <a:rPr lang="en-US" sz="1800" dirty="0">
                <a:solidFill>
                  <a:srgbClr val="3333FF"/>
                </a:solidFill>
                <a:latin typeface="Verdana"/>
                <a:cs typeface="Verdana"/>
              </a:rPr>
              <a:t>Bank</a:t>
            </a:r>
            <a:r>
              <a:rPr lang="en-US" sz="1800" dirty="0">
                <a:latin typeface="Verdana"/>
                <a:cs typeface="Verdana"/>
              </a:rPr>
              <a:t> with main()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Create two </a:t>
            </a:r>
            <a:r>
              <a:rPr lang="en-US" sz="1800" dirty="0" err="1">
                <a:latin typeface="Verdana"/>
                <a:cs typeface="Verdana"/>
              </a:rPr>
              <a:t>BankAccount</a:t>
            </a:r>
            <a:r>
              <a:rPr lang="en-US" sz="1800" dirty="0">
                <a:latin typeface="Verdana"/>
                <a:cs typeface="Verdana"/>
              </a:rPr>
              <a:t> objects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Set the duration and interest to be constants: 2 and 0.03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Set the account numbers (100 and 200) and balance (1000, 1500)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Add $300 to account 100 and deduct $400 from account 200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Verdana"/>
                <a:cs typeface="Verdana"/>
              </a:rPr>
              <a:t>Display information for both accounts</a:t>
            </a:r>
          </a:p>
          <a:p>
            <a:pPr marL="285750" indent="-285750">
              <a:buFont typeface="Arial"/>
              <a:buChar char="•"/>
            </a:pPr>
            <a:endParaRPr lang="en-US"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323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8913813" cy="914400"/>
          </a:xfrm>
        </p:spPr>
        <p:txBody>
          <a:bodyPr/>
          <a:lstStyle/>
          <a:p>
            <a:pPr eaLnBrk="1" hangingPunct="1"/>
            <a:r>
              <a:rPr lang="en-CA" dirty="0">
                <a:latin typeface="Times New Roman" charset="0"/>
              </a:rPr>
              <a:t>I) </a:t>
            </a:r>
            <a:r>
              <a:rPr lang="en-CA" dirty="0"/>
              <a:t>Defining A Java Class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Char char=""/>
              <a:tabLst>
                <a:tab pos="233363" algn="l"/>
                <a:tab pos="568325" algn="l"/>
              </a:tabLst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of class definition: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Char char=""/>
              <a:tabLst>
                <a:tab pos="233363" algn="l"/>
                <a:tab pos="568325" algn="l"/>
              </a:tabLst>
              <a:defRPr/>
            </a:pPr>
            <a:endParaRPr lang="en-CA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  <a:cs typeface="+mn-cs"/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tabLst>
                <a:tab pos="233363" algn="l"/>
                <a:tab pos="568325" algn="l"/>
              </a:tabLst>
              <a:defRPr/>
            </a:pP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public class &lt;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name of class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tabLst>
                <a:tab pos="233363" algn="l"/>
                <a:tab pos="568325" algn="l"/>
              </a:tabLst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{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tabLst>
                <a:tab pos="233363" algn="l"/>
                <a:tab pos="568325" algn="l"/>
              </a:tabLst>
              <a:defRPr/>
            </a:pP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		instance variables / attributes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tabLst>
                <a:tab pos="233363" algn="l"/>
                <a:tab pos="568325" algn="l"/>
              </a:tabLst>
              <a:defRPr/>
            </a:pP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		instance methods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tabLst>
                <a:tab pos="233363" algn="l"/>
                <a:tab pos="568325" algn="l"/>
              </a:tabLst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}	</a:t>
            </a:r>
          </a:p>
          <a:p>
            <a:pPr marL="304800" lvl="1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Tx/>
              <a:buNone/>
              <a:tabLst>
                <a:tab pos="233363" algn="l"/>
                <a:tab pos="568325" algn="l"/>
              </a:tabLst>
              <a:defRPr/>
            </a:pPr>
            <a:endParaRPr lang="en-CA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</a:endParaRPr>
          </a:p>
        </p:txBody>
      </p:sp>
      <p:graphicFrame>
        <p:nvGraphicFramePr>
          <p:cNvPr id="4" name="Group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47524"/>
              </p:ext>
            </p:extLst>
          </p:nvPr>
        </p:nvGraphicFramePr>
        <p:xfrm>
          <a:off x="6011863" y="1844824"/>
          <a:ext cx="2952750" cy="3865043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Lion</a:t>
                      </a:r>
                    </a:p>
                  </a:txBody>
                  <a:tcPr marL="93626" marR="9362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size:double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species:String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age:int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name:String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prey:String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[]</a:t>
                      </a:r>
                    </a:p>
                  </a:txBody>
                  <a:tcPr marL="93626" marR="9362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1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+howl ():void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+attack ():void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+run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speed:double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;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distance:double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eatPrey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():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boolean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3626" marR="93626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4139952" y="2133377"/>
            <a:ext cx="1871912" cy="1440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3563888" y="3933576"/>
            <a:ext cx="2447976" cy="7195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860032" y="3141488"/>
            <a:ext cx="1151832" cy="1440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3.6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Scanner methods: next() and </a:t>
            </a:r>
            <a:r>
              <a:rPr lang="en-US" dirty="0" err="1">
                <a:latin typeface="Century Gothic" charset="0"/>
              </a:rPr>
              <a:t>nextLine</a:t>
            </a:r>
            <a:r>
              <a:rPr lang="en-US" dirty="0">
                <a:latin typeface="Century Gothic" charset="0"/>
              </a:rPr>
              <a:t>()</a:t>
            </a:r>
          </a:p>
          <a:p>
            <a:r>
              <a:rPr lang="en-US" dirty="0">
                <a:latin typeface="Century Gothic" charset="0"/>
              </a:rPr>
              <a:t>Private access modifier</a:t>
            </a:r>
          </a:p>
          <a:p>
            <a:r>
              <a:rPr lang="en-US" dirty="0">
                <a:latin typeface="Century Gothic" charset="0"/>
              </a:rPr>
              <a:t>Reference types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62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More Scanner methods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534400" cy="4281488"/>
          </a:xfrm>
        </p:spPr>
        <p:txBody>
          <a:bodyPr/>
          <a:lstStyle/>
          <a:p>
            <a:pPr eaLnBrk="1" hangingPunct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Scanner.nextLine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Reads characters typed in until a newline character is encountered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Returns a String with characters up to, but excluding the newline character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Note: pressing Enter inserts a newline character</a:t>
            </a:r>
          </a:p>
          <a:p>
            <a:pPr eaLnBrk="1" hangingPunct="1"/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Reads individual tokens separated by any whitespace character (space, tab, newline, )</a:t>
            </a:r>
          </a:p>
          <a:p>
            <a:pPr lvl="1" eaLnBrk="1" hangingPunct="1"/>
            <a:r>
              <a:rPr lang="en-US" sz="1800" dirty="0">
                <a:latin typeface="Century Gothic" charset="0"/>
              </a:rPr>
              <a:t>Returns a String with characters up to, but excluding the whitespace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F14820-CCF5-1048-B9FC-C1C7704A3C1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8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382000" cy="904528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private access modifier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412775"/>
            <a:ext cx="8763000" cy="5111849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entury Gothic" charset="0"/>
              </a:rPr>
              <a:t>Can be used for instance variables and methods</a:t>
            </a:r>
          </a:p>
          <a:p>
            <a:pPr eaLnBrk="1" hangingPunct="1"/>
            <a:r>
              <a:rPr lang="en-US" sz="2000" dirty="0">
                <a:latin typeface="Century Gothic" charset="0"/>
              </a:rPr>
              <a:t>Can be accessed only by methods of that class</a:t>
            </a:r>
          </a:p>
          <a:p>
            <a:pPr lvl="2" eaLnBrk="1" hangingPunct="1"/>
            <a:r>
              <a:rPr lang="en-US" sz="2000" dirty="0">
                <a:latin typeface="Century Gothic" charset="0"/>
              </a:rPr>
              <a:t>Otherwise compilation error</a:t>
            </a:r>
          </a:p>
          <a:p>
            <a:pPr lvl="2" eaLnBrk="1" hangingPunct="1"/>
            <a:endParaRPr lang="en-US" sz="2000" dirty="0">
              <a:latin typeface="Century Gothic" charset="0"/>
            </a:endParaRPr>
          </a:p>
          <a:p>
            <a:pPr marL="685800" lvl="2" indent="0" eaLnBrk="1" hangingPunct="1">
              <a:buNone/>
            </a:pPr>
            <a:endParaRPr lang="en-US" sz="2000" dirty="0">
              <a:latin typeface="Century Gothic" charset="0"/>
            </a:endParaRPr>
          </a:p>
          <a:p>
            <a:pPr eaLnBrk="1" hangingPunct="1">
              <a:buFont typeface="Wingdings" charset="2"/>
              <a:buChar char="u"/>
            </a:pPr>
            <a:r>
              <a:rPr lang="en-US" sz="2000" dirty="0">
                <a:latin typeface="Century Gothic" charset="0"/>
              </a:rPr>
              <a:t>Information Hiding/Data Hiding/Encapsulation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5E5F8E3-C312-7B4F-809C-CFF7D34BFF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382000" cy="904528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private access modifier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916832"/>
            <a:ext cx="8763000" cy="4607792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variables are typically declared private.</a:t>
            </a:r>
          </a:p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(public) getter and setter methods are often defined to get/set private instance variables</a:t>
            </a:r>
          </a:p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that are accessed only by other methods of the class can be declared private.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5E5F8E3-C312-7B4F-809C-CFF7D34BFF8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3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676456" cy="108012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Method calling another method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type="body" idx="1"/>
          </p:nvPr>
        </p:nvSpPr>
        <p:spPr>
          <a:xfrm>
            <a:off x="179512" y="1916832"/>
            <a:ext cx="8686800" cy="2971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method in a class can call another method in the same class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GradeBook.displayMessage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calls method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GradeBook.getCourseName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endParaRPr lang="en-US" sz="2000" dirty="0">
              <a:latin typeface="Century Gothic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</a:rPr>
              <a:t>displayMessage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 charset="0"/>
              </a:rPr>
              <a:t>"Welcome to the Grade Book for "</a:t>
            </a:r>
            <a:r>
              <a:rPr lang="en-US" sz="1600" i="1" dirty="0">
                <a:solidFill>
                  <a:srgbClr val="000000"/>
                </a:solidFill>
                <a:latin typeface="Consolas" charset="0"/>
              </a:rPr>
              <a:t> 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+ </a:t>
            </a:r>
            <a:r>
              <a:rPr lang="en-US" sz="1600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}</a:t>
            </a:r>
            <a:endParaRPr lang="en-US" sz="1600" dirty="0">
              <a:latin typeface="Century Gothic" charset="0"/>
            </a:endParaRPr>
          </a:p>
          <a:p>
            <a:pPr lvl="1" eaLnBrk="1" hangingPunct="1"/>
            <a:endParaRPr lang="en-US" dirty="0">
              <a:latin typeface="Century Gothic" charset="0"/>
            </a:endParaRPr>
          </a:p>
          <a:p>
            <a:pPr marL="0" indent="0" eaLnBrk="1" hangingPunct="1">
              <a:buNone/>
            </a:pPr>
            <a:endParaRPr lang="en-US" dirty="0">
              <a:latin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4285B46-2256-FF44-ADB2-79B01C7D53C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382000" cy="904528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Java Reference Types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type="body" idx="1"/>
          </p:nvPr>
        </p:nvSpPr>
        <p:spPr>
          <a:xfrm>
            <a:off x="323528" y="1628800"/>
            <a:ext cx="8568952" cy="4895824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type other than the 8 primitive types are reference types (e.g., String is a reference type)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Primitive types = {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byte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short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long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 type instance variables are initialized to 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default</a:t>
            </a:r>
          </a:p>
          <a:p>
            <a:pPr lvl="1" eaLnBrk="1" hangingPunct="1"/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reserved word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represents “reference to nothing”</a:t>
            </a:r>
          </a:p>
          <a:p>
            <a:pPr lvl="1" eaLnBrk="1" hangingPunct="1"/>
            <a:endParaRPr lang="en-US" sz="1800" dirty="0">
              <a:solidFill>
                <a:srgbClr val="8DA440"/>
              </a:solidFill>
              <a:latin typeface="Century Gothic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9250" lvl="1" indent="0" eaLnBrk="1" hangingPunct="1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entury Gothic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http://docs.oracle.com/javase/specs/jls/se7/html/jls-4.html#jls-4.12.5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3BF5BCA-4944-AE46-8F01-E1A2B737D88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382000" cy="904528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Java Reference Types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type="body" idx="1"/>
          </p:nvPr>
        </p:nvSpPr>
        <p:spPr>
          <a:xfrm>
            <a:off x="251520" y="1628799"/>
            <a:ext cx="8784976" cy="4895825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of reference types (called reference variables) store location of objects in memory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(like pointers in C++)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 variable refers to an object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that are referenced may each have many instance variables and methods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references are used to invoke its methods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3BF5BCA-4944-AE46-8F01-E1A2B737D88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3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66700" y="980728"/>
            <a:ext cx="8610600" cy="5785568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3-4. Suppose we modify the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instance variable declared in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be public as: 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String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 </a:t>
            </a:r>
            <a:endParaRPr lang="en-US" sz="18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of the following statements will work in the driver class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GradeBookTest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Assume that we have created an object of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as: 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2400" dirty="0"/>
              <a:t>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myGradeBook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16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myGradeBook.courseName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“Java”;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myGradeBook.courseName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GradeBook.courseName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of the above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 of the above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3EA4B-F500-964C-9044-79B051CE8CD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87824" y="487073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5288" y="908720"/>
            <a:ext cx="8748712" cy="5760790"/>
          </a:xfrm>
        </p:spPr>
        <p:txBody>
          <a:bodyPr/>
          <a:lstStyle/>
          <a:p>
            <a:pPr marL="0" indent="0" eaLnBrk="1" hangingPunct="1">
              <a:spcBef>
                <a:spcPts val="1400"/>
              </a:spcBef>
              <a:spcAft>
                <a:spcPts val="1200"/>
              </a:spcAft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3-5. Suppose we have declared a method in the class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that returns the maximum of 2 integers as: 	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findMax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n1,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n2); </a:t>
            </a:r>
          </a:p>
          <a:p>
            <a:pPr marL="0" indent="0" eaLnBrk="1" hangingPunct="1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that we have created an object of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as: </a:t>
            </a:r>
          </a:p>
          <a:p>
            <a:pPr marL="0" indent="0" eaLnBrk="1" hangingPunct="1">
              <a:spcBef>
                <a:spcPts val="800"/>
              </a:spcBef>
              <a:buFont typeface="Wingdings 2" charset="0"/>
              <a:buNone/>
              <a:defRPr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myGradeBook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());</a:t>
            </a:r>
          </a:p>
          <a:p>
            <a:pPr marL="0" indent="0" eaLnBrk="1" hangingPunct="1">
              <a:lnSpc>
                <a:spcPct val="50000"/>
              </a:lnSpc>
              <a:spcBef>
                <a:spcPts val="800"/>
              </a:spcBef>
              <a:buFont typeface="Wingdings 2" charset="0"/>
              <a:buNone/>
              <a:defRPr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800"/>
              </a:spcBef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possible to invoke the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findMax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from the driver class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GradeBookTest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as: </a:t>
            </a:r>
          </a:p>
          <a:p>
            <a:pPr marL="342900" lvl="1" indent="0" eaLnBrk="1" hangingPunct="1">
              <a:buFont typeface="Wingdings 2" charset="0"/>
              <a:buNone/>
              <a:defRPr/>
            </a:pP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n1 = 10, n2 = 20;</a:t>
            </a:r>
          </a:p>
          <a:p>
            <a:pPr marL="342900" lvl="1" indent="0" eaLnBrk="1" hangingPunct="1">
              <a:buFont typeface="Wingdings 2" charset="0"/>
              <a:buNone/>
              <a:defRPr/>
            </a:pP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res =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myGradeBook.findMax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(n1, n2);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2000" dirty="0"/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2000" dirty="0"/>
              <a:t>Yes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2000" dirty="0"/>
              <a:t>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1A43FF5-F4E3-AB45-A95F-3D941A778A3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1880" y="446757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5288" y="908720"/>
            <a:ext cx="8748712" cy="5072980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3-6. Let us again consider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findMax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in the class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defined as: 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findMax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n1,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n2).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Suppose there is another method in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 defined as: public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getMaxScore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(). Is it possible to invoke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findMax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from the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getMaxScore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as:</a:t>
            </a:r>
          </a:p>
          <a:p>
            <a:pPr marL="0" indent="0" eaLnBrk="1" hangingPunct="1">
              <a:buNone/>
              <a:defRPr/>
            </a:pPr>
            <a:r>
              <a:rPr lang="en-US" sz="1800" dirty="0"/>
              <a:t>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getMaxScore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n1,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n2)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{ return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findMax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(n1, n2); }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dirty="0"/>
              <a:t>Yes</a:t>
            </a:r>
          </a:p>
          <a:p>
            <a:pPr marL="514350" indent="-514350" eaLnBrk="1" hangingPunct="1">
              <a:buFont typeface="Wingdings 2" charset="0"/>
              <a:buAutoNum type="alphaUcParenBoth"/>
              <a:defRPr/>
            </a:pPr>
            <a:r>
              <a:rPr lang="en-US" sz="1800" dirty="0"/>
              <a:t>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4226FC-C52F-8D41-A825-B11FC6D33C8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31840" y="446757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I) </a:t>
            </a:r>
            <a:r>
              <a:rPr lang="en-US" dirty="0"/>
              <a:t>Defining A Java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712200" cy="388629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of </a:t>
            </a:r>
            <a:r>
              <a:rPr lang="en-CA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variables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access modifier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 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type of the variable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name of the variable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&gt;;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Example: 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 </a:t>
            </a:r>
            <a:r>
              <a:rPr lang="en-CA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studentID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of </a:t>
            </a:r>
            <a:r>
              <a:rPr lang="en-CA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methods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access modifier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return type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method name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(&lt;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p1 type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p1 name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&gt;, …)	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	&lt;</a:t>
            </a:r>
            <a:r>
              <a:rPr lang="en-CA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Body of the method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}</a:t>
            </a:r>
          </a:p>
          <a:p>
            <a:pPr marL="0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Example: 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CA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getStudentID</a:t>
            </a:r>
            <a:r>
              <a:rPr lang="en-CA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() { }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CA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24048" y="4869160"/>
            <a:ext cx="8295903" cy="152279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3600" tIns="46800" rIns="93600" bIns="468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74625" indent="-1746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sz="100" baseline="30000" dirty="0"/>
          </a:p>
          <a:p>
            <a:pPr marL="174625" indent="-17462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baseline="30000" dirty="0"/>
              <a:t>Access Modifier </a:t>
            </a:r>
            <a:r>
              <a:rPr lang="en-US" sz="2000" baseline="30000" dirty="0"/>
              <a:t>- Can be public or private but typically instance fields are private while instance methods are public</a:t>
            </a:r>
          </a:p>
          <a:p>
            <a:pPr marL="174625" indent="-174625">
              <a:lnSpc>
                <a:spcPct val="110000"/>
              </a:lnSpc>
              <a:spcBef>
                <a:spcPts val="600"/>
              </a:spcBef>
            </a:pPr>
            <a:r>
              <a:rPr lang="en-US" sz="2000" b="1" baseline="30000" dirty="0"/>
              <a:t>Return type </a:t>
            </a:r>
            <a:r>
              <a:rPr lang="en-US" sz="2000" baseline="30000" dirty="0"/>
              <a:t>- Valid return types include the simple types (e.g., </a:t>
            </a:r>
            <a:r>
              <a:rPr lang="en-US" sz="2000" baseline="30000" dirty="0" err="1"/>
              <a:t>int</a:t>
            </a:r>
            <a:r>
              <a:rPr lang="en-US" sz="2000" baseline="30000" dirty="0"/>
              <a:t>, char etc.), predefined classes (e.g., String) or new classes that you have defined in your program.  A method that returns nothing has return type of </a:t>
            </a:r>
            <a:r>
              <a:rPr lang="ja-JP" altLang="en-US" sz="2000" baseline="30000" dirty="0"/>
              <a:t>“</a:t>
            </a:r>
            <a:r>
              <a:rPr lang="en-US" altLang="ja-JP" sz="2000" baseline="30000" dirty="0"/>
              <a:t>void</a:t>
            </a:r>
            <a:r>
              <a:rPr lang="ja-JP" altLang="en-US" sz="2000" baseline="30000" dirty="0"/>
              <a:t>”</a:t>
            </a:r>
            <a:r>
              <a:rPr lang="en-US" altLang="ja-JP" sz="2000" baseline="30000" dirty="0"/>
              <a:t>.</a:t>
            </a:r>
            <a:endParaRPr lang="en-US" sz="2000" baseline="30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3.7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Constructors</a:t>
            </a:r>
          </a:p>
          <a:p>
            <a:r>
              <a:rPr lang="en-US" dirty="0">
                <a:latin typeface="Century Gothic" charset="0"/>
              </a:rPr>
              <a:t>Initializing objects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13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1002" y="332656"/>
            <a:ext cx="8382000" cy="864096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Classes and objects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1628799"/>
            <a:ext cx="8610600" cy="4895825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we create becomes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type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we can declare variables of that type just like any other type: </a:t>
            </a:r>
          </a:p>
          <a:p>
            <a:pPr eaLnBrk="1" hangingPunct="1"/>
            <a:endParaRPr lang="en-US" sz="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250" lvl="1" indent="0" eaLnBrk="1" hangingPunct="1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gb1, gb2; </a:t>
            </a:r>
          </a:p>
          <a:p>
            <a:pPr marL="349250" lvl="1" indent="0" eaLnBrk="1" hangingPunct="1">
              <a:buNone/>
            </a:pP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n1, n2;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create as many class types as we want/need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40F3347-26A0-764E-A5D2-CCC51A5F8AE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4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6"/>
          <p:cNvSpPr>
            <a:spLocks noGrp="1"/>
          </p:cNvSpPr>
          <p:nvPr>
            <p:ph type="title"/>
          </p:nvPr>
        </p:nvSpPr>
        <p:spPr>
          <a:xfrm>
            <a:off x="2587079" y="423808"/>
            <a:ext cx="4375820" cy="700936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Instantiating an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CBD3029-024B-694E-B78F-8A229A2131A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77093" y="1340768"/>
            <a:ext cx="6583139" cy="55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GradeBookTest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{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Scanner s =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charset="0"/>
              </a:rPr>
              <a:t>"Please enter course name : "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String course =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s.nextLine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s.close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myGradeBook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myGradeBook.displayMessage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(course);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method main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myGradeBook</a:t>
            </a:r>
            <a:endParaRPr lang="en-US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2240" y="3284984"/>
            <a:ext cx="219965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Instantiating a </a:t>
            </a:r>
            <a:r>
              <a:rPr lang="en-US" dirty="0" err="1"/>
              <a:t>Gradebook</a:t>
            </a:r>
            <a:r>
              <a:rPr lang="en-US" dirty="0"/>
              <a:t> object</a:t>
            </a:r>
          </a:p>
        </p:txBody>
      </p:sp>
      <p:cxnSp>
        <p:nvCxnSpPr>
          <p:cNvPr id="4" name="Straight Arrow Connector 3"/>
          <p:cNvCxnSpPr>
            <a:cxnSpLocks/>
            <a:stCxn id="2" idx="1"/>
          </p:cNvCxnSpPr>
          <p:nvPr/>
        </p:nvCxnSpPr>
        <p:spPr>
          <a:xfrm flipH="1">
            <a:off x="4860032" y="3608150"/>
            <a:ext cx="1872208" cy="82896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763544" y="4943769"/>
            <a:ext cx="3168352" cy="127727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Each </a:t>
            </a:r>
            <a:r>
              <a:rPr lang="en-US" sz="1400" dirty="0" err="1"/>
              <a:t>GradeBook</a:t>
            </a:r>
            <a:r>
              <a:rPr lang="en-US" sz="1400" dirty="0"/>
              <a:t> object maintains its own copy of the instance variable. </a:t>
            </a:r>
          </a:p>
          <a:p>
            <a:r>
              <a:rPr lang="en-US" sz="1400" dirty="0"/>
              <a:t>Access is </a:t>
            </a:r>
            <a:r>
              <a:rPr lang="en-US" sz="1400" dirty="0">
                <a:solidFill>
                  <a:srgbClr val="FF0000"/>
                </a:solidFill>
              </a:rPr>
              <a:t>private</a:t>
            </a:r>
            <a:r>
              <a:rPr lang="en-US" sz="1400" dirty="0"/>
              <a:t> so it can only be accessed by methods in the same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3928" y="1196752"/>
            <a:ext cx="22322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Driver class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15816" y="1340768"/>
            <a:ext cx="1008112" cy="50405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65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9771" y="332656"/>
            <a:ext cx="8382000" cy="864096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Constructor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1628799"/>
            <a:ext cx="8610600" cy="4895825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Keyword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creates a new object of the specified class: 	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endParaRPr lang="en-US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special method called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used only to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objects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initialize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object’s data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methods of a class C1 will be called C1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is invoked along with new: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C1()</a:t>
            </a:r>
          </a:p>
          <a:p>
            <a:pPr lvl="1" eaLnBrk="1" hangingPunct="1"/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 reference returned by constructor can be assigned to any reference variable of type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40F3347-26A0-764E-A5D2-CCC51A5F8AE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92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893175" cy="904875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entury Gothic" charset="0"/>
              </a:rPr>
              <a:t>Constructors: Initializing Objects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1268413"/>
            <a:ext cx="8839200" cy="4764087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instantiate objects of that class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name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the class name </a:t>
            </a:r>
          </a:p>
          <a:p>
            <a:pPr eaLnBrk="1" hangingPunct="1"/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return type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typically declared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Keyword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allocates memory to store an object and then calls the corresponding constructor to initialize the object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class can have any number of constructor methods</a:t>
            </a:r>
          </a:p>
          <a:p>
            <a:pPr lvl="1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multiple constructors are defined for a class, each constructor method must have 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argument lists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lvl="1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Otherwise,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0C60DDE-259B-1944-8EDE-F48EBF8B100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893175" cy="936104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entury Gothic" charset="0"/>
              </a:rPr>
              <a:t>Constructors: Initializing Objects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546374"/>
            <a:ext cx="8763000" cy="49069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default no-argument constructor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class does not explicitly define any constructor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default constructor initializes instance variables to their default values </a:t>
            </a:r>
          </a:p>
          <a:p>
            <a:pPr eaLnBrk="1" hangingPunct="1">
              <a:defRPr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class has explicit constructors, then the class no longer has the default no-argument constructor unless you define it.</a:t>
            </a:r>
          </a:p>
          <a:p>
            <a:pPr lvl="1" eaLnBrk="1" hangingPunct="1"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example: If a constructor for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as: </a:t>
            </a:r>
          </a:p>
          <a:p>
            <a:pPr marL="349250" lvl="1" indent="0" eaLnBrk="1" hangingPunct="1"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(String name);</a:t>
            </a:r>
          </a:p>
          <a:p>
            <a:pPr marL="349250" lvl="1" indent="0" eaLnBrk="1" hangingPunct="1"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is defined, then </a:t>
            </a:r>
          </a:p>
          <a:p>
            <a:pPr marL="349250" lvl="1" indent="0" eaLnBrk="1" hangingPunct="1"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marL="349250" lvl="1" indent="0" eaLnBrk="1" hangingPunct="1">
              <a:buNone/>
              <a:defRPr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in the driver class will result in a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compiler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8EFB71-7922-504C-B8D4-1A6B52D8976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835696" y="499520"/>
            <a:ext cx="4896544" cy="533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Define </a:t>
            </a:r>
            <a:r>
              <a:rPr lang="en-US" dirty="0" err="1">
                <a:latin typeface="Century Gothic" charset="0"/>
              </a:rPr>
              <a:t>GradeBook</a:t>
            </a:r>
            <a:r>
              <a:rPr lang="en-US" dirty="0">
                <a:latin typeface="Century Gothic" charset="0"/>
              </a:rPr>
              <a:t> constructor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FF297A-1DA5-B949-A22A-03F92590955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99332" name="Rectangle 6"/>
          <p:cNvSpPr>
            <a:spLocks noChangeArrowheads="1"/>
          </p:cNvSpPr>
          <p:nvPr/>
        </p:nvSpPr>
        <p:spPr bwMode="auto">
          <a:xfrm>
            <a:off x="250825" y="1124744"/>
            <a:ext cx="8713663" cy="634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 charset="0"/>
              </a:rPr>
              <a:t>"Java"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constructor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setCourseName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(String name) {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setCourseName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getCourseName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displayMessage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"Welcome to the Grade Book for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displayMessage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GradeBook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772816"/>
            <a:ext cx="266429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16016" y="191683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 defined explicitly</a:t>
            </a:r>
          </a:p>
        </p:txBody>
      </p:sp>
      <p:cxnSp>
        <p:nvCxnSpPr>
          <p:cNvPr id="8" name="Straight Arrow Connector 17"/>
          <p:cNvCxnSpPr>
            <a:cxnSpLocks noChangeShapeType="1"/>
          </p:cNvCxnSpPr>
          <p:nvPr/>
        </p:nvCxnSpPr>
        <p:spPr bwMode="auto">
          <a:xfrm flipH="1" flipV="1">
            <a:off x="2987824" y="2114823"/>
            <a:ext cx="1728192" cy="18033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3528392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Example: </a:t>
            </a:r>
            <a:r>
              <a:rPr lang="en-US" dirty="0" err="1">
                <a:latin typeface="Century Gothic" charset="0"/>
              </a:rPr>
              <a:t>GradeBook</a:t>
            </a:r>
            <a:endParaRPr lang="en-US" dirty="0">
              <a:latin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50A43C-2A6A-B742-B36E-DDDA72E8713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100355" name="Rectangle 7"/>
          <p:cNvSpPr>
            <a:spLocks noChangeArrowheads="1"/>
          </p:cNvSpPr>
          <p:nvPr/>
        </p:nvSpPr>
        <p:spPr bwMode="auto">
          <a:xfrm>
            <a:off x="4606925" y="1227233"/>
            <a:ext cx="4537075" cy="558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GradeBookTest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) {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Scanner s =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Scanner(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charset="0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"initial course name =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myGradeBook.getCourseName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"Please enter course name :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String course =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s.nextLine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s.close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myGradeBook.setCourseName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(course);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myGradeBook.displayMessage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main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myGradeBook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7505" y="1047504"/>
            <a:ext cx="4392488" cy="569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400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 charset="0"/>
              </a:rPr>
              <a:t>"Java"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constructor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setCourseName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(String name) {</a:t>
            </a:r>
          </a:p>
          <a:p>
            <a:r>
              <a:rPr lang="en-US" sz="1400" dirty="0">
                <a:solidFill>
                  <a:srgbClr val="0000C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setCourseName</a:t>
            </a:r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C0"/>
                </a:solidFill>
                <a:latin typeface="Consolas" charset="0"/>
              </a:rPr>
              <a:t>courseName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getCourseName</a:t>
            </a:r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displayMessage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"Welcome to the Grade Book for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getCourseName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Consolas" charset="0"/>
              </a:rPr>
              <a:t>"!"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displayMessage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GradeBook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99992" y="692696"/>
            <a:ext cx="0" cy="5904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2320" y="620688"/>
            <a:ext cx="165400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What is the output if the user entered DB?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0152" y="6165304"/>
            <a:ext cx="3203848" cy="692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12126" y="6342474"/>
            <a:ext cx="3231874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charset="0"/>
              </a:rPr>
              <a:t>Please enter course name : DB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</a:rPr>
              <a:t>Welcome to the Grade Book for DB!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892568" y="6116460"/>
            <a:ext cx="2201169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Consolas" charset="0"/>
              </a:rPr>
              <a:t>initial course name 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2891091" y="395478"/>
            <a:ext cx="3217801" cy="609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entury Gothic" charset="0"/>
              </a:rPr>
              <a:t>GradeBookTest</a:t>
            </a:r>
            <a:endParaRPr lang="en-US" dirty="0">
              <a:latin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50A43C-2A6A-B742-B36E-DDDA72E8713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0355" name="Rectangle 7"/>
          <p:cNvSpPr>
            <a:spLocks noChangeArrowheads="1"/>
          </p:cNvSpPr>
          <p:nvPr/>
        </p:nvSpPr>
        <p:spPr bwMode="auto">
          <a:xfrm>
            <a:off x="269875" y="908720"/>
            <a:ext cx="8839200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GradeBookTest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) {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Scanner s =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Scanner(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charset="0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"initial course name =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myGradeBook.getCourseName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charset="0"/>
              </a:rPr>
              <a:t>"Please enter course name : "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String course =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s.nextLine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s.close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myGradeBook.setCourseName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(course);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myGradeBook.displayMessage</a:t>
            </a:r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function main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sz="1400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sz="1400" dirty="0" err="1">
                <a:solidFill>
                  <a:srgbClr val="3F7F5F"/>
                </a:solidFill>
                <a:latin typeface="Consolas" charset="0"/>
              </a:rPr>
              <a:t>myGradeBook</a:t>
            </a:r>
            <a:endParaRPr lang="en-US" sz="1400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100356" name="TextBox 8"/>
          <p:cNvSpPr txBox="1">
            <a:spLocks noChangeArrowheads="1"/>
          </p:cNvSpPr>
          <p:nvPr/>
        </p:nvSpPr>
        <p:spPr bwMode="auto">
          <a:xfrm>
            <a:off x="4564063" y="4876800"/>
            <a:ext cx="347662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initial course name = Java</a:t>
            </a:r>
          </a:p>
        </p:txBody>
      </p:sp>
      <p:sp>
        <p:nvSpPr>
          <p:cNvPr id="100357" name="Rectangle 9"/>
          <p:cNvSpPr>
            <a:spLocks noChangeArrowheads="1"/>
          </p:cNvSpPr>
          <p:nvPr/>
        </p:nvSpPr>
        <p:spPr bwMode="auto">
          <a:xfrm>
            <a:off x="4572000" y="51816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Please enter course name : DB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Welcome to the Grade Book for DB!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9992" y="4797152"/>
            <a:ext cx="403244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45199" y="1349702"/>
            <a:ext cx="1942033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What is the output if the user entered DB?</a:t>
            </a:r>
          </a:p>
        </p:txBody>
      </p:sp>
    </p:spTree>
    <p:extLst>
      <p:ext uri="{BB962C8B-B14F-4D97-AF65-F5344CB8AC3E}">
        <p14:creationId xmlns:p14="http://schemas.microsoft.com/office/powerpoint/2010/main" val="30951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E7A65-8678-B04A-885D-17536B5C4A0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1378" name="Rectangle 6"/>
          <p:cNvSpPr>
            <a:spLocks noChangeArrowheads="1"/>
          </p:cNvSpPr>
          <p:nvPr/>
        </p:nvSpPr>
        <p:spPr bwMode="auto">
          <a:xfrm>
            <a:off x="100013" y="871538"/>
            <a:ext cx="9224962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GradeBookTest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{</a:t>
            </a:r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) {</a:t>
            </a:r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myGradeBook1 =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myGradeBook2 = </a:t>
            </a:r>
            <a:r>
              <a:rPr lang="en-US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GradeBook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myGradeBook2.setCourseName(</a:t>
            </a:r>
            <a:r>
              <a:rPr lang="en-US" dirty="0">
                <a:solidFill>
                  <a:srgbClr val="2A00FF"/>
                </a:solidFill>
                <a:latin typeface="Consolas" charset="0"/>
              </a:rPr>
              <a:t>"DB"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charset="0"/>
              </a:rPr>
              <a:t>"myGradeBook1 course = "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+ myGradeBook1.getCourseName());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charset="0"/>
              </a:rPr>
              <a:t>"myGradeBook2 course = "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 + myGradeBook2.getCourseName());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function main</a:t>
            </a:r>
          </a:p>
          <a:p>
            <a:endParaRPr lang="en-US" dirty="0"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 charset="0"/>
              </a:rPr>
              <a:t>myGradeBook</a:t>
            </a:r>
            <a:endParaRPr lang="en-US" dirty="0">
              <a:solidFill>
                <a:srgbClr val="3F7F5F"/>
              </a:solidFill>
              <a:latin typeface="Consolas" charset="0"/>
            </a:endParaRPr>
          </a:p>
        </p:txBody>
      </p:sp>
      <p:sp>
        <p:nvSpPr>
          <p:cNvPr id="101379" name="TextBox 7"/>
          <p:cNvSpPr txBox="1">
            <a:spLocks noChangeArrowheads="1"/>
          </p:cNvSpPr>
          <p:nvPr/>
        </p:nvSpPr>
        <p:spPr bwMode="auto">
          <a:xfrm>
            <a:off x="3556672" y="537655"/>
            <a:ext cx="5472608" cy="338554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What is the output if </a:t>
            </a:r>
            <a:r>
              <a:rPr lang="en-US" dirty="0" err="1"/>
              <a:t>GradeBookTest</a:t>
            </a:r>
            <a:r>
              <a:rPr lang="en-US" dirty="0"/>
              <a:t> is modified as below?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475656" y="434563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333375"/>
            <a:ext cx="9042846" cy="914400"/>
          </a:xfrm>
        </p:spPr>
        <p:txBody>
          <a:bodyPr/>
          <a:lstStyle/>
          <a:p>
            <a:pPr eaLnBrk="1" hangingPunct="1"/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I) </a:t>
            </a:r>
            <a:r>
              <a:rPr lang="en-US" sz="3200" dirty="0"/>
              <a:t>Defining A Java Class – an example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</a:t>
            </a:r>
          </a:p>
          <a:p>
            <a:pPr lvl="1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age;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age;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eaLnBrk="1" hangingPunct="1"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type="body" idx="1"/>
          </p:nvPr>
        </p:nvSpPr>
        <p:spPr>
          <a:xfrm>
            <a:off x="444308" y="609600"/>
            <a:ext cx="8686800" cy="6248400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5-7. Consider the following code in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GradeBookTest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class: </a:t>
            </a:r>
          </a:p>
          <a:p>
            <a:pPr marL="0" indent="0" eaLnBrk="1" hangingPunct="1">
              <a:buFont typeface="Wingdings 2" charset="0"/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System.out.print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(new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 </a:t>
            </a:r>
            <a:endParaRPr lang="en-US" sz="16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Wingdings 2" charset="0"/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of the following declarations of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GradeBook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the above code print Java?</a:t>
            </a:r>
          </a:p>
          <a:p>
            <a:pPr marL="400050" lvl="1" indent="0" eaLnBrk="1" hangingPunct="1">
              <a:buFont typeface="Wingdings 2" charset="0"/>
              <a:buNone/>
            </a:pPr>
            <a:endParaRPr lang="en-US" sz="1600" dirty="0">
              <a:latin typeface="Century Gothic" charset="0"/>
            </a:endParaRPr>
          </a:p>
          <a:p>
            <a:pPr marL="400050" lvl="1" indent="0" eaLnBrk="1" hangingPunct="1">
              <a:buFont typeface="Wingdings 2" charset="0"/>
              <a:buNone/>
            </a:pPr>
            <a:endParaRPr lang="en-US" sz="1600" dirty="0">
              <a:latin typeface="Century Gothic" charset="0"/>
            </a:endParaRP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(A) public class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String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“Java”;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		public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{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“DB”;} … }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(B) public class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String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“Java”; … 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		// there is no constructor defined </a:t>
            </a:r>
            <a:endParaRPr lang="en-US" sz="16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6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(C) public class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String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“DB”;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{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“Java”; } … }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(D) public class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String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public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GradeBook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{ </a:t>
            </a:r>
            <a:r>
              <a:rPr lang="en-US" sz="14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courseName</a:t>
            </a: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= “Java”; } … }</a:t>
            </a:r>
          </a:p>
          <a:p>
            <a:pPr marL="0" lvl="1" indent="0" eaLnBrk="1" hangingPunct="1">
              <a:spcBef>
                <a:spcPts val="2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(E) All of the above</a:t>
            </a:r>
          </a:p>
          <a:p>
            <a:pPr marL="400050" lvl="1" indent="0" eaLnBrk="1" hangingPunct="1">
              <a:buFont typeface="Wingdings 2" charset="0"/>
              <a:buNone/>
            </a:pPr>
            <a:endParaRPr lang="en-US" sz="2200" dirty="0">
              <a:latin typeface="Century Gothic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04E79C-48E6-224A-914D-0DC2FAACA2B2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16216" y="429676"/>
            <a:ext cx="19812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3.8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r>
              <a:rPr lang="en-US" dirty="0">
                <a:latin typeface="Century Gothic" charset="0"/>
              </a:rPr>
              <a:t>Multiple Constructors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6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2491357" y="274204"/>
            <a:ext cx="4456907" cy="764704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With multiple constructors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A06446-ED2A-5B43-BC72-50173BA6F47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304800" y="1600200"/>
            <a:ext cx="38862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GradeBook() {</a:t>
            </a:r>
          </a:p>
          <a:p>
            <a:r>
              <a:rPr lang="en-US">
                <a:solidFill>
                  <a:srgbClr val="0000C0"/>
                </a:solidFill>
                <a:latin typeface="Consolas" charset="0"/>
              </a:rPr>
              <a:t>  courseName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>
                <a:solidFill>
                  <a:srgbClr val="2A00FF"/>
                </a:solidFill>
                <a:latin typeface="Consolas" charset="0"/>
              </a:rPr>
              <a:t>"Java"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>
                <a:solidFill>
                  <a:srgbClr val="3F7F5F"/>
                </a:solidFill>
                <a:latin typeface="Consolas" charset="0"/>
              </a:rPr>
              <a:t>// end constructor</a:t>
            </a:r>
          </a:p>
          <a:p>
            <a:endParaRPr lang="en-US">
              <a:latin typeface="Consolas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GradeBook(String name) {</a:t>
            </a:r>
          </a:p>
          <a:p>
            <a:r>
              <a:rPr lang="en-US">
                <a:solidFill>
                  <a:srgbClr val="0000C0"/>
                </a:solidFill>
                <a:latin typeface="Consolas" charset="0"/>
              </a:rPr>
              <a:t>  courseName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 = name;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</a:rPr>
              <a:t>} </a:t>
            </a:r>
            <a:r>
              <a:rPr lang="en-US">
                <a:solidFill>
                  <a:srgbClr val="3F7F5F"/>
                </a:solidFill>
                <a:latin typeface="Consolas" charset="0"/>
              </a:rPr>
              <a:t>// end constructor</a:t>
            </a:r>
          </a:p>
        </p:txBody>
      </p:sp>
      <p:sp>
        <p:nvSpPr>
          <p:cNvPr id="105476" name="TextBox 6"/>
          <p:cNvSpPr txBox="1">
            <a:spLocks noChangeArrowheads="1"/>
          </p:cNvSpPr>
          <p:nvPr/>
        </p:nvSpPr>
        <p:spPr bwMode="auto">
          <a:xfrm>
            <a:off x="304801" y="990600"/>
            <a:ext cx="3619128" cy="5847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Consider the following 2 constructors defined in </a:t>
            </a:r>
            <a:r>
              <a:rPr lang="en-US" dirty="0" err="1"/>
              <a:t>GradeBook</a:t>
            </a:r>
            <a:r>
              <a:rPr lang="en-US" dirty="0"/>
              <a:t> class</a:t>
            </a:r>
          </a:p>
        </p:txBody>
      </p:sp>
      <p:sp>
        <p:nvSpPr>
          <p:cNvPr id="105477" name="Rectangle 7"/>
          <p:cNvSpPr>
            <a:spLocks noChangeArrowheads="1"/>
          </p:cNvSpPr>
          <p:nvPr/>
        </p:nvSpPr>
        <p:spPr bwMode="auto">
          <a:xfrm>
            <a:off x="3995738" y="1828800"/>
            <a:ext cx="5472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charset="0"/>
              </a:rPr>
              <a:t>GradeBook myGradeBook1 = </a:t>
            </a:r>
            <a:r>
              <a:rPr lang="en-US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GradeBook();</a:t>
            </a:r>
          </a:p>
          <a:p>
            <a:r>
              <a:rPr lang="en-US">
                <a:solidFill>
                  <a:srgbClr val="000000"/>
                </a:solidFill>
                <a:latin typeface="Consolas" charset="0"/>
              </a:rPr>
              <a:t>GradeBook myGradeBook2 = </a:t>
            </a:r>
            <a:r>
              <a:rPr lang="en-US" b="1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 GradeBook(</a:t>
            </a:r>
            <a:r>
              <a:rPr lang="en-US" b="1">
                <a:solidFill>
                  <a:srgbClr val="2A00FF"/>
                </a:solidFill>
                <a:latin typeface="Consolas" charset="0"/>
              </a:rPr>
              <a:t>"DB"</a:t>
            </a:r>
            <a:r>
              <a:rPr lang="en-US" b="1">
                <a:solidFill>
                  <a:srgbClr val="000000"/>
                </a:solidFill>
                <a:latin typeface="Consolas" charset="0"/>
              </a:rPr>
              <a:t>);</a:t>
            </a:r>
            <a:endParaRPr lang="en-US"/>
          </a:p>
        </p:txBody>
      </p:sp>
      <p:sp>
        <p:nvSpPr>
          <p:cNvPr id="105478" name="TextBox 8"/>
          <p:cNvSpPr txBox="1">
            <a:spLocks noChangeArrowheads="1"/>
          </p:cNvSpPr>
          <p:nvPr/>
        </p:nvSpPr>
        <p:spPr bwMode="auto">
          <a:xfrm>
            <a:off x="4283968" y="980728"/>
            <a:ext cx="4187825" cy="5847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</a:lvl9pPr>
          </a:lstStyle>
          <a:p>
            <a:r>
              <a:rPr lang="en-US" dirty="0"/>
              <a:t>Suppose we instantiate two </a:t>
            </a:r>
            <a:r>
              <a:rPr lang="en-US" dirty="0" err="1"/>
              <a:t>GradeBook</a:t>
            </a:r>
            <a:r>
              <a:rPr lang="en-US" dirty="0"/>
              <a:t> objects in </a:t>
            </a:r>
            <a:r>
              <a:rPr lang="en-US" dirty="0" err="1"/>
              <a:t>GradeBookTest</a:t>
            </a:r>
            <a:r>
              <a:rPr lang="en-US" dirty="0"/>
              <a:t> class as:</a:t>
            </a:r>
          </a:p>
        </p:txBody>
      </p:sp>
      <p:sp>
        <p:nvSpPr>
          <p:cNvPr id="105479" name="TextBox 9"/>
          <p:cNvSpPr txBox="1">
            <a:spLocks noChangeArrowheads="1"/>
          </p:cNvSpPr>
          <p:nvPr/>
        </p:nvSpPr>
        <p:spPr bwMode="auto">
          <a:xfrm>
            <a:off x="1403350" y="4462463"/>
            <a:ext cx="757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What will be the output of the following code in GradeBookTest class?</a:t>
            </a:r>
          </a:p>
        </p:txBody>
      </p:sp>
      <p:sp>
        <p:nvSpPr>
          <p:cNvPr id="105480" name="Rectangle 10"/>
          <p:cNvSpPr>
            <a:spLocks noChangeArrowheads="1"/>
          </p:cNvSpPr>
          <p:nvPr/>
        </p:nvSpPr>
        <p:spPr bwMode="auto">
          <a:xfrm>
            <a:off x="1527175" y="4832350"/>
            <a:ext cx="664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(myGradeBook1.getCourseName());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charset="0"/>
              </a:rPr>
              <a:t>(myGradeBook2.getCourseName());</a:t>
            </a:r>
            <a:endParaRPr lang="en-US" dirty="0"/>
          </a:p>
        </p:txBody>
      </p:sp>
      <p:sp>
        <p:nvSpPr>
          <p:cNvPr id="105481" name="TextBox 11"/>
          <p:cNvSpPr txBox="1">
            <a:spLocks noChangeArrowheads="1"/>
          </p:cNvSpPr>
          <p:nvPr/>
        </p:nvSpPr>
        <p:spPr bwMode="auto">
          <a:xfrm>
            <a:off x="1403350" y="5807075"/>
            <a:ext cx="1020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(A) Java</a:t>
            </a:r>
          </a:p>
          <a:p>
            <a:r>
              <a:rPr lang="en-US" dirty="0"/>
              <a:t>     Java</a:t>
            </a:r>
          </a:p>
        </p:txBody>
      </p:sp>
      <p:sp>
        <p:nvSpPr>
          <p:cNvPr id="105482" name="TextBox 12"/>
          <p:cNvSpPr txBox="1">
            <a:spLocks noChangeArrowheads="1"/>
          </p:cNvSpPr>
          <p:nvPr/>
        </p:nvSpPr>
        <p:spPr bwMode="auto">
          <a:xfrm>
            <a:off x="3852863" y="5807075"/>
            <a:ext cx="99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(C) DB</a:t>
            </a:r>
          </a:p>
          <a:p>
            <a:r>
              <a:rPr lang="en-US"/>
              <a:t>     Java</a:t>
            </a:r>
          </a:p>
        </p:txBody>
      </p:sp>
      <p:sp>
        <p:nvSpPr>
          <p:cNvPr id="105483" name="TextBox 15"/>
          <p:cNvSpPr txBox="1">
            <a:spLocks noChangeArrowheads="1"/>
          </p:cNvSpPr>
          <p:nvPr/>
        </p:nvSpPr>
        <p:spPr bwMode="auto">
          <a:xfrm>
            <a:off x="2681288" y="5807075"/>
            <a:ext cx="1019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(B) Java</a:t>
            </a:r>
          </a:p>
          <a:p>
            <a:r>
              <a:rPr lang="en-US"/>
              <a:t>      DB</a:t>
            </a:r>
          </a:p>
        </p:txBody>
      </p:sp>
      <p:sp>
        <p:nvSpPr>
          <p:cNvPr id="105484" name="TextBox 17"/>
          <p:cNvSpPr txBox="1">
            <a:spLocks noChangeArrowheads="1"/>
          </p:cNvSpPr>
          <p:nvPr/>
        </p:nvSpPr>
        <p:spPr bwMode="auto">
          <a:xfrm>
            <a:off x="4919663" y="5822950"/>
            <a:ext cx="909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(D) DB</a:t>
            </a:r>
          </a:p>
          <a:p>
            <a:r>
              <a:rPr lang="en-US"/>
              <a:t>      DB</a:t>
            </a:r>
          </a:p>
        </p:txBody>
      </p:sp>
      <p:sp>
        <p:nvSpPr>
          <p:cNvPr id="105485" name="TextBox 18"/>
          <p:cNvSpPr txBox="1">
            <a:spLocks noChangeArrowheads="1"/>
          </p:cNvSpPr>
          <p:nvPr/>
        </p:nvSpPr>
        <p:spPr bwMode="auto">
          <a:xfrm>
            <a:off x="6218238" y="5822950"/>
            <a:ext cx="153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(E) Java Java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850" y="4292600"/>
            <a:ext cx="8569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5"/>
          <p:cNvSpPr>
            <a:spLocks noGrp="1"/>
          </p:cNvSpPr>
          <p:nvPr>
            <p:ph type="title"/>
          </p:nvPr>
        </p:nvSpPr>
        <p:spPr>
          <a:xfrm>
            <a:off x="19970" y="519924"/>
            <a:ext cx="9396413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Constructors in UML Class diagrams</a:t>
            </a:r>
          </a:p>
        </p:txBody>
      </p:sp>
      <p:sp>
        <p:nvSpPr>
          <p:cNvPr id="107522" name="Content Placeholder 6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382000" cy="898525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sz="2000">
                <a:latin typeface="Century Gothic" charset="0"/>
              </a:rPr>
              <a:t>Consider GradeBook class with one constructor that has a String input parameter. The class diagram is as shown below: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C36C79-8333-6449-9611-C58C6F5F106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1075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84538"/>
            <a:ext cx="50307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67744" y="4293096"/>
            <a:ext cx="136815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055687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charset="0"/>
              </a:rPr>
              <a:t>Introducing Java Swing Dialog Boxes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97200"/>
            <a:ext cx="8001000" cy="38227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do we usually see in a dialog box?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781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Java Swing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type="body" idx="1"/>
          </p:nvPr>
        </p:nvSpPr>
        <p:spPr>
          <a:xfrm>
            <a:off x="179388" y="1584325"/>
            <a:ext cx="8686800" cy="5257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swing (package: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javax.swing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contains many classes that help create GUIs.</a:t>
            </a:r>
          </a:p>
          <a:p>
            <a:pPr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 components facilitate data entry and presentation of outputs to user</a:t>
            </a:r>
          </a:p>
          <a:p>
            <a:pPr eaLnBrk="1" hangingPunct="1"/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JOptionPane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method </a:t>
            </a:r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showMessageDialog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displays a dialog box containing a message</a:t>
            </a:r>
          </a:p>
          <a:p>
            <a:pPr lvl="1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Takes 2 arguments: </a:t>
            </a:r>
          </a:p>
          <a:p>
            <a:pPr lvl="2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argument is the “component” where the dialog box should appear. We use null, then box displayed at center of screen</a:t>
            </a:r>
          </a:p>
          <a:p>
            <a:pPr lvl="2" eaLnBrk="1" hangingPunct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is the string to display in the 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4043EA6-5CFC-724A-AA52-3A215710A2D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006E4-6476-844D-9EE7-21421EE9ACF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683568" y="1412776"/>
            <a:ext cx="8281987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javax.swing.JOptionPane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Dialog1 {</a:t>
            </a:r>
          </a:p>
          <a:p>
            <a:endParaRPr lang="en-US" sz="1400" dirty="0">
              <a:latin typeface="Consolas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charset="0"/>
              </a:rPr>
              <a:t>JOptionPane.</a:t>
            </a:r>
            <a:r>
              <a:rPr lang="en-US" sz="1400" i="1" dirty="0" err="1">
                <a:solidFill>
                  <a:srgbClr val="000000"/>
                </a:solidFill>
                <a:latin typeface="Consolas" charset="0"/>
              </a:rPr>
              <a:t>showMessageDialog</a:t>
            </a:r>
            <a:r>
              <a:rPr lang="en-US" sz="1400" i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400" b="1" i="1" dirty="0">
                <a:solidFill>
                  <a:srgbClr val="2A00FF"/>
                </a:solidFill>
                <a:latin typeface="Consolas" charset="0"/>
              </a:rPr>
              <a:t>"Welcome to \n Java"</a:t>
            </a:r>
            <a:r>
              <a:rPr lang="en-US" sz="1400" b="1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  }</a:t>
            </a:r>
            <a:endParaRPr lang="en-US" sz="1400" dirty="0">
              <a:latin typeface="Consolas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81" y="646013"/>
            <a:ext cx="3279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313" y="4365625"/>
            <a:ext cx="8305800" cy="13644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125" indent="-255588"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Typically, dialog boxes are windows in which programs display important messages to users. </a:t>
            </a:r>
          </a:p>
          <a:p>
            <a:pPr marL="365125" indent="-255588"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</a:t>
            </a:r>
            <a:r>
              <a:rPr lang="en-US" sz="14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JOptionPane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provides prebuilt dialog boxes that enable programs to display windows containing messages—such windows are called 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dialogs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09537">
              <a:spcBef>
                <a:spcPts val="400"/>
              </a:spcBef>
              <a:buClr>
                <a:srgbClr val="2DA2BF"/>
              </a:buClr>
              <a:buSzPct val="68000"/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http://docs.oracle.com/javase/tutorial/uiswing/components/dialog.html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2092595" y="308903"/>
            <a:ext cx="4896544" cy="9144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entury Gothic" charset="0"/>
              </a:rPr>
              <a:t>JOptionPane.showInputDialog</a:t>
            </a:r>
            <a:endParaRPr lang="en-US" dirty="0">
              <a:latin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C5E1107-DEEB-0C44-BD17-0F89C29A6C9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052965"/>
            <a:ext cx="8991600" cy="23760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javax.swing.JOptionPane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en-US" sz="1400" dirty="0">
              <a:latin typeface="Consolas"/>
            </a:endParaRPr>
          </a:p>
          <a:p>
            <a:pPr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Dialog1 {</a:t>
            </a:r>
          </a:p>
          <a:p>
            <a:pPr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name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"What is your name?"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message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String.</a:t>
            </a:r>
            <a:r>
              <a:rPr lang="en-US" sz="14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format</a:t>
            </a:r>
            <a:r>
              <a:rPr lang="en-US" sz="1400" i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(</a:t>
            </a:r>
            <a:r>
              <a:rPr lang="en-US" sz="1400" i="1" dirty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"Welcome, %s, to Java"</a:t>
            </a:r>
            <a:r>
              <a:rPr lang="en-US" sz="1400" i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, name);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message, 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"Welcome"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14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PLAIN_MESSAGE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39437"/>
            <a:ext cx="8596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err="1">
                <a:solidFill>
                  <a:srgbClr val="0000FF"/>
                </a:solidFill>
              </a:rPr>
              <a:t>JOptionPane.showInputDialog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returns a reference to String typed in by the user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/>
              <a:t>If we press the dialog’s cancel button or the </a:t>
            </a:r>
            <a:r>
              <a:rPr lang="en-US" sz="1400" i="1" dirty="0"/>
              <a:t>Esc</a:t>
            </a:r>
            <a:r>
              <a:rPr lang="en-US" sz="1400" dirty="0"/>
              <a:t> key, the method returns null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 err="1"/>
              <a:t>String.format</a:t>
            </a:r>
            <a:r>
              <a:rPr lang="en-US" sz="1400" dirty="0"/>
              <a:t> is similar to </a:t>
            </a:r>
            <a:r>
              <a:rPr lang="en-US" sz="1400" dirty="0" err="1"/>
              <a:t>System.printf</a:t>
            </a:r>
            <a:r>
              <a:rPr lang="en-US" sz="1400" dirty="0"/>
              <a:t>; except a reference to the formatted String is returned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/>
              <a:t>Here we could have used: 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String message =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"Welcome,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name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", to Java"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See the additional arguments to </a:t>
            </a:r>
            <a:r>
              <a:rPr lang="en-US" sz="1400" dirty="0" err="1">
                <a:solidFill>
                  <a:srgbClr val="000000"/>
                </a:solidFill>
              </a:rPr>
              <a:t>showMessageDialog</a:t>
            </a:r>
            <a:r>
              <a:rPr lang="en-US" sz="1400" dirty="0">
                <a:solidFill>
                  <a:srgbClr val="000000"/>
                </a:solidFill>
              </a:rPr>
              <a:t>; the third argument is the title of the dialog box; the fourth argument specifies icon to be shown in the dialog box (</a:t>
            </a:r>
            <a:r>
              <a:rPr lang="en-US" sz="1400" dirty="0" err="1">
                <a:solidFill>
                  <a:srgbClr val="000000"/>
                </a:solidFill>
              </a:rPr>
              <a:t>JOptionPane.PLAIN_MESSAGE</a:t>
            </a:r>
            <a:r>
              <a:rPr lang="en-US" sz="1400" dirty="0">
                <a:solidFill>
                  <a:srgbClr val="000000"/>
                </a:solidFill>
              </a:rPr>
              <a:t> means no icon is shown in the dialog box)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Readings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3 (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Deitel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eaLnBrk="1" hangingPunct="1"/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http://docs.oracle.com/javase/tutorial/java/nutsandbolts/variablesummary.html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(except Arrays)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should also be able to answer Questions 1 – 6 available at Variables</a:t>
            </a:r>
          </a:p>
          <a:p>
            <a:pPr eaLnBrk="1" hangingPunct="1"/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http://docs.oracle.com/javase/tutorial/java/javaOO/index.html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9A92905-8ED0-294E-BC27-72FD278B3B0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Class Is Like A Blueprint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02550" cy="4953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indicates the format for what an example of the class should look like (attributes and methods)</a:t>
            </a:r>
          </a:p>
          <a:p>
            <a:pPr eaLnBrk="1" hangingPunct="1">
              <a:buFont typeface="Wingdings" charset="0"/>
              <a:buChar char="q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memory is allocated.</a:t>
            </a:r>
          </a:p>
        </p:txBody>
      </p:sp>
      <p:pic>
        <p:nvPicPr>
          <p:cNvPr id="31747" name="Picture 5" descr="blueprin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924175"/>
            <a:ext cx="6769100" cy="374015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latin typeface="Times New Roman" charset="0"/>
                <a:ea typeface="+mj-ea"/>
                <a:cs typeface="+mj-cs"/>
              </a:rPr>
              <a:t>II) </a:t>
            </a:r>
            <a:r>
              <a:rPr lang="en-CA" dirty="0">
                <a:ea typeface="+mj-ea"/>
                <a:cs typeface="+mj-cs"/>
              </a:rPr>
              <a:t>Instantiating Objects Of A Class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964488" cy="518403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Format:</a:t>
            </a:r>
            <a:endParaRPr lang="en-CA" sz="4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&lt;class name&gt;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&lt;instance name&gt;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;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 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&lt;instance name&gt;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  = new &lt;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class name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()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		OR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1800" i="1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     	 </a:t>
            </a:r>
            <a:r>
              <a:rPr lang="en-CA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&lt;class name&gt; &lt;instance name&gt; = new &lt;class name&gt; ();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3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 </a:t>
            </a:r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Example: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 peter;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peter = new Person();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	OR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 peter = new Person();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Char char=""/>
              <a:defRPr/>
            </a:pPr>
            <a:endParaRPr lang="en-CA" sz="8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  <a:cs typeface="+mn-cs"/>
            </a:endParaRPr>
          </a:p>
          <a:p>
            <a:pPr marL="0" indent="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‘peter’ is a reference variable to an object of type ‘Person’</a:t>
            </a:r>
            <a:endParaRPr lang="en-CA" sz="6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Char char=""/>
              <a:defRPr/>
            </a:pPr>
            <a:endParaRPr lang="en-CA" sz="8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333375"/>
            <a:ext cx="8913813" cy="1079500"/>
          </a:xfrm>
        </p:spPr>
        <p:txBody>
          <a:bodyPr/>
          <a:lstStyle/>
          <a:p>
            <a:pPr eaLnBrk="1" hangingPunct="1"/>
            <a:r>
              <a:rPr lang="en-CA" dirty="0"/>
              <a:t>III) Using Attributes and Methods of a Class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Format: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&lt;instance name&gt;.&lt;attribute name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&gt;;</a:t>
            </a:r>
          </a:p>
          <a:p>
            <a:pPr marL="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	&lt;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instance name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&gt;.&lt;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method name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 (&lt;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p1 name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&gt;, &lt;</a:t>
            </a:r>
            <a:r>
              <a:rPr lang="en-CA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p2 name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  <a:cs typeface="+mn-cs"/>
              </a:rPr>
              <a:t>&gt;…);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Char char=""/>
              <a:defRPr/>
            </a:pP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marL="692150" lvl="2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</a:rPr>
              <a:t>      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newAge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27;</a:t>
            </a:r>
          </a:p>
          <a:p>
            <a:pPr marL="692150" lvl="2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Person peter = new Person();</a:t>
            </a:r>
          </a:p>
          <a:p>
            <a:pPr marL="692150" lvl="2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peter.setAge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newAge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r>
              <a:rPr lang="en-CA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marL="692150" lvl="2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peter.getAge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());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+mn-ea"/>
              </a:rPr>
              <a:t>	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+mn-ea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816768" y="5300662"/>
            <a:ext cx="777557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use the dot-operator </a:t>
            </a:r>
            <a:r>
              <a:rPr lang="ja-JP" altLang="en-US" sz="2400" baseline="30000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ja-JP" sz="240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ja-JP" altLang="en-US" sz="2400" baseline="30000">
                <a:solidFill>
                  <a:srgbClr val="3333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altLang="ja-JP" sz="240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instance field or method cannot have a </a:t>
            </a:r>
            <a:r>
              <a:rPr lang="en-US" altLang="ja-JP" sz="2400" b="1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en-US" altLang="ja-JP" sz="2400" baseline="30000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level of access.</a:t>
            </a:r>
            <a:endParaRPr lang="en-US" sz="2400" baseline="30000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TotalTime>11280</TotalTime>
  <Words>5441</Words>
  <Application>Microsoft Macintosh PowerPoint</Application>
  <PresentationFormat>On-screen Show (4:3)</PresentationFormat>
  <Paragraphs>820</Paragraphs>
  <Slides>68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2" baseType="lpstr">
      <vt:lpstr>Arial</vt:lpstr>
      <vt:lpstr>Callibri</vt:lpstr>
      <vt:lpstr>Century Gothic</vt:lpstr>
      <vt:lpstr>Consolas</vt:lpstr>
      <vt:lpstr>Courier New</vt:lpstr>
      <vt:lpstr>Georgia</vt:lpstr>
      <vt:lpstr>Gill Sans</vt:lpstr>
      <vt:lpstr>Tahoma</vt:lpstr>
      <vt:lpstr>Times New Roman</vt:lpstr>
      <vt:lpstr>Verdana</vt:lpstr>
      <vt:lpstr>Wingdings</vt:lpstr>
      <vt:lpstr>Wingdings 2</vt:lpstr>
      <vt:lpstr>Wingdings 3</vt:lpstr>
      <vt:lpstr>javaTheme</vt:lpstr>
      <vt:lpstr>What we will learn</vt:lpstr>
      <vt:lpstr>3.1 Classes &amp; Objects</vt:lpstr>
      <vt:lpstr>Working With Objects In Java</vt:lpstr>
      <vt:lpstr>I) Defining A Java Class</vt:lpstr>
      <vt:lpstr>I) Defining A Java Class</vt:lpstr>
      <vt:lpstr> I) Defining A Java Class – an example</vt:lpstr>
      <vt:lpstr>A Class Is Like A Blueprint</vt:lpstr>
      <vt:lpstr>II) Instantiating Objects Of A Class</vt:lpstr>
      <vt:lpstr>III) Using Attributes and Methods of a Class</vt:lpstr>
      <vt:lpstr>Exercise on Setters and Getters</vt:lpstr>
      <vt:lpstr>PowerPoint Presentation</vt:lpstr>
      <vt:lpstr>PowerPoint Presentation</vt:lpstr>
      <vt:lpstr>PowerPoint Presentation</vt:lpstr>
      <vt:lpstr>3.2 Classes &amp; Objects</vt:lpstr>
      <vt:lpstr>Program with single class</vt:lpstr>
      <vt:lpstr>3.3 Classes &amp; Objects</vt:lpstr>
      <vt:lpstr>Example: Person class only</vt:lpstr>
      <vt:lpstr>Designing Your Program</vt:lpstr>
      <vt:lpstr>Example: Person + Driver</vt:lpstr>
      <vt:lpstr>The Driver Class</vt:lpstr>
      <vt:lpstr>Important</vt:lpstr>
      <vt:lpstr>Exercise: Declare a class with a method</vt:lpstr>
      <vt:lpstr>Exercise: Declare a driver class</vt:lpstr>
      <vt:lpstr>PowerPoint Presentation</vt:lpstr>
      <vt:lpstr>PowerPoint Presentation</vt:lpstr>
      <vt:lpstr>PowerPoint Presentation</vt:lpstr>
      <vt:lpstr>Reminder: Naming Conventions</vt:lpstr>
      <vt:lpstr>Review</vt:lpstr>
      <vt:lpstr>3.4 Classes &amp; Objects</vt:lpstr>
      <vt:lpstr>Instance Variables</vt:lpstr>
      <vt:lpstr>Intro to static methods</vt:lpstr>
      <vt:lpstr>Instance variable</vt:lpstr>
      <vt:lpstr>Instance vs. Local Variables</vt:lpstr>
      <vt:lpstr>Instance variables &amp; instance methods</vt:lpstr>
      <vt:lpstr>Uninitialized instance variable</vt:lpstr>
      <vt:lpstr>3.5 Classes &amp; Objects</vt:lpstr>
      <vt:lpstr>Demo: Rectangle class</vt:lpstr>
      <vt:lpstr>Exercise: Circle class</vt:lpstr>
      <vt:lpstr>Exercise: BankAccount class</vt:lpstr>
      <vt:lpstr>3.6 Classes &amp; Objects</vt:lpstr>
      <vt:lpstr>More Scanner methods</vt:lpstr>
      <vt:lpstr>private access modifier</vt:lpstr>
      <vt:lpstr>private access modifier</vt:lpstr>
      <vt:lpstr>Method calling another method</vt:lpstr>
      <vt:lpstr>Java Reference Types</vt:lpstr>
      <vt:lpstr>Java Reference Types</vt:lpstr>
      <vt:lpstr>PowerPoint Presentation</vt:lpstr>
      <vt:lpstr>PowerPoint Presentation</vt:lpstr>
      <vt:lpstr>PowerPoint Presentation</vt:lpstr>
      <vt:lpstr>3.7 Classes &amp; Objects</vt:lpstr>
      <vt:lpstr>Classes and objects</vt:lpstr>
      <vt:lpstr>Instantiating an object</vt:lpstr>
      <vt:lpstr>Constructor</vt:lpstr>
      <vt:lpstr>Constructors: Initializing Objects</vt:lpstr>
      <vt:lpstr>Constructors: Initializing Objects</vt:lpstr>
      <vt:lpstr>Define GradeBook constructor</vt:lpstr>
      <vt:lpstr>Example: GradeBook</vt:lpstr>
      <vt:lpstr>GradeBookTest</vt:lpstr>
      <vt:lpstr>PowerPoint Presentation</vt:lpstr>
      <vt:lpstr>PowerPoint Presentation</vt:lpstr>
      <vt:lpstr>3.8 Classes &amp; Objects</vt:lpstr>
      <vt:lpstr>With multiple constructors</vt:lpstr>
      <vt:lpstr>Constructors in UML Class diagrams</vt:lpstr>
      <vt:lpstr>Introducing Java Swing Dialog Boxes</vt:lpstr>
      <vt:lpstr>Java Swing</vt:lpstr>
      <vt:lpstr>PowerPoint Presentation</vt:lpstr>
      <vt:lpstr>JOptionPane.showInputDialog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Classes &amp; Objects</dc:title>
  <dc:creator>Tang, Charlotte</dc:creator>
  <cp:lastModifiedBy>Bisgin, Halil</cp:lastModifiedBy>
  <cp:revision>50</cp:revision>
  <cp:lastPrinted>2021-08-23T23:18:08Z</cp:lastPrinted>
  <dcterms:created xsi:type="dcterms:W3CDTF">2021-01-02T17:33:40Z</dcterms:created>
  <dcterms:modified xsi:type="dcterms:W3CDTF">2024-09-25T02:52:58Z</dcterms:modified>
</cp:coreProperties>
</file>