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77" r:id="rId1"/>
  </p:sldMasterIdLst>
  <p:notesMasterIdLst>
    <p:notesMasterId r:id="rId143"/>
  </p:notesMasterIdLst>
  <p:handoutMasterIdLst>
    <p:handoutMasterId r:id="rId144"/>
  </p:handoutMasterIdLst>
  <p:sldIdLst>
    <p:sldId id="684" r:id="rId2"/>
    <p:sldId id="685" r:id="rId3"/>
    <p:sldId id="686" r:id="rId4"/>
    <p:sldId id="745" r:id="rId5"/>
    <p:sldId id="623" r:id="rId6"/>
    <p:sldId id="718" r:id="rId7"/>
    <p:sldId id="727" r:id="rId8"/>
    <p:sldId id="712" r:id="rId9"/>
    <p:sldId id="689" r:id="rId10"/>
    <p:sldId id="713" r:id="rId11"/>
    <p:sldId id="729" r:id="rId12"/>
    <p:sldId id="624" r:id="rId13"/>
    <p:sldId id="625" r:id="rId14"/>
    <p:sldId id="626" r:id="rId15"/>
    <p:sldId id="711" r:id="rId16"/>
    <p:sldId id="627" r:id="rId17"/>
    <p:sldId id="628" r:id="rId18"/>
    <p:sldId id="629" r:id="rId19"/>
    <p:sldId id="728" r:id="rId20"/>
    <p:sldId id="735" r:id="rId21"/>
    <p:sldId id="719" r:id="rId22"/>
    <p:sldId id="730" r:id="rId23"/>
    <p:sldId id="732" r:id="rId24"/>
    <p:sldId id="733" r:id="rId25"/>
    <p:sldId id="731" r:id="rId26"/>
    <p:sldId id="723" r:id="rId27"/>
    <p:sldId id="734" r:id="rId28"/>
    <p:sldId id="631" r:id="rId29"/>
    <p:sldId id="632" r:id="rId30"/>
    <p:sldId id="633" r:id="rId31"/>
    <p:sldId id="736" r:id="rId32"/>
    <p:sldId id="640" r:id="rId33"/>
    <p:sldId id="641" r:id="rId34"/>
    <p:sldId id="724" r:id="rId35"/>
    <p:sldId id="691" r:id="rId36"/>
    <p:sldId id="643" r:id="rId37"/>
    <p:sldId id="644" r:id="rId38"/>
    <p:sldId id="645" r:id="rId39"/>
    <p:sldId id="692" r:id="rId40"/>
    <p:sldId id="717" r:id="rId41"/>
    <p:sldId id="726" r:id="rId42"/>
    <p:sldId id="693" r:id="rId43"/>
    <p:sldId id="694" r:id="rId44"/>
    <p:sldId id="709" r:id="rId45"/>
    <p:sldId id="646" r:id="rId46"/>
    <p:sldId id="647" r:id="rId47"/>
    <p:sldId id="648" r:id="rId48"/>
    <p:sldId id="737" r:id="rId49"/>
    <p:sldId id="649" r:id="rId50"/>
    <p:sldId id="650" r:id="rId51"/>
    <p:sldId id="651" r:id="rId52"/>
    <p:sldId id="652" r:id="rId53"/>
    <p:sldId id="738" r:id="rId54"/>
    <p:sldId id="653" r:id="rId55"/>
    <p:sldId id="654" r:id="rId56"/>
    <p:sldId id="655" r:id="rId57"/>
    <p:sldId id="740" r:id="rId58"/>
    <p:sldId id="715" r:id="rId59"/>
    <p:sldId id="739" r:id="rId60"/>
    <p:sldId id="716" r:id="rId61"/>
    <p:sldId id="656" r:id="rId62"/>
    <p:sldId id="695" r:id="rId63"/>
    <p:sldId id="657" r:id="rId64"/>
    <p:sldId id="658" r:id="rId65"/>
    <p:sldId id="741" r:id="rId66"/>
    <p:sldId id="659" r:id="rId67"/>
    <p:sldId id="660" r:id="rId68"/>
    <p:sldId id="661" r:id="rId69"/>
    <p:sldId id="662" r:id="rId70"/>
    <p:sldId id="663" r:id="rId71"/>
    <p:sldId id="664" r:id="rId72"/>
    <p:sldId id="747" r:id="rId73"/>
    <p:sldId id="746" r:id="rId74"/>
    <p:sldId id="665" r:id="rId75"/>
    <p:sldId id="666" r:id="rId76"/>
    <p:sldId id="696" r:id="rId77"/>
    <p:sldId id="667" r:id="rId78"/>
    <p:sldId id="697" r:id="rId79"/>
    <p:sldId id="698" r:id="rId80"/>
    <p:sldId id="743" r:id="rId81"/>
    <p:sldId id="668" r:id="rId82"/>
    <p:sldId id="669" r:id="rId83"/>
    <p:sldId id="670" r:id="rId84"/>
    <p:sldId id="671" r:id="rId85"/>
    <p:sldId id="672" r:id="rId86"/>
    <p:sldId id="742" r:id="rId87"/>
    <p:sldId id="673" r:id="rId88"/>
    <p:sldId id="674" r:id="rId89"/>
    <p:sldId id="699" r:id="rId90"/>
    <p:sldId id="675" r:id="rId91"/>
    <p:sldId id="722" r:id="rId92"/>
    <p:sldId id="721" r:id="rId93"/>
    <p:sldId id="744" r:id="rId94"/>
    <p:sldId id="676" r:id="rId95"/>
    <p:sldId id="700" r:id="rId96"/>
    <p:sldId id="714" r:id="rId97"/>
    <p:sldId id="707" r:id="rId98"/>
    <p:sldId id="702" r:id="rId99"/>
    <p:sldId id="703" r:id="rId100"/>
    <p:sldId id="704" r:id="rId101"/>
    <p:sldId id="705" r:id="rId102"/>
    <p:sldId id="706" r:id="rId103"/>
    <p:sldId id="678" r:id="rId104"/>
    <p:sldId id="679" r:id="rId105"/>
    <p:sldId id="701" r:id="rId106"/>
    <p:sldId id="764" r:id="rId107"/>
    <p:sldId id="634" r:id="rId108"/>
    <p:sldId id="635" r:id="rId109"/>
    <p:sldId id="708" r:id="rId110"/>
    <p:sldId id="636" r:id="rId111"/>
    <p:sldId id="637" r:id="rId112"/>
    <p:sldId id="638" r:id="rId113"/>
    <p:sldId id="680" r:id="rId114"/>
    <p:sldId id="681" r:id="rId115"/>
    <p:sldId id="682" r:id="rId116"/>
    <p:sldId id="683" r:id="rId117"/>
    <p:sldId id="598" r:id="rId118"/>
    <p:sldId id="599" r:id="rId119"/>
    <p:sldId id="600" r:id="rId120"/>
    <p:sldId id="601" r:id="rId121"/>
    <p:sldId id="602" r:id="rId122"/>
    <p:sldId id="603" r:id="rId123"/>
    <p:sldId id="604" r:id="rId124"/>
    <p:sldId id="605" r:id="rId125"/>
    <p:sldId id="606" r:id="rId126"/>
    <p:sldId id="607" r:id="rId127"/>
    <p:sldId id="608" r:id="rId128"/>
    <p:sldId id="609" r:id="rId129"/>
    <p:sldId id="610" r:id="rId130"/>
    <p:sldId id="611" r:id="rId131"/>
    <p:sldId id="612" r:id="rId132"/>
    <p:sldId id="613" r:id="rId133"/>
    <p:sldId id="614" r:id="rId134"/>
    <p:sldId id="615" r:id="rId135"/>
    <p:sldId id="616" r:id="rId136"/>
    <p:sldId id="617" r:id="rId137"/>
    <p:sldId id="618" r:id="rId138"/>
    <p:sldId id="491" r:id="rId139"/>
    <p:sldId id="558" r:id="rId140"/>
    <p:sldId id="412" r:id="rId141"/>
    <p:sldId id="411" r:id="rId1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77687" autoAdjust="0"/>
  </p:normalViewPr>
  <p:slideViewPr>
    <p:cSldViewPr>
      <p:cViewPr varScale="1">
        <p:scale>
          <a:sx n="98" d="100"/>
          <a:sy n="98" d="100"/>
        </p:scale>
        <p:origin x="25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1867" y="-6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microsoft.com/office/2016/11/relationships/changesInfo" Target="changesInfos/changesInfo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handoutMaster" Target="handoutMasters/handoutMaster1.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gin, Halil" userId="31729c2b-70b1-499d-992a-43acd64ada6e" providerId="ADAL" clId="{8AE89D32-8744-8C4F-A02A-FDE10E3B76C6}"/>
    <pc:docChg chg="custSel modSld">
      <pc:chgData name="Bisgin, Halil" userId="31729c2b-70b1-499d-992a-43acd64ada6e" providerId="ADAL" clId="{8AE89D32-8744-8C4F-A02A-FDE10E3B76C6}" dt="2024-10-16T02:59:32.544" v="24" actId="1076"/>
      <pc:docMkLst>
        <pc:docMk/>
      </pc:docMkLst>
      <pc:sldChg chg="delSp modSp mod">
        <pc:chgData name="Bisgin, Halil" userId="31729c2b-70b1-499d-992a-43acd64ada6e" providerId="ADAL" clId="{8AE89D32-8744-8C4F-A02A-FDE10E3B76C6}" dt="2024-10-16T02:57:32.866" v="17" actId="478"/>
        <pc:sldMkLst>
          <pc:docMk/>
          <pc:sldMk cId="0" sldId="636"/>
        </pc:sldMkLst>
        <pc:spChg chg="mod">
          <ac:chgData name="Bisgin, Halil" userId="31729c2b-70b1-499d-992a-43acd64ada6e" providerId="ADAL" clId="{8AE89D32-8744-8C4F-A02A-FDE10E3B76C6}" dt="2024-10-16T02:57:25.542" v="15" actId="207"/>
          <ac:spMkLst>
            <pc:docMk/>
            <pc:sldMk cId="0" sldId="636"/>
            <ac:spMk id="2" creationId="{751C33D3-4220-7620-FAC2-64889EEF9253}"/>
          </ac:spMkLst>
        </pc:spChg>
        <pc:spChg chg="del">
          <ac:chgData name="Bisgin, Halil" userId="31729c2b-70b1-499d-992a-43acd64ada6e" providerId="ADAL" clId="{8AE89D32-8744-8C4F-A02A-FDE10E3B76C6}" dt="2024-10-16T02:57:32.866" v="17" actId="478"/>
          <ac:spMkLst>
            <pc:docMk/>
            <pc:sldMk cId="0" sldId="636"/>
            <ac:spMk id="3" creationId="{39ED2C4C-39FA-0462-B01E-6972591283AA}"/>
          </ac:spMkLst>
        </pc:spChg>
        <pc:spChg chg="del mod">
          <ac:chgData name="Bisgin, Halil" userId="31729c2b-70b1-499d-992a-43acd64ada6e" providerId="ADAL" clId="{8AE89D32-8744-8C4F-A02A-FDE10E3B76C6}" dt="2024-10-16T02:57:28.727" v="16" actId="478"/>
          <ac:spMkLst>
            <pc:docMk/>
            <pc:sldMk cId="0" sldId="636"/>
            <ac:spMk id="5" creationId="{115716D3-F885-9A45-96B0-2FB9A839CD36}"/>
          </ac:spMkLst>
        </pc:spChg>
      </pc:sldChg>
      <pc:sldChg chg="delSp modSp mod">
        <pc:chgData name="Bisgin, Halil" userId="31729c2b-70b1-499d-992a-43acd64ada6e" providerId="ADAL" clId="{8AE89D32-8744-8C4F-A02A-FDE10E3B76C6}" dt="2024-10-16T02:59:05.245" v="21" actId="14100"/>
        <pc:sldMkLst>
          <pc:docMk/>
          <pc:sldMk cId="0" sldId="637"/>
        </pc:sldMkLst>
        <pc:spChg chg="del">
          <ac:chgData name="Bisgin, Halil" userId="31729c2b-70b1-499d-992a-43acd64ada6e" providerId="ADAL" clId="{8AE89D32-8744-8C4F-A02A-FDE10E3B76C6}" dt="2024-10-16T02:58:22.046" v="18" actId="478"/>
          <ac:spMkLst>
            <pc:docMk/>
            <pc:sldMk cId="0" sldId="637"/>
            <ac:spMk id="3" creationId="{D0BF6FD1-E3F0-7203-D7C1-8C375A0C7EE4}"/>
          </ac:spMkLst>
        </pc:spChg>
        <pc:spChg chg="mod">
          <ac:chgData name="Bisgin, Halil" userId="31729c2b-70b1-499d-992a-43acd64ada6e" providerId="ADAL" clId="{8AE89D32-8744-8C4F-A02A-FDE10E3B76C6}" dt="2024-10-16T02:59:05.245" v="21" actId="14100"/>
          <ac:spMkLst>
            <pc:docMk/>
            <pc:sldMk cId="0" sldId="637"/>
            <ac:spMk id="51204" creationId="{F64C9235-A9E7-0E46-80AC-82B8CCC80A0A}"/>
          </ac:spMkLst>
        </pc:spChg>
        <pc:spChg chg="mod">
          <ac:chgData name="Bisgin, Halil" userId="31729c2b-70b1-499d-992a-43acd64ada6e" providerId="ADAL" clId="{8AE89D32-8744-8C4F-A02A-FDE10E3B76C6}" dt="2024-10-16T02:58:25.616" v="19" actId="1076"/>
          <ac:spMkLst>
            <pc:docMk/>
            <pc:sldMk cId="0" sldId="637"/>
            <ac:spMk id="62467" creationId="{C50C0F7E-A4B2-AD49-B429-1AE950632895}"/>
          </ac:spMkLst>
        </pc:spChg>
      </pc:sldChg>
      <pc:sldChg chg="delSp modSp mod">
        <pc:chgData name="Bisgin, Halil" userId="31729c2b-70b1-499d-992a-43acd64ada6e" providerId="ADAL" clId="{8AE89D32-8744-8C4F-A02A-FDE10E3B76C6}" dt="2024-10-16T02:59:32.544" v="24" actId="1076"/>
        <pc:sldMkLst>
          <pc:docMk/>
          <pc:sldMk cId="0" sldId="638"/>
        </pc:sldMkLst>
        <pc:spChg chg="del">
          <ac:chgData name="Bisgin, Halil" userId="31729c2b-70b1-499d-992a-43acd64ada6e" providerId="ADAL" clId="{8AE89D32-8744-8C4F-A02A-FDE10E3B76C6}" dt="2024-10-16T02:59:26.692" v="22" actId="478"/>
          <ac:spMkLst>
            <pc:docMk/>
            <pc:sldMk cId="0" sldId="638"/>
            <ac:spMk id="3" creationId="{969C799C-CE45-0C9C-FF25-0E4669D9EEAD}"/>
          </ac:spMkLst>
        </pc:spChg>
        <pc:spChg chg="mod">
          <ac:chgData name="Bisgin, Halil" userId="31729c2b-70b1-499d-992a-43acd64ada6e" providerId="ADAL" clId="{8AE89D32-8744-8C4F-A02A-FDE10E3B76C6}" dt="2024-10-16T02:59:30.285" v="23" actId="1076"/>
          <ac:spMkLst>
            <pc:docMk/>
            <pc:sldMk cId="0" sldId="638"/>
            <ac:spMk id="63491" creationId="{67969190-BAC0-B64C-9092-61F9E2149298}"/>
          </ac:spMkLst>
        </pc:spChg>
        <pc:spChg chg="mod">
          <ac:chgData name="Bisgin, Halil" userId="31729c2b-70b1-499d-992a-43acd64ada6e" providerId="ADAL" clId="{8AE89D32-8744-8C4F-A02A-FDE10E3B76C6}" dt="2024-10-16T02:59:32.544" v="24" actId="1076"/>
          <ac:spMkLst>
            <pc:docMk/>
            <pc:sldMk cId="0" sldId="638"/>
            <ac:spMk id="63492" creationId="{D2890F6E-73F5-B444-922C-2BEC0BA781C9}"/>
          </ac:spMkLst>
        </pc:spChg>
      </pc:sldChg>
      <pc:sldChg chg="delSp modSp mod">
        <pc:chgData name="Bisgin, Halil" userId="31729c2b-70b1-499d-992a-43acd64ada6e" providerId="ADAL" clId="{8AE89D32-8744-8C4F-A02A-FDE10E3B76C6}" dt="2024-10-16T02:53:28.641" v="12" actId="1035"/>
        <pc:sldMkLst>
          <pc:docMk/>
          <pc:sldMk cId="0" sldId="670"/>
        </pc:sldMkLst>
        <pc:spChg chg="del">
          <ac:chgData name="Bisgin, Halil" userId="31729c2b-70b1-499d-992a-43acd64ada6e" providerId="ADAL" clId="{8AE89D32-8744-8C4F-A02A-FDE10E3B76C6}" dt="2024-10-16T02:53:22.009" v="6" actId="478"/>
          <ac:spMkLst>
            <pc:docMk/>
            <pc:sldMk cId="0" sldId="670"/>
            <ac:spMk id="3" creationId="{96420147-023A-BB33-4C30-5620A04C2663}"/>
          </ac:spMkLst>
        </pc:spChg>
        <pc:spChg chg="mod">
          <ac:chgData name="Bisgin, Halil" userId="31729c2b-70b1-499d-992a-43acd64ada6e" providerId="ADAL" clId="{8AE89D32-8744-8C4F-A02A-FDE10E3B76C6}" dt="2024-10-16T02:53:28.641" v="12" actId="1035"/>
          <ac:spMkLst>
            <pc:docMk/>
            <pc:sldMk cId="0" sldId="670"/>
            <ac:spMk id="128003" creationId="{50D93BE6-AB81-C74F-9707-E7A9C17445EB}"/>
          </ac:spMkLst>
        </pc:spChg>
      </pc:sldChg>
      <pc:sldChg chg="delSp mod">
        <pc:chgData name="Bisgin, Halil" userId="31729c2b-70b1-499d-992a-43acd64ada6e" providerId="ADAL" clId="{8AE89D32-8744-8C4F-A02A-FDE10E3B76C6}" dt="2024-10-16T02:47:44.326" v="0" actId="478"/>
        <pc:sldMkLst>
          <pc:docMk/>
          <pc:sldMk cId="0" sldId="697"/>
        </pc:sldMkLst>
        <pc:spChg chg="del">
          <ac:chgData name="Bisgin, Halil" userId="31729c2b-70b1-499d-992a-43acd64ada6e" providerId="ADAL" clId="{8AE89D32-8744-8C4F-A02A-FDE10E3B76C6}" dt="2024-10-16T02:47:44.326" v="0" actId="478"/>
          <ac:spMkLst>
            <pc:docMk/>
            <pc:sldMk cId="0" sldId="697"/>
            <ac:spMk id="3" creationId="{51521574-68D7-1521-DE7E-A93D2B68C8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7771FDE-8D4E-0648-8405-C4EE076D7C20}"/>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8" tIns="48328" rIns="96658" bIns="48328" numCol="1" anchor="t"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5123" name="Rectangle 3">
            <a:extLst>
              <a:ext uri="{FF2B5EF4-FFF2-40B4-BE49-F238E27FC236}">
                <a16:creationId xmlns:a16="http://schemas.microsoft.com/office/drawing/2014/main" id="{7F8946FF-00A0-E34B-9566-ACAB144D834F}"/>
              </a:ext>
            </a:extLst>
          </p:cNvPr>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8" tIns="48328" rIns="96658" bIns="48328" numCol="1" anchor="t" anchorCtr="0" compatLnSpc="1">
            <a:prstTxWarp prst="textNoShape">
              <a:avLst/>
            </a:prstTxWarp>
          </a:bodyPr>
          <a:lstStyle>
            <a:lvl1pPr algn="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5124" name="Rectangle 4">
            <a:extLst>
              <a:ext uri="{FF2B5EF4-FFF2-40B4-BE49-F238E27FC236}">
                <a16:creationId xmlns:a16="http://schemas.microsoft.com/office/drawing/2014/main" id="{3F747AE8-2CEC-4749-BFA8-07C1B6B4149F}"/>
              </a:ext>
            </a:extLst>
          </p:cNvPr>
          <p:cNvSpPr>
            <a:spLocks noGrp="1" noChangeArrowheads="1"/>
          </p:cNvSpPr>
          <p:nvPr>
            <p:ph type="ftr" sz="quarter" idx="2"/>
          </p:nvPr>
        </p:nvSpPr>
        <p:spPr bwMode="auto">
          <a:xfrm>
            <a:off x="0" y="9120188"/>
            <a:ext cx="3436938" cy="48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8" tIns="48328" rIns="96658" bIns="48328" numCol="1" anchor="b"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r>
              <a:rPr lang="en-US"/>
              <a:t>Introduction to classes and objects in Java, Part I</a:t>
            </a:r>
          </a:p>
        </p:txBody>
      </p:sp>
      <p:sp>
        <p:nvSpPr>
          <p:cNvPr id="5125" name="Rectangle 5">
            <a:extLst>
              <a:ext uri="{FF2B5EF4-FFF2-40B4-BE49-F238E27FC236}">
                <a16:creationId xmlns:a16="http://schemas.microsoft.com/office/drawing/2014/main" id="{366D8EA7-9B2A-5645-8394-1BDFF76EF0AA}"/>
              </a:ext>
            </a:extLst>
          </p:cNvPr>
          <p:cNvSpPr>
            <a:spLocks noGrp="1" noChangeArrowheads="1"/>
          </p:cNvSpPr>
          <p:nvPr>
            <p:ph type="sldNum" sz="quarter" idx="3"/>
          </p:nvPr>
        </p:nvSpPr>
        <p:spPr bwMode="auto">
          <a:xfrm>
            <a:off x="4144963" y="9120188"/>
            <a:ext cx="3170237" cy="48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8" tIns="48328" rIns="96658" bIns="48328" numCol="1" anchor="b" anchorCtr="0" compatLnSpc="1">
            <a:prstTxWarp prst="textNoShape">
              <a:avLst/>
            </a:prstTxWarp>
          </a:bodyPr>
          <a:lstStyle>
            <a:lvl1pPr algn="r" defTabSz="965200" eaLnBrk="1" hangingPunct="1">
              <a:spcBef>
                <a:spcPct val="0"/>
              </a:spcBef>
              <a:defRPr sz="1200">
                <a:latin typeface="Times New Roman" panose="02020603050405020304" pitchFamily="18" charset="0"/>
              </a:defRPr>
            </a:lvl1pPr>
          </a:lstStyle>
          <a:p>
            <a:fld id="{6C73E0A9-A1E6-7A47-9D56-11F40E8C652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2DB6C87-DE13-D94F-874E-AD2BD78CA957}"/>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8" tIns="48328" rIns="96658" bIns="48328" numCol="1" anchor="t"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4099" name="Rectangle 3">
            <a:extLst>
              <a:ext uri="{FF2B5EF4-FFF2-40B4-BE49-F238E27FC236}">
                <a16:creationId xmlns:a16="http://schemas.microsoft.com/office/drawing/2014/main" id="{E85BB388-2DB1-794D-9530-334F8272788B}"/>
              </a:ext>
            </a:extLst>
          </p:cNvPr>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8" tIns="48328" rIns="96658" bIns="48328" numCol="1" anchor="t" anchorCtr="0" compatLnSpc="1">
            <a:prstTxWarp prst="textNoShape">
              <a:avLst/>
            </a:prstTxWarp>
          </a:bodyPr>
          <a:lstStyle>
            <a:lvl1pPr algn="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4100" name="Rectangle 4">
            <a:extLst>
              <a:ext uri="{FF2B5EF4-FFF2-40B4-BE49-F238E27FC236}">
                <a16:creationId xmlns:a16="http://schemas.microsoft.com/office/drawing/2014/main" id="{5917D878-9031-BD40-AB7D-DE846FF22B27}"/>
              </a:ext>
            </a:extLst>
          </p:cNvPr>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a:extLst>
              <a:ext uri="{FF2B5EF4-FFF2-40B4-BE49-F238E27FC236}">
                <a16:creationId xmlns:a16="http://schemas.microsoft.com/office/drawing/2014/main" id="{37AD3613-6FAA-C34F-B858-E3260595DFD8}"/>
              </a:ext>
            </a:extLst>
          </p:cNvPr>
          <p:cNvSpPr>
            <a:spLocks noGrp="1" noChangeArrowheads="1"/>
          </p:cNvSpPr>
          <p:nvPr>
            <p:ph type="body" sz="quarter" idx="3"/>
          </p:nvPr>
        </p:nvSpPr>
        <p:spPr bwMode="auto">
          <a:xfrm>
            <a:off x="976313" y="4559300"/>
            <a:ext cx="5362575" cy="4322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8" tIns="48328" rIns="96658"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65891A87-B1E9-3847-9EE5-D98E4EB1F57E}"/>
              </a:ext>
            </a:extLst>
          </p:cNvPr>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8" tIns="48328" rIns="96658" bIns="48328" numCol="1" anchor="b"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r>
              <a:rPr lang="en-US"/>
              <a:t>Introduction to CPSC 233</a:t>
            </a:r>
          </a:p>
        </p:txBody>
      </p:sp>
      <p:sp>
        <p:nvSpPr>
          <p:cNvPr id="4103" name="Rectangle 7">
            <a:extLst>
              <a:ext uri="{FF2B5EF4-FFF2-40B4-BE49-F238E27FC236}">
                <a16:creationId xmlns:a16="http://schemas.microsoft.com/office/drawing/2014/main" id="{DF93AD08-0E09-434A-AB26-08A22CE0F440}"/>
              </a:ext>
            </a:extLst>
          </p:cNvPr>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8" tIns="48328" rIns="96658" bIns="48328" numCol="1" anchor="b" anchorCtr="0" compatLnSpc="1">
            <a:prstTxWarp prst="textNoShape">
              <a:avLst/>
            </a:prstTxWarp>
          </a:bodyPr>
          <a:lstStyle>
            <a:lvl1pPr algn="r" defTabSz="965200" eaLnBrk="1" hangingPunct="1">
              <a:spcBef>
                <a:spcPct val="0"/>
              </a:spcBef>
              <a:defRPr sz="1200">
                <a:latin typeface="Times New Roman" panose="02020603050405020304" pitchFamily="18" charset="0"/>
              </a:defRPr>
            </a:lvl1pPr>
          </a:lstStyle>
          <a:p>
            <a:fld id="{732AE4B3-D0A1-F04A-9EBD-13552C65CDC9}" type="slidenum">
              <a:rPr lang="en-US" altLang="en-US"/>
              <a:pPr/>
              <a:t>‹#›</a:t>
            </a:fld>
            <a:endParaRPr lang="en-US" altLang="en-US"/>
          </a:p>
        </p:txBody>
      </p:sp>
      <p:sp>
        <p:nvSpPr>
          <p:cNvPr id="4104" name="Text Box 8">
            <a:extLst>
              <a:ext uri="{FF2B5EF4-FFF2-40B4-BE49-F238E27FC236}">
                <a16:creationId xmlns:a16="http://schemas.microsoft.com/office/drawing/2014/main" id="{F7C9E0A4-73D3-3842-B5A9-259703B79508}"/>
              </a:ext>
            </a:extLst>
          </p:cNvPr>
          <p:cNvSpPr txBox="1">
            <a:spLocks noChangeArrowheads="1"/>
          </p:cNvSpPr>
          <p:nvPr/>
        </p:nvSpPr>
        <p:spPr bwMode="auto">
          <a:xfrm>
            <a:off x="6037263" y="9312275"/>
            <a:ext cx="976312" cy="28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6658" tIns="48328" rIns="96658" bIns="48328">
            <a:spAutoFit/>
          </a:bodyPr>
          <a:lstStyle>
            <a:lvl1pPr defTabSz="965200">
              <a:spcBef>
                <a:spcPct val="0"/>
              </a:spcBef>
              <a:defRPr sz="2400">
                <a:solidFill>
                  <a:schemeClr val="tx1"/>
                </a:solidFill>
                <a:latin typeface="Times New Roman" charset="0"/>
                <a:ea typeface="ＭＳ Ｐゴシック" charset="0"/>
              </a:defRPr>
            </a:lvl1pPr>
            <a:lvl2pPr marL="484188" defTabSz="965200">
              <a:spcBef>
                <a:spcPct val="0"/>
              </a:spcBef>
              <a:defRPr sz="2400">
                <a:solidFill>
                  <a:schemeClr val="tx1"/>
                </a:solidFill>
                <a:latin typeface="Times New Roman" charset="0"/>
                <a:ea typeface="ＭＳ Ｐゴシック" charset="0"/>
              </a:defRPr>
            </a:lvl2pPr>
            <a:lvl3pPr marL="965200" defTabSz="965200">
              <a:spcBef>
                <a:spcPct val="0"/>
              </a:spcBef>
              <a:defRPr sz="2400">
                <a:solidFill>
                  <a:schemeClr val="tx1"/>
                </a:solidFill>
                <a:latin typeface="Times New Roman" charset="0"/>
                <a:ea typeface="ＭＳ Ｐゴシック" charset="0"/>
              </a:defRPr>
            </a:lvl3pPr>
            <a:lvl4pPr marL="1449388" defTabSz="965200">
              <a:spcBef>
                <a:spcPct val="0"/>
              </a:spcBef>
              <a:defRPr sz="2400">
                <a:solidFill>
                  <a:schemeClr val="tx1"/>
                </a:solidFill>
                <a:latin typeface="Times New Roman" charset="0"/>
                <a:ea typeface="ＭＳ Ｐゴシック" charset="0"/>
              </a:defRPr>
            </a:lvl4pPr>
            <a:lvl5pPr marL="1933575" defTabSz="965200">
              <a:spcBef>
                <a:spcPct val="0"/>
              </a:spcBef>
              <a:defRPr sz="2400">
                <a:solidFill>
                  <a:schemeClr val="tx1"/>
                </a:solidFill>
                <a:latin typeface="Times New Roman" charset="0"/>
                <a:ea typeface="ＭＳ Ｐゴシック" charset="0"/>
              </a:defRPr>
            </a:lvl5pPr>
            <a:lvl6pPr marL="2390775" defTabSz="965200" fontAlgn="base">
              <a:spcBef>
                <a:spcPct val="0"/>
              </a:spcBef>
              <a:spcAft>
                <a:spcPct val="0"/>
              </a:spcAft>
              <a:defRPr sz="2400">
                <a:solidFill>
                  <a:schemeClr val="tx1"/>
                </a:solidFill>
                <a:latin typeface="Times New Roman" charset="0"/>
                <a:ea typeface="ＭＳ Ｐゴシック" charset="0"/>
              </a:defRPr>
            </a:lvl6pPr>
            <a:lvl7pPr marL="2847975" defTabSz="965200" fontAlgn="base">
              <a:spcBef>
                <a:spcPct val="0"/>
              </a:spcBef>
              <a:spcAft>
                <a:spcPct val="0"/>
              </a:spcAft>
              <a:defRPr sz="2400">
                <a:solidFill>
                  <a:schemeClr val="tx1"/>
                </a:solidFill>
                <a:latin typeface="Times New Roman" charset="0"/>
                <a:ea typeface="ＭＳ Ｐゴシック" charset="0"/>
              </a:defRPr>
            </a:lvl7pPr>
            <a:lvl8pPr marL="3305175" defTabSz="965200" fontAlgn="base">
              <a:spcBef>
                <a:spcPct val="0"/>
              </a:spcBef>
              <a:spcAft>
                <a:spcPct val="0"/>
              </a:spcAft>
              <a:defRPr sz="2400">
                <a:solidFill>
                  <a:schemeClr val="tx1"/>
                </a:solidFill>
                <a:latin typeface="Times New Roman" charset="0"/>
                <a:ea typeface="ＭＳ Ｐゴシック" charset="0"/>
              </a:defRPr>
            </a:lvl8pPr>
            <a:lvl9pPr marL="3762375" defTabSz="965200" fontAlgn="base">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defRPr/>
            </a:pPr>
            <a:r>
              <a:rPr lang="en-US" sz="1200"/>
              <a:t>James Tam</a:t>
            </a:r>
          </a:p>
        </p:txBody>
      </p:sp>
    </p:spTree>
    <p:extLst>
      <p:ext uri="{BB962C8B-B14F-4D97-AF65-F5344CB8AC3E}">
        <p14:creationId xmlns:p14="http://schemas.microsoft.com/office/powerpoint/2010/main" val="9784157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744AD6-8128-C840-88EE-75E429FFA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A1247A-FC5D-9A4D-8418-418068F94476}"/>
              </a:ext>
            </a:extLst>
          </p:cNvPr>
          <p:cNvSpPr>
            <a:spLocks noGrp="1"/>
          </p:cNvSpPr>
          <p:nvPr>
            <p:ph type="body" idx="1"/>
          </p:nvPr>
        </p:nvSpPr>
        <p:spPr/>
        <p:txBody>
          <a:bodyPr/>
          <a:lstStyle/>
          <a:p>
            <a:pPr>
              <a:defRPr/>
            </a:pPr>
            <a:r>
              <a:rPr lang="en-US" dirty="0"/>
              <a:t>Use Eclipse to declare arrays and manipulate array elements.</a:t>
            </a:r>
          </a:p>
        </p:txBody>
      </p:sp>
      <p:sp>
        <p:nvSpPr>
          <p:cNvPr id="4" name="Footer Placeholder 3">
            <a:extLst>
              <a:ext uri="{FF2B5EF4-FFF2-40B4-BE49-F238E27FC236}">
                <a16:creationId xmlns:a16="http://schemas.microsoft.com/office/drawing/2014/main" id="{64188803-172F-1A43-926A-ADC48C1026EB}"/>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5C9A3E1C-6803-544C-B8F5-832778B3416A}"/>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95CB600-4766-924A-9B62-679B8D8649CA}"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837099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E645AA-CD7D-2249-9FD2-2A043C9FF3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968FED-94C0-184B-BE09-71D0998FDAE6}"/>
              </a:ext>
            </a:extLst>
          </p:cNvPr>
          <p:cNvSpPr>
            <a:spLocks noGrp="1"/>
          </p:cNvSpPr>
          <p:nvPr>
            <p:ph type="body" idx="1"/>
          </p:nvPr>
        </p:nvSpPr>
        <p:spPr/>
        <p:txBody>
          <a:bodyPr/>
          <a:lstStyle/>
          <a:p>
            <a:pPr>
              <a:defRPr/>
            </a:pPr>
            <a:r>
              <a:rPr lang="en-US" dirty="0"/>
              <a:t>E</a:t>
            </a:r>
          </a:p>
          <a:p>
            <a:pPr>
              <a:defRPr/>
            </a:pPr>
            <a:r>
              <a:rPr lang="en-US" dirty="0"/>
              <a:t>Thrown at compile time.</a:t>
            </a:r>
          </a:p>
        </p:txBody>
      </p:sp>
      <p:sp>
        <p:nvSpPr>
          <p:cNvPr id="4" name="Footer Placeholder 3">
            <a:extLst>
              <a:ext uri="{FF2B5EF4-FFF2-40B4-BE49-F238E27FC236}">
                <a16:creationId xmlns:a16="http://schemas.microsoft.com/office/drawing/2014/main" id="{D14817B2-977B-B440-B82D-C4387014F3D1}"/>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F191624F-B224-9642-8FF7-7E0DCB9B414F}"/>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BD7DFE0-0BA6-E94F-BDF0-BEB1262C6B66}"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www.baeldung.com</a:t>
            </a:r>
            <a:r>
              <a:rPr lang="en-US" dirty="0"/>
              <a:t>/java-</a:t>
            </a:r>
            <a:r>
              <a:rPr lang="en-US" dirty="0" err="1"/>
              <a:t>printstream</a:t>
            </a:r>
            <a:r>
              <a:rPr lang="en-US" dirty="0"/>
              <a:t>-</a:t>
            </a:r>
            <a:r>
              <a:rPr lang="en-US" dirty="0" err="1"/>
              <a:t>printf</a:t>
            </a:r>
            <a:endParaRPr lang="en-US" dirty="0"/>
          </a:p>
          <a:p>
            <a:endParaRPr lang="en-US" dirty="0"/>
          </a:p>
          <a:p>
            <a:r>
              <a:rPr lang="en-US" dirty="0" err="1"/>
              <a:t>Printf</a:t>
            </a:r>
            <a:r>
              <a:rPr lang="en-US" dirty="0"/>
              <a:t> – formatting output using conversion-characters %:</a:t>
            </a:r>
          </a:p>
          <a:p>
            <a:endParaRPr lang="en-US" dirty="0"/>
          </a:p>
          <a:p>
            <a:r>
              <a:rPr lang="en-US" sz="1200" b="0" i="0" kern="1200" dirty="0">
                <a:solidFill>
                  <a:schemeClr val="tx1"/>
                </a:solidFill>
                <a:effectLst/>
                <a:latin typeface="Times New Roman" charset="0"/>
                <a:ea typeface="ＭＳ Ｐゴシック" charset="0"/>
                <a:cs typeface="ＭＳ Ｐゴシック" charset="0"/>
              </a:rPr>
              <a:t>%[flags][width][.precision]conversion-character</a:t>
            </a:r>
          </a:p>
          <a:p>
            <a:endParaRPr lang="en-US" dirty="0"/>
          </a:p>
          <a:p>
            <a:r>
              <a:rPr lang="en-US" sz="1200" b="0" i="1" kern="1200" dirty="0">
                <a:solidFill>
                  <a:schemeClr val="tx1"/>
                </a:solidFill>
                <a:effectLst/>
                <a:latin typeface="Times New Roman" charset="0"/>
                <a:ea typeface="ＭＳ Ｐゴシック" charset="0"/>
                <a:cs typeface="ＭＳ Ｐゴシック" charset="0"/>
              </a:rPr>
              <a:t>s </a:t>
            </a:r>
            <a:r>
              <a:rPr lang="en-US" sz="1200" b="0" i="0" kern="1200" dirty="0">
                <a:solidFill>
                  <a:schemeClr val="tx1"/>
                </a:solidFill>
                <a:effectLst/>
                <a:latin typeface="Times New Roman" charset="0"/>
                <a:ea typeface="ＭＳ Ｐゴシック" charset="0"/>
                <a:cs typeface="ＭＳ Ｐゴシック" charset="0"/>
              </a:rPr>
              <a:t>– formats strings  (S for upper cases)</a:t>
            </a:r>
          </a:p>
          <a:p>
            <a:r>
              <a:rPr lang="en-US" sz="1200" b="0" i="1" kern="1200" dirty="0">
                <a:solidFill>
                  <a:schemeClr val="tx1"/>
                </a:solidFill>
                <a:effectLst/>
                <a:latin typeface="Times New Roman" charset="0"/>
                <a:ea typeface="ＭＳ Ｐゴシック" charset="0"/>
                <a:cs typeface="ＭＳ Ｐゴシック" charset="0"/>
              </a:rPr>
              <a:t>d</a:t>
            </a:r>
            <a:r>
              <a:rPr lang="en-US" sz="1200" b="0" i="0" kern="1200" dirty="0">
                <a:solidFill>
                  <a:schemeClr val="tx1"/>
                </a:solidFill>
                <a:effectLst/>
                <a:latin typeface="Times New Roman" charset="0"/>
                <a:ea typeface="ＭＳ Ｐゴシック" charset="0"/>
                <a:cs typeface="ＭＳ Ｐゴシック" charset="0"/>
              </a:rPr>
              <a:t> – formats decimal integers</a:t>
            </a:r>
          </a:p>
          <a:p>
            <a:r>
              <a:rPr lang="en-US" sz="1200" b="0" i="1" kern="1200" dirty="0">
                <a:solidFill>
                  <a:schemeClr val="tx1"/>
                </a:solidFill>
                <a:effectLst/>
                <a:latin typeface="Times New Roman" charset="0"/>
                <a:ea typeface="ＭＳ Ｐゴシック" charset="0"/>
                <a:cs typeface="ＭＳ Ｐゴシック" charset="0"/>
              </a:rPr>
              <a:t>f</a:t>
            </a:r>
            <a:r>
              <a:rPr lang="en-US" sz="1200" b="0" i="0" kern="1200" dirty="0">
                <a:solidFill>
                  <a:schemeClr val="tx1"/>
                </a:solidFill>
                <a:effectLst/>
                <a:latin typeface="Times New Roman" charset="0"/>
                <a:ea typeface="ＭＳ Ｐゴシック" charset="0"/>
                <a:cs typeface="ＭＳ Ｐゴシック" charset="0"/>
              </a:rPr>
              <a:t> – formats the floating-point numbers</a:t>
            </a:r>
          </a:p>
          <a:p>
            <a:r>
              <a:rPr lang="en-US" sz="1200" b="0" i="1" kern="1200" dirty="0">
                <a:solidFill>
                  <a:schemeClr val="tx1"/>
                </a:solidFill>
                <a:effectLst/>
                <a:latin typeface="Times New Roman" charset="0"/>
                <a:ea typeface="ＭＳ Ｐゴシック" charset="0"/>
                <a:cs typeface="ＭＳ Ｐゴシック" charset="0"/>
              </a:rPr>
              <a:t>t</a:t>
            </a:r>
            <a:r>
              <a:rPr lang="en-US" sz="1200" b="0" i="0" kern="1200" dirty="0">
                <a:solidFill>
                  <a:schemeClr val="tx1"/>
                </a:solidFill>
                <a:effectLst/>
                <a:latin typeface="Times New Roman" charset="0"/>
                <a:ea typeface="ＭＳ Ｐゴシック" charset="0"/>
                <a:cs typeface="ＭＳ Ｐゴシック" charset="0"/>
              </a:rPr>
              <a:t>– formats date/time values</a:t>
            </a:r>
          </a:p>
          <a:p>
            <a:endParaRPr lang="en-US" dirty="0"/>
          </a:p>
          <a:p>
            <a:r>
              <a:rPr lang="en-US" sz="1200" b="1" i="0" kern="1200" dirty="0">
                <a:solidFill>
                  <a:schemeClr val="tx1"/>
                </a:solidFill>
                <a:effectLst/>
                <a:latin typeface="Times New Roman" charset="0"/>
                <a:ea typeface="ＭＳ Ｐゴシック" charset="0"/>
                <a:cs typeface="ＭＳ Ｐゴシック" charset="0"/>
              </a:rPr>
              <a:t>To break the string into separate lines, we have a %</a:t>
            </a:r>
            <a:r>
              <a:rPr lang="en-US" sz="1200" b="1" i="1" kern="1200" dirty="0">
                <a:solidFill>
                  <a:schemeClr val="tx1"/>
                </a:solidFill>
                <a:effectLst/>
                <a:latin typeface="Times New Roman" charset="0"/>
                <a:ea typeface="ＭＳ Ｐゴシック" charset="0"/>
                <a:cs typeface="ＭＳ Ｐゴシック" charset="0"/>
              </a:rPr>
              <a:t>n</a:t>
            </a:r>
            <a:r>
              <a:rPr lang="en-US" sz="1200" b="1" i="0" kern="1200" dirty="0">
                <a:solidFill>
                  <a:schemeClr val="tx1"/>
                </a:solidFill>
                <a:effectLst/>
                <a:latin typeface="Times New Roman" charset="0"/>
                <a:ea typeface="ＭＳ Ｐゴシック" charset="0"/>
                <a:cs typeface="ＭＳ Ｐゴシック" charset="0"/>
              </a:rPr>
              <a:t> specifier</a:t>
            </a:r>
            <a:r>
              <a:rPr lang="en-US" sz="1200" b="0" i="0" kern="1200" dirty="0">
                <a:solidFill>
                  <a:schemeClr val="tx1"/>
                </a:solidFill>
                <a:effectLst/>
                <a:latin typeface="Times New Roman" charset="0"/>
                <a:ea typeface="ＭＳ Ｐゴシック" charset="0"/>
                <a:cs typeface="ＭＳ Ｐゴシック" charset="0"/>
              </a:rPr>
              <a:t>:</a:t>
            </a:r>
          </a:p>
          <a:p>
            <a:r>
              <a:rPr lang="en-US" dirty="0" err="1"/>
              <a:t>System.out.printf</a:t>
            </a:r>
            <a:r>
              <a:rPr lang="en-US" dirty="0"/>
              <a:t>(</a:t>
            </a:r>
            <a:r>
              <a:rPr lang="en-US" sz="1200" kern="1200" dirty="0">
                <a:solidFill>
                  <a:schemeClr val="tx1"/>
                </a:solidFill>
                <a:effectLst/>
                <a:latin typeface="Times New Roman" charset="0"/>
                <a:ea typeface="ＭＳ Ｐゴシック" charset="0"/>
                <a:cs typeface="ＭＳ Ｐゴシック" charset="0"/>
              </a:rPr>
              <a:t>"</a:t>
            </a:r>
            <a:r>
              <a:rPr lang="en-US" sz="1200" kern="1200" dirty="0" err="1">
                <a:solidFill>
                  <a:schemeClr val="tx1"/>
                </a:solidFill>
                <a:effectLst/>
                <a:latin typeface="Times New Roman" charset="0"/>
                <a:ea typeface="ＭＳ Ｐゴシック" charset="0"/>
                <a:cs typeface="ＭＳ Ｐゴシック" charset="0"/>
              </a:rPr>
              <a:t>baeldung%nline%nterminator</a:t>
            </a:r>
            <a:r>
              <a:rPr lang="en-US" sz="1200" kern="1200" dirty="0">
                <a:solidFill>
                  <a:schemeClr val="tx1"/>
                </a:solidFill>
                <a:effectLst/>
                <a:latin typeface="Times New Roman" charset="0"/>
                <a:ea typeface="ＭＳ Ｐゴシック" charset="0"/>
                <a:cs typeface="ＭＳ Ｐゴシック" charset="0"/>
              </a:rPr>
              <a:t>"</a:t>
            </a:r>
            <a:r>
              <a:rPr lang="en-US" dirty="0"/>
              <a:t>);</a:t>
            </a:r>
            <a:r>
              <a:rPr lang="en-US" sz="1200" b="0" i="0" kern="1200" dirty="0">
                <a:solidFill>
                  <a:schemeClr val="tx1"/>
                </a:solidFill>
                <a:effectLst/>
                <a:latin typeface="Times New Roman" charset="0"/>
                <a:ea typeface="ＭＳ Ｐゴシック" charset="0"/>
                <a:cs typeface="ＭＳ Ｐゴシック" charset="0"/>
              </a:rPr>
              <a:t>The code snippet above will produce the following output:</a:t>
            </a:r>
          </a:p>
          <a:p>
            <a:r>
              <a:rPr lang="en-US" dirty="0" err="1"/>
              <a:t>baeldung</a:t>
            </a:r>
            <a:r>
              <a:rPr lang="en-US" dirty="0"/>
              <a:t> line terminator</a:t>
            </a:r>
          </a:p>
          <a:p>
            <a:endParaRPr lang="en-US" dirty="0"/>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732AE4B3-D0A1-F04A-9EBD-13552C65CDC9}" type="slidenum">
              <a:rPr lang="en-US" altLang="en-US" smtClean="0"/>
              <a:pPr/>
              <a:t>20</a:t>
            </a:fld>
            <a:endParaRPr lang="en-US" altLang="en-US"/>
          </a:p>
        </p:txBody>
      </p:sp>
    </p:spTree>
    <p:extLst>
      <p:ext uri="{BB962C8B-B14F-4D97-AF65-F5344CB8AC3E}">
        <p14:creationId xmlns:p14="http://schemas.microsoft.com/office/powerpoint/2010/main" val="1429592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Write a method to search for a number (ask user to provide the number to search in the calling method).</a:t>
            </a:r>
          </a:p>
          <a:p>
            <a:endParaRPr lang="en-US" dirty="0"/>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fld id="{732AE4B3-D0A1-F04A-9EBD-13552C65CDC9}" type="slidenum">
              <a:rPr lang="en-US" altLang="en-US" smtClean="0"/>
              <a:pPr/>
              <a:t>25</a:t>
            </a:fld>
            <a:endParaRPr lang="en-US" altLang="en-US"/>
          </a:p>
        </p:txBody>
      </p:sp>
    </p:spTree>
    <p:extLst>
      <p:ext uri="{BB962C8B-B14F-4D97-AF65-F5344CB8AC3E}">
        <p14:creationId xmlns:p14="http://schemas.microsoft.com/office/powerpoint/2010/main" val="4113578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Write a method to search for a number (ask user to provide the number to search in the calling method).</a:t>
            </a:r>
          </a:p>
          <a:p>
            <a:endParaRPr lang="en-US" dirty="0"/>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fld id="{732AE4B3-D0A1-F04A-9EBD-13552C65CDC9}" type="slidenum">
              <a:rPr lang="en-US" altLang="en-US" smtClean="0"/>
              <a:pPr/>
              <a:t>26</a:t>
            </a:fld>
            <a:endParaRPr lang="en-US" altLang="en-US"/>
          </a:p>
        </p:txBody>
      </p:sp>
    </p:spTree>
    <p:extLst>
      <p:ext uri="{BB962C8B-B14F-4D97-AF65-F5344CB8AC3E}">
        <p14:creationId xmlns:p14="http://schemas.microsoft.com/office/powerpoint/2010/main" val="796288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F0EC7D-3F05-2746-BF29-D65DED7111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B3ABA2-BFB9-6641-A687-DBE46F3CE759}"/>
              </a:ext>
            </a:extLst>
          </p:cNvPr>
          <p:cNvSpPr>
            <a:spLocks noGrp="1"/>
          </p:cNvSpPr>
          <p:nvPr>
            <p:ph type="body" idx="1"/>
          </p:nvPr>
        </p:nvSpPr>
        <p:spPr/>
        <p:txBody>
          <a:bodyPr/>
          <a:lstStyle/>
          <a:p>
            <a:pPr>
              <a:defRPr/>
            </a:pPr>
            <a:r>
              <a:rPr lang="en-US" dirty="0"/>
              <a:t>Will not affect compilation</a:t>
            </a:r>
          </a:p>
        </p:txBody>
      </p:sp>
      <p:sp>
        <p:nvSpPr>
          <p:cNvPr id="4" name="Footer Placeholder 3">
            <a:extLst>
              <a:ext uri="{FF2B5EF4-FFF2-40B4-BE49-F238E27FC236}">
                <a16:creationId xmlns:a16="http://schemas.microsoft.com/office/drawing/2014/main" id="{DD12059F-AC54-2640-9EF6-340770CDD18E}"/>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F3F47E55-0078-8145-AA96-74DA1CD301BC}"/>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A8649B5-755E-CF40-9D9F-5742D97DFF26}"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43F7F9-2060-8645-B9F5-77DCBC486B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BC8F1A-31C8-434A-9CEF-D4E44917ED4A}"/>
              </a:ext>
            </a:extLst>
          </p:cNvPr>
          <p:cNvSpPr>
            <a:spLocks noGrp="1"/>
          </p:cNvSpPr>
          <p:nvPr>
            <p:ph type="body" idx="1"/>
          </p:nvPr>
        </p:nvSpPr>
        <p:spPr/>
        <p:txBody>
          <a:bodyPr/>
          <a:lstStyle/>
          <a:p>
            <a:pPr eaLnBrk="1" hangingPunct="1"/>
            <a:r>
              <a:rPr lang="en-US" altLang="en-US" dirty="0">
                <a:latin typeface="Times New Roman" panose="02020603050405020304" pitchFamily="18" charset="0"/>
                <a:ea typeface="ＭＳ Ｐゴシック" panose="020B0600070205080204" pitchFamily="34" charset="-128"/>
              </a:rPr>
              <a:t>for (int </a:t>
            </a:r>
            <a:r>
              <a:rPr lang="en-US" altLang="en-US" dirty="0" err="1">
                <a:latin typeface="Times New Roman" panose="02020603050405020304" pitchFamily="18" charset="0"/>
                <a:ea typeface="ＭＳ Ｐゴシック" panose="020B0600070205080204" pitchFamily="34" charset="-128"/>
              </a:rPr>
              <a:t>i:ratings</a:t>
            </a:r>
            <a:r>
              <a:rPr lang="en-US" altLang="en-US" dirty="0">
                <a:latin typeface="Times New Roman" panose="02020603050405020304" pitchFamily="18" charset="0"/>
                <a:ea typeface="ＭＳ Ｐゴシック" panose="020B0600070205080204" pitchFamily="34" charset="-128"/>
              </a:rPr>
              <a:t>)</a:t>
            </a:r>
          </a:p>
          <a:p>
            <a:pPr eaLnBrk="1" hangingPunct="1"/>
            <a:r>
              <a:rPr lang="en-US" altLang="en-US" dirty="0">
                <a:latin typeface="Times New Roman" panose="02020603050405020304" pitchFamily="18" charset="0"/>
                <a:ea typeface="ＭＳ Ｐゴシック" panose="020B0600070205080204" pitchFamily="34" charset="-128"/>
              </a:rPr>
              <a:t>         cum [</a:t>
            </a:r>
            <a:r>
              <a:rPr lang="en-US" altLang="en-US" dirty="0" err="1">
                <a:latin typeface="Times New Roman" panose="02020603050405020304" pitchFamily="18" charset="0"/>
                <a:ea typeface="ＭＳ Ｐゴシック" panose="020B0600070205080204" pitchFamily="34" charset="-128"/>
              </a:rPr>
              <a:t>i</a:t>
            </a:r>
            <a:r>
              <a:rPr lang="en-US" altLang="en-US" dirty="0">
                <a:latin typeface="Times New Roman" panose="02020603050405020304" pitchFamily="18" charset="0"/>
                <a:ea typeface="ＭＳ Ｐゴシック" panose="020B0600070205080204" pitchFamily="34" charset="-128"/>
              </a:rPr>
              <a:t>]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Check: what happens if we specify the format string as: “%010d%10d\n” ?? Check Fig. 7.6 in </a:t>
            </a:r>
            <a:r>
              <a:rPr lang="en-US" altLang="en-US" dirty="0" err="1">
                <a:latin typeface="Times New Roman" panose="02020603050405020304" pitchFamily="18" charset="0"/>
                <a:ea typeface="ＭＳ Ｐゴシック" panose="020B0600070205080204" pitchFamily="34" charset="-128"/>
              </a:rPr>
              <a:t>Deitel</a:t>
            </a:r>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088FECFF-9435-7645-BA28-E762982AB37B}"/>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E205778-3F11-524B-8F63-C64E6AF7A2F8}"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1F951-A085-FE44-AAD4-A4A4ADC9B2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CCAEA8-93DE-1D46-9EBE-9A68CD28C14D}"/>
              </a:ext>
            </a:extLst>
          </p:cNvPr>
          <p:cNvSpPr>
            <a:spLocks noGrp="1"/>
          </p:cNvSpPr>
          <p:nvPr>
            <p:ph type="body" idx="1"/>
          </p:nvPr>
        </p:nvSpPr>
        <p:spPr/>
        <p:txBody>
          <a:bodyPr/>
          <a:lstStyle/>
          <a:p>
            <a:pPr eaLnBrk="1" hangingPunct="1">
              <a:defRPr/>
            </a:pPr>
            <a:r>
              <a:rPr lang="en-US" dirty="0">
                <a:cs typeface="+mn-cs"/>
              </a:rPr>
              <a:t>Check Fig. 7.9 (Section 7.5) in </a:t>
            </a:r>
            <a:r>
              <a:rPr lang="en-US" dirty="0" err="1">
                <a:cs typeface="+mn-cs"/>
              </a:rPr>
              <a:t>Deitel</a:t>
            </a:r>
            <a:endParaRPr lang="en-US" dirty="0">
              <a:cs typeface="+mn-cs"/>
            </a:endParaRPr>
          </a:p>
        </p:txBody>
      </p:sp>
      <p:sp>
        <p:nvSpPr>
          <p:cNvPr id="4" name="Slide Number Placeholder 3">
            <a:extLst>
              <a:ext uri="{FF2B5EF4-FFF2-40B4-BE49-F238E27FC236}">
                <a16:creationId xmlns:a16="http://schemas.microsoft.com/office/drawing/2014/main" id="{E008D16D-7ED3-7945-80D5-27EB2659D70A}"/>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429E16D-39FD-0148-926F-686D4AC707C9}"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9E1D30-F83C-4542-BC6E-97E48B1C6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6C4E6-BDEC-154A-9326-CDB76C1DFC2B}"/>
              </a:ext>
            </a:extLst>
          </p:cNvPr>
          <p:cNvSpPr>
            <a:spLocks noGrp="1"/>
          </p:cNvSpPr>
          <p:nvPr>
            <p:ph type="body" idx="1"/>
          </p:nvPr>
        </p:nvSpPr>
        <p:spPr/>
        <p:txBody>
          <a:bodyPr/>
          <a:lstStyle/>
          <a:p>
            <a:pPr eaLnBrk="1" hangingPunct="1">
              <a:defRPr/>
            </a:pPr>
            <a:r>
              <a:rPr lang="en-US" dirty="0">
                <a:cs typeface="+mn-cs"/>
              </a:rPr>
              <a:t>Check Fig. 7.9 (Section 7.5) in </a:t>
            </a:r>
            <a:r>
              <a:rPr lang="en-US" dirty="0" err="1">
                <a:cs typeface="+mn-cs"/>
              </a:rPr>
              <a:t>Deitel</a:t>
            </a:r>
            <a:endParaRPr lang="en-US" dirty="0">
              <a:cs typeface="+mn-cs"/>
            </a:endParaRPr>
          </a:p>
        </p:txBody>
      </p:sp>
      <p:sp>
        <p:nvSpPr>
          <p:cNvPr id="4" name="Slide Number Placeholder 3">
            <a:extLst>
              <a:ext uri="{FF2B5EF4-FFF2-40B4-BE49-F238E27FC236}">
                <a16:creationId xmlns:a16="http://schemas.microsoft.com/office/drawing/2014/main" id="{17F445CA-CB69-6342-8871-A0671B271DA5}"/>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001364C-9DBF-1144-9B54-12AAA9CF798F}"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5FEE92-7510-EB4D-BDA8-7CB1D19FD9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E04BD-F397-1B4A-A409-613EB8CCF5E1}"/>
              </a:ext>
            </a:extLst>
          </p:cNvPr>
          <p:cNvSpPr>
            <a:spLocks noGrp="1"/>
          </p:cNvSpPr>
          <p:nvPr>
            <p:ph type="body" idx="1"/>
          </p:nvPr>
        </p:nvSpPr>
        <p:spPr/>
        <p:txBody>
          <a:bodyPr/>
          <a:lstStyle/>
          <a:p>
            <a:pPr eaLnBrk="1" hangingPunct="1">
              <a:defRPr/>
            </a:pPr>
            <a:r>
              <a:rPr lang="en-US" dirty="0">
                <a:cs typeface="+mn-cs"/>
              </a:rPr>
              <a:t>Section 7.5 in </a:t>
            </a:r>
            <a:r>
              <a:rPr lang="en-US" dirty="0" err="1">
                <a:cs typeface="+mn-cs"/>
              </a:rPr>
              <a:t>Deitel</a:t>
            </a:r>
            <a:endParaRPr lang="en-US" dirty="0">
              <a:cs typeface="+mn-cs"/>
            </a:endParaRPr>
          </a:p>
          <a:p>
            <a:pPr eaLnBrk="1" hangingPunct="1">
              <a:defRPr/>
            </a:pPr>
            <a:r>
              <a:rPr lang="en-US" dirty="0">
                <a:cs typeface="+mn-cs"/>
              </a:rPr>
              <a:t>Use Eclipse to show this code example.</a:t>
            </a:r>
          </a:p>
        </p:txBody>
      </p:sp>
      <p:sp>
        <p:nvSpPr>
          <p:cNvPr id="4" name="Slide Number Placeholder 3">
            <a:extLst>
              <a:ext uri="{FF2B5EF4-FFF2-40B4-BE49-F238E27FC236}">
                <a16:creationId xmlns:a16="http://schemas.microsoft.com/office/drawing/2014/main" id="{C8BC873A-D658-5D44-87B0-6944C1E494E3}"/>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88E154B-CF71-A44F-9AAF-F39FF9977EEB}"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2A9D6C-9714-F94C-B19D-6AF7180E95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270403-E6EA-EB4A-897A-75B9212C5F4A}"/>
              </a:ext>
            </a:extLst>
          </p:cNvPr>
          <p:cNvSpPr>
            <a:spLocks noGrp="1"/>
          </p:cNvSpPr>
          <p:nvPr>
            <p:ph type="body" idx="1"/>
          </p:nvPr>
        </p:nvSpPr>
        <p:spPr/>
        <p:txBody>
          <a:bodyPr/>
          <a:lstStyle/>
          <a:p>
            <a:pPr eaLnBrk="1" hangingPunct="1">
              <a:defRPr/>
            </a:pPr>
            <a:endParaRPr lang="en-US" dirty="0">
              <a:cs typeface="+mn-cs"/>
            </a:endParaRPr>
          </a:p>
        </p:txBody>
      </p:sp>
      <p:sp>
        <p:nvSpPr>
          <p:cNvPr id="4" name="Slide Number Placeholder 3">
            <a:extLst>
              <a:ext uri="{FF2B5EF4-FFF2-40B4-BE49-F238E27FC236}">
                <a16:creationId xmlns:a16="http://schemas.microsoft.com/office/drawing/2014/main" id="{683F4DDE-1C01-964E-929A-DC3DAAFED2F0}"/>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43AF495-9AD9-0346-93F1-7C333E7A586B}"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Double [] scores = new double [100];</a:t>
            </a:r>
          </a:p>
          <a:p>
            <a:pPr marL="228600" indent="-228600">
              <a:buAutoNum type="arabicPeriod"/>
            </a:pPr>
            <a:r>
              <a:rPr lang="en-US" dirty="0" err="1"/>
              <a:t>Int</a:t>
            </a:r>
            <a:r>
              <a:rPr lang="en-US" dirty="0"/>
              <a:t> [] students = new </a:t>
            </a:r>
            <a:r>
              <a:rPr lang="en-US" dirty="0" err="1"/>
              <a:t>int</a:t>
            </a:r>
            <a:r>
              <a:rPr lang="en-US" dirty="0"/>
              <a:t> [100];</a:t>
            </a:r>
          </a:p>
          <a:p>
            <a:pPr marL="228600" indent="-228600">
              <a:buAutoNum type="arabicPeriod"/>
            </a:pPr>
            <a:r>
              <a:rPr lang="en-US" dirty="0"/>
              <a:t>char[] grades = new char[50];</a:t>
            </a:r>
          </a:p>
          <a:p>
            <a:pPr marL="228600" indent="-228600">
              <a:buAutoNum type="arabicPeriod"/>
            </a:pPr>
            <a:r>
              <a:rPr lang="en-US" dirty="0"/>
              <a:t>String [] names = new String [200];</a:t>
            </a:r>
          </a:p>
          <a:p>
            <a:pPr marL="228600" indent="-228600">
              <a:buAutoNum type="arabicPeriod"/>
            </a:pPr>
            <a:r>
              <a:rPr lang="en-US" dirty="0"/>
              <a:t>Calculator [] </a:t>
            </a:r>
            <a:r>
              <a:rPr lang="en-US" dirty="0" err="1"/>
              <a:t>calculatorArr</a:t>
            </a:r>
            <a:r>
              <a:rPr lang="en-US" dirty="0"/>
              <a:t> = new Calculator [10];</a:t>
            </a:r>
          </a:p>
          <a:p>
            <a:pPr marL="228600" indent="-228600">
              <a:buAutoNum type="arabicPeriod"/>
            </a:pPr>
            <a:endParaRPr lang="en-US" dirty="0"/>
          </a:p>
          <a:p>
            <a:pPr marL="228600" indent="-228600">
              <a:buAutoNum type="arabicPeriod"/>
            </a:pPr>
            <a:endParaRPr lang="en-US" dirty="0"/>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fld id="{732AE4B3-D0A1-F04A-9EBD-13552C65CDC9}" type="slidenum">
              <a:rPr lang="en-US" altLang="en-US" smtClean="0"/>
              <a:pPr/>
              <a:t>6</a:t>
            </a:fld>
            <a:endParaRPr lang="en-US" altLang="en-US"/>
          </a:p>
        </p:txBody>
      </p:sp>
    </p:spTree>
    <p:extLst>
      <p:ext uri="{BB962C8B-B14F-4D97-AF65-F5344CB8AC3E}">
        <p14:creationId xmlns:p14="http://schemas.microsoft.com/office/powerpoint/2010/main" val="906261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260FA-2494-064F-A77D-9DE94272C1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9CA01E-99FC-7646-A4C9-F921F474F8BB}"/>
              </a:ext>
            </a:extLst>
          </p:cNvPr>
          <p:cNvSpPr>
            <a:spLocks noGrp="1"/>
          </p:cNvSpPr>
          <p:nvPr>
            <p:ph type="body" idx="1"/>
          </p:nvPr>
        </p:nvSpPr>
        <p:spPr/>
        <p:txBody>
          <a:bodyPr/>
          <a:lstStyle/>
          <a:p>
            <a:pPr eaLnBrk="1" hangingPunct="1">
              <a:defRPr/>
            </a:pPr>
            <a:endParaRPr lang="en-US" dirty="0">
              <a:cs typeface="+mn-cs"/>
            </a:endParaRPr>
          </a:p>
        </p:txBody>
      </p:sp>
      <p:sp>
        <p:nvSpPr>
          <p:cNvPr id="4" name="Slide Number Placeholder 3">
            <a:extLst>
              <a:ext uri="{FF2B5EF4-FFF2-40B4-BE49-F238E27FC236}">
                <a16:creationId xmlns:a16="http://schemas.microsoft.com/office/drawing/2014/main" id="{70448594-52B2-6448-A508-8B893216625D}"/>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B11483F-1853-0A4D-8871-C639EAA7318F}"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732AE4B3-D0A1-F04A-9EBD-13552C65CDC9}" type="slidenum">
              <a:rPr lang="en-US" altLang="en-US" smtClean="0"/>
              <a:pPr/>
              <a:t>40</a:t>
            </a:fld>
            <a:endParaRPr lang="en-US" altLang="en-US"/>
          </a:p>
        </p:txBody>
      </p:sp>
    </p:spTree>
    <p:extLst>
      <p:ext uri="{BB962C8B-B14F-4D97-AF65-F5344CB8AC3E}">
        <p14:creationId xmlns:p14="http://schemas.microsoft.com/office/powerpoint/2010/main" val="861322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a:extLst>
              <a:ext uri="{FF2B5EF4-FFF2-40B4-BE49-F238E27FC236}">
                <a16:creationId xmlns:a16="http://schemas.microsoft.com/office/drawing/2014/main" id="{547BB2A7-8D75-7844-A94C-6C516540191B}"/>
              </a:ext>
            </a:extLst>
          </p:cNvPr>
          <p:cNvSpPr>
            <a:spLocks noGrp="1" noRot="1" noChangeAspect="1" noTextEdit="1"/>
          </p:cNvSpPr>
          <p:nvPr>
            <p:ph type="sldImg"/>
          </p:nvPr>
        </p:nvSpPr>
        <p:spPr>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9443" name="Notes Placeholder 2">
            <a:extLst>
              <a:ext uri="{FF2B5EF4-FFF2-40B4-BE49-F238E27FC236}">
                <a16:creationId xmlns:a16="http://schemas.microsoft.com/office/drawing/2014/main" id="{4D489011-D20A-7E48-832C-18BBB3487828}"/>
              </a:ext>
            </a:extLst>
          </p:cNvPr>
          <p:cNvSpPr>
            <a:spLocks noGrp="1"/>
          </p:cNvSpPr>
          <p:nvPr>
            <p:ph type="body"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defRPr/>
            </a:pPr>
            <a:r>
              <a:rPr lang="en-US" dirty="0">
                <a:latin typeface="Calibri" charset="0"/>
              </a:rPr>
              <a:t>This has been covered in Methods topic.</a:t>
            </a:r>
          </a:p>
        </p:txBody>
      </p:sp>
      <p:sp>
        <p:nvSpPr>
          <p:cNvPr id="198660" name="Slide Number Placeholder 3">
            <a:extLst>
              <a:ext uri="{FF2B5EF4-FFF2-40B4-BE49-F238E27FC236}">
                <a16:creationId xmlns:a16="http://schemas.microsoft.com/office/drawing/2014/main" id="{075767DF-F4CF-0C4C-9323-FC8197A16EED}"/>
              </a:ext>
            </a:extLst>
          </p:cNvPr>
          <p:cNvSpPr>
            <a:spLocks noGrp="1"/>
          </p:cNvSpPr>
          <p:nvPr>
            <p:ph type="sldNum" sz="quarter" idx="5"/>
          </p:nvPr>
        </p:nvSpPr>
        <p:spPr>
          <a:ln>
            <a:miter lim="800000"/>
            <a:headEnd/>
            <a:tailEnd/>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3AECCD7-23A6-A24F-B6E4-06ADBF7EAECE}" type="slidenum">
              <a:rPr lang="en-US" altLang="en-US" sz="1200">
                <a:latin typeface="Calibri" panose="020F0502020204030204" pitchFamily="34" charset="0"/>
                <a:cs typeface="Arial" panose="020B0604020202020204" pitchFamily="34" charset="0"/>
              </a:rPr>
              <a:pPr/>
              <a:t>42</a:t>
            </a:fld>
            <a:endParaRPr lang="en-US" altLang="en-US" sz="1200">
              <a:latin typeface="Calibri" panose="020F050202020403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AF327877-3312-BF46-8B8C-3A0F4E5A5B74}"/>
              </a:ext>
            </a:extLst>
          </p:cNvPr>
          <p:cNvSpPr>
            <a:spLocks noGrp="1" noRot="1" noChangeAspect="1" noTextEdit="1"/>
          </p:cNvSpPr>
          <p:nvPr>
            <p:ph type="sldImg"/>
          </p:nvPr>
        </p:nvSpPr>
        <p:spPr>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0467" name="Notes Placeholder 2">
            <a:extLst>
              <a:ext uri="{FF2B5EF4-FFF2-40B4-BE49-F238E27FC236}">
                <a16:creationId xmlns:a16="http://schemas.microsoft.com/office/drawing/2014/main" id="{DDDC7C43-9580-984F-AB5D-A91FCE290796}"/>
              </a:ext>
            </a:extLst>
          </p:cNvPr>
          <p:cNvSpPr>
            <a:spLocks noGrp="1"/>
          </p:cNvSpPr>
          <p:nvPr>
            <p:ph type="body"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defRPr/>
            </a:pPr>
            <a:endParaRPr lang="en-US">
              <a:latin typeface="Calibri" charset="0"/>
            </a:endParaRPr>
          </a:p>
        </p:txBody>
      </p:sp>
      <p:sp>
        <p:nvSpPr>
          <p:cNvPr id="199684" name="Slide Number Placeholder 3">
            <a:extLst>
              <a:ext uri="{FF2B5EF4-FFF2-40B4-BE49-F238E27FC236}">
                <a16:creationId xmlns:a16="http://schemas.microsoft.com/office/drawing/2014/main" id="{99658E9E-05DD-3642-88DC-332BD1AB3EED}"/>
              </a:ext>
            </a:extLst>
          </p:cNvPr>
          <p:cNvSpPr>
            <a:spLocks noGrp="1"/>
          </p:cNvSpPr>
          <p:nvPr>
            <p:ph type="sldNum" sz="quarter" idx="5"/>
          </p:nvPr>
        </p:nvSpPr>
        <p:spPr>
          <a:ln>
            <a:miter lim="800000"/>
            <a:headEnd/>
            <a:tailEnd/>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87F43FD-2B65-334A-A7B2-15DE1FCADB0E}" type="slidenum">
              <a:rPr lang="en-US" altLang="en-US" sz="1200">
                <a:latin typeface="Calibri" panose="020F0502020204030204" pitchFamily="34" charset="0"/>
                <a:cs typeface="Arial" panose="020B0604020202020204" pitchFamily="34" charset="0"/>
              </a:rPr>
              <a:pPr/>
              <a:t>43</a:t>
            </a:fld>
            <a:endParaRPr lang="en-US" altLang="en-US" sz="1200">
              <a:latin typeface="Calibri" panose="020F050202020403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D7CF9B78-E12C-D740-B17B-3BB2DEE4D3E6}"/>
              </a:ext>
            </a:extLst>
          </p:cNvPr>
          <p:cNvSpPr>
            <a:spLocks noGrp="1" noRot="1" noChangeAspect="1" noTextEdit="1"/>
          </p:cNvSpPr>
          <p:nvPr>
            <p:ph type="sldImg"/>
          </p:nvPr>
        </p:nvSpPr>
        <p:spPr>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0467" name="Notes Placeholder 2">
            <a:extLst>
              <a:ext uri="{FF2B5EF4-FFF2-40B4-BE49-F238E27FC236}">
                <a16:creationId xmlns:a16="http://schemas.microsoft.com/office/drawing/2014/main" id="{799CD2E6-4DDA-E543-A67F-23CCC186D905}"/>
              </a:ext>
            </a:extLst>
          </p:cNvPr>
          <p:cNvSpPr>
            <a:spLocks noGrp="1"/>
          </p:cNvSpPr>
          <p:nvPr>
            <p:ph type="body"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defRPr/>
            </a:pPr>
            <a:endParaRPr lang="en-US">
              <a:latin typeface="Calibri" charset="0"/>
            </a:endParaRPr>
          </a:p>
        </p:txBody>
      </p:sp>
      <p:sp>
        <p:nvSpPr>
          <p:cNvPr id="199684" name="Slide Number Placeholder 3">
            <a:extLst>
              <a:ext uri="{FF2B5EF4-FFF2-40B4-BE49-F238E27FC236}">
                <a16:creationId xmlns:a16="http://schemas.microsoft.com/office/drawing/2014/main" id="{395CF425-698E-9845-88E4-BF0F6C0682DE}"/>
              </a:ext>
            </a:extLst>
          </p:cNvPr>
          <p:cNvSpPr>
            <a:spLocks noGrp="1"/>
          </p:cNvSpPr>
          <p:nvPr>
            <p:ph type="sldNum" sz="quarter" idx="5"/>
          </p:nvPr>
        </p:nvSpPr>
        <p:spPr>
          <a:ln>
            <a:miter lim="800000"/>
            <a:headEnd/>
            <a:tailEnd/>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A91DD32-E00A-EE43-8F06-FED4BA5845E9}" type="slidenum">
              <a:rPr lang="en-US" altLang="en-US" sz="1200">
                <a:latin typeface="Calibri" panose="020F0502020204030204" pitchFamily="34" charset="0"/>
                <a:cs typeface="Arial" panose="020B0604020202020204" pitchFamily="34" charset="0"/>
              </a:rPr>
              <a:pPr/>
              <a:t>44</a:t>
            </a:fld>
            <a:endParaRPr lang="en-US" altLang="en-US" sz="1200">
              <a:latin typeface="Calibri" panose="020F050202020403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B00F2-9ACA-0F4F-B9F8-9E27CDAB4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31702F-675D-6C45-9524-5E24542979C0}"/>
              </a:ext>
            </a:extLst>
          </p:cNvPr>
          <p:cNvSpPr>
            <a:spLocks noGrp="1"/>
          </p:cNvSpPr>
          <p:nvPr>
            <p:ph type="body" idx="1"/>
          </p:nvPr>
        </p:nvSpPr>
        <p:spPr/>
        <p:txBody>
          <a:bodyPr/>
          <a:lstStyle/>
          <a:p>
            <a:pPr>
              <a:defRPr/>
            </a:pPr>
            <a:r>
              <a:rPr lang="en-US" dirty="0"/>
              <a:t>A</a:t>
            </a:r>
          </a:p>
        </p:txBody>
      </p:sp>
      <p:sp>
        <p:nvSpPr>
          <p:cNvPr id="4" name="Footer Placeholder 3">
            <a:extLst>
              <a:ext uri="{FF2B5EF4-FFF2-40B4-BE49-F238E27FC236}">
                <a16:creationId xmlns:a16="http://schemas.microsoft.com/office/drawing/2014/main" id="{E16831C0-1A9A-7342-8C5B-848D3621C329}"/>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CD877520-2712-F949-8A3E-E09CA5F2EBCE}"/>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8B9194C-0B98-F04D-80E0-D1DC3B73E2E0}"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648755-DACD-3A46-97D0-72FE91B4A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E3B3EC-F812-5442-BC46-BF71358CE2B1}"/>
              </a:ext>
            </a:extLst>
          </p:cNvPr>
          <p:cNvSpPr>
            <a:spLocks noGrp="1"/>
          </p:cNvSpPr>
          <p:nvPr>
            <p:ph type="body" idx="1"/>
          </p:nvPr>
        </p:nvSpPr>
        <p:spPr/>
        <p:txBody>
          <a:bodyPr/>
          <a:lstStyle/>
          <a:p>
            <a:pPr>
              <a:defRPr/>
            </a:pPr>
            <a:r>
              <a:rPr lang="en-US" dirty="0"/>
              <a:t>B</a:t>
            </a:r>
          </a:p>
        </p:txBody>
      </p:sp>
      <p:sp>
        <p:nvSpPr>
          <p:cNvPr id="4" name="Footer Placeholder 3">
            <a:extLst>
              <a:ext uri="{FF2B5EF4-FFF2-40B4-BE49-F238E27FC236}">
                <a16:creationId xmlns:a16="http://schemas.microsoft.com/office/drawing/2014/main" id="{8BC7B975-5F8F-E64E-B557-7EF4894F2AA6}"/>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6248CF71-50E7-5948-934E-29DC26111DB5}"/>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D4C9269-CF21-9149-AB0F-9D95CDB55C32}"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8900E-C998-254E-B1F0-D4D1198DFB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553F43-5A85-AD4C-B6BD-F1E7475D7EE8}"/>
              </a:ext>
            </a:extLst>
          </p:cNvPr>
          <p:cNvSpPr>
            <a:spLocks noGrp="1"/>
          </p:cNvSpPr>
          <p:nvPr>
            <p:ph type="body" idx="1"/>
          </p:nvPr>
        </p:nvSpPr>
        <p:spPr/>
        <p:txBody>
          <a:bodyPr/>
          <a:lstStyle/>
          <a:p>
            <a:pPr>
              <a:defRPr/>
            </a:pPr>
            <a:r>
              <a:rPr lang="en-US" dirty="0"/>
              <a:t>A</a:t>
            </a:r>
          </a:p>
        </p:txBody>
      </p:sp>
      <p:sp>
        <p:nvSpPr>
          <p:cNvPr id="4" name="Footer Placeholder 3">
            <a:extLst>
              <a:ext uri="{FF2B5EF4-FFF2-40B4-BE49-F238E27FC236}">
                <a16:creationId xmlns:a16="http://schemas.microsoft.com/office/drawing/2014/main" id="{0A471524-712B-D54D-A66A-FD9816913115}"/>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B349E31D-652F-E743-ADD7-62EC13863422}"/>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088BA27-6298-3B45-ACAE-DF778CDB870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F81723-2F4B-724A-9B3D-B3732635E8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BB985C-3625-704D-80B4-21047D67ED98}"/>
              </a:ext>
            </a:extLst>
          </p:cNvPr>
          <p:cNvSpPr>
            <a:spLocks noGrp="1"/>
          </p:cNvSpPr>
          <p:nvPr>
            <p:ph type="body" idx="1"/>
          </p:nvPr>
        </p:nvSpPr>
        <p:spPr/>
        <p:txBody>
          <a:bodyPr/>
          <a:lstStyle/>
          <a:p>
            <a:pPr>
              <a:defRPr/>
            </a:pPr>
            <a:r>
              <a:rPr lang="en-US" dirty="0"/>
              <a:t>Start from here on Feb 17, 2014</a:t>
            </a:r>
          </a:p>
        </p:txBody>
      </p:sp>
      <p:sp>
        <p:nvSpPr>
          <p:cNvPr id="4" name="Footer Placeholder 3">
            <a:extLst>
              <a:ext uri="{FF2B5EF4-FFF2-40B4-BE49-F238E27FC236}">
                <a16:creationId xmlns:a16="http://schemas.microsoft.com/office/drawing/2014/main" id="{E5FA7F44-9247-E445-ACDE-85F7768574F0}"/>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17D4596F-D17A-2F4A-809F-6C5275712159}"/>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2588142-F84F-B14C-8D47-DE9B29C8BB21}"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E0BD44-DC0A-FD4E-8E5F-25B2C200F6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BA9CAB-906C-5E43-8BDB-492F35C1A51A}"/>
              </a:ext>
            </a:extLst>
          </p:cNvPr>
          <p:cNvSpPr>
            <a:spLocks noGrp="1"/>
          </p:cNvSpPr>
          <p:nvPr>
            <p:ph type="body" idx="1"/>
          </p:nvPr>
        </p:nvSpPr>
        <p:spPr/>
        <p:txBody>
          <a:bodyPr/>
          <a:lstStyle/>
          <a:p>
            <a:pPr>
              <a:defRPr/>
            </a:pPr>
            <a:r>
              <a:rPr lang="en-US" dirty="0"/>
              <a:t>B</a:t>
            </a:r>
          </a:p>
        </p:txBody>
      </p:sp>
      <p:sp>
        <p:nvSpPr>
          <p:cNvPr id="4" name="Footer Placeholder 3">
            <a:extLst>
              <a:ext uri="{FF2B5EF4-FFF2-40B4-BE49-F238E27FC236}">
                <a16:creationId xmlns:a16="http://schemas.microsoft.com/office/drawing/2014/main" id="{CCC72741-41AC-9648-94A0-B2A30B5783FB}"/>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465A2B36-56F4-8341-9928-2AFD535623C5}"/>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A7D9C87-3213-0644-8243-F702EE902FE9}"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Double [] scores = new double [100];</a:t>
            </a:r>
          </a:p>
          <a:p>
            <a:pPr marL="228600" indent="-228600">
              <a:buAutoNum type="arabicPeriod"/>
            </a:pPr>
            <a:r>
              <a:rPr lang="en-US" dirty="0" err="1"/>
              <a:t>Int</a:t>
            </a:r>
            <a:r>
              <a:rPr lang="en-US" dirty="0"/>
              <a:t> [] students = new </a:t>
            </a:r>
            <a:r>
              <a:rPr lang="en-US" dirty="0" err="1"/>
              <a:t>int</a:t>
            </a:r>
            <a:r>
              <a:rPr lang="en-US" dirty="0"/>
              <a:t> [100];</a:t>
            </a:r>
          </a:p>
          <a:p>
            <a:pPr marL="228600" indent="-228600">
              <a:buAutoNum type="arabicPeriod"/>
            </a:pPr>
            <a:r>
              <a:rPr lang="en-US" dirty="0"/>
              <a:t>char[] grades = new char[50];</a:t>
            </a:r>
          </a:p>
          <a:p>
            <a:pPr marL="228600" indent="-228600">
              <a:buAutoNum type="arabicPeriod"/>
            </a:pPr>
            <a:r>
              <a:rPr lang="en-US" dirty="0"/>
              <a:t>String [] names = new String [200];</a:t>
            </a:r>
          </a:p>
          <a:p>
            <a:pPr marL="228600" indent="-228600">
              <a:buAutoNum type="arabicPeriod"/>
            </a:pPr>
            <a:r>
              <a:rPr lang="en-US" dirty="0"/>
              <a:t>Calculator [] </a:t>
            </a:r>
            <a:r>
              <a:rPr lang="en-US" dirty="0" err="1"/>
              <a:t>calculatorArr</a:t>
            </a:r>
            <a:r>
              <a:rPr lang="en-US" dirty="0"/>
              <a:t> = new Calculator [10];</a:t>
            </a:r>
          </a:p>
          <a:p>
            <a:pPr marL="228600" indent="-228600">
              <a:buAutoNum type="arabicPeriod"/>
            </a:pPr>
            <a:endParaRPr lang="en-US" dirty="0"/>
          </a:p>
          <a:p>
            <a:pPr marL="228600" indent="-228600">
              <a:buAutoNum type="arabicPeriod"/>
            </a:pPr>
            <a:endParaRPr lang="en-US" dirty="0"/>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fld id="{732AE4B3-D0A1-F04A-9EBD-13552C65CDC9}" type="slidenum">
              <a:rPr lang="en-US" altLang="en-US" smtClean="0"/>
              <a:pPr/>
              <a:t>7</a:t>
            </a:fld>
            <a:endParaRPr lang="en-US" altLang="en-US"/>
          </a:p>
        </p:txBody>
      </p:sp>
    </p:spTree>
    <p:extLst>
      <p:ext uri="{BB962C8B-B14F-4D97-AF65-F5344CB8AC3E}">
        <p14:creationId xmlns:p14="http://schemas.microsoft.com/office/powerpoint/2010/main" val="1546460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573A90-E948-084D-88D7-447C014D9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7E27FA-BFD4-8446-B0E7-B5EF9A8D6C7D}"/>
              </a:ext>
            </a:extLst>
          </p:cNvPr>
          <p:cNvSpPr>
            <a:spLocks noGrp="1"/>
          </p:cNvSpPr>
          <p:nvPr>
            <p:ph type="body" idx="1"/>
          </p:nvPr>
        </p:nvSpPr>
        <p:spPr/>
        <p:txBody>
          <a:bodyPr/>
          <a:lstStyle/>
          <a:p>
            <a:pPr>
              <a:defRPr/>
            </a:pPr>
            <a:r>
              <a:rPr lang="en-US" dirty="0"/>
              <a:t>A</a:t>
            </a:r>
          </a:p>
          <a:p>
            <a:pPr>
              <a:defRPr/>
            </a:pPr>
            <a:r>
              <a:rPr lang="en-US" dirty="0"/>
              <a:t>The default value of array elements is zero</a:t>
            </a:r>
          </a:p>
        </p:txBody>
      </p:sp>
      <p:sp>
        <p:nvSpPr>
          <p:cNvPr id="4" name="Footer Placeholder 3">
            <a:extLst>
              <a:ext uri="{FF2B5EF4-FFF2-40B4-BE49-F238E27FC236}">
                <a16:creationId xmlns:a16="http://schemas.microsoft.com/office/drawing/2014/main" id="{83D85156-BC4A-5742-9E97-1286AC2D6541}"/>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C912E13B-A292-C745-92DD-E34C62D3708D}"/>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5E779C5-45F1-214C-AE71-D67397AEA438}"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395C71-A43E-4A41-82C9-71C02586F4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C1B9E-56C7-2C46-9BFD-11BB75A50D31}"/>
              </a:ext>
            </a:extLst>
          </p:cNvPr>
          <p:cNvSpPr>
            <a:spLocks noGrp="1"/>
          </p:cNvSpPr>
          <p:nvPr>
            <p:ph type="body" idx="1"/>
          </p:nvPr>
        </p:nvSpPr>
        <p:spPr/>
        <p:txBody>
          <a:bodyPr/>
          <a:lstStyle/>
          <a:p>
            <a:pPr>
              <a:defRPr/>
            </a:pPr>
            <a:r>
              <a:rPr lang="en-US" dirty="0"/>
              <a:t>A</a:t>
            </a:r>
          </a:p>
        </p:txBody>
      </p:sp>
      <p:sp>
        <p:nvSpPr>
          <p:cNvPr id="4" name="Footer Placeholder 3">
            <a:extLst>
              <a:ext uri="{FF2B5EF4-FFF2-40B4-BE49-F238E27FC236}">
                <a16:creationId xmlns:a16="http://schemas.microsoft.com/office/drawing/2014/main" id="{F1EE9893-93A7-F84D-BB83-52EAC9E89848}"/>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EDBE8A6C-CA47-7847-8EAE-2D81D40FE601}"/>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FC79778-F08D-BA4B-A2E7-32EEAC0F9BD1}"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1F951-A085-FE44-AAD4-A4A4ADC9B2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CCAEA8-93DE-1D46-9EBE-9A68CD28C14D}"/>
              </a:ext>
            </a:extLst>
          </p:cNvPr>
          <p:cNvSpPr>
            <a:spLocks noGrp="1"/>
          </p:cNvSpPr>
          <p:nvPr>
            <p:ph type="body" idx="1"/>
          </p:nvPr>
        </p:nvSpPr>
        <p:spPr/>
        <p:txBody>
          <a:bodyPr/>
          <a:lstStyle/>
          <a:p>
            <a:pPr eaLnBrk="1" hangingPunct="1">
              <a:defRPr/>
            </a:pPr>
            <a:r>
              <a:rPr lang="en-US" dirty="0">
                <a:cs typeface="+mn-cs"/>
              </a:rPr>
              <a:t>Check Fig. 7.9 (Section 7.5) in </a:t>
            </a:r>
            <a:r>
              <a:rPr lang="en-US" dirty="0" err="1">
                <a:cs typeface="+mn-cs"/>
              </a:rPr>
              <a:t>Deitel</a:t>
            </a:r>
            <a:endParaRPr lang="en-US" dirty="0">
              <a:cs typeface="+mn-cs"/>
            </a:endParaRPr>
          </a:p>
        </p:txBody>
      </p:sp>
      <p:sp>
        <p:nvSpPr>
          <p:cNvPr id="4" name="Slide Number Placeholder 3">
            <a:extLst>
              <a:ext uri="{FF2B5EF4-FFF2-40B4-BE49-F238E27FC236}">
                <a16:creationId xmlns:a16="http://schemas.microsoft.com/office/drawing/2014/main" id="{E008D16D-7ED3-7945-80D5-27EB2659D70A}"/>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429E16D-39FD-0148-926F-686D4AC707C9}"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24636E-EBC9-1744-8D57-3C7E3104A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B5257-D4E3-994D-9D30-BFBCAA15153A}"/>
              </a:ext>
            </a:extLst>
          </p:cNvPr>
          <p:cNvSpPr>
            <a:spLocks noGrp="1"/>
          </p:cNvSpPr>
          <p:nvPr>
            <p:ph type="body" idx="1"/>
          </p:nvPr>
        </p:nvSpPr>
        <p:spPr/>
        <p:txBody>
          <a:bodyPr/>
          <a:lstStyle/>
          <a:p>
            <a:pPr>
              <a:defRPr/>
            </a:pPr>
            <a:r>
              <a:rPr lang="en-US" dirty="0"/>
              <a:t>B </a:t>
            </a:r>
          </a:p>
          <a:p>
            <a:pPr>
              <a:defRPr/>
            </a:pPr>
            <a:r>
              <a:rPr lang="en-US" dirty="0"/>
              <a:t>Review again.</a:t>
            </a:r>
          </a:p>
        </p:txBody>
      </p:sp>
      <p:sp>
        <p:nvSpPr>
          <p:cNvPr id="4" name="Footer Placeholder 3">
            <a:extLst>
              <a:ext uri="{FF2B5EF4-FFF2-40B4-BE49-F238E27FC236}">
                <a16:creationId xmlns:a16="http://schemas.microsoft.com/office/drawing/2014/main" id="{FE4E4DD1-BDEC-6241-AF1A-DFF2EDCEE0C1}"/>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90AB3366-95AA-254D-8503-9E87FA372AA1}"/>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26D97D2-35D6-A048-B9A6-F63AEEFE813E}"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D5AB41-65E3-F646-9195-49E679AECF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D7171A-59E3-354A-8A22-36132AC67E13}"/>
              </a:ext>
            </a:extLst>
          </p:cNvPr>
          <p:cNvSpPr>
            <a:spLocks noGrp="1"/>
          </p:cNvSpPr>
          <p:nvPr>
            <p:ph type="body" idx="1"/>
          </p:nvPr>
        </p:nvSpPr>
        <p:spPr/>
        <p:txBody>
          <a:bodyPr/>
          <a:lstStyle/>
          <a:p>
            <a:pPr>
              <a:defRPr/>
            </a:pPr>
            <a:r>
              <a:rPr lang="en-US" dirty="0"/>
              <a:t>B</a:t>
            </a:r>
          </a:p>
        </p:txBody>
      </p:sp>
      <p:sp>
        <p:nvSpPr>
          <p:cNvPr id="4" name="Footer Placeholder 3">
            <a:extLst>
              <a:ext uri="{FF2B5EF4-FFF2-40B4-BE49-F238E27FC236}">
                <a16:creationId xmlns:a16="http://schemas.microsoft.com/office/drawing/2014/main" id="{B9278EDE-EC5F-DF45-A380-F5F9A51A989E}"/>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5517AFE7-26F2-EA4E-B26C-9E2AD3E256A4}"/>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EE28360-E0BC-FE4E-B807-B7702797E1A2}"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BE1919-AC3A-6645-A0B7-BBDF674526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D36C24-F921-914A-8088-677EF1D45BE2}"/>
              </a:ext>
            </a:extLst>
          </p:cNvPr>
          <p:cNvSpPr>
            <a:spLocks noGrp="1"/>
          </p:cNvSpPr>
          <p:nvPr>
            <p:ph type="body" idx="1"/>
          </p:nvPr>
        </p:nvSpPr>
        <p:spPr/>
        <p:txBody>
          <a:bodyPr/>
          <a:lstStyle/>
          <a:p>
            <a:pPr eaLnBrk="1" hangingPunct="1">
              <a:defRPr/>
            </a:pPr>
            <a:r>
              <a:rPr lang="en-US" dirty="0">
                <a:cs typeface="+mn-cs"/>
              </a:rPr>
              <a:t>Look at Fig. 7.15 in </a:t>
            </a:r>
            <a:r>
              <a:rPr lang="en-US" dirty="0" err="1">
                <a:cs typeface="+mn-cs"/>
              </a:rPr>
              <a:t>Deitel</a:t>
            </a:r>
            <a:r>
              <a:rPr lang="en-US" dirty="0">
                <a:cs typeface="+mn-cs"/>
              </a:rPr>
              <a:t>. See whether you can code it yourself.</a:t>
            </a:r>
          </a:p>
        </p:txBody>
      </p:sp>
      <p:sp>
        <p:nvSpPr>
          <p:cNvPr id="4" name="Slide Number Placeholder 3">
            <a:extLst>
              <a:ext uri="{FF2B5EF4-FFF2-40B4-BE49-F238E27FC236}">
                <a16:creationId xmlns:a16="http://schemas.microsoft.com/office/drawing/2014/main" id="{B6F5D262-02E4-A04D-99E4-8DE3C3C5A915}"/>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35E720B-052F-B44A-B877-3C1592E301D8}" type="slidenum">
              <a:rPr lang="en-US" altLang="en-US" sz="1200">
                <a:latin typeface="Times New Roman" panose="02020603050405020304" pitchFamily="18" charset="0"/>
              </a:rPr>
              <a:pPr/>
              <a:t>56</a:t>
            </a:fld>
            <a:endParaRPr lang="en-US" altLang="en-US" sz="12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fld id="{732AE4B3-D0A1-F04A-9EBD-13552C65CDC9}" type="slidenum">
              <a:rPr lang="en-US" altLang="en-US" smtClean="0"/>
              <a:pPr/>
              <a:t>60</a:t>
            </a:fld>
            <a:endParaRPr lang="en-US" altLang="en-US"/>
          </a:p>
        </p:txBody>
      </p:sp>
    </p:spTree>
    <p:extLst>
      <p:ext uri="{BB962C8B-B14F-4D97-AF65-F5344CB8AC3E}">
        <p14:creationId xmlns:p14="http://schemas.microsoft.com/office/powerpoint/2010/main" val="1860399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B97462-7927-0C4F-9EBD-E6F97F687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F2FE9-272D-314D-855A-1FA73A18AB50}"/>
              </a:ext>
            </a:extLst>
          </p:cNvPr>
          <p:cNvSpPr>
            <a:spLocks noGrp="1"/>
          </p:cNvSpPr>
          <p:nvPr>
            <p:ph type="body" idx="1"/>
          </p:nvPr>
        </p:nvSpPr>
        <p:spPr/>
        <p:txBody>
          <a:bodyPr/>
          <a:lstStyle/>
          <a:p>
            <a:pPr>
              <a:defRPr/>
            </a:pPr>
            <a:r>
              <a:rPr lang="en-US" dirty="0"/>
              <a:t>To create 2d </a:t>
            </a:r>
            <a:r>
              <a:rPr lang="en-US" dirty="0" err="1"/>
              <a:t>ArrayList</a:t>
            </a:r>
            <a:r>
              <a:rPr lang="en-US" dirty="0"/>
              <a:t>: </a:t>
            </a:r>
            <a:r>
              <a:rPr lang="en-US" dirty="0" err="1"/>
              <a:t>ArrayList</a:t>
            </a:r>
            <a:r>
              <a:rPr lang="en-US" dirty="0"/>
              <a:t>&lt;</a:t>
            </a:r>
            <a:r>
              <a:rPr lang="en-US" dirty="0" err="1"/>
              <a:t>ArrayList</a:t>
            </a:r>
            <a:r>
              <a:rPr lang="en-US" dirty="0"/>
              <a:t>&lt;String&gt;&gt; array = new </a:t>
            </a:r>
            <a:r>
              <a:rPr lang="en-US" dirty="0" err="1"/>
              <a:t>ArrayList</a:t>
            </a:r>
            <a:r>
              <a:rPr lang="en-US" dirty="0"/>
              <a:t>&lt;</a:t>
            </a:r>
            <a:r>
              <a:rPr lang="en-US" dirty="0" err="1"/>
              <a:t>ArrayList</a:t>
            </a:r>
            <a:r>
              <a:rPr lang="en-US" dirty="0"/>
              <a:t>&lt;String&gt;&gt;();</a:t>
            </a:r>
          </a:p>
          <a:p>
            <a:pPr>
              <a:defRPr/>
            </a:pPr>
            <a:r>
              <a:rPr lang="en-US" dirty="0"/>
              <a:t>That is, </a:t>
            </a:r>
            <a:r>
              <a:rPr lang="en-US" dirty="0" err="1"/>
              <a:t>ArrayList</a:t>
            </a:r>
            <a:r>
              <a:rPr lang="en-US" dirty="0"/>
              <a:t> of </a:t>
            </a:r>
            <a:r>
              <a:rPr lang="en-US" dirty="0" err="1"/>
              <a:t>ArrayList</a:t>
            </a:r>
            <a:endParaRPr lang="en-US" dirty="0"/>
          </a:p>
          <a:p>
            <a:pPr>
              <a:defRPr/>
            </a:pPr>
            <a:endParaRPr lang="en-US" dirty="0"/>
          </a:p>
        </p:txBody>
      </p:sp>
      <p:sp>
        <p:nvSpPr>
          <p:cNvPr id="4" name="Footer Placeholder 3">
            <a:extLst>
              <a:ext uri="{FF2B5EF4-FFF2-40B4-BE49-F238E27FC236}">
                <a16:creationId xmlns:a16="http://schemas.microsoft.com/office/drawing/2014/main" id="{D77E098F-2424-C444-BBB3-61112452D3FA}"/>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8DC05264-243D-5D41-8A44-F8E644D5DAA6}"/>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FF75D35-51E4-0E41-916B-0090BA12F70A}"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It has to be </a:t>
            </a:r>
            <a:r>
              <a:rPr lang="en-US" sz="1600" dirty="0" err="1"/>
              <a:t>int</a:t>
            </a:r>
            <a:r>
              <a:rPr lang="en-US" sz="1600" dirty="0"/>
              <a:t>[][] b = new </a:t>
            </a:r>
            <a:r>
              <a:rPr lang="en-US" sz="1600" dirty="0" err="1"/>
              <a:t>int</a:t>
            </a:r>
            <a:r>
              <a:rPr lang="en-US" sz="1600" dirty="0"/>
              <a:t>[2][]; and not </a:t>
            </a:r>
            <a:r>
              <a:rPr lang="en-US" sz="1600" dirty="0" err="1"/>
              <a:t>int</a:t>
            </a:r>
            <a:r>
              <a:rPr lang="en-US" sz="1600" dirty="0"/>
              <a:t>[][] b = new </a:t>
            </a:r>
            <a:r>
              <a:rPr lang="en-US" sz="1600" dirty="0" err="1"/>
              <a:t>int</a:t>
            </a:r>
            <a:r>
              <a:rPr lang="en-US" sz="1600" dirty="0"/>
              <a:t>[][2];</a:t>
            </a:r>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fld id="{732AE4B3-D0A1-F04A-9EBD-13552C65CDC9}" type="slidenum">
              <a:rPr lang="en-US" altLang="en-US" smtClean="0"/>
              <a:pPr/>
              <a:t>69</a:t>
            </a:fld>
            <a:endParaRPr lang="en-US" altLang="en-US"/>
          </a:p>
        </p:txBody>
      </p:sp>
    </p:spTree>
    <p:extLst>
      <p:ext uri="{BB962C8B-B14F-4D97-AF65-F5344CB8AC3E}">
        <p14:creationId xmlns:p14="http://schemas.microsoft.com/office/powerpoint/2010/main" val="4232012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74A69-B264-4140-B00F-EEC11EB165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ED0DB4-484B-A243-B90C-5AF3A43B9701}"/>
              </a:ext>
            </a:extLst>
          </p:cNvPr>
          <p:cNvSpPr>
            <a:spLocks noGrp="1"/>
          </p:cNvSpPr>
          <p:nvPr>
            <p:ph type="body" idx="1"/>
          </p:nvPr>
        </p:nvSpPr>
        <p:spPr/>
        <p:txBody>
          <a:bodyPr/>
          <a:lstStyle/>
          <a:p>
            <a:pPr>
              <a:defRPr/>
            </a:pPr>
            <a:r>
              <a:rPr lang="en-US" dirty="0"/>
              <a:t>C</a:t>
            </a:r>
          </a:p>
        </p:txBody>
      </p:sp>
      <p:sp>
        <p:nvSpPr>
          <p:cNvPr id="4" name="Footer Placeholder 3">
            <a:extLst>
              <a:ext uri="{FF2B5EF4-FFF2-40B4-BE49-F238E27FC236}">
                <a16:creationId xmlns:a16="http://schemas.microsoft.com/office/drawing/2014/main" id="{21F08B09-373E-B443-985C-8E8700A4B57D}"/>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F26156D0-D049-A244-96A8-6191E012ACFD}"/>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DBB7E68-E6E5-A64F-B8BF-E73FC8E3A829}"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393F9C96-CECB-8447-84FC-2C02F3AEBC08}"/>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BC9B062A-9B9E-454E-9613-0F01B49CBF3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4A189E4-813A-594B-93C0-4F2EFCC80F3E}"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775170" name="Rectangle 2">
            <a:extLst>
              <a:ext uri="{FF2B5EF4-FFF2-40B4-BE49-F238E27FC236}">
                <a16:creationId xmlns:a16="http://schemas.microsoft.com/office/drawing/2014/main" id="{9BFC899D-0B4B-AE4F-A59A-7970396F7B6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75171" name="Rectangle 3">
            <a:extLst>
              <a:ext uri="{FF2B5EF4-FFF2-40B4-BE49-F238E27FC236}">
                <a16:creationId xmlns:a16="http://schemas.microsoft.com/office/drawing/2014/main" id="{03E77AFE-B915-B64E-9739-71397C1BDA05}"/>
              </a:ext>
            </a:extLst>
          </p:cNvPr>
          <p:cNvSpPr>
            <a:spLocks noGrp="1" noChangeArrowheads="1"/>
          </p:cNvSpPr>
          <p:nvPr>
            <p:ph type="body" idx="1"/>
          </p:nvPr>
        </p:nvSpPr>
        <p:spPr/>
        <p:txBody>
          <a:bodyPr/>
          <a:lstStyle/>
          <a:p>
            <a:pPr eaLnBrk="1" hangingPunct="1">
              <a:defRPr/>
            </a:pPr>
            <a:r>
              <a:rPr lang="en-US" dirty="0">
                <a:cs typeface="+mn-cs"/>
              </a:rPr>
              <a:t>Arrays are special objects in Java. They have a simple attribute length which is final.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B8233-AB7C-AD4B-AD23-4796CD3F38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2AA38-563E-A748-879D-27EDB6B1C258}"/>
              </a:ext>
            </a:extLst>
          </p:cNvPr>
          <p:cNvSpPr>
            <a:spLocks noGrp="1"/>
          </p:cNvSpPr>
          <p:nvPr>
            <p:ph type="body" idx="1"/>
          </p:nvPr>
        </p:nvSpPr>
        <p:spPr/>
        <p:txBody>
          <a:bodyPr/>
          <a:lstStyle/>
          <a:p>
            <a:r>
              <a:rPr lang="en-US" altLang="en-US" dirty="0">
                <a:latin typeface="Times New Roman" panose="02020603050405020304" pitchFamily="18" charset="0"/>
                <a:ea typeface="ＭＳ Ｐゴシック" panose="020B0600070205080204" pitchFamily="34" charset="-128"/>
              </a:rPr>
              <a:t>E – </a:t>
            </a:r>
            <a:r>
              <a:rPr lang="en-US" altLang="en-US" dirty="0" err="1">
                <a:latin typeface="Times New Roman" panose="02020603050405020304" pitchFamily="18" charset="0"/>
                <a:ea typeface="ＭＳ Ｐゴシック" panose="020B0600070205080204" pitchFamily="34" charset="-128"/>
              </a:rPr>
              <a:t>IndexOutOfBoundsException</a:t>
            </a:r>
            <a:r>
              <a:rPr lang="en-US" altLang="en-US" dirty="0">
                <a:latin typeface="Times New Roman" panose="02020603050405020304" pitchFamily="18" charset="0"/>
                <a:ea typeface="ＭＳ Ｐゴシック" panose="020B0600070205080204" pitchFamily="34" charset="-128"/>
              </a:rPr>
              <a:t> (run time error)</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For (</a:t>
            </a:r>
            <a:r>
              <a:rPr lang="en-US" altLang="en-US" dirty="0" err="1">
                <a:latin typeface="Times New Roman" panose="02020603050405020304" pitchFamily="18" charset="0"/>
                <a:ea typeface="ＭＳ Ｐゴシック" panose="020B0600070205080204" pitchFamily="34" charset="-128"/>
              </a:rPr>
              <a:t>int</a:t>
            </a:r>
            <a:r>
              <a:rPr lang="en-US" altLang="en-US" dirty="0">
                <a:latin typeface="Times New Roman" panose="02020603050405020304" pitchFamily="18" charset="0"/>
                <a:ea typeface="ＭＳ Ｐゴシック" panose="020B0600070205080204" pitchFamily="34" charset="-128"/>
              </a:rPr>
              <a:t> [] m: a)</a:t>
            </a:r>
          </a:p>
          <a:p>
            <a:r>
              <a:rPr lang="en-US" altLang="en-US" dirty="0">
                <a:latin typeface="Times New Roman" panose="02020603050405020304" pitchFamily="18" charset="0"/>
                <a:ea typeface="ＭＳ Ｐゴシック" panose="020B0600070205080204" pitchFamily="34" charset="-128"/>
              </a:rPr>
              <a:t>{</a:t>
            </a:r>
          </a:p>
          <a:p>
            <a:r>
              <a:rPr lang="en-US" altLang="en-US" dirty="0">
                <a:latin typeface="Times New Roman" panose="02020603050405020304" pitchFamily="18" charset="0"/>
                <a:ea typeface="ＭＳ Ｐゴシック" panose="020B0600070205080204" pitchFamily="34" charset="-128"/>
              </a:rPr>
              <a:t>   for (</a:t>
            </a:r>
            <a:r>
              <a:rPr lang="en-US" altLang="en-US" dirty="0" err="1">
                <a:latin typeface="Times New Roman" panose="02020603050405020304" pitchFamily="18" charset="0"/>
                <a:ea typeface="ＭＳ Ｐゴシック" panose="020B0600070205080204" pitchFamily="34" charset="-128"/>
              </a:rPr>
              <a:t>int</a:t>
            </a:r>
            <a:r>
              <a:rPr lang="en-US" altLang="en-US" dirty="0">
                <a:latin typeface="Times New Roman" panose="02020603050405020304" pitchFamily="18" charset="0"/>
                <a:ea typeface="ＭＳ Ｐゴシック" panose="020B0600070205080204" pitchFamily="34" charset="-128"/>
              </a:rPr>
              <a:t> n: m)</a:t>
            </a:r>
          </a:p>
          <a:p>
            <a:r>
              <a:rPr lang="en-US" altLang="en-US" dirty="0">
                <a:latin typeface="Times New Roman" panose="02020603050405020304" pitchFamily="18" charset="0"/>
                <a:ea typeface="ＭＳ Ｐゴシック" panose="020B0600070205080204" pitchFamily="34" charset="-128"/>
              </a:rPr>
              <a:t>      </a:t>
            </a:r>
            <a:r>
              <a:rPr lang="en-US" altLang="en-US" dirty="0" err="1">
                <a:latin typeface="Times New Roman" panose="02020603050405020304" pitchFamily="18" charset="0"/>
                <a:ea typeface="ＭＳ Ｐゴシック" panose="020B0600070205080204" pitchFamily="34" charset="-128"/>
              </a:rPr>
              <a:t>System.out.print</a:t>
            </a:r>
            <a:r>
              <a:rPr lang="en-US" altLang="en-US" dirty="0">
                <a:latin typeface="Times New Roman" panose="02020603050405020304" pitchFamily="18" charset="0"/>
                <a:ea typeface="ＭＳ Ｐゴシック" panose="020B0600070205080204" pitchFamily="34" charset="-128"/>
              </a:rPr>
              <a:t> (n + “ ”);</a:t>
            </a:r>
          </a:p>
          <a:p>
            <a:r>
              <a:rPr lang="en-US" altLang="en-US" dirty="0">
                <a:latin typeface="Times New Roman" panose="02020603050405020304" pitchFamily="18" charset="0"/>
                <a:ea typeface="ＭＳ Ｐゴシック" panose="020B0600070205080204" pitchFamily="34" charset="-128"/>
              </a:rPr>
              <a:t>  </a:t>
            </a:r>
            <a:r>
              <a:rPr lang="en-US" altLang="en-US" dirty="0" err="1">
                <a:latin typeface="Times New Roman" panose="02020603050405020304" pitchFamily="18" charset="0"/>
                <a:ea typeface="ＭＳ Ｐゴシック" panose="020B0600070205080204" pitchFamily="34" charset="-128"/>
              </a:rPr>
              <a:t>System.out.println</a:t>
            </a:r>
            <a:r>
              <a:rPr lang="en-US" altLang="en-US" dirty="0">
                <a:latin typeface="Times New Roman" panose="02020603050405020304" pitchFamily="18" charset="0"/>
                <a:ea typeface="ＭＳ Ｐゴシック" panose="020B0600070205080204" pitchFamily="34" charset="-128"/>
              </a:rPr>
              <a:t> ();</a:t>
            </a:r>
          </a:p>
          <a:p>
            <a:r>
              <a:rPr lang="en-US" altLang="en-US" dirty="0">
                <a:latin typeface="Times New Roman" panose="02020603050405020304" pitchFamily="18" charset="0"/>
                <a:ea typeface="ＭＳ Ｐゴシック" panose="020B0600070205080204" pitchFamily="34" charset="-128"/>
              </a:rPr>
              <a:t>}</a:t>
            </a:r>
          </a:p>
        </p:txBody>
      </p:sp>
      <p:sp>
        <p:nvSpPr>
          <p:cNvPr id="4" name="Footer Placeholder 3">
            <a:extLst>
              <a:ext uri="{FF2B5EF4-FFF2-40B4-BE49-F238E27FC236}">
                <a16:creationId xmlns:a16="http://schemas.microsoft.com/office/drawing/2014/main" id="{C292E8B2-805A-5648-84D7-1D8B19B9C898}"/>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87D517EF-0DC6-6445-AB2D-D69F929097FC}"/>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356ECFF-44EB-9440-B9AF-45B19792CE72}"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 dimensional array is for storing a list of students with a no</a:t>
            </a:r>
            <a:r>
              <a:rPr lang="en-US" baseline="0" dirty="0"/>
              <a:t> of test results. Then the display will show the average for all the tests for each student.</a:t>
            </a:r>
            <a:endParaRPr lang="en-US" dirty="0"/>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fld id="{732AE4B3-D0A1-F04A-9EBD-13552C65CDC9}" type="slidenum">
              <a:rPr lang="en-US" altLang="en-US" smtClean="0"/>
              <a:pPr/>
              <a:t>74</a:t>
            </a:fld>
            <a:endParaRPr lang="en-US" altLang="en-US"/>
          </a:p>
        </p:txBody>
      </p:sp>
    </p:spTree>
    <p:extLst>
      <p:ext uri="{BB962C8B-B14F-4D97-AF65-F5344CB8AC3E}">
        <p14:creationId xmlns:p14="http://schemas.microsoft.com/office/powerpoint/2010/main" val="6747570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average is the average of all the tests of all students, i.e. sum of all scores/no of scores</a:t>
            </a:r>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fld id="{732AE4B3-D0A1-F04A-9EBD-13552C65CDC9}" type="slidenum">
              <a:rPr lang="en-US" altLang="en-US" smtClean="0"/>
              <a:pPr/>
              <a:t>75</a:t>
            </a:fld>
            <a:endParaRPr lang="en-US" altLang="en-US"/>
          </a:p>
        </p:txBody>
      </p:sp>
    </p:spTree>
    <p:extLst>
      <p:ext uri="{BB962C8B-B14F-4D97-AF65-F5344CB8AC3E}">
        <p14:creationId xmlns:p14="http://schemas.microsoft.com/office/powerpoint/2010/main" val="2805106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Times New Roman" charset="0"/>
                <a:ea typeface="ＭＳ Ｐゴシック" charset="0"/>
                <a:cs typeface="ＭＳ Ｐゴシック" charset="0"/>
              </a:rPr>
              <a:t>Java</a:t>
            </a:r>
            <a:r>
              <a:rPr lang="en-US" sz="1200" b="0" kern="1200" dirty="0">
                <a:solidFill>
                  <a:schemeClr val="tx1"/>
                </a:solidFill>
                <a:latin typeface="Times New Roman" charset="0"/>
                <a:ea typeface="ＭＳ Ｐゴシック" charset="0"/>
                <a:cs typeface="ＭＳ Ｐゴシック" charset="0"/>
              </a:rPr>
              <a:t> provides a default </a:t>
            </a:r>
            <a:r>
              <a:rPr lang="en-US" sz="1200" b="1" kern="1200" dirty="0" err="1">
                <a:solidFill>
                  <a:schemeClr val="tx1"/>
                </a:solidFill>
                <a:latin typeface="Times New Roman" charset="0"/>
                <a:ea typeface="ＭＳ Ｐゴシック" charset="0"/>
                <a:cs typeface="ＭＳ Ｐゴシック" charset="0"/>
              </a:rPr>
              <a:t>specifier</a:t>
            </a:r>
            <a:r>
              <a:rPr lang="en-US" sz="1200" b="0" kern="1200" dirty="0">
                <a:solidFill>
                  <a:schemeClr val="tx1"/>
                </a:solidFill>
                <a:latin typeface="Times New Roman" charset="0"/>
                <a:ea typeface="ＭＳ Ｐゴシック" charset="0"/>
                <a:cs typeface="ＭＳ Ｐゴシック" charset="0"/>
              </a:rPr>
              <a:t> which is used when </a:t>
            </a:r>
            <a:r>
              <a:rPr lang="en-US" sz="1200" b="1" kern="1200" dirty="0">
                <a:solidFill>
                  <a:schemeClr val="tx1"/>
                </a:solidFill>
                <a:latin typeface="Times New Roman" charset="0"/>
                <a:ea typeface="ＭＳ Ｐゴシック" charset="0"/>
                <a:cs typeface="ＭＳ Ｐゴシック" charset="0"/>
              </a:rPr>
              <a:t>no access modifier</a:t>
            </a:r>
            <a:r>
              <a:rPr lang="en-US" sz="1200" b="0" kern="1200" dirty="0">
                <a:solidFill>
                  <a:schemeClr val="tx1"/>
                </a:solidFill>
                <a:latin typeface="Times New Roman" charset="0"/>
                <a:ea typeface="ＭＳ Ｐゴシック" charset="0"/>
                <a:cs typeface="ＭＳ Ｐゴシック" charset="0"/>
              </a:rPr>
              <a:t> is present. Any </a:t>
            </a:r>
            <a:r>
              <a:rPr lang="en-US" sz="1200" b="1" kern="1200" dirty="0">
                <a:solidFill>
                  <a:schemeClr val="tx1"/>
                </a:solidFill>
                <a:latin typeface="Times New Roman" charset="0"/>
                <a:ea typeface="ＭＳ Ｐゴシック" charset="0"/>
                <a:cs typeface="ＭＳ Ｐゴシック" charset="0"/>
              </a:rPr>
              <a:t>class</a:t>
            </a:r>
            <a:r>
              <a:rPr lang="en-US" sz="1200" b="0" kern="1200" dirty="0">
                <a:solidFill>
                  <a:schemeClr val="tx1"/>
                </a:solidFill>
                <a:latin typeface="Times New Roman" charset="0"/>
                <a:ea typeface="ＭＳ Ｐゴシック" charset="0"/>
                <a:cs typeface="ＭＳ Ｐゴシック" charset="0"/>
              </a:rPr>
              <a:t>, field, method or constructor that has </a:t>
            </a:r>
            <a:r>
              <a:rPr lang="en-US" sz="1200" b="1" kern="1200" dirty="0">
                <a:solidFill>
                  <a:schemeClr val="tx1"/>
                </a:solidFill>
                <a:latin typeface="Times New Roman" charset="0"/>
                <a:ea typeface="ＭＳ Ｐゴシック" charset="0"/>
                <a:cs typeface="ＭＳ Ｐゴシック" charset="0"/>
              </a:rPr>
              <a:t>no</a:t>
            </a:r>
            <a:r>
              <a:rPr lang="en-US" sz="1200" b="0" kern="1200" dirty="0">
                <a:solidFill>
                  <a:schemeClr val="tx1"/>
                </a:solidFill>
                <a:latin typeface="Times New Roman" charset="0"/>
                <a:ea typeface="ＭＳ Ｐゴシック" charset="0"/>
                <a:cs typeface="ＭＳ Ｐゴシック" charset="0"/>
              </a:rPr>
              <a:t> declared </a:t>
            </a:r>
            <a:r>
              <a:rPr lang="en-US" sz="1200" b="1" kern="1200" dirty="0">
                <a:solidFill>
                  <a:schemeClr val="tx1"/>
                </a:solidFill>
                <a:latin typeface="Times New Roman" charset="0"/>
                <a:ea typeface="ＭＳ Ｐゴシック" charset="0"/>
                <a:cs typeface="ＭＳ Ｐゴシック" charset="0"/>
              </a:rPr>
              <a:t>access modifier</a:t>
            </a:r>
            <a:r>
              <a:rPr lang="en-US" sz="1200" b="0" kern="1200" dirty="0">
                <a:solidFill>
                  <a:schemeClr val="tx1"/>
                </a:solidFill>
                <a:latin typeface="Times New Roman" charset="0"/>
                <a:ea typeface="ＭＳ Ｐゴシック" charset="0"/>
                <a:cs typeface="ＭＳ Ｐゴシック" charset="0"/>
              </a:rPr>
              <a:t> is accessible only by </a:t>
            </a:r>
            <a:r>
              <a:rPr lang="en-US" sz="1200" b="1" kern="1200" dirty="0">
                <a:solidFill>
                  <a:schemeClr val="tx1"/>
                </a:solidFill>
                <a:latin typeface="Times New Roman" charset="0"/>
                <a:ea typeface="ＭＳ Ｐゴシック" charset="0"/>
                <a:cs typeface="ＭＳ Ｐゴシック" charset="0"/>
              </a:rPr>
              <a:t>classes</a:t>
            </a:r>
            <a:r>
              <a:rPr lang="en-US" sz="1200" b="0" kern="1200" dirty="0">
                <a:solidFill>
                  <a:schemeClr val="tx1"/>
                </a:solidFill>
                <a:latin typeface="Times New Roman" charset="0"/>
                <a:ea typeface="ＭＳ Ｐゴシック" charset="0"/>
                <a:cs typeface="ＭＳ Ｐゴシック" charset="0"/>
              </a:rPr>
              <a:t> in the same package. </a:t>
            </a:r>
          </a:p>
          <a:p>
            <a:endParaRPr lang="en-US" sz="1200" b="0" kern="1200" dirty="0">
              <a:solidFill>
                <a:schemeClr val="tx1"/>
              </a:solidFill>
              <a:latin typeface="Times New Roman" charset="0"/>
              <a:ea typeface="ＭＳ Ｐゴシック" charset="0"/>
              <a:cs typeface="ＭＳ Ｐゴシック" charset="0"/>
            </a:endParaRPr>
          </a:p>
          <a:p>
            <a:r>
              <a:rPr lang="en-US" sz="1200" b="0" kern="1200" dirty="0">
                <a:solidFill>
                  <a:schemeClr val="tx1"/>
                </a:solidFill>
                <a:latin typeface="Times New Roman" charset="0"/>
                <a:ea typeface="ＭＳ Ｐゴシック" charset="0"/>
                <a:cs typeface="ＭＳ Ｐゴシック" charset="0"/>
              </a:rPr>
              <a:t>The default </a:t>
            </a:r>
            <a:r>
              <a:rPr lang="en-US" sz="1200" b="1" kern="1200" dirty="0">
                <a:solidFill>
                  <a:schemeClr val="tx1"/>
                </a:solidFill>
                <a:latin typeface="Times New Roman" charset="0"/>
                <a:ea typeface="ＭＳ Ｐゴシック" charset="0"/>
                <a:cs typeface="ＭＳ Ｐゴシック" charset="0"/>
              </a:rPr>
              <a:t>modifier</a:t>
            </a:r>
            <a:r>
              <a:rPr lang="en-US" sz="1200" b="0" kern="1200" dirty="0">
                <a:solidFill>
                  <a:schemeClr val="tx1"/>
                </a:solidFill>
                <a:latin typeface="Times New Roman" charset="0"/>
                <a:ea typeface="ＭＳ Ｐゴシック" charset="0"/>
                <a:cs typeface="ＭＳ Ｐゴシック" charset="0"/>
              </a:rPr>
              <a:t> is not used for fields and methods within an interface.</a:t>
            </a:r>
            <a:endParaRPr lang="en-US" dirty="0"/>
          </a:p>
        </p:txBody>
      </p:sp>
      <p:sp>
        <p:nvSpPr>
          <p:cNvPr id="4" name="Footer Placeholder 3"/>
          <p:cNvSpPr>
            <a:spLocks noGrp="1"/>
          </p:cNvSpPr>
          <p:nvPr>
            <p:ph type="ftr" sz="quarter" idx="10"/>
          </p:nvPr>
        </p:nvSpPr>
        <p:spPr/>
        <p:txBody>
          <a:bodyPr/>
          <a:lstStyle/>
          <a:p>
            <a:pPr>
              <a:defRPr/>
            </a:pPr>
            <a:r>
              <a:rPr lang="en-US"/>
              <a:t>Introduction to CPSC 233</a:t>
            </a:r>
          </a:p>
        </p:txBody>
      </p:sp>
      <p:sp>
        <p:nvSpPr>
          <p:cNvPr id="5" name="Slide Number Placeholder 4"/>
          <p:cNvSpPr>
            <a:spLocks noGrp="1"/>
          </p:cNvSpPr>
          <p:nvPr>
            <p:ph type="sldNum" sz="quarter" idx="11"/>
          </p:nvPr>
        </p:nvSpPr>
        <p:spPr/>
        <p:txBody>
          <a:bodyPr/>
          <a:lstStyle/>
          <a:p>
            <a:fld id="{732AE4B3-D0A1-F04A-9EBD-13552C65CDC9}" type="slidenum">
              <a:rPr lang="en-US" altLang="en-US" smtClean="0"/>
              <a:pPr/>
              <a:t>88</a:t>
            </a:fld>
            <a:endParaRPr lang="en-US" altLang="en-US"/>
          </a:p>
        </p:txBody>
      </p:sp>
    </p:spTree>
    <p:extLst>
      <p:ext uri="{BB962C8B-B14F-4D97-AF65-F5344CB8AC3E}">
        <p14:creationId xmlns:p14="http://schemas.microsoft.com/office/powerpoint/2010/main" val="29016911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35BB2404-EE0A-B446-A8EB-2057934F4E01}"/>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A96A2AF7-83EA-CB49-836C-78559A57E25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4468FE0-C3ED-8B42-968D-0B8B05609EDE}" type="slidenum">
              <a:rPr lang="en-US" altLang="en-US" sz="1200">
                <a:latin typeface="Times New Roman" panose="02020603050405020304" pitchFamily="18" charset="0"/>
              </a:rPr>
              <a:pPr/>
              <a:t>96</a:t>
            </a:fld>
            <a:endParaRPr lang="en-US" altLang="en-US" sz="1200">
              <a:latin typeface="Times New Roman" panose="02020603050405020304" pitchFamily="18" charset="0"/>
            </a:endParaRPr>
          </a:p>
        </p:txBody>
      </p:sp>
      <p:sp>
        <p:nvSpPr>
          <p:cNvPr id="849922" name="Rectangle 2">
            <a:extLst>
              <a:ext uri="{FF2B5EF4-FFF2-40B4-BE49-F238E27FC236}">
                <a16:creationId xmlns:a16="http://schemas.microsoft.com/office/drawing/2014/main" id="{507D275B-F1B5-804E-98DB-9EE358A274A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49923" name="Rectangle 3">
            <a:extLst>
              <a:ext uri="{FF2B5EF4-FFF2-40B4-BE49-F238E27FC236}">
                <a16:creationId xmlns:a16="http://schemas.microsoft.com/office/drawing/2014/main" id="{E0EF2BF0-C737-FB40-8E34-51E1F9430110}"/>
              </a:ext>
            </a:extLst>
          </p:cNvPr>
          <p:cNvSpPr>
            <a:spLocks noGrp="1" noChangeArrowheads="1"/>
          </p:cNvSpPr>
          <p:nvPr>
            <p:ph type="body" idx="1"/>
          </p:nvPr>
        </p:nvSpPr>
        <p:spPr/>
        <p:txBody>
          <a:bodyPr/>
          <a:lstStyle/>
          <a:p>
            <a:pPr>
              <a:defRPr/>
            </a:pP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C6656EAA-4632-6B48-84E3-8DF39D73589B}"/>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E2D65683-2839-8B40-B3FA-2B5533A6E6D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A6F628E-2DA2-AB46-BBC1-11DE0671FA16}" type="slidenum">
              <a:rPr lang="en-US" altLang="en-US" sz="1200">
                <a:latin typeface="Times New Roman" panose="02020603050405020304" pitchFamily="18" charset="0"/>
              </a:rPr>
              <a:pPr/>
              <a:t>98</a:t>
            </a:fld>
            <a:endParaRPr lang="en-US" altLang="en-US" sz="1200">
              <a:latin typeface="Times New Roman" panose="02020603050405020304" pitchFamily="18" charset="0"/>
            </a:endParaRPr>
          </a:p>
        </p:txBody>
      </p:sp>
      <p:sp>
        <p:nvSpPr>
          <p:cNvPr id="849922" name="Rectangle 2">
            <a:extLst>
              <a:ext uri="{FF2B5EF4-FFF2-40B4-BE49-F238E27FC236}">
                <a16:creationId xmlns:a16="http://schemas.microsoft.com/office/drawing/2014/main" id="{B9A89220-0D1E-324F-88B9-40A8CC377C7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49923" name="Rectangle 3">
            <a:extLst>
              <a:ext uri="{FF2B5EF4-FFF2-40B4-BE49-F238E27FC236}">
                <a16:creationId xmlns:a16="http://schemas.microsoft.com/office/drawing/2014/main" id="{656644BF-8D18-D34D-B573-088C873192E6}"/>
              </a:ext>
            </a:extLst>
          </p:cNvPr>
          <p:cNvSpPr>
            <a:spLocks noGrp="1" noChangeArrowheads="1"/>
          </p:cNvSpPr>
          <p:nvPr>
            <p:ph type="body" idx="1"/>
          </p:nvPr>
        </p:nvSpPr>
        <p:spPr/>
        <p:txBody>
          <a:bodyPr/>
          <a:lstStyle/>
          <a:p>
            <a:r>
              <a:rPr lang="en-US" altLang="en-US">
                <a:latin typeface="Times New Roman" panose="02020603050405020304" pitchFamily="18" charset="0"/>
                <a:ea typeface="ＭＳ Ｐゴシック" panose="020B0600070205080204" pitchFamily="34" charset="-128"/>
              </a:rPr>
              <a:t>Inferring the element type: when the compiler encounters the &lt;&gt; in the class instance creation expression, it uses the declaration of variable dogList to determine the ArrayList’s element type (Dog).</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0212902B-F11D-EB47-9A05-3A7C580AFFAE}"/>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9257FFAE-1C3E-CA43-A73A-278222C1470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2A88F38-2522-0842-ACC3-5A21378A1F25}" type="slidenum">
              <a:rPr lang="en-US" altLang="en-US" sz="1200">
                <a:latin typeface="Times New Roman" panose="02020603050405020304" pitchFamily="18" charset="0"/>
              </a:rPr>
              <a:pPr/>
              <a:t>99</a:t>
            </a:fld>
            <a:endParaRPr lang="en-US" altLang="en-US" sz="1200">
              <a:latin typeface="Times New Roman" panose="02020603050405020304" pitchFamily="18" charset="0"/>
            </a:endParaRPr>
          </a:p>
        </p:txBody>
      </p:sp>
      <p:sp>
        <p:nvSpPr>
          <p:cNvPr id="850946" name="Rectangle 2">
            <a:extLst>
              <a:ext uri="{FF2B5EF4-FFF2-40B4-BE49-F238E27FC236}">
                <a16:creationId xmlns:a16="http://schemas.microsoft.com/office/drawing/2014/main" id="{42D7DAC1-E626-0F4E-9BB1-81EA4C024D2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0947" name="Rectangle 3">
            <a:extLst>
              <a:ext uri="{FF2B5EF4-FFF2-40B4-BE49-F238E27FC236}">
                <a16:creationId xmlns:a16="http://schemas.microsoft.com/office/drawing/2014/main" id="{3CFA43FA-528A-5343-BB0E-68949F1244BB}"/>
              </a:ext>
            </a:extLst>
          </p:cNvPr>
          <p:cNvSpPr>
            <a:spLocks noGrp="1" noChangeArrowheads="1"/>
          </p:cNvSpPr>
          <p:nvPr>
            <p:ph type="body" idx="1"/>
          </p:nvPr>
        </p:nvSpPr>
        <p:spPr/>
        <p:txBody>
          <a:bodyPr/>
          <a:lstStyle/>
          <a:p>
            <a:pPr>
              <a:defRPr/>
            </a:pP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0D2A362-5549-0E4C-B556-F7DEEC7B5983}"/>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3FC22288-A9A0-F04C-81B6-82770773827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480971D-B58B-454E-B8D3-02B7024FE79F}" type="slidenum">
              <a:rPr lang="en-US" altLang="en-US" sz="1200">
                <a:latin typeface="Times New Roman" panose="02020603050405020304" pitchFamily="18" charset="0"/>
              </a:rPr>
              <a:pPr/>
              <a:t>100</a:t>
            </a:fld>
            <a:endParaRPr lang="en-US" altLang="en-US" sz="1200">
              <a:latin typeface="Times New Roman" panose="02020603050405020304" pitchFamily="18" charset="0"/>
            </a:endParaRPr>
          </a:p>
        </p:txBody>
      </p:sp>
      <p:sp>
        <p:nvSpPr>
          <p:cNvPr id="851970" name="Rectangle 2">
            <a:extLst>
              <a:ext uri="{FF2B5EF4-FFF2-40B4-BE49-F238E27FC236}">
                <a16:creationId xmlns:a16="http://schemas.microsoft.com/office/drawing/2014/main" id="{3E53C774-F4F6-F64E-A9BF-D607C4C1600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1971" name="Rectangle 3">
            <a:extLst>
              <a:ext uri="{FF2B5EF4-FFF2-40B4-BE49-F238E27FC236}">
                <a16:creationId xmlns:a16="http://schemas.microsoft.com/office/drawing/2014/main" id="{05095731-4529-C649-BA90-BD2B1BC0E536}"/>
              </a:ext>
            </a:extLst>
          </p:cNvPr>
          <p:cNvSpPr>
            <a:spLocks noGrp="1" noChangeArrowheads="1"/>
          </p:cNvSpPr>
          <p:nvPr>
            <p:ph type="body" idx="1"/>
          </p:nvPr>
        </p:nvSpPr>
        <p:spPr/>
        <p:txBody>
          <a:bodyPr/>
          <a:lstStyle/>
          <a:p>
            <a:pPr>
              <a:defRPr/>
            </a:pP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63780FC3-6DE2-8845-9E22-CCD059462D24}"/>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B1B342B9-953A-D34B-9355-5145FDD1D7F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542809F-5CC4-5443-9226-EC9F5A3A7AE1}" type="slidenum">
              <a:rPr lang="en-US" altLang="en-US" sz="1200">
                <a:latin typeface="Times New Roman" panose="02020603050405020304" pitchFamily="18" charset="0"/>
              </a:rPr>
              <a:pPr/>
              <a:t>101</a:t>
            </a:fld>
            <a:endParaRPr lang="en-US" altLang="en-US" sz="1200">
              <a:latin typeface="Times New Roman" panose="02020603050405020304" pitchFamily="18" charset="0"/>
            </a:endParaRPr>
          </a:p>
        </p:txBody>
      </p:sp>
      <p:sp>
        <p:nvSpPr>
          <p:cNvPr id="852994" name="Rectangle 2">
            <a:extLst>
              <a:ext uri="{FF2B5EF4-FFF2-40B4-BE49-F238E27FC236}">
                <a16:creationId xmlns:a16="http://schemas.microsoft.com/office/drawing/2014/main" id="{00642AD0-BDBD-B44B-A6A0-48FEEFC0B8D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2995" name="Rectangle 3">
            <a:extLst>
              <a:ext uri="{FF2B5EF4-FFF2-40B4-BE49-F238E27FC236}">
                <a16:creationId xmlns:a16="http://schemas.microsoft.com/office/drawing/2014/main" id="{DAFF2422-15FE-E647-B2C9-82F1BA1749F1}"/>
              </a:ext>
            </a:extLst>
          </p:cNvPr>
          <p:cNvSpPr>
            <a:spLocks noGrp="1" noChangeArrowheads="1"/>
          </p:cNvSpPr>
          <p:nvPr>
            <p:ph type="body" idx="1"/>
          </p:nvPr>
        </p:nvSpPr>
        <p:spPr/>
        <p:txBody>
          <a:bodyPr/>
          <a:lstStyle/>
          <a:p>
            <a:pPr>
              <a:defRPr/>
            </a:pP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53E25533-6314-DC4E-9DCB-D8F4F4AC2DFD}"/>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8B817B4E-8160-3D43-AF52-E951F0BA85C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C04B6EDE-809F-8D47-9F6F-CD884AB37E63}" type="slidenum">
              <a:rPr lang="en-US" altLang="en-US" sz="1200">
                <a:latin typeface="Times New Roman" panose="02020603050405020304" pitchFamily="18" charset="0"/>
              </a:rPr>
              <a:pPr/>
              <a:t>102</a:t>
            </a:fld>
            <a:endParaRPr lang="en-US" altLang="en-US" sz="1200">
              <a:latin typeface="Times New Roman" panose="02020603050405020304" pitchFamily="18" charset="0"/>
            </a:endParaRPr>
          </a:p>
        </p:txBody>
      </p:sp>
      <p:sp>
        <p:nvSpPr>
          <p:cNvPr id="854018" name="Rectangle 2">
            <a:extLst>
              <a:ext uri="{FF2B5EF4-FFF2-40B4-BE49-F238E27FC236}">
                <a16:creationId xmlns:a16="http://schemas.microsoft.com/office/drawing/2014/main" id="{685B499C-83B8-F245-8C1C-5FF97FC98AB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4019" name="Rectangle 3">
            <a:extLst>
              <a:ext uri="{FF2B5EF4-FFF2-40B4-BE49-F238E27FC236}">
                <a16:creationId xmlns:a16="http://schemas.microsoft.com/office/drawing/2014/main" id="{DA15A0CB-DADB-3B49-B206-8BFB3A36BD94}"/>
              </a:ext>
            </a:extLst>
          </p:cNvPr>
          <p:cNvSpPr>
            <a:spLocks noGrp="1" noChangeArrowheads="1"/>
          </p:cNvSpPr>
          <p:nvPr>
            <p:ph type="body" idx="1"/>
          </p:nvPr>
        </p:nvSpPr>
        <p:spPr/>
        <p:txBody>
          <a:bodyPr/>
          <a:lstStyle/>
          <a:p>
            <a:pPr>
              <a:defRPr/>
            </a:pPr>
            <a:r>
              <a:rPr lang="en-US" dirty="0"/>
              <a:t>Integer value = </a:t>
            </a:r>
            <a:r>
              <a:rPr lang="en-US" dirty="0" err="1"/>
              <a:t>intList.get</a:t>
            </a:r>
            <a:r>
              <a:rPr lang="en-US" dirty="0"/>
              <a:t>(1): also works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44AADD-535E-6447-BC39-A232F2C8A4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8ED254-E639-3C41-983D-184208E63AC2}"/>
              </a:ext>
            </a:extLst>
          </p:cNvPr>
          <p:cNvSpPr>
            <a:spLocks noGrp="1"/>
          </p:cNvSpPr>
          <p:nvPr>
            <p:ph type="body" idx="1"/>
          </p:nvPr>
        </p:nvSpPr>
        <p:spPr/>
        <p:txBody>
          <a:bodyPr/>
          <a:lstStyle/>
          <a:p>
            <a:pPr>
              <a:defRPr/>
            </a:pPr>
            <a:r>
              <a:rPr lang="en-US" dirty="0"/>
              <a:t>A</a:t>
            </a:r>
          </a:p>
        </p:txBody>
      </p:sp>
      <p:sp>
        <p:nvSpPr>
          <p:cNvPr id="4" name="Footer Placeholder 3">
            <a:extLst>
              <a:ext uri="{FF2B5EF4-FFF2-40B4-BE49-F238E27FC236}">
                <a16:creationId xmlns:a16="http://schemas.microsoft.com/office/drawing/2014/main" id="{4C9D57A9-7B7D-5246-B545-3EBD9855F508}"/>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865D09F6-979D-A140-AE3A-C93E8EE445DA}"/>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2A1DDAF-278B-5C47-92AA-D2186CFDF730}"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/8/docs/</a:t>
            </a:r>
            <a:r>
              <a:rPr lang="en-US" dirty="0" err="1"/>
              <a:t>api</a:t>
            </a:r>
            <a:r>
              <a:rPr lang="en-US" dirty="0"/>
              <a:t>/java/lang/</a:t>
            </a:r>
            <a:r>
              <a:rPr lang="en-US" dirty="0" err="1"/>
              <a:t>ArrayIndexOutOfBoundsException.html</a:t>
            </a:r>
            <a:endParaRPr lang="en-US" dirty="0"/>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732AE4B3-D0A1-F04A-9EBD-13552C65CDC9}" type="slidenum">
              <a:rPr lang="en-US" altLang="en-US" smtClean="0"/>
              <a:pPr/>
              <a:t>107</a:t>
            </a:fld>
            <a:endParaRPr lang="en-US" altLang="en-US"/>
          </a:p>
        </p:txBody>
      </p:sp>
    </p:spTree>
    <p:extLst>
      <p:ext uri="{BB962C8B-B14F-4D97-AF65-F5344CB8AC3E}">
        <p14:creationId xmlns:p14="http://schemas.microsoft.com/office/powerpoint/2010/main" val="11139090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/7/docs/</a:t>
            </a:r>
            <a:r>
              <a:rPr lang="en-US" dirty="0" err="1"/>
              <a:t>api</a:t>
            </a:r>
            <a:r>
              <a:rPr lang="en-US" dirty="0"/>
              <a:t>/java/lang/</a:t>
            </a:r>
            <a:r>
              <a:rPr lang="en-US" dirty="0" err="1"/>
              <a:t>Throwable.html</a:t>
            </a:r>
            <a:endParaRPr lang="en-US" dirty="0"/>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732AE4B3-D0A1-F04A-9EBD-13552C65CDC9}" type="slidenum">
              <a:rPr lang="en-US" altLang="en-US" smtClean="0"/>
              <a:pPr/>
              <a:t>111</a:t>
            </a:fld>
            <a:endParaRPr lang="en-US" altLang="en-US"/>
          </a:p>
        </p:txBody>
      </p:sp>
    </p:spTree>
    <p:extLst>
      <p:ext uri="{BB962C8B-B14F-4D97-AF65-F5344CB8AC3E}">
        <p14:creationId xmlns:p14="http://schemas.microsoft.com/office/powerpoint/2010/main" val="2521286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1D20090C-1077-A94B-9AD5-2B55F52043BA}"/>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9085D82E-E305-C946-9647-6EB84850181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61BB6F3-E1B3-B340-9D48-8CD969786733}" type="slidenum">
              <a:rPr lang="en-US" altLang="en-US" sz="1200">
                <a:latin typeface="Times New Roman" panose="02020603050405020304" pitchFamily="18" charset="0"/>
              </a:rPr>
              <a:pPr/>
              <a:t>117</a:t>
            </a:fld>
            <a:endParaRPr lang="en-US" altLang="en-US" sz="1200">
              <a:latin typeface="Times New Roman" panose="02020603050405020304" pitchFamily="18" charset="0"/>
            </a:endParaRPr>
          </a:p>
        </p:txBody>
      </p:sp>
      <p:sp>
        <p:nvSpPr>
          <p:cNvPr id="784386" name="Rectangle 2">
            <a:extLst>
              <a:ext uri="{FF2B5EF4-FFF2-40B4-BE49-F238E27FC236}">
                <a16:creationId xmlns:a16="http://schemas.microsoft.com/office/drawing/2014/main" id="{5D9C4045-4067-1E42-8E2D-4863B83F21B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84387" name="Rectangle 3">
            <a:extLst>
              <a:ext uri="{FF2B5EF4-FFF2-40B4-BE49-F238E27FC236}">
                <a16:creationId xmlns:a16="http://schemas.microsoft.com/office/drawing/2014/main" id="{E4FB16D8-79D7-0C48-A222-98AAA3CD656F}"/>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6D667EF4-C67B-7E46-B189-AECBF182D79B}"/>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F733E7BC-68DD-2847-8A4A-6D9D96C6A88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5ADB735-5274-6C4F-9B3A-5EC78B98DCC7}" type="slidenum">
              <a:rPr lang="en-US" altLang="en-US" sz="1200">
                <a:latin typeface="Times New Roman" panose="02020603050405020304" pitchFamily="18" charset="0"/>
              </a:rPr>
              <a:pPr/>
              <a:t>130</a:t>
            </a:fld>
            <a:endParaRPr lang="en-US" altLang="en-US" sz="1200">
              <a:latin typeface="Times New Roman" panose="02020603050405020304" pitchFamily="18" charset="0"/>
            </a:endParaRPr>
          </a:p>
        </p:txBody>
      </p:sp>
      <p:sp>
        <p:nvSpPr>
          <p:cNvPr id="798722" name="Rectangle 2">
            <a:extLst>
              <a:ext uri="{FF2B5EF4-FFF2-40B4-BE49-F238E27FC236}">
                <a16:creationId xmlns:a16="http://schemas.microsoft.com/office/drawing/2014/main" id="{E2A41980-14F2-E04C-A900-5BB1C4F0BA6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98723" name="Rectangle 3">
            <a:extLst>
              <a:ext uri="{FF2B5EF4-FFF2-40B4-BE49-F238E27FC236}">
                <a16:creationId xmlns:a16="http://schemas.microsoft.com/office/drawing/2014/main" id="{842DECE5-E78D-464D-AE41-628F8684B5EF}"/>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65CBB1B9-C716-F548-82BF-B2E1E461B018}"/>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B0B55B0D-1413-6345-BD2C-EA14095E0AA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3CAB615-5693-ED4E-934B-0BB5156DAD67}" type="slidenum">
              <a:rPr lang="en-US" altLang="en-US" sz="1200">
                <a:latin typeface="Times New Roman" panose="02020603050405020304" pitchFamily="18" charset="0"/>
              </a:rPr>
              <a:pPr/>
              <a:t>132</a:t>
            </a:fld>
            <a:endParaRPr lang="en-US" altLang="en-US" sz="1200">
              <a:latin typeface="Times New Roman" panose="02020603050405020304" pitchFamily="18" charset="0"/>
            </a:endParaRPr>
          </a:p>
        </p:txBody>
      </p:sp>
      <p:sp>
        <p:nvSpPr>
          <p:cNvPr id="801794" name="Rectangle 2">
            <a:extLst>
              <a:ext uri="{FF2B5EF4-FFF2-40B4-BE49-F238E27FC236}">
                <a16:creationId xmlns:a16="http://schemas.microsoft.com/office/drawing/2014/main" id="{82A50DB2-EE00-2B4C-B15B-2069AD5A4B9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01795" name="Rectangle 3">
            <a:extLst>
              <a:ext uri="{FF2B5EF4-FFF2-40B4-BE49-F238E27FC236}">
                <a16:creationId xmlns:a16="http://schemas.microsoft.com/office/drawing/2014/main" id="{BAD8C947-6840-AB4D-AF29-5F3990414D3E}"/>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A03A7CCB-1367-BF4A-96D9-6EED41801592}"/>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519ACA08-71F8-0B46-B35D-E7738E79C83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9E98A97-FED1-AB4C-8381-BE3B8BDB8417}" type="slidenum">
              <a:rPr lang="en-US" altLang="en-US" sz="1200">
                <a:latin typeface="Times New Roman" panose="02020603050405020304" pitchFamily="18" charset="0"/>
              </a:rPr>
              <a:pPr/>
              <a:t>133</a:t>
            </a:fld>
            <a:endParaRPr lang="en-US" altLang="en-US" sz="1200">
              <a:latin typeface="Times New Roman" panose="02020603050405020304" pitchFamily="18" charset="0"/>
            </a:endParaRPr>
          </a:p>
        </p:txBody>
      </p:sp>
      <p:sp>
        <p:nvSpPr>
          <p:cNvPr id="803842" name="Rectangle 2">
            <a:extLst>
              <a:ext uri="{FF2B5EF4-FFF2-40B4-BE49-F238E27FC236}">
                <a16:creationId xmlns:a16="http://schemas.microsoft.com/office/drawing/2014/main" id="{18427D0C-C503-2C4A-8F1F-03BD02E9881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03843" name="Rectangle 3">
            <a:extLst>
              <a:ext uri="{FF2B5EF4-FFF2-40B4-BE49-F238E27FC236}">
                <a16:creationId xmlns:a16="http://schemas.microsoft.com/office/drawing/2014/main" id="{A2ACE08F-0390-824B-9757-6A1ADEE12ECA}"/>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EDB21207-112F-EC44-8C68-6A1D230FA6E5}"/>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75C99856-BB6F-A447-A1AE-EB39BFF8D33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46AACEC-87B6-6044-9B9C-397425B41646}" type="slidenum">
              <a:rPr lang="en-US" altLang="en-US" sz="1200">
                <a:latin typeface="Times New Roman" panose="02020603050405020304" pitchFamily="18" charset="0"/>
              </a:rPr>
              <a:pPr/>
              <a:t>136</a:t>
            </a:fld>
            <a:endParaRPr lang="en-US" altLang="en-US" sz="1200">
              <a:latin typeface="Times New Roman" panose="02020603050405020304" pitchFamily="18" charset="0"/>
            </a:endParaRPr>
          </a:p>
        </p:txBody>
      </p:sp>
      <p:sp>
        <p:nvSpPr>
          <p:cNvPr id="807938" name="Rectangle 2">
            <a:extLst>
              <a:ext uri="{FF2B5EF4-FFF2-40B4-BE49-F238E27FC236}">
                <a16:creationId xmlns:a16="http://schemas.microsoft.com/office/drawing/2014/main" id="{215EFBC9-2254-5C4C-B61B-F317150FAC4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07939" name="Rectangle 3">
            <a:extLst>
              <a:ext uri="{FF2B5EF4-FFF2-40B4-BE49-F238E27FC236}">
                <a16:creationId xmlns:a16="http://schemas.microsoft.com/office/drawing/2014/main" id="{10F7B5EA-46C6-3542-AB79-7699E44DCBF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4C732191-2446-5F41-80A4-DA5BE660F7A0}"/>
              </a:ext>
            </a:extLst>
          </p:cNvPr>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474B90A7-B24F-224D-B988-9995374CB7E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197A8F7-5858-C246-8405-E05F7EBF5112}" type="slidenum">
              <a:rPr lang="en-US" altLang="en-US" sz="1200">
                <a:latin typeface="Times New Roman" panose="02020603050405020304" pitchFamily="18" charset="0"/>
              </a:rPr>
              <a:pPr/>
              <a:t>138</a:t>
            </a:fld>
            <a:endParaRPr lang="en-US" altLang="en-US" sz="1200">
              <a:latin typeface="Times New Roman" panose="02020603050405020304" pitchFamily="18" charset="0"/>
            </a:endParaRPr>
          </a:p>
        </p:txBody>
      </p:sp>
      <p:sp>
        <p:nvSpPr>
          <p:cNvPr id="533506" name="Rectangle 2">
            <a:extLst>
              <a:ext uri="{FF2B5EF4-FFF2-40B4-BE49-F238E27FC236}">
                <a16:creationId xmlns:a16="http://schemas.microsoft.com/office/drawing/2014/main" id="{E460E2FB-9D54-114F-A245-3E34B686C874}"/>
              </a:ext>
            </a:extLst>
          </p:cNvPr>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533507" name="Rectangle 3">
            <a:extLst>
              <a:ext uri="{FF2B5EF4-FFF2-40B4-BE49-F238E27FC236}">
                <a16:creationId xmlns:a16="http://schemas.microsoft.com/office/drawing/2014/main" id="{AFA7C7EF-7E47-F342-8EFB-B1D7C1DFC4E7}"/>
              </a:ext>
            </a:extLst>
          </p:cNvPr>
          <p:cNvSpPr>
            <a:spLocks noGrp="1" noChangeArrowheads="1"/>
          </p:cNvSpPr>
          <p:nvPr>
            <p:ph type="body" idx="1"/>
          </p:nvPr>
        </p:nvSpPr>
        <p:spPr>
          <a:solidFill>
            <a:srgbClr val="FFFFFF"/>
          </a:solidFill>
          <a:ln>
            <a:solidFill>
              <a:srgbClr val="000000"/>
            </a:solidFill>
            <a:miter lim="800000"/>
            <a:headEnd/>
            <a:tailEnd/>
          </a:ln>
        </p:spPr>
        <p:txBody>
          <a:bodyPr lIns="93182" tIns="46590" rIns="93182" bIns="46590"/>
          <a:lstStyle/>
          <a:p>
            <a:pPr eaLnBrk="1" hangingPunct="1">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BC4F78-A96E-1448-9E20-EAD0030A8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42418-159C-7141-8301-5A86EC17555D}"/>
              </a:ext>
            </a:extLst>
          </p:cNvPr>
          <p:cNvSpPr>
            <a:spLocks noGrp="1"/>
          </p:cNvSpPr>
          <p:nvPr>
            <p:ph type="body" idx="1"/>
          </p:nvPr>
        </p:nvSpPr>
        <p:spPr/>
        <p:txBody>
          <a:bodyPr/>
          <a:lstStyle/>
          <a:p>
            <a:pPr>
              <a:defRPr/>
            </a:pPr>
            <a:r>
              <a:rPr lang="en-US" dirty="0"/>
              <a:t>A </a:t>
            </a:r>
          </a:p>
        </p:txBody>
      </p:sp>
      <p:sp>
        <p:nvSpPr>
          <p:cNvPr id="4" name="Footer Placeholder 3">
            <a:extLst>
              <a:ext uri="{FF2B5EF4-FFF2-40B4-BE49-F238E27FC236}">
                <a16:creationId xmlns:a16="http://schemas.microsoft.com/office/drawing/2014/main" id="{05405CC0-1108-3C46-872A-58F1CA692A71}"/>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531362C8-39E5-7C41-90DE-1C5675643A94}"/>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C4E47A2-0FCD-9342-A36A-C32FCE2376EA}"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C62A5-E51F-1744-AC7F-88FF365625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CD6D03-0AAE-FE49-AD7E-87BD724FAA55}"/>
              </a:ext>
            </a:extLst>
          </p:cNvPr>
          <p:cNvSpPr>
            <a:spLocks noGrp="1"/>
          </p:cNvSpPr>
          <p:nvPr>
            <p:ph type="body" idx="1"/>
          </p:nvPr>
        </p:nvSpPr>
        <p:spPr/>
        <p:txBody>
          <a:bodyPr/>
          <a:lstStyle/>
          <a:p>
            <a:pPr>
              <a:defRPr/>
            </a:pPr>
            <a:r>
              <a:rPr lang="en-US" dirty="0" err="1"/>
              <a:t>int</a:t>
            </a:r>
            <a:r>
              <a:rPr lang="en-US" dirty="0"/>
              <a:t> [] </a:t>
            </a:r>
            <a:r>
              <a:rPr lang="en-US" dirty="0" err="1"/>
              <a:t>arr</a:t>
            </a:r>
            <a:r>
              <a:rPr lang="en-US" dirty="0"/>
              <a:t> = new </a:t>
            </a:r>
            <a:r>
              <a:rPr lang="en-US" dirty="0" err="1"/>
              <a:t>int</a:t>
            </a:r>
            <a:r>
              <a:rPr lang="en-US" dirty="0"/>
              <a:t> [10];</a:t>
            </a:r>
          </a:p>
          <a:p>
            <a:pPr>
              <a:defRPr/>
            </a:pPr>
            <a:r>
              <a:rPr lang="en-US" dirty="0" err="1"/>
              <a:t>arr</a:t>
            </a:r>
            <a:r>
              <a:rPr lang="en-US" dirty="0"/>
              <a:t> [10] = 100;</a:t>
            </a:r>
          </a:p>
          <a:p>
            <a:pPr>
              <a:defRPr/>
            </a:pPr>
            <a:endParaRPr lang="en-US" dirty="0"/>
          </a:p>
          <a:p>
            <a:pPr>
              <a:defRPr/>
            </a:pPr>
            <a:r>
              <a:rPr lang="en-US" dirty="0"/>
              <a:t>Cannot assign a set of values to an array after the declaration/initialization.</a:t>
            </a:r>
          </a:p>
          <a:p>
            <a:pPr>
              <a:defRPr/>
            </a:pPr>
            <a:endParaRPr lang="en-US" dirty="0"/>
          </a:p>
          <a:p>
            <a:pPr>
              <a:defRPr/>
            </a:pPr>
            <a:r>
              <a:rPr lang="en-US" dirty="0" err="1">
                <a:sym typeface="Wingdings"/>
              </a:rPr>
              <a:t>ArrayIndexOutOfBoundsException</a:t>
            </a:r>
            <a:endParaRPr lang="en-US" dirty="0"/>
          </a:p>
        </p:txBody>
      </p:sp>
      <p:sp>
        <p:nvSpPr>
          <p:cNvPr id="4" name="Footer Placeholder 3">
            <a:extLst>
              <a:ext uri="{FF2B5EF4-FFF2-40B4-BE49-F238E27FC236}">
                <a16:creationId xmlns:a16="http://schemas.microsoft.com/office/drawing/2014/main" id="{9D6A7109-A814-BE4C-BD03-FF475C8009C6}"/>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664D3833-2366-7146-9943-86301BCEB009}"/>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0C84F79-6332-7249-8C51-841F7E112F1C}"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F0D13-9E19-344D-BC03-9C1B339B4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3381E1-15DF-804D-948B-06803C4A9070}"/>
              </a:ext>
            </a:extLst>
          </p:cNvPr>
          <p:cNvSpPr>
            <a:spLocks noGrp="1"/>
          </p:cNvSpPr>
          <p:nvPr>
            <p:ph type="body" idx="1"/>
          </p:nvPr>
        </p:nvSpPr>
        <p:spPr/>
        <p:txBody>
          <a:bodyPr/>
          <a:lstStyle/>
          <a:p>
            <a:pPr>
              <a:defRPr/>
            </a:pPr>
            <a:r>
              <a:rPr lang="en-US" dirty="0"/>
              <a:t>C</a:t>
            </a:r>
          </a:p>
        </p:txBody>
      </p:sp>
      <p:sp>
        <p:nvSpPr>
          <p:cNvPr id="4" name="Footer Placeholder 3">
            <a:extLst>
              <a:ext uri="{FF2B5EF4-FFF2-40B4-BE49-F238E27FC236}">
                <a16:creationId xmlns:a16="http://schemas.microsoft.com/office/drawing/2014/main" id="{4CD3597E-69D9-914E-A7D1-F1A6C1EE4CA8}"/>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8DAB0D75-6F55-DF42-A42F-3EDFF323C282}"/>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F2BD71E-D2AC-6447-AC58-7A52E514D792}"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C75AFF-D160-BB4C-9B38-66D969676F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7FBED-39AF-F645-B78D-C22ED4268E3F}"/>
              </a:ext>
            </a:extLst>
          </p:cNvPr>
          <p:cNvSpPr>
            <a:spLocks noGrp="1"/>
          </p:cNvSpPr>
          <p:nvPr>
            <p:ph type="body" idx="1"/>
          </p:nvPr>
        </p:nvSpPr>
        <p:spPr/>
        <p:txBody>
          <a:bodyPr/>
          <a:lstStyle/>
          <a:p>
            <a:pPr>
              <a:defRPr/>
            </a:pPr>
            <a:r>
              <a:rPr lang="en-US" dirty="0"/>
              <a:t>E</a:t>
            </a:r>
          </a:p>
        </p:txBody>
      </p:sp>
      <p:sp>
        <p:nvSpPr>
          <p:cNvPr id="4" name="Footer Placeholder 3">
            <a:extLst>
              <a:ext uri="{FF2B5EF4-FFF2-40B4-BE49-F238E27FC236}">
                <a16:creationId xmlns:a16="http://schemas.microsoft.com/office/drawing/2014/main" id="{C67C06BC-D9C4-5445-93E1-684E493B135F}"/>
              </a:ext>
            </a:extLst>
          </p:cNvPr>
          <p:cNvSpPr>
            <a:spLocks noGrp="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1B9C13DF-36DD-CA4F-98A8-B6F2F6A6DE8D}"/>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A290542-317F-5349-A420-EEFB077EF5F8}"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533399" y="663975"/>
            <a:ext cx="8229600" cy="9362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550"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dirty="0"/>
          </a:p>
        </p:txBody>
      </p:sp>
      <p:sp>
        <p:nvSpPr>
          <p:cNvPr id="16" name="Shape 16"/>
          <p:cNvSpPr txBox="1">
            <a:spLocks noGrp="1"/>
          </p:cNvSpPr>
          <p:nvPr>
            <p:ph type="body" idx="1"/>
          </p:nvPr>
        </p:nvSpPr>
        <p:spPr>
          <a:xfrm>
            <a:off x="457200" y="1600201"/>
            <a:ext cx="4038600" cy="4525962"/>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0"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96041"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6pPr>
            <a:lvl7pPr marL="2495737" marR="0" lvl="6" indent="-96050"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7pPr>
            <a:lvl8pPr marL="2879697" marR="0" lvl="7" indent="-96059"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8pPr>
            <a:lvl9pPr marL="3263655" marR="0" lvl="8" indent="-96068"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17" name="Shape 17"/>
          <p:cNvSpPr txBox="1">
            <a:spLocks noGrp="1"/>
          </p:cNvSpPr>
          <p:nvPr>
            <p:ph type="body" idx="2"/>
          </p:nvPr>
        </p:nvSpPr>
        <p:spPr>
          <a:xfrm>
            <a:off x="4648200" y="1600201"/>
            <a:ext cx="4038600" cy="4525962"/>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0"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96041"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6pPr>
            <a:lvl7pPr marL="2495737" marR="0" lvl="6" indent="-96050"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7pPr>
            <a:lvl8pPr marL="2879697" marR="0" lvl="7" indent="-96059"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8pPr>
            <a:lvl9pPr marL="3263655" marR="0" lvl="8" indent="-96068"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BD42F40B-4032-0040-B1C8-6968A010FE4E}" type="slidenum">
              <a:rPr lang="en-US" altLang="en-US" smtClean="0"/>
              <a:pPr/>
              <a:t>‹#›</a:t>
            </a:fld>
            <a:endParaRPr lang="en-US" altLang="en-US"/>
          </a:p>
        </p:txBody>
      </p:sp>
    </p:spTree>
    <p:extLst>
      <p:ext uri="{BB962C8B-B14F-4D97-AF65-F5344CB8AC3E}">
        <p14:creationId xmlns:p14="http://schemas.microsoft.com/office/powerpoint/2010/main" val="1581237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068C08-7B1C-1C46-B88E-B1CBD2110FEC}" type="slidenum">
              <a:rPr lang="en-US" altLang="en-US" smtClean="0"/>
              <a:pPr/>
              <a:t>‹#›</a:t>
            </a:fld>
            <a:endParaRPr lang="en-US" altLang="en-US"/>
          </a:p>
        </p:txBody>
      </p:sp>
    </p:spTree>
    <p:extLst>
      <p:ext uri="{BB962C8B-B14F-4D97-AF65-F5344CB8AC3E}">
        <p14:creationId xmlns:p14="http://schemas.microsoft.com/office/powerpoint/2010/main" val="71507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C09E721-C53F-984B-B061-6F852039CA46}" type="slidenum">
              <a:rPr lang="en-US" altLang="en-US" smtClean="0"/>
              <a:pPr/>
              <a:t>‹#›</a:t>
            </a:fld>
            <a:endParaRPr lang="en-US" altLang="en-US"/>
          </a:p>
        </p:txBody>
      </p:sp>
      <p:sp>
        <p:nvSpPr>
          <p:cNvPr id="6" name="Title 5"/>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0988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60350"/>
            <a:ext cx="7772400" cy="882650"/>
          </a:xfrm>
        </p:spPr>
        <p:txBody>
          <a:bodyPr/>
          <a:lstStyle/>
          <a:p>
            <a:r>
              <a:rPr lang="en-US"/>
              <a:t>Click to edit Master title style</a:t>
            </a:r>
          </a:p>
        </p:txBody>
      </p:sp>
      <p:sp>
        <p:nvSpPr>
          <p:cNvPr id="3" name="Table Placeholder 2"/>
          <p:cNvSpPr>
            <a:spLocks noGrp="1"/>
          </p:cNvSpPr>
          <p:nvPr>
            <p:ph type="tbl" idx="1"/>
          </p:nvPr>
        </p:nvSpPr>
        <p:spPr>
          <a:xfrm>
            <a:off x="685800" y="1412875"/>
            <a:ext cx="7772400" cy="5140325"/>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550809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F07B0032-5431-4B4F-8DCE-D31F3580220F}"/>
              </a:ext>
            </a:extLst>
          </p:cNvPr>
          <p:cNvSpPr>
            <a:spLocks noGrp="1"/>
          </p:cNvSpPr>
          <p:nvPr>
            <p:ph type="dt" sz="half" idx="10"/>
          </p:nvPr>
        </p:nvSpPr>
        <p:spPr/>
        <p:txBody>
          <a:bodyPr/>
          <a:lstStyle>
            <a:lvl1pPr>
              <a:defRPr/>
            </a:lvl1pPr>
          </a:lstStyle>
          <a:p>
            <a:fld id="{7DA8DDBE-AE72-864B-9485-6FB3B587EFF3}" type="datetime1">
              <a:rPr lang="en-US" altLang="en-US"/>
              <a:pPr/>
              <a:t>10/15/24</a:t>
            </a:fld>
            <a:endParaRPr lang="en-US" altLang="en-US"/>
          </a:p>
        </p:txBody>
      </p:sp>
      <p:sp>
        <p:nvSpPr>
          <p:cNvPr id="5" name="Footer Placeholder 21">
            <a:extLst>
              <a:ext uri="{FF2B5EF4-FFF2-40B4-BE49-F238E27FC236}">
                <a16:creationId xmlns:a16="http://schemas.microsoft.com/office/drawing/2014/main" id="{572DCB50-5019-0945-87C1-DBC4F7902D5E}"/>
              </a:ext>
            </a:extLst>
          </p:cNvPr>
          <p:cNvSpPr>
            <a:spLocks noGrp="1"/>
          </p:cNvSpPr>
          <p:nvPr>
            <p:ph type="ftr" sz="quarter" idx="11"/>
          </p:nvPr>
        </p:nvSpPr>
        <p:spPr/>
        <p:txBody>
          <a:bodyPr wrap="square" numCol="1" anchorCtr="0" compatLnSpc="1">
            <a:prstTxWarp prst="textNoShape">
              <a:avLst/>
            </a:prstTxWarp>
          </a:bodyPr>
          <a:lstStyle>
            <a:lvl1pPr>
              <a:defRPr smtClean="0">
                <a:solidFill>
                  <a:srgbClr val="595959"/>
                </a:solidFill>
                <a:latin typeface="Arial" panose="020B0604020202020204" pitchFamily="34" charset="0"/>
                <a:ea typeface="ＭＳ Ｐゴシック" panose="020B0600070205080204" pitchFamily="34" charset="-128"/>
              </a:defRPr>
            </a:lvl1pPr>
          </a:lstStyle>
          <a:p>
            <a:r>
              <a:rPr lang="en-US" altLang="en-US"/>
              <a:t>© Copyright 1992-2012 by Pearson Education, Inc. All Rights Reserved.</a:t>
            </a:r>
          </a:p>
        </p:txBody>
      </p:sp>
      <p:sp>
        <p:nvSpPr>
          <p:cNvPr id="6" name="Slide Number Placeholder 17">
            <a:extLst>
              <a:ext uri="{FF2B5EF4-FFF2-40B4-BE49-F238E27FC236}">
                <a16:creationId xmlns:a16="http://schemas.microsoft.com/office/drawing/2014/main" id="{C0DA3F0E-85F0-9F47-9B4D-F8039028E2F3}"/>
              </a:ext>
            </a:extLst>
          </p:cNvPr>
          <p:cNvSpPr>
            <a:spLocks noGrp="1"/>
          </p:cNvSpPr>
          <p:nvPr>
            <p:ph type="sldNum" sz="quarter" idx="12"/>
          </p:nvPr>
        </p:nvSpPr>
        <p:spPr/>
        <p:txBody>
          <a:bodyPr/>
          <a:lstStyle>
            <a:lvl1pPr>
              <a:defRPr/>
            </a:lvl1pPr>
          </a:lstStyle>
          <a:p>
            <a:fld id="{2A79AB8E-96D4-1042-87F5-AAF14548A5AA}" type="slidenum">
              <a:rPr lang="en-US" altLang="en-US"/>
              <a:pPr/>
              <a:t>‹#›</a:t>
            </a:fld>
            <a:endParaRPr lang="en-US" altLang="en-US"/>
          </a:p>
        </p:txBody>
      </p:sp>
    </p:spTree>
    <p:extLst>
      <p:ext uri="{BB962C8B-B14F-4D97-AF65-F5344CB8AC3E}">
        <p14:creationId xmlns:p14="http://schemas.microsoft.com/office/powerpoint/2010/main" val="4106637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85800" y="1600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97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2400" b="1" dirty="0">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dirty="0"/>
          </a:p>
        </p:txBody>
      </p:sp>
      <p:sp>
        <p:nvSpPr>
          <p:cNvPr id="20" name="Shape 20"/>
          <p:cNvSpPr txBox="1">
            <a:spLocks noGrp="1"/>
          </p:cNvSpPr>
          <p:nvPr>
            <p:ph type="body" idx="1"/>
          </p:nvPr>
        </p:nvSpPr>
        <p:spPr>
          <a:xfrm>
            <a:off x="457201" y="1643202"/>
            <a:ext cx="8229600" cy="4391281"/>
          </a:xfrm>
          <a:prstGeom prst="rect">
            <a:avLst/>
          </a:prstGeom>
          <a:noFill/>
          <a:ln>
            <a:noFill/>
          </a:ln>
        </p:spPr>
        <p:txBody>
          <a:bodyPr lIns="57584" tIns="57584" rIns="57584" bIns="57584" anchor="t" anchorCtr="0"/>
          <a:lstStyle>
            <a:lvl1pPr marL="287971" marR="0" lvl="0" indent="-154637" algn="l" rtl="0">
              <a:spcBef>
                <a:spcPts val="420"/>
              </a:spcBef>
              <a:buClr>
                <a:schemeClr val="dk2"/>
              </a:buClr>
              <a:buSzPct val="101022"/>
              <a:buFont typeface="Arial"/>
              <a:buChar char="•"/>
              <a:defRPr sz="2100" b="0" i="0" u="none" strike="noStrike" cap="none">
                <a:solidFill>
                  <a:schemeClr val="dk2"/>
                </a:solidFill>
                <a:latin typeface="Gill Sans"/>
                <a:ea typeface="Gill Sans"/>
                <a:cs typeface="Gill Sans"/>
                <a:sym typeface="Gill Sans"/>
              </a:defRPr>
            </a:lvl1pPr>
            <a:lvl2pPr marL="623935" marR="0" lvl="1" indent="-133319"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2pPr>
            <a:lvl3pPr marL="959898" marR="0" lvl="2" indent="-96011" algn="l" rtl="0">
              <a:spcBef>
                <a:spcPts val="302"/>
              </a:spcBef>
              <a:buClr>
                <a:schemeClr val="dk2"/>
              </a:buClr>
              <a:buSzPct val="100000"/>
              <a:buFont typeface="Arial"/>
              <a:buChar char="•"/>
              <a:defRPr sz="1500" b="0" i="1" u="none" strike="noStrike" cap="none">
                <a:solidFill>
                  <a:schemeClr val="dk2"/>
                </a:solidFill>
                <a:latin typeface="Gill Sans"/>
                <a:ea typeface="Gill Sans"/>
                <a:cs typeface="Gill Sans"/>
                <a:sym typeface="Gill Sans"/>
              </a:defRPr>
            </a:lvl3pPr>
            <a:lvl4pPr marL="1343858" marR="0" lvl="3" indent="-112008" algn="l" rtl="0">
              <a:spcBef>
                <a:spcPts val="252"/>
              </a:spcBef>
              <a:buClr>
                <a:schemeClr val="dk2"/>
              </a:buClr>
              <a:buSzPct val="98777"/>
              <a:buFont typeface="Arial"/>
              <a:buChar char="–"/>
              <a:defRPr sz="1275" b="0" i="1" u="none" strike="noStrike" cap="none">
                <a:solidFill>
                  <a:schemeClr val="dk2"/>
                </a:solidFill>
                <a:latin typeface="Gill Sans"/>
                <a:ea typeface="Gill Sans"/>
                <a:cs typeface="Gill Sans"/>
                <a:sym typeface="Gill Sans"/>
              </a:defRPr>
            </a:lvl4pPr>
            <a:lvl5pPr marL="1727818" marR="0" lvl="4" indent="-128036" algn="l" rtl="0">
              <a:spcBef>
                <a:spcPts val="202"/>
              </a:spcBef>
              <a:buClr>
                <a:schemeClr val="dk2"/>
              </a:buClr>
              <a:buSzPct val="101571"/>
              <a:buFont typeface="Arial"/>
              <a:buChar char="»"/>
              <a:defRPr sz="975" b="0" i="1" u="none" strike="noStrike" cap="none">
                <a:solidFill>
                  <a:schemeClr val="dk2"/>
                </a:solidFill>
                <a:latin typeface="Gill Sans"/>
                <a:ea typeface="Gill Sans"/>
                <a:cs typeface="Gill Sans"/>
                <a:sym typeface="Gill Sans"/>
              </a:defRPr>
            </a:lvl5pPr>
            <a:lvl6pPr marL="2111777" marR="0" lvl="5" indent="-8536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6pPr>
            <a:lvl7pPr marL="2495737" marR="0" lvl="6" indent="-85371"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7pPr>
            <a:lvl8pPr marL="2879697" marR="0" lvl="7" indent="-8538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8pPr>
            <a:lvl9pPr marL="3263655" marR="0" lvl="8" indent="-85390"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D97D18E1-F90D-D34A-B705-C305E912341A}" type="slidenum">
              <a:rPr lang="en-US" altLang="en-US" smtClean="0"/>
              <a:pPr/>
              <a:t>‹#›</a:t>
            </a:fld>
            <a:endParaRPr lang="en-US" altLang="en-US"/>
          </a:p>
        </p:txBody>
      </p:sp>
    </p:spTree>
    <p:extLst>
      <p:ext uri="{BB962C8B-B14F-4D97-AF65-F5344CB8AC3E}">
        <p14:creationId xmlns:p14="http://schemas.microsoft.com/office/powerpoint/2010/main" val="175712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2" y="1055083"/>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925"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24" name="Shape 24"/>
          <p:cNvSpPr txBox="1">
            <a:spLocks noGrp="1"/>
          </p:cNvSpPr>
          <p:nvPr>
            <p:ph type="subTitle" idx="1"/>
          </p:nvPr>
        </p:nvSpPr>
        <p:spPr>
          <a:xfrm>
            <a:off x="735268" y="3886200"/>
            <a:ext cx="7533105" cy="1752600"/>
          </a:xfrm>
          <a:prstGeom prst="rect">
            <a:avLst/>
          </a:prstGeom>
          <a:noFill/>
          <a:ln>
            <a:noFill/>
          </a:ln>
        </p:spPr>
        <p:txBody>
          <a:bodyPr lIns="57584" tIns="57584" rIns="57584" bIns="57584" anchor="t" anchorCtr="0"/>
          <a:lstStyle>
            <a:lvl1pPr marL="0" marR="0" lvl="0" indent="0" algn="ctr" rtl="0">
              <a:spcBef>
                <a:spcPts val="521"/>
              </a:spcBef>
              <a:buClr>
                <a:schemeClr val="dk2"/>
              </a:buClr>
              <a:buFont typeface="Arial"/>
              <a:buNone/>
              <a:defRPr sz="2625" b="1" i="0" u="none" strike="noStrike" cap="none">
                <a:solidFill>
                  <a:schemeClr val="dk2"/>
                </a:solidFill>
                <a:latin typeface="Gill Sans"/>
                <a:ea typeface="Gill Sans"/>
                <a:cs typeface="Gill Sans"/>
                <a:sym typeface="Gill Sans"/>
              </a:defRPr>
            </a:lvl1pPr>
            <a:lvl2pPr marL="383960" marR="0" lvl="1" indent="-10" algn="ctr" rtl="0">
              <a:spcBef>
                <a:spcPts val="336"/>
              </a:spcBef>
              <a:buClr>
                <a:srgbClr val="888888"/>
              </a:buClr>
              <a:buFont typeface="Arial"/>
              <a:buNone/>
              <a:defRPr sz="1650" b="0" i="0" u="none" strike="noStrike" cap="none">
                <a:solidFill>
                  <a:srgbClr val="888888"/>
                </a:solidFill>
                <a:latin typeface="Gill Sans"/>
                <a:ea typeface="Gill Sans"/>
                <a:cs typeface="Gill Sans"/>
                <a:sym typeface="Gill Sans"/>
              </a:defRPr>
            </a:lvl2pPr>
            <a:lvl3pPr marL="767918" marR="0" lvl="2" indent="-19" algn="ctr" rtl="0">
              <a:spcBef>
                <a:spcPts val="302"/>
              </a:spcBef>
              <a:buClr>
                <a:srgbClr val="888888"/>
              </a:buClr>
              <a:buFont typeface="Arial"/>
              <a:buNone/>
              <a:defRPr sz="1500" b="0" i="0" u="none" strike="noStrike" cap="none">
                <a:solidFill>
                  <a:srgbClr val="888888"/>
                </a:solidFill>
                <a:latin typeface="Gill Sans"/>
                <a:ea typeface="Gill Sans"/>
                <a:cs typeface="Gill Sans"/>
                <a:sym typeface="Gill Sans"/>
              </a:defRPr>
            </a:lvl3pPr>
            <a:lvl4pPr marL="1151879" marR="0" lvl="3" indent="-29" algn="ctr" rtl="0">
              <a:spcBef>
                <a:spcPts val="252"/>
              </a:spcBef>
              <a:buClr>
                <a:srgbClr val="888888"/>
              </a:buClr>
              <a:buFont typeface="Arial"/>
              <a:buNone/>
              <a:defRPr sz="1275" b="0" i="0" u="none" strike="noStrike" cap="none">
                <a:solidFill>
                  <a:srgbClr val="888888"/>
                </a:solidFill>
                <a:latin typeface="Gill Sans"/>
                <a:ea typeface="Gill Sans"/>
                <a:cs typeface="Gill Sans"/>
                <a:sym typeface="Gill Sans"/>
              </a:defRPr>
            </a:lvl4pPr>
            <a:lvl5pPr marL="1535839" marR="0" lvl="4" indent="-39" algn="ctr" rtl="0">
              <a:spcBef>
                <a:spcPts val="202"/>
              </a:spcBef>
              <a:buClr>
                <a:srgbClr val="888888"/>
              </a:buClr>
              <a:buFont typeface="Arial"/>
              <a:buNone/>
              <a:defRPr sz="975" b="0" i="0" u="none" strike="noStrike" cap="none">
                <a:solidFill>
                  <a:srgbClr val="888888"/>
                </a:solidFill>
                <a:latin typeface="Gill Sans"/>
                <a:ea typeface="Gill Sans"/>
                <a:cs typeface="Gill Sans"/>
                <a:sym typeface="Gill Sans"/>
              </a:defRPr>
            </a:lvl5pPr>
            <a:lvl6pPr marL="1919798" marR="0" lvl="5" indent="-48"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6pPr>
            <a:lvl7pPr marL="2303757" marR="0" lvl="6" indent="-5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7pPr>
            <a:lvl8pPr marL="2687716" marR="0" lvl="7" indent="-6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8pPr>
            <a:lvl9pPr marL="3071676" marR="0" lvl="8" indent="-7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9pPr>
          </a:lstStyle>
          <a:p>
            <a:r>
              <a:rPr lang="en-US"/>
              <a:t>Click to edit Master subtitle style</a:t>
            </a:r>
            <a:endParaRP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5531F956-D884-E843-A7E9-6313DE161CDC}" type="slidenum">
              <a:rPr lang="en-US" altLang="en-US" smtClean="0"/>
              <a:pPr/>
              <a:t>‹#›</a:t>
            </a:fld>
            <a:endParaRPr lang="en-US" altLang="en-US"/>
          </a:p>
        </p:txBody>
      </p:sp>
      <p:sp>
        <p:nvSpPr>
          <p:cNvPr id="2" name="Text Box 1028">
            <a:extLst>
              <a:ext uri="{FF2B5EF4-FFF2-40B4-BE49-F238E27FC236}">
                <a16:creationId xmlns:a16="http://schemas.microsoft.com/office/drawing/2014/main" id="{0B389AA2-F347-94DE-862B-A8F8833536D3}"/>
              </a:ext>
            </a:extLst>
          </p:cNvPr>
          <p:cNvSpPr txBox="1">
            <a:spLocks noChangeArrowheads="1"/>
          </p:cNvSpPr>
          <p:nvPr userDrawn="1"/>
        </p:nvSpPr>
        <p:spPr bwMode="auto">
          <a:xfrm>
            <a:off x="8532813" y="6524625"/>
            <a:ext cx="6111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722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925"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27" name="Shape 27"/>
          <p:cNvSpPr txBox="1">
            <a:spLocks noGrp="1"/>
          </p:cNvSpPr>
          <p:nvPr>
            <p:ph type="body" idx="1"/>
          </p:nvPr>
        </p:nvSpPr>
        <p:spPr>
          <a:xfrm>
            <a:off x="722313" y="3689687"/>
            <a:ext cx="7772400" cy="717215"/>
          </a:xfrm>
          <a:prstGeom prst="rect">
            <a:avLst/>
          </a:prstGeom>
          <a:noFill/>
          <a:ln>
            <a:noFill/>
          </a:ln>
        </p:spPr>
        <p:txBody>
          <a:bodyPr lIns="57584" tIns="57584" rIns="57584" bIns="57584" anchor="b" anchorCtr="0"/>
          <a:lstStyle>
            <a:lvl1pPr marL="0" marR="0" lvl="0" indent="0" algn="ctr" rtl="0">
              <a:spcBef>
                <a:spcPts val="403"/>
              </a:spcBef>
              <a:buClr>
                <a:schemeClr val="dk2"/>
              </a:buClr>
              <a:buFont typeface="Arial"/>
              <a:buNone/>
              <a:defRPr sz="2025" b="1" i="0" u="none" strike="noStrike" cap="none">
                <a:solidFill>
                  <a:schemeClr val="dk2"/>
                </a:solidFill>
                <a:latin typeface="Gill Sans"/>
                <a:ea typeface="Gill Sans"/>
                <a:cs typeface="Gill Sans"/>
                <a:sym typeface="Gill Sans"/>
              </a:defRPr>
            </a:lvl1pPr>
            <a:lvl2pPr marL="383960" marR="0" lvl="1" indent="-10" algn="l" rtl="0">
              <a:spcBef>
                <a:spcPts val="302"/>
              </a:spcBef>
              <a:buClr>
                <a:srgbClr val="888888"/>
              </a:buClr>
              <a:buFont typeface="Arial"/>
              <a:buNone/>
              <a:defRPr sz="1500" b="0" i="0" u="none" strike="noStrike" cap="none">
                <a:solidFill>
                  <a:srgbClr val="888888"/>
                </a:solidFill>
                <a:latin typeface="Gill Sans"/>
                <a:ea typeface="Gill Sans"/>
                <a:cs typeface="Gill Sans"/>
                <a:sym typeface="Gill Sans"/>
              </a:defRPr>
            </a:lvl2pPr>
            <a:lvl3pPr marL="767918" marR="0" lvl="2" indent="-19" algn="l" rtl="0">
              <a:spcBef>
                <a:spcPts val="269"/>
              </a:spcBef>
              <a:buClr>
                <a:srgbClr val="888888"/>
              </a:buClr>
              <a:buFont typeface="Arial"/>
              <a:buNone/>
              <a:defRPr sz="1350" b="0" i="0" u="none" strike="noStrike" cap="none">
                <a:solidFill>
                  <a:srgbClr val="888888"/>
                </a:solidFill>
                <a:latin typeface="Gill Sans"/>
                <a:ea typeface="Gill Sans"/>
                <a:cs typeface="Gill Sans"/>
                <a:sym typeface="Gill Sans"/>
              </a:defRPr>
            </a:lvl3pPr>
            <a:lvl4pPr marL="1151879" marR="0" lvl="3" indent="-29" algn="l" rtl="0">
              <a:spcBef>
                <a:spcPts val="236"/>
              </a:spcBef>
              <a:buClr>
                <a:srgbClr val="888888"/>
              </a:buClr>
              <a:buFont typeface="Arial"/>
              <a:buNone/>
              <a:defRPr sz="1200" b="0" i="0" u="none" strike="noStrike" cap="none">
                <a:solidFill>
                  <a:srgbClr val="888888"/>
                </a:solidFill>
                <a:latin typeface="Gill Sans"/>
                <a:ea typeface="Gill Sans"/>
                <a:cs typeface="Gill Sans"/>
                <a:sym typeface="Gill Sans"/>
              </a:defRPr>
            </a:lvl4pPr>
            <a:lvl5pPr marL="1535839" marR="0" lvl="4" indent="-39" algn="l" rtl="0">
              <a:spcBef>
                <a:spcPts val="236"/>
              </a:spcBef>
              <a:buClr>
                <a:srgbClr val="888888"/>
              </a:buClr>
              <a:buFont typeface="Arial"/>
              <a:buNone/>
              <a:defRPr sz="1200" b="0" i="0" u="none" strike="noStrike" cap="none">
                <a:solidFill>
                  <a:srgbClr val="888888"/>
                </a:solidFill>
                <a:latin typeface="Gill Sans"/>
                <a:ea typeface="Gill Sans"/>
                <a:cs typeface="Gill Sans"/>
                <a:sym typeface="Gill Sans"/>
              </a:defRPr>
            </a:lvl5pPr>
            <a:lvl6pPr marL="1919798" marR="0" lvl="5" indent="-48"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6pPr>
            <a:lvl7pPr marL="2303757" marR="0" lvl="6" indent="-5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7pPr>
            <a:lvl8pPr marL="2687716" marR="0" lvl="7" indent="-6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8pPr>
            <a:lvl9pPr marL="3071676" marR="0" lvl="8" indent="-7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BDBF6BA0-1167-8244-B1CE-2A9FA48BB618}" type="slidenum">
              <a:rPr lang="en-US" altLang="en-US" smtClean="0"/>
              <a:pPr/>
              <a:t>‹#›</a:t>
            </a:fld>
            <a:endParaRPr lang="en-US" altLang="en-US"/>
          </a:p>
        </p:txBody>
      </p:sp>
    </p:spTree>
    <p:extLst>
      <p:ext uri="{BB962C8B-B14F-4D97-AF65-F5344CB8AC3E}">
        <p14:creationId xmlns:p14="http://schemas.microsoft.com/office/powerpoint/2010/main" val="14210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700" b="0" i="0" u="none" strike="noStrike" cap="none">
                <a:solidFill>
                  <a:schemeClr val="dk2"/>
                </a:solidFill>
                <a:latin typeface="Callibri"/>
                <a:ea typeface="Gill Sans"/>
                <a:cs typeface="Callibri"/>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dirty="0"/>
          </a:p>
        </p:txBody>
      </p:sp>
      <p:sp>
        <p:nvSpPr>
          <p:cNvPr id="30" name="Shape 30"/>
          <p:cNvSpPr txBox="1">
            <a:spLocks noGrp="1"/>
          </p:cNvSpPr>
          <p:nvPr>
            <p:ph type="body" idx="1"/>
          </p:nvPr>
        </p:nvSpPr>
        <p:spPr>
          <a:xfrm>
            <a:off x="457200" y="1535116"/>
            <a:ext cx="4040188" cy="639763"/>
          </a:xfrm>
          <a:prstGeom prst="rect">
            <a:avLst/>
          </a:prstGeom>
          <a:noFill/>
          <a:ln>
            <a:noFill/>
          </a:ln>
        </p:spPr>
        <p:txBody>
          <a:bodyPr lIns="57584" tIns="57584" rIns="57584" bIns="57584" anchor="b" anchorCtr="0"/>
          <a:lstStyle>
            <a:lvl1pPr marL="0" marR="0" lvl="0" indent="0" algn="ctr"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1pPr>
            <a:lvl2pPr marL="383960" marR="0" lvl="1" indent="-10" algn="l" rtl="0">
              <a:spcBef>
                <a:spcPts val="336"/>
              </a:spcBef>
              <a:buClr>
                <a:schemeClr val="dk2"/>
              </a:buClr>
              <a:buFont typeface="Arial"/>
              <a:buNone/>
              <a:defRPr sz="1650" b="1" i="0" u="none" strike="noStrike" cap="none">
                <a:solidFill>
                  <a:schemeClr val="dk2"/>
                </a:solidFill>
                <a:latin typeface="Gill Sans"/>
                <a:ea typeface="Gill Sans"/>
                <a:cs typeface="Gill Sans"/>
                <a:sym typeface="Gill Sans"/>
              </a:defRPr>
            </a:lvl2pPr>
            <a:lvl3pPr marL="767918" marR="0" lvl="2" indent="-19" algn="l" rtl="0">
              <a:spcBef>
                <a:spcPts val="302"/>
              </a:spcBef>
              <a:buClr>
                <a:schemeClr val="dk2"/>
              </a:buClr>
              <a:buFont typeface="Arial"/>
              <a:buNone/>
              <a:defRPr sz="1500" b="1" i="0" u="none" strike="noStrike" cap="none">
                <a:solidFill>
                  <a:schemeClr val="dk2"/>
                </a:solidFill>
                <a:latin typeface="Gill Sans"/>
                <a:ea typeface="Gill Sans"/>
                <a:cs typeface="Gill Sans"/>
                <a:sym typeface="Gill Sans"/>
              </a:defRPr>
            </a:lvl3pPr>
            <a:lvl4pPr marL="1151879" marR="0" lvl="3" indent="-2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4pPr>
            <a:lvl5pPr marL="1535839" marR="0" lvl="4" indent="-3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5pPr>
            <a:lvl6pPr marL="1919798" marR="0" lvl="5" indent="-48"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6pPr>
            <a:lvl7pPr marL="2303757" marR="0" lvl="6" indent="-5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7pPr>
            <a:lvl8pPr marL="2687716" marR="0" lvl="7" indent="-6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8pPr>
            <a:lvl9pPr marL="3071676" marR="0" lvl="8" indent="-7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1" name="Shape 31"/>
          <p:cNvSpPr txBox="1">
            <a:spLocks noGrp="1"/>
          </p:cNvSpPr>
          <p:nvPr>
            <p:ph type="body" idx="2"/>
          </p:nvPr>
        </p:nvSpPr>
        <p:spPr>
          <a:xfrm>
            <a:off x="457200" y="2424143"/>
            <a:ext cx="4040188" cy="3951287"/>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1"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106720"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6pPr>
            <a:lvl7pPr marL="2495737" marR="0" lvl="6" indent="-10672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7pPr>
            <a:lvl8pPr marL="2879697" marR="0" lvl="7" indent="-106739"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8pPr>
            <a:lvl9pPr marL="3263655" marR="0" lvl="8" indent="-10674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2" name="Shape 32"/>
          <p:cNvSpPr txBox="1">
            <a:spLocks noGrp="1"/>
          </p:cNvSpPr>
          <p:nvPr>
            <p:ph type="body" idx="3"/>
          </p:nvPr>
        </p:nvSpPr>
        <p:spPr>
          <a:xfrm>
            <a:off x="4645031" y="1535116"/>
            <a:ext cx="4041775" cy="639763"/>
          </a:xfrm>
          <a:prstGeom prst="rect">
            <a:avLst/>
          </a:prstGeom>
          <a:noFill/>
          <a:ln>
            <a:noFill/>
          </a:ln>
        </p:spPr>
        <p:txBody>
          <a:bodyPr lIns="57584" tIns="57584" rIns="57584" bIns="57584" anchor="b" anchorCtr="0"/>
          <a:lstStyle>
            <a:lvl1pPr marL="0" marR="0" lvl="0" indent="0" algn="ctr"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1pPr>
            <a:lvl2pPr marL="383960" marR="0" lvl="1" indent="-10" algn="l" rtl="0">
              <a:spcBef>
                <a:spcPts val="336"/>
              </a:spcBef>
              <a:buClr>
                <a:schemeClr val="dk2"/>
              </a:buClr>
              <a:buFont typeface="Arial"/>
              <a:buNone/>
              <a:defRPr sz="1650" b="1" i="0" u="none" strike="noStrike" cap="none">
                <a:solidFill>
                  <a:schemeClr val="dk2"/>
                </a:solidFill>
                <a:latin typeface="Gill Sans"/>
                <a:ea typeface="Gill Sans"/>
                <a:cs typeface="Gill Sans"/>
                <a:sym typeface="Gill Sans"/>
              </a:defRPr>
            </a:lvl2pPr>
            <a:lvl3pPr marL="767918" marR="0" lvl="2" indent="-19" algn="l" rtl="0">
              <a:spcBef>
                <a:spcPts val="302"/>
              </a:spcBef>
              <a:buClr>
                <a:schemeClr val="dk2"/>
              </a:buClr>
              <a:buFont typeface="Arial"/>
              <a:buNone/>
              <a:defRPr sz="1500" b="1" i="0" u="none" strike="noStrike" cap="none">
                <a:solidFill>
                  <a:schemeClr val="dk2"/>
                </a:solidFill>
                <a:latin typeface="Gill Sans"/>
                <a:ea typeface="Gill Sans"/>
                <a:cs typeface="Gill Sans"/>
                <a:sym typeface="Gill Sans"/>
              </a:defRPr>
            </a:lvl3pPr>
            <a:lvl4pPr marL="1151879" marR="0" lvl="3" indent="-2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4pPr>
            <a:lvl5pPr marL="1535839" marR="0" lvl="4" indent="-3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5pPr>
            <a:lvl6pPr marL="1919798" marR="0" lvl="5" indent="-48"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6pPr>
            <a:lvl7pPr marL="2303757" marR="0" lvl="6" indent="-5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7pPr>
            <a:lvl8pPr marL="2687716" marR="0" lvl="7" indent="-6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8pPr>
            <a:lvl9pPr marL="3071676" marR="0" lvl="8" indent="-7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3" name="Shape 33"/>
          <p:cNvSpPr txBox="1">
            <a:spLocks noGrp="1"/>
          </p:cNvSpPr>
          <p:nvPr>
            <p:ph type="body" idx="4"/>
          </p:nvPr>
        </p:nvSpPr>
        <p:spPr>
          <a:xfrm>
            <a:off x="4645028" y="2424143"/>
            <a:ext cx="4041775" cy="3951287"/>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1"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106720"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6pPr>
            <a:lvl7pPr marL="2495737" marR="0" lvl="6" indent="-10672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7pPr>
            <a:lvl8pPr marL="2879697" marR="0" lvl="7" indent="-106739"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8pPr>
            <a:lvl9pPr marL="3263655" marR="0" lvl="8" indent="-10674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7" name="Slide Number Placeholder 2"/>
          <p:cNvSpPr>
            <a:spLocks noGrp="1"/>
          </p:cNvSpPr>
          <p:nvPr>
            <p:ph type="sldNum" sz="quarter" idx="10"/>
          </p:nvPr>
        </p:nvSpPr>
        <p:spPr>
          <a:xfrm>
            <a:off x="7010400" y="42570"/>
            <a:ext cx="2133600" cy="365125"/>
          </a:xfrm>
          <a:prstGeom prst="rect">
            <a:avLst/>
          </a:prstGeom>
        </p:spPr>
        <p:txBody>
          <a:bodyPr vert="horz" lIns="91440" tIns="45720" rIns="91440" bIns="45720" rtlCol="0" anchor="ctr"/>
          <a:lstStyle>
            <a:lvl1pPr>
              <a:defRPr lang="en-US" smtClean="0"/>
            </a:lvl1pPr>
          </a:lstStyle>
          <a:p>
            <a:fld id="{4BBE7E82-1EC7-694C-9889-3EDE6B0443E5}" type="slidenum">
              <a:rPr lang="en-US" altLang="en-US" smtClean="0"/>
              <a:pPr/>
              <a:t>‹#›</a:t>
            </a:fld>
            <a:endParaRPr lang="en-US" altLang="en-US"/>
          </a:p>
        </p:txBody>
      </p:sp>
    </p:spTree>
    <p:extLst>
      <p:ext uri="{BB962C8B-B14F-4D97-AF65-F5344CB8AC3E}">
        <p14:creationId xmlns:p14="http://schemas.microsoft.com/office/powerpoint/2010/main" val="136505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6"/>
            <a:ext cx="8229600" cy="919629"/>
          </a:xfrm>
          <a:prstGeom prst="rect">
            <a:avLst/>
          </a:prstGeom>
          <a:noFill/>
          <a:ln>
            <a:noFill/>
          </a:ln>
        </p:spPr>
        <p:txBody>
          <a:bodyPr lIns="57584" tIns="57584" rIns="57584" bIns="57584" anchor="ctr" anchorCtr="0"/>
          <a:lstStyle>
            <a:lvl1pPr>
              <a:defRPr sz="2550" b="1">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3"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2191557C-B987-0444-991A-48FB3A4DFA57}" type="slidenum">
              <a:rPr lang="en-US" altLang="en-US" smtClean="0"/>
              <a:pPr/>
              <a:t>‹#›</a:t>
            </a:fld>
            <a:endParaRPr lang="en-US" altLang="en-US"/>
          </a:p>
        </p:txBody>
      </p:sp>
    </p:spTree>
    <p:extLst>
      <p:ext uri="{BB962C8B-B14F-4D97-AF65-F5344CB8AC3E}">
        <p14:creationId xmlns:p14="http://schemas.microsoft.com/office/powerpoint/2010/main" val="60535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5"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1500" b="0"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38" name="Shape 38"/>
          <p:cNvSpPr txBox="1">
            <a:spLocks noGrp="1"/>
          </p:cNvSpPr>
          <p:nvPr>
            <p:ph type="body" idx="1"/>
          </p:nvPr>
        </p:nvSpPr>
        <p:spPr>
          <a:xfrm>
            <a:off x="3575050" y="666733"/>
            <a:ext cx="5111749" cy="5619854"/>
          </a:xfrm>
          <a:prstGeom prst="rect">
            <a:avLst/>
          </a:prstGeom>
          <a:noFill/>
          <a:ln>
            <a:noFill/>
          </a:ln>
        </p:spPr>
        <p:txBody>
          <a:bodyPr lIns="57584" tIns="57584" rIns="57584" bIns="57584" anchor="t" anchorCtr="0"/>
          <a:lstStyle>
            <a:lvl1pPr marL="287971" marR="0" lvl="0" indent="-138650" algn="l" rtl="0">
              <a:spcBef>
                <a:spcPts val="470"/>
              </a:spcBef>
              <a:buClr>
                <a:schemeClr val="dk2"/>
              </a:buClr>
              <a:buSzPct val="99560"/>
              <a:buFont typeface="Arial"/>
              <a:buChar char="•"/>
              <a:defRPr sz="2325" b="0" i="0" u="none" strike="noStrike" cap="none">
                <a:solidFill>
                  <a:schemeClr val="dk2"/>
                </a:solidFill>
                <a:latin typeface="Gill Sans"/>
                <a:ea typeface="Gill Sans"/>
                <a:cs typeface="Gill Sans"/>
                <a:sym typeface="Gill Sans"/>
              </a:defRPr>
            </a:lvl1pPr>
            <a:lvl2pPr marL="623935" marR="0" lvl="1" indent="-90664" algn="l" rtl="0">
              <a:spcBef>
                <a:spcPts val="470"/>
              </a:spcBef>
              <a:buClr>
                <a:schemeClr val="dk2"/>
              </a:buClr>
              <a:buSzPct val="99560"/>
              <a:buFont typeface="Arial"/>
              <a:buChar char="–"/>
              <a:defRPr sz="2325" b="0" i="1" u="none" strike="noStrike" cap="none">
                <a:solidFill>
                  <a:schemeClr val="dk2"/>
                </a:solidFill>
                <a:latin typeface="Gill Sans"/>
                <a:ea typeface="Gill Sans"/>
                <a:cs typeface="Gill Sans"/>
                <a:sym typeface="Gill Sans"/>
              </a:defRPr>
            </a:lvl2pPr>
            <a:lvl3pPr marL="959898" marR="0" lvl="2" indent="-64004" algn="l" rtl="0">
              <a:spcBef>
                <a:spcPts val="403"/>
              </a:spcBef>
              <a:buClr>
                <a:schemeClr val="dk2"/>
              </a:buClr>
              <a:buSzPct val="99232"/>
              <a:buFont typeface="Arial"/>
              <a:buChar char="•"/>
              <a:defRPr sz="2025" b="0" i="1" u="none" strike="noStrike" cap="none">
                <a:solidFill>
                  <a:schemeClr val="dk2"/>
                </a:solidFill>
                <a:latin typeface="Gill Sans"/>
                <a:ea typeface="Gill Sans"/>
                <a:cs typeface="Gill Sans"/>
                <a:sym typeface="Gill Sans"/>
              </a:defRPr>
            </a:lvl3pPr>
            <a:lvl4pPr marL="1343858" marR="0" lvl="3" indent="-85342"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4pPr>
            <a:lvl5pPr marL="1727818" marR="0" lvl="4" indent="-85352"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5pPr>
            <a:lvl6pPr marL="2111777" marR="0" lvl="5" indent="-8536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6pPr>
            <a:lvl7pPr marL="2495737" marR="0" lvl="6" indent="-85371"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7pPr>
            <a:lvl8pPr marL="2879697" marR="0" lvl="7" indent="-8538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8pPr>
            <a:lvl9pPr marL="3263655" marR="0" lvl="8" indent="-85390"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9" name="Shape 39"/>
          <p:cNvSpPr txBox="1">
            <a:spLocks noGrp="1"/>
          </p:cNvSpPr>
          <p:nvPr>
            <p:ph type="body" idx="2"/>
          </p:nvPr>
        </p:nvSpPr>
        <p:spPr>
          <a:xfrm>
            <a:off x="457205" y="1595525"/>
            <a:ext cx="3008313" cy="4691062"/>
          </a:xfrm>
          <a:prstGeom prst="rect">
            <a:avLst/>
          </a:prstGeom>
          <a:noFill/>
          <a:ln>
            <a:noFill/>
          </a:ln>
        </p:spPr>
        <p:txBody>
          <a:bodyPr lIns="57584" tIns="57584" rIns="57584" bIns="57584" anchor="t" anchorCtr="0"/>
          <a:lstStyle>
            <a:lvl1pPr marL="0" marR="0" lvl="0" indent="0" algn="l" rtl="0">
              <a:spcBef>
                <a:spcPts val="236"/>
              </a:spcBef>
              <a:buClr>
                <a:schemeClr val="dk2"/>
              </a:buClr>
              <a:buFont typeface="Arial"/>
              <a:buNone/>
              <a:defRPr sz="1200" b="1" i="0" u="none" strike="noStrike" cap="none">
                <a:solidFill>
                  <a:schemeClr val="dk2"/>
                </a:solidFill>
                <a:latin typeface="Gill Sans"/>
                <a:ea typeface="Gill Sans"/>
                <a:cs typeface="Gill Sans"/>
                <a:sym typeface="Gill Sans"/>
              </a:defRPr>
            </a:lvl1pPr>
            <a:lvl2pPr marL="383960" marR="0" lvl="1" indent="-10" algn="l" rtl="0">
              <a:spcBef>
                <a:spcPts val="202"/>
              </a:spcBef>
              <a:buClr>
                <a:schemeClr val="dk2"/>
              </a:buClr>
              <a:buFont typeface="Arial"/>
              <a:buNone/>
              <a:defRPr sz="975" b="0" i="0" u="none" strike="noStrike" cap="none">
                <a:solidFill>
                  <a:schemeClr val="dk2"/>
                </a:solidFill>
                <a:latin typeface="Gill Sans"/>
                <a:ea typeface="Gill Sans"/>
                <a:cs typeface="Gill Sans"/>
                <a:sym typeface="Gill Sans"/>
              </a:defRPr>
            </a:lvl2pPr>
            <a:lvl3pPr marL="767918" marR="0" lvl="2" indent="-19" algn="l" rtl="0">
              <a:spcBef>
                <a:spcPts val="168"/>
              </a:spcBef>
              <a:buClr>
                <a:schemeClr val="dk2"/>
              </a:buClr>
              <a:buFont typeface="Arial"/>
              <a:buNone/>
              <a:defRPr sz="825" b="0" i="0" u="none" strike="noStrike" cap="none">
                <a:solidFill>
                  <a:schemeClr val="dk2"/>
                </a:solidFill>
                <a:latin typeface="Gill Sans"/>
                <a:ea typeface="Gill Sans"/>
                <a:cs typeface="Gill Sans"/>
                <a:sym typeface="Gill Sans"/>
              </a:defRPr>
            </a:lvl3pPr>
            <a:lvl4pPr marL="1151879" marR="0" lvl="3" indent="-2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4pPr>
            <a:lvl5pPr marL="1535839" marR="0" lvl="4" indent="-3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5pPr>
            <a:lvl6pPr marL="1919798" marR="0" lvl="5" indent="-48"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422EABCE-D3E1-6540-83A0-252C4960FDE2}" type="slidenum">
              <a:rPr lang="en-US" altLang="en-US" smtClean="0"/>
              <a:pPr/>
              <a:t>‹#›</a:t>
            </a:fld>
            <a:endParaRPr lang="en-US" altLang="en-US"/>
          </a:p>
        </p:txBody>
      </p:sp>
    </p:spTree>
    <p:extLst>
      <p:ext uri="{BB962C8B-B14F-4D97-AF65-F5344CB8AC3E}">
        <p14:creationId xmlns:p14="http://schemas.microsoft.com/office/powerpoint/2010/main" val="243282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3"/>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1650" b="0"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538"/>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383960" marR="0" lvl="1" indent="-10" algn="l" rtl="0">
              <a:spcBef>
                <a:spcPts val="470"/>
              </a:spcBef>
              <a:buClr>
                <a:schemeClr val="dk2"/>
              </a:buClr>
              <a:buFont typeface="Arial"/>
              <a:buNone/>
              <a:defRPr sz="2325" b="0" i="0" u="none" strike="noStrike" cap="none">
                <a:solidFill>
                  <a:schemeClr val="dk2"/>
                </a:solidFill>
                <a:latin typeface="Gill Sans"/>
                <a:ea typeface="Gill Sans"/>
                <a:cs typeface="Gill Sans"/>
                <a:sym typeface="Gill Sans"/>
              </a:defRPr>
            </a:lvl2pPr>
            <a:lvl3pPr marL="767918" marR="0" lvl="2" indent="-19" algn="l" rtl="0">
              <a:spcBef>
                <a:spcPts val="403"/>
              </a:spcBef>
              <a:buClr>
                <a:schemeClr val="dk2"/>
              </a:buClr>
              <a:buFont typeface="Arial"/>
              <a:buNone/>
              <a:defRPr sz="2025" b="0" i="0" u="none" strike="noStrike" cap="none">
                <a:solidFill>
                  <a:schemeClr val="dk2"/>
                </a:solidFill>
                <a:latin typeface="Gill Sans"/>
                <a:ea typeface="Gill Sans"/>
                <a:cs typeface="Gill Sans"/>
                <a:sym typeface="Gill Sans"/>
              </a:defRPr>
            </a:lvl3pPr>
            <a:lvl4pPr marL="1151879" marR="0" lvl="3" indent="-29" algn="l"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4pPr>
            <a:lvl5pPr marL="1535839" marR="0" lvl="4" indent="-39" algn="l"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5pPr>
            <a:lvl6pPr marL="1919798" marR="0" lvl="5" indent="-48"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9pPr>
          </a:lstStyle>
          <a:p>
            <a:r>
              <a:rPr lang="en-US"/>
              <a:t>Click icon to add picture</a:t>
            </a:r>
            <a:endParaRPr/>
          </a:p>
        </p:txBody>
      </p:sp>
      <p:sp>
        <p:nvSpPr>
          <p:cNvPr id="43" name="Shape 43"/>
          <p:cNvSpPr txBox="1">
            <a:spLocks noGrp="1"/>
          </p:cNvSpPr>
          <p:nvPr>
            <p:ph type="body" idx="1"/>
          </p:nvPr>
        </p:nvSpPr>
        <p:spPr>
          <a:xfrm>
            <a:off x="1792288" y="5367343"/>
            <a:ext cx="5486400" cy="804863"/>
          </a:xfrm>
          <a:prstGeom prst="rect">
            <a:avLst/>
          </a:prstGeom>
          <a:noFill/>
          <a:ln>
            <a:noFill/>
          </a:ln>
        </p:spPr>
        <p:txBody>
          <a:bodyPr lIns="57584" tIns="57584" rIns="57584" bIns="57584" anchor="t" anchorCtr="0"/>
          <a:lstStyle>
            <a:lvl1pPr marL="0" marR="0" lvl="0" indent="0" algn="l" rtl="0">
              <a:spcBef>
                <a:spcPts val="236"/>
              </a:spcBef>
              <a:buClr>
                <a:schemeClr val="dk2"/>
              </a:buClr>
              <a:buFont typeface="Arial"/>
              <a:buNone/>
              <a:defRPr sz="1200" b="0" i="0" u="none" strike="noStrike" cap="none">
                <a:solidFill>
                  <a:schemeClr val="dk2"/>
                </a:solidFill>
                <a:latin typeface="Gill Sans"/>
                <a:ea typeface="Gill Sans"/>
                <a:cs typeface="Gill Sans"/>
                <a:sym typeface="Gill Sans"/>
              </a:defRPr>
            </a:lvl1pPr>
            <a:lvl2pPr marL="383960" marR="0" lvl="1" indent="-10" algn="l" rtl="0">
              <a:spcBef>
                <a:spcPts val="202"/>
              </a:spcBef>
              <a:buClr>
                <a:schemeClr val="dk2"/>
              </a:buClr>
              <a:buFont typeface="Arial"/>
              <a:buNone/>
              <a:defRPr sz="975" b="0" i="0" u="none" strike="noStrike" cap="none">
                <a:solidFill>
                  <a:schemeClr val="dk2"/>
                </a:solidFill>
                <a:latin typeface="Gill Sans"/>
                <a:ea typeface="Gill Sans"/>
                <a:cs typeface="Gill Sans"/>
                <a:sym typeface="Gill Sans"/>
              </a:defRPr>
            </a:lvl2pPr>
            <a:lvl3pPr marL="767918" marR="0" lvl="2" indent="-19" algn="l" rtl="0">
              <a:spcBef>
                <a:spcPts val="168"/>
              </a:spcBef>
              <a:buClr>
                <a:schemeClr val="dk2"/>
              </a:buClr>
              <a:buFont typeface="Arial"/>
              <a:buNone/>
              <a:defRPr sz="825" b="0" i="0" u="none" strike="noStrike" cap="none">
                <a:solidFill>
                  <a:schemeClr val="dk2"/>
                </a:solidFill>
                <a:latin typeface="Gill Sans"/>
                <a:ea typeface="Gill Sans"/>
                <a:cs typeface="Gill Sans"/>
                <a:sym typeface="Gill Sans"/>
              </a:defRPr>
            </a:lvl3pPr>
            <a:lvl4pPr marL="1151879" marR="0" lvl="3" indent="-2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4pPr>
            <a:lvl5pPr marL="1535839" marR="0" lvl="4" indent="-3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5pPr>
            <a:lvl6pPr marL="1919798" marR="0" lvl="5" indent="-48"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FC09E721-C53F-984B-B061-6F852039CA46}" type="slidenum">
              <a:rPr lang="en-US" altLang="en-US" smtClean="0"/>
              <a:pPr/>
              <a:t>‹#›</a:t>
            </a:fld>
            <a:endParaRPr lang="en-US" altLang="en-US"/>
          </a:p>
        </p:txBody>
      </p:sp>
    </p:spTree>
    <p:extLst>
      <p:ext uri="{BB962C8B-B14F-4D97-AF65-F5344CB8AC3E}">
        <p14:creationId xmlns:p14="http://schemas.microsoft.com/office/powerpoint/2010/main" val="2270572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2192-4F30-4EB9-BE3E-2D416793A7FE}"/>
              </a:ext>
            </a:extLst>
          </p:cNvPr>
          <p:cNvSpPr>
            <a:spLocks noGrp="1"/>
          </p:cNvSpPr>
          <p:nvPr>
            <p:ph type="title"/>
          </p:nvPr>
        </p:nvSpPr>
        <p:spPr>
          <a:xfrm>
            <a:off x="1563667" y="136525"/>
            <a:ext cx="6016666" cy="912394"/>
          </a:xfrm>
        </p:spPr>
        <p:txBody>
          <a:bodyPr anchor="b"/>
          <a:lstStyle>
            <a:lvl1pPr>
              <a:defRPr sz="27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D29EC894-B56D-470F-84F4-09288F5ECBF6}"/>
              </a:ext>
            </a:extLst>
          </p:cNvPr>
          <p:cNvSpPr>
            <a:spLocks noGrp="1"/>
          </p:cNvSpPr>
          <p:nvPr>
            <p:ph type="pic" idx="1"/>
          </p:nvPr>
        </p:nvSpPr>
        <p:spPr>
          <a:xfrm>
            <a:off x="935833" y="1644234"/>
            <a:ext cx="4629150" cy="422475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3615CC-CB7B-4DA9-9D32-CA07C87D1573}"/>
              </a:ext>
            </a:extLst>
          </p:cNvPr>
          <p:cNvSpPr>
            <a:spLocks noGrp="1"/>
          </p:cNvSpPr>
          <p:nvPr>
            <p:ph type="body" sz="half" idx="2"/>
          </p:nvPr>
        </p:nvSpPr>
        <p:spPr>
          <a:xfrm>
            <a:off x="5779357" y="5201905"/>
            <a:ext cx="2949178" cy="607177"/>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89976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16">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43188" tIns="21587" rIns="43188" bIns="21587" anchor="t" anchorCtr="0">
            <a:noAutofit/>
          </a:bodyPr>
          <a:lstStyle/>
          <a:p>
            <a:pPr marL="0" marR="0" lvl="0" indent="0" algn="l" rtl="0">
              <a:lnSpc>
                <a:spcPct val="90000"/>
              </a:lnSpc>
              <a:spcBef>
                <a:spcPts val="0"/>
              </a:spcBef>
              <a:buSzPct val="25000"/>
              <a:buNone/>
            </a:pPr>
            <a:r>
              <a:rPr lang="en-US" sz="975" b="0" i="0" u="none" strike="noStrike" cap="none" dirty="0">
                <a:solidFill>
                  <a:schemeClr val="lt1"/>
                </a:solidFill>
                <a:latin typeface="Georgia"/>
                <a:ea typeface="Georgia"/>
                <a:cs typeface="Georgia"/>
                <a:sym typeface="Georgia"/>
              </a:rPr>
              <a:t>Problem Solving and Programming II - Java</a:t>
            </a:r>
          </a:p>
          <a:p>
            <a:pPr marL="0" marR="0" lvl="0" indent="0" algn="l" rtl="0">
              <a:lnSpc>
                <a:spcPct val="90000"/>
              </a:lnSpc>
              <a:spcBef>
                <a:spcPts val="0"/>
              </a:spcBef>
              <a:buSzPct val="25000"/>
              <a:buNone/>
            </a:pPr>
            <a:r>
              <a:rPr lang="en-US" sz="900" b="0" i="0" u="none" strike="noStrike" cap="none" dirty="0">
                <a:solidFill>
                  <a:schemeClr val="lt1"/>
                </a:solidFill>
                <a:latin typeface="Georgia"/>
                <a:ea typeface="Georgia"/>
                <a:cs typeface="Georgia"/>
                <a:sym typeface="Georgia"/>
              </a:rPr>
              <a:t>H.</a:t>
            </a:r>
            <a:r>
              <a:rPr lang="en-US" sz="900" b="0" i="0" u="none" strike="noStrike" cap="none" baseline="0" dirty="0">
                <a:solidFill>
                  <a:schemeClr val="lt1"/>
                </a:solidFill>
                <a:latin typeface="Georgia"/>
                <a:ea typeface="Georgia"/>
                <a:cs typeface="Georgia"/>
                <a:sym typeface="Georgia"/>
              </a:rPr>
              <a:t> </a:t>
            </a:r>
            <a:r>
              <a:rPr lang="en-US" sz="900" b="0" i="0" u="none" strike="noStrike" cap="none" baseline="0" dirty="0" err="1">
                <a:solidFill>
                  <a:schemeClr val="lt1"/>
                </a:solidFill>
                <a:latin typeface="Georgia"/>
                <a:ea typeface="Georgia"/>
                <a:cs typeface="Georgia"/>
                <a:sym typeface="Georgia"/>
              </a:rPr>
              <a:t>Bisgin</a:t>
            </a:r>
            <a:endParaRPr lang="en-US" sz="900" b="0" i="0" u="none" strike="noStrike" cap="none" dirty="0">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7">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lgn="r">
              <a:defRPr sz="1050" b="1">
                <a:solidFill>
                  <a:schemeClr val="bg1"/>
                </a:solidFill>
              </a:defRPr>
            </a:lvl1pPr>
          </a:lstStyle>
          <a:p>
            <a:fld id="{FC09E721-C53F-984B-B061-6F852039CA46}" type="slidenum">
              <a:rPr lang="en-US" altLang="en-US" smtClean="0"/>
              <a:pPr/>
              <a:t>‹#›</a:t>
            </a:fld>
            <a:endParaRPr lang="en-US" altLang="en-US"/>
          </a:p>
        </p:txBody>
      </p:sp>
    </p:spTree>
    <p:extLst>
      <p:ext uri="{BB962C8B-B14F-4D97-AF65-F5344CB8AC3E}">
        <p14:creationId xmlns:p14="http://schemas.microsoft.com/office/powerpoint/2010/main" val="279072834"/>
      </p:ext>
    </p:extLst>
  </p:cSld>
  <p:clrMap bg1="lt1" tx1="dk1" bg2="dk2" tx2="lt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docs.oracle.com/javase/tutorial/java/nutsandbolts/arrays.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ocs.oracle.com/javase/tutorial/java/nutsandbolts/for.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oracle.com/javase/tutorial/java/nutsandbolts/datatype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docs.oracle.com/en/java/javase/11/docs/api/java.base/java/util/Arrays.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ctrTitle"/>
          </p:nvPr>
        </p:nvSpPr>
        <p:spPr>
          <a:noFill/>
        </p:spPr>
        <p:txBody>
          <a:bodyPr/>
          <a:lstStyle/>
          <a:p>
            <a:pPr eaLnBrk="1" hangingPunct="1"/>
            <a:r>
              <a:rPr lang="en-US" altLang="en-US" dirty="0">
                <a:ea typeface="ＭＳ Ｐゴシック" panose="020B0600070205080204" pitchFamily="34" charset="-128"/>
              </a:rPr>
              <a:t>6.1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subTitle" idx="1"/>
          </p:nvPr>
        </p:nvSpPr>
        <p:spPr/>
        <p:txBody>
          <a:bodyPr>
            <a:normAutofit/>
          </a:bodyPr>
          <a:lstStyle/>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Array declaration and creation</a:t>
            </a:r>
          </a:p>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	Reference variable</a:t>
            </a:r>
          </a:p>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	Memory allocation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7494D9CD-E9A5-4846-B4A9-6EA9172181B8}"/>
              </a:ext>
            </a:extLst>
          </p:cNvPr>
          <p:cNvSpPr>
            <a:spLocks noGrp="1" noChangeArrowheads="1"/>
          </p:cNvSpPr>
          <p:nvPr>
            <p:ph type="title"/>
          </p:nvPr>
        </p:nvSpPr>
        <p:spPr/>
        <p:txBody>
          <a:bodyPr/>
          <a:lstStyle/>
          <a:p>
            <a:pPr eaLnBrk="1" hangingPunct="1"/>
            <a:r>
              <a:rPr lang="en-CA" altLang="en-US" dirty="0">
                <a:ea typeface="ＭＳ Ｐゴシック" panose="020B0600070205080204" pitchFamily="34" charset="-128"/>
              </a:rPr>
              <a:t>Array In Java </a:t>
            </a:r>
            <a:r>
              <a:rPr lang="en-CA" altLang="en-US" sz="3200" dirty="0">
                <a:ea typeface="ＭＳ Ｐゴシック" panose="020B0600070205080204" pitchFamily="34" charset="-128"/>
              </a:rPr>
              <a:t>(Different from C++)</a:t>
            </a:r>
            <a:endParaRPr lang="en-US" altLang="en-US" dirty="0">
              <a:ea typeface="ＭＳ Ｐゴシック" panose="020B0600070205080204" pitchFamily="34" charset="-128"/>
            </a:endParaRPr>
          </a:p>
        </p:txBody>
      </p:sp>
      <p:sp>
        <p:nvSpPr>
          <p:cNvPr id="776195" name="Rectangle 3">
            <a:extLst>
              <a:ext uri="{FF2B5EF4-FFF2-40B4-BE49-F238E27FC236}">
                <a16:creationId xmlns:a16="http://schemas.microsoft.com/office/drawing/2014/main" id="{E7B8980D-E89D-6949-8F85-118083D4717B}"/>
              </a:ext>
            </a:extLst>
          </p:cNvPr>
          <p:cNvSpPr>
            <a:spLocks noGrp="1" noChangeArrowheads="1"/>
          </p:cNvSpPr>
          <p:nvPr>
            <p:ph type="body" idx="1"/>
          </p:nvPr>
        </p:nvSpPr>
        <p:spPr>
          <a:xfrm>
            <a:off x="611188" y="1484313"/>
            <a:ext cx="8137525" cy="4897437"/>
          </a:xfrm>
        </p:spPr>
        <p:txBody>
          <a:bodyPr rtlCol="0">
            <a:normAutofit/>
          </a:bodyPr>
          <a:lstStyle/>
          <a:p>
            <a:pPr eaLnBrk="1" fontAlgn="auto" hangingPunct="1">
              <a:lnSpc>
                <a:spcPct val="110000"/>
              </a:lnSpc>
              <a:spcBef>
                <a:spcPts val="600"/>
              </a:spcBef>
              <a:spcAft>
                <a:spcPts val="0"/>
              </a:spcAft>
              <a:buFont typeface="Wingdings 2" charset="0"/>
              <a:buChar char=""/>
              <a:defRPr/>
            </a:pPr>
            <a:r>
              <a:rPr lang="en-CA"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Array reference and </a:t>
            </a:r>
            <a:r>
              <a:rPr lang="en-CA" sz="2000" dirty="0">
                <a:solidFill>
                  <a:srgbClr val="0000FF"/>
                </a:solidFill>
                <a:latin typeface="Verdana" panose="020B0604030504040204" pitchFamily="34" charset="0"/>
                <a:ea typeface="Verdana" panose="020B0604030504040204" pitchFamily="34" charset="0"/>
                <a:cs typeface="Verdana" panose="020B0604030504040204" pitchFamily="34" charset="0"/>
              </a:rPr>
              <a:t>explicit memory allocation </a:t>
            </a:r>
            <a:r>
              <a:rPr lang="en-CA"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are required</a:t>
            </a:r>
          </a:p>
          <a:p>
            <a:pPr eaLnBrk="1" fontAlgn="auto" hangingPunct="1">
              <a:lnSpc>
                <a:spcPct val="110000"/>
              </a:lnSpc>
              <a:spcBef>
                <a:spcPts val="600"/>
              </a:spcBef>
              <a:spcAft>
                <a:spcPts val="0"/>
              </a:spcAft>
              <a:buFont typeface="Wingdings 2" charset="0"/>
              <a:buChar char=""/>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Each array element has a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default value </a:t>
            </a: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when an array is created </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a:p>
            <a:pPr lvl="1" eaLnBrk="1" hangingPunct="1">
              <a:lnSpc>
                <a:spcPct val="120000"/>
              </a:lnSpc>
              <a:buFont typeface="Wingdings 2" charset="0"/>
              <a:buChar char=""/>
              <a:defRPr/>
            </a:pPr>
            <a:r>
              <a:rPr lang="en-US"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Zero for numeric primitive-type elements, false for Boolean, and null for references (like those for instance variables). </a:t>
            </a:r>
            <a:endParaRPr lang="en-CA"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eaLnBrk="1" fontAlgn="auto" hangingPunct="1">
              <a:lnSpc>
                <a:spcPct val="110000"/>
              </a:lnSpc>
              <a:spcBef>
                <a:spcPts val="600"/>
              </a:spcBef>
              <a:spcAft>
                <a:spcPts val="0"/>
              </a:spcAft>
              <a:buFont typeface="Wingdings 2" charset="0"/>
              <a:buChar char=""/>
              <a:defRPr/>
            </a:pPr>
            <a:r>
              <a:rPr lang="en-US" sz="2000" b="1" dirty="0">
                <a:solidFill>
                  <a:srgbClr val="FF0000"/>
                </a:solidFill>
                <a:latin typeface="Courier New" panose="02070309020205020404" pitchFamily="49" charset="0"/>
                <a:cs typeface="Courier New" panose="02070309020205020404" pitchFamily="49" charset="0"/>
              </a:rPr>
              <a:t>length</a:t>
            </a:r>
            <a:r>
              <a:rPr lang="en-US" sz="2000" dirty="0"/>
              <a:t> </a:t>
            </a:r>
            <a:r>
              <a:rPr lang="en-US" sz="2000" dirty="0">
                <a:latin typeface="Verdana" panose="020B0604030504040204" pitchFamily="34" charset="0"/>
                <a:ea typeface="Verdana" panose="020B0604030504040204" pitchFamily="34" charset="0"/>
                <a:cs typeface="Verdana" panose="020B0604030504040204" pitchFamily="34" charset="0"/>
              </a:rPr>
              <a:t>is a final variable and its value cannot be changed</a:t>
            </a:r>
            <a:endParaRPr lang="en-CA"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eaLnBrk="1" fontAlgn="auto" hangingPunct="1">
              <a:lnSpc>
                <a:spcPct val="110000"/>
              </a:lnSpc>
              <a:spcBef>
                <a:spcPts val="600"/>
              </a:spcBef>
              <a:spcAft>
                <a:spcPts val="0"/>
              </a:spcAft>
              <a:buFont typeface="Wingdings 2" charset="0"/>
              <a:buChar char=""/>
              <a:defRPr/>
            </a:pPr>
            <a:r>
              <a:rPr lang="en-CA"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Several </a:t>
            </a:r>
            <a:r>
              <a:rPr lang="en-CA" sz="2000" dirty="0">
                <a:solidFill>
                  <a:srgbClr val="0000FF"/>
                </a:solidFill>
                <a:latin typeface="Verdana" panose="020B0604030504040204" pitchFamily="34" charset="0"/>
                <a:ea typeface="Verdana" panose="020B0604030504040204" pitchFamily="34" charset="0"/>
                <a:cs typeface="Verdana" panose="020B0604030504040204" pitchFamily="34" charset="0"/>
              </a:rPr>
              <a:t>error checking</a:t>
            </a:r>
            <a:r>
              <a:rPr lang="en-CA"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mechanisms are available</a:t>
            </a:r>
          </a:p>
          <a:p>
            <a:pPr lvl="1" eaLnBrk="1" fontAlgn="auto" hangingPunct="1">
              <a:lnSpc>
                <a:spcPct val="110000"/>
              </a:lnSpc>
              <a:spcAft>
                <a:spcPts val="0"/>
              </a:spcAft>
              <a:buFont typeface="Wingdings 2" charset="0"/>
              <a:buChar char=""/>
              <a:defRPr/>
            </a:pPr>
            <a:r>
              <a:rPr lang="en-CA"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Using a null array reference</a:t>
            </a:r>
          </a:p>
          <a:p>
            <a:pPr lvl="1" eaLnBrk="1" fontAlgn="auto" hangingPunct="1">
              <a:lnSpc>
                <a:spcPct val="110000"/>
              </a:lnSpc>
              <a:spcAft>
                <a:spcPts val="0"/>
              </a:spcAft>
              <a:buFont typeface="Wingdings 2" charset="0"/>
              <a:buChar char=""/>
              <a:defRPr/>
            </a:pPr>
            <a:r>
              <a:rPr lang="en-CA"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Array bounds checking</a:t>
            </a:r>
          </a:p>
        </p:txBody>
      </p:sp>
      <p:sp>
        <p:nvSpPr>
          <p:cNvPr id="4" name="TextBox 5">
            <a:extLst>
              <a:ext uri="{FF2B5EF4-FFF2-40B4-BE49-F238E27FC236}">
                <a16:creationId xmlns:a16="http://schemas.microsoft.com/office/drawing/2014/main" id="{99F471A0-44C6-DB49-9ECB-6A21C345DC26}"/>
              </a:ext>
            </a:extLst>
          </p:cNvPr>
          <p:cNvSpPr txBox="1">
            <a:spLocks noChangeArrowheads="1"/>
          </p:cNvSpPr>
          <p:nvPr/>
        </p:nvSpPr>
        <p:spPr bwMode="auto">
          <a:xfrm>
            <a:off x="611188" y="6165850"/>
            <a:ext cx="730360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t>Useful link: </a:t>
            </a:r>
            <a:r>
              <a:rPr lang="en-US" altLang="en-US" dirty="0">
                <a:solidFill>
                  <a:schemeClr val="accent2">
                    <a:lumMod val="50000"/>
                  </a:schemeClr>
                </a:solidFill>
                <a:hlinkClick r:id="rId2">
                  <a:extLst>
                    <a:ext uri="{A12FA001-AC4F-418D-AE19-62706E023703}">
                      <ahyp:hlinkClr xmlns:ahyp="http://schemas.microsoft.com/office/drawing/2018/hyperlinkcolor" val="tx"/>
                    </a:ext>
                  </a:extLst>
                </a:hlinkClick>
              </a:rPr>
              <a:t>http://docs.oracle.com/javase/tutorial/java/nutsandbolts/arrays.html</a:t>
            </a:r>
            <a:endParaRPr lang="en-US" altLang="en-US" dirty="0">
              <a:solidFill>
                <a:schemeClr val="accent2">
                  <a:lumMod val="50000"/>
                </a:schemeClr>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32CC1A15-49C0-6E47-BBA1-CB66EC18E96B}"/>
              </a:ext>
            </a:extLst>
          </p:cNvPr>
          <p:cNvSpPr>
            <a:spLocks noGrp="1" noChangeArrowheads="1"/>
          </p:cNvSpPr>
          <p:nvPr>
            <p:ph type="title"/>
          </p:nvPr>
        </p:nvSpPr>
        <p:spPr/>
        <p:txBody>
          <a:bodyPr/>
          <a:lstStyle/>
          <a:p>
            <a:r>
              <a:rPr lang="en-US" altLang="en-US" dirty="0" err="1">
                <a:ea typeface="ＭＳ Ｐゴシック" panose="020B0600070205080204" pitchFamily="34" charset="-128"/>
              </a:rPr>
              <a:t>ArrayList</a:t>
            </a:r>
            <a:r>
              <a:rPr lang="en-US" altLang="en-US" dirty="0">
                <a:ea typeface="ＭＳ Ｐゴシック" panose="020B0600070205080204" pitchFamily="34" charset="-128"/>
              </a:rPr>
              <a:t> for Primitive Types</a:t>
            </a:r>
          </a:p>
        </p:txBody>
      </p:sp>
      <p:sp>
        <p:nvSpPr>
          <p:cNvPr id="144386" name="Rectangle 3">
            <a:extLst>
              <a:ext uri="{FF2B5EF4-FFF2-40B4-BE49-F238E27FC236}">
                <a16:creationId xmlns:a16="http://schemas.microsoft.com/office/drawing/2014/main" id="{40530C89-A544-2A4D-B104-7CDAE6DA9C8C}"/>
              </a:ext>
            </a:extLst>
          </p:cNvPr>
          <p:cNvSpPr>
            <a:spLocks noGrp="1" noChangeArrowheads="1"/>
          </p:cNvSpPr>
          <p:nvPr>
            <p:ph type="body" idx="1"/>
          </p:nvPr>
        </p:nvSpPr>
        <p:spPr/>
        <p:txBody>
          <a:bodyPr/>
          <a:lstStyle/>
          <a:p>
            <a:r>
              <a:rPr lang="en-US" altLang="en-US" sz="2000" dirty="0">
                <a:latin typeface="Verdana"/>
                <a:ea typeface="ＭＳ Ｐゴシック" panose="020B0600070205080204" pitchFamily="34" charset="-128"/>
                <a:cs typeface="Verdana"/>
              </a:rPr>
              <a:t>Need the wrapper class to wrap the primitive as an object reference</a:t>
            </a:r>
          </a:p>
          <a:p>
            <a:r>
              <a:rPr lang="en-US" altLang="en-US" sz="2000" dirty="0">
                <a:latin typeface="Verdana"/>
                <a:ea typeface="ＭＳ Ｐゴシック" panose="020B0600070205080204" pitchFamily="34" charset="-128"/>
                <a:cs typeface="Verdana"/>
              </a:rPr>
              <a:t>Automatic wrapping/unwrapping (auto-boxing) for JDK 5.0 or greater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9DA2C017-DEBB-9944-8CDB-B897284AE6EC}"/>
              </a:ext>
            </a:extLst>
          </p:cNvPr>
          <p:cNvSpPr>
            <a:spLocks noGrp="1" noChangeArrowheads="1"/>
          </p:cNvSpPr>
          <p:nvPr>
            <p:ph type="title"/>
          </p:nvPr>
        </p:nvSpPr>
        <p:spPr/>
        <p:txBody>
          <a:bodyPr/>
          <a:lstStyle/>
          <a:p>
            <a:r>
              <a:rPr lang="en-US" altLang="en-US">
                <a:ea typeface="ＭＳ Ｐゴシック" panose="020B0600070205080204" pitchFamily="34" charset="-128"/>
              </a:rPr>
              <a:t>Wrapper Classes (in java.lang)</a:t>
            </a:r>
          </a:p>
        </p:txBody>
      </p:sp>
      <p:sp>
        <p:nvSpPr>
          <p:cNvPr id="146434" name="Rectangle 3">
            <a:extLst>
              <a:ext uri="{FF2B5EF4-FFF2-40B4-BE49-F238E27FC236}">
                <a16:creationId xmlns:a16="http://schemas.microsoft.com/office/drawing/2014/main" id="{63BDFD71-292D-B64F-B1E7-607346328CC2}"/>
              </a:ext>
            </a:extLst>
          </p:cNvPr>
          <p:cNvSpPr>
            <a:spLocks noGrp="1" noChangeArrowheads="1"/>
          </p:cNvSpPr>
          <p:nvPr>
            <p:ph type="body" idx="1"/>
          </p:nvPr>
        </p:nvSpPr>
        <p:spPr/>
        <p:txBody>
          <a:bodyPr/>
          <a:lstStyle/>
          <a:p>
            <a:pPr>
              <a:lnSpc>
                <a:spcPct val="90000"/>
              </a:lnSpc>
              <a:buFontTx/>
              <a:buChar char="•"/>
            </a:pPr>
            <a:r>
              <a:rPr lang="en-US" altLang="en-US" sz="2000" dirty="0">
                <a:latin typeface="Verdana"/>
                <a:ea typeface="ＭＳ Ｐゴシック" panose="020B0600070205080204" pitchFamily="34" charset="-128"/>
                <a:cs typeface="Verdana"/>
              </a:rPr>
              <a:t>Boolean</a:t>
            </a:r>
          </a:p>
          <a:p>
            <a:pPr>
              <a:lnSpc>
                <a:spcPct val="90000"/>
              </a:lnSpc>
              <a:buFontTx/>
              <a:buChar char="•"/>
            </a:pPr>
            <a:r>
              <a:rPr lang="en-US" altLang="en-US" sz="2000" dirty="0">
                <a:latin typeface="Verdana"/>
                <a:ea typeface="ＭＳ Ｐゴシック" panose="020B0600070205080204" pitchFamily="34" charset="-128"/>
                <a:cs typeface="Verdana"/>
              </a:rPr>
              <a:t>Character</a:t>
            </a:r>
          </a:p>
          <a:p>
            <a:pPr>
              <a:lnSpc>
                <a:spcPct val="90000"/>
              </a:lnSpc>
              <a:buFontTx/>
              <a:buChar char="•"/>
            </a:pPr>
            <a:r>
              <a:rPr lang="en-US" altLang="en-US" sz="2000" dirty="0">
                <a:latin typeface="Verdana"/>
                <a:ea typeface="ＭＳ Ｐゴシック" panose="020B0600070205080204" pitchFamily="34" charset="-128"/>
                <a:cs typeface="Verdana"/>
              </a:rPr>
              <a:t>Byte</a:t>
            </a:r>
          </a:p>
          <a:p>
            <a:pPr>
              <a:lnSpc>
                <a:spcPct val="90000"/>
              </a:lnSpc>
              <a:buFontTx/>
              <a:buChar char="•"/>
            </a:pPr>
            <a:r>
              <a:rPr lang="en-US" altLang="en-US" sz="2000" dirty="0">
                <a:latin typeface="Verdana"/>
                <a:ea typeface="ＭＳ Ｐゴシック" panose="020B0600070205080204" pitchFamily="34" charset="-128"/>
                <a:cs typeface="Verdana"/>
              </a:rPr>
              <a:t>Short</a:t>
            </a:r>
          </a:p>
          <a:p>
            <a:pPr>
              <a:lnSpc>
                <a:spcPct val="90000"/>
              </a:lnSpc>
              <a:buFontTx/>
              <a:buChar char="•"/>
            </a:pPr>
            <a:r>
              <a:rPr lang="en-US" altLang="en-US" sz="2000" dirty="0">
                <a:latin typeface="Verdana"/>
                <a:ea typeface="ＭＳ Ｐゴシック" panose="020B0600070205080204" pitchFamily="34" charset="-128"/>
                <a:cs typeface="Verdana"/>
              </a:rPr>
              <a:t>Integer</a:t>
            </a:r>
          </a:p>
          <a:p>
            <a:pPr>
              <a:lnSpc>
                <a:spcPct val="90000"/>
              </a:lnSpc>
              <a:buFontTx/>
              <a:buChar char="•"/>
            </a:pPr>
            <a:r>
              <a:rPr lang="en-US" altLang="en-US" sz="2000" dirty="0">
                <a:latin typeface="Verdana"/>
                <a:ea typeface="ＭＳ Ｐゴシック" panose="020B0600070205080204" pitchFamily="34" charset="-128"/>
                <a:cs typeface="Verdana"/>
              </a:rPr>
              <a:t>Long</a:t>
            </a:r>
          </a:p>
          <a:p>
            <a:pPr>
              <a:lnSpc>
                <a:spcPct val="90000"/>
              </a:lnSpc>
              <a:buFontTx/>
              <a:buChar char="•"/>
            </a:pPr>
            <a:r>
              <a:rPr lang="en-US" altLang="en-US" sz="2000" dirty="0">
                <a:latin typeface="Verdana"/>
                <a:ea typeface="ＭＳ Ｐゴシック" panose="020B0600070205080204" pitchFamily="34" charset="-128"/>
                <a:cs typeface="Verdana"/>
              </a:rPr>
              <a:t>Float</a:t>
            </a:r>
          </a:p>
          <a:p>
            <a:pPr>
              <a:lnSpc>
                <a:spcPct val="90000"/>
              </a:lnSpc>
              <a:buFontTx/>
              <a:buChar char="•"/>
            </a:pPr>
            <a:r>
              <a:rPr lang="en-US" altLang="en-US" sz="2000" dirty="0">
                <a:latin typeface="Verdana"/>
                <a:ea typeface="ＭＳ Ｐゴシック" panose="020B0600070205080204" pitchFamily="34" charset="-128"/>
                <a:cs typeface="Verdana"/>
              </a:rPr>
              <a:t>Double</a:t>
            </a:r>
          </a:p>
          <a:p>
            <a:pPr>
              <a:lnSpc>
                <a:spcPct val="90000"/>
              </a:lnSpc>
              <a:buFontTx/>
              <a:buChar char="•"/>
            </a:pPr>
            <a:endParaRPr lang="en-US" altLang="en-US" sz="3200" dirty="0">
              <a:ea typeface="ＭＳ Ｐゴシック" panose="020B0600070205080204" pitchFamily="34" charset="-128"/>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a:extLst>
              <a:ext uri="{FF2B5EF4-FFF2-40B4-BE49-F238E27FC236}">
                <a16:creationId xmlns:a16="http://schemas.microsoft.com/office/drawing/2014/main" id="{17E34199-47AD-E34D-A3BB-FAF571B845D7}"/>
              </a:ext>
            </a:extLst>
          </p:cNvPr>
          <p:cNvSpPr>
            <a:spLocks noGrp="1" noChangeArrowheads="1"/>
          </p:cNvSpPr>
          <p:nvPr>
            <p:ph type="title"/>
          </p:nvPr>
        </p:nvSpPr>
        <p:spPr/>
        <p:txBody>
          <a:bodyPr/>
          <a:lstStyle/>
          <a:p>
            <a:r>
              <a:rPr lang="en-US" altLang="en-US">
                <a:ea typeface="ＭＳ Ｐゴシック" panose="020B0600070205080204" pitchFamily="34" charset="-128"/>
              </a:rPr>
              <a:t>ArrayList of Primitives</a:t>
            </a:r>
          </a:p>
        </p:txBody>
      </p:sp>
      <p:sp>
        <p:nvSpPr>
          <p:cNvPr id="818179" name="Rectangle 3">
            <a:extLst>
              <a:ext uri="{FF2B5EF4-FFF2-40B4-BE49-F238E27FC236}">
                <a16:creationId xmlns:a16="http://schemas.microsoft.com/office/drawing/2014/main" id="{6F6E4703-04C2-C94F-BB5D-C45EF4F14C0E}"/>
              </a:ext>
            </a:extLst>
          </p:cNvPr>
          <p:cNvSpPr>
            <a:spLocks noGrp="1" noChangeArrowheads="1"/>
          </p:cNvSpPr>
          <p:nvPr>
            <p:ph type="body" idx="1"/>
          </p:nvPr>
        </p:nvSpPr>
        <p:spPr/>
        <p:txBody>
          <a:bodyPr/>
          <a:lstStyle/>
          <a:p>
            <a:pPr marL="0" indent="0">
              <a:buFont typeface="Wingdings 2" charset="0"/>
              <a:buNone/>
              <a:defRPr/>
            </a:pPr>
            <a:r>
              <a:rPr lang="en-US" sz="1800" b="1" dirty="0" err="1">
                <a:latin typeface="Courier New"/>
                <a:cs typeface="Courier New"/>
              </a:rPr>
              <a:t>ArrayList</a:t>
            </a:r>
            <a:r>
              <a:rPr lang="en-US" sz="1800" b="1" dirty="0">
                <a:latin typeface="Courier New"/>
                <a:cs typeface="Courier New"/>
              </a:rPr>
              <a:t> &lt;Integer&gt; </a:t>
            </a:r>
            <a:r>
              <a:rPr lang="en-US" sz="1800" b="1" dirty="0" err="1">
                <a:latin typeface="Courier New"/>
                <a:cs typeface="Courier New"/>
              </a:rPr>
              <a:t>intList</a:t>
            </a:r>
            <a:r>
              <a:rPr lang="en-US" sz="1800" b="1" dirty="0">
                <a:latin typeface="Courier New"/>
                <a:cs typeface="Courier New"/>
              </a:rPr>
              <a:t> = new </a:t>
            </a:r>
            <a:r>
              <a:rPr lang="en-US" sz="1800" b="1" dirty="0" err="1">
                <a:latin typeface="Courier New"/>
                <a:cs typeface="Courier New"/>
              </a:rPr>
              <a:t>ArrayList</a:t>
            </a:r>
            <a:r>
              <a:rPr lang="en-US" sz="1800" b="1" dirty="0">
                <a:latin typeface="Courier New"/>
                <a:cs typeface="Courier New"/>
              </a:rPr>
              <a:t> &lt;Integer&gt; ();</a:t>
            </a:r>
          </a:p>
          <a:p>
            <a:pPr marL="0" indent="0">
              <a:buFont typeface="Wingdings 2" charset="0"/>
              <a:buNone/>
              <a:defRPr/>
            </a:pPr>
            <a:r>
              <a:rPr lang="en-US" sz="1800" b="1" dirty="0" err="1">
                <a:latin typeface="Courier New"/>
                <a:cs typeface="Courier New"/>
              </a:rPr>
              <a:t>intList.add</a:t>
            </a:r>
            <a:r>
              <a:rPr lang="en-US" sz="1800" b="1" dirty="0">
                <a:latin typeface="Courier New"/>
                <a:cs typeface="Courier New"/>
              </a:rPr>
              <a:t>(3);</a:t>
            </a:r>
          </a:p>
          <a:p>
            <a:pPr marL="0" indent="0">
              <a:buFont typeface="Wingdings 2" charset="0"/>
              <a:buNone/>
              <a:defRPr/>
            </a:pPr>
            <a:r>
              <a:rPr lang="en-US" sz="1800" b="1" dirty="0" err="1">
                <a:latin typeface="Courier New"/>
                <a:cs typeface="Courier New"/>
              </a:rPr>
              <a:t>intList.add</a:t>
            </a:r>
            <a:r>
              <a:rPr lang="en-US" sz="1800" b="1" dirty="0">
                <a:latin typeface="Courier New"/>
                <a:cs typeface="Courier New"/>
              </a:rPr>
              <a:t>(4);</a:t>
            </a:r>
          </a:p>
          <a:p>
            <a:pPr marL="0" indent="0">
              <a:buFont typeface="Wingdings 2" charset="0"/>
              <a:buNone/>
              <a:defRPr/>
            </a:pPr>
            <a:r>
              <a:rPr lang="en-US" sz="1800" b="1" dirty="0" err="1">
                <a:latin typeface="Courier New"/>
                <a:cs typeface="Courier New"/>
              </a:rPr>
              <a:t>intList.add</a:t>
            </a:r>
            <a:r>
              <a:rPr lang="en-US" sz="1800" b="1" dirty="0">
                <a:latin typeface="Courier New"/>
                <a:cs typeface="Courier New"/>
              </a:rPr>
              <a:t>(5);</a:t>
            </a:r>
          </a:p>
          <a:p>
            <a:pPr marL="0" indent="0">
              <a:buFont typeface="Wingdings 2" charset="0"/>
              <a:buNone/>
              <a:defRPr/>
            </a:pPr>
            <a:r>
              <a:rPr lang="en-US" sz="1800" b="1" dirty="0" err="1">
                <a:latin typeface="Courier New"/>
                <a:cs typeface="Courier New"/>
              </a:rPr>
              <a:t>int</a:t>
            </a:r>
            <a:r>
              <a:rPr lang="en-US" sz="1800" b="1" dirty="0">
                <a:latin typeface="Courier New"/>
                <a:cs typeface="Courier New"/>
              </a:rPr>
              <a:t> value = </a:t>
            </a:r>
            <a:r>
              <a:rPr lang="en-US" sz="1800" b="1" dirty="0" err="1">
                <a:latin typeface="Courier New"/>
                <a:cs typeface="Courier New"/>
              </a:rPr>
              <a:t>intList.get</a:t>
            </a:r>
            <a:r>
              <a:rPr lang="en-US" sz="1800" b="1" dirty="0">
                <a:latin typeface="Courier New"/>
                <a:cs typeface="Courier New"/>
              </a:rPr>
              <a:t>(1);</a:t>
            </a:r>
          </a:p>
          <a:p>
            <a:pPr marL="0" indent="0">
              <a:buFont typeface="Wingdings 2" charset="0"/>
              <a:buNone/>
              <a:defRPr/>
            </a:pPr>
            <a:r>
              <a:rPr lang="en-US" sz="1800" b="1" dirty="0" err="1">
                <a:latin typeface="Courier New"/>
                <a:cs typeface="Courier New"/>
              </a:rPr>
              <a:t>int</a:t>
            </a:r>
            <a:r>
              <a:rPr lang="en-US" sz="1800" b="1" dirty="0">
                <a:latin typeface="Courier New"/>
                <a:cs typeface="Courier New"/>
              </a:rPr>
              <a:t> index = </a:t>
            </a:r>
            <a:r>
              <a:rPr lang="en-US" sz="1800" b="1" dirty="0" err="1">
                <a:latin typeface="Courier New"/>
                <a:cs typeface="Courier New"/>
              </a:rPr>
              <a:t>intList.indexOf</a:t>
            </a:r>
            <a:r>
              <a:rPr lang="en-US" sz="1800" b="1" dirty="0">
                <a:latin typeface="Courier New"/>
                <a:cs typeface="Courier New"/>
              </a:rPr>
              <a:t>(3);</a:t>
            </a:r>
          </a:p>
          <a:p>
            <a:pPr>
              <a:buFont typeface="Wingdings 2" charset="0"/>
              <a:buChar char=""/>
              <a:defRPr/>
            </a:pPr>
            <a:endParaRPr lang="en-US" sz="3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4A8D56-7B9C-3B40-BBB5-273B739D8BEA}"/>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CD0C40E2-0436-854D-9DC0-9CDFD3B82417}" type="slidenum">
              <a:rPr lang="en-US" altLang="en-US" sz="800">
                <a:solidFill>
                  <a:srgbClr val="595959"/>
                </a:solidFill>
              </a:rPr>
              <a:pPr/>
              <a:t>103</a:t>
            </a:fld>
            <a:endParaRPr lang="en-US" altLang="en-US" sz="800">
              <a:solidFill>
                <a:srgbClr val="595959"/>
              </a:solidFill>
            </a:endParaRPr>
          </a:p>
        </p:txBody>
      </p:sp>
      <p:sp>
        <p:nvSpPr>
          <p:cNvPr id="5" name="TextBox 4">
            <a:extLst>
              <a:ext uri="{FF2B5EF4-FFF2-40B4-BE49-F238E27FC236}">
                <a16:creationId xmlns:a16="http://schemas.microsoft.com/office/drawing/2014/main" id="{0F66462B-F084-1241-912E-FDE3D16FB7B0}"/>
              </a:ext>
            </a:extLst>
          </p:cNvPr>
          <p:cNvSpPr txBox="1"/>
          <p:nvPr/>
        </p:nvSpPr>
        <p:spPr>
          <a:xfrm>
            <a:off x="395536" y="1124744"/>
            <a:ext cx="8202488" cy="5878532"/>
          </a:xfrm>
          <a:prstGeom prst="rect">
            <a:avLst/>
          </a:prstGeom>
          <a:noFill/>
        </p:spPr>
        <p:txBody>
          <a:bodyPr>
            <a:spAutoFit/>
          </a:bodyPr>
          <a:lstStyle/>
          <a:p>
            <a:pPr>
              <a:defRPr/>
            </a:pPr>
            <a:r>
              <a:rPr lang="en-US" b="1" dirty="0">
                <a:solidFill>
                  <a:srgbClr val="7F0055"/>
                </a:solidFill>
                <a:latin typeface="Consolas"/>
                <a:ea typeface="ＭＳ Ｐゴシック" charset="0"/>
              </a:rPr>
              <a:t>import</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java.util.ArrayList</a:t>
            </a:r>
            <a:r>
              <a:rPr lang="en-US" b="1" dirty="0">
                <a:solidFill>
                  <a:srgbClr val="000000"/>
                </a:solidFill>
                <a:latin typeface="Consolas"/>
                <a:ea typeface="ＭＳ Ｐゴシック" charset="0"/>
              </a:rPr>
              <a:t>;</a:t>
            </a:r>
          </a:p>
          <a:p>
            <a:pPr>
              <a:defRPr/>
            </a:pPr>
            <a:endParaRPr lang="en-US" dirty="0">
              <a:latin typeface="Consolas"/>
              <a:ea typeface="ＭＳ Ｐゴシック" charset="0"/>
            </a:endParaRPr>
          </a:p>
          <a:p>
            <a:pPr>
              <a:defRPr/>
            </a:pPr>
            <a:r>
              <a:rPr lang="en-US" b="1" dirty="0">
                <a:solidFill>
                  <a:srgbClr val="7F0055"/>
                </a:solidFill>
                <a:latin typeface="Consolas"/>
                <a:ea typeface="ＭＳ Ｐゴシック" charset="0"/>
              </a:rPr>
              <a:t>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class</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ArrayListCollection</a:t>
            </a:r>
            <a:r>
              <a:rPr lang="en-US" b="1" dirty="0">
                <a:solidFill>
                  <a:srgbClr val="000000"/>
                </a:solidFill>
                <a:latin typeface="Consolas"/>
                <a:ea typeface="ＭＳ Ｐゴシック" charset="0"/>
              </a:rPr>
              <a:t> {</a:t>
            </a:r>
            <a:endParaRPr lang="en-US" dirty="0">
              <a:latin typeface="Consolas"/>
              <a:ea typeface="ＭＳ Ｐゴシック" charset="0"/>
            </a:endParaRPr>
          </a:p>
          <a:p>
            <a:pPr lvl="1">
              <a:defRPr/>
            </a:pPr>
            <a:r>
              <a:rPr lang="en-US" b="1" dirty="0">
                <a:solidFill>
                  <a:srgbClr val="7F0055"/>
                </a:solidFill>
                <a:latin typeface="Consolas"/>
                <a:ea typeface="ＭＳ Ｐゴシック" charset="0"/>
              </a:rPr>
              <a:t>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static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void</a:t>
            </a:r>
            <a:r>
              <a:rPr lang="en-US" b="1" dirty="0">
                <a:solidFill>
                  <a:srgbClr val="000000"/>
                </a:solidFill>
                <a:latin typeface="Consolas"/>
                <a:ea typeface="ＭＳ Ｐゴシック" charset="0"/>
              </a:rPr>
              <a:t> display (</a:t>
            </a:r>
            <a:r>
              <a:rPr lang="en-US" b="1" dirty="0" err="1">
                <a:solidFill>
                  <a:srgbClr val="000000"/>
                </a:solidFill>
                <a:latin typeface="Consolas"/>
                <a:ea typeface="ＭＳ Ｐゴシック" charset="0"/>
              </a:rPr>
              <a:t>ArrayList</a:t>
            </a:r>
            <a:r>
              <a:rPr lang="en-US" b="1" dirty="0">
                <a:solidFill>
                  <a:srgbClr val="000000"/>
                </a:solidFill>
                <a:latin typeface="Consolas"/>
                <a:ea typeface="ＭＳ Ｐゴシック" charset="0"/>
              </a:rPr>
              <a:t>&lt;String&gt; </a:t>
            </a:r>
            <a:r>
              <a:rPr lang="en-US" b="1" dirty="0" err="1">
                <a:solidFill>
                  <a:srgbClr val="000000"/>
                </a:solidFill>
                <a:latin typeface="Consolas"/>
                <a:ea typeface="ＭＳ Ｐゴシック" charset="0"/>
              </a:rPr>
              <a:t>arrList</a:t>
            </a:r>
            <a:r>
              <a:rPr lang="en-US" b="1" dirty="0">
                <a:solidFill>
                  <a:srgbClr val="000000"/>
                </a:solidFill>
                <a:latin typeface="Consolas"/>
                <a:ea typeface="ＭＳ Ｐゴシック" charset="0"/>
              </a:rPr>
              <a:t>) {</a:t>
            </a:r>
          </a:p>
          <a:p>
            <a:pPr lvl="1">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a:t>
            </a:r>
            <a:r>
              <a:rPr lang="en-US" i="1" dirty="0">
                <a:solidFill>
                  <a:srgbClr val="000000"/>
                </a:solidFill>
                <a:latin typeface="Consolas"/>
                <a:ea typeface="ＭＳ Ｐゴシック" charset="0"/>
              </a:rPr>
              <a:t> (</a:t>
            </a:r>
            <a:r>
              <a:rPr lang="en-US" i="1" dirty="0">
                <a:solidFill>
                  <a:srgbClr val="2A00FF"/>
                </a:solidFill>
                <a:latin typeface="Consolas"/>
                <a:ea typeface="ＭＳ Ｐゴシック" charset="0"/>
              </a:rPr>
              <a:t>"display using </a:t>
            </a:r>
            <a:r>
              <a:rPr lang="en-US" i="1" dirty="0" err="1">
                <a:solidFill>
                  <a:srgbClr val="2A00FF"/>
                </a:solidFill>
                <a:latin typeface="Consolas"/>
                <a:ea typeface="ＭＳ Ｐゴシック" charset="0"/>
              </a:rPr>
              <a:t>enchanced</a:t>
            </a:r>
            <a:r>
              <a:rPr lang="en-US" i="1" dirty="0">
                <a:solidFill>
                  <a:srgbClr val="2A00FF"/>
                </a:solidFill>
                <a:latin typeface="Consolas"/>
                <a:ea typeface="ＭＳ Ｐゴシック" charset="0"/>
              </a:rPr>
              <a:t> for loop : "</a:t>
            </a:r>
            <a:r>
              <a:rPr lang="en-US" i="1" dirty="0">
                <a:solidFill>
                  <a:srgbClr val="000000"/>
                </a:solidFill>
                <a:latin typeface="Consolas"/>
                <a:ea typeface="ＭＳ Ｐゴシック" charset="0"/>
              </a:rPr>
              <a:t>);</a:t>
            </a:r>
          </a:p>
          <a:p>
            <a:pPr lvl="1">
              <a:defRPr/>
            </a:pPr>
            <a:r>
              <a:rPr lang="en-US" b="1" dirty="0">
                <a:solidFill>
                  <a:srgbClr val="7F0055"/>
                </a:solidFill>
                <a:latin typeface="Consolas"/>
                <a:ea typeface="ＭＳ Ｐゴシック" charset="0"/>
              </a:rPr>
              <a:t>  for</a:t>
            </a:r>
            <a:r>
              <a:rPr lang="en-US" b="1" dirty="0">
                <a:solidFill>
                  <a:srgbClr val="000000"/>
                </a:solidFill>
                <a:latin typeface="Consolas"/>
                <a:ea typeface="ＭＳ Ｐゴシック" charset="0"/>
              </a:rPr>
              <a:t> (String item : </a:t>
            </a:r>
            <a:r>
              <a:rPr lang="en-US" b="1" dirty="0" err="1">
                <a:solidFill>
                  <a:srgbClr val="000000"/>
                </a:solidFill>
                <a:latin typeface="Consolas"/>
                <a:ea typeface="ＭＳ Ｐゴシック" charset="0"/>
              </a:rPr>
              <a:t>arrList</a:t>
            </a:r>
            <a:r>
              <a:rPr lang="en-US" b="1" dirty="0">
                <a:solidFill>
                  <a:srgbClr val="000000"/>
                </a:solidFill>
                <a:latin typeface="Consolas"/>
                <a:ea typeface="ＭＳ Ｐゴシック" charset="0"/>
              </a:rPr>
              <a:t>) {</a:t>
            </a:r>
          </a:p>
          <a:p>
            <a:pPr lvl="1">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a:t>
            </a:r>
            <a:r>
              <a:rPr lang="en-US" i="1" dirty="0">
                <a:solidFill>
                  <a:srgbClr val="000000"/>
                </a:solidFill>
                <a:latin typeface="Consolas"/>
                <a:ea typeface="ＭＳ Ｐゴシック" charset="0"/>
              </a:rPr>
              <a:t>(item + </a:t>
            </a:r>
            <a:r>
              <a:rPr lang="en-US" i="1" dirty="0">
                <a:solidFill>
                  <a:srgbClr val="2A00FF"/>
                </a:solidFill>
                <a:latin typeface="Consolas"/>
                <a:ea typeface="ＭＳ Ｐゴシック" charset="0"/>
              </a:rPr>
              <a:t>" "</a:t>
            </a:r>
            <a:r>
              <a:rPr lang="en-US" i="1" dirty="0">
                <a:solidFill>
                  <a:srgbClr val="000000"/>
                </a:solidFill>
                <a:latin typeface="Consolas"/>
                <a:ea typeface="ＭＳ Ｐゴシック" charset="0"/>
              </a:rPr>
              <a:t>);</a:t>
            </a:r>
          </a:p>
          <a:p>
            <a:pPr lvl="1">
              <a:defRPr/>
            </a:pPr>
            <a:r>
              <a:rPr lang="en-US" i="1" dirty="0">
                <a:solidFill>
                  <a:srgbClr val="000000"/>
                </a:solidFill>
                <a:latin typeface="Consolas"/>
                <a:ea typeface="ＭＳ Ｐゴシック" charset="0"/>
              </a:rPr>
              <a:t>  }</a:t>
            </a:r>
          </a:p>
          <a:p>
            <a:pPr lvl="1">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.println</a:t>
            </a:r>
            <a:r>
              <a:rPr lang="en-US" i="1" dirty="0">
                <a:solidFill>
                  <a:srgbClr val="000000"/>
                </a:solidFill>
                <a:latin typeface="Consolas"/>
                <a:ea typeface="ＭＳ Ｐゴシック" charset="0"/>
              </a:rPr>
              <a:t>();</a:t>
            </a:r>
          </a:p>
          <a:p>
            <a:pPr lvl="1">
              <a:defRPr/>
            </a:pPr>
            <a:endParaRPr lang="en-US" dirty="0">
              <a:latin typeface="Consolas"/>
              <a:ea typeface="ＭＳ Ｐゴシック" charset="0"/>
            </a:endParaRPr>
          </a:p>
          <a:p>
            <a:pPr lvl="1">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a:t>
            </a:r>
            <a:r>
              <a:rPr lang="en-US" i="1" dirty="0">
                <a:solidFill>
                  <a:srgbClr val="000000"/>
                </a:solidFill>
                <a:latin typeface="Consolas"/>
                <a:ea typeface="ＭＳ Ｐゴシック" charset="0"/>
              </a:rPr>
              <a:t> (</a:t>
            </a:r>
            <a:r>
              <a:rPr lang="en-US" i="1" dirty="0">
                <a:solidFill>
                  <a:srgbClr val="2A00FF"/>
                </a:solidFill>
                <a:latin typeface="Consolas"/>
                <a:ea typeface="ＭＳ Ｐゴシック" charset="0"/>
              </a:rPr>
              <a:t>"Display using counter controlled loop : "</a:t>
            </a:r>
            <a:r>
              <a:rPr lang="en-US" i="1" dirty="0">
                <a:solidFill>
                  <a:srgbClr val="000000"/>
                </a:solidFill>
                <a:latin typeface="Consolas"/>
                <a:ea typeface="ＭＳ Ｐゴシック" charset="0"/>
              </a:rPr>
              <a:t>);</a:t>
            </a:r>
          </a:p>
          <a:p>
            <a:pPr lvl="1">
              <a:defRPr/>
            </a:pPr>
            <a:r>
              <a:rPr lang="nn-NO" b="1" dirty="0">
                <a:solidFill>
                  <a:srgbClr val="7F0055"/>
                </a:solidFill>
                <a:latin typeface="Consolas"/>
                <a:ea typeface="ＭＳ Ｐゴシック" charset="0"/>
              </a:rPr>
              <a:t>  for</a:t>
            </a:r>
            <a:r>
              <a:rPr lang="nn-NO" b="1" dirty="0">
                <a:solidFill>
                  <a:srgbClr val="000000"/>
                </a:solidFill>
                <a:latin typeface="Consolas"/>
                <a:ea typeface="ＭＳ Ｐゴシック" charset="0"/>
              </a:rPr>
              <a:t> (</a:t>
            </a:r>
            <a:r>
              <a:rPr lang="nn-NO" b="1" dirty="0">
                <a:solidFill>
                  <a:srgbClr val="7F0055"/>
                </a:solidFill>
                <a:latin typeface="Consolas"/>
                <a:ea typeface="ＭＳ Ｐゴシック" charset="0"/>
              </a:rPr>
              <a:t>int</a:t>
            </a:r>
            <a:r>
              <a:rPr lang="nn-NO" b="1" dirty="0">
                <a:solidFill>
                  <a:srgbClr val="000000"/>
                </a:solidFill>
                <a:latin typeface="Consolas"/>
                <a:ea typeface="ＭＳ Ｐゴシック" charset="0"/>
              </a:rPr>
              <a:t> i = 0; i &lt; arrList.size(); i++) {</a:t>
            </a:r>
          </a:p>
          <a:p>
            <a:pPr lvl="1">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a:t>
            </a:r>
            <a:r>
              <a:rPr lang="en-US" i="1" dirty="0">
                <a:solidFill>
                  <a:srgbClr val="000000"/>
                </a:solidFill>
                <a:latin typeface="Consolas"/>
                <a:ea typeface="ＭＳ Ｐゴシック" charset="0"/>
              </a:rPr>
              <a:t>(</a:t>
            </a:r>
            <a:r>
              <a:rPr lang="en-US" i="1" dirty="0" err="1">
                <a:solidFill>
                  <a:srgbClr val="000000"/>
                </a:solidFill>
                <a:latin typeface="Consolas"/>
                <a:ea typeface="ＭＳ Ｐゴシック" charset="0"/>
              </a:rPr>
              <a:t>arrList.get</a:t>
            </a:r>
            <a:r>
              <a:rPr lang="en-US" i="1" dirty="0">
                <a:solidFill>
                  <a:srgbClr val="000000"/>
                </a:solidFill>
                <a:latin typeface="Consolas"/>
                <a:ea typeface="ＭＳ Ｐゴシック" charset="0"/>
              </a:rPr>
              <a:t>(</a:t>
            </a:r>
            <a:r>
              <a:rPr lang="en-US" i="1" dirty="0" err="1">
                <a:solidFill>
                  <a:srgbClr val="000000"/>
                </a:solidFill>
                <a:latin typeface="Consolas"/>
                <a:ea typeface="ＭＳ Ｐゴシック" charset="0"/>
              </a:rPr>
              <a:t>i</a:t>
            </a:r>
            <a:r>
              <a:rPr lang="en-US" i="1" dirty="0">
                <a:solidFill>
                  <a:srgbClr val="000000"/>
                </a:solidFill>
                <a:latin typeface="Consolas"/>
                <a:ea typeface="ＭＳ Ｐゴシック" charset="0"/>
              </a:rPr>
              <a:t>) + </a:t>
            </a:r>
            <a:r>
              <a:rPr lang="en-US" i="1" dirty="0">
                <a:solidFill>
                  <a:srgbClr val="2A00FF"/>
                </a:solidFill>
                <a:latin typeface="Consolas"/>
                <a:ea typeface="ＭＳ Ｐゴシック" charset="0"/>
              </a:rPr>
              <a:t>" "</a:t>
            </a:r>
            <a:r>
              <a:rPr lang="en-US" i="1" dirty="0">
                <a:solidFill>
                  <a:srgbClr val="000000"/>
                </a:solidFill>
                <a:latin typeface="Consolas"/>
                <a:ea typeface="ＭＳ Ｐゴシック" charset="0"/>
              </a:rPr>
              <a:t>);</a:t>
            </a:r>
          </a:p>
          <a:p>
            <a:pPr lvl="1">
              <a:defRPr/>
            </a:pPr>
            <a:r>
              <a:rPr lang="en-US" dirty="0">
                <a:solidFill>
                  <a:srgbClr val="000000"/>
                </a:solidFill>
                <a:latin typeface="Consolas"/>
                <a:ea typeface="ＭＳ Ｐゴシック" charset="0"/>
              </a:rPr>
              <a:t>  }</a:t>
            </a:r>
          </a:p>
          <a:p>
            <a:pPr lvl="1">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.println</a:t>
            </a:r>
            <a:r>
              <a:rPr lang="en-US" i="1" dirty="0">
                <a:solidFill>
                  <a:srgbClr val="000000"/>
                </a:solidFill>
                <a:latin typeface="Consolas"/>
                <a:ea typeface="ＭＳ Ｐゴシック" charset="0"/>
              </a:rPr>
              <a:t>();</a:t>
            </a:r>
          </a:p>
          <a:p>
            <a:pPr lvl="1">
              <a:defRPr/>
            </a:pPr>
            <a:r>
              <a:rPr lang="en-US" dirty="0">
                <a:solidFill>
                  <a:srgbClr val="000000"/>
                </a:solidFill>
                <a:latin typeface="Consolas"/>
                <a:ea typeface="ＭＳ Ｐゴシック" charset="0"/>
              </a:rPr>
              <a:t>}</a:t>
            </a:r>
            <a:r>
              <a:rPr lang="en-US" dirty="0">
                <a:solidFill>
                  <a:srgbClr val="000000"/>
                </a:solidFill>
                <a:highlight>
                  <a:srgbClr val="E8F2FE"/>
                </a:highlight>
                <a:latin typeface="Consolas"/>
                <a:ea typeface="ＭＳ Ｐゴシック" charset="0"/>
              </a:rPr>
              <a:t> </a:t>
            </a:r>
            <a:r>
              <a:rPr lang="en-US" dirty="0">
                <a:solidFill>
                  <a:srgbClr val="3F7F5F"/>
                </a:solidFill>
                <a:highlight>
                  <a:srgbClr val="E8F2FE"/>
                </a:highlight>
                <a:latin typeface="Consolas"/>
                <a:ea typeface="ＭＳ Ｐゴシック" charset="0"/>
              </a:rPr>
              <a:t>// end method display</a:t>
            </a:r>
            <a:endParaRPr lang="en-US" dirty="0">
              <a:solidFill>
                <a:srgbClr val="000000"/>
              </a:solidFill>
              <a:latin typeface="Consolas"/>
              <a:ea typeface="ＭＳ Ｐゴシック" charset="0"/>
            </a:endParaRPr>
          </a:p>
        </p:txBody>
      </p:sp>
      <p:sp>
        <p:nvSpPr>
          <p:cNvPr id="150531" name="TextBox 5">
            <a:extLst>
              <a:ext uri="{FF2B5EF4-FFF2-40B4-BE49-F238E27FC236}">
                <a16:creationId xmlns:a16="http://schemas.microsoft.com/office/drawing/2014/main" id="{28C4D9BE-FDCA-B147-B5DD-A4FE8E7D5827}"/>
              </a:ext>
            </a:extLst>
          </p:cNvPr>
          <p:cNvSpPr txBox="1">
            <a:spLocks noChangeArrowheads="1"/>
          </p:cNvSpPr>
          <p:nvPr/>
        </p:nvSpPr>
        <p:spPr bwMode="auto">
          <a:xfrm>
            <a:off x="6011863" y="2636838"/>
            <a:ext cx="2160537" cy="338554"/>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a:cs typeface="Verdana"/>
              </a:rPr>
              <a:t>Enhanced for loop</a:t>
            </a:r>
          </a:p>
        </p:txBody>
      </p:sp>
      <p:cxnSp>
        <p:nvCxnSpPr>
          <p:cNvPr id="7" name="Straight Arrow Connector 6">
            <a:extLst>
              <a:ext uri="{FF2B5EF4-FFF2-40B4-BE49-F238E27FC236}">
                <a16:creationId xmlns:a16="http://schemas.microsoft.com/office/drawing/2014/main" id="{B60A5C58-9C3B-3749-AA0E-C871ED4BD1C5}"/>
              </a:ext>
            </a:extLst>
          </p:cNvPr>
          <p:cNvCxnSpPr>
            <a:cxnSpLocks/>
          </p:cNvCxnSpPr>
          <p:nvPr/>
        </p:nvCxnSpPr>
        <p:spPr>
          <a:xfrm flipH="1" flipV="1">
            <a:off x="5076056" y="2780928"/>
            <a:ext cx="935808" cy="71810"/>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0533" name="TextBox 7">
            <a:extLst>
              <a:ext uri="{FF2B5EF4-FFF2-40B4-BE49-F238E27FC236}">
                <a16:creationId xmlns:a16="http://schemas.microsoft.com/office/drawing/2014/main" id="{E70FC1E2-66F8-2246-8CA2-4670EC9FD31C}"/>
              </a:ext>
            </a:extLst>
          </p:cNvPr>
          <p:cNvSpPr txBox="1">
            <a:spLocks noChangeArrowheads="1"/>
          </p:cNvSpPr>
          <p:nvPr/>
        </p:nvSpPr>
        <p:spPr bwMode="auto">
          <a:xfrm>
            <a:off x="6228184" y="5085184"/>
            <a:ext cx="2520280" cy="338554"/>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a:cs typeface="Verdana"/>
              </a:rPr>
              <a:t>Using size() in for loop</a:t>
            </a:r>
          </a:p>
        </p:txBody>
      </p:sp>
      <p:cxnSp>
        <p:nvCxnSpPr>
          <p:cNvPr id="9" name="Straight Arrow Connector 8">
            <a:extLst>
              <a:ext uri="{FF2B5EF4-FFF2-40B4-BE49-F238E27FC236}">
                <a16:creationId xmlns:a16="http://schemas.microsoft.com/office/drawing/2014/main" id="{067CC0C9-C361-754D-BC63-CD9A5A07E997}"/>
              </a:ext>
            </a:extLst>
          </p:cNvPr>
          <p:cNvCxnSpPr>
            <a:cxnSpLocks/>
          </p:cNvCxnSpPr>
          <p:nvPr/>
        </p:nvCxnSpPr>
        <p:spPr>
          <a:xfrm flipH="1" flipV="1">
            <a:off x="6228184" y="4725144"/>
            <a:ext cx="648592" cy="365412"/>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0535" name="TextBox 7">
            <a:extLst>
              <a:ext uri="{FF2B5EF4-FFF2-40B4-BE49-F238E27FC236}">
                <a16:creationId xmlns:a16="http://schemas.microsoft.com/office/drawing/2014/main" id="{B4B2552E-9CB0-6E4C-B39B-EBC5ACE592B8}"/>
              </a:ext>
            </a:extLst>
          </p:cNvPr>
          <p:cNvSpPr txBox="1">
            <a:spLocks noChangeArrowheads="1"/>
          </p:cNvSpPr>
          <p:nvPr/>
        </p:nvSpPr>
        <p:spPr bwMode="auto">
          <a:xfrm>
            <a:off x="4860032" y="5949280"/>
            <a:ext cx="2520205" cy="338554"/>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a:cs typeface="Verdana"/>
              </a:rPr>
              <a:t>Access object by index</a:t>
            </a:r>
          </a:p>
        </p:txBody>
      </p:sp>
      <p:cxnSp>
        <p:nvCxnSpPr>
          <p:cNvPr id="10" name="Straight Arrow Connector 9">
            <a:extLst>
              <a:ext uri="{FF2B5EF4-FFF2-40B4-BE49-F238E27FC236}">
                <a16:creationId xmlns:a16="http://schemas.microsoft.com/office/drawing/2014/main" id="{0ACF5B15-1DEA-3443-99B6-09B2077DA2FE}"/>
              </a:ext>
            </a:extLst>
          </p:cNvPr>
          <p:cNvCxnSpPr/>
          <p:nvPr/>
        </p:nvCxnSpPr>
        <p:spPr>
          <a:xfrm flipH="1" flipV="1">
            <a:off x="4572000" y="5157788"/>
            <a:ext cx="792163" cy="785812"/>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C654E7-64B0-4248-A2F7-ECB8A8535B9B}"/>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865DC24-BF2E-D24A-A2DE-3AEE87096C03}" type="slidenum">
              <a:rPr lang="en-US" altLang="en-US" sz="800">
                <a:solidFill>
                  <a:srgbClr val="595959"/>
                </a:solidFill>
              </a:rPr>
              <a:pPr/>
              <a:t>104</a:t>
            </a:fld>
            <a:endParaRPr lang="en-US" altLang="en-US" sz="800">
              <a:solidFill>
                <a:srgbClr val="595959"/>
              </a:solidFill>
            </a:endParaRPr>
          </a:p>
        </p:txBody>
      </p:sp>
      <p:sp>
        <p:nvSpPr>
          <p:cNvPr id="151554" name="TextBox 4">
            <a:extLst>
              <a:ext uri="{FF2B5EF4-FFF2-40B4-BE49-F238E27FC236}">
                <a16:creationId xmlns:a16="http://schemas.microsoft.com/office/drawing/2014/main" id="{40338D8D-A911-8747-BC73-431F399FCA07}"/>
              </a:ext>
            </a:extLst>
          </p:cNvPr>
          <p:cNvSpPr txBox="1">
            <a:spLocks noChangeArrowheads="1"/>
          </p:cNvSpPr>
          <p:nvPr/>
        </p:nvSpPr>
        <p:spPr bwMode="auto">
          <a:xfrm>
            <a:off x="323850" y="1894829"/>
            <a:ext cx="89281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static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main(String[] </a:t>
            </a:r>
            <a:r>
              <a:rPr lang="en-US" altLang="en-US" b="1" dirty="0" err="1">
                <a:solidFill>
                  <a:srgbClr val="000000"/>
                </a:solidFill>
                <a:latin typeface="Consolas" panose="020B0609020204030204" pitchFamily="49" charset="0"/>
              </a:rPr>
              <a:t>args</a:t>
            </a:r>
            <a:r>
              <a:rPr lang="en-US" altLang="en-US" b="1" dirty="0">
                <a:solidFill>
                  <a:srgbClr val="000000"/>
                </a:solidFill>
                <a:latin typeface="Consolas" panose="020B0609020204030204" pitchFamily="49" charset="0"/>
              </a:rPr>
              <a:t>) {</a:t>
            </a:r>
          </a:p>
          <a:p>
            <a:pPr lvl="1"/>
            <a:r>
              <a:rPr lang="en-US" altLang="en-US" b="1" dirty="0" err="1">
                <a:solidFill>
                  <a:srgbClr val="000000"/>
                </a:solidFill>
                <a:latin typeface="Consolas" panose="020B0609020204030204" pitchFamily="49" charset="0"/>
              </a:rPr>
              <a:t>ArrayList</a:t>
            </a:r>
            <a:r>
              <a:rPr lang="en-US" altLang="en-US" dirty="0">
                <a:solidFill>
                  <a:srgbClr val="000000"/>
                </a:solidFill>
                <a:latin typeface="Consolas" panose="020B0609020204030204" pitchFamily="49" charset="0"/>
              </a:rPr>
              <a:t>&lt;String&gt; items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ArrayList</a:t>
            </a:r>
            <a:r>
              <a:rPr lang="en-US" altLang="en-US" b="1" dirty="0">
                <a:solidFill>
                  <a:srgbClr val="000000"/>
                </a:solidFill>
                <a:latin typeface="Consolas" panose="020B0609020204030204" pitchFamily="49" charset="0"/>
              </a:rPr>
              <a:t>&lt;String&gt;();</a:t>
            </a:r>
          </a:p>
          <a:p>
            <a:pPr lvl="1"/>
            <a:r>
              <a:rPr lang="en-US" altLang="en-US" dirty="0" err="1">
                <a:solidFill>
                  <a:srgbClr val="000000"/>
                </a:solidFill>
                <a:latin typeface="Consolas" panose="020B0609020204030204" pitchFamily="49" charset="0"/>
              </a:rPr>
              <a:t>items.add</a:t>
            </a:r>
            <a:r>
              <a:rPr lang="en-US" altLang="en-US" dirty="0">
                <a:solidFill>
                  <a:srgbClr val="000000"/>
                </a:solidFill>
                <a:latin typeface="Consolas" panose="020B0609020204030204" pitchFamily="49" charset="0"/>
              </a:rPr>
              <a:t>(</a:t>
            </a:r>
            <a:r>
              <a:rPr lang="en-US" altLang="en-US" dirty="0">
                <a:solidFill>
                  <a:srgbClr val="2A00FF"/>
                </a:solidFill>
                <a:latin typeface="Consolas" panose="020B0609020204030204" pitchFamily="49" charset="0"/>
              </a:rPr>
              <a:t>"red"</a:t>
            </a:r>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note that this function call returns true</a:t>
            </a:r>
          </a:p>
          <a:p>
            <a:pPr lvl="1"/>
            <a:r>
              <a:rPr lang="en-US" altLang="en-US" i="1" dirty="0">
                <a:solidFill>
                  <a:srgbClr val="000000"/>
                </a:solidFill>
                <a:latin typeface="Consolas" panose="020B0609020204030204" pitchFamily="49" charset="0"/>
              </a:rPr>
              <a:t>display(items);</a:t>
            </a:r>
          </a:p>
          <a:p>
            <a:pPr lvl="1"/>
            <a:r>
              <a:rPr lang="en-US" altLang="en-US" dirty="0" err="1">
                <a:solidFill>
                  <a:srgbClr val="000000"/>
                </a:solidFill>
                <a:latin typeface="Consolas" panose="020B0609020204030204" pitchFamily="49" charset="0"/>
              </a:rPr>
              <a:t>items.add</a:t>
            </a:r>
            <a:r>
              <a:rPr lang="en-US" altLang="en-US" dirty="0">
                <a:solidFill>
                  <a:srgbClr val="000000"/>
                </a:solidFill>
                <a:latin typeface="Consolas" panose="020B0609020204030204" pitchFamily="49" charset="0"/>
              </a:rPr>
              <a:t>(0, </a:t>
            </a:r>
            <a:r>
              <a:rPr lang="en-US" altLang="en-US" dirty="0">
                <a:solidFill>
                  <a:srgbClr val="2A00FF"/>
                </a:solidFill>
                <a:latin typeface="Consolas" panose="020B0609020204030204" pitchFamily="49" charset="0"/>
              </a:rPr>
              <a:t>"yellow"</a:t>
            </a:r>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//this overloaded function has no return value</a:t>
            </a:r>
            <a:endParaRPr lang="en-US" altLang="en-US" dirty="0">
              <a:solidFill>
                <a:srgbClr val="000000"/>
              </a:solidFill>
              <a:latin typeface="Consolas" panose="020B0609020204030204" pitchFamily="49" charset="0"/>
            </a:endParaRPr>
          </a:p>
          <a:p>
            <a:pPr lvl="1"/>
            <a:r>
              <a:rPr lang="en-US" altLang="en-US" i="1" dirty="0">
                <a:solidFill>
                  <a:srgbClr val="000000"/>
                </a:solidFill>
                <a:latin typeface="Consolas" panose="020B0609020204030204" pitchFamily="49" charset="0"/>
              </a:rPr>
              <a:t>display(items);</a:t>
            </a:r>
          </a:p>
          <a:p>
            <a:pPr lvl="1"/>
            <a:r>
              <a:rPr lang="en-US" altLang="en-US" dirty="0" err="1">
                <a:solidFill>
                  <a:srgbClr val="000000"/>
                </a:solidFill>
                <a:latin typeface="Consolas" panose="020B0609020204030204" pitchFamily="49" charset="0"/>
              </a:rPr>
              <a:t>items.add</a:t>
            </a:r>
            <a:r>
              <a:rPr lang="en-US" altLang="en-US" dirty="0">
                <a:solidFill>
                  <a:srgbClr val="000000"/>
                </a:solidFill>
                <a:latin typeface="Consolas" panose="020B0609020204030204" pitchFamily="49" charset="0"/>
              </a:rPr>
              <a:t>(</a:t>
            </a:r>
            <a:r>
              <a:rPr lang="en-US" altLang="en-US" dirty="0">
                <a:solidFill>
                  <a:srgbClr val="2A00FF"/>
                </a:solidFill>
                <a:latin typeface="Consolas" panose="020B0609020204030204" pitchFamily="49" charset="0"/>
              </a:rPr>
              <a:t>"green"</a:t>
            </a:r>
            <a:r>
              <a:rPr lang="en-US" altLang="en-US" dirty="0">
                <a:solidFill>
                  <a:srgbClr val="000000"/>
                </a:solidFill>
                <a:latin typeface="Consolas" panose="020B0609020204030204" pitchFamily="49" charset="0"/>
              </a:rPr>
              <a:t>);</a:t>
            </a:r>
          </a:p>
          <a:p>
            <a:pPr lvl="1"/>
            <a:r>
              <a:rPr lang="en-US" altLang="en-US" i="1" dirty="0">
                <a:solidFill>
                  <a:srgbClr val="000000"/>
                </a:solidFill>
                <a:latin typeface="Consolas" panose="020B0609020204030204" pitchFamily="49" charset="0"/>
              </a:rPr>
              <a:t>display(items);</a:t>
            </a:r>
          </a:p>
          <a:p>
            <a:pPr lvl="1"/>
            <a:r>
              <a:rPr lang="en-US" altLang="en-US" dirty="0" err="1">
                <a:solidFill>
                  <a:srgbClr val="000000"/>
                </a:solidFill>
                <a:latin typeface="Consolas" panose="020B0609020204030204" pitchFamily="49" charset="0"/>
              </a:rPr>
              <a:t>items.add</a:t>
            </a:r>
            <a:r>
              <a:rPr lang="en-US" altLang="en-US" dirty="0">
                <a:solidFill>
                  <a:srgbClr val="000000"/>
                </a:solidFill>
                <a:latin typeface="Consolas" panose="020B0609020204030204" pitchFamily="49" charset="0"/>
              </a:rPr>
              <a:t>(</a:t>
            </a:r>
            <a:r>
              <a:rPr lang="en-US" altLang="en-US" dirty="0">
                <a:solidFill>
                  <a:srgbClr val="2A00FF"/>
                </a:solidFill>
                <a:latin typeface="Consolas" panose="020B0609020204030204" pitchFamily="49" charset="0"/>
              </a:rPr>
              <a:t>"yellow"</a:t>
            </a:r>
            <a:r>
              <a:rPr lang="en-US" altLang="en-US" dirty="0">
                <a:solidFill>
                  <a:srgbClr val="000000"/>
                </a:solidFill>
                <a:latin typeface="Consolas" panose="020B0609020204030204" pitchFamily="49" charset="0"/>
              </a:rPr>
              <a:t>);</a:t>
            </a:r>
          </a:p>
          <a:p>
            <a:pPr lvl="1"/>
            <a:r>
              <a:rPr lang="en-US" altLang="en-US" i="1" dirty="0">
                <a:solidFill>
                  <a:srgbClr val="000000"/>
                </a:solidFill>
                <a:latin typeface="Consolas" panose="020B0609020204030204" pitchFamily="49" charset="0"/>
              </a:rPr>
              <a:t>display(items);</a:t>
            </a:r>
          </a:p>
          <a:p>
            <a:endParaRPr lang="en-US" altLang="en-US" dirty="0">
              <a:latin typeface="Consolas" panose="020B0609020204030204" pitchFamily="49" charset="0"/>
            </a:endParaRPr>
          </a:p>
          <a:p>
            <a:pPr lvl="1"/>
            <a:r>
              <a:rPr lang="en-US" altLang="en-US" dirty="0">
                <a:solidFill>
                  <a:srgbClr val="3F7F5F"/>
                </a:solidFill>
                <a:latin typeface="Consolas" panose="020B0609020204030204" pitchFamily="49" charset="0"/>
              </a:rPr>
              <a:t>// this method removes the first element with value yellow</a:t>
            </a:r>
          </a:p>
          <a:p>
            <a:pPr lvl="1"/>
            <a:r>
              <a:rPr lang="en-US" altLang="en-US" dirty="0">
                <a:solidFill>
                  <a:srgbClr val="3F7F5F"/>
                </a:solidFill>
                <a:latin typeface="Consolas" panose="020B0609020204030204" pitchFamily="49" charset="0"/>
              </a:rPr>
              <a:t>// uses "</a:t>
            </a:r>
            <a:r>
              <a:rPr lang="en-US" altLang="en-US" dirty="0" err="1">
                <a:solidFill>
                  <a:srgbClr val="3F7F5F"/>
                </a:solidFill>
                <a:latin typeface="Consolas" panose="020B0609020204030204" pitchFamily="49" charset="0"/>
              </a:rPr>
              <a:t>yellow".equals</a:t>
            </a:r>
            <a:r>
              <a:rPr lang="en-US" altLang="en-US" dirty="0">
                <a:solidFill>
                  <a:srgbClr val="3F7F5F"/>
                </a:solidFill>
                <a:latin typeface="Consolas" panose="020B0609020204030204" pitchFamily="49" charset="0"/>
              </a:rPr>
              <a:t>(element) to check if the element has the value</a:t>
            </a:r>
          </a:p>
          <a:p>
            <a:pPr lvl="1"/>
            <a:r>
              <a:rPr lang="en-US" altLang="en-US" dirty="0">
                <a:solidFill>
                  <a:srgbClr val="3F7F5F"/>
                </a:solidFill>
                <a:latin typeface="Consolas" panose="020B0609020204030204" pitchFamily="49" charset="0"/>
              </a:rPr>
              <a:t>// this method returns true if the array had an element with the</a:t>
            </a:r>
          </a:p>
          <a:p>
            <a:pPr lvl="1"/>
            <a:r>
              <a:rPr lang="en-US" altLang="en-US" dirty="0">
                <a:solidFill>
                  <a:srgbClr val="3F7F5F"/>
                </a:solidFill>
                <a:latin typeface="Consolas" panose="020B0609020204030204" pitchFamily="49" charset="0"/>
              </a:rPr>
              <a:t>// specified value</a:t>
            </a:r>
          </a:p>
          <a:p>
            <a:pPr lvl="1"/>
            <a:r>
              <a:rPr lang="en-US" altLang="en-US" dirty="0" err="1">
                <a:solidFill>
                  <a:srgbClr val="000000"/>
                </a:solidFill>
                <a:latin typeface="Consolas" panose="020B0609020204030204" pitchFamily="49" charset="0"/>
              </a:rPr>
              <a:t>items.remove</a:t>
            </a:r>
            <a:r>
              <a:rPr lang="en-US" altLang="en-US" dirty="0">
                <a:solidFill>
                  <a:srgbClr val="000000"/>
                </a:solidFill>
                <a:latin typeface="Consolas" panose="020B0609020204030204" pitchFamily="49" charset="0"/>
              </a:rPr>
              <a:t>(</a:t>
            </a:r>
            <a:r>
              <a:rPr lang="en-US" altLang="en-US" dirty="0">
                <a:solidFill>
                  <a:srgbClr val="2A00FF"/>
                </a:solidFill>
                <a:latin typeface="Consolas" panose="020B0609020204030204" pitchFamily="49" charset="0"/>
              </a:rPr>
              <a:t>"yellow"</a:t>
            </a:r>
            <a:r>
              <a:rPr lang="en-US" altLang="en-US" dirty="0">
                <a:solidFill>
                  <a:srgbClr val="000000"/>
                </a:solidFill>
                <a:latin typeface="Consolas" panose="020B0609020204030204" pitchFamily="49" charset="0"/>
              </a:rPr>
              <a:t>);</a:t>
            </a:r>
          </a:p>
          <a:p>
            <a:pPr lvl="1"/>
            <a:r>
              <a:rPr lang="en-US" altLang="en-US" i="1" dirty="0">
                <a:solidFill>
                  <a:srgbClr val="000000"/>
                </a:solidFill>
                <a:latin typeface="Consolas" panose="020B0609020204030204" pitchFamily="49" charset="0"/>
              </a:rPr>
              <a:t>display(items);</a:t>
            </a:r>
          </a:p>
          <a:p>
            <a:endParaRPr lang="en-US" altLang="en-US" dirty="0">
              <a:latin typeface="Consolas" panose="020B0609020204030204" pitchFamily="49" charset="0"/>
            </a:endParaRPr>
          </a:p>
        </p:txBody>
      </p:sp>
      <p:sp>
        <p:nvSpPr>
          <p:cNvPr id="151555" name="TextBox 4">
            <a:extLst>
              <a:ext uri="{FF2B5EF4-FFF2-40B4-BE49-F238E27FC236}">
                <a16:creationId xmlns:a16="http://schemas.microsoft.com/office/drawing/2014/main" id="{60463069-239A-4449-A899-2F287C68A5C1}"/>
              </a:ext>
            </a:extLst>
          </p:cNvPr>
          <p:cNvSpPr txBox="1">
            <a:spLocks noChangeArrowheads="1"/>
          </p:cNvSpPr>
          <p:nvPr/>
        </p:nvSpPr>
        <p:spPr bwMode="auto">
          <a:xfrm>
            <a:off x="3779862" y="3571949"/>
            <a:ext cx="2665413" cy="707886"/>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a:cs typeface="Verdana"/>
              </a:rPr>
              <a:t>Overloaded.</a:t>
            </a:r>
          </a:p>
          <a:p>
            <a:r>
              <a:rPr lang="en-US" altLang="en-US" dirty="0">
                <a:latin typeface="Verdana"/>
                <a:cs typeface="Verdana"/>
              </a:rPr>
              <a:t>void add(</a:t>
            </a:r>
            <a:r>
              <a:rPr lang="en-US" altLang="en-US" dirty="0" err="1">
                <a:latin typeface="Verdana"/>
                <a:cs typeface="Verdana"/>
              </a:rPr>
              <a:t>int</a:t>
            </a:r>
            <a:r>
              <a:rPr lang="en-US" altLang="en-US" dirty="0">
                <a:latin typeface="Verdana"/>
                <a:cs typeface="Verdana"/>
              </a:rPr>
              <a:t>, element)</a:t>
            </a:r>
          </a:p>
        </p:txBody>
      </p:sp>
      <p:cxnSp>
        <p:nvCxnSpPr>
          <p:cNvPr id="6" name="Straight Arrow Connector 5">
            <a:extLst>
              <a:ext uri="{FF2B5EF4-FFF2-40B4-BE49-F238E27FC236}">
                <a16:creationId xmlns:a16="http://schemas.microsoft.com/office/drawing/2014/main" id="{B81E4E2B-48D5-F247-855F-3348DDF6D295}"/>
              </a:ext>
            </a:extLst>
          </p:cNvPr>
          <p:cNvCxnSpPr/>
          <p:nvPr/>
        </p:nvCxnSpPr>
        <p:spPr>
          <a:xfrm flipH="1" flipV="1">
            <a:off x="2916262" y="3356049"/>
            <a:ext cx="863600" cy="576263"/>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1557" name="TextBox 14">
            <a:extLst>
              <a:ext uri="{FF2B5EF4-FFF2-40B4-BE49-F238E27FC236}">
                <a16:creationId xmlns:a16="http://schemas.microsoft.com/office/drawing/2014/main" id="{B406FCE9-F741-1E4B-A69B-CFD16F2920C5}"/>
              </a:ext>
            </a:extLst>
          </p:cNvPr>
          <p:cNvSpPr txBox="1">
            <a:spLocks noChangeArrowheads="1"/>
          </p:cNvSpPr>
          <p:nvPr/>
        </p:nvSpPr>
        <p:spPr bwMode="auto">
          <a:xfrm>
            <a:off x="3779862" y="2636912"/>
            <a:ext cx="2520925" cy="338554"/>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err="1">
                <a:latin typeface="Verdana"/>
                <a:cs typeface="Verdana"/>
              </a:rPr>
              <a:t>boolean</a:t>
            </a:r>
            <a:r>
              <a:rPr lang="en-US" altLang="en-US" dirty="0">
                <a:latin typeface="Verdana"/>
                <a:cs typeface="Verdana"/>
              </a:rPr>
              <a:t> add(element)</a:t>
            </a:r>
          </a:p>
        </p:txBody>
      </p:sp>
      <p:cxnSp>
        <p:nvCxnSpPr>
          <p:cNvPr id="16" name="Straight Arrow Connector 15">
            <a:extLst>
              <a:ext uri="{FF2B5EF4-FFF2-40B4-BE49-F238E27FC236}">
                <a16:creationId xmlns:a16="http://schemas.microsoft.com/office/drawing/2014/main" id="{7502441F-4EA4-3248-ACE1-8D9677E6E4C0}"/>
              </a:ext>
            </a:extLst>
          </p:cNvPr>
          <p:cNvCxnSpPr>
            <a:stCxn id="151557" idx="1"/>
          </p:cNvCxnSpPr>
          <p:nvPr/>
        </p:nvCxnSpPr>
        <p:spPr>
          <a:xfrm flipH="1" flipV="1">
            <a:off x="2771800" y="2636915"/>
            <a:ext cx="1008062" cy="169274"/>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4B25FE-DC13-4746-B9AE-50881D73D89A}"/>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F15895F-2DCC-E84C-A017-96CCA30E0522}" type="slidenum">
              <a:rPr lang="en-US" altLang="en-US" sz="800">
                <a:solidFill>
                  <a:srgbClr val="595959"/>
                </a:solidFill>
              </a:rPr>
              <a:pPr/>
              <a:t>105</a:t>
            </a:fld>
            <a:endParaRPr lang="en-US" altLang="en-US" sz="800">
              <a:solidFill>
                <a:srgbClr val="595959"/>
              </a:solidFill>
            </a:endParaRPr>
          </a:p>
        </p:txBody>
      </p:sp>
      <p:sp>
        <p:nvSpPr>
          <p:cNvPr id="152578" name="TextBox 4">
            <a:extLst>
              <a:ext uri="{FF2B5EF4-FFF2-40B4-BE49-F238E27FC236}">
                <a16:creationId xmlns:a16="http://schemas.microsoft.com/office/drawing/2014/main" id="{2408C5C9-58C6-5F47-BDC0-6D4A3CB86F96}"/>
              </a:ext>
            </a:extLst>
          </p:cNvPr>
          <p:cNvSpPr txBox="1">
            <a:spLocks noChangeArrowheads="1"/>
          </p:cNvSpPr>
          <p:nvPr/>
        </p:nvSpPr>
        <p:spPr bwMode="auto">
          <a:xfrm>
            <a:off x="-72232" y="2259802"/>
            <a:ext cx="9288463" cy="427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lvl="1"/>
            <a:endParaRPr lang="en-US" altLang="en-US" dirty="0">
              <a:latin typeface="Consolas" panose="020B0609020204030204" pitchFamily="49" charset="0"/>
            </a:endParaRPr>
          </a:p>
          <a:p>
            <a:pPr lvl="1"/>
            <a:r>
              <a:rPr lang="en-US" altLang="en-US" dirty="0">
                <a:solidFill>
                  <a:srgbClr val="3F7F5F"/>
                </a:solidFill>
                <a:latin typeface="Consolas" panose="020B0609020204030204" pitchFamily="49" charset="0"/>
              </a:rPr>
              <a:t>// this method returns the removed element at specified index and returns the element</a:t>
            </a:r>
          </a:p>
          <a:p>
            <a:pPr lvl="1"/>
            <a:r>
              <a:rPr lang="en-US" altLang="en-US" dirty="0">
                <a:solidFill>
                  <a:srgbClr val="000000"/>
                </a:solidFill>
                <a:latin typeface="Consolas" panose="020B0609020204030204" pitchFamily="49" charset="0"/>
              </a:rPr>
              <a:t>String s = </a:t>
            </a:r>
            <a:r>
              <a:rPr lang="en-US" altLang="en-US" dirty="0" err="1">
                <a:solidFill>
                  <a:srgbClr val="000000"/>
                </a:solidFill>
                <a:latin typeface="Consolas" panose="020B0609020204030204" pitchFamily="49" charset="0"/>
              </a:rPr>
              <a:t>items.remove</a:t>
            </a:r>
            <a:r>
              <a:rPr lang="en-US" altLang="en-US" dirty="0">
                <a:solidFill>
                  <a:srgbClr val="000000"/>
                </a:solidFill>
                <a:latin typeface="Consolas" panose="020B0609020204030204" pitchFamily="49" charset="0"/>
              </a:rPr>
              <a:t>(1);</a:t>
            </a:r>
          </a:p>
          <a:p>
            <a:pPr lvl="1"/>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"removed item = "</a:t>
            </a:r>
            <a:r>
              <a:rPr lang="en-US" altLang="en-US" i="1" dirty="0">
                <a:solidFill>
                  <a:srgbClr val="000000"/>
                </a:solidFill>
                <a:latin typeface="Consolas" panose="020B0609020204030204" pitchFamily="49" charset="0"/>
              </a:rPr>
              <a:t> + s);</a:t>
            </a:r>
          </a:p>
          <a:p>
            <a:pPr lvl="1"/>
            <a:r>
              <a:rPr lang="en-US" altLang="en-US" i="1" dirty="0">
                <a:solidFill>
                  <a:srgbClr val="000000"/>
                </a:solidFill>
                <a:latin typeface="Consolas" panose="020B0609020204030204" pitchFamily="49" charset="0"/>
              </a:rPr>
              <a:t>display(items);</a:t>
            </a:r>
          </a:p>
          <a:p>
            <a:pPr lvl="1"/>
            <a:endParaRPr lang="en-US" altLang="en-US" dirty="0">
              <a:latin typeface="Consolas" panose="020B0609020204030204" pitchFamily="49" charset="0"/>
            </a:endParaRPr>
          </a:p>
          <a:p>
            <a:pPr lvl="1"/>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"red is %sin the list\n"</a:t>
            </a:r>
            <a:r>
              <a:rPr lang="en-US" altLang="en-US" i="1" dirty="0">
                <a:solidFill>
                  <a:srgbClr val="000000"/>
                </a:solidFill>
                <a:latin typeface="Consolas" panose="020B0609020204030204" pitchFamily="49" charset="0"/>
              </a:rPr>
              <a:t>, </a:t>
            </a:r>
            <a:r>
              <a:rPr lang="en-US" altLang="en-US" i="1" dirty="0" err="1">
                <a:solidFill>
                  <a:srgbClr val="000000"/>
                </a:solidFill>
                <a:latin typeface="Consolas" panose="020B0609020204030204" pitchFamily="49" charset="0"/>
              </a:rPr>
              <a:t>items.contains</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"red”</a:t>
            </a:r>
            <a:r>
              <a:rPr lang="en-US" altLang="ja-JP"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a:t>
            </a:r>
            <a:r>
              <a:rPr lang="en-US" altLang="ja-JP" i="1" dirty="0">
                <a:solidFill>
                  <a:srgbClr val="000000"/>
                </a:solidFill>
                <a:latin typeface="Consolas" panose="020B0609020204030204" pitchFamily="49" charset="0"/>
              </a:rPr>
              <a:t>:</a:t>
            </a:r>
            <a:r>
              <a:rPr lang="en-US" altLang="ja-JP" i="1" dirty="0">
                <a:solidFill>
                  <a:srgbClr val="2A00FF"/>
                </a:solidFill>
                <a:latin typeface="Consolas" panose="020B0609020204030204" pitchFamily="49" charset="0"/>
              </a:rPr>
              <a:t>"not "</a:t>
            </a:r>
            <a:r>
              <a:rPr lang="en-US" altLang="ja-JP" i="1" dirty="0">
                <a:solidFill>
                  <a:srgbClr val="000000"/>
                </a:solidFill>
                <a:latin typeface="Consolas" panose="020B0609020204030204" pitchFamily="49" charset="0"/>
              </a:rPr>
              <a:t>);</a:t>
            </a:r>
          </a:p>
          <a:p>
            <a:pPr lvl="1"/>
            <a:endParaRPr lang="en-US" altLang="en-US" dirty="0">
              <a:latin typeface="Consolas" panose="020B0609020204030204" pitchFamily="49" charset="0"/>
            </a:endParaRPr>
          </a:p>
          <a:p>
            <a:pPr lvl="1"/>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"size = "</a:t>
            </a:r>
            <a:r>
              <a:rPr lang="en-US" altLang="en-US" i="1" dirty="0">
                <a:solidFill>
                  <a:srgbClr val="000000"/>
                </a:solidFill>
                <a:latin typeface="Consolas" panose="020B0609020204030204" pitchFamily="49" charset="0"/>
              </a:rPr>
              <a:t> + </a:t>
            </a:r>
            <a:r>
              <a:rPr lang="en-US" altLang="en-US" i="1" dirty="0" err="1">
                <a:solidFill>
                  <a:srgbClr val="000000"/>
                </a:solidFill>
                <a:latin typeface="Consolas" panose="020B0609020204030204" pitchFamily="49" charset="0"/>
              </a:rPr>
              <a:t>items.size</a:t>
            </a:r>
            <a:r>
              <a:rPr lang="en-US" altLang="en-US" i="1" dirty="0">
                <a:solidFill>
                  <a:srgbClr val="000000"/>
                </a:solidFill>
                <a:latin typeface="Consolas" panose="020B0609020204030204" pitchFamily="49" charset="0"/>
              </a:rPr>
              <a:t>());</a:t>
            </a:r>
          </a:p>
          <a:p>
            <a:pPr lvl="1"/>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method main</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class </a:t>
            </a:r>
            <a:r>
              <a:rPr lang="en-US" altLang="en-US" dirty="0" err="1">
                <a:solidFill>
                  <a:srgbClr val="3F7F5F"/>
                </a:solidFill>
                <a:latin typeface="Consolas" panose="020B0609020204030204" pitchFamily="49" charset="0"/>
              </a:rPr>
              <a:t>ArrayCollection</a:t>
            </a:r>
            <a:endParaRPr lang="en-US" altLang="en-US" dirty="0">
              <a:solidFill>
                <a:srgbClr val="3F7F5F"/>
              </a:solidFill>
              <a:latin typeface="Consolas" panose="020B0609020204030204" pitchFamily="49" charset="0"/>
            </a:endParaRPr>
          </a:p>
        </p:txBody>
      </p:sp>
      <p:sp>
        <p:nvSpPr>
          <p:cNvPr id="152579" name="TextBox 4">
            <a:extLst>
              <a:ext uri="{FF2B5EF4-FFF2-40B4-BE49-F238E27FC236}">
                <a16:creationId xmlns:a16="http://schemas.microsoft.com/office/drawing/2014/main" id="{02C4B39D-ED9B-0148-B747-94184B938B34}"/>
              </a:ext>
            </a:extLst>
          </p:cNvPr>
          <p:cNvSpPr txBox="1">
            <a:spLocks noChangeArrowheads="1"/>
          </p:cNvSpPr>
          <p:nvPr/>
        </p:nvSpPr>
        <p:spPr bwMode="auto">
          <a:xfrm>
            <a:off x="6444282" y="4509021"/>
            <a:ext cx="1872183" cy="584776"/>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a:cs typeface="Verdana"/>
              </a:rPr>
              <a:t>Returns the size of the </a:t>
            </a:r>
            <a:r>
              <a:rPr lang="en-US" altLang="en-US" dirty="0" err="1">
                <a:latin typeface="Verdana"/>
                <a:cs typeface="Verdana"/>
              </a:rPr>
              <a:t>ArrayList</a:t>
            </a:r>
            <a:endParaRPr lang="en-US" altLang="en-US" dirty="0">
              <a:latin typeface="Verdana"/>
              <a:cs typeface="Verdana"/>
            </a:endParaRPr>
          </a:p>
        </p:txBody>
      </p:sp>
      <p:cxnSp>
        <p:nvCxnSpPr>
          <p:cNvPr id="6" name="Straight Arrow Connector 5">
            <a:extLst>
              <a:ext uri="{FF2B5EF4-FFF2-40B4-BE49-F238E27FC236}">
                <a16:creationId xmlns:a16="http://schemas.microsoft.com/office/drawing/2014/main" id="{A4A5479C-9767-C440-BF99-3B865F9BACF6}"/>
              </a:ext>
            </a:extLst>
          </p:cNvPr>
          <p:cNvCxnSpPr/>
          <p:nvPr/>
        </p:nvCxnSpPr>
        <p:spPr>
          <a:xfrm flipH="1">
            <a:off x="5652120" y="4796358"/>
            <a:ext cx="792162" cy="6350"/>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2581" name="TextBox 4">
            <a:extLst>
              <a:ext uri="{FF2B5EF4-FFF2-40B4-BE49-F238E27FC236}">
                <a16:creationId xmlns:a16="http://schemas.microsoft.com/office/drawing/2014/main" id="{14818DCF-6A21-6345-8DD5-1CD10CB738A6}"/>
              </a:ext>
            </a:extLst>
          </p:cNvPr>
          <p:cNvSpPr txBox="1">
            <a:spLocks noChangeArrowheads="1"/>
          </p:cNvSpPr>
          <p:nvPr/>
        </p:nvSpPr>
        <p:spPr bwMode="auto">
          <a:xfrm>
            <a:off x="6998433" y="2713798"/>
            <a:ext cx="1728861" cy="584776"/>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a:cs typeface="Verdana"/>
              </a:rPr>
              <a:t>What does this expression do?</a:t>
            </a:r>
          </a:p>
        </p:txBody>
      </p:sp>
      <p:cxnSp>
        <p:nvCxnSpPr>
          <p:cNvPr id="8" name="Straight Arrow Connector 7">
            <a:extLst>
              <a:ext uri="{FF2B5EF4-FFF2-40B4-BE49-F238E27FC236}">
                <a16:creationId xmlns:a16="http://schemas.microsoft.com/office/drawing/2014/main" id="{FD8251FB-B504-BC47-8E86-C7DF6EAB9548}"/>
              </a:ext>
            </a:extLst>
          </p:cNvPr>
          <p:cNvCxnSpPr/>
          <p:nvPr/>
        </p:nvCxnSpPr>
        <p:spPr>
          <a:xfrm flipH="1">
            <a:off x="7380907" y="3212033"/>
            <a:ext cx="287338" cy="647700"/>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title"/>
          </p:nvPr>
        </p:nvSpPr>
        <p:spPr>
          <a:noFill/>
        </p:spPr>
        <p:txBody>
          <a:bodyPr/>
          <a:lstStyle/>
          <a:p>
            <a:pPr eaLnBrk="1" hangingPunct="1"/>
            <a:r>
              <a:rPr lang="en-US" altLang="en-US" dirty="0">
                <a:ea typeface="ＭＳ Ｐゴシック" panose="020B0600070205080204" pitchFamily="34" charset="-128"/>
              </a:rPr>
              <a:t>6.10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body" idx="1"/>
          </p:nvPr>
        </p:nvSpPr>
        <p:spPr/>
        <p:txBody>
          <a:bodyPr/>
          <a:lstStyle/>
          <a:p>
            <a:r>
              <a:rPr lang="en-US" altLang="en-US" dirty="0">
                <a:latin typeface="Verdana" panose="020B0604030504040204" pitchFamily="34" charset="0"/>
                <a:ea typeface="ＭＳ Ｐゴシック" panose="020B0600070205080204" pitchFamily="34" charset="-128"/>
              </a:rPr>
              <a:t>Intro to Exceptions</a:t>
            </a:r>
          </a:p>
          <a:p>
            <a:r>
              <a:rPr lang="en-US" altLang="en-US" dirty="0">
                <a:latin typeface="Verdana" panose="020B0604030504040204" pitchFamily="34" charset="0"/>
                <a:ea typeface="ＭＳ Ｐゴシック" panose="020B0600070205080204" pitchFamily="34" charset="-128"/>
              </a:rPr>
              <a:t>try{} catch () {}</a:t>
            </a:r>
          </a:p>
        </p:txBody>
      </p:sp>
    </p:spTree>
    <p:extLst>
      <p:ext uri="{BB962C8B-B14F-4D97-AF65-F5344CB8AC3E}">
        <p14:creationId xmlns:p14="http://schemas.microsoft.com/office/powerpoint/2010/main" val="36515977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1DE7ED92-275E-514D-BB3F-24C9236E1D5E}"/>
              </a:ext>
            </a:extLst>
          </p:cNvPr>
          <p:cNvSpPr>
            <a:spLocks noGrp="1"/>
          </p:cNvSpPr>
          <p:nvPr>
            <p:ph type="title"/>
          </p:nvPr>
        </p:nvSpPr>
        <p:spPr/>
        <p:txBody>
          <a:bodyPr/>
          <a:lstStyle/>
          <a:p>
            <a:pPr eaLnBrk="1" hangingPunct="1"/>
            <a:r>
              <a:rPr lang="en-US" altLang="en-US">
                <a:ea typeface="ＭＳ Ｐゴシック" panose="020B0600070205080204" pitchFamily="34" charset="-128"/>
              </a:rPr>
              <a:t>Java Exceptions: An introduction</a:t>
            </a:r>
          </a:p>
        </p:txBody>
      </p:sp>
      <p:sp>
        <p:nvSpPr>
          <p:cNvPr id="58370" name="Content Placeholder 2">
            <a:extLst>
              <a:ext uri="{FF2B5EF4-FFF2-40B4-BE49-F238E27FC236}">
                <a16:creationId xmlns:a16="http://schemas.microsoft.com/office/drawing/2014/main" id="{FF874C67-5054-9149-8191-C5292E75BA33}"/>
              </a:ext>
            </a:extLst>
          </p:cNvPr>
          <p:cNvSpPr>
            <a:spLocks noGrp="1"/>
          </p:cNvSpPr>
          <p:nvPr>
            <p:ph type="body" idx="1"/>
          </p:nvPr>
        </p:nvSpPr>
        <p:spPr/>
        <p:txBody>
          <a:bodyPr/>
          <a:lstStyle/>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An exception indicates a problem that occurs while a program executes</a:t>
            </a:r>
          </a:p>
          <a:p>
            <a:pPr eaLnBrk="1" hangingPunct="1"/>
            <a:r>
              <a:rPr lang="en-US" alt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Exception handling</a:t>
            </a:r>
            <a:r>
              <a:rPr lang="en-US" altLang="en-US" sz="1800" dirty="0">
                <a:latin typeface="Verdana" panose="020B0604030504040204" pitchFamily="34" charset="0"/>
                <a:ea typeface="Verdana" panose="020B0604030504040204" pitchFamily="34" charset="0"/>
                <a:cs typeface="Verdana" panose="020B0604030504040204" pitchFamily="34" charset="0"/>
              </a:rPr>
              <a:t> allows us to create programs that can resolve (or handle) exceptions</a:t>
            </a:r>
          </a:p>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When the JVM detects a problem, such as an invalid array index, it </a:t>
            </a:r>
            <a:r>
              <a:rPr lang="en-US" alt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throws</a:t>
            </a:r>
            <a:r>
              <a:rPr lang="en-US" altLang="en-US" sz="1800" dirty="0">
                <a:latin typeface="Verdana" panose="020B0604030504040204" pitchFamily="34" charset="0"/>
                <a:ea typeface="Verdana" panose="020B0604030504040204" pitchFamily="34" charset="0"/>
                <a:cs typeface="Verdana" panose="020B0604030504040204" pitchFamily="34" charset="0"/>
              </a:rPr>
              <a:t> an exception </a:t>
            </a:r>
          </a:p>
          <a:p>
            <a:pPr lvl="1" eaLnBrk="1" hangingPunct="1"/>
            <a:r>
              <a:rPr lang="en-US" altLang="en-US" sz="1600" dirty="0">
                <a:latin typeface="Verdana" panose="020B0604030504040204" pitchFamily="34" charset="0"/>
                <a:ea typeface="Verdana" panose="020B0604030504040204" pitchFamily="34" charset="0"/>
                <a:cs typeface="Verdana" panose="020B0604030504040204" pitchFamily="34" charset="0"/>
              </a:rPr>
              <a:t>If we do not do any exception handling in the code, the program exits.</a:t>
            </a:r>
          </a:p>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Check Java HTML API documentation for Class: </a:t>
            </a:r>
            <a:r>
              <a:rPr lang="en-US" altLang="en-US" sz="1800" b="1" dirty="0" err="1">
                <a:latin typeface="Courier New" panose="02070309020205020404" pitchFamily="49" charset="0"/>
                <a:ea typeface="Verdana" panose="020B0604030504040204" pitchFamily="34" charset="0"/>
                <a:cs typeface="Courier New" panose="02070309020205020404" pitchFamily="49" charset="0"/>
              </a:rPr>
              <a:t>java.lang.ArrayIndexOutOfBoundsException</a:t>
            </a:r>
            <a:endParaRPr lang="en-US" altLang="en-US" sz="1800" b="1" dirty="0">
              <a:latin typeface="Courier New" panose="02070309020205020404" pitchFamily="49" charset="0"/>
              <a:ea typeface="Verdana" panose="020B0604030504040204" pitchFamily="34"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D97B7E1-C2C6-7D41-8E44-A223F116804F}"/>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A9AE54C-FFCC-754C-A7C4-B923C275D7E3}" type="slidenum">
              <a:rPr lang="en-US" altLang="en-US" sz="800">
                <a:solidFill>
                  <a:srgbClr val="595959"/>
                </a:solidFill>
              </a:rPr>
              <a:pPr/>
              <a:t>107</a:t>
            </a:fld>
            <a:endParaRPr lang="en-US" altLang="en-US" sz="800">
              <a:solidFill>
                <a:srgbClr val="595959"/>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B233-B52A-D045-B267-21C84FBD515B}"/>
              </a:ext>
            </a:extLst>
          </p:cNvPr>
          <p:cNvSpPr>
            <a:spLocks noGrp="1"/>
          </p:cNvSpPr>
          <p:nvPr>
            <p:ph type="title"/>
          </p:nvPr>
        </p:nvSpPr>
        <p:spPr/>
        <p:txBody>
          <a:bodyPr>
            <a:normAutofit/>
          </a:bodyPr>
          <a:lstStyle/>
          <a:p>
            <a:pPr eaLnBrk="1" hangingPunct="1"/>
            <a:r>
              <a:rPr lang="en-US" altLang="en-US" sz="2900">
                <a:ea typeface="ＭＳ Ｐゴシック" panose="020B0600070205080204" pitchFamily="34" charset="-128"/>
              </a:rPr>
              <a:t>Handling Exceptions: try… catch block</a:t>
            </a:r>
          </a:p>
        </p:txBody>
      </p:sp>
      <p:sp>
        <p:nvSpPr>
          <p:cNvPr id="49154" name="Content Placeholder 2">
            <a:extLst>
              <a:ext uri="{FF2B5EF4-FFF2-40B4-BE49-F238E27FC236}">
                <a16:creationId xmlns:a16="http://schemas.microsoft.com/office/drawing/2014/main" id="{63661342-BA68-4C43-B358-50EAD4455867}"/>
              </a:ext>
            </a:extLst>
          </p:cNvPr>
          <p:cNvSpPr>
            <a:spLocks noGrp="1"/>
          </p:cNvSpPr>
          <p:nvPr>
            <p:ph type="body" idx="1"/>
          </p:nvPr>
        </p:nvSpPr>
        <p:spPr/>
        <p:txBody>
          <a:bodyPr/>
          <a:lstStyle/>
          <a:p>
            <a:pPr marL="0" indent="0">
              <a:buFont typeface="Wingdings 2" charset="0"/>
              <a:buNone/>
              <a:defRPr/>
            </a:pPr>
            <a:r>
              <a:rPr lang="en-US" sz="1800" b="1" dirty="0">
                <a:solidFill>
                  <a:srgbClr val="7F0055"/>
                </a:solidFill>
                <a:latin typeface="Consolas" charset="0"/>
              </a:rPr>
              <a:t>try</a:t>
            </a:r>
            <a:r>
              <a:rPr lang="en-US" sz="1800" b="1" dirty="0">
                <a:solidFill>
                  <a:srgbClr val="000000"/>
                </a:solidFill>
                <a:latin typeface="Consolas" charset="0"/>
              </a:rPr>
              <a:t> {</a:t>
            </a:r>
          </a:p>
          <a:p>
            <a:pPr marL="0" indent="0">
              <a:buFont typeface="Wingdings 2" charset="0"/>
              <a:buNone/>
              <a:defRPr/>
            </a:pPr>
            <a:r>
              <a:rPr lang="en-US" sz="1800" dirty="0">
                <a:solidFill>
                  <a:srgbClr val="000000"/>
                </a:solidFill>
                <a:latin typeface="Consolas" charset="0"/>
              </a:rPr>
              <a:t>  </a:t>
            </a:r>
            <a:r>
              <a:rPr lang="en-US" sz="1800" b="1" dirty="0">
                <a:solidFill>
                  <a:schemeClr val="tx1"/>
                </a:solidFill>
                <a:latin typeface="Consolas" charset="0"/>
              </a:rPr>
              <a:t>Place codes that might throw an </a:t>
            </a:r>
            <a:r>
              <a:rPr lang="en-US" sz="1800" b="1" dirty="0">
                <a:solidFill>
                  <a:srgbClr val="000000"/>
                </a:solidFill>
                <a:latin typeface="Consolas" charset="0"/>
              </a:rPr>
              <a:t>exception here</a:t>
            </a:r>
            <a:endParaRPr lang="en-US" sz="1800" dirty="0">
              <a:solidFill>
                <a:srgbClr val="000000"/>
              </a:solidFill>
              <a:latin typeface="Consolas" charset="0"/>
            </a:endParaRPr>
          </a:p>
          <a:p>
            <a:pPr marL="0" indent="0">
              <a:buFont typeface="Wingdings 2" charset="0"/>
              <a:buNone/>
              <a:defRPr/>
            </a:pPr>
            <a:r>
              <a:rPr lang="en-US" sz="1800" dirty="0">
                <a:solidFill>
                  <a:srgbClr val="000000"/>
                </a:solidFill>
                <a:latin typeface="Consolas" charset="0"/>
              </a:rPr>
              <a:t>} </a:t>
            </a:r>
            <a:r>
              <a:rPr lang="en-US" sz="1800" b="1" dirty="0">
                <a:solidFill>
                  <a:srgbClr val="7F0055"/>
                </a:solidFill>
                <a:latin typeface="Consolas" charset="0"/>
              </a:rPr>
              <a:t>catch</a:t>
            </a:r>
            <a:r>
              <a:rPr lang="en-US" sz="1800" b="1" dirty="0">
                <a:solidFill>
                  <a:srgbClr val="000000"/>
                </a:solidFill>
                <a:latin typeface="Consolas" charset="0"/>
              </a:rPr>
              <a:t>(</a:t>
            </a:r>
            <a:r>
              <a:rPr lang="en-US" sz="1800" b="1" dirty="0" err="1">
                <a:solidFill>
                  <a:srgbClr val="000000"/>
                </a:solidFill>
                <a:latin typeface="Consolas" charset="0"/>
              </a:rPr>
              <a:t>specificException</a:t>
            </a:r>
            <a:r>
              <a:rPr lang="en-US" sz="1800" b="1" dirty="0">
                <a:solidFill>
                  <a:srgbClr val="000000"/>
                </a:solidFill>
                <a:latin typeface="Consolas" charset="0"/>
              </a:rPr>
              <a:t> identifier) {</a:t>
            </a:r>
          </a:p>
          <a:p>
            <a:pPr marL="0" indent="0">
              <a:buFont typeface="Wingdings 2" charset="0"/>
              <a:buNone/>
              <a:defRPr/>
            </a:pPr>
            <a:r>
              <a:rPr lang="en-US" sz="1800" dirty="0">
                <a:solidFill>
                  <a:srgbClr val="000000"/>
                </a:solidFill>
                <a:latin typeface="Consolas" charset="0"/>
              </a:rPr>
              <a:t>  	</a:t>
            </a:r>
            <a:r>
              <a:rPr lang="en-US" sz="1800" b="1" dirty="0">
                <a:solidFill>
                  <a:srgbClr val="000000"/>
                </a:solidFill>
                <a:latin typeface="Consolas" charset="0"/>
              </a:rPr>
              <a:t>Codes for handling the exception when it occurs</a:t>
            </a:r>
            <a:endParaRPr lang="en-US" sz="1800" b="1" i="1" dirty="0">
              <a:solidFill>
                <a:srgbClr val="000000"/>
              </a:solidFill>
              <a:latin typeface="Consolas" charset="0"/>
            </a:endParaRPr>
          </a:p>
          <a:p>
            <a:pPr marL="0" indent="0">
              <a:buFont typeface="Wingdings 2" charset="0"/>
              <a:buNone/>
              <a:defRPr/>
            </a:pPr>
            <a:r>
              <a:rPr lang="en-US" sz="1800" dirty="0">
                <a:solidFill>
                  <a:srgbClr val="000000"/>
                </a:solidFill>
                <a:latin typeface="Consolas" charset="0"/>
              </a:rPr>
              <a:t>}</a:t>
            </a:r>
          </a:p>
          <a:p>
            <a:pPr marL="0" indent="0">
              <a:buFont typeface="Wingdings 2" charset="0"/>
              <a:buNone/>
              <a:defRPr/>
            </a:pPr>
            <a:endParaRPr lang="en-US" sz="1800" dirty="0">
              <a:solidFill>
                <a:srgbClr val="000000"/>
              </a:solidFill>
              <a:latin typeface="Consolas" charset="0"/>
            </a:endParaRPr>
          </a:p>
          <a:p>
            <a:pPr eaLnBrk="1" hangingPunct="1">
              <a:buFont typeface="Wingdings 2" charset="0"/>
              <a:buChar char=""/>
              <a:defRPr/>
            </a:pPr>
            <a:r>
              <a:rPr lang="en-US" sz="1800" dirty="0">
                <a:latin typeface="Verdana" panose="020B0604030504040204" pitchFamily="34" charset="0"/>
                <a:ea typeface="Verdana" panose="020B0604030504040204" pitchFamily="34" charset="0"/>
                <a:cs typeface="Verdana" panose="020B0604030504040204" pitchFamily="34" charset="0"/>
              </a:rPr>
              <a:t>Can have many catch blocks to handle different types of exceptions that might be thrown in the try block</a:t>
            </a:r>
          </a:p>
          <a:p>
            <a:pPr eaLnBrk="1" hangingPunct="1">
              <a:buFont typeface="Wingdings 2" charset="0"/>
              <a:buChar char=""/>
              <a:defRPr/>
            </a:pPr>
            <a:r>
              <a:rPr lang="en-US" sz="1800" dirty="0">
                <a:latin typeface="Verdana" panose="020B0604030504040204" pitchFamily="34" charset="0"/>
                <a:ea typeface="Verdana" panose="020B0604030504040204" pitchFamily="34" charset="0"/>
                <a:cs typeface="Verdana" panose="020B0604030504040204" pitchFamily="34" charset="0"/>
              </a:rPr>
              <a:t>When an exception is thrown in a statement inside a try block,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the rest of the try block is not executed</a:t>
            </a:r>
            <a:r>
              <a:rPr lang="en-US" sz="1800" dirty="0">
                <a:latin typeface="Verdana" panose="020B0604030504040204" pitchFamily="34" charset="0"/>
                <a:ea typeface="Verdana" panose="020B0604030504040204" pitchFamily="34" charset="0"/>
                <a:cs typeface="Verdana" panose="020B0604030504040204" pitchFamily="34" charset="0"/>
              </a:rPr>
              <a:t>, and the catch block for that exception will be executed.</a:t>
            </a:r>
          </a:p>
        </p:txBody>
      </p:sp>
      <p:sp>
        <p:nvSpPr>
          <p:cNvPr id="6" name="Slide Number Placeholder 5">
            <a:extLst>
              <a:ext uri="{FF2B5EF4-FFF2-40B4-BE49-F238E27FC236}">
                <a16:creationId xmlns:a16="http://schemas.microsoft.com/office/drawing/2014/main" id="{A34F598E-D635-3344-824C-828DD17536F3}"/>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887BBAF-18BC-FC48-85D2-4C17DA214A34}" type="slidenum">
              <a:rPr lang="en-US" altLang="en-US" sz="800">
                <a:solidFill>
                  <a:srgbClr val="595959"/>
                </a:solidFill>
              </a:rPr>
              <a:pPr/>
              <a:t>108</a:t>
            </a:fld>
            <a:endParaRPr lang="en-US" altLang="en-US" sz="800">
              <a:solidFill>
                <a:srgbClr val="595959"/>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CB6-F3E0-B744-8EDF-3526FA2A908D}"/>
              </a:ext>
            </a:extLst>
          </p:cNvPr>
          <p:cNvSpPr>
            <a:spLocks noGrp="1"/>
          </p:cNvSpPr>
          <p:nvPr>
            <p:ph type="title"/>
          </p:nvPr>
        </p:nvSpPr>
        <p:spPr/>
        <p:txBody>
          <a:bodyPr>
            <a:normAutofit/>
          </a:bodyPr>
          <a:lstStyle/>
          <a:p>
            <a:pPr eaLnBrk="1" hangingPunct="1"/>
            <a:r>
              <a:rPr lang="en-US" altLang="en-US" sz="2900">
                <a:ea typeface="ＭＳ Ｐゴシック" panose="020B0600070205080204" pitchFamily="34" charset="-128"/>
              </a:rPr>
              <a:t>Handling Exceptions: try… catch block</a:t>
            </a:r>
          </a:p>
        </p:txBody>
      </p:sp>
      <p:sp>
        <p:nvSpPr>
          <p:cNvPr id="60418" name="Content Placeholder 2">
            <a:extLst>
              <a:ext uri="{FF2B5EF4-FFF2-40B4-BE49-F238E27FC236}">
                <a16:creationId xmlns:a16="http://schemas.microsoft.com/office/drawing/2014/main" id="{1E8F5A49-83E6-1944-8E4F-DE021187016C}"/>
              </a:ext>
            </a:extLst>
          </p:cNvPr>
          <p:cNvSpPr>
            <a:spLocks noGrp="1"/>
          </p:cNvSpPr>
          <p:nvPr>
            <p:ph type="body" idx="1"/>
          </p:nvPr>
        </p:nvSpPr>
        <p:spPr/>
        <p:txBody>
          <a:bodyPr>
            <a:normAutofit/>
          </a:bodyPr>
          <a:lstStyle/>
          <a:p>
            <a:pPr eaLnBrk="1" hangingPunct="1"/>
            <a:r>
              <a:rPr lang="en-US" altLang="en-US" sz="2400">
                <a:ea typeface="ＭＳ Ｐゴシック" panose="020B0600070205080204" pitchFamily="34" charset="-128"/>
              </a:rPr>
              <a:t>To handle an exception, place any code that might throw an exception in a </a:t>
            </a:r>
            <a:r>
              <a:rPr lang="en-US" altLang="en-US" sz="2400">
                <a:solidFill>
                  <a:srgbClr val="0000FF"/>
                </a:solidFill>
                <a:ea typeface="ＭＳ Ｐゴシック" panose="020B0600070205080204" pitchFamily="34" charset="-128"/>
              </a:rPr>
              <a:t>try</a:t>
            </a:r>
            <a:r>
              <a:rPr lang="en-US" altLang="en-US" sz="2400">
                <a:ea typeface="ＭＳ Ｐゴシック" panose="020B0600070205080204" pitchFamily="34" charset="-128"/>
              </a:rPr>
              <a:t> block</a:t>
            </a:r>
          </a:p>
          <a:p>
            <a:pPr eaLnBrk="1" hangingPunct="1"/>
            <a:r>
              <a:rPr lang="en-US" altLang="en-US" sz="2400">
                <a:ea typeface="ＭＳ Ｐゴシック" panose="020B0600070205080204" pitchFamily="34" charset="-128"/>
              </a:rPr>
              <a:t>The </a:t>
            </a:r>
            <a:r>
              <a:rPr lang="en-US" altLang="en-US" sz="2400">
                <a:solidFill>
                  <a:srgbClr val="0000FF"/>
                </a:solidFill>
                <a:ea typeface="ＭＳ Ｐゴシック" panose="020B0600070205080204" pitchFamily="34" charset="-128"/>
              </a:rPr>
              <a:t>catch</a:t>
            </a:r>
            <a:r>
              <a:rPr lang="en-US" altLang="en-US" sz="2400">
                <a:ea typeface="ＭＳ Ｐゴシック" panose="020B0600070205080204" pitchFamily="34" charset="-128"/>
              </a:rPr>
              <a:t> block contains code that handles exception if one occurs. </a:t>
            </a:r>
          </a:p>
          <a:p>
            <a:pPr eaLnBrk="1" hangingPunct="1"/>
            <a:r>
              <a:rPr lang="en-US" altLang="en-US" sz="2400">
                <a:ea typeface="ＭＳ Ｐゴシック" panose="020B0600070205080204" pitchFamily="34" charset="-128"/>
              </a:rPr>
              <a:t>We can have many catch blocks to handle different types of exceptions that might be thrown in the corresponding try block</a:t>
            </a:r>
          </a:p>
          <a:p>
            <a:pPr eaLnBrk="1" hangingPunct="1"/>
            <a:r>
              <a:rPr lang="en-US" altLang="en-US" sz="2400">
                <a:ea typeface="ＭＳ Ｐゴシック" panose="020B0600070205080204" pitchFamily="34" charset="-128"/>
              </a:rPr>
              <a:t>When an exception is thrown in a statement inside a try block, the rest of the try block is not executed, and the catch block for that exception will be executed.</a:t>
            </a:r>
          </a:p>
        </p:txBody>
      </p:sp>
      <p:sp>
        <p:nvSpPr>
          <p:cNvPr id="6" name="Slide Number Placeholder 5">
            <a:extLst>
              <a:ext uri="{FF2B5EF4-FFF2-40B4-BE49-F238E27FC236}">
                <a16:creationId xmlns:a16="http://schemas.microsoft.com/office/drawing/2014/main" id="{FF2BCFBB-8CB2-5848-9EBA-1B43D1D8C81B}"/>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90EFA78-3439-F144-B770-CC6768FD6921}" type="slidenum">
              <a:rPr lang="en-US" altLang="en-US" sz="800">
                <a:solidFill>
                  <a:srgbClr val="595959"/>
                </a:solidFill>
              </a:rPr>
              <a:pPr/>
              <a:t>109</a:t>
            </a:fld>
            <a:endParaRPr lang="en-US" altLang="en-US" sz="800">
              <a:solidFill>
                <a:srgbClr val="595959"/>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ctrTitle"/>
          </p:nvPr>
        </p:nvSpPr>
        <p:spPr>
          <a:noFill/>
        </p:spPr>
        <p:txBody>
          <a:bodyPr/>
          <a:lstStyle/>
          <a:p>
            <a:pPr eaLnBrk="1" hangingPunct="1"/>
            <a:r>
              <a:rPr lang="en-US" altLang="en-US" dirty="0">
                <a:ea typeface="ＭＳ Ｐゴシック" panose="020B0600070205080204" pitchFamily="34" charset="-128"/>
              </a:rPr>
              <a:t>6.2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subTitle" idx="1"/>
          </p:nvPr>
        </p:nvSpPr>
        <p:spPr/>
        <p:txBody>
          <a:bodyPr/>
          <a:lstStyle/>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Array manipulation and exercises</a:t>
            </a:r>
          </a:p>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Array indexing</a:t>
            </a:r>
          </a:p>
          <a:p>
            <a:pPr>
              <a:lnSpc>
                <a:spcPct val="80000"/>
              </a:lnSpc>
            </a:pPr>
            <a:r>
              <a:rPr lang="en-US" altLang="en-US" dirty="0" err="1">
                <a:latin typeface="Verdana" panose="020B0604030504040204" pitchFamily="34" charset="0"/>
                <a:ea typeface="Verdana" panose="020B0604030504040204" pitchFamily="34" charset="0"/>
                <a:cs typeface="Verdana" panose="020B0604030504040204" pitchFamily="34" charset="0"/>
              </a:rPr>
              <a:t>ArrayIndexOutOfBounds</a:t>
            </a:r>
            <a:r>
              <a:rPr lang="en-US" altLang="en-US" dirty="0">
                <a:latin typeface="Verdana" panose="020B0604030504040204" pitchFamily="34" charset="0"/>
                <a:ea typeface="Verdana" panose="020B0604030504040204" pitchFamily="34" charset="0"/>
                <a:cs typeface="Verdana" panose="020B0604030504040204" pitchFamily="34" charset="0"/>
              </a:rPr>
              <a:t> Exception</a:t>
            </a:r>
          </a:p>
          <a:p>
            <a:pPr>
              <a:lnSpc>
                <a:spcPct val="80000"/>
              </a:lnSpc>
            </a:pPr>
            <a:endParaRPr lang="en-US" alt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76899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33D3-4220-7620-FAC2-64889EEF9253}"/>
              </a:ext>
            </a:extLst>
          </p:cNvPr>
          <p:cNvSpPr>
            <a:spLocks noGrp="1"/>
          </p:cNvSpPr>
          <p:nvPr>
            <p:ph type="title"/>
          </p:nvPr>
        </p:nvSpPr>
        <p:spPr/>
        <p:txBody>
          <a:bodyPr/>
          <a:lstStyle/>
          <a:p>
            <a:r>
              <a:rPr lang="en-US" altLang="en-US" sz="2400" dirty="0">
                <a:solidFill>
                  <a:schemeClr val="bg2"/>
                </a:solidFill>
                <a:latin typeface="Century Gothic" panose="020B0502020202020204" pitchFamily="34" charset="0"/>
              </a:rPr>
              <a:t>	No try… catch block</a:t>
            </a:r>
            <a:br>
              <a:rPr lang="en-US" altLang="en-US" sz="2400" dirty="0">
                <a:solidFill>
                  <a:schemeClr val="bg2"/>
                </a:solidFill>
                <a:latin typeface="Century Gothic" panose="020B0502020202020204" pitchFamily="34" charset="0"/>
              </a:rPr>
            </a:br>
            <a:endParaRPr lang="en-US" dirty="0">
              <a:solidFill>
                <a:schemeClr val="bg2"/>
              </a:solidFill>
            </a:endParaRPr>
          </a:p>
        </p:txBody>
      </p:sp>
      <p:sp>
        <p:nvSpPr>
          <p:cNvPr id="4" name="Slide Number Placeholder 3">
            <a:extLst>
              <a:ext uri="{FF2B5EF4-FFF2-40B4-BE49-F238E27FC236}">
                <a16:creationId xmlns:a16="http://schemas.microsoft.com/office/drawing/2014/main" id="{2B9E8E67-7AE8-E64D-9673-3EE4866A3E90}"/>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DE8A149-5D54-B342-BC4E-F167704EE727}" type="slidenum">
              <a:rPr lang="en-US" altLang="en-US" sz="800">
                <a:solidFill>
                  <a:srgbClr val="595959"/>
                </a:solidFill>
              </a:rPr>
              <a:pPr/>
              <a:t>110</a:t>
            </a:fld>
            <a:endParaRPr lang="en-US" altLang="en-US" sz="800">
              <a:solidFill>
                <a:srgbClr val="595959"/>
              </a:solidFill>
            </a:endParaRPr>
          </a:p>
        </p:txBody>
      </p:sp>
      <p:sp>
        <p:nvSpPr>
          <p:cNvPr id="61442" name="TextBox 4">
            <a:extLst>
              <a:ext uri="{FF2B5EF4-FFF2-40B4-BE49-F238E27FC236}">
                <a16:creationId xmlns:a16="http://schemas.microsoft.com/office/drawing/2014/main" id="{2D665C2E-86ED-E840-A913-28415F2D3DC4}"/>
              </a:ext>
            </a:extLst>
          </p:cNvPr>
          <p:cNvSpPr txBox="1">
            <a:spLocks noChangeArrowheads="1"/>
          </p:cNvSpPr>
          <p:nvPr/>
        </p:nvSpPr>
        <p:spPr bwMode="auto">
          <a:xfrm>
            <a:off x="755650" y="1196975"/>
            <a:ext cx="7345363" cy="29977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l"/>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ratings = {3, 4, 5, 10, 4, 5};</a:t>
            </a:r>
          </a:p>
          <a:p>
            <a:pPr algn="l"/>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cum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[6];</a:t>
            </a:r>
          </a:p>
          <a:p>
            <a:pPr algn="l"/>
            <a:r>
              <a:rPr lang="en-US" altLang="en-US" b="1" dirty="0">
                <a:solidFill>
                  <a:srgbClr val="7F0055"/>
                </a:solidFill>
                <a:latin typeface="Consolas" panose="020B0609020204030204" pitchFamily="49" charset="0"/>
              </a:rPr>
              <a:t>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r: ratings) {</a:t>
            </a:r>
          </a:p>
          <a:p>
            <a:pPr algn="l"/>
            <a:r>
              <a:rPr lang="en-US" altLang="en-US" dirty="0">
                <a:solidFill>
                  <a:srgbClr val="000000"/>
                </a:solidFill>
                <a:latin typeface="Consolas" panose="020B0609020204030204" pitchFamily="49" charset="0"/>
              </a:rPr>
              <a:t>   cum[r]++;</a:t>
            </a:r>
          </a:p>
          <a:p>
            <a:pPr algn="l"/>
            <a:r>
              <a:rPr lang="en-US" altLang="en-US" dirty="0">
                <a:solidFill>
                  <a:srgbClr val="000000"/>
                </a:solidFill>
                <a:latin typeface="Consolas" panose="020B0609020204030204" pitchFamily="49" charset="0"/>
              </a:rPr>
              <a:t>}</a:t>
            </a:r>
          </a:p>
          <a:p>
            <a:pPr algn="l"/>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"cumulative ratings"</a:t>
            </a:r>
            <a:r>
              <a:rPr lang="en-US" altLang="en-US" i="1" dirty="0">
                <a:solidFill>
                  <a:srgbClr val="000000"/>
                </a:solidFill>
                <a:latin typeface="Consolas" panose="020B0609020204030204" pitchFamily="49" charset="0"/>
              </a:rPr>
              <a:t>);</a:t>
            </a:r>
          </a:p>
          <a:p>
            <a:pPr algn="l"/>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"%10s%10s\</a:t>
            </a:r>
            <a:r>
              <a:rPr lang="en-US" altLang="en-US" i="1" dirty="0" err="1">
                <a:solidFill>
                  <a:srgbClr val="2A00FF"/>
                </a:solidFill>
                <a:latin typeface="Consolas" panose="020B0609020204030204" pitchFamily="49" charset="0"/>
              </a:rPr>
              <a:t>n"</a:t>
            </a:r>
            <a:r>
              <a:rPr lang="en-US" altLang="en-US" i="1" dirty="0" err="1">
                <a:solidFill>
                  <a:srgbClr val="000000"/>
                </a:solidFill>
                <a:latin typeface="Consolas" panose="020B0609020204030204" pitchFamily="49" charset="0"/>
              </a:rPr>
              <a:t>,</a:t>
            </a:r>
            <a:r>
              <a:rPr lang="en-US" altLang="en-US" i="1" dirty="0" err="1">
                <a:solidFill>
                  <a:srgbClr val="2A00FF"/>
                </a:solidFill>
                <a:latin typeface="Consolas" panose="020B0609020204030204" pitchFamily="49" charset="0"/>
              </a:rPr>
              <a:t>"rating"</a:t>
            </a:r>
            <a:r>
              <a:rPr lang="en-US" altLang="en-US" i="1" dirty="0" err="1">
                <a:solidFill>
                  <a:srgbClr val="000000"/>
                </a:solidFill>
                <a:latin typeface="Consolas" panose="020B0609020204030204" pitchFamily="49" charset="0"/>
              </a:rPr>
              <a:t>,</a:t>
            </a:r>
            <a:r>
              <a:rPr lang="en-US" altLang="en-US" i="1" dirty="0" err="1">
                <a:solidFill>
                  <a:srgbClr val="2A00FF"/>
                </a:solidFill>
                <a:latin typeface="Consolas" panose="020B0609020204030204" pitchFamily="49" charset="0"/>
              </a:rPr>
              <a:t>"number</a:t>
            </a:r>
            <a:r>
              <a:rPr lang="en-US" altLang="en-US" i="1" dirty="0">
                <a:solidFill>
                  <a:srgbClr val="2A00FF"/>
                </a:solidFill>
                <a:latin typeface="Consolas" panose="020B0609020204030204" pitchFamily="49" charset="0"/>
              </a:rPr>
              <a:t>"</a:t>
            </a:r>
            <a:r>
              <a:rPr lang="en-US" altLang="en-US" i="1" dirty="0">
                <a:solidFill>
                  <a:srgbClr val="000000"/>
                </a:solidFill>
                <a:latin typeface="Consolas" panose="020B0609020204030204" pitchFamily="49" charset="0"/>
              </a:rPr>
              <a:t>);</a:t>
            </a:r>
          </a:p>
          <a:p>
            <a:pPr algn="l"/>
            <a:r>
              <a:rPr lang="nn-NO" altLang="en-US" b="1" dirty="0">
                <a:solidFill>
                  <a:srgbClr val="7F0055"/>
                </a:solidFill>
                <a:latin typeface="Consolas" panose="020B0609020204030204" pitchFamily="49" charset="0"/>
              </a:rPr>
              <a:t>for</a:t>
            </a:r>
            <a:r>
              <a:rPr lang="nn-NO" altLang="en-US" b="1" dirty="0">
                <a:solidFill>
                  <a:srgbClr val="000000"/>
                </a:solidFill>
                <a:latin typeface="Consolas" panose="020B0609020204030204" pitchFamily="49" charset="0"/>
              </a:rPr>
              <a:t> (</a:t>
            </a:r>
            <a:r>
              <a:rPr lang="nn-NO" altLang="en-US" b="1" dirty="0" err="1">
                <a:solidFill>
                  <a:srgbClr val="7F0055"/>
                </a:solidFill>
                <a:latin typeface="Consolas" panose="020B0609020204030204" pitchFamily="49" charset="0"/>
              </a:rPr>
              <a:t>int</a:t>
            </a:r>
            <a:r>
              <a:rPr lang="nn-NO" altLang="en-US" b="1" dirty="0">
                <a:solidFill>
                  <a:srgbClr val="000000"/>
                </a:solidFill>
                <a:latin typeface="Consolas" panose="020B0609020204030204" pitchFamily="49" charset="0"/>
              </a:rPr>
              <a:t> i = 0; i &lt; </a:t>
            </a:r>
            <a:r>
              <a:rPr lang="nn-NO" altLang="en-US" b="1" dirty="0" err="1">
                <a:solidFill>
                  <a:srgbClr val="000000"/>
                </a:solidFill>
                <a:latin typeface="Consolas" panose="020B0609020204030204" pitchFamily="49" charset="0"/>
              </a:rPr>
              <a:t>cum.</a:t>
            </a:r>
            <a:r>
              <a:rPr lang="nn-NO" altLang="en-US" b="1" dirty="0" err="1">
                <a:solidFill>
                  <a:srgbClr val="0000C0"/>
                </a:solidFill>
                <a:latin typeface="Consolas" panose="020B0609020204030204" pitchFamily="49" charset="0"/>
              </a:rPr>
              <a:t>length</a:t>
            </a:r>
            <a:r>
              <a:rPr lang="nn-NO" altLang="en-US" b="1" dirty="0">
                <a:solidFill>
                  <a:srgbClr val="000000"/>
                </a:solidFill>
                <a:latin typeface="Consolas" panose="020B0609020204030204" pitchFamily="49" charset="0"/>
              </a:rPr>
              <a:t>; i++) {</a:t>
            </a:r>
          </a:p>
          <a:p>
            <a:pPr algn="l"/>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"%10d%10d\n"</a:t>
            </a:r>
            <a:r>
              <a:rPr lang="en-US" altLang="en-US" i="1" dirty="0">
                <a:solidFill>
                  <a:srgbClr val="000000"/>
                </a:solidFill>
                <a:latin typeface="Consolas" panose="020B0609020204030204" pitchFamily="49" charset="0"/>
              </a:rPr>
              <a:t>,</a:t>
            </a:r>
            <a:r>
              <a:rPr lang="en-US" altLang="en-US" i="1" dirty="0" err="1">
                <a:solidFill>
                  <a:srgbClr val="000000"/>
                </a:solidFill>
                <a:latin typeface="Consolas" panose="020B0609020204030204" pitchFamily="49" charset="0"/>
              </a:rPr>
              <a:t>i,cum</a:t>
            </a:r>
            <a:r>
              <a:rPr lang="en-US" altLang="en-US" i="1" dirty="0">
                <a:solidFill>
                  <a:srgbClr val="000000"/>
                </a:solidFill>
                <a:latin typeface="Consolas" panose="020B0609020204030204" pitchFamily="49" charset="0"/>
              </a:rPr>
              <a:t>[</a:t>
            </a:r>
            <a:r>
              <a:rPr lang="en-US" altLang="en-US" i="1" dirty="0" err="1">
                <a:solidFill>
                  <a:srgbClr val="000000"/>
                </a:solidFill>
                <a:latin typeface="Consolas" panose="020B0609020204030204" pitchFamily="49" charset="0"/>
              </a:rPr>
              <a:t>i</a:t>
            </a:r>
            <a:r>
              <a:rPr lang="en-US" altLang="en-US" i="1" dirty="0">
                <a:solidFill>
                  <a:srgbClr val="000000"/>
                </a:solidFill>
                <a:latin typeface="Consolas" panose="020B0609020204030204" pitchFamily="49" charset="0"/>
              </a:rPr>
              <a:t>]);</a:t>
            </a:r>
          </a:p>
          <a:p>
            <a:pPr algn="l"/>
            <a:r>
              <a:rPr lang="en-US" altLang="en-US" dirty="0">
                <a:solidFill>
                  <a:srgbClr val="000000"/>
                </a:solidFill>
                <a:latin typeface="Consolas" panose="020B0609020204030204" pitchFamily="49" charset="0"/>
              </a:rPr>
              <a:t>}</a:t>
            </a:r>
            <a:endParaRPr lang="en-US" altLang="en-US" dirty="0"/>
          </a:p>
        </p:txBody>
      </p:sp>
      <p:sp>
        <p:nvSpPr>
          <p:cNvPr id="53251" name="TextBox 5">
            <a:extLst>
              <a:ext uri="{FF2B5EF4-FFF2-40B4-BE49-F238E27FC236}">
                <a16:creationId xmlns:a16="http://schemas.microsoft.com/office/drawing/2014/main" id="{5CBB32BA-1169-1140-9C44-96D89A340813}"/>
              </a:ext>
            </a:extLst>
          </p:cNvPr>
          <p:cNvSpPr txBox="1">
            <a:spLocks noChangeArrowheads="1"/>
          </p:cNvSpPr>
          <p:nvPr/>
        </p:nvSpPr>
        <p:spPr bwMode="auto">
          <a:xfrm>
            <a:off x="465137" y="5157192"/>
            <a:ext cx="8213725" cy="830997"/>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When r = 10, cum[r] in the first for loop throws an exception. If there is no try… catch block, then no more statement in the body of the method is executed and the program stops. We get a message indicating the exception.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E519-478E-BC4A-9B00-C63FA22D1AE0}"/>
              </a:ext>
            </a:extLst>
          </p:cNvPr>
          <p:cNvSpPr>
            <a:spLocks noGrp="1"/>
          </p:cNvSpPr>
          <p:nvPr>
            <p:ph type="title"/>
          </p:nvPr>
        </p:nvSpPr>
        <p:spPr/>
        <p:txBody>
          <a:bodyPr rtlCol="0">
            <a:normAutofit/>
          </a:bodyPr>
          <a:lstStyle/>
          <a:p>
            <a:pPr eaLnBrk="1" fontAlgn="auto" hangingPunct="1">
              <a:spcAft>
                <a:spcPts val="0"/>
              </a:spcAft>
              <a:defRPr/>
            </a:pPr>
            <a:r>
              <a:rPr lang="en-US" sz="3100" dirty="0">
                <a:ea typeface="+mj-ea"/>
                <a:cs typeface="+mj-cs"/>
              </a:rPr>
              <a:t>With try… catch block</a:t>
            </a:r>
          </a:p>
        </p:txBody>
      </p:sp>
      <p:sp>
        <p:nvSpPr>
          <p:cNvPr id="5" name="Slide Number Placeholder 4">
            <a:extLst>
              <a:ext uri="{FF2B5EF4-FFF2-40B4-BE49-F238E27FC236}">
                <a16:creationId xmlns:a16="http://schemas.microsoft.com/office/drawing/2014/main" id="{3EA407B2-0B3D-F648-9758-19906F175BD1}"/>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34E791C-8BDC-944C-BD71-D0B6B8B17135}" type="slidenum">
              <a:rPr lang="en-US" altLang="en-US" sz="800">
                <a:solidFill>
                  <a:srgbClr val="595959"/>
                </a:solidFill>
              </a:rPr>
              <a:pPr/>
              <a:t>111</a:t>
            </a:fld>
            <a:endParaRPr lang="en-US" altLang="en-US" sz="800">
              <a:solidFill>
                <a:srgbClr val="595959"/>
              </a:solidFill>
            </a:endParaRPr>
          </a:p>
        </p:txBody>
      </p:sp>
      <p:sp>
        <p:nvSpPr>
          <p:cNvPr id="62467" name="TextBox 5">
            <a:extLst>
              <a:ext uri="{FF2B5EF4-FFF2-40B4-BE49-F238E27FC236}">
                <a16:creationId xmlns:a16="http://schemas.microsoft.com/office/drawing/2014/main" id="{C50C0F7E-A4B2-AD49-B429-1AE950632895}"/>
              </a:ext>
            </a:extLst>
          </p:cNvPr>
          <p:cNvSpPr txBox="1">
            <a:spLocks noChangeArrowheads="1"/>
          </p:cNvSpPr>
          <p:nvPr/>
        </p:nvSpPr>
        <p:spPr bwMode="auto">
          <a:xfrm>
            <a:off x="125506" y="1824832"/>
            <a:ext cx="5153975" cy="3668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l"/>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ratings = {3, 4, 5, 10, 4, 5};</a:t>
            </a:r>
          </a:p>
          <a:p>
            <a:pPr algn="l"/>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cum = </a:t>
            </a:r>
            <a:r>
              <a:rPr lang="en-US" altLang="en-US" sz="1400" b="1" dirty="0">
                <a:solidFill>
                  <a:srgbClr val="7F0055"/>
                </a:solidFill>
                <a:latin typeface="Consolas" panose="020B0609020204030204" pitchFamily="49" charset="0"/>
              </a:rPr>
              <a:t>new</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[6];</a:t>
            </a:r>
          </a:p>
          <a:p>
            <a:pPr algn="l"/>
            <a:r>
              <a:rPr lang="en-US" altLang="en-US" sz="1400" b="1" dirty="0">
                <a:solidFill>
                  <a:srgbClr val="7F0055"/>
                </a:solidFill>
                <a:latin typeface="Consolas" panose="020B0609020204030204" pitchFamily="49" charset="0"/>
              </a:rPr>
              <a:t>try</a:t>
            </a:r>
            <a:r>
              <a:rPr lang="en-US" altLang="en-US" sz="1400" b="1" dirty="0">
                <a:solidFill>
                  <a:srgbClr val="000000"/>
                </a:solidFill>
                <a:latin typeface="Consolas" panose="020B0609020204030204" pitchFamily="49" charset="0"/>
              </a:rPr>
              <a:t> {</a:t>
            </a:r>
          </a:p>
          <a:p>
            <a:pPr algn="l"/>
            <a:r>
              <a:rPr lang="en-US" altLang="en-US" sz="1400"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for</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r: ratings) {</a:t>
            </a:r>
          </a:p>
          <a:p>
            <a:pPr algn="l"/>
            <a:r>
              <a:rPr lang="en-US" altLang="en-US" sz="1400" dirty="0">
                <a:solidFill>
                  <a:srgbClr val="000000"/>
                </a:solidFill>
                <a:latin typeface="Consolas" panose="020B0609020204030204" pitchFamily="49" charset="0"/>
              </a:rPr>
              <a:t>    cum[r]++;</a:t>
            </a:r>
          </a:p>
          <a:p>
            <a:pPr algn="l"/>
            <a:r>
              <a:rPr lang="en-US" altLang="en-US" sz="1400" dirty="0">
                <a:solidFill>
                  <a:srgbClr val="000000"/>
                </a:solidFill>
                <a:latin typeface="Consolas" panose="020B0609020204030204" pitchFamily="49" charset="0"/>
              </a:rPr>
              <a:t>  }</a:t>
            </a:r>
          </a:p>
          <a:p>
            <a:pPr algn="l"/>
            <a:r>
              <a:rPr lang="en-US" altLang="en-US" sz="1400"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catch</a:t>
            </a:r>
            <a:r>
              <a:rPr lang="en-US" altLang="en-US" sz="1400" b="1" dirty="0">
                <a:solidFill>
                  <a:srgbClr val="000000"/>
                </a:solidFill>
                <a:latin typeface="Consolas" panose="020B0609020204030204" pitchFamily="49" charset="0"/>
              </a:rPr>
              <a:t>(</a:t>
            </a:r>
            <a:r>
              <a:rPr lang="en-US" altLang="en-US" sz="1400" b="1" dirty="0" err="1">
                <a:solidFill>
                  <a:srgbClr val="000000"/>
                </a:solidFill>
                <a:latin typeface="Consolas" panose="020B0609020204030204" pitchFamily="49" charset="0"/>
              </a:rPr>
              <a:t>ArrayIndexOutOfBoundsException</a:t>
            </a:r>
            <a:r>
              <a:rPr lang="en-US" altLang="en-US" sz="1400" b="1" dirty="0">
                <a:solidFill>
                  <a:srgbClr val="000000"/>
                </a:solidFill>
                <a:latin typeface="Consolas" panose="020B0609020204030204" pitchFamily="49" charset="0"/>
              </a:rPr>
              <a:t> e){</a:t>
            </a:r>
          </a:p>
          <a:p>
            <a:pPr algn="l"/>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(e);</a:t>
            </a:r>
          </a:p>
          <a:p>
            <a:pPr algn="l"/>
            <a:r>
              <a:rPr lang="en-US" altLang="en-US" sz="1400" dirty="0">
                <a:solidFill>
                  <a:srgbClr val="000000"/>
                </a:solidFill>
                <a:latin typeface="Consolas" panose="020B0609020204030204" pitchFamily="49" charset="0"/>
              </a:rPr>
              <a:t>}</a:t>
            </a:r>
          </a:p>
          <a:p>
            <a:pPr algn="l"/>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“Cumulative Ratings"</a:t>
            </a:r>
            <a:r>
              <a:rPr lang="en-US" altLang="en-US" sz="1400" i="1" dirty="0">
                <a:solidFill>
                  <a:srgbClr val="000000"/>
                </a:solidFill>
                <a:latin typeface="Consolas" panose="020B0609020204030204" pitchFamily="49" charset="0"/>
              </a:rPr>
              <a:t>);</a:t>
            </a:r>
          </a:p>
          <a:p>
            <a:pPr algn="l"/>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.printf</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"%10s%10s\</a:t>
            </a:r>
            <a:r>
              <a:rPr lang="en-US" altLang="en-US" sz="1400" i="1" dirty="0" err="1">
                <a:solidFill>
                  <a:srgbClr val="2A00FF"/>
                </a:solidFill>
                <a:latin typeface="Consolas" panose="020B0609020204030204" pitchFamily="49" charset="0"/>
              </a:rPr>
              <a:t>n"</a:t>
            </a:r>
            <a:r>
              <a:rPr lang="en-US" altLang="en-US" sz="1400" i="1" dirty="0" err="1">
                <a:solidFill>
                  <a:srgbClr val="000000"/>
                </a:solidFill>
                <a:latin typeface="Consolas" panose="020B0609020204030204" pitchFamily="49" charset="0"/>
              </a:rPr>
              <a:t>,</a:t>
            </a:r>
            <a:r>
              <a:rPr lang="en-US" altLang="en-US" sz="1400" i="1" dirty="0" err="1">
                <a:solidFill>
                  <a:srgbClr val="2A00FF"/>
                </a:solidFill>
                <a:latin typeface="Consolas" panose="020B0609020204030204" pitchFamily="49" charset="0"/>
              </a:rPr>
              <a:t>"rating"</a:t>
            </a:r>
            <a:r>
              <a:rPr lang="en-US" altLang="en-US" sz="1400" i="1" dirty="0" err="1">
                <a:solidFill>
                  <a:srgbClr val="000000"/>
                </a:solidFill>
                <a:latin typeface="Consolas" panose="020B0609020204030204" pitchFamily="49" charset="0"/>
              </a:rPr>
              <a:t>,</a:t>
            </a:r>
            <a:r>
              <a:rPr lang="en-US" altLang="en-US" sz="1400" i="1" dirty="0" err="1">
                <a:solidFill>
                  <a:srgbClr val="2A00FF"/>
                </a:solidFill>
                <a:latin typeface="Consolas" panose="020B0609020204030204" pitchFamily="49" charset="0"/>
              </a:rPr>
              <a:t>"number</a:t>
            </a:r>
            <a:r>
              <a:rPr lang="en-US" altLang="en-US" sz="1400" i="1" dirty="0">
                <a:solidFill>
                  <a:srgbClr val="2A00FF"/>
                </a:solidFill>
                <a:latin typeface="Consolas" panose="020B0609020204030204" pitchFamily="49" charset="0"/>
              </a:rPr>
              <a:t>"</a:t>
            </a:r>
            <a:r>
              <a:rPr lang="en-US" altLang="en-US" sz="1400" i="1" dirty="0">
                <a:solidFill>
                  <a:srgbClr val="000000"/>
                </a:solidFill>
                <a:latin typeface="Consolas" panose="020B0609020204030204" pitchFamily="49" charset="0"/>
              </a:rPr>
              <a:t>);</a:t>
            </a:r>
          </a:p>
          <a:p>
            <a:pPr algn="l"/>
            <a:r>
              <a:rPr lang="nn-NO" altLang="en-US" sz="1400" b="1" dirty="0">
                <a:solidFill>
                  <a:srgbClr val="7F0055"/>
                </a:solidFill>
                <a:latin typeface="Consolas" panose="020B0609020204030204" pitchFamily="49" charset="0"/>
              </a:rPr>
              <a:t>for</a:t>
            </a:r>
            <a:r>
              <a:rPr lang="nn-NO" altLang="en-US" sz="1400" b="1" dirty="0">
                <a:solidFill>
                  <a:srgbClr val="000000"/>
                </a:solidFill>
                <a:latin typeface="Consolas" panose="020B0609020204030204" pitchFamily="49" charset="0"/>
              </a:rPr>
              <a:t> (</a:t>
            </a:r>
            <a:r>
              <a:rPr lang="nn-NO" altLang="en-US" sz="1400" b="1" dirty="0" err="1">
                <a:solidFill>
                  <a:srgbClr val="7F0055"/>
                </a:solidFill>
                <a:latin typeface="Consolas" panose="020B0609020204030204" pitchFamily="49" charset="0"/>
              </a:rPr>
              <a:t>int</a:t>
            </a:r>
            <a:r>
              <a:rPr lang="nn-NO" altLang="en-US" sz="1400" b="1" dirty="0">
                <a:solidFill>
                  <a:srgbClr val="000000"/>
                </a:solidFill>
                <a:latin typeface="Consolas" panose="020B0609020204030204" pitchFamily="49" charset="0"/>
              </a:rPr>
              <a:t> i = 0; i &lt; </a:t>
            </a:r>
            <a:r>
              <a:rPr lang="nn-NO" altLang="en-US" sz="1400" b="1" dirty="0" err="1">
                <a:solidFill>
                  <a:srgbClr val="000000"/>
                </a:solidFill>
                <a:latin typeface="Consolas" panose="020B0609020204030204" pitchFamily="49" charset="0"/>
              </a:rPr>
              <a:t>cum.</a:t>
            </a:r>
            <a:r>
              <a:rPr lang="nn-NO" altLang="en-US" sz="1400" b="1" dirty="0" err="1">
                <a:solidFill>
                  <a:srgbClr val="0000C0"/>
                </a:solidFill>
                <a:latin typeface="Consolas" panose="020B0609020204030204" pitchFamily="49" charset="0"/>
              </a:rPr>
              <a:t>length</a:t>
            </a:r>
            <a:r>
              <a:rPr lang="nn-NO" altLang="en-US" sz="1400" b="1" dirty="0">
                <a:solidFill>
                  <a:srgbClr val="000000"/>
                </a:solidFill>
                <a:latin typeface="Consolas" panose="020B0609020204030204" pitchFamily="49" charset="0"/>
              </a:rPr>
              <a:t>; i++) {</a:t>
            </a:r>
          </a:p>
          <a:p>
            <a:pPr algn="l"/>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.printf</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"%10d%10d\n"</a:t>
            </a:r>
            <a:r>
              <a:rPr lang="en-US" altLang="en-US" sz="1400" i="1" dirty="0">
                <a:solidFill>
                  <a:srgbClr val="000000"/>
                </a:solidFill>
                <a:latin typeface="Consolas" panose="020B0609020204030204" pitchFamily="49" charset="0"/>
              </a:rPr>
              <a:t>,</a:t>
            </a:r>
            <a:r>
              <a:rPr lang="en-US" altLang="en-US" sz="1400" i="1" dirty="0" err="1">
                <a:solidFill>
                  <a:srgbClr val="000000"/>
                </a:solidFill>
                <a:latin typeface="Consolas" panose="020B0609020204030204" pitchFamily="49" charset="0"/>
              </a:rPr>
              <a:t>i,cum</a:t>
            </a:r>
            <a:r>
              <a:rPr lang="en-US" altLang="en-US" sz="1400" i="1" dirty="0">
                <a:solidFill>
                  <a:srgbClr val="000000"/>
                </a:solidFill>
                <a:latin typeface="Consolas" panose="020B0609020204030204" pitchFamily="49" charset="0"/>
              </a:rPr>
              <a:t>[</a:t>
            </a:r>
            <a:r>
              <a:rPr lang="en-US" altLang="en-US" sz="1400" i="1" dirty="0" err="1">
                <a:solidFill>
                  <a:srgbClr val="000000"/>
                </a:solidFill>
                <a:latin typeface="Consolas" panose="020B0609020204030204" pitchFamily="49" charset="0"/>
              </a:rPr>
              <a:t>i</a:t>
            </a:r>
            <a:r>
              <a:rPr lang="en-US" altLang="en-US" sz="1400" i="1" dirty="0">
                <a:solidFill>
                  <a:srgbClr val="000000"/>
                </a:solidFill>
                <a:latin typeface="Consolas" panose="020B0609020204030204" pitchFamily="49" charset="0"/>
              </a:rPr>
              <a:t>]);</a:t>
            </a:r>
          </a:p>
          <a:p>
            <a:pPr algn="l"/>
            <a:r>
              <a:rPr lang="en-US" altLang="en-US" sz="1400" dirty="0">
                <a:solidFill>
                  <a:srgbClr val="000000"/>
                </a:solidFill>
                <a:latin typeface="Consolas" panose="020B0609020204030204" pitchFamily="49" charset="0"/>
              </a:rPr>
              <a:t>}</a:t>
            </a:r>
            <a:endParaRPr lang="en-US" altLang="en-US" sz="1400" dirty="0"/>
          </a:p>
        </p:txBody>
      </p:sp>
      <p:sp>
        <p:nvSpPr>
          <p:cNvPr id="51204" name="TextBox 6">
            <a:extLst>
              <a:ext uri="{FF2B5EF4-FFF2-40B4-BE49-F238E27FC236}">
                <a16:creationId xmlns:a16="http://schemas.microsoft.com/office/drawing/2014/main" id="{F64C9235-A9E7-0E46-80AC-82B8CCC80A0A}"/>
              </a:ext>
            </a:extLst>
          </p:cNvPr>
          <p:cNvSpPr txBox="1">
            <a:spLocks noChangeArrowheads="1"/>
          </p:cNvSpPr>
          <p:nvPr/>
        </p:nvSpPr>
        <p:spPr bwMode="auto">
          <a:xfrm>
            <a:off x="4572000" y="1600840"/>
            <a:ext cx="4572000" cy="2031325"/>
          </a:xfrm>
          <a:prstGeom prst="rect">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u="sng">
                <a:solidFill>
                  <a:srgbClr val="000080"/>
                </a:solidFill>
                <a:latin typeface="Consolas" panose="020B0609020204030204" pitchFamily="49" charset="0"/>
              </a:rPr>
              <a:t>java.lang.ArrayIndexOutOfBoundsException</a:t>
            </a:r>
            <a:r>
              <a:rPr lang="en-US" altLang="en-US" sz="1400" u="sng">
                <a:solidFill>
                  <a:srgbClr val="000000"/>
                </a:solidFill>
                <a:latin typeface="Consolas" panose="020B0609020204030204" pitchFamily="49" charset="0"/>
              </a:rPr>
              <a:t>: 10</a:t>
            </a:r>
          </a:p>
          <a:p>
            <a:r>
              <a:rPr lang="en-US" altLang="en-US" sz="1400">
                <a:solidFill>
                  <a:srgbClr val="000000"/>
                </a:solidFill>
                <a:latin typeface="Consolas" panose="020B0609020204030204" pitchFamily="49" charset="0"/>
              </a:rPr>
              <a:t>Cumulative Ratings</a:t>
            </a:r>
          </a:p>
          <a:p>
            <a:r>
              <a:rPr lang="en-US" altLang="en-US" sz="1400">
                <a:solidFill>
                  <a:srgbClr val="000000"/>
                </a:solidFill>
                <a:latin typeface="Consolas" panose="020B0609020204030204" pitchFamily="49" charset="0"/>
              </a:rPr>
              <a:t>    rating    number</a:t>
            </a:r>
          </a:p>
          <a:p>
            <a:r>
              <a:rPr lang="en-US" altLang="en-US" sz="1400">
                <a:solidFill>
                  <a:srgbClr val="000000"/>
                </a:solidFill>
                <a:latin typeface="Consolas" panose="020B0609020204030204" pitchFamily="49" charset="0"/>
              </a:rPr>
              <a:t>         0         0</a:t>
            </a:r>
          </a:p>
          <a:p>
            <a:r>
              <a:rPr lang="en-US" altLang="en-US" sz="1400">
                <a:solidFill>
                  <a:srgbClr val="000000"/>
                </a:solidFill>
                <a:latin typeface="Consolas" panose="020B0609020204030204" pitchFamily="49" charset="0"/>
              </a:rPr>
              <a:t>         1         0</a:t>
            </a:r>
          </a:p>
          <a:p>
            <a:r>
              <a:rPr lang="en-US" altLang="en-US" sz="1400">
                <a:solidFill>
                  <a:srgbClr val="000000"/>
                </a:solidFill>
                <a:latin typeface="Consolas" panose="020B0609020204030204" pitchFamily="49" charset="0"/>
              </a:rPr>
              <a:t>         2         0</a:t>
            </a:r>
          </a:p>
          <a:p>
            <a:r>
              <a:rPr lang="en-US" altLang="en-US" sz="1400">
                <a:solidFill>
                  <a:srgbClr val="000000"/>
                </a:solidFill>
                <a:latin typeface="Consolas" panose="020B0609020204030204" pitchFamily="49" charset="0"/>
              </a:rPr>
              <a:t>         3         1</a:t>
            </a:r>
          </a:p>
          <a:p>
            <a:r>
              <a:rPr lang="en-US" altLang="en-US" sz="1400">
                <a:solidFill>
                  <a:srgbClr val="000000"/>
                </a:solidFill>
                <a:latin typeface="Consolas" panose="020B0609020204030204" pitchFamily="49" charset="0"/>
              </a:rPr>
              <a:t>         4         1</a:t>
            </a:r>
          </a:p>
          <a:p>
            <a:r>
              <a:rPr lang="en-US" altLang="en-US" sz="1400">
                <a:solidFill>
                  <a:srgbClr val="000000"/>
                </a:solidFill>
                <a:latin typeface="Consolas" panose="020B0609020204030204" pitchFamily="49" charset="0"/>
              </a:rPr>
              <a:t>         5         1</a:t>
            </a:r>
          </a:p>
        </p:txBody>
      </p:sp>
      <p:sp>
        <p:nvSpPr>
          <p:cNvPr id="51205" name="TextBox 7">
            <a:extLst>
              <a:ext uri="{FF2B5EF4-FFF2-40B4-BE49-F238E27FC236}">
                <a16:creationId xmlns:a16="http://schemas.microsoft.com/office/drawing/2014/main" id="{89747AF4-2BEE-0140-9B29-D13BA9B25C6F}"/>
              </a:ext>
            </a:extLst>
          </p:cNvPr>
          <p:cNvSpPr txBox="1">
            <a:spLocks noChangeArrowheads="1"/>
          </p:cNvSpPr>
          <p:nvPr/>
        </p:nvSpPr>
        <p:spPr bwMode="auto">
          <a:xfrm>
            <a:off x="1115616" y="5717521"/>
            <a:ext cx="7127875" cy="846386"/>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dirty="0">
                <a:latin typeface="Verdana" panose="020B0604030504040204" pitchFamily="34" charset="0"/>
                <a:ea typeface="Verdana" panose="020B0604030504040204" pitchFamily="34" charset="0"/>
                <a:cs typeface="Verdana" panose="020B0604030504040204" pitchFamily="34" charset="0"/>
              </a:rPr>
              <a:t>When r = 10, cum[r] throws an exception, which is handled by the catch block. The program then resumes after the catch block.</a:t>
            </a:r>
          </a:p>
          <a:p>
            <a:r>
              <a:rPr lang="en-US" altLang="en-US" sz="1400" dirty="0">
                <a:latin typeface="Verdana" panose="020B0604030504040204" pitchFamily="34" charset="0"/>
                <a:ea typeface="Verdana" panose="020B0604030504040204" pitchFamily="34" charset="0"/>
                <a:cs typeface="Verdana" panose="020B0604030504040204" pitchFamily="34" charset="0"/>
              </a:rPr>
              <a:t>Also check: </a:t>
            </a:r>
            <a:r>
              <a:rPr lang="en-US" altLang="en-US" sz="1400" b="1" dirty="0" err="1">
                <a:latin typeface="Courier New" panose="02070309020205020404" pitchFamily="49" charset="0"/>
                <a:ea typeface="Verdana" panose="020B0604030504040204" pitchFamily="34" charset="0"/>
                <a:cs typeface="Courier New" panose="02070309020205020404" pitchFamily="49" charset="0"/>
              </a:rPr>
              <a:t>Throwable.toString</a:t>
            </a:r>
            <a:r>
              <a:rPr lang="en-US" altLang="en-US" sz="1400" b="1" dirty="0">
                <a:latin typeface="Courier New" panose="02070309020205020404" pitchFamily="49" charset="0"/>
                <a:ea typeface="Verdana" panose="020B0604030504040204" pitchFamily="34" charset="0"/>
                <a:cs typeface="Courier New" panose="02070309020205020404" pitchFamily="49" charset="0"/>
              </a:rPr>
              <a:t>() </a:t>
            </a:r>
            <a:r>
              <a:rPr lang="en-US" altLang="en-US" sz="1400" dirty="0">
                <a:latin typeface="Verdana" panose="020B0604030504040204" pitchFamily="34" charset="0"/>
                <a:ea typeface="Verdana" panose="020B0604030504040204" pitchFamily="34" charset="0"/>
                <a:cs typeface="Verdana" panose="020B0604030504040204" pitchFamily="34" charset="0"/>
              </a:rPr>
              <a:t>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D19F-10D9-8342-BAB8-49B3DAAFA93C}"/>
              </a:ext>
            </a:extLst>
          </p:cNvPr>
          <p:cNvSpPr>
            <a:spLocks noGrp="1"/>
          </p:cNvSpPr>
          <p:nvPr>
            <p:ph type="title"/>
          </p:nvPr>
        </p:nvSpPr>
        <p:spPr/>
        <p:txBody>
          <a:bodyPr>
            <a:normAutofit fontScale="90000"/>
          </a:bodyPr>
          <a:lstStyle/>
          <a:p>
            <a:pPr eaLnBrk="1" hangingPunct="1"/>
            <a:r>
              <a:rPr lang="en-US" altLang="en-US" sz="3200">
                <a:ea typeface="ＭＳ Ｐゴシック" panose="020B0600070205080204" pitchFamily="34" charset="-128"/>
              </a:rPr>
              <a:t>How to use try… catch block depends on your requirements…</a:t>
            </a:r>
          </a:p>
        </p:txBody>
      </p:sp>
      <p:sp>
        <p:nvSpPr>
          <p:cNvPr id="5" name="Slide Number Placeholder 4">
            <a:extLst>
              <a:ext uri="{FF2B5EF4-FFF2-40B4-BE49-F238E27FC236}">
                <a16:creationId xmlns:a16="http://schemas.microsoft.com/office/drawing/2014/main" id="{C55BF81B-6CC6-4940-B62E-3DFC8C556C58}"/>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4144544-82BF-8C48-9DB2-3895FECD49A5}" type="slidenum">
              <a:rPr lang="en-US" altLang="en-US" sz="800">
                <a:solidFill>
                  <a:srgbClr val="595959"/>
                </a:solidFill>
              </a:rPr>
              <a:pPr/>
              <a:t>112</a:t>
            </a:fld>
            <a:endParaRPr lang="en-US" altLang="en-US" sz="800">
              <a:solidFill>
                <a:srgbClr val="595959"/>
              </a:solidFill>
            </a:endParaRPr>
          </a:p>
        </p:txBody>
      </p:sp>
      <p:sp>
        <p:nvSpPr>
          <p:cNvPr id="63491" name="TextBox 5">
            <a:extLst>
              <a:ext uri="{FF2B5EF4-FFF2-40B4-BE49-F238E27FC236}">
                <a16:creationId xmlns:a16="http://schemas.microsoft.com/office/drawing/2014/main" id="{67969190-BAC0-B64C-9092-61F9E2149298}"/>
              </a:ext>
            </a:extLst>
          </p:cNvPr>
          <p:cNvSpPr txBox="1">
            <a:spLocks noChangeArrowheads="1"/>
          </p:cNvSpPr>
          <p:nvPr/>
        </p:nvSpPr>
        <p:spPr bwMode="auto">
          <a:xfrm>
            <a:off x="34925" y="2542021"/>
            <a:ext cx="5153975" cy="3668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l"/>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ratings = {3, 4, 5, 10, 4, 5};</a:t>
            </a:r>
          </a:p>
          <a:p>
            <a:pPr algn="l"/>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cum = </a:t>
            </a:r>
            <a:r>
              <a:rPr lang="en-US" altLang="en-US" sz="1400" b="1" dirty="0">
                <a:solidFill>
                  <a:srgbClr val="7F0055"/>
                </a:solidFill>
                <a:latin typeface="Consolas" panose="020B0609020204030204" pitchFamily="49" charset="0"/>
              </a:rPr>
              <a:t>new</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[6];</a:t>
            </a:r>
          </a:p>
          <a:p>
            <a:pPr algn="l"/>
            <a:r>
              <a:rPr lang="en-US" altLang="en-US" sz="1400" b="1" dirty="0">
                <a:solidFill>
                  <a:srgbClr val="7F0055"/>
                </a:solidFill>
                <a:latin typeface="Consolas" panose="020B0609020204030204" pitchFamily="49" charset="0"/>
              </a:rPr>
              <a:t>for</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rating: ratings) {</a:t>
            </a:r>
          </a:p>
          <a:p>
            <a:pPr algn="l"/>
            <a:r>
              <a:rPr lang="en-US" altLang="en-US" sz="1400"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try</a:t>
            </a:r>
            <a:r>
              <a:rPr lang="en-US" altLang="en-US" sz="1400" b="1" dirty="0">
                <a:solidFill>
                  <a:srgbClr val="000000"/>
                </a:solidFill>
                <a:latin typeface="Consolas" panose="020B0609020204030204" pitchFamily="49" charset="0"/>
              </a:rPr>
              <a:t> {</a:t>
            </a:r>
          </a:p>
          <a:p>
            <a:pPr algn="l"/>
            <a:r>
              <a:rPr lang="en-US" altLang="en-US" sz="1400" dirty="0">
                <a:solidFill>
                  <a:srgbClr val="000000"/>
                </a:solidFill>
                <a:latin typeface="Consolas" panose="020B0609020204030204" pitchFamily="49" charset="0"/>
              </a:rPr>
              <a:t>    cum[rating]++;</a:t>
            </a:r>
          </a:p>
          <a:p>
            <a:pPr algn="l"/>
            <a:r>
              <a:rPr lang="en-US" altLang="en-US" sz="1400" dirty="0">
                <a:solidFill>
                  <a:srgbClr val="000000"/>
                </a:solidFill>
                <a:latin typeface="Consolas" panose="020B0609020204030204" pitchFamily="49" charset="0"/>
              </a:rPr>
              <a:t>  } </a:t>
            </a:r>
            <a:r>
              <a:rPr lang="en-US" altLang="en-US" sz="1400" b="1" dirty="0">
                <a:solidFill>
                  <a:srgbClr val="7F0055"/>
                </a:solidFill>
                <a:latin typeface="Consolas" panose="020B0609020204030204" pitchFamily="49" charset="0"/>
              </a:rPr>
              <a:t>catch</a:t>
            </a:r>
            <a:r>
              <a:rPr lang="en-US" altLang="en-US" sz="1400" b="1" dirty="0">
                <a:solidFill>
                  <a:srgbClr val="000000"/>
                </a:solidFill>
                <a:latin typeface="Consolas" panose="020B0609020204030204" pitchFamily="49" charset="0"/>
              </a:rPr>
              <a:t>(</a:t>
            </a:r>
            <a:r>
              <a:rPr lang="en-US" altLang="en-US" sz="1400" b="1" dirty="0" err="1">
                <a:solidFill>
                  <a:srgbClr val="000000"/>
                </a:solidFill>
                <a:latin typeface="Consolas" panose="020B0609020204030204" pitchFamily="49" charset="0"/>
              </a:rPr>
              <a:t>ArrayIndexOutOfBoundsException</a:t>
            </a:r>
            <a:r>
              <a:rPr lang="en-US" altLang="en-US" sz="1400" b="1" dirty="0">
                <a:solidFill>
                  <a:srgbClr val="000000"/>
                </a:solidFill>
                <a:latin typeface="Consolas" panose="020B0609020204030204" pitchFamily="49" charset="0"/>
              </a:rPr>
              <a:t> e){</a:t>
            </a:r>
          </a:p>
          <a:p>
            <a:pPr algn="l"/>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(e);</a:t>
            </a:r>
          </a:p>
          <a:p>
            <a:pPr algn="l"/>
            <a:r>
              <a:rPr lang="en-US" altLang="en-US" sz="1400" dirty="0">
                <a:solidFill>
                  <a:srgbClr val="000000"/>
                </a:solidFill>
                <a:latin typeface="Consolas" panose="020B0609020204030204" pitchFamily="49" charset="0"/>
              </a:rPr>
              <a:t>  }</a:t>
            </a:r>
          </a:p>
          <a:p>
            <a:pPr algn="l"/>
            <a:r>
              <a:rPr lang="en-US" altLang="en-US" sz="1400" dirty="0">
                <a:solidFill>
                  <a:srgbClr val="000000"/>
                </a:solidFill>
                <a:latin typeface="Consolas" panose="020B0609020204030204" pitchFamily="49" charset="0"/>
              </a:rPr>
              <a:t>}</a:t>
            </a:r>
          </a:p>
          <a:p>
            <a:pPr algn="l"/>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“Cumulative Ratings"</a:t>
            </a:r>
            <a:r>
              <a:rPr lang="en-US" altLang="en-US" sz="1400" i="1" dirty="0">
                <a:solidFill>
                  <a:srgbClr val="000000"/>
                </a:solidFill>
                <a:latin typeface="Consolas" panose="020B0609020204030204" pitchFamily="49" charset="0"/>
              </a:rPr>
              <a:t>);</a:t>
            </a:r>
          </a:p>
          <a:p>
            <a:pPr algn="l"/>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.printf</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"%10s%10s\</a:t>
            </a:r>
            <a:r>
              <a:rPr lang="en-US" altLang="en-US" sz="1400" i="1" dirty="0" err="1">
                <a:solidFill>
                  <a:srgbClr val="2A00FF"/>
                </a:solidFill>
                <a:latin typeface="Consolas" panose="020B0609020204030204" pitchFamily="49" charset="0"/>
              </a:rPr>
              <a:t>n"</a:t>
            </a:r>
            <a:r>
              <a:rPr lang="en-US" altLang="en-US" sz="1400" i="1" dirty="0" err="1">
                <a:solidFill>
                  <a:srgbClr val="000000"/>
                </a:solidFill>
                <a:latin typeface="Consolas" panose="020B0609020204030204" pitchFamily="49" charset="0"/>
              </a:rPr>
              <a:t>,</a:t>
            </a:r>
            <a:r>
              <a:rPr lang="en-US" altLang="en-US" sz="1400" i="1" dirty="0" err="1">
                <a:solidFill>
                  <a:srgbClr val="2A00FF"/>
                </a:solidFill>
                <a:latin typeface="Consolas" panose="020B0609020204030204" pitchFamily="49" charset="0"/>
              </a:rPr>
              <a:t>"rating"</a:t>
            </a:r>
            <a:r>
              <a:rPr lang="en-US" altLang="en-US" sz="1400" i="1" dirty="0" err="1">
                <a:solidFill>
                  <a:srgbClr val="000000"/>
                </a:solidFill>
                <a:latin typeface="Consolas" panose="020B0609020204030204" pitchFamily="49" charset="0"/>
              </a:rPr>
              <a:t>,</a:t>
            </a:r>
            <a:r>
              <a:rPr lang="en-US" altLang="en-US" sz="1400" i="1" dirty="0" err="1">
                <a:solidFill>
                  <a:srgbClr val="2A00FF"/>
                </a:solidFill>
                <a:latin typeface="Consolas" panose="020B0609020204030204" pitchFamily="49" charset="0"/>
              </a:rPr>
              <a:t>"number</a:t>
            </a:r>
            <a:r>
              <a:rPr lang="en-US" altLang="en-US" sz="1400" i="1" dirty="0">
                <a:solidFill>
                  <a:srgbClr val="2A00FF"/>
                </a:solidFill>
                <a:latin typeface="Consolas" panose="020B0609020204030204" pitchFamily="49" charset="0"/>
              </a:rPr>
              <a:t>"</a:t>
            </a:r>
            <a:r>
              <a:rPr lang="en-US" altLang="en-US" sz="1400" i="1" dirty="0">
                <a:solidFill>
                  <a:srgbClr val="000000"/>
                </a:solidFill>
                <a:latin typeface="Consolas" panose="020B0609020204030204" pitchFamily="49" charset="0"/>
              </a:rPr>
              <a:t>);</a:t>
            </a:r>
          </a:p>
          <a:p>
            <a:pPr algn="l"/>
            <a:r>
              <a:rPr lang="nn-NO" altLang="en-US" sz="1400" b="1" dirty="0">
                <a:solidFill>
                  <a:srgbClr val="7F0055"/>
                </a:solidFill>
                <a:latin typeface="Consolas" panose="020B0609020204030204" pitchFamily="49" charset="0"/>
              </a:rPr>
              <a:t>for</a:t>
            </a:r>
            <a:r>
              <a:rPr lang="nn-NO" altLang="en-US" sz="1400" b="1" dirty="0">
                <a:solidFill>
                  <a:srgbClr val="000000"/>
                </a:solidFill>
                <a:latin typeface="Consolas" panose="020B0609020204030204" pitchFamily="49" charset="0"/>
              </a:rPr>
              <a:t> (</a:t>
            </a:r>
            <a:r>
              <a:rPr lang="nn-NO" altLang="en-US" sz="1400" b="1" dirty="0" err="1">
                <a:solidFill>
                  <a:srgbClr val="7F0055"/>
                </a:solidFill>
                <a:latin typeface="Consolas" panose="020B0609020204030204" pitchFamily="49" charset="0"/>
              </a:rPr>
              <a:t>int</a:t>
            </a:r>
            <a:r>
              <a:rPr lang="nn-NO" altLang="en-US" sz="1400" b="1" dirty="0">
                <a:solidFill>
                  <a:srgbClr val="000000"/>
                </a:solidFill>
                <a:latin typeface="Consolas" panose="020B0609020204030204" pitchFamily="49" charset="0"/>
              </a:rPr>
              <a:t> i = 0; i &lt; </a:t>
            </a:r>
            <a:r>
              <a:rPr lang="nn-NO" altLang="en-US" sz="1400" b="1" dirty="0" err="1">
                <a:solidFill>
                  <a:srgbClr val="000000"/>
                </a:solidFill>
                <a:latin typeface="Consolas" panose="020B0609020204030204" pitchFamily="49" charset="0"/>
              </a:rPr>
              <a:t>cum.</a:t>
            </a:r>
            <a:r>
              <a:rPr lang="nn-NO" altLang="en-US" sz="1400" b="1" dirty="0" err="1">
                <a:solidFill>
                  <a:srgbClr val="0000C0"/>
                </a:solidFill>
                <a:latin typeface="Consolas" panose="020B0609020204030204" pitchFamily="49" charset="0"/>
              </a:rPr>
              <a:t>length</a:t>
            </a:r>
            <a:r>
              <a:rPr lang="nn-NO" altLang="en-US" sz="1400" b="1" dirty="0">
                <a:solidFill>
                  <a:srgbClr val="000000"/>
                </a:solidFill>
                <a:latin typeface="Consolas" panose="020B0609020204030204" pitchFamily="49" charset="0"/>
              </a:rPr>
              <a:t>; i++) {</a:t>
            </a:r>
          </a:p>
          <a:p>
            <a:pPr algn="l"/>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.printf</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"%10d%10d\n"</a:t>
            </a:r>
            <a:r>
              <a:rPr lang="en-US" altLang="en-US" sz="1400" i="1" dirty="0">
                <a:solidFill>
                  <a:srgbClr val="000000"/>
                </a:solidFill>
                <a:latin typeface="Consolas" panose="020B0609020204030204" pitchFamily="49" charset="0"/>
              </a:rPr>
              <a:t>,</a:t>
            </a:r>
            <a:r>
              <a:rPr lang="en-US" altLang="en-US" sz="1400" i="1" dirty="0" err="1">
                <a:solidFill>
                  <a:srgbClr val="000000"/>
                </a:solidFill>
                <a:latin typeface="Consolas" panose="020B0609020204030204" pitchFamily="49" charset="0"/>
              </a:rPr>
              <a:t>i,cum</a:t>
            </a:r>
            <a:r>
              <a:rPr lang="en-US" altLang="en-US" sz="1400" i="1" dirty="0">
                <a:solidFill>
                  <a:srgbClr val="000000"/>
                </a:solidFill>
                <a:latin typeface="Consolas" panose="020B0609020204030204" pitchFamily="49" charset="0"/>
              </a:rPr>
              <a:t>[</a:t>
            </a:r>
            <a:r>
              <a:rPr lang="en-US" altLang="en-US" sz="1400" i="1" dirty="0" err="1">
                <a:solidFill>
                  <a:srgbClr val="000000"/>
                </a:solidFill>
                <a:latin typeface="Consolas" panose="020B0609020204030204" pitchFamily="49" charset="0"/>
              </a:rPr>
              <a:t>i</a:t>
            </a:r>
            <a:r>
              <a:rPr lang="en-US" altLang="en-US" sz="1400" i="1" dirty="0">
                <a:solidFill>
                  <a:srgbClr val="000000"/>
                </a:solidFill>
                <a:latin typeface="Consolas" panose="020B0609020204030204" pitchFamily="49" charset="0"/>
              </a:rPr>
              <a:t>]);</a:t>
            </a:r>
          </a:p>
          <a:p>
            <a:pPr algn="l"/>
            <a:r>
              <a:rPr lang="en-US" altLang="en-US" sz="1400" dirty="0">
                <a:solidFill>
                  <a:srgbClr val="000000"/>
                </a:solidFill>
                <a:latin typeface="Consolas" panose="020B0609020204030204" pitchFamily="49" charset="0"/>
              </a:rPr>
              <a:t>}</a:t>
            </a:r>
            <a:endParaRPr lang="en-US" altLang="en-US" sz="1400" dirty="0"/>
          </a:p>
        </p:txBody>
      </p:sp>
      <p:sp>
        <p:nvSpPr>
          <p:cNvPr id="63492" name="TextBox 6">
            <a:extLst>
              <a:ext uri="{FF2B5EF4-FFF2-40B4-BE49-F238E27FC236}">
                <a16:creationId xmlns:a16="http://schemas.microsoft.com/office/drawing/2014/main" id="{D2890F6E-73F5-B444-922C-2BEC0BA781C9}"/>
              </a:ext>
            </a:extLst>
          </p:cNvPr>
          <p:cNvSpPr txBox="1">
            <a:spLocks noChangeArrowheads="1"/>
          </p:cNvSpPr>
          <p:nvPr/>
        </p:nvSpPr>
        <p:spPr bwMode="auto">
          <a:xfrm>
            <a:off x="4572000" y="1600841"/>
            <a:ext cx="4537075" cy="2892425"/>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u="sng">
                <a:solidFill>
                  <a:srgbClr val="000080"/>
                </a:solidFill>
                <a:latin typeface="Consolas" panose="020B0609020204030204" pitchFamily="49" charset="0"/>
              </a:rPr>
              <a:t>java.lang.ArrayIndexOutOfBoundsException</a:t>
            </a:r>
            <a:r>
              <a:rPr lang="en-US" altLang="en-US" sz="1400" u="sng">
                <a:solidFill>
                  <a:srgbClr val="000000"/>
                </a:solidFill>
                <a:latin typeface="Consolas" panose="020B0609020204030204" pitchFamily="49" charset="0"/>
              </a:rPr>
              <a:t>: 10</a:t>
            </a:r>
          </a:p>
          <a:p>
            <a:r>
              <a:rPr lang="en-US" altLang="en-US" sz="1400">
                <a:solidFill>
                  <a:srgbClr val="000000"/>
                </a:solidFill>
                <a:latin typeface="Consolas" panose="020B0609020204030204" pitchFamily="49" charset="0"/>
              </a:rPr>
              <a:t>Cumulative Ratings</a:t>
            </a:r>
          </a:p>
          <a:p>
            <a:r>
              <a:rPr lang="en-US" altLang="en-US" sz="1400">
                <a:solidFill>
                  <a:srgbClr val="000000"/>
                </a:solidFill>
                <a:latin typeface="Consolas" panose="020B0609020204030204" pitchFamily="49" charset="0"/>
              </a:rPr>
              <a:t>    rating    number</a:t>
            </a:r>
          </a:p>
          <a:p>
            <a:r>
              <a:rPr lang="en-US" altLang="en-US" sz="1400">
                <a:solidFill>
                  <a:srgbClr val="000000"/>
                </a:solidFill>
                <a:latin typeface="Consolas" panose="020B0609020204030204" pitchFamily="49" charset="0"/>
              </a:rPr>
              <a:t>         0         0</a:t>
            </a:r>
          </a:p>
          <a:p>
            <a:r>
              <a:rPr lang="en-US" altLang="en-US" sz="1400">
                <a:solidFill>
                  <a:srgbClr val="000000"/>
                </a:solidFill>
                <a:latin typeface="Consolas" panose="020B0609020204030204" pitchFamily="49" charset="0"/>
              </a:rPr>
              <a:t>         1         0</a:t>
            </a:r>
          </a:p>
          <a:p>
            <a:r>
              <a:rPr lang="en-US" altLang="en-US" sz="1400">
                <a:solidFill>
                  <a:srgbClr val="000000"/>
                </a:solidFill>
                <a:latin typeface="Consolas" panose="020B0609020204030204" pitchFamily="49" charset="0"/>
              </a:rPr>
              <a:t>         2         0</a:t>
            </a:r>
          </a:p>
          <a:p>
            <a:r>
              <a:rPr lang="en-US" altLang="en-US" sz="1400">
                <a:solidFill>
                  <a:srgbClr val="000000"/>
                </a:solidFill>
                <a:latin typeface="Consolas" panose="020B0609020204030204" pitchFamily="49" charset="0"/>
              </a:rPr>
              <a:t>         3         1</a:t>
            </a:r>
          </a:p>
          <a:p>
            <a:r>
              <a:rPr lang="en-US" altLang="en-US" sz="1400">
                <a:solidFill>
                  <a:srgbClr val="000000"/>
                </a:solidFill>
                <a:latin typeface="Consolas" panose="020B0609020204030204" pitchFamily="49" charset="0"/>
              </a:rPr>
              <a:t>         4         2</a:t>
            </a:r>
          </a:p>
          <a:p>
            <a:r>
              <a:rPr lang="en-US" altLang="en-US" sz="1400">
                <a:solidFill>
                  <a:srgbClr val="000000"/>
                </a:solidFill>
                <a:latin typeface="Consolas" panose="020B0609020204030204" pitchFamily="49" charset="0"/>
              </a:rPr>
              <a:t>         5         2</a:t>
            </a:r>
            <a:endParaRPr lang="en-US" altLang="en-US" sz="1400"/>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B677-04D0-C84B-9440-D8D4F54BF152}"/>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GUI and Graphics</a:t>
            </a:r>
          </a:p>
        </p:txBody>
      </p:sp>
      <p:sp>
        <p:nvSpPr>
          <p:cNvPr id="153602" name="Content Placeholder 2">
            <a:extLst>
              <a:ext uri="{FF2B5EF4-FFF2-40B4-BE49-F238E27FC236}">
                <a16:creationId xmlns:a16="http://schemas.microsoft.com/office/drawing/2014/main" id="{BACAAE23-0BBC-814D-B0AA-F7A4719E48AE}"/>
              </a:ext>
            </a:extLst>
          </p:cNvPr>
          <p:cNvSpPr>
            <a:spLocks noGrp="1"/>
          </p:cNvSpPr>
          <p:nvPr>
            <p:ph type="body" idx="1"/>
          </p:nvPr>
        </p:nvSpPr>
        <p:spPr/>
        <p:txBody>
          <a:bodyPr/>
          <a:lstStyle/>
          <a:p>
            <a:pPr eaLnBrk="1" hangingPunct="1">
              <a:spcBef>
                <a:spcPts val="600"/>
              </a:spcBef>
            </a:pPr>
            <a:r>
              <a:rPr lang="en-US" altLang="en-US" sz="2000" b="1" dirty="0" err="1">
                <a:latin typeface="Courier New"/>
                <a:ea typeface="ＭＳ Ｐゴシック" panose="020B0600070205080204" pitchFamily="34" charset="-128"/>
                <a:cs typeface="Courier New"/>
              </a:rPr>
              <a:t>Graphics.fillArc</a:t>
            </a:r>
            <a:r>
              <a:rPr lang="en-US" altLang="en-US" sz="2000" b="1" dirty="0">
                <a:latin typeface="Courier New"/>
                <a:ea typeface="ＭＳ Ｐゴシック" panose="020B0600070205080204" pitchFamily="34" charset="-128"/>
                <a:cs typeface="Courier New"/>
              </a:rPr>
              <a:t>(…) </a:t>
            </a:r>
            <a:r>
              <a:rPr lang="en-US" altLang="en-US" sz="2000" dirty="0">
                <a:latin typeface="Verdana"/>
                <a:ea typeface="ＭＳ Ｐゴシック" panose="020B0600070205080204" pitchFamily="34" charset="-128"/>
                <a:cs typeface="Verdana"/>
              </a:rPr>
              <a:t>similar to </a:t>
            </a:r>
            <a:r>
              <a:rPr lang="en-US" altLang="en-US" sz="2000" b="1" dirty="0" err="1">
                <a:latin typeface="Courier New"/>
                <a:ea typeface="ＭＳ Ｐゴシック" panose="020B0600070205080204" pitchFamily="34" charset="-128"/>
                <a:cs typeface="Courier New"/>
              </a:rPr>
              <a:t>Graphics.fillOval</a:t>
            </a:r>
            <a:r>
              <a:rPr lang="en-US" altLang="en-US" sz="2000" b="1" dirty="0">
                <a:latin typeface="Courier New"/>
                <a:ea typeface="ＭＳ Ｐゴシック" panose="020B0600070205080204" pitchFamily="34" charset="-128"/>
                <a:cs typeface="Courier New"/>
              </a:rPr>
              <a:t>(…)</a:t>
            </a:r>
            <a:r>
              <a:rPr lang="en-US" altLang="en-US" sz="2000" dirty="0">
                <a:latin typeface="Verdana"/>
                <a:ea typeface="ＭＳ Ｐゴシック" panose="020B0600070205080204" pitchFamily="34" charset="-128"/>
                <a:cs typeface="Verdana"/>
              </a:rPr>
              <a:t>, but takes in 2 more parameters that specifies how much of the oval to fill (measured in degrees)</a:t>
            </a:r>
          </a:p>
          <a:p>
            <a:pPr lvl="1" eaLnBrk="1" hangingPunct="1"/>
            <a:r>
              <a:rPr lang="en-US" altLang="en-US" sz="1800" dirty="0">
                <a:latin typeface="Verdana"/>
                <a:ea typeface="ＭＳ Ｐゴシック" panose="020B0600070205080204" pitchFamily="34" charset="-128"/>
                <a:cs typeface="Verdana"/>
              </a:rPr>
              <a:t>Specify start angle, and angle to be covered</a:t>
            </a:r>
          </a:p>
          <a:p>
            <a:pPr lvl="1" eaLnBrk="1" hangingPunct="1"/>
            <a:r>
              <a:rPr lang="en-US" altLang="en-US" sz="1800" dirty="0">
                <a:latin typeface="Verdana"/>
                <a:ea typeface="ＭＳ Ｐゴシック" panose="020B0600070205080204" pitchFamily="34" charset="-128"/>
                <a:cs typeface="Verdana"/>
              </a:rPr>
              <a:t>For instance specifying these 2 parameters as 0, 180 draws a semi-circle starting at 0 degrees</a:t>
            </a:r>
          </a:p>
          <a:p>
            <a:pPr lvl="1" eaLnBrk="1" hangingPunct="1"/>
            <a:r>
              <a:rPr lang="en-US" altLang="en-US" sz="1800" dirty="0">
                <a:latin typeface="Verdana"/>
                <a:ea typeface="ＭＳ Ｐゴシック" panose="020B0600070205080204" pitchFamily="34" charset="-128"/>
                <a:cs typeface="Verdana"/>
              </a:rPr>
              <a:t>Remember, the first 4 parameters specify the rectangle (just as in </a:t>
            </a:r>
            <a:r>
              <a:rPr lang="en-US" altLang="en-US" sz="1800" dirty="0" err="1">
                <a:latin typeface="Verdana"/>
                <a:ea typeface="ＭＳ Ｐゴシック" panose="020B0600070205080204" pitchFamily="34" charset="-128"/>
                <a:cs typeface="Verdana"/>
              </a:rPr>
              <a:t>fillOval</a:t>
            </a:r>
            <a:r>
              <a:rPr lang="en-US" altLang="en-US" sz="1800" dirty="0">
                <a:latin typeface="Verdana"/>
                <a:ea typeface="ＭＳ Ｐゴシック" panose="020B0600070205080204" pitchFamily="34" charset="-128"/>
                <a:cs typeface="Verdana"/>
              </a:rPr>
              <a:t>)</a:t>
            </a:r>
          </a:p>
          <a:p>
            <a:pPr eaLnBrk="1" hangingPunct="1">
              <a:spcBef>
                <a:spcPts val="600"/>
              </a:spcBef>
            </a:pPr>
            <a:r>
              <a:rPr lang="en-US" altLang="en-US" sz="2000" b="1" dirty="0" err="1">
                <a:latin typeface="Courier New"/>
                <a:ea typeface="ＭＳ Ｐゴシック" panose="020B0600070205080204" pitchFamily="34" charset="-128"/>
                <a:cs typeface="Courier New"/>
              </a:rPr>
              <a:t>setBackground</a:t>
            </a:r>
            <a:r>
              <a:rPr lang="en-US" altLang="en-US" sz="2000" b="1" dirty="0">
                <a:latin typeface="Courier New"/>
                <a:ea typeface="ＭＳ Ｐゴシック" panose="020B0600070205080204" pitchFamily="34" charset="-128"/>
                <a:cs typeface="Courier New"/>
              </a:rPr>
              <a:t>(Color) </a:t>
            </a:r>
            <a:r>
              <a:rPr lang="en-US" altLang="en-US" sz="2000" dirty="0">
                <a:latin typeface="Verdana"/>
                <a:ea typeface="ＭＳ Ｐゴシック" panose="020B0600070205080204" pitchFamily="34" charset="-128"/>
                <a:cs typeface="Verdana"/>
              </a:rPr>
              <a:t>used to specify the background color of any GUI Component</a:t>
            </a:r>
          </a:p>
        </p:txBody>
      </p:sp>
      <p:sp>
        <p:nvSpPr>
          <p:cNvPr id="6" name="Slide Number Placeholder 5">
            <a:extLst>
              <a:ext uri="{FF2B5EF4-FFF2-40B4-BE49-F238E27FC236}">
                <a16:creationId xmlns:a16="http://schemas.microsoft.com/office/drawing/2014/main" id="{25A14905-F818-2744-BF3B-5D340B770785}"/>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61C28AE-F21A-B747-91E6-1AD9E822255F}" type="slidenum">
              <a:rPr lang="en-US" altLang="en-US" sz="800">
                <a:solidFill>
                  <a:srgbClr val="595959"/>
                </a:solidFill>
              </a:rPr>
              <a:pPr/>
              <a:t>113</a:t>
            </a:fld>
            <a:endParaRPr lang="en-US" altLang="en-US" sz="800">
              <a:solidFill>
                <a:srgbClr val="595959"/>
              </a:solidFill>
            </a:endParaRP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5" name="Rectangle 6">
            <a:extLst>
              <a:ext uri="{FF2B5EF4-FFF2-40B4-BE49-F238E27FC236}">
                <a16:creationId xmlns:a16="http://schemas.microsoft.com/office/drawing/2014/main" id="{6AFB520C-7A45-A74C-ACE1-9FA91CD9915C}"/>
              </a:ext>
            </a:extLst>
          </p:cNvPr>
          <p:cNvSpPr>
            <a:spLocks noChangeArrowheads="1"/>
          </p:cNvSpPr>
          <p:nvPr/>
        </p:nvSpPr>
        <p:spPr bwMode="auto">
          <a:xfrm>
            <a:off x="1295400" y="5181600"/>
            <a:ext cx="2590800" cy="2286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2" name="Title 1">
            <a:extLst>
              <a:ext uri="{FF2B5EF4-FFF2-40B4-BE49-F238E27FC236}">
                <a16:creationId xmlns:a16="http://schemas.microsoft.com/office/drawing/2014/main" id="{FCC71185-359B-F5B1-D028-B56902C6D38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B4A6740-F593-99EF-A54E-BD0E88BB676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2F75082-D8D4-4F44-ABE3-7F09D70336CD}"/>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42A580A-8DD5-2E48-856A-8786CF6AD215}" type="slidenum">
              <a:rPr lang="en-US" altLang="en-US" sz="800">
                <a:solidFill>
                  <a:srgbClr val="595959"/>
                </a:solidFill>
              </a:rPr>
              <a:pPr/>
              <a:t>114</a:t>
            </a:fld>
            <a:endParaRPr lang="en-US" altLang="en-US" sz="800">
              <a:solidFill>
                <a:srgbClr val="595959"/>
              </a:solidFill>
            </a:endParaRPr>
          </a:p>
        </p:txBody>
      </p:sp>
      <p:sp>
        <p:nvSpPr>
          <p:cNvPr id="154627" name="TextBox 4">
            <a:extLst>
              <a:ext uri="{FF2B5EF4-FFF2-40B4-BE49-F238E27FC236}">
                <a16:creationId xmlns:a16="http://schemas.microsoft.com/office/drawing/2014/main" id="{0165F261-1699-7643-8D93-B42750017802}"/>
              </a:ext>
            </a:extLst>
          </p:cNvPr>
          <p:cNvSpPr txBox="1">
            <a:spLocks noChangeArrowheads="1"/>
          </p:cNvSpPr>
          <p:nvPr/>
        </p:nvSpPr>
        <p:spPr bwMode="auto">
          <a:xfrm>
            <a:off x="1187450" y="404813"/>
            <a:ext cx="7385050" cy="547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b="1">
                <a:solidFill>
                  <a:srgbClr val="7F0055"/>
                </a:solidFill>
                <a:latin typeface="Consolas" panose="020B0609020204030204" pitchFamily="49" charset="0"/>
              </a:rPr>
              <a:t>import</a:t>
            </a:r>
            <a:r>
              <a:rPr lang="en-US" altLang="en-US" sz="1400" b="1">
                <a:solidFill>
                  <a:srgbClr val="000000"/>
                </a:solidFill>
                <a:latin typeface="Consolas" panose="020B0609020204030204" pitchFamily="49" charset="0"/>
              </a:rPr>
              <a:t> java.awt.Color;</a:t>
            </a:r>
          </a:p>
          <a:p>
            <a:r>
              <a:rPr lang="en-US" altLang="en-US" sz="1400" b="1">
                <a:solidFill>
                  <a:srgbClr val="7F0055"/>
                </a:solidFill>
                <a:latin typeface="Consolas" panose="020B0609020204030204" pitchFamily="49" charset="0"/>
              </a:rPr>
              <a:t>import</a:t>
            </a:r>
            <a:r>
              <a:rPr lang="en-US" altLang="en-US" sz="1400" b="1">
                <a:solidFill>
                  <a:srgbClr val="000000"/>
                </a:solidFill>
                <a:latin typeface="Consolas" panose="020B0609020204030204" pitchFamily="49" charset="0"/>
              </a:rPr>
              <a:t> java.awt.Graphics;</a:t>
            </a:r>
          </a:p>
          <a:p>
            <a:r>
              <a:rPr lang="en-US" altLang="en-US" sz="1400" b="1">
                <a:solidFill>
                  <a:srgbClr val="7F0055"/>
                </a:solidFill>
                <a:latin typeface="Consolas" panose="020B0609020204030204" pitchFamily="49" charset="0"/>
              </a:rPr>
              <a:t>import</a:t>
            </a:r>
            <a:r>
              <a:rPr lang="en-US" altLang="en-US" sz="1400" b="1">
                <a:solidFill>
                  <a:srgbClr val="000000"/>
                </a:solidFill>
                <a:latin typeface="Consolas" panose="020B0609020204030204" pitchFamily="49" charset="0"/>
              </a:rPr>
              <a:t> javax.swing.JPanel;</a:t>
            </a:r>
          </a:p>
          <a:p>
            <a:r>
              <a:rPr lang="en-US" altLang="en-US" sz="1400" b="1">
                <a:solidFill>
                  <a:srgbClr val="7F0055"/>
                </a:solidFill>
                <a:latin typeface="Consolas" panose="020B0609020204030204" pitchFamily="49" charset="0"/>
              </a:rPr>
              <a:t>import</a:t>
            </a:r>
            <a:r>
              <a:rPr lang="en-US" altLang="en-US" sz="1400" b="1">
                <a:solidFill>
                  <a:srgbClr val="000000"/>
                </a:solidFill>
                <a:latin typeface="Consolas" panose="020B0609020204030204" pitchFamily="49" charset="0"/>
              </a:rPr>
              <a:t> javax.swing.JFrame;</a:t>
            </a:r>
          </a:p>
          <a:p>
            <a:endParaRPr lang="en-US" altLang="en-US" sz="1400">
              <a:latin typeface="Consolas" panose="020B0609020204030204" pitchFamily="49" charset="0"/>
            </a:endParaRPr>
          </a:p>
          <a:p>
            <a:r>
              <a:rPr lang="en-US" altLang="en-US" sz="1400" b="1">
                <a:solidFill>
                  <a:srgbClr val="7F0055"/>
                </a:solidFill>
                <a:latin typeface="Consolas" panose="020B0609020204030204" pitchFamily="49" charset="0"/>
              </a:rPr>
              <a:t>public</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class</a:t>
            </a:r>
            <a:r>
              <a:rPr lang="en-US" altLang="en-US" sz="1400" b="1">
                <a:solidFill>
                  <a:srgbClr val="000000"/>
                </a:solidFill>
                <a:latin typeface="Consolas" panose="020B0609020204030204" pitchFamily="49" charset="0"/>
              </a:rPr>
              <a:t> DrawRainbow </a:t>
            </a:r>
            <a:r>
              <a:rPr lang="en-US" altLang="en-US" sz="1400" b="1">
                <a:solidFill>
                  <a:srgbClr val="7F0055"/>
                </a:solidFill>
                <a:latin typeface="Consolas" panose="020B0609020204030204" pitchFamily="49" charset="0"/>
              </a:rPr>
              <a:t>extends</a:t>
            </a:r>
            <a:r>
              <a:rPr lang="en-US" altLang="en-US" sz="1400" b="1">
                <a:solidFill>
                  <a:srgbClr val="000000"/>
                </a:solidFill>
                <a:latin typeface="Consolas" panose="020B0609020204030204" pitchFamily="49" charset="0"/>
              </a:rPr>
              <a:t> JPanel {</a:t>
            </a:r>
          </a:p>
          <a:p>
            <a:endParaRPr lang="en-US" altLang="en-US" sz="1400">
              <a:latin typeface="Consolas" panose="020B0609020204030204" pitchFamily="49" charset="0"/>
            </a:endParaRPr>
          </a:p>
          <a:p>
            <a:pPr lvl="1"/>
            <a:r>
              <a:rPr lang="en-US" altLang="en-US" sz="1400" b="1">
                <a:solidFill>
                  <a:srgbClr val="7F0055"/>
                </a:solidFill>
                <a:latin typeface="Consolas" panose="020B0609020204030204" pitchFamily="49" charset="0"/>
              </a:rPr>
              <a:t>private</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final</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static</a:t>
            </a:r>
            <a:r>
              <a:rPr lang="en-US" altLang="en-US" sz="1400" b="1">
                <a:solidFill>
                  <a:srgbClr val="000000"/>
                </a:solidFill>
                <a:latin typeface="Consolas" panose="020B0609020204030204" pitchFamily="49" charset="0"/>
              </a:rPr>
              <a:t> Color </a:t>
            </a:r>
            <a:r>
              <a:rPr lang="en-US" altLang="en-US" sz="1400" b="1" i="1">
                <a:solidFill>
                  <a:srgbClr val="0000C0"/>
                </a:solidFill>
                <a:latin typeface="Consolas" panose="020B0609020204030204" pitchFamily="49" charset="0"/>
              </a:rPr>
              <a:t>VIOLET</a:t>
            </a:r>
            <a:r>
              <a:rPr lang="en-US" altLang="en-US" sz="1400" b="1" i="1">
                <a:solidFill>
                  <a:srgbClr val="000000"/>
                </a:solidFill>
                <a:latin typeface="Consolas" panose="020B0609020204030204" pitchFamily="49" charset="0"/>
              </a:rPr>
              <a:t> = </a:t>
            </a:r>
            <a:r>
              <a:rPr lang="en-US" altLang="en-US" sz="1400" b="1" i="1">
                <a:solidFill>
                  <a:srgbClr val="7F0055"/>
                </a:solidFill>
                <a:latin typeface="Consolas" panose="020B0609020204030204" pitchFamily="49" charset="0"/>
              </a:rPr>
              <a:t>new</a:t>
            </a:r>
            <a:r>
              <a:rPr lang="en-US" altLang="en-US" sz="1400" b="1" i="1">
                <a:solidFill>
                  <a:srgbClr val="000000"/>
                </a:solidFill>
                <a:latin typeface="Consolas" panose="020B0609020204030204" pitchFamily="49" charset="0"/>
              </a:rPr>
              <a:t> Color(128, 0, 128);</a:t>
            </a:r>
          </a:p>
          <a:p>
            <a:pPr lvl="1"/>
            <a:r>
              <a:rPr lang="en-US" altLang="en-US" sz="1400" b="1">
                <a:solidFill>
                  <a:srgbClr val="7F0055"/>
                </a:solidFill>
                <a:latin typeface="Consolas" panose="020B0609020204030204" pitchFamily="49" charset="0"/>
              </a:rPr>
              <a:t>private</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final</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static</a:t>
            </a:r>
            <a:r>
              <a:rPr lang="en-US" altLang="en-US" sz="1400" b="1">
                <a:solidFill>
                  <a:srgbClr val="000000"/>
                </a:solidFill>
                <a:latin typeface="Consolas" panose="020B0609020204030204" pitchFamily="49" charset="0"/>
              </a:rPr>
              <a:t> Color </a:t>
            </a:r>
            <a:r>
              <a:rPr lang="en-US" altLang="en-US" sz="1400" b="1" i="1">
                <a:solidFill>
                  <a:srgbClr val="0000C0"/>
                </a:solidFill>
                <a:latin typeface="Consolas" panose="020B0609020204030204" pitchFamily="49" charset="0"/>
              </a:rPr>
              <a:t>INDIGO</a:t>
            </a:r>
            <a:r>
              <a:rPr lang="en-US" altLang="en-US" sz="1400" b="1" i="1">
                <a:solidFill>
                  <a:srgbClr val="000000"/>
                </a:solidFill>
                <a:latin typeface="Consolas" panose="020B0609020204030204" pitchFamily="49" charset="0"/>
              </a:rPr>
              <a:t> = </a:t>
            </a:r>
            <a:r>
              <a:rPr lang="en-US" altLang="en-US" sz="1400" b="1" i="1">
                <a:solidFill>
                  <a:srgbClr val="7F0055"/>
                </a:solidFill>
                <a:latin typeface="Consolas" panose="020B0609020204030204" pitchFamily="49" charset="0"/>
              </a:rPr>
              <a:t>new</a:t>
            </a:r>
            <a:r>
              <a:rPr lang="en-US" altLang="en-US" sz="1400" b="1" i="1">
                <a:solidFill>
                  <a:srgbClr val="000000"/>
                </a:solidFill>
                <a:latin typeface="Consolas" panose="020B0609020204030204" pitchFamily="49" charset="0"/>
              </a:rPr>
              <a:t> Color(75, 0, 130);</a:t>
            </a:r>
          </a:p>
          <a:p>
            <a:pPr lvl="1"/>
            <a:endParaRPr lang="en-US" altLang="en-US" sz="1400">
              <a:latin typeface="Consolas" panose="020B0609020204030204" pitchFamily="49" charset="0"/>
            </a:endParaRPr>
          </a:p>
          <a:p>
            <a:pPr lvl="1"/>
            <a:r>
              <a:rPr lang="en-US" altLang="en-US" sz="1400" b="1">
                <a:solidFill>
                  <a:srgbClr val="7F0055"/>
                </a:solidFill>
                <a:latin typeface="Consolas" panose="020B0609020204030204" pitchFamily="49" charset="0"/>
              </a:rPr>
              <a:t>private</a:t>
            </a:r>
            <a:r>
              <a:rPr lang="en-US" altLang="en-US" sz="1400" b="1">
                <a:solidFill>
                  <a:srgbClr val="000000"/>
                </a:solidFill>
                <a:latin typeface="Consolas" panose="020B0609020204030204" pitchFamily="49" charset="0"/>
              </a:rPr>
              <a:t> Color[] </a:t>
            </a:r>
            <a:r>
              <a:rPr lang="en-US" altLang="en-US" sz="1400" b="1">
                <a:solidFill>
                  <a:srgbClr val="0000C0"/>
                </a:solidFill>
                <a:latin typeface="Consolas" panose="020B0609020204030204" pitchFamily="49" charset="0"/>
              </a:rPr>
              <a:t>colors</a:t>
            </a:r>
            <a:r>
              <a:rPr lang="en-US" altLang="en-US" sz="1400" b="1">
                <a:solidFill>
                  <a:srgbClr val="000000"/>
                </a:solidFill>
                <a:latin typeface="Consolas" panose="020B0609020204030204" pitchFamily="49" charset="0"/>
              </a:rPr>
              <a:t> = { Color.</a:t>
            </a:r>
            <a:r>
              <a:rPr lang="en-US" altLang="en-US" sz="1400" b="1" i="1">
                <a:solidFill>
                  <a:srgbClr val="0000C0"/>
                </a:solidFill>
                <a:latin typeface="Consolas" panose="020B0609020204030204" pitchFamily="49" charset="0"/>
              </a:rPr>
              <a:t>WHITE</a:t>
            </a:r>
            <a:r>
              <a:rPr lang="en-US" altLang="en-US" sz="1400" b="1" i="1">
                <a:solidFill>
                  <a:srgbClr val="000000"/>
                </a:solidFill>
                <a:latin typeface="Consolas" panose="020B0609020204030204" pitchFamily="49" charset="0"/>
              </a:rPr>
              <a:t>, Color.</a:t>
            </a:r>
            <a:r>
              <a:rPr lang="en-US" altLang="en-US" sz="1400" b="1" i="1">
                <a:solidFill>
                  <a:srgbClr val="0000C0"/>
                </a:solidFill>
                <a:latin typeface="Consolas" panose="020B0609020204030204" pitchFamily="49" charset="0"/>
              </a:rPr>
              <a:t>WHITE</a:t>
            </a:r>
            <a:r>
              <a:rPr lang="en-US" altLang="en-US" sz="1400" b="1" i="1">
                <a:solidFill>
                  <a:srgbClr val="000000"/>
                </a:solidFill>
                <a:latin typeface="Consolas" panose="020B0609020204030204" pitchFamily="49" charset="0"/>
              </a:rPr>
              <a:t>, </a:t>
            </a:r>
            <a:r>
              <a:rPr lang="en-US" altLang="en-US" sz="1400" b="1" i="1">
                <a:solidFill>
                  <a:srgbClr val="0000C0"/>
                </a:solidFill>
                <a:latin typeface="Consolas" panose="020B0609020204030204" pitchFamily="49" charset="0"/>
              </a:rPr>
              <a:t>VIOLET</a:t>
            </a:r>
            <a:r>
              <a:rPr lang="en-US" altLang="en-US" sz="1400" b="1" i="1">
                <a:solidFill>
                  <a:srgbClr val="000000"/>
                </a:solidFill>
                <a:latin typeface="Consolas" panose="020B0609020204030204" pitchFamily="49" charset="0"/>
              </a:rPr>
              <a:t>, </a:t>
            </a:r>
            <a:r>
              <a:rPr lang="en-US" altLang="en-US" sz="1400" b="1" i="1">
                <a:solidFill>
                  <a:srgbClr val="0000C0"/>
                </a:solidFill>
                <a:latin typeface="Consolas" panose="020B0609020204030204" pitchFamily="49" charset="0"/>
              </a:rPr>
              <a:t>INDIGO</a:t>
            </a:r>
            <a:r>
              <a:rPr lang="en-US" altLang="en-US" sz="1400" b="1" i="1">
                <a:solidFill>
                  <a:srgbClr val="000000"/>
                </a:solidFill>
                <a:latin typeface="Consolas" panose="020B0609020204030204" pitchFamily="49" charset="0"/>
              </a:rPr>
              <a:t>, </a:t>
            </a:r>
          </a:p>
          <a:p>
            <a:pPr lvl="1"/>
            <a:r>
              <a:rPr lang="en-US" altLang="en-US" sz="1400">
                <a:solidFill>
                  <a:srgbClr val="000000"/>
                </a:solidFill>
                <a:latin typeface="Consolas" panose="020B0609020204030204" pitchFamily="49" charset="0"/>
              </a:rPr>
              <a:t>Color.</a:t>
            </a:r>
            <a:r>
              <a:rPr lang="en-US" altLang="en-US" sz="1400" i="1">
                <a:solidFill>
                  <a:srgbClr val="0000C0"/>
                </a:solidFill>
                <a:latin typeface="Consolas" panose="020B0609020204030204" pitchFamily="49" charset="0"/>
              </a:rPr>
              <a:t>BLUE</a:t>
            </a:r>
            <a:r>
              <a:rPr lang="en-US" altLang="en-US" sz="1400" i="1">
                <a:solidFill>
                  <a:srgbClr val="000000"/>
                </a:solidFill>
                <a:latin typeface="Consolas" panose="020B0609020204030204" pitchFamily="49" charset="0"/>
              </a:rPr>
              <a:t>, Color.</a:t>
            </a:r>
            <a:r>
              <a:rPr lang="en-US" altLang="en-US" sz="1400" i="1">
                <a:solidFill>
                  <a:srgbClr val="0000C0"/>
                </a:solidFill>
                <a:latin typeface="Consolas" panose="020B0609020204030204" pitchFamily="49" charset="0"/>
              </a:rPr>
              <a:t>GREEN</a:t>
            </a:r>
            <a:r>
              <a:rPr lang="en-US" altLang="en-US" sz="1400" i="1">
                <a:solidFill>
                  <a:srgbClr val="000000"/>
                </a:solidFill>
                <a:latin typeface="Consolas" panose="020B0609020204030204" pitchFamily="49" charset="0"/>
              </a:rPr>
              <a:t>, Color.</a:t>
            </a:r>
            <a:r>
              <a:rPr lang="en-US" altLang="en-US" sz="1400" i="1">
                <a:solidFill>
                  <a:srgbClr val="0000C0"/>
                </a:solidFill>
                <a:latin typeface="Consolas" panose="020B0609020204030204" pitchFamily="49" charset="0"/>
              </a:rPr>
              <a:t>YELLOW</a:t>
            </a:r>
            <a:r>
              <a:rPr lang="en-US" altLang="en-US" sz="1400" i="1">
                <a:solidFill>
                  <a:srgbClr val="000000"/>
                </a:solidFill>
                <a:latin typeface="Consolas" panose="020B0609020204030204" pitchFamily="49" charset="0"/>
              </a:rPr>
              <a:t>, Color.</a:t>
            </a:r>
            <a:r>
              <a:rPr lang="en-US" altLang="en-US" sz="1400" i="1">
                <a:solidFill>
                  <a:srgbClr val="0000C0"/>
                </a:solidFill>
                <a:latin typeface="Consolas" panose="020B0609020204030204" pitchFamily="49" charset="0"/>
              </a:rPr>
              <a:t>ORANGE</a:t>
            </a:r>
            <a:r>
              <a:rPr lang="en-US" altLang="en-US" sz="1400" i="1">
                <a:solidFill>
                  <a:srgbClr val="000000"/>
                </a:solidFill>
                <a:latin typeface="Consolas" panose="020B0609020204030204" pitchFamily="49" charset="0"/>
              </a:rPr>
              <a:t>, Color.</a:t>
            </a:r>
            <a:r>
              <a:rPr lang="en-US" altLang="en-US" sz="1400" i="1">
                <a:solidFill>
                  <a:srgbClr val="0000C0"/>
                </a:solidFill>
                <a:latin typeface="Consolas" panose="020B0609020204030204" pitchFamily="49" charset="0"/>
              </a:rPr>
              <a:t>RED</a:t>
            </a:r>
          </a:p>
          <a:p>
            <a:pPr lvl="1"/>
            <a:r>
              <a:rPr lang="en-US" altLang="en-US" sz="1400">
                <a:solidFill>
                  <a:srgbClr val="000000"/>
                </a:solidFill>
                <a:latin typeface="Consolas" panose="020B0609020204030204" pitchFamily="49" charset="0"/>
              </a:rPr>
              <a:t>};</a:t>
            </a:r>
          </a:p>
          <a:p>
            <a:pPr lvl="1"/>
            <a:endParaRPr lang="en-US" altLang="en-US" sz="1400">
              <a:latin typeface="Consolas" panose="020B0609020204030204" pitchFamily="49" charset="0"/>
            </a:endParaRPr>
          </a:p>
          <a:p>
            <a:pPr lvl="1"/>
            <a:r>
              <a:rPr lang="en-US" altLang="en-US" sz="1400" b="1">
                <a:solidFill>
                  <a:srgbClr val="7F0055"/>
                </a:solidFill>
                <a:latin typeface="Consolas" panose="020B0609020204030204" pitchFamily="49" charset="0"/>
              </a:rPr>
              <a:t>public</a:t>
            </a:r>
            <a:r>
              <a:rPr lang="en-US" altLang="en-US" sz="1400" b="1">
                <a:solidFill>
                  <a:srgbClr val="000000"/>
                </a:solidFill>
                <a:latin typeface="Consolas" panose="020B0609020204030204" pitchFamily="49" charset="0"/>
              </a:rPr>
              <a:t> DrawRainbow() {</a:t>
            </a:r>
          </a:p>
          <a:p>
            <a:pPr lvl="1"/>
            <a:r>
              <a:rPr lang="en-US" altLang="en-US" sz="1400">
                <a:solidFill>
                  <a:srgbClr val="000000"/>
                </a:solidFill>
                <a:latin typeface="Consolas" panose="020B0609020204030204" pitchFamily="49" charset="0"/>
              </a:rPr>
              <a:t>setBackground(Color.</a:t>
            </a:r>
            <a:r>
              <a:rPr lang="en-US" altLang="en-US" sz="1400" i="1">
                <a:solidFill>
                  <a:srgbClr val="0000C0"/>
                </a:solidFill>
                <a:latin typeface="Consolas" panose="020B0609020204030204" pitchFamily="49" charset="0"/>
              </a:rPr>
              <a:t>WHITE</a:t>
            </a:r>
            <a:r>
              <a:rPr lang="en-US" altLang="en-US" sz="1400" i="1">
                <a:solidFill>
                  <a:srgbClr val="000000"/>
                </a:solidFill>
                <a:latin typeface="Consolas" panose="020B0609020204030204" pitchFamily="49" charset="0"/>
              </a:rPr>
              <a:t>);</a:t>
            </a:r>
          </a:p>
          <a:p>
            <a:pPr lvl="1"/>
            <a:r>
              <a:rPr lang="en-US" altLang="en-US" sz="1400">
                <a:solidFill>
                  <a:srgbClr val="000000"/>
                </a:solidFill>
                <a:latin typeface="Consolas" panose="020B0609020204030204" pitchFamily="49" charset="0"/>
              </a:rPr>
              <a:t>} </a:t>
            </a:r>
            <a:r>
              <a:rPr lang="en-US" altLang="en-US" sz="1400">
                <a:solidFill>
                  <a:srgbClr val="3F7F5F"/>
                </a:solidFill>
                <a:latin typeface="Consolas" panose="020B0609020204030204" pitchFamily="49" charset="0"/>
              </a:rPr>
              <a:t>// end constructor</a:t>
            </a: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49" name="Rectangle 5">
            <a:extLst>
              <a:ext uri="{FF2B5EF4-FFF2-40B4-BE49-F238E27FC236}">
                <a16:creationId xmlns:a16="http://schemas.microsoft.com/office/drawing/2014/main" id="{E2EAB5EE-5190-EF44-8B1F-D3BBBDFCB206}"/>
              </a:ext>
            </a:extLst>
          </p:cNvPr>
          <p:cNvSpPr>
            <a:spLocks noChangeArrowheads="1"/>
          </p:cNvSpPr>
          <p:nvPr/>
        </p:nvSpPr>
        <p:spPr bwMode="auto">
          <a:xfrm>
            <a:off x="395288" y="2997200"/>
            <a:ext cx="8458200" cy="2286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2" name="Title 1">
            <a:extLst>
              <a:ext uri="{FF2B5EF4-FFF2-40B4-BE49-F238E27FC236}">
                <a16:creationId xmlns:a16="http://schemas.microsoft.com/office/drawing/2014/main" id="{1C71D37D-4533-F860-4C37-C68CAF2F102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C39999A-DBC1-E869-7EB9-AE4D7C7A1A7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6B3458-2282-4947-9F67-ACF5078699FC}"/>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E730316-F7DC-8645-924A-D9F63BECCD7D}" type="slidenum">
              <a:rPr lang="en-US" altLang="en-US" sz="800">
                <a:solidFill>
                  <a:srgbClr val="595959"/>
                </a:solidFill>
              </a:rPr>
              <a:pPr/>
              <a:t>115</a:t>
            </a:fld>
            <a:endParaRPr lang="en-US" altLang="en-US" sz="800">
              <a:solidFill>
                <a:srgbClr val="595959"/>
              </a:solidFill>
            </a:endParaRPr>
          </a:p>
        </p:txBody>
      </p:sp>
      <p:sp>
        <p:nvSpPr>
          <p:cNvPr id="155651" name="TextBox 4">
            <a:extLst>
              <a:ext uri="{FF2B5EF4-FFF2-40B4-BE49-F238E27FC236}">
                <a16:creationId xmlns:a16="http://schemas.microsoft.com/office/drawing/2014/main" id="{97D5F837-6925-F64F-AC92-72E103D4DAA8}"/>
              </a:ext>
            </a:extLst>
          </p:cNvPr>
          <p:cNvSpPr txBox="1">
            <a:spLocks noChangeArrowheads="1"/>
          </p:cNvSpPr>
          <p:nvPr/>
        </p:nvSpPr>
        <p:spPr bwMode="auto">
          <a:xfrm>
            <a:off x="250825" y="188913"/>
            <a:ext cx="8929688" cy="679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300" b="1">
                <a:solidFill>
                  <a:srgbClr val="7F0055"/>
                </a:solidFill>
                <a:latin typeface="Consolas" panose="020B0609020204030204" pitchFamily="49" charset="0"/>
              </a:rPr>
              <a:t>public</a:t>
            </a:r>
            <a:r>
              <a:rPr lang="en-US" altLang="en-US" sz="1300" b="1">
                <a:solidFill>
                  <a:srgbClr val="000000"/>
                </a:solidFill>
                <a:latin typeface="Consolas" panose="020B0609020204030204" pitchFamily="49" charset="0"/>
              </a:rPr>
              <a:t> </a:t>
            </a:r>
            <a:r>
              <a:rPr lang="en-US" altLang="en-US" sz="1300" b="1">
                <a:solidFill>
                  <a:srgbClr val="7F0055"/>
                </a:solidFill>
                <a:latin typeface="Consolas" panose="020B0609020204030204" pitchFamily="49" charset="0"/>
              </a:rPr>
              <a:t>void</a:t>
            </a:r>
            <a:r>
              <a:rPr lang="en-US" altLang="en-US" sz="1300" b="1">
                <a:solidFill>
                  <a:srgbClr val="000000"/>
                </a:solidFill>
                <a:latin typeface="Consolas" panose="020B0609020204030204" pitchFamily="49" charset="0"/>
              </a:rPr>
              <a:t> paintComponent(Graphics g) {</a:t>
            </a:r>
          </a:p>
          <a:p>
            <a:r>
              <a:rPr lang="en-US" altLang="en-US" sz="1300" b="1">
                <a:solidFill>
                  <a:srgbClr val="7F0055"/>
                </a:solidFill>
                <a:latin typeface="Consolas" panose="020B0609020204030204" pitchFamily="49" charset="0"/>
              </a:rPr>
              <a:t>super</a:t>
            </a:r>
            <a:r>
              <a:rPr lang="en-US" altLang="en-US" sz="1300" b="1">
                <a:solidFill>
                  <a:srgbClr val="000000"/>
                </a:solidFill>
                <a:latin typeface="Consolas" panose="020B0609020204030204" pitchFamily="49" charset="0"/>
              </a:rPr>
              <a:t>.paintComponent(g);</a:t>
            </a:r>
          </a:p>
          <a:p>
            <a:r>
              <a:rPr lang="en-US" altLang="en-US" sz="1300" b="1">
                <a:solidFill>
                  <a:srgbClr val="7F0055"/>
                </a:solidFill>
                <a:latin typeface="Consolas" panose="020B0609020204030204" pitchFamily="49" charset="0"/>
              </a:rPr>
              <a:t>int</a:t>
            </a:r>
            <a:r>
              <a:rPr lang="en-US" altLang="en-US" sz="1300" b="1">
                <a:solidFill>
                  <a:srgbClr val="000000"/>
                </a:solidFill>
                <a:latin typeface="Consolas" panose="020B0609020204030204" pitchFamily="49" charset="0"/>
              </a:rPr>
              <a:t> radius = 20;</a:t>
            </a:r>
            <a:endParaRPr lang="en-US" altLang="en-US" sz="1300">
              <a:latin typeface="Consolas" panose="020B0609020204030204" pitchFamily="49" charset="0"/>
            </a:endParaRPr>
          </a:p>
          <a:p>
            <a:r>
              <a:rPr lang="en-US" altLang="en-US" sz="1300">
                <a:solidFill>
                  <a:srgbClr val="3F7F5F"/>
                </a:solidFill>
                <a:latin typeface="Consolas" panose="020B0609020204030204" pitchFamily="49" charset="0"/>
              </a:rPr>
              <a:t>// draw rainbow near bottom center</a:t>
            </a:r>
          </a:p>
          <a:p>
            <a:r>
              <a:rPr lang="en-US" altLang="en-US" sz="1300" b="1">
                <a:solidFill>
                  <a:srgbClr val="7F0055"/>
                </a:solidFill>
                <a:latin typeface="Consolas" panose="020B0609020204030204" pitchFamily="49" charset="0"/>
              </a:rPr>
              <a:t>int</a:t>
            </a:r>
            <a:r>
              <a:rPr lang="en-US" altLang="en-US" sz="1300" b="1">
                <a:solidFill>
                  <a:srgbClr val="000000"/>
                </a:solidFill>
                <a:latin typeface="Consolas" panose="020B0609020204030204" pitchFamily="49" charset="0"/>
              </a:rPr>
              <a:t> centerX = getWidth()/2;</a:t>
            </a:r>
          </a:p>
          <a:p>
            <a:r>
              <a:rPr lang="en-US" altLang="en-US" sz="1300" b="1">
                <a:solidFill>
                  <a:srgbClr val="7F0055"/>
                </a:solidFill>
                <a:latin typeface="Consolas" panose="020B0609020204030204" pitchFamily="49" charset="0"/>
              </a:rPr>
              <a:t>int</a:t>
            </a:r>
            <a:r>
              <a:rPr lang="en-US" altLang="en-US" sz="1300" b="1">
                <a:solidFill>
                  <a:srgbClr val="000000"/>
                </a:solidFill>
                <a:latin typeface="Consolas" panose="020B0609020204030204" pitchFamily="49" charset="0"/>
              </a:rPr>
              <a:t> centerY = getHeight() – 10;</a:t>
            </a:r>
            <a:endParaRPr lang="en-US" altLang="en-US" sz="1300">
              <a:latin typeface="Consolas" panose="020B0609020204030204" pitchFamily="49" charset="0"/>
            </a:endParaRPr>
          </a:p>
          <a:p>
            <a:r>
              <a:rPr lang="en-US" altLang="en-US" sz="1300">
                <a:solidFill>
                  <a:srgbClr val="3F7F5F"/>
                </a:solidFill>
                <a:latin typeface="Consolas" panose="020B0609020204030204" pitchFamily="49" charset="0"/>
              </a:rPr>
              <a:t>// draw filled arcs from the outermost</a:t>
            </a:r>
          </a:p>
          <a:p>
            <a:r>
              <a:rPr lang="nn-NO" altLang="en-US" sz="1300" b="1">
                <a:solidFill>
                  <a:srgbClr val="7F0055"/>
                </a:solidFill>
                <a:latin typeface="Consolas" panose="020B0609020204030204" pitchFamily="49" charset="0"/>
              </a:rPr>
              <a:t>for</a:t>
            </a:r>
            <a:r>
              <a:rPr lang="nn-NO" altLang="en-US" sz="1300" b="1">
                <a:solidFill>
                  <a:srgbClr val="000000"/>
                </a:solidFill>
                <a:latin typeface="Consolas" panose="020B0609020204030204" pitchFamily="49" charset="0"/>
              </a:rPr>
              <a:t> (</a:t>
            </a:r>
            <a:r>
              <a:rPr lang="nn-NO" altLang="en-US" sz="1300" b="1">
                <a:solidFill>
                  <a:srgbClr val="7F0055"/>
                </a:solidFill>
                <a:latin typeface="Consolas" panose="020B0609020204030204" pitchFamily="49" charset="0"/>
              </a:rPr>
              <a:t>int</a:t>
            </a:r>
            <a:r>
              <a:rPr lang="nn-NO" altLang="en-US" sz="1300" b="1">
                <a:solidFill>
                  <a:srgbClr val="000000"/>
                </a:solidFill>
                <a:latin typeface="Consolas" panose="020B0609020204030204" pitchFamily="49" charset="0"/>
              </a:rPr>
              <a:t> i = </a:t>
            </a:r>
            <a:r>
              <a:rPr lang="nn-NO" altLang="en-US" sz="1300" b="1">
                <a:solidFill>
                  <a:srgbClr val="0000C0"/>
                </a:solidFill>
                <a:latin typeface="Consolas" panose="020B0609020204030204" pitchFamily="49" charset="0"/>
              </a:rPr>
              <a:t>colors</a:t>
            </a:r>
            <a:r>
              <a:rPr lang="nn-NO" altLang="en-US" sz="1300" b="1">
                <a:solidFill>
                  <a:srgbClr val="000000"/>
                </a:solidFill>
                <a:latin typeface="Consolas" panose="020B0609020204030204" pitchFamily="49" charset="0"/>
              </a:rPr>
              <a:t>.</a:t>
            </a:r>
            <a:r>
              <a:rPr lang="nn-NO" altLang="en-US" sz="1300" b="1">
                <a:solidFill>
                  <a:srgbClr val="0000C0"/>
                </a:solidFill>
                <a:latin typeface="Consolas" panose="020B0609020204030204" pitchFamily="49" charset="0"/>
              </a:rPr>
              <a:t>length</a:t>
            </a:r>
            <a:r>
              <a:rPr lang="nn-NO" altLang="en-US" sz="1300" b="1">
                <a:solidFill>
                  <a:srgbClr val="000000"/>
                </a:solidFill>
                <a:latin typeface="Consolas" panose="020B0609020204030204" pitchFamily="49" charset="0"/>
              </a:rPr>
              <a:t>; i &gt; 0; i--) {</a:t>
            </a:r>
          </a:p>
          <a:p>
            <a:r>
              <a:rPr lang="en-US" altLang="en-US" sz="1300">
                <a:solidFill>
                  <a:srgbClr val="000000"/>
                </a:solidFill>
                <a:latin typeface="Consolas" panose="020B0609020204030204" pitchFamily="49" charset="0"/>
              </a:rPr>
              <a:t>  g.setColor(</a:t>
            </a:r>
            <a:r>
              <a:rPr lang="en-US" altLang="en-US" sz="1300">
                <a:solidFill>
                  <a:srgbClr val="0000C0"/>
                </a:solidFill>
                <a:latin typeface="Consolas" panose="020B0609020204030204" pitchFamily="49" charset="0"/>
              </a:rPr>
              <a:t>colors</a:t>
            </a:r>
            <a:r>
              <a:rPr lang="en-US" altLang="en-US" sz="1300">
                <a:solidFill>
                  <a:srgbClr val="000000"/>
                </a:solidFill>
                <a:latin typeface="Consolas" panose="020B0609020204030204" pitchFamily="49" charset="0"/>
              </a:rPr>
              <a:t>[i- 1]);</a:t>
            </a:r>
          </a:p>
          <a:p>
            <a:r>
              <a:rPr lang="sv-SE" altLang="en-US" sz="1300">
                <a:solidFill>
                  <a:srgbClr val="000000"/>
                </a:solidFill>
                <a:latin typeface="Consolas" panose="020B0609020204030204" pitchFamily="49" charset="0"/>
              </a:rPr>
              <a:t>  g.fillArc(centerX - i * radius, centerY - i * radius, i * radius * 2, i * radius * 2, 0, 180);</a:t>
            </a:r>
          </a:p>
          <a:p>
            <a:r>
              <a:rPr lang="en-US" altLang="en-US" sz="1300">
                <a:solidFill>
                  <a:srgbClr val="000000"/>
                </a:solidFill>
                <a:latin typeface="Consolas" panose="020B0609020204030204" pitchFamily="49" charset="0"/>
              </a:rPr>
              <a:t>}</a:t>
            </a:r>
          </a:p>
          <a:p>
            <a:r>
              <a:rPr lang="en-US" altLang="en-US" sz="1300">
                <a:solidFill>
                  <a:srgbClr val="000000"/>
                </a:solidFill>
                <a:latin typeface="Consolas" panose="020B0609020204030204" pitchFamily="49" charset="0"/>
              </a:rPr>
              <a:t>} </a:t>
            </a:r>
            <a:r>
              <a:rPr lang="en-US" altLang="en-US" sz="1300">
                <a:solidFill>
                  <a:srgbClr val="3F7F5F"/>
                </a:solidFill>
                <a:latin typeface="Consolas" panose="020B0609020204030204" pitchFamily="49" charset="0"/>
              </a:rPr>
              <a:t>// end method paintComponent</a:t>
            </a:r>
          </a:p>
          <a:p>
            <a:endParaRPr lang="en-US" altLang="en-US" sz="1300">
              <a:latin typeface="Consolas" panose="020B0609020204030204" pitchFamily="49" charset="0"/>
            </a:endParaRPr>
          </a:p>
          <a:p>
            <a:r>
              <a:rPr lang="en-US" altLang="en-US" sz="1300" b="1">
                <a:solidFill>
                  <a:srgbClr val="7F0055"/>
                </a:solidFill>
                <a:latin typeface="Consolas" panose="020B0609020204030204" pitchFamily="49" charset="0"/>
              </a:rPr>
              <a:t>public</a:t>
            </a:r>
            <a:r>
              <a:rPr lang="en-US" altLang="en-US" sz="1300" b="1">
                <a:solidFill>
                  <a:srgbClr val="000000"/>
                </a:solidFill>
                <a:latin typeface="Consolas" panose="020B0609020204030204" pitchFamily="49" charset="0"/>
              </a:rPr>
              <a:t> </a:t>
            </a:r>
            <a:r>
              <a:rPr lang="en-US" altLang="en-US" sz="1300" b="1">
                <a:solidFill>
                  <a:srgbClr val="7F0055"/>
                </a:solidFill>
                <a:latin typeface="Consolas" panose="020B0609020204030204" pitchFamily="49" charset="0"/>
              </a:rPr>
              <a:t>static</a:t>
            </a:r>
            <a:r>
              <a:rPr lang="en-US" altLang="en-US" sz="1300" b="1">
                <a:solidFill>
                  <a:srgbClr val="000000"/>
                </a:solidFill>
                <a:latin typeface="Consolas" panose="020B0609020204030204" pitchFamily="49" charset="0"/>
              </a:rPr>
              <a:t> </a:t>
            </a:r>
            <a:r>
              <a:rPr lang="en-US" altLang="en-US" sz="1300" b="1">
                <a:solidFill>
                  <a:srgbClr val="7F0055"/>
                </a:solidFill>
                <a:latin typeface="Consolas" panose="020B0609020204030204" pitchFamily="49" charset="0"/>
              </a:rPr>
              <a:t>void</a:t>
            </a:r>
            <a:r>
              <a:rPr lang="en-US" altLang="en-US" sz="1300" b="1">
                <a:solidFill>
                  <a:srgbClr val="000000"/>
                </a:solidFill>
                <a:latin typeface="Consolas" panose="020B0609020204030204" pitchFamily="49" charset="0"/>
              </a:rPr>
              <a:t> main(String[] args) {</a:t>
            </a:r>
          </a:p>
          <a:p>
            <a:r>
              <a:rPr lang="en-US" altLang="en-US" sz="1300">
                <a:solidFill>
                  <a:srgbClr val="000000"/>
                </a:solidFill>
                <a:latin typeface="Consolas" panose="020B0609020204030204" pitchFamily="49" charset="0"/>
              </a:rPr>
              <a:t>JFrame frame = </a:t>
            </a:r>
            <a:r>
              <a:rPr lang="en-US" altLang="en-US" sz="1300" b="1">
                <a:solidFill>
                  <a:srgbClr val="7F0055"/>
                </a:solidFill>
                <a:latin typeface="Consolas" panose="020B0609020204030204" pitchFamily="49" charset="0"/>
              </a:rPr>
              <a:t>new</a:t>
            </a:r>
            <a:r>
              <a:rPr lang="en-US" altLang="en-US" sz="1300" b="1">
                <a:solidFill>
                  <a:srgbClr val="000000"/>
                </a:solidFill>
                <a:latin typeface="Consolas" panose="020B0609020204030204" pitchFamily="49" charset="0"/>
              </a:rPr>
              <a:t> JFrame();</a:t>
            </a:r>
          </a:p>
          <a:p>
            <a:r>
              <a:rPr lang="en-US" altLang="en-US" sz="1300">
                <a:solidFill>
                  <a:srgbClr val="000000"/>
                </a:solidFill>
                <a:latin typeface="Consolas" panose="020B0609020204030204" pitchFamily="49" charset="0"/>
              </a:rPr>
              <a:t>DrawRainbow panel = </a:t>
            </a:r>
            <a:r>
              <a:rPr lang="en-US" altLang="en-US" sz="1300" b="1">
                <a:solidFill>
                  <a:srgbClr val="7F0055"/>
                </a:solidFill>
                <a:latin typeface="Consolas" panose="020B0609020204030204" pitchFamily="49" charset="0"/>
              </a:rPr>
              <a:t>new</a:t>
            </a:r>
            <a:r>
              <a:rPr lang="en-US" altLang="en-US" sz="1300" b="1">
                <a:solidFill>
                  <a:srgbClr val="000000"/>
                </a:solidFill>
                <a:latin typeface="Consolas" panose="020B0609020204030204" pitchFamily="49" charset="0"/>
              </a:rPr>
              <a:t> DrawRainbow();</a:t>
            </a:r>
          </a:p>
          <a:p>
            <a:r>
              <a:rPr lang="en-US" altLang="en-US" sz="1300">
                <a:solidFill>
                  <a:srgbClr val="000000"/>
                </a:solidFill>
                <a:latin typeface="Consolas" panose="020B0609020204030204" pitchFamily="49" charset="0"/>
              </a:rPr>
              <a:t>frame.setDefaultCloseOperation(JFrame.</a:t>
            </a:r>
            <a:r>
              <a:rPr lang="en-US" altLang="en-US" sz="1300" i="1">
                <a:solidFill>
                  <a:srgbClr val="0000C0"/>
                </a:solidFill>
                <a:latin typeface="Consolas" panose="020B0609020204030204" pitchFamily="49" charset="0"/>
              </a:rPr>
              <a:t>EXIT_ON_CLOSE</a:t>
            </a:r>
            <a:r>
              <a:rPr lang="en-US" altLang="en-US" sz="1300" i="1">
                <a:solidFill>
                  <a:srgbClr val="000000"/>
                </a:solidFill>
                <a:latin typeface="Consolas" panose="020B0609020204030204" pitchFamily="49" charset="0"/>
              </a:rPr>
              <a:t>);</a:t>
            </a:r>
          </a:p>
          <a:p>
            <a:r>
              <a:rPr lang="en-US" altLang="en-US" sz="1300">
                <a:solidFill>
                  <a:srgbClr val="000000"/>
                </a:solidFill>
                <a:latin typeface="Consolas" panose="020B0609020204030204" pitchFamily="49" charset="0"/>
              </a:rPr>
              <a:t>frame.add(panel);</a:t>
            </a:r>
          </a:p>
          <a:p>
            <a:r>
              <a:rPr lang="en-US" altLang="en-US" sz="1300">
                <a:solidFill>
                  <a:srgbClr val="000000"/>
                </a:solidFill>
                <a:latin typeface="Consolas" panose="020B0609020204030204" pitchFamily="49" charset="0"/>
              </a:rPr>
              <a:t>frame.setSize(400, 250);</a:t>
            </a:r>
          </a:p>
          <a:p>
            <a:r>
              <a:rPr lang="en-US" altLang="en-US" sz="1300">
                <a:solidFill>
                  <a:srgbClr val="000000"/>
                </a:solidFill>
                <a:latin typeface="Consolas" panose="020B0609020204030204" pitchFamily="49" charset="0"/>
              </a:rPr>
              <a:t>frame.setVisible(</a:t>
            </a:r>
            <a:r>
              <a:rPr lang="en-US" altLang="en-US" sz="1300" b="1">
                <a:solidFill>
                  <a:srgbClr val="7F0055"/>
                </a:solidFill>
                <a:latin typeface="Consolas" panose="020B0609020204030204" pitchFamily="49" charset="0"/>
              </a:rPr>
              <a:t>true</a:t>
            </a:r>
            <a:r>
              <a:rPr lang="en-US" altLang="en-US" sz="1300" b="1">
                <a:solidFill>
                  <a:srgbClr val="000000"/>
                </a:solidFill>
                <a:latin typeface="Consolas" panose="020B0609020204030204" pitchFamily="49" charset="0"/>
              </a:rPr>
              <a:t>);</a:t>
            </a:r>
          </a:p>
          <a:p>
            <a:r>
              <a:rPr lang="en-US" altLang="en-US" sz="1300">
                <a:solidFill>
                  <a:srgbClr val="000000"/>
                </a:solidFill>
                <a:latin typeface="Consolas" panose="020B0609020204030204" pitchFamily="49" charset="0"/>
              </a:rPr>
              <a:t>} </a:t>
            </a:r>
            <a:r>
              <a:rPr lang="en-US" altLang="en-US" sz="1300">
                <a:solidFill>
                  <a:srgbClr val="3F7F5F"/>
                </a:solidFill>
                <a:latin typeface="Consolas" panose="020B0609020204030204" pitchFamily="49" charset="0"/>
              </a:rPr>
              <a:t>// end method main</a:t>
            </a:r>
          </a:p>
          <a:p>
            <a:r>
              <a:rPr lang="en-US" altLang="en-US" sz="1300">
                <a:solidFill>
                  <a:srgbClr val="000000"/>
                </a:solidFill>
                <a:latin typeface="Consolas" panose="020B0609020204030204" pitchFamily="49" charset="0"/>
              </a:rPr>
              <a:t>} </a:t>
            </a:r>
            <a:r>
              <a:rPr lang="en-US" altLang="en-US" sz="1300">
                <a:solidFill>
                  <a:srgbClr val="3F7F5F"/>
                </a:solidFill>
                <a:latin typeface="Consolas" panose="020B0609020204030204" pitchFamily="49" charset="0"/>
              </a:rPr>
              <a:t>// end class DrawRainbow</a:t>
            </a: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3" name="Title 1">
            <a:extLst>
              <a:ext uri="{FF2B5EF4-FFF2-40B4-BE49-F238E27FC236}">
                <a16:creationId xmlns:a16="http://schemas.microsoft.com/office/drawing/2014/main" id="{8C063585-EC62-1446-A280-57BFFEC0961A}"/>
              </a:ext>
            </a:extLst>
          </p:cNvPr>
          <p:cNvSpPr>
            <a:spLocks noGrp="1"/>
          </p:cNvSpPr>
          <p:nvPr>
            <p:ph type="title"/>
          </p:nvPr>
        </p:nvSpPr>
        <p:spPr/>
        <p:txBody>
          <a:bodyPr/>
          <a:lstStyle/>
          <a:p>
            <a:pPr eaLnBrk="1" hangingPunct="1"/>
            <a:r>
              <a:rPr lang="en-US" altLang="en-US">
                <a:ea typeface="ＭＳ Ｐゴシック" panose="020B0600070205080204" pitchFamily="34" charset="-128"/>
              </a:rPr>
              <a:t>Readings</a:t>
            </a:r>
          </a:p>
        </p:txBody>
      </p:sp>
      <p:sp>
        <p:nvSpPr>
          <p:cNvPr id="156674" name="Content Placeholder 2">
            <a:extLst>
              <a:ext uri="{FF2B5EF4-FFF2-40B4-BE49-F238E27FC236}">
                <a16:creationId xmlns:a16="http://schemas.microsoft.com/office/drawing/2014/main" id="{4B842428-70C5-E444-8981-49B4778E9A66}"/>
              </a:ext>
            </a:extLst>
          </p:cNvPr>
          <p:cNvSpPr>
            <a:spLocks noGrp="1"/>
          </p:cNvSpPr>
          <p:nvPr>
            <p:ph type="body" idx="1"/>
          </p:nvPr>
        </p:nvSpPr>
        <p:spPr/>
        <p:txBody>
          <a:bodyPr/>
          <a:lstStyle/>
          <a:p>
            <a:pPr eaLnBrk="1" hangingPunct="1"/>
            <a:r>
              <a:rPr lang="en-US" altLang="en-US">
                <a:ea typeface="ＭＳ Ｐゴシック" panose="020B0600070205080204" pitchFamily="34" charset="-128"/>
              </a:rPr>
              <a:t>Chapter 7 (Deitel)</a:t>
            </a:r>
          </a:p>
        </p:txBody>
      </p:sp>
      <p:sp>
        <p:nvSpPr>
          <p:cNvPr id="6" name="Slide Number Placeholder 5">
            <a:extLst>
              <a:ext uri="{FF2B5EF4-FFF2-40B4-BE49-F238E27FC236}">
                <a16:creationId xmlns:a16="http://schemas.microsoft.com/office/drawing/2014/main" id="{068F1FA0-DFB1-354F-B152-790F9CC457DB}"/>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0FF60B9-C4D3-2542-94F0-0B6B94B06077}" type="slidenum">
              <a:rPr lang="en-US" altLang="en-US" sz="800">
                <a:solidFill>
                  <a:srgbClr val="595959"/>
                </a:solidFill>
              </a:rPr>
              <a:pPr/>
              <a:t>116</a:t>
            </a:fld>
            <a:endParaRPr lang="en-US" altLang="en-US" sz="800">
              <a:solidFill>
                <a:srgbClr val="595959"/>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3362" name="Rectangle 2">
            <a:extLst>
              <a:ext uri="{FF2B5EF4-FFF2-40B4-BE49-F238E27FC236}">
                <a16:creationId xmlns:a16="http://schemas.microsoft.com/office/drawing/2014/main" id="{FE104E78-0F32-E340-BF52-411ED47F8D39}"/>
              </a:ext>
            </a:extLst>
          </p:cNvPr>
          <p:cNvSpPr>
            <a:spLocks noGrp="1" noChangeArrowheads="1"/>
          </p:cNvSpPr>
          <p:nvPr>
            <p:ph type="title"/>
          </p:nvPr>
        </p:nvSpPr>
        <p:spPr/>
        <p:txBody>
          <a:bodyPr rtlCol="0">
            <a:normAutofit/>
          </a:bodyPr>
          <a:lstStyle/>
          <a:p>
            <a:pPr eaLnBrk="1" fontAlgn="auto" hangingPunct="1">
              <a:spcAft>
                <a:spcPts val="0"/>
              </a:spcAft>
              <a:defRPr/>
            </a:pPr>
            <a:r>
              <a:rPr lang="en-US" dirty="0">
                <a:ea typeface="+mj-ea"/>
                <a:cs typeface="+mj-cs"/>
              </a:rPr>
              <a:t>Arrays Of References To Objects: An Example</a:t>
            </a:r>
          </a:p>
        </p:txBody>
      </p:sp>
      <p:sp>
        <p:nvSpPr>
          <p:cNvPr id="157698" name="Rectangle 3">
            <a:extLst>
              <a:ext uri="{FF2B5EF4-FFF2-40B4-BE49-F238E27FC236}">
                <a16:creationId xmlns:a16="http://schemas.microsoft.com/office/drawing/2014/main" id="{2CC6F59B-FE7E-9B43-8665-7EBDEDC1A3D9}"/>
              </a:ext>
            </a:extLst>
          </p:cNvPr>
          <p:cNvSpPr>
            <a:spLocks noGrp="1" noChangeArrowheads="1"/>
          </p:cNvSpPr>
          <p:nvPr>
            <p:ph type="body" idx="1"/>
          </p:nvPr>
        </p:nvSpPr>
        <p:spPr/>
        <p:txBody>
          <a:bodyPr/>
          <a:lstStyle/>
          <a:p>
            <a:pPr marL="0" indent="0" eaLnBrk="1" hangingPunct="1"/>
            <a:endParaRPr lang="en-CA" altLang="en-US">
              <a:ea typeface="ＭＳ Ｐゴシック" panose="020B0600070205080204" pitchFamily="34" charset="-128"/>
            </a:endParaRPr>
          </a:p>
          <a:p>
            <a:pPr marL="0" indent="0" eaLnBrk="1" hangingPunct="1"/>
            <a:endParaRPr lang="en-US" altLang="en-US">
              <a:ea typeface="ＭＳ Ｐゴシック" panose="020B0600070205080204" pitchFamily="34" charset="-128"/>
            </a:endParaRPr>
          </a:p>
          <a:p>
            <a:pPr marL="0" indent="0" eaLnBrk="1" hangingPunct="1"/>
            <a:endParaRPr lang="en-US" altLang="en-US">
              <a:ea typeface="ＭＳ Ｐゴシック" panose="020B0600070205080204" pitchFamily="34" charset="-128"/>
            </a:endParaRPr>
          </a:p>
        </p:txBody>
      </p:sp>
      <p:grpSp>
        <p:nvGrpSpPr>
          <p:cNvPr id="157699" name="Group 4">
            <a:extLst>
              <a:ext uri="{FF2B5EF4-FFF2-40B4-BE49-F238E27FC236}">
                <a16:creationId xmlns:a16="http://schemas.microsoft.com/office/drawing/2014/main" id="{BA0458F7-0DFE-DD4F-B222-27B3B0600C08}"/>
              </a:ext>
            </a:extLst>
          </p:cNvPr>
          <p:cNvGrpSpPr>
            <a:grpSpLocks/>
          </p:cNvGrpSpPr>
          <p:nvPr/>
        </p:nvGrpSpPr>
        <p:grpSpPr bwMode="auto">
          <a:xfrm>
            <a:off x="827088" y="2924175"/>
            <a:ext cx="1511300" cy="863600"/>
            <a:chOff x="567" y="1979"/>
            <a:chExt cx="952" cy="544"/>
          </a:xfrm>
        </p:grpSpPr>
        <p:sp>
          <p:nvSpPr>
            <p:cNvPr id="783365" name="Rectangle 5">
              <a:extLst>
                <a:ext uri="{FF2B5EF4-FFF2-40B4-BE49-F238E27FC236}">
                  <a16:creationId xmlns:a16="http://schemas.microsoft.com/office/drawing/2014/main" id="{ABD0FA52-A939-1C4F-95FA-AA14B8D4FD62}"/>
                </a:ext>
              </a:extLst>
            </p:cNvPr>
            <p:cNvSpPr>
              <a:spLocks noChangeArrowheads="1"/>
            </p:cNvSpPr>
            <p:nvPr/>
          </p:nvSpPr>
          <p:spPr bwMode="auto">
            <a:xfrm>
              <a:off x="567" y="1979"/>
              <a:ext cx="952" cy="54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defRPr/>
              </a:pPr>
              <a:r>
                <a:rPr lang="en-US" sz="2000">
                  <a:latin typeface="Arial" charset="0"/>
                  <a:ea typeface="ＭＳ Ｐゴシック" charset="0"/>
                </a:rPr>
                <a:t>Driver</a:t>
              </a:r>
            </a:p>
          </p:txBody>
        </p:sp>
        <p:sp>
          <p:nvSpPr>
            <p:cNvPr id="783366" name="Line 6">
              <a:extLst>
                <a:ext uri="{FF2B5EF4-FFF2-40B4-BE49-F238E27FC236}">
                  <a16:creationId xmlns:a16="http://schemas.microsoft.com/office/drawing/2014/main" id="{449CCA57-82B0-5746-AFF4-9908A63F82DE}"/>
                </a:ext>
              </a:extLst>
            </p:cNvPr>
            <p:cNvSpPr>
              <a:spLocks noChangeShapeType="1"/>
            </p:cNvSpPr>
            <p:nvPr/>
          </p:nvSpPr>
          <p:spPr bwMode="auto">
            <a:xfrm>
              <a:off x="567" y="2205"/>
              <a:ext cx="95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grpSp>
      <p:grpSp>
        <p:nvGrpSpPr>
          <p:cNvPr id="157700" name="Group 7">
            <a:extLst>
              <a:ext uri="{FF2B5EF4-FFF2-40B4-BE49-F238E27FC236}">
                <a16:creationId xmlns:a16="http://schemas.microsoft.com/office/drawing/2014/main" id="{CC2FE075-D917-4745-A38E-6F2FA05569E7}"/>
              </a:ext>
            </a:extLst>
          </p:cNvPr>
          <p:cNvGrpSpPr>
            <a:grpSpLocks/>
          </p:cNvGrpSpPr>
          <p:nvPr/>
        </p:nvGrpSpPr>
        <p:grpSpPr bwMode="auto">
          <a:xfrm>
            <a:off x="755650" y="4076700"/>
            <a:ext cx="2447925" cy="2303463"/>
            <a:chOff x="3379" y="3385"/>
            <a:chExt cx="1542" cy="1451"/>
          </a:xfrm>
        </p:grpSpPr>
        <p:sp>
          <p:nvSpPr>
            <p:cNvPr id="783368" name="Rectangle 8">
              <a:extLst>
                <a:ext uri="{FF2B5EF4-FFF2-40B4-BE49-F238E27FC236}">
                  <a16:creationId xmlns:a16="http://schemas.microsoft.com/office/drawing/2014/main" id="{973D7F71-25D5-F948-A560-7F0DFB4CF50B}"/>
                </a:ext>
              </a:extLst>
            </p:cNvPr>
            <p:cNvSpPr>
              <a:spLocks noChangeArrowheads="1"/>
            </p:cNvSpPr>
            <p:nvPr/>
          </p:nvSpPr>
          <p:spPr bwMode="auto">
            <a:xfrm>
              <a:off x="3379" y="3385"/>
              <a:ext cx="1497" cy="1451"/>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defRPr/>
              </a:pPr>
              <a:r>
                <a:rPr lang="en-US" sz="2000">
                  <a:latin typeface="Arial" charset="0"/>
                  <a:ea typeface="ＭＳ Ｐゴシック" charset="0"/>
                </a:rPr>
                <a:t>Menu</a:t>
              </a:r>
            </a:p>
          </p:txBody>
        </p:sp>
        <p:sp>
          <p:nvSpPr>
            <p:cNvPr id="783369" name="Line 9">
              <a:extLst>
                <a:ext uri="{FF2B5EF4-FFF2-40B4-BE49-F238E27FC236}">
                  <a16:creationId xmlns:a16="http://schemas.microsoft.com/office/drawing/2014/main" id="{03D0DEA0-5DC8-EA43-AD1D-5D7EC01E1314}"/>
                </a:ext>
              </a:extLst>
            </p:cNvPr>
            <p:cNvSpPr>
              <a:spLocks noChangeShapeType="1"/>
            </p:cNvSpPr>
            <p:nvPr/>
          </p:nvSpPr>
          <p:spPr bwMode="auto">
            <a:xfrm>
              <a:off x="3379" y="3612"/>
              <a:ext cx="149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783370" name="Text Box 10">
              <a:extLst>
                <a:ext uri="{FF2B5EF4-FFF2-40B4-BE49-F238E27FC236}">
                  <a16:creationId xmlns:a16="http://schemas.microsoft.com/office/drawing/2014/main" id="{9DD98985-EA78-FF4C-A40F-3DC64483D151}"/>
                </a:ext>
              </a:extLst>
            </p:cNvPr>
            <p:cNvSpPr txBox="1">
              <a:spLocks noChangeArrowheads="1"/>
            </p:cNvSpPr>
            <p:nvPr/>
          </p:nvSpPr>
          <p:spPr bwMode="auto">
            <a:xfrm>
              <a:off x="3379" y="3657"/>
              <a:ext cx="1542" cy="1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buFontTx/>
                <a:buChar char="-"/>
                <a:defRPr/>
              </a:pPr>
              <a:r>
                <a:rPr lang="en-US">
                  <a:latin typeface="Arial" charset="0"/>
                  <a:ea typeface="ＭＳ Ｐゴシック" charset="0"/>
                </a:rPr>
                <a:t>aManager : Manager</a:t>
              </a:r>
            </a:p>
            <a:p>
              <a:pPr>
                <a:buFontTx/>
                <a:buChar char="-"/>
                <a:defRPr/>
              </a:pPr>
              <a:r>
                <a:rPr lang="en-US">
                  <a:latin typeface="Arial" charset="0"/>
                  <a:ea typeface="ＭＳ Ｐゴシック" charset="0"/>
                </a:rPr>
                <a:t>menuSelection : char </a:t>
              </a:r>
            </a:p>
            <a:p>
              <a:pPr>
                <a:defRPr/>
              </a:pPr>
              <a:r>
                <a:rPr lang="en-US">
                  <a:latin typeface="Arial" charset="0"/>
                  <a:ea typeface="ＭＳ Ｐゴシック" charset="0"/>
                </a:rPr>
                <a:t>+Manager ()</a:t>
              </a:r>
            </a:p>
            <a:p>
              <a:pPr>
                <a:defRPr/>
              </a:pPr>
              <a:r>
                <a:rPr lang="en-US">
                  <a:latin typeface="Arial" charset="0"/>
                  <a:ea typeface="ＭＳ Ｐゴシック" charset="0"/>
                </a:rPr>
                <a:t>+getSelection ()</a:t>
              </a:r>
            </a:p>
            <a:p>
              <a:pPr>
                <a:defRPr/>
              </a:pPr>
              <a:r>
                <a:rPr lang="en-US">
                  <a:latin typeface="Arial" charset="0"/>
                  <a:ea typeface="ＭＳ Ｐゴシック" charset="0"/>
                </a:rPr>
                <a:t>+processSelection ()</a:t>
              </a:r>
            </a:p>
          </p:txBody>
        </p:sp>
      </p:grpSp>
      <p:grpSp>
        <p:nvGrpSpPr>
          <p:cNvPr id="157701" name="Group 11">
            <a:extLst>
              <a:ext uri="{FF2B5EF4-FFF2-40B4-BE49-F238E27FC236}">
                <a16:creationId xmlns:a16="http://schemas.microsoft.com/office/drawing/2014/main" id="{78E28487-F0BB-7840-A42E-4FD47CE29B38}"/>
              </a:ext>
            </a:extLst>
          </p:cNvPr>
          <p:cNvGrpSpPr>
            <a:grpSpLocks/>
          </p:cNvGrpSpPr>
          <p:nvPr/>
        </p:nvGrpSpPr>
        <p:grpSpPr bwMode="auto">
          <a:xfrm>
            <a:off x="6443663" y="2565400"/>
            <a:ext cx="2376487" cy="2286000"/>
            <a:chOff x="3878" y="1933"/>
            <a:chExt cx="1497" cy="1440"/>
          </a:xfrm>
        </p:grpSpPr>
        <p:sp>
          <p:nvSpPr>
            <p:cNvPr id="783372" name="Rectangle 12">
              <a:extLst>
                <a:ext uri="{FF2B5EF4-FFF2-40B4-BE49-F238E27FC236}">
                  <a16:creationId xmlns:a16="http://schemas.microsoft.com/office/drawing/2014/main" id="{79DC2BBD-A4E8-7741-A7D4-D4360690AC82}"/>
                </a:ext>
              </a:extLst>
            </p:cNvPr>
            <p:cNvSpPr>
              <a:spLocks noChangeArrowheads="1"/>
            </p:cNvSpPr>
            <p:nvPr/>
          </p:nvSpPr>
          <p:spPr bwMode="auto">
            <a:xfrm>
              <a:off x="3878" y="1933"/>
              <a:ext cx="1497" cy="1406"/>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defRPr/>
              </a:pPr>
              <a:r>
                <a:rPr lang="en-US" sz="2000">
                  <a:latin typeface="Arial" charset="0"/>
                  <a:ea typeface="ＭＳ Ｐゴシック" charset="0"/>
                </a:rPr>
                <a:t>Book</a:t>
              </a:r>
            </a:p>
          </p:txBody>
        </p:sp>
        <p:sp>
          <p:nvSpPr>
            <p:cNvPr id="783373" name="Text Box 13">
              <a:extLst>
                <a:ext uri="{FF2B5EF4-FFF2-40B4-BE49-F238E27FC236}">
                  <a16:creationId xmlns:a16="http://schemas.microsoft.com/office/drawing/2014/main" id="{AFE7EDE5-7FF9-C249-82D8-77F7E62755F1}"/>
                </a:ext>
              </a:extLst>
            </p:cNvPr>
            <p:cNvSpPr txBox="1">
              <a:spLocks noChangeArrowheads="1"/>
            </p:cNvSpPr>
            <p:nvPr/>
          </p:nvSpPr>
          <p:spPr bwMode="auto">
            <a:xfrm>
              <a:off x="3878" y="2160"/>
              <a:ext cx="1497" cy="1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a:latin typeface="Arial" charset="0"/>
                  <a:ea typeface="ＭＳ Ｐゴシック" charset="0"/>
                </a:rPr>
                <a:t> -name : String</a:t>
              </a:r>
            </a:p>
            <a:p>
              <a:pPr>
                <a:defRPr/>
              </a:pPr>
              <a:r>
                <a:rPr lang="en-US">
                  <a:latin typeface="Arial" charset="0"/>
                  <a:ea typeface="ＭＳ Ｐゴシック" charset="0"/>
                </a:rPr>
                <a:t>+Book (newName : String)</a:t>
              </a:r>
            </a:p>
            <a:p>
              <a:pPr>
                <a:defRPr/>
              </a:pPr>
              <a:r>
                <a:rPr lang="en-US">
                  <a:latin typeface="Arial" charset="0"/>
                  <a:ea typeface="ＭＳ Ｐゴシック" charset="0"/>
                </a:rPr>
                <a:t>+getName()</a:t>
              </a:r>
            </a:p>
            <a:p>
              <a:pPr>
                <a:defRPr/>
              </a:pPr>
              <a:r>
                <a:rPr lang="en-US">
                  <a:latin typeface="Arial" charset="0"/>
                  <a:ea typeface="ＭＳ Ｐゴシック" charset="0"/>
                </a:rPr>
                <a:t>+setName (newName : String)</a:t>
              </a:r>
            </a:p>
          </p:txBody>
        </p:sp>
        <p:sp>
          <p:nvSpPr>
            <p:cNvPr id="783374" name="Line 14">
              <a:extLst>
                <a:ext uri="{FF2B5EF4-FFF2-40B4-BE49-F238E27FC236}">
                  <a16:creationId xmlns:a16="http://schemas.microsoft.com/office/drawing/2014/main" id="{CCEA98F5-4DD3-AA44-B603-2173BE67787E}"/>
                </a:ext>
              </a:extLst>
            </p:cNvPr>
            <p:cNvSpPr>
              <a:spLocks noChangeShapeType="1"/>
            </p:cNvSpPr>
            <p:nvPr/>
          </p:nvSpPr>
          <p:spPr bwMode="auto">
            <a:xfrm>
              <a:off x="3878" y="2160"/>
              <a:ext cx="149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grpSp>
      <p:grpSp>
        <p:nvGrpSpPr>
          <p:cNvPr id="157702" name="Group 15">
            <a:extLst>
              <a:ext uri="{FF2B5EF4-FFF2-40B4-BE49-F238E27FC236}">
                <a16:creationId xmlns:a16="http://schemas.microsoft.com/office/drawing/2014/main" id="{9469CDD9-22E2-F741-9FF1-83D3EB149266}"/>
              </a:ext>
            </a:extLst>
          </p:cNvPr>
          <p:cNvGrpSpPr>
            <a:grpSpLocks/>
          </p:cNvGrpSpPr>
          <p:nvPr/>
        </p:nvGrpSpPr>
        <p:grpSpPr bwMode="auto">
          <a:xfrm>
            <a:off x="3635375" y="2565400"/>
            <a:ext cx="2447925" cy="2968625"/>
            <a:chOff x="2608" y="1752"/>
            <a:chExt cx="1542" cy="1870"/>
          </a:xfrm>
        </p:grpSpPr>
        <p:sp>
          <p:nvSpPr>
            <p:cNvPr id="783376" name="Rectangle 16">
              <a:extLst>
                <a:ext uri="{FF2B5EF4-FFF2-40B4-BE49-F238E27FC236}">
                  <a16:creationId xmlns:a16="http://schemas.microsoft.com/office/drawing/2014/main" id="{3744866E-27DA-8A42-B6DC-52C4A22622E4}"/>
                </a:ext>
              </a:extLst>
            </p:cNvPr>
            <p:cNvSpPr>
              <a:spLocks noChangeArrowheads="1"/>
            </p:cNvSpPr>
            <p:nvPr/>
          </p:nvSpPr>
          <p:spPr bwMode="auto">
            <a:xfrm>
              <a:off x="2608" y="1752"/>
              <a:ext cx="1497" cy="186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defRPr/>
              </a:pPr>
              <a:r>
                <a:rPr lang="en-US" sz="2000">
                  <a:latin typeface="Arial" charset="0"/>
                  <a:ea typeface="ＭＳ Ｐゴシック" charset="0"/>
                </a:rPr>
                <a:t>Manager</a:t>
              </a:r>
            </a:p>
          </p:txBody>
        </p:sp>
        <p:sp>
          <p:nvSpPr>
            <p:cNvPr id="783377" name="Line 17">
              <a:extLst>
                <a:ext uri="{FF2B5EF4-FFF2-40B4-BE49-F238E27FC236}">
                  <a16:creationId xmlns:a16="http://schemas.microsoft.com/office/drawing/2014/main" id="{0B2EDAFC-BD26-9A4E-B158-0CD01DE05D5A}"/>
                </a:ext>
              </a:extLst>
            </p:cNvPr>
            <p:cNvSpPr>
              <a:spLocks noChangeShapeType="1"/>
            </p:cNvSpPr>
            <p:nvPr/>
          </p:nvSpPr>
          <p:spPr bwMode="auto">
            <a:xfrm>
              <a:off x="2608" y="1979"/>
              <a:ext cx="149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783378" name="Text Box 18">
              <a:extLst>
                <a:ext uri="{FF2B5EF4-FFF2-40B4-BE49-F238E27FC236}">
                  <a16:creationId xmlns:a16="http://schemas.microsoft.com/office/drawing/2014/main" id="{E2D09637-F716-9940-8CF9-F548867C7B26}"/>
                </a:ext>
              </a:extLst>
            </p:cNvPr>
            <p:cNvSpPr txBox="1">
              <a:spLocks noChangeArrowheads="1"/>
            </p:cNvSpPr>
            <p:nvPr/>
          </p:nvSpPr>
          <p:spPr bwMode="auto">
            <a:xfrm>
              <a:off x="2608" y="2024"/>
              <a:ext cx="1542" cy="1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dirty="0">
                  <a:latin typeface="Arial" charset="0"/>
                  <a:ea typeface="ＭＳ Ｐゴシック" charset="0"/>
                </a:rPr>
                <a:t>+MAX_ELEMENTS: </a:t>
              </a:r>
              <a:r>
                <a:rPr lang="en-US" dirty="0" err="1">
                  <a:latin typeface="Arial" charset="0"/>
                  <a:ea typeface="ＭＳ Ｐゴシック" charset="0"/>
                </a:rPr>
                <a:t>int</a:t>
              </a:r>
              <a:endParaRPr lang="en-US" dirty="0">
                <a:latin typeface="Arial" charset="0"/>
                <a:ea typeface="ＭＳ Ｐゴシック" charset="0"/>
              </a:endParaRPr>
            </a:p>
            <a:p>
              <a:pPr>
                <a:buFontTx/>
                <a:buChar char="-"/>
                <a:defRPr/>
              </a:pPr>
              <a:r>
                <a:rPr lang="en-US" dirty="0" err="1">
                  <a:latin typeface="Arial" charset="0"/>
                  <a:ea typeface="ＭＳ Ｐゴシック" charset="0"/>
                </a:rPr>
                <a:t>bookList</a:t>
              </a:r>
              <a:r>
                <a:rPr lang="en-US" dirty="0">
                  <a:latin typeface="Arial" charset="0"/>
                  <a:ea typeface="ＭＳ Ｐゴシック" charset="0"/>
                </a:rPr>
                <a:t> [0..9] : Book</a:t>
              </a:r>
            </a:p>
            <a:p>
              <a:pPr>
                <a:buFontTx/>
                <a:buChar char="-"/>
                <a:defRPr/>
              </a:pPr>
              <a:r>
                <a:rPr lang="en-US" dirty="0" err="1">
                  <a:latin typeface="Arial" charset="0"/>
                  <a:ea typeface="ＭＳ Ｐゴシック" charset="0"/>
                </a:rPr>
                <a:t>lastElement</a:t>
              </a:r>
              <a:r>
                <a:rPr lang="en-US" dirty="0">
                  <a:latin typeface="Arial" charset="0"/>
                  <a:ea typeface="ＭＳ Ｐゴシック" charset="0"/>
                </a:rPr>
                <a:t>: </a:t>
              </a:r>
              <a:r>
                <a:rPr lang="en-US" dirty="0" err="1">
                  <a:latin typeface="Arial" charset="0"/>
                  <a:ea typeface="ＭＳ Ｐゴシック" charset="0"/>
                </a:rPr>
                <a:t>int</a:t>
              </a:r>
              <a:endParaRPr lang="en-US" dirty="0">
                <a:latin typeface="Arial" charset="0"/>
                <a:ea typeface="ＭＳ Ｐゴシック" charset="0"/>
              </a:endParaRPr>
            </a:p>
            <a:p>
              <a:pPr>
                <a:defRPr/>
              </a:pPr>
              <a:r>
                <a:rPr lang="en-US" dirty="0">
                  <a:latin typeface="Arial" charset="0"/>
                  <a:ea typeface="ＭＳ Ｐゴシック" charset="0"/>
                </a:rPr>
                <a:t>+Manager ()</a:t>
              </a:r>
            </a:p>
            <a:p>
              <a:pPr>
                <a:defRPr/>
              </a:pPr>
              <a:r>
                <a:rPr lang="en-US" dirty="0">
                  <a:latin typeface="Arial" charset="0"/>
                  <a:ea typeface="ＭＳ Ｐゴシック" charset="0"/>
                </a:rPr>
                <a:t>+display ()</a:t>
              </a:r>
            </a:p>
            <a:p>
              <a:pPr>
                <a:defRPr/>
              </a:pPr>
              <a:r>
                <a:rPr lang="en-US" dirty="0">
                  <a:latin typeface="Arial" charset="0"/>
                  <a:ea typeface="ＭＳ Ｐゴシック" charset="0"/>
                </a:rPr>
                <a:t>+add ()</a:t>
              </a:r>
            </a:p>
            <a:p>
              <a:pPr>
                <a:defRPr/>
              </a:pPr>
              <a:r>
                <a:rPr lang="en-US" dirty="0">
                  <a:latin typeface="Arial" charset="0"/>
                  <a:ea typeface="ＭＳ Ｐゴシック" charset="0"/>
                </a:rPr>
                <a:t>+remove ()</a:t>
              </a:r>
            </a:p>
          </p:txBody>
        </p:sp>
      </p:grpSp>
      <p:sp>
        <p:nvSpPr>
          <p:cNvPr id="19" name="Line 6">
            <a:extLst>
              <a:ext uri="{FF2B5EF4-FFF2-40B4-BE49-F238E27FC236}">
                <a16:creationId xmlns:a16="http://schemas.microsoft.com/office/drawing/2014/main" id="{809FB939-6394-CA46-9A3E-7CDEE8193E2B}"/>
              </a:ext>
            </a:extLst>
          </p:cNvPr>
          <p:cNvSpPr>
            <a:spLocks noChangeShapeType="1"/>
          </p:cNvSpPr>
          <p:nvPr/>
        </p:nvSpPr>
        <p:spPr bwMode="auto">
          <a:xfrm>
            <a:off x="755650" y="5229225"/>
            <a:ext cx="23764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20" name="Line 6">
            <a:extLst>
              <a:ext uri="{FF2B5EF4-FFF2-40B4-BE49-F238E27FC236}">
                <a16:creationId xmlns:a16="http://schemas.microsoft.com/office/drawing/2014/main" id="{EC730D54-3B88-DD4D-AB9F-B58A53323EA0}"/>
              </a:ext>
            </a:extLst>
          </p:cNvPr>
          <p:cNvSpPr>
            <a:spLocks noChangeShapeType="1"/>
          </p:cNvSpPr>
          <p:nvPr/>
        </p:nvSpPr>
        <p:spPr bwMode="auto">
          <a:xfrm>
            <a:off x="3635375" y="4076700"/>
            <a:ext cx="23764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21" name="Line 6">
            <a:extLst>
              <a:ext uri="{FF2B5EF4-FFF2-40B4-BE49-F238E27FC236}">
                <a16:creationId xmlns:a16="http://schemas.microsoft.com/office/drawing/2014/main" id="{83293B28-E993-3541-B841-84930215D16C}"/>
              </a:ext>
            </a:extLst>
          </p:cNvPr>
          <p:cNvSpPr>
            <a:spLocks noChangeShapeType="1"/>
          </p:cNvSpPr>
          <p:nvPr/>
        </p:nvSpPr>
        <p:spPr bwMode="auto">
          <a:xfrm>
            <a:off x="6443663" y="3933825"/>
            <a:ext cx="237648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5" name="Rectangle 2">
            <a:extLst>
              <a:ext uri="{FF2B5EF4-FFF2-40B4-BE49-F238E27FC236}">
                <a16:creationId xmlns:a16="http://schemas.microsoft.com/office/drawing/2014/main" id="{85104C9D-E825-CC47-A53F-C59678784B3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Driver Class</a:t>
            </a:r>
          </a:p>
        </p:txBody>
      </p:sp>
      <p:sp>
        <p:nvSpPr>
          <p:cNvPr id="785411" name="Rectangle 3">
            <a:extLst>
              <a:ext uri="{FF2B5EF4-FFF2-40B4-BE49-F238E27FC236}">
                <a16:creationId xmlns:a16="http://schemas.microsoft.com/office/drawing/2014/main" id="{44064808-D2D9-164D-B205-736F6AC163B0}"/>
              </a:ext>
            </a:extLst>
          </p:cNvPr>
          <p:cNvSpPr>
            <a:spLocks noGrp="1" noChangeArrowheads="1"/>
          </p:cNvSpPr>
          <p:nvPr>
            <p:ph type="body" idx="1"/>
          </p:nvPr>
        </p:nvSpPr>
        <p:spPr/>
        <p:txBody>
          <a:bodyPr rtlCol="0">
            <a:noAutofit/>
          </a:bodyPr>
          <a:lstStyle/>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public class Driver</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public static void main (String [] </a:t>
            </a:r>
            <a:r>
              <a:rPr lang="en-US" sz="1800" dirty="0" err="1">
                <a:solidFill>
                  <a:schemeClr val="tx1">
                    <a:lumMod val="65000"/>
                    <a:lumOff val="35000"/>
                  </a:schemeClr>
                </a:solidFill>
                <a:ea typeface="+mn-ea"/>
                <a:cs typeface="+mn-cs"/>
              </a:rPr>
              <a:t>args</a:t>
            </a:r>
            <a:r>
              <a:rPr lang="en-US" sz="18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Menu </a:t>
            </a:r>
            <a:r>
              <a:rPr lang="en-US" sz="1800" dirty="0" err="1">
                <a:solidFill>
                  <a:schemeClr val="tx1">
                    <a:lumMod val="65000"/>
                    <a:lumOff val="35000"/>
                  </a:schemeClr>
                </a:solidFill>
                <a:ea typeface="+mn-ea"/>
                <a:cs typeface="+mn-cs"/>
              </a:rPr>
              <a:t>aMenu</a:t>
            </a:r>
            <a:r>
              <a:rPr lang="en-US" sz="1800" dirty="0">
                <a:solidFill>
                  <a:schemeClr val="tx1">
                    <a:lumMod val="65000"/>
                    <a:lumOff val="35000"/>
                  </a:schemeClr>
                </a:solidFill>
                <a:ea typeface="+mn-ea"/>
                <a:cs typeface="+mn-cs"/>
              </a:rPr>
              <a:t> = new Menu ();</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aMenu.processSelection</a:t>
            </a:r>
            <a:r>
              <a:rPr lang="en-US" sz="18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a:t>
            </a:r>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69" name="Rectangle 2">
            <a:extLst>
              <a:ext uri="{FF2B5EF4-FFF2-40B4-BE49-F238E27FC236}">
                <a16:creationId xmlns:a16="http://schemas.microsoft.com/office/drawing/2014/main" id="{5D7C39EC-B84C-7345-9EA0-4ED1EAD6784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Menu Class</a:t>
            </a:r>
          </a:p>
        </p:txBody>
      </p:sp>
      <p:sp>
        <p:nvSpPr>
          <p:cNvPr id="786435" name="Rectangle 3">
            <a:extLst>
              <a:ext uri="{FF2B5EF4-FFF2-40B4-BE49-F238E27FC236}">
                <a16:creationId xmlns:a16="http://schemas.microsoft.com/office/drawing/2014/main" id="{0C821FE1-2A2B-9644-9AE1-3A27FC63946E}"/>
              </a:ext>
            </a:extLst>
          </p:cNvPr>
          <p:cNvSpPr>
            <a:spLocks noGrp="1" noChangeArrowheads="1"/>
          </p:cNvSpPr>
          <p:nvPr>
            <p:ph type="body" idx="1"/>
          </p:nvPr>
        </p:nvSpPr>
        <p:spPr/>
        <p:txBody>
          <a:bodyPr rtlCol="0">
            <a:noAutofit/>
          </a:bodyPr>
          <a:lstStyle/>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public class Menu</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private Manager </a:t>
            </a:r>
            <a:r>
              <a:rPr lang="en-US" sz="1400" dirty="0" err="1">
                <a:solidFill>
                  <a:schemeClr val="tx1">
                    <a:lumMod val="65000"/>
                    <a:lumOff val="35000"/>
                  </a:schemeClr>
                </a:solidFill>
                <a:ea typeface="+mn-ea"/>
                <a:cs typeface="+mn-cs"/>
              </a:rPr>
              <a:t>aManager</a:t>
            </a:r>
            <a:r>
              <a:rPr lang="en-US" sz="14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private char </a:t>
            </a:r>
            <a:r>
              <a:rPr lang="en-US" sz="1400" dirty="0" err="1">
                <a:solidFill>
                  <a:schemeClr val="tx1">
                    <a:lumMod val="65000"/>
                    <a:lumOff val="35000"/>
                  </a:schemeClr>
                </a:solidFill>
                <a:ea typeface="+mn-ea"/>
                <a:cs typeface="+mn-cs"/>
              </a:rPr>
              <a:t>menuSelection</a:t>
            </a:r>
            <a:r>
              <a:rPr lang="en-US" sz="14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endParaRPr lang="en-US" sz="1400" dirty="0">
              <a:solidFill>
                <a:schemeClr val="tx1">
                  <a:lumMod val="65000"/>
                  <a:lumOff val="35000"/>
                </a:schemeClr>
              </a:solidFill>
              <a:ea typeface="+mn-ea"/>
              <a:cs typeface="+mn-cs"/>
            </a:endParaRP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public Menu () { </a:t>
            </a:r>
            <a:r>
              <a:rPr lang="en-US" sz="1400" dirty="0" err="1">
                <a:solidFill>
                  <a:schemeClr val="tx1">
                    <a:lumMod val="65000"/>
                    <a:lumOff val="35000"/>
                  </a:schemeClr>
                </a:solidFill>
                <a:ea typeface="+mn-ea"/>
                <a:cs typeface="+mn-cs"/>
              </a:rPr>
              <a:t>aManager</a:t>
            </a:r>
            <a:r>
              <a:rPr lang="en-US" sz="1400" dirty="0">
                <a:solidFill>
                  <a:schemeClr val="tx1">
                    <a:lumMod val="65000"/>
                    <a:lumOff val="35000"/>
                  </a:schemeClr>
                </a:solidFill>
                <a:ea typeface="+mn-ea"/>
                <a:cs typeface="+mn-cs"/>
              </a:rPr>
              <a:t> = new Manager (); }</a:t>
            </a:r>
          </a:p>
          <a:p>
            <a:pPr marL="0" indent="0" eaLnBrk="1" fontAlgn="auto" hangingPunct="1">
              <a:lnSpc>
                <a:spcPct val="120000"/>
              </a:lnSpc>
              <a:spcBef>
                <a:spcPts val="800"/>
              </a:spcBef>
              <a:spcAft>
                <a:spcPts val="0"/>
              </a:spcAft>
              <a:buFont typeface="Wingdings 2" charset="0"/>
              <a:buNone/>
              <a:defRPr/>
            </a:pPr>
            <a:endParaRPr lang="en-US" sz="1400" dirty="0">
              <a:solidFill>
                <a:schemeClr val="tx1">
                  <a:lumMod val="65000"/>
                  <a:lumOff val="35000"/>
                </a:schemeClr>
              </a:solidFill>
              <a:ea typeface="+mn-ea"/>
              <a:cs typeface="+mn-cs"/>
            </a:endParaRP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public void display ()</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System.out.println</a:t>
            </a:r>
            <a:r>
              <a:rPr lang="en-US" sz="1400" dirty="0">
                <a:solidFill>
                  <a:schemeClr val="tx1">
                    <a:lumMod val="65000"/>
                    <a:lumOff val="35000"/>
                  </a:schemeClr>
                </a:solidFill>
                <a:ea typeface="+mn-ea"/>
                <a:cs typeface="+mn-cs"/>
              </a:rPr>
              <a:t>("\n\</a:t>
            </a:r>
            <a:r>
              <a:rPr lang="en-US" sz="1400" dirty="0" err="1">
                <a:solidFill>
                  <a:schemeClr val="tx1">
                    <a:lumMod val="65000"/>
                    <a:lumOff val="35000"/>
                  </a:schemeClr>
                </a:solidFill>
                <a:ea typeface="+mn-ea"/>
                <a:cs typeface="+mn-cs"/>
              </a:rPr>
              <a:t>nLIST</a:t>
            </a:r>
            <a:r>
              <a:rPr lang="en-US" sz="1400" dirty="0">
                <a:solidFill>
                  <a:schemeClr val="tx1">
                    <a:lumMod val="65000"/>
                    <a:lumOff val="35000"/>
                  </a:schemeClr>
                </a:solidFill>
                <a:ea typeface="+mn-ea"/>
                <a:cs typeface="+mn-cs"/>
              </a:rPr>
              <a:t> MANAGEMENT PROGRAM: OPTIONS");</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System.out.println</a:t>
            </a:r>
            <a:r>
              <a:rPr lang="en-US" sz="1400" dirty="0">
                <a:solidFill>
                  <a:schemeClr val="tx1">
                    <a:lumMod val="65000"/>
                    <a:lumOff val="35000"/>
                  </a:schemeClr>
                </a:solidFill>
                <a:ea typeface="+mn-ea"/>
                <a:cs typeface="+mn-cs"/>
              </a:rPr>
              <a:t>("\t(d)</a:t>
            </a:r>
            <a:r>
              <a:rPr lang="en-US" sz="1400" dirty="0" err="1">
                <a:solidFill>
                  <a:schemeClr val="tx1">
                    <a:lumMod val="65000"/>
                    <a:lumOff val="35000"/>
                  </a:schemeClr>
                </a:solidFill>
                <a:ea typeface="+mn-ea"/>
                <a:cs typeface="+mn-cs"/>
              </a:rPr>
              <a:t>isplay</a:t>
            </a:r>
            <a:r>
              <a:rPr lang="en-US" sz="1400" dirty="0">
                <a:solidFill>
                  <a:schemeClr val="tx1">
                    <a:lumMod val="65000"/>
                    <a:lumOff val="35000"/>
                  </a:schemeClr>
                </a:solidFill>
                <a:ea typeface="+mn-ea"/>
                <a:cs typeface="+mn-cs"/>
              </a:rPr>
              <a:t> list");</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System.out.println</a:t>
            </a:r>
            <a:r>
              <a:rPr lang="en-US" sz="1400" dirty="0">
                <a:solidFill>
                  <a:schemeClr val="tx1">
                    <a:lumMod val="65000"/>
                    <a:lumOff val="35000"/>
                  </a:schemeClr>
                </a:solidFill>
                <a:ea typeface="+mn-ea"/>
                <a:cs typeface="+mn-cs"/>
              </a:rPr>
              <a:t>("\t(a)</a:t>
            </a:r>
            <a:r>
              <a:rPr lang="en-US" sz="1400" dirty="0" err="1">
                <a:solidFill>
                  <a:schemeClr val="tx1">
                    <a:lumMod val="65000"/>
                    <a:lumOff val="35000"/>
                  </a:schemeClr>
                </a:solidFill>
                <a:ea typeface="+mn-ea"/>
                <a:cs typeface="+mn-cs"/>
              </a:rPr>
              <a:t>dd</a:t>
            </a:r>
            <a:r>
              <a:rPr lang="en-US" sz="1400" dirty="0">
                <a:solidFill>
                  <a:schemeClr val="tx1">
                    <a:lumMod val="65000"/>
                    <a:lumOff val="35000"/>
                  </a:schemeClr>
                </a:solidFill>
                <a:ea typeface="+mn-ea"/>
                <a:cs typeface="+mn-cs"/>
              </a:rPr>
              <a:t> new element to end of list");</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System.out.println</a:t>
            </a:r>
            <a:r>
              <a:rPr lang="en-US" sz="1400" dirty="0">
                <a:solidFill>
                  <a:schemeClr val="tx1">
                    <a:lumMod val="65000"/>
                    <a:lumOff val="35000"/>
                  </a:schemeClr>
                </a:solidFill>
                <a:ea typeface="+mn-ea"/>
                <a:cs typeface="+mn-cs"/>
              </a:rPr>
              <a:t>("\t(r)</a:t>
            </a:r>
            <a:r>
              <a:rPr lang="en-US" sz="1400" dirty="0" err="1">
                <a:solidFill>
                  <a:schemeClr val="tx1">
                    <a:lumMod val="65000"/>
                    <a:lumOff val="35000"/>
                  </a:schemeClr>
                </a:solidFill>
                <a:ea typeface="+mn-ea"/>
                <a:cs typeface="+mn-cs"/>
              </a:rPr>
              <a:t>emove</a:t>
            </a:r>
            <a:r>
              <a:rPr lang="en-US" sz="1400" dirty="0">
                <a:solidFill>
                  <a:schemeClr val="tx1">
                    <a:lumMod val="65000"/>
                    <a:lumOff val="35000"/>
                  </a:schemeClr>
                </a:solidFill>
                <a:ea typeface="+mn-ea"/>
                <a:cs typeface="+mn-cs"/>
              </a:rPr>
              <a:t> last element from the list");</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System.out.println</a:t>
            </a:r>
            <a:r>
              <a:rPr lang="en-US" sz="1400" dirty="0">
                <a:solidFill>
                  <a:schemeClr val="tx1">
                    <a:lumMod val="65000"/>
                    <a:lumOff val="35000"/>
                  </a:schemeClr>
                </a:solidFill>
                <a:ea typeface="+mn-ea"/>
                <a:cs typeface="+mn-cs"/>
              </a:rPr>
              <a:t>("\t(q)</a:t>
            </a:r>
            <a:r>
              <a:rPr lang="en-US" sz="1400" dirty="0" err="1">
                <a:solidFill>
                  <a:schemeClr val="tx1">
                    <a:lumMod val="65000"/>
                    <a:lumOff val="35000"/>
                  </a:schemeClr>
                </a:solidFill>
                <a:ea typeface="+mn-ea"/>
                <a:cs typeface="+mn-cs"/>
              </a:rPr>
              <a:t>uit</a:t>
            </a:r>
            <a:r>
              <a:rPr lang="en-US" sz="1400" dirty="0">
                <a:solidFill>
                  <a:schemeClr val="tx1">
                    <a:lumMod val="65000"/>
                    <a:lumOff val="35000"/>
                  </a:schemeClr>
                </a:solidFill>
                <a:ea typeface="+mn-ea"/>
                <a:cs typeface="+mn-cs"/>
              </a:rPr>
              <a:t> program");</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System.out.print</a:t>
            </a:r>
            <a:r>
              <a:rPr lang="en-US" sz="1400" dirty="0">
                <a:solidFill>
                  <a:schemeClr val="tx1">
                    <a:lumMod val="65000"/>
                    <a:lumOff val="35000"/>
                  </a:schemeClr>
                </a:solidFill>
                <a:ea typeface="+mn-ea"/>
                <a:cs typeface="+mn-cs"/>
              </a:rPr>
              <a:t>("Selection: ");</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65DE-3A39-4242-F7A3-2A849B79A9F9}"/>
              </a:ext>
            </a:extLst>
          </p:cNvPr>
          <p:cNvSpPr>
            <a:spLocks noGrp="1"/>
          </p:cNvSpPr>
          <p:nvPr>
            <p:ph type="title"/>
          </p:nvPr>
        </p:nvSpPr>
        <p:spPr/>
        <p:txBody>
          <a:bodyPr/>
          <a:lstStyle/>
          <a:p>
            <a:endParaRPr lang="en-US"/>
          </a:p>
        </p:txBody>
      </p:sp>
      <p:sp>
        <p:nvSpPr>
          <p:cNvPr id="37889" name="Content Placeholder 2">
            <a:extLst>
              <a:ext uri="{FF2B5EF4-FFF2-40B4-BE49-F238E27FC236}">
                <a16:creationId xmlns:a16="http://schemas.microsoft.com/office/drawing/2014/main" id="{AFB4FB35-BD5C-9B4E-B3A9-7EFB03DD40D7}"/>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1) What is the output of the following code?</a:t>
            </a:r>
          </a:p>
          <a:p>
            <a:pPr marL="0" indent="0" eaLnBrk="1" hangingPunct="1">
              <a:buFont typeface="Wingdings 2" pitchFamily="2" charset="2"/>
              <a:buNone/>
            </a:pPr>
            <a:r>
              <a:rPr lang="en-US" altLang="en-US" sz="1800" b="1" dirty="0">
                <a:solidFill>
                  <a:srgbClr val="7F0055"/>
                </a:solidFill>
                <a:latin typeface="Courier New" panose="02070309020205020404" pitchFamily="49" charset="0"/>
                <a:ea typeface="ＭＳ Ｐゴシック" panose="020B0600070205080204" pitchFamily="34" charset="-128"/>
                <a:cs typeface="Courier New" panose="02070309020205020404" pitchFamily="49" charset="0"/>
              </a:rPr>
              <a:t>int</a:t>
            </a:r>
            <a:r>
              <a:rPr lang="en-US" altLang="en-US" sz="1800" b="1" dirty="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 c = </a:t>
            </a:r>
            <a:r>
              <a:rPr lang="en-US" altLang="en-US" sz="1800" b="1" dirty="0">
                <a:solidFill>
                  <a:srgbClr val="7F0055"/>
                </a:solidFill>
                <a:latin typeface="Courier New" panose="02070309020205020404" pitchFamily="49" charset="0"/>
                <a:ea typeface="ＭＳ Ｐゴシック" panose="020B0600070205080204" pitchFamily="34" charset="-128"/>
                <a:cs typeface="Courier New" panose="02070309020205020404" pitchFamily="49" charset="0"/>
              </a:rPr>
              <a:t>new</a:t>
            </a:r>
            <a:r>
              <a:rPr lang="en-US" altLang="en-US" sz="1800" b="1" dirty="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a:solidFill>
                  <a:srgbClr val="7F0055"/>
                </a:solidFill>
                <a:latin typeface="Courier New" panose="02070309020205020404" pitchFamily="49" charset="0"/>
                <a:ea typeface="ＭＳ Ｐゴシック" panose="020B0600070205080204" pitchFamily="34" charset="-128"/>
                <a:cs typeface="Courier New" panose="02070309020205020404" pitchFamily="49" charset="0"/>
              </a:rPr>
              <a:t>int</a:t>
            </a:r>
            <a:r>
              <a:rPr lang="en-US" altLang="en-US" sz="1800" b="1" dirty="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[12];</a:t>
            </a:r>
          </a:p>
          <a:p>
            <a:pPr marL="0" indent="0" eaLnBrk="1" hangingPunct="1">
              <a:buFont typeface="Wingdings 2" pitchFamily="2" charset="2"/>
              <a:buNone/>
            </a:pPr>
            <a:r>
              <a:rPr lang="en-US" altLang="en-US" sz="1800" b="1" dirty="0" err="1">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System.</a:t>
            </a:r>
            <a:r>
              <a:rPr lang="en-US" altLang="en-US" sz="1800" b="1" dirty="0" err="1">
                <a:solidFill>
                  <a:srgbClr val="0000C0"/>
                </a:solidFill>
                <a:latin typeface="Courier New" panose="02070309020205020404" pitchFamily="49" charset="0"/>
                <a:ea typeface="ＭＳ Ｐゴシック" panose="020B0600070205080204" pitchFamily="34" charset="-128"/>
                <a:cs typeface="Courier New" panose="02070309020205020404" pitchFamily="49" charset="0"/>
              </a:rPr>
              <a:t>out</a:t>
            </a:r>
            <a:r>
              <a:rPr lang="en-US" altLang="en-US" sz="1800" b="1" dirty="0" err="1">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.println</a:t>
            </a:r>
            <a:r>
              <a:rPr lang="en-US" altLang="en-US" sz="1800" b="1" dirty="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c.</a:t>
            </a:r>
            <a:r>
              <a:rPr lang="en-US" altLang="en-US" sz="1800" b="1" dirty="0" err="1">
                <a:solidFill>
                  <a:srgbClr val="0000C0"/>
                </a:solidFill>
                <a:latin typeface="Courier New" panose="02070309020205020404" pitchFamily="49" charset="0"/>
                <a:ea typeface="ＭＳ Ｐゴシック" panose="020B0600070205080204" pitchFamily="34" charset="-128"/>
                <a:cs typeface="Courier New" panose="02070309020205020404" pitchFamily="49" charset="0"/>
              </a:rPr>
              <a:t>length</a:t>
            </a:r>
            <a:r>
              <a:rPr lang="en-US" altLang="en-US" sz="1800" b="1" dirty="0">
                <a:solidFill>
                  <a:srgbClr val="000000"/>
                </a:solidFill>
                <a:latin typeface="Courier New" panose="02070309020205020404" pitchFamily="49" charset="0"/>
                <a:ea typeface="ＭＳ Ｐゴシック" panose="020B0600070205080204" pitchFamily="34" charset="-128"/>
                <a:cs typeface="Courier New" panose="02070309020205020404" pitchFamily="49" charset="0"/>
              </a:rPr>
              <a:t>);</a:t>
            </a:r>
          </a:p>
          <a:p>
            <a:pPr marL="0" indent="0" eaLnBrk="1" hangingPunct="1">
              <a:buFont typeface="Wingdings 2" pitchFamily="2" charset="2"/>
              <a:buNone/>
            </a:pPr>
            <a:endParaRPr lang="en-US" altLang="en-US" i="1" dirty="0">
              <a:solidFill>
                <a:srgbClr val="000000"/>
              </a:solidFill>
              <a:latin typeface="Consolas" panose="020B0609020204030204" pitchFamily="49" charset="0"/>
              <a:ea typeface="ＭＳ Ｐゴシック" panose="020B0600070205080204" pitchFamily="34" charset="-128"/>
            </a:endParaRPr>
          </a:p>
          <a:p>
            <a:pPr marL="0" indent="0" eaLnBrk="1" hangingPunct="1">
              <a:buFont typeface="Wingdings 2" pitchFamily="2" charset="2"/>
              <a:buNone/>
            </a:pP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(A) 12</a:t>
            </a:r>
          </a:p>
          <a:p>
            <a:pPr marL="0" indent="0" eaLnBrk="1" hangingPunct="1">
              <a:buFont typeface="Wingdings 2" pitchFamily="2" charset="2"/>
              <a:buNone/>
            </a:pP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(B) 11</a:t>
            </a:r>
          </a:p>
          <a:p>
            <a:pPr marL="0" indent="0" eaLnBrk="1" hangingPunct="1">
              <a:buFont typeface="Wingdings 2" pitchFamily="2" charset="2"/>
              <a:buNone/>
            </a:pP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(C) 13</a:t>
            </a:r>
          </a:p>
          <a:p>
            <a:pPr marL="0" indent="0" eaLnBrk="1" hangingPunct="1">
              <a:buFont typeface="Wingdings 2" pitchFamily="2" charset="2"/>
              <a:buNone/>
            </a:pP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(D) Compiler error because we need to use </a:t>
            </a:r>
            <a:r>
              <a:rPr lang="en-US" altLang="en-US" sz="1600" b="1"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c.length</a:t>
            </a:r>
            <a:r>
              <a:rPr lang="en-US" altLang="en-US" sz="1600" b="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to determine the length</a:t>
            </a:r>
          </a:p>
          <a:p>
            <a:pPr marL="0" indent="0" eaLnBrk="1" hangingPunct="1">
              <a:buFont typeface="Wingdings 2" pitchFamily="2" charset="2"/>
              <a:buNone/>
            </a:pP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(E) None of the above</a:t>
            </a: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5">
            <a:extLst>
              <a:ext uri="{FF2B5EF4-FFF2-40B4-BE49-F238E27FC236}">
                <a16:creationId xmlns:a16="http://schemas.microsoft.com/office/drawing/2014/main" id="{02B604E4-9736-A04F-B2B4-3E552E4BE25C}"/>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3608DF1-1A5F-A043-B7E5-40A6C3DD06F6}" type="slidenum">
              <a:rPr lang="en-US" altLang="en-US" sz="800">
                <a:solidFill>
                  <a:srgbClr val="595959"/>
                </a:solidFill>
              </a:rPr>
              <a:pPr/>
              <a:t>12</a:t>
            </a:fld>
            <a:endParaRPr lang="en-US" altLang="en-US" sz="800">
              <a:solidFill>
                <a:srgbClr val="595959"/>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3" name="Rectangle 2">
            <a:extLst>
              <a:ext uri="{FF2B5EF4-FFF2-40B4-BE49-F238E27FC236}">
                <a16:creationId xmlns:a16="http://schemas.microsoft.com/office/drawing/2014/main" id="{2053C936-8ED9-5B48-97F3-D8D300DEDD4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Menu Class (2)</a:t>
            </a:r>
          </a:p>
        </p:txBody>
      </p:sp>
      <p:sp>
        <p:nvSpPr>
          <p:cNvPr id="787459" name="Rectangle 3">
            <a:extLst>
              <a:ext uri="{FF2B5EF4-FFF2-40B4-BE49-F238E27FC236}">
                <a16:creationId xmlns:a16="http://schemas.microsoft.com/office/drawing/2014/main" id="{2D402F47-A959-7841-814E-C3D3DB4F01DD}"/>
              </a:ext>
            </a:extLst>
          </p:cNvPr>
          <p:cNvSpPr>
            <a:spLocks noGrp="1" noChangeArrowheads="1"/>
          </p:cNvSpPr>
          <p:nvPr>
            <p:ph type="body" idx="1"/>
          </p:nvPr>
        </p:nvSpPr>
        <p:spPr/>
        <p:txBody>
          <a:bodyPr rtlCol="0">
            <a:noAutofit/>
          </a:bodyPr>
          <a:lstStyle/>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public void </a:t>
            </a:r>
            <a:r>
              <a:rPr lang="en-US" sz="1600" dirty="0" err="1">
                <a:solidFill>
                  <a:schemeClr val="tx1">
                    <a:lumMod val="65000"/>
                    <a:lumOff val="35000"/>
                  </a:schemeClr>
                </a:solidFill>
                <a:ea typeface="+mn-ea"/>
                <a:cs typeface="+mn-cs"/>
              </a:rPr>
              <a:t>getSelection</a:t>
            </a:r>
            <a:r>
              <a:rPr lang="en-US" sz="1600" dirty="0">
                <a:solidFill>
                  <a:schemeClr val="tx1">
                    <a:lumMod val="65000"/>
                    <a:lumOff val="35000"/>
                  </a:schemeClr>
                </a:solidFill>
                <a:ea typeface="+mn-ea"/>
                <a:cs typeface="+mn-cs"/>
              </a:rPr>
              <a:t> ()</a:t>
            </a: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menuSelection</a:t>
            </a:r>
            <a:r>
              <a:rPr lang="en-US" sz="1600" dirty="0">
                <a:solidFill>
                  <a:schemeClr val="tx1">
                    <a:lumMod val="65000"/>
                    <a:lumOff val="35000"/>
                  </a:schemeClr>
                </a:solidFill>
                <a:ea typeface="+mn-ea"/>
                <a:cs typeface="+mn-cs"/>
              </a:rPr>
              <a:t> = </a:t>
            </a:r>
            <a:r>
              <a:rPr lang="en-US" sz="1600" dirty="0" err="1">
                <a:solidFill>
                  <a:schemeClr val="tx1">
                    <a:lumMod val="65000"/>
                    <a:lumOff val="35000"/>
                  </a:schemeClr>
                </a:solidFill>
                <a:ea typeface="+mn-ea"/>
                <a:cs typeface="+mn-cs"/>
              </a:rPr>
              <a:t>br.readLine</a:t>
            </a:r>
            <a:r>
              <a:rPr lang="en-US" sz="1600" dirty="0">
                <a:solidFill>
                  <a:schemeClr val="tx1">
                    <a:lumMod val="65000"/>
                    <a:lumOff val="35000"/>
                  </a:schemeClr>
                </a:solidFill>
                <a:ea typeface="+mn-ea"/>
                <a:cs typeface="+mn-cs"/>
              </a:rPr>
              <a:t>().</a:t>
            </a:r>
            <a:r>
              <a:rPr lang="en-US" sz="1600" dirty="0" err="1">
                <a:solidFill>
                  <a:schemeClr val="tx1">
                    <a:lumMod val="65000"/>
                    <a:lumOff val="35000"/>
                  </a:schemeClr>
                </a:solidFill>
                <a:ea typeface="+mn-ea"/>
                <a:cs typeface="+mn-cs"/>
              </a:rPr>
              <a:t>charAt</a:t>
            </a:r>
            <a:r>
              <a:rPr lang="en-US" sz="1600" dirty="0">
                <a:solidFill>
                  <a:schemeClr val="tx1">
                    <a:lumMod val="65000"/>
                    <a:lumOff val="35000"/>
                  </a:schemeClr>
                </a:solidFill>
                <a:ea typeface="+mn-ea"/>
                <a:cs typeface="+mn-cs"/>
              </a:rPr>
              <a:t>(0);</a:t>
            </a: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spcBef>
                <a:spcPts val="800"/>
              </a:spcBef>
              <a:spcAft>
                <a:spcPts val="0"/>
              </a:spcAft>
              <a:buFont typeface="Wingdings 2" charset="0"/>
              <a:buNone/>
              <a:defRPr/>
            </a:pPr>
            <a:endParaRPr lang="en-US" sz="1600" dirty="0">
              <a:solidFill>
                <a:schemeClr val="tx1">
                  <a:lumMod val="65000"/>
                  <a:lumOff val="35000"/>
                </a:schemeClr>
              </a:solidFill>
              <a:ea typeface="+mn-ea"/>
              <a:cs typeface="+mn-cs"/>
            </a:endParaRP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public void </a:t>
            </a:r>
            <a:r>
              <a:rPr lang="en-US" sz="1600" dirty="0" err="1">
                <a:solidFill>
                  <a:schemeClr val="tx1">
                    <a:lumMod val="65000"/>
                    <a:lumOff val="35000"/>
                  </a:schemeClr>
                </a:solidFill>
                <a:ea typeface="+mn-ea"/>
                <a:cs typeface="+mn-cs"/>
              </a:rPr>
              <a:t>processSelection</a:t>
            </a:r>
            <a:r>
              <a:rPr lang="en-US" sz="1600" dirty="0">
                <a:solidFill>
                  <a:schemeClr val="tx1">
                    <a:lumMod val="65000"/>
                    <a:lumOff val="35000"/>
                  </a:schemeClr>
                </a:solidFill>
                <a:ea typeface="+mn-ea"/>
                <a:cs typeface="+mn-cs"/>
              </a:rPr>
              <a:t> ()</a:t>
            </a: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do</a:t>
            </a: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display();</a:t>
            </a: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getSelection</a:t>
            </a:r>
            <a:r>
              <a:rPr lang="en-US" sz="1600" dirty="0">
                <a:solidFill>
                  <a:schemeClr val="tx1">
                    <a:lumMod val="65000"/>
                    <a:lumOff val="35000"/>
                  </a:schemeClr>
                </a:solidFill>
                <a:ea typeface="+mn-ea"/>
                <a:cs typeface="+mn-cs"/>
              </a:rPr>
              <a:t>();</a:t>
            </a:r>
          </a:p>
          <a:p>
            <a:pPr marL="0"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7" name="Rectangle 2">
            <a:extLst>
              <a:ext uri="{FF2B5EF4-FFF2-40B4-BE49-F238E27FC236}">
                <a16:creationId xmlns:a16="http://schemas.microsoft.com/office/drawing/2014/main" id="{4CC19D60-6EA5-0142-A94E-E5259AD4B27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Menu Class (3)</a:t>
            </a:r>
          </a:p>
        </p:txBody>
      </p:sp>
      <p:sp>
        <p:nvSpPr>
          <p:cNvPr id="788483" name="Rectangle 3">
            <a:extLst>
              <a:ext uri="{FF2B5EF4-FFF2-40B4-BE49-F238E27FC236}">
                <a16:creationId xmlns:a16="http://schemas.microsoft.com/office/drawing/2014/main" id="{3AC187E0-2F57-5740-A7E3-076B926D8DBC}"/>
              </a:ext>
            </a:extLst>
          </p:cNvPr>
          <p:cNvSpPr>
            <a:spLocks noGrp="1" noChangeArrowheads="1"/>
          </p:cNvSpPr>
          <p:nvPr>
            <p:ph type="body" idx="1"/>
          </p:nvPr>
        </p:nvSpPr>
        <p:spPr/>
        <p:txBody>
          <a:bodyPr rtlCol="0">
            <a:noAutofit/>
          </a:bodyPr>
          <a:lstStyle/>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switch (</a:t>
            </a:r>
            <a:r>
              <a:rPr lang="en-US" sz="1800" dirty="0" err="1">
                <a:solidFill>
                  <a:schemeClr val="tx1">
                    <a:lumMod val="65000"/>
                    <a:lumOff val="35000"/>
                  </a:schemeClr>
                </a:solidFill>
                <a:ea typeface="+mn-ea"/>
                <a:cs typeface="+mn-cs"/>
              </a:rPr>
              <a:t>menuSelection</a:t>
            </a:r>
            <a:r>
              <a:rPr lang="en-US" sz="1800" dirty="0">
                <a:solidFill>
                  <a:schemeClr val="tx1">
                    <a:lumMod val="65000"/>
                    <a:lumOff val="35000"/>
                  </a:schemeClr>
                </a:solidFill>
                <a:ea typeface="+mn-ea"/>
                <a:cs typeface="+mn-cs"/>
              </a:rPr>
              <a:t>)</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case 'D':</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case 'd':</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aManager.display</a:t>
            </a:r>
            <a:r>
              <a:rPr lang="en-US" sz="1800" dirty="0">
                <a:solidFill>
                  <a:schemeClr val="tx1">
                    <a:lumMod val="65000"/>
                    <a:lumOff val="35000"/>
                  </a:schemeClr>
                </a:solidFill>
                <a:ea typeface="+mn-ea"/>
                <a:cs typeface="+mn-cs"/>
              </a:rPr>
              <a:t>();</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break;</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case 'A':</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case 'a':</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aManager.add</a:t>
            </a:r>
            <a:r>
              <a:rPr lang="en-US" sz="1800" dirty="0">
                <a:solidFill>
                  <a:schemeClr val="tx1">
                    <a:lumMod val="65000"/>
                    <a:lumOff val="35000"/>
                  </a:schemeClr>
                </a:solidFill>
                <a:ea typeface="+mn-ea"/>
                <a:cs typeface="+mn-cs"/>
              </a:rPr>
              <a:t>();</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break;</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case 'R':</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case 'r':</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aManager.remove</a:t>
            </a:r>
            <a:r>
              <a:rPr lang="en-US" sz="1800" dirty="0">
                <a:solidFill>
                  <a:schemeClr val="tx1">
                    <a:lumMod val="65000"/>
                    <a:lumOff val="35000"/>
                  </a:schemeClr>
                </a:solidFill>
                <a:ea typeface="+mn-ea"/>
                <a:cs typeface="+mn-cs"/>
              </a:rPr>
              <a:t>();</a:t>
            </a:r>
          </a:p>
          <a:p>
            <a:pPr marL="0" indent="0" eaLnBrk="1" fontAlgn="auto" hangingPunct="1">
              <a:spcBef>
                <a:spcPts val="800"/>
              </a:spcBef>
              <a:spcAft>
                <a:spcPts val="0"/>
              </a:spcAft>
              <a:buFont typeface="Wingdings 2" charset="0"/>
              <a:buNone/>
              <a:defRPr/>
            </a:pPr>
            <a:r>
              <a:rPr lang="en-US" sz="1800" dirty="0">
                <a:solidFill>
                  <a:schemeClr val="tx1">
                    <a:lumMod val="65000"/>
                    <a:lumOff val="35000"/>
                  </a:schemeClr>
                </a:solidFill>
                <a:ea typeface="+mn-ea"/>
                <a:cs typeface="+mn-cs"/>
              </a:rPr>
              <a:t>                  break;</a:t>
            </a:r>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1" name="Rectangle 2">
            <a:extLst>
              <a:ext uri="{FF2B5EF4-FFF2-40B4-BE49-F238E27FC236}">
                <a16:creationId xmlns:a16="http://schemas.microsoft.com/office/drawing/2014/main" id="{9F1E75C3-F6A4-1F4B-A337-AAA0653717C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Menu Class (4)</a:t>
            </a:r>
          </a:p>
        </p:txBody>
      </p:sp>
      <p:sp>
        <p:nvSpPr>
          <p:cNvPr id="789507" name="Rectangle 3">
            <a:extLst>
              <a:ext uri="{FF2B5EF4-FFF2-40B4-BE49-F238E27FC236}">
                <a16:creationId xmlns:a16="http://schemas.microsoft.com/office/drawing/2014/main" id="{0967D710-2B1B-C74A-8248-D87072CF2A25}"/>
              </a:ext>
            </a:extLst>
          </p:cNvPr>
          <p:cNvSpPr>
            <a:spLocks noGrp="1" noChangeArrowheads="1"/>
          </p:cNvSpPr>
          <p:nvPr>
            <p:ph type="body" idx="1"/>
          </p:nvPr>
        </p:nvSpPr>
        <p:spPr/>
        <p:txBody>
          <a:bodyPr rtlCol="0">
            <a:normAutofit/>
          </a:bodyPr>
          <a:lstStyle/>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              case 'Q':</a:t>
            </a:r>
          </a:p>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              case 'q':</a:t>
            </a:r>
          </a:p>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System.out.println</a:t>
            </a:r>
            <a:r>
              <a:rPr lang="en-US" sz="1800" dirty="0">
                <a:solidFill>
                  <a:schemeClr val="tx1">
                    <a:lumMod val="65000"/>
                    <a:lumOff val="35000"/>
                  </a:schemeClr>
                </a:solidFill>
                <a:ea typeface="+mn-ea"/>
                <a:cs typeface="+mn-cs"/>
              </a:rPr>
              <a:t>("Quitting program.");</a:t>
            </a:r>
          </a:p>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                  break;</a:t>
            </a:r>
          </a:p>
          <a:p>
            <a:pPr marL="0" indent="0" eaLnBrk="1" fontAlgn="auto" hangingPunct="1">
              <a:lnSpc>
                <a:spcPct val="80000"/>
              </a:lnSpc>
              <a:spcAft>
                <a:spcPts val="0"/>
              </a:spcAft>
              <a:buFont typeface="Wingdings 2" charset="0"/>
              <a:buNone/>
              <a:defRPr/>
            </a:pPr>
            <a:endParaRPr lang="en-US" sz="1800" dirty="0">
              <a:solidFill>
                <a:schemeClr val="tx1">
                  <a:lumMod val="65000"/>
                  <a:lumOff val="35000"/>
                </a:schemeClr>
              </a:solidFill>
              <a:ea typeface="+mn-ea"/>
              <a:cs typeface="+mn-cs"/>
            </a:endParaRPr>
          </a:p>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              default:</a:t>
            </a:r>
          </a:p>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System.out.println</a:t>
            </a:r>
            <a:r>
              <a:rPr lang="en-US" sz="1800" dirty="0">
                <a:solidFill>
                  <a:schemeClr val="tx1">
                    <a:lumMod val="65000"/>
                    <a:lumOff val="35000"/>
                  </a:schemeClr>
                </a:solidFill>
                <a:ea typeface="+mn-ea"/>
                <a:cs typeface="+mn-cs"/>
              </a:rPr>
              <a:t>("Please enter one of '</a:t>
            </a:r>
            <a:r>
              <a:rPr lang="en-US" sz="1800" dirty="0" err="1">
                <a:solidFill>
                  <a:schemeClr val="tx1">
                    <a:lumMod val="65000"/>
                    <a:lumOff val="35000"/>
                  </a:schemeClr>
                </a:solidFill>
                <a:ea typeface="+mn-ea"/>
                <a:cs typeface="+mn-cs"/>
              </a:rPr>
              <a:t>d','a','r</a:t>
            </a:r>
            <a:r>
              <a:rPr lang="en-US" sz="1800" dirty="0">
                <a:solidFill>
                  <a:schemeClr val="tx1">
                    <a:lumMod val="65000"/>
                    <a:lumOff val="35000"/>
                  </a:schemeClr>
                </a:solidFill>
                <a:ea typeface="+mn-ea"/>
                <a:cs typeface="+mn-cs"/>
              </a:rPr>
              <a:t>' or 'q'");</a:t>
            </a:r>
          </a:p>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            }</a:t>
            </a:r>
          </a:p>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       } while ((</a:t>
            </a:r>
            <a:r>
              <a:rPr lang="en-US" sz="1800" dirty="0" err="1">
                <a:solidFill>
                  <a:schemeClr val="tx1">
                    <a:lumMod val="65000"/>
                    <a:lumOff val="35000"/>
                  </a:schemeClr>
                </a:solidFill>
                <a:ea typeface="+mn-ea"/>
                <a:cs typeface="+mn-cs"/>
              </a:rPr>
              <a:t>menuSelection</a:t>
            </a:r>
            <a:r>
              <a:rPr lang="en-US" sz="1800" dirty="0">
                <a:solidFill>
                  <a:schemeClr val="tx1">
                    <a:lumMod val="65000"/>
                    <a:lumOff val="35000"/>
                  </a:schemeClr>
                </a:solidFill>
                <a:ea typeface="+mn-ea"/>
                <a:cs typeface="+mn-cs"/>
              </a:rPr>
              <a:t> != 'Q') &amp;&amp; (</a:t>
            </a:r>
            <a:r>
              <a:rPr lang="en-US" sz="1800" dirty="0" err="1">
                <a:solidFill>
                  <a:schemeClr val="tx1">
                    <a:lumMod val="65000"/>
                    <a:lumOff val="35000"/>
                  </a:schemeClr>
                </a:solidFill>
                <a:ea typeface="+mn-ea"/>
                <a:cs typeface="+mn-cs"/>
              </a:rPr>
              <a:t>menuSelection</a:t>
            </a:r>
            <a:r>
              <a:rPr lang="en-US" sz="1800" dirty="0">
                <a:solidFill>
                  <a:schemeClr val="tx1">
                    <a:lumMod val="65000"/>
                    <a:lumOff val="35000"/>
                  </a:schemeClr>
                </a:solidFill>
                <a:ea typeface="+mn-ea"/>
                <a:cs typeface="+mn-cs"/>
              </a:rPr>
              <a:t> != 'q'));</a:t>
            </a:r>
          </a:p>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   }</a:t>
            </a:r>
          </a:p>
          <a:p>
            <a:pPr marL="0" indent="0" eaLnBrk="1" fontAlgn="auto" hangingPunct="1">
              <a:lnSpc>
                <a:spcPct val="80000"/>
              </a:lnSpc>
              <a:spcAft>
                <a:spcPts val="0"/>
              </a:spcAft>
              <a:buFont typeface="Wingdings 2" charset="0"/>
              <a:buNone/>
              <a:defRPr/>
            </a:pPr>
            <a:r>
              <a:rPr lang="en-US" sz="1800" dirty="0">
                <a:solidFill>
                  <a:schemeClr val="tx1">
                    <a:lumMod val="65000"/>
                    <a:lumOff val="35000"/>
                  </a:schemeClr>
                </a:solidFill>
                <a:ea typeface="+mn-ea"/>
                <a:cs typeface="+mn-cs"/>
              </a:rPr>
              <a:t>}</a:t>
            </a:r>
          </a:p>
          <a:p>
            <a:pPr eaLnBrk="1" fontAlgn="auto" hangingPunct="1">
              <a:lnSpc>
                <a:spcPct val="80000"/>
              </a:lnSpc>
              <a:spcAft>
                <a:spcPts val="0"/>
              </a:spcAft>
              <a:buFont typeface="Wingdings 2" pitchFamily="18" charset="2"/>
              <a:buChar char=""/>
              <a:defRPr/>
            </a:pPr>
            <a:endParaRPr lang="en-US" sz="1800" dirty="0">
              <a:solidFill>
                <a:schemeClr val="tx1">
                  <a:lumMod val="65000"/>
                  <a:lumOff val="35000"/>
                </a:schemeClr>
              </a:solidFill>
              <a:ea typeface="+mn-ea"/>
              <a:cs typeface="+mn-cs"/>
            </a:endParaRPr>
          </a:p>
          <a:p>
            <a:pPr eaLnBrk="1" fontAlgn="auto" hangingPunct="1">
              <a:lnSpc>
                <a:spcPct val="80000"/>
              </a:lnSpc>
              <a:spcAft>
                <a:spcPts val="0"/>
              </a:spcAft>
              <a:buFont typeface="Wingdings 2" pitchFamily="18" charset="2"/>
              <a:buChar char=""/>
              <a:defRPr/>
            </a:pPr>
            <a:endParaRPr lang="en-US" sz="1800" dirty="0">
              <a:solidFill>
                <a:schemeClr val="tx1">
                  <a:lumMod val="65000"/>
                  <a:lumOff val="35000"/>
                </a:schemeClr>
              </a:solidFill>
              <a:ea typeface="+mn-ea"/>
              <a:cs typeface="+mn-cs"/>
            </a:endParaRPr>
          </a:p>
          <a:p>
            <a:pPr eaLnBrk="1" fontAlgn="auto" hangingPunct="1">
              <a:lnSpc>
                <a:spcPct val="80000"/>
              </a:lnSpc>
              <a:spcAft>
                <a:spcPts val="0"/>
              </a:spcAft>
              <a:buFont typeface="Wingdings 2" pitchFamily="18" charset="2"/>
              <a:buChar char=""/>
              <a:defRPr/>
            </a:pPr>
            <a:endParaRPr lang="en-US" sz="1800" dirty="0">
              <a:solidFill>
                <a:schemeClr val="tx1">
                  <a:lumMod val="65000"/>
                  <a:lumOff val="35000"/>
                </a:schemeClr>
              </a:solidFill>
              <a:ea typeface="+mn-ea"/>
              <a:cs typeface="+mn-cs"/>
            </a:endParaRP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5" name="Rectangle 2">
            <a:extLst>
              <a:ext uri="{FF2B5EF4-FFF2-40B4-BE49-F238E27FC236}">
                <a16:creationId xmlns:a16="http://schemas.microsoft.com/office/drawing/2014/main" id="{BD838B15-FEBD-A749-B44C-07624DC07C4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Manager Class</a:t>
            </a:r>
          </a:p>
        </p:txBody>
      </p:sp>
      <p:sp>
        <p:nvSpPr>
          <p:cNvPr id="790531" name="Rectangle 3">
            <a:extLst>
              <a:ext uri="{FF2B5EF4-FFF2-40B4-BE49-F238E27FC236}">
                <a16:creationId xmlns:a16="http://schemas.microsoft.com/office/drawing/2014/main" id="{6D4644D2-2C8A-7D49-A055-C73AD5E08D55}"/>
              </a:ext>
            </a:extLst>
          </p:cNvPr>
          <p:cNvSpPr>
            <a:spLocks noGrp="1" noChangeArrowheads="1"/>
          </p:cNvSpPr>
          <p:nvPr>
            <p:ph type="body" idx="1"/>
          </p:nvPr>
        </p:nvSpPr>
        <p:spPr/>
        <p:txBody>
          <a:bodyPr rtlCol="0">
            <a:noAutofit/>
          </a:bodyPr>
          <a:lstStyle/>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public class Manager</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public final </a:t>
            </a:r>
            <a:r>
              <a:rPr lang="en-US" sz="1400" dirty="0" err="1">
                <a:solidFill>
                  <a:schemeClr val="tx1">
                    <a:lumMod val="65000"/>
                    <a:lumOff val="35000"/>
                  </a:schemeClr>
                </a:solidFill>
                <a:ea typeface="+mn-ea"/>
                <a:cs typeface="+mn-cs"/>
              </a:rPr>
              <a:t>int</a:t>
            </a:r>
            <a:r>
              <a:rPr lang="en-US" sz="1400" dirty="0">
                <a:solidFill>
                  <a:schemeClr val="tx1">
                    <a:lumMod val="65000"/>
                    <a:lumOff val="35000"/>
                  </a:schemeClr>
                </a:solidFill>
                <a:ea typeface="+mn-ea"/>
                <a:cs typeface="+mn-cs"/>
              </a:rPr>
              <a:t> MAX_ELEMENTS = 10;</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b="1" dirty="0">
                <a:solidFill>
                  <a:schemeClr val="tx1">
                    <a:lumMod val="65000"/>
                    <a:lumOff val="35000"/>
                  </a:schemeClr>
                </a:solidFill>
                <a:ea typeface="+mn-ea"/>
                <a:cs typeface="+mn-cs"/>
              </a:rPr>
              <a:t>private Book [] </a:t>
            </a:r>
            <a:r>
              <a:rPr lang="en-US" sz="1400" b="1" dirty="0" err="1">
                <a:solidFill>
                  <a:schemeClr val="tx1">
                    <a:lumMod val="65000"/>
                    <a:lumOff val="35000"/>
                  </a:schemeClr>
                </a:solidFill>
                <a:ea typeface="+mn-ea"/>
                <a:cs typeface="+mn-cs"/>
              </a:rPr>
              <a:t>bookList</a:t>
            </a:r>
            <a:r>
              <a:rPr lang="en-US" sz="1400" b="1"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private </a:t>
            </a:r>
            <a:r>
              <a:rPr lang="en-US" sz="1400" dirty="0" err="1">
                <a:solidFill>
                  <a:schemeClr val="tx1">
                    <a:lumMod val="65000"/>
                    <a:lumOff val="35000"/>
                  </a:schemeClr>
                </a:solidFill>
                <a:ea typeface="+mn-ea"/>
                <a:cs typeface="+mn-cs"/>
              </a:rPr>
              <a:t>int</a:t>
            </a: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lastElement</a:t>
            </a:r>
            <a:r>
              <a:rPr lang="en-US" sz="14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endParaRPr lang="en-US" sz="1400" dirty="0">
              <a:solidFill>
                <a:schemeClr val="tx1">
                  <a:lumMod val="65000"/>
                  <a:lumOff val="35000"/>
                </a:schemeClr>
              </a:solidFill>
              <a:ea typeface="+mn-ea"/>
              <a:cs typeface="+mn-cs"/>
            </a:endParaRP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public Manager ()</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b="1" dirty="0" err="1">
                <a:solidFill>
                  <a:schemeClr val="tx1">
                    <a:lumMod val="65000"/>
                    <a:lumOff val="35000"/>
                  </a:schemeClr>
                </a:solidFill>
                <a:ea typeface="+mn-ea"/>
                <a:cs typeface="+mn-cs"/>
              </a:rPr>
              <a:t>bookList</a:t>
            </a:r>
            <a:r>
              <a:rPr lang="en-US" sz="1400" b="1" dirty="0">
                <a:solidFill>
                  <a:schemeClr val="tx1">
                    <a:lumMod val="65000"/>
                    <a:lumOff val="35000"/>
                  </a:schemeClr>
                </a:solidFill>
                <a:ea typeface="+mn-ea"/>
                <a:cs typeface="+mn-cs"/>
              </a:rPr>
              <a:t> = new Book[MAX_ELEMENTS];</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int</a:t>
            </a: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i</a:t>
            </a:r>
            <a:r>
              <a:rPr lang="en-US" sz="14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for (</a:t>
            </a:r>
            <a:r>
              <a:rPr lang="en-US" sz="1400" dirty="0" err="1">
                <a:solidFill>
                  <a:schemeClr val="tx1">
                    <a:lumMod val="65000"/>
                    <a:lumOff val="35000"/>
                  </a:schemeClr>
                </a:solidFill>
                <a:ea typeface="+mn-ea"/>
                <a:cs typeface="+mn-cs"/>
              </a:rPr>
              <a:t>i</a:t>
            </a:r>
            <a:r>
              <a:rPr lang="en-US" sz="1400" dirty="0">
                <a:solidFill>
                  <a:schemeClr val="tx1">
                    <a:lumMod val="65000"/>
                    <a:lumOff val="35000"/>
                  </a:schemeClr>
                </a:solidFill>
                <a:ea typeface="+mn-ea"/>
                <a:cs typeface="+mn-cs"/>
              </a:rPr>
              <a:t> = 0; </a:t>
            </a:r>
            <a:r>
              <a:rPr lang="en-US" sz="1400" dirty="0" err="1">
                <a:solidFill>
                  <a:schemeClr val="tx1">
                    <a:lumMod val="65000"/>
                    <a:lumOff val="35000"/>
                  </a:schemeClr>
                </a:solidFill>
                <a:ea typeface="+mn-ea"/>
                <a:cs typeface="+mn-cs"/>
              </a:rPr>
              <a:t>i</a:t>
            </a:r>
            <a:r>
              <a:rPr lang="en-US" sz="1400" dirty="0">
                <a:solidFill>
                  <a:schemeClr val="tx1">
                    <a:lumMod val="65000"/>
                    <a:lumOff val="35000"/>
                  </a:schemeClr>
                </a:solidFill>
                <a:ea typeface="+mn-ea"/>
                <a:cs typeface="+mn-cs"/>
              </a:rPr>
              <a:t> &lt; MAX_ELEMENTS; </a:t>
            </a:r>
            <a:r>
              <a:rPr lang="en-US" sz="1400" dirty="0" err="1">
                <a:solidFill>
                  <a:schemeClr val="tx1">
                    <a:lumMod val="65000"/>
                    <a:lumOff val="35000"/>
                  </a:schemeClr>
                </a:solidFill>
                <a:ea typeface="+mn-ea"/>
                <a:cs typeface="+mn-cs"/>
              </a:rPr>
              <a:t>i</a:t>
            </a:r>
            <a:r>
              <a:rPr lang="en-US" sz="14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bookList</a:t>
            </a:r>
            <a:r>
              <a:rPr lang="en-US" sz="1400" dirty="0">
                <a:solidFill>
                  <a:schemeClr val="tx1">
                    <a:lumMod val="65000"/>
                    <a:lumOff val="35000"/>
                  </a:schemeClr>
                </a:solidFill>
                <a:ea typeface="+mn-ea"/>
                <a:cs typeface="+mn-cs"/>
              </a:rPr>
              <a:t>[</a:t>
            </a:r>
            <a:r>
              <a:rPr lang="en-US" sz="1400" dirty="0" err="1">
                <a:solidFill>
                  <a:schemeClr val="tx1">
                    <a:lumMod val="65000"/>
                    <a:lumOff val="35000"/>
                  </a:schemeClr>
                </a:solidFill>
                <a:ea typeface="+mn-ea"/>
                <a:cs typeface="+mn-cs"/>
              </a:rPr>
              <a:t>i</a:t>
            </a:r>
            <a:r>
              <a:rPr lang="en-US" sz="1400" dirty="0">
                <a:solidFill>
                  <a:schemeClr val="tx1">
                    <a:lumMod val="65000"/>
                    <a:lumOff val="35000"/>
                  </a:schemeClr>
                </a:solidFill>
                <a:ea typeface="+mn-ea"/>
                <a:cs typeface="+mn-cs"/>
              </a:rPr>
              <a:t>] = null;</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r>
              <a:rPr lang="en-US" sz="1400" dirty="0" err="1">
                <a:solidFill>
                  <a:schemeClr val="tx1">
                    <a:lumMod val="65000"/>
                    <a:lumOff val="35000"/>
                  </a:schemeClr>
                </a:solidFill>
                <a:ea typeface="+mn-ea"/>
                <a:cs typeface="+mn-cs"/>
              </a:rPr>
              <a:t>lastElement</a:t>
            </a:r>
            <a:r>
              <a:rPr lang="en-US" sz="1400" dirty="0">
                <a:solidFill>
                  <a:schemeClr val="tx1">
                    <a:lumMod val="65000"/>
                    <a:lumOff val="35000"/>
                  </a:schemeClr>
                </a:solidFill>
                <a:ea typeface="+mn-ea"/>
                <a:cs typeface="+mn-cs"/>
              </a:rPr>
              <a:t> = -1;</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endParaRPr lang="en-US" sz="1400" dirty="0">
              <a:solidFill>
                <a:schemeClr val="tx1">
                  <a:lumMod val="65000"/>
                  <a:lumOff val="35000"/>
                </a:schemeClr>
              </a:solidFill>
              <a:ea typeface="+mn-ea"/>
              <a:cs typeface="+mn-cs"/>
            </a:endParaRPr>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89" name="Rectangle 2">
            <a:extLst>
              <a:ext uri="{FF2B5EF4-FFF2-40B4-BE49-F238E27FC236}">
                <a16:creationId xmlns:a16="http://schemas.microsoft.com/office/drawing/2014/main" id="{BB788F6B-1769-8341-82F0-B49296CA5EE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Manager Class (2)</a:t>
            </a:r>
          </a:p>
        </p:txBody>
      </p:sp>
      <p:sp>
        <p:nvSpPr>
          <p:cNvPr id="791555" name="Rectangle 3">
            <a:extLst>
              <a:ext uri="{FF2B5EF4-FFF2-40B4-BE49-F238E27FC236}">
                <a16:creationId xmlns:a16="http://schemas.microsoft.com/office/drawing/2014/main" id="{5BA5F25D-864A-7D46-BE33-437ED19D7236}"/>
              </a:ext>
            </a:extLst>
          </p:cNvPr>
          <p:cNvSpPr>
            <a:spLocks noGrp="1" noChangeArrowheads="1"/>
          </p:cNvSpPr>
          <p:nvPr>
            <p:ph type="body" idx="1"/>
          </p:nvPr>
        </p:nvSpPr>
        <p:spPr/>
        <p:txBody>
          <a:bodyPr rtlCol="0">
            <a:normAutofit/>
          </a:bodyPr>
          <a:lstStyle/>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public void display()</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int</a:t>
            </a: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i</a:t>
            </a:r>
            <a:r>
              <a:rPr lang="en-US" sz="18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System.out.println</a:t>
            </a:r>
            <a:r>
              <a:rPr lang="en-US" sz="1800" dirty="0">
                <a:solidFill>
                  <a:schemeClr val="tx1">
                    <a:lumMod val="65000"/>
                    <a:lumOff val="35000"/>
                  </a:schemeClr>
                </a:solidFill>
                <a:ea typeface="+mn-ea"/>
                <a:cs typeface="+mn-cs"/>
              </a:rPr>
              <a:t>("Displaying list");</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if (</a:t>
            </a:r>
            <a:r>
              <a:rPr lang="en-US" sz="1800" dirty="0" err="1">
                <a:solidFill>
                  <a:schemeClr val="tx1">
                    <a:lumMod val="65000"/>
                    <a:lumOff val="35000"/>
                  </a:schemeClr>
                </a:solidFill>
                <a:ea typeface="+mn-ea"/>
                <a:cs typeface="+mn-cs"/>
              </a:rPr>
              <a:t>lastElement</a:t>
            </a:r>
            <a:r>
              <a:rPr lang="en-US" sz="1800" dirty="0">
                <a:solidFill>
                  <a:schemeClr val="tx1">
                    <a:lumMod val="65000"/>
                    <a:lumOff val="35000"/>
                  </a:schemeClr>
                </a:solidFill>
                <a:ea typeface="+mn-ea"/>
                <a:cs typeface="+mn-cs"/>
              </a:rPr>
              <a:t> == -1)</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System.out.println</a:t>
            </a:r>
            <a:r>
              <a:rPr lang="en-US" sz="1800" dirty="0">
                <a:solidFill>
                  <a:schemeClr val="tx1">
                    <a:lumMod val="65000"/>
                    <a:lumOff val="35000"/>
                  </a:schemeClr>
                </a:solidFill>
                <a:ea typeface="+mn-ea"/>
                <a:cs typeface="+mn-cs"/>
              </a:rPr>
              <a:t>("\</a:t>
            </a:r>
            <a:r>
              <a:rPr lang="en-US" sz="1800" dirty="0" err="1">
                <a:solidFill>
                  <a:schemeClr val="tx1">
                    <a:lumMod val="65000"/>
                    <a:lumOff val="35000"/>
                  </a:schemeClr>
                </a:solidFill>
                <a:ea typeface="+mn-ea"/>
                <a:cs typeface="+mn-cs"/>
              </a:rPr>
              <a:t>tList</a:t>
            </a:r>
            <a:r>
              <a:rPr lang="en-US" sz="1800" dirty="0">
                <a:solidFill>
                  <a:schemeClr val="tx1">
                    <a:lumMod val="65000"/>
                    <a:lumOff val="35000"/>
                  </a:schemeClr>
                </a:solidFill>
                <a:ea typeface="+mn-ea"/>
                <a:cs typeface="+mn-cs"/>
              </a:rPr>
              <a:t> is empty");</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for (</a:t>
            </a:r>
            <a:r>
              <a:rPr lang="en-US" sz="1800" dirty="0" err="1">
                <a:solidFill>
                  <a:schemeClr val="tx1">
                    <a:lumMod val="65000"/>
                    <a:lumOff val="35000"/>
                  </a:schemeClr>
                </a:solidFill>
                <a:ea typeface="+mn-ea"/>
                <a:cs typeface="+mn-cs"/>
              </a:rPr>
              <a:t>i</a:t>
            </a:r>
            <a:r>
              <a:rPr lang="en-US" sz="1800" dirty="0">
                <a:solidFill>
                  <a:schemeClr val="tx1">
                    <a:lumMod val="65000"/>
                    <a:lumOff val="35000"/>
                  </a:schemeClr>
                </a:solidFill>
                <a:ea typeface="+mn-ea"/>
                <a:cs typeface="+mn-cs"/>
              </a:rPr>
              <a:t> = 0; </a:t>
            </a:r>
            <a:r>
              <a:rPr lang="en-US" sz="1800" dirty="0" err="1">
                <a:solidFill>
                  <a:schemeClr val="tx1">
                    <a:lumMod val="65000"/>
                    <a:lumOff val="35000"/>
                  </a:schemeClr>
                </a:solidFill>
                <a:ea typeface="+mn-ea"/>
                <a:cs typeface="+mn-cs"/>
              </a:rPr>
              <a:t>i</a:t>
            </a:r>
            <a:r>
              <a:rPr lang="en-US" sz="1800" dirty="0">
                <a:solidFill>
                  <a:schemeClr val="tx1">
                    <a:lumMod val="65000"/>
                    <a:lumOff val="35000"/>
                  </a:schemeClr>
                </a:solidFill>
                <a:ea typeface="+mn-ea"/>
                <a:cs typeface="+mn-cs"/>
              </a:rPr>
              <a:t> &lt;= </a:t>
            </a:r>
            <a:r>
              <a:rPr lang="en-US" sz="1800" dirty="0" err="1">
                <a:solidFill>
                  <a:schemeClr val="tx1">
                    <a:lumMod val="65000"/>
                    <a:lumOff val="35000"/>
                  </a:schemeClr>
                </a:solidFill>
                <a:ea typeface="+mn-ea"/>
                <a:cs typeface="+mn-cs"/>
              </a:rPr>
              <a:t>lastElement</a:t>
            </a: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i</a:t>
            </a:r>
            <a:r>
              <a:rPr lang="en-US" sz="18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r>
              <a:rPr lang="en-US" sz="1800" dirty="0" err="1">
                <a:solidFill>
                  <a:schemeClr val="tx1">
                    <a:lumMod val="65000"/>
                    <a:lumOff val="35000"/>
                  </a:schemeClr>
                </a:solidFill>
                <a:ea typeface="+mn-ea"/>
                <a:cs typeface="+mn-cs"/>
              </a:rPr>
              <a:t>System.out.println</a:t>
            </a:r>
            <a:r>
              <a:rPr lang="en-US" sz="1800" dirty="0">
                <a:solidFill>
                  <a:schemeClr val="tx1">
                    <a:lumMod val="65000"/>
                    <a:lumOff val="35000"/>
                  </a:schemeClr>
                </a:solidFill>
                <a:ea typeface="+mn-ea"/>
                <a:cs typeface="+mn-cs"/>
              </a:rPr>
              <a:t>("\</a:t>
            </a:r>
            <a:r>
              <a:rPr lang="en-US" sz="1800" dirty="0" err="1">
                <a:solidFill>
                  <a:schemeClr val="tx1">
                    <a:lumMod val="65000"/>
                    <a:lumOff val="35000"/>
                  </a:schemeClr>
                </a:solidFill>
                <a:ea typeface="+mn-ea"/>
                <a:cs typeface="+mn-cs"/>
              </a:rPr>
              <a:t>tTitle</a:t>
            </a:r>
            <a:r>
              <a:rPr lang="en-US" sz="1800" dirty="0">
                <a:solidFill>
                  <a:schemeClr val="tx1">
                    <a:lumMod val="65000"/>
                    <a:lumOff val="35000"/>
                  </a:schemeClr>
                </a:solidFill>
                <a:ea typeface="+mn-ea"/>
                <a:cs typeface="+mn-cs"/>
              </a:rPr>
              <a:t> No. " + (i+1) + ": "+ </a:t>
            </a:r>
            <a:r>
              <a:rPr lang="en-US" sz="1800" dirty="0" err="1">
                <a:solidFill>
                  <a:schemeClr val="tx1">
                    <a:lumMod val="65000"/>
                    <a:lumOff val="35000"/>
                  </a:schemeClr>
                </a:solidFill>
                <a:ea typeface="+mn-ea"/>
                <a:cs typeface="+mn-cs"/>
              </a:rPr>
              <a:t>bookList</a:t>
            </a:r>
            <a:r>
              <a:rPr lang="en-US" sz="1800" dirty="0">
                <a:solidFill>
                  <a:schemeClr val="tx1">
                    <a:lumMod val="65000"/>
                    <a:lumOff val="35000"/>
                  </a:schemeClr>
                </a:solidFill>
                <a:ea typeface="+mn-ea"/>
                <a:cs typeface="+mn-cs"/>
              </a:rPr>
              <a:t>[</a:t>
            </a:r>
            <a:r>
              <a:rPr lang="en-US" sz="1800" dirty="0" err="1">
                <a:solidFill>
                  <a:schemeClr val="tx1">
                    <a:lumMod val="65000"/>
                    <a:lumOff val="35000"/>
                  </a:schemeClr>
                </a:solidFill>
                <a:ea typeface="+mn-ea"/>
                <a:cs typeface="+mn-cs"/>
              </a:rPr>
              <a:t>i</a:t>
            </a:r>
            <a:r>
              <a:rPr lang="en-US" sz="1800" dirty="0">
                <a:solidFill>
                  <a:schemeClr val="tx1">
                    <a:lumMod val="65000"/>
                    <a:lumOff val="35000"/>
                  </a:schemeClr>
                </a:solidFill>
                <a:ea typeface="+mn-ea"/>
                <a:cs typeface="+mn-cs"/>
              </a:rPr>
              <a:t>].</a:t>
            </a:r>
            <a:r>
              <a:rPr lang="en-US" sz="1800" dirty="0" err="1">
                <a:solidFill>
                  <a:schemeClr val="tx1">
                    <a:lumMod val="65000"/>
                    <a:lumOff val="35000"/>
                  </a:schemeClr>
                </a:solidFill>
                <a:ea typeface="+mn-ea"/>
                <a:cs typeface="+mn-cs"/>
              </a:rPr>
              <a:t>getName</a:t>
            </a:r>
            <a:r>
              <a:rPr lang="en-US" sz="18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a:t>
            </a:r>
          </a:p>
          <a:p>
            <a:pPr marL="0" indent="0" eaLnBrk="1" fontAlgn="auto" hangingPunct="1">
              <a:lnSpc>
                <a:spcPct val="90000"/>
              </a:lnSpc>
              <a:spcAft>
                <a:spcPts val="0"/>
              </a:spcAft>
              <a:buFont typeface="Wingdings 2" charset="0"/>
              <a:buNone/>
              <a:defRPr/>
            </a:pPr>
            <a:endParaRPr lang="en-US" sz="1800" dirty="0">
              <a:solidFill>
                <a:schemeClr val="tx1">
                  <a:lumMod val="65000"/>
                  <a:lumOff val="35000"/>
                </a:schemeClr>
              </a:solidFill>
              <a:ea typeface="+mn-ea"/>
              <a:cs typeface="+mn-cs"/>
            </a:endParaRPr>
          </a:p>
          <a:p>
            <a:pPr marL="0" indent="0" eaLnBrk="1" fontAlgn="auto" hangingPunct="1">
              <a:lnSpc>
                <a:spcPct val="90000"/>
              </a:lnSpc>
              <a:spcAft>
                <a:spcPts val="0"/>
              </a:spcAft>
              <a:buFont typeface="Wingdings 2" charset="0"/>
              <a:buNone/>
              <a:defRPr/>
            </a:pPr>
            <a:endParaRPr lang="en-US" sz="1800" dirty="0">
              <a:solidFill>
                <a:schemeClr val="tx1">
                  <a:lumMod val="65000"/>
                  <a:lumOff val="35000"/>
                </a:schemeClr>
              </a:solidFill>
              <a:ea typeface="+mn-ea"/>
              <a:cs typeface="+mn-cs"/>
            </a:endParaRPr>
          </a:p>
          <a:p>
            <a:pPr marL="0" indent="0" eaLnBrk="1" fontAlgn="auto" hangingPunct="1">
              <a:lnSpc>
                <a:spcPct val="90000"/>
              </a:lnSpc>
              <a:spcAft>
                <a:spcPts val="0"/>
              </a:spcAft>
              <a:buFont typeface="Wingdings 2" charset="0"/>
              <a:buNone/>
              <a:defRPr/>
            </a:pPr>
            <a:endParaRPr lang="en-US" sz="1800" dirty="0">
              <a:solidFill>
                <a:schemeClr val="tx1">
                  <a:lumMod val="65000"/>
                  <a:lumOff val="35000"/>
                </a:schemeClr>
              </a:solidFill>
              <a:ea typeface="+mn-ea"/>
              <a:cs typeface="+mn-cs"/>
            </a:endParaRPr>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3" name="Rectangle 2">
            <a:extLst>
              <a:ext uri="{FF2B5EF4-FFF2-40B4-BE49-F238E27FC236}">
                <a16:creationId xmlns:a16="http://schemas.microsoft.com/office/drawing/2014/main" id="{3A96D6CF-8162-714C-B84F-020B8CBB3E1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Manager Class (3)</a:t>
            </a:r>
          </a:p>
        </p:txBody>
      </p:sp>
      <p:sp>
        <p:nvSpPr>
          <p:cNvPr id="792579" name="Rectangle 3">
            <a:extLst>
              <a:ext uri="{FF2B5EF4-FFF2-40B4-BE49-F238E27FC236}">
                <a16:creationId xmlns:a16="http://schemas.microsoft.com/office/drawing/2014/main" id="{FE0B0037-FBA9-5A4E-AB31-BA24A2E9E2CD}"/>
              </a:ext>
            </a:extLst>
          </p:cNvPr>
          <p:cNvSpPr>
            <a:spLocks noGrp="1" noChangeArrowheads="1"/>
          </p:cNvSpPr>
          <p:nvPr>
            <p:ph type="body" idx="1"/>
          </p:nvPr>
        </p:nvSpPr>
        <p:spPr/>
        <p:txBody>
          <a:bodyPr rtlCol="0">
            <a:noAutofit/>
          </a:bodyPr>
          <a:lstStyle/>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public void add ()</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String </a:t>
            </a:r>
            <a:r>
              <a:rPr lang="en-US" sz="1600" dirty="0" err="1">
                <a:solidFill>
                  <a:schemeClr val="tx1">
                    <a:lumMod val="65000"/>
                    <a:lumOff val="35000"/>
                  </a:schemeClr>
                </a:solidFill>
                <a:ea typeface="+mn-ea"/>
                <a:cs typeface="+mn-cs"/>
              </a:rPr>
              <a:t>newName</a:t>
            </a:r>
            <a:r>
              <a:rPr lang="en-US" sz="16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System.out.print</a:t>
            </a:r>
            <a:r>
              <a:rPr lang="en-US" sz="1600" dirty="0">
                <a:solidFill>
                  <a:schemeClr val="tx1">
                    <a:lumMod val="65000"/>
                    <a:lumOff val="35000"/>
                  </a:schemeClr>
                </a:solidFill>
                <a:ea typeface="+mn-ea"/>
                <a:cs typeface="+mn-cs"/>
              </a:rPr>
              <a:t>("Enter a title for the book: ");</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newName</a:t>
            </a:r>
            <a:r>
              <a:rPr lang="en-US" sz="1600" dirty="0">
                <a:solidFill>
                  <a:schemeClr val="tx1">
                    <a:lumMod val="65000"/>
                    <a:lumOff val="35000"/>
                  </a:schemeClr>
                </a:solidFill>
                <a:ea typeface="+mn-ea"/>
                <a:cs typeface="+mn-cs"/>
              </a:rPr>
              <a:t> = </a:t>
            </a:r>
            <a:r>
              <a:rPr lang="en-US" sz="1600" dirty="0" err="1">
                <a:solidFill>
                  <a:schemeClr val="tx1">
                    <a:lumMod val="65000"/>
                    <a:lumOff val="35000"/>
                  </a:schemeClr>
                </a:solidFill>
                <a:ea typeface="+mn-ea"/>
                <a:cs typeface="+mn-cs"/>
              </a:rPr>
              <a:t>Console.in.readLine</a:t>
            </a:r>
            <a:r>
              <a:rPr lang="en-US" sz="16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if ((lastElement+1) &lt; MAX_ELEMENTS)</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lastElement</a:t>
            </a:r>
            <a:r>
              <a:rPr lang="en-US" sz="16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a:t>
            </a:r>
            <a:r>
              <a:rPr lang="en-US" sz="1600" b="1" dirty="0" err="1">
                <a:solidFill>
                  <a:schemeClr val="tx1">
                    <a:lumMod val="65000"/>
                    <a:lumOff val="35000"/>
                  </a:schemeClr>
                </a:solidFill>
                <a:ea typeface="+mn-ea"/>
                <a:cs typeface="+mn-cs"/>
              </a:rPr>
              <a:t>bookList</a:t>
            </a:r>
            <a:r>
              <a:rPr lang="en-US" sz="1600" b="1" dirty="0">
                <a:solidFill>
                  <a:schemeClr val="tx1">
                    <a:lumMod val="65000"/>
                    <a:lumOff val="35000"/>
                  </a:schemeClr>
                </a:solidFill>
                <a:ea typeface="+mn-ea"/>
                <a:cs typeface="+mn-cs"/>
              </a:rPr>
              <a:t>[</a:t>
            </a:r>
            <a:r>
              <a:rPr lang="en-US" sz="1600" b="1" dirty="0" err="1">
                <a:solidFill>
                  <a:schemeClr val="tx1">
                    <a:lumMod val="65000"/>
                    <a:lumOff val="35000"/>
                  </a:schemeClr>
                </a:solidFill>
                <a:ea typeface="+mn-ea"/>
                <a:cs typeface="+mn-cs"/>
              </a:rPr>
              <a:t>lastElement</a:t>
            </a:r>
            <a:r>
              <a:rPr lang="en-US" sz="1600" b="1" dirty="0">
                <a:solidFill>
                  <a:schemeClr val="tx1">
                    <a:lumMod val="65000"/>
                    <a:lumOff val="35000"/>
                  </a:schemeClr>
                </a:solidFill>
                <a:ea typeface="+mn-ea"/>
                <a:cs typeface="+mn-cs"/>
              </a:rPr>
              <a:t>] = new Book(</a:t>
            </a:r>
            <a:r>
              <a:rPr lang="en-US" sz="1600" b="1" dirty="0" err="1">
                <a:solidFill>
                  <a:schemeClr val="tx1">
                    <a:lumMod val="65000"/>
                    <a:lumOff val="35000"/>
                  </a:schemeClr>
                </a:solidFill>
                <a:ea typeface="+mn-ea"/>
                <a:cs typeface="+mn-cs"/>
              </a:rPr>
              <a:t>newName</a:t>
            </a:r>
            <a:r>
              <a:rPr lang="en-US" sz="1600" b="1"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System.out.println</a:t>
            </a:r>
            <a:r>
              <a:rPr lang="en-US" sz="1600" dirty="0">
                <a:solidFill>
                  <a:schemeClr val="tx1">
                    <a:lumMod val="65000"/>
                    <a:lumOff val="35000"/>
                  </a:schemeClr>
                </a:solidFill>
                <a:ea typeface="+mn-ea"/>
                <a:cs typeface="+mn-cs"/>
              </a:rPr>
              <a:t>("Book " + </a:t>
            </a:r>
            <a:r>
              <a:rPr lang="en-US" sz="1600" dirty="0" err="1">
                <a:solidFill>
                  <a:schemeClr val="tx1">
                    <a:lumMod val="65000"/>
                    <a:lumOff val="35000"/>
                  </a:schemeClr>
                </a:solidFill>
                <a:ea typeface="+mn-ea"/>
                <a:cs typeface="+mn-cs"/>
              </a:rPr>
              <a:t>newName</a:t>
            </a:r>
            <a:r>
              <a:rPr lang="en-US" sz="1600" dirty="0">
                <a:solidFill>
                  <a:schemeClr val="tx1">
                    <a:lumMod val="65000"/>
                    <a:lumOff val="35000"/>
                  </a:schemeClr>
                </a:solidFill>
                <a:ea typeface="+mn-ea"/>
                <a:cs typeface="+mn-cs"/>
              </a:rPr>
              <a:t> + " added");</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600" dirty="0">
                <a:solidFill>
                  <a:schemeClr val="tx1">
                    <a:lumMod val="65000"/>
                    <a:lumOff val="35000"/>
                  </a:schemeClr>
                </a:solidFill>
                <a:ea typeface="+mn-ea"/>
                <a:cs typeface="+mn-cs"/>
              </a:rPr>
              <a:t>        </a:t>
            </a:r>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37" name="Rectangle 2">
            <a:extLst>
              <a:ext uri="{FF2B5EF4-FFF2-40B4-BE49-F238E27FC236}">
                <a16:creationId xmlns:a16="http://schemas.microsoft.com/office/drawing/2014/main" id="{DA89DF6F-7FA2-6748-97C7-0E8FDD12D9F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Manager Class (4)</a:t>
            </a:r>
          </a:p>
        </p:txBody>
      </p:sp>
      <p:sp>
        <p:nvSpPr>
          <p:cNvPr id="167938" name="Rectangle 3">
            <a:extLst>
              <a:ext uri="{FF2B5EF4-FFF2-40B4-BE49-F238E27FC236}">
                <a16:creationId xmlns:a16="http://schemas.microsoft.com/office/drawing/2014/main" id="{99775780-66C8-9F41-BF1E-9C2609FCFE94}"/>
              </a:ext>
            </a:extLst>
          </p:cNvPr>
          <p:cNvSpPr>
            <a:spLocks noGrp="1" noChangeArrowheads="1"/>
          </p:cNvSpPr>
          <p:nvPr>
            <p:ph type="body" idx="1"/>
          </p:nvPr>
        </p:nvSpPr>
        <p:spPr/>
        <p:txBody>
          <a:bodyPr/>
          <a:lstStyle/>
          <a:p>
            <a:pPr marL="0" indent="0" eaLnBrk="1" hangingPunct="1">
              <a:buFont typeface="Wingdings 2" pitchFamily="2" charset="2"/>
              <a:buNone/>
            </a:pPr>
            <a:r>
              <a:rPr lang="en-US" altLang="en-US" sz="1800">
                <a:ea typeface="ＭＳ Ｐゴシック" panose="020B0600070205080204" pitchFamily="34" charset="-128"/>
              </a:rPr>
              <a:t>         else</a:t>
            </a:r>
          </a:p>
          <a:p>
            <a:pPr marL="0" indent="0" eaLnBrk="1" hangingPunct="1">
              <a:buFont typeface="Wingdings 2" pitchFamily="2" charset="2"/>
              <a:buNone/>
            </a:pPr>
            <a:r>
              <a:rPr lang="en-US" altLang="en-US" sz="1800">
                <a:ea typeface="ＭＳ Ｐゴシック" panose="020B0600070205080204" pitchFamily="34" charset="-128"/>
              </a:rPr>
              <a:t>        {</a:t>
            </a:r>
          </a:p>
          <a:p>
            <a:pPr marL="0" indent="0" eaLnBrk="1" hangingPunct="1">
              <a:buFont typeface="Wingdings 2" pitchFamily="2" charset="2"/>
              <a:buNone/>
            </a:pPr>
            <a:r>
              <a:rPr lang="en-US" altLang="en-US" sz="1800">
                <a:ea typeface="ＭＳ Ｐゴシック" panose="020B0600070205080204" pitchFamily="34" charset="-128"/>
              </a:rPr>
              <a:t>            System.out.print("Cannot add new element: ");</a:t>
            </a:r>
          </a:p>
          <a:p>
            <a:pPr marL="0" indent="0" eaLnBrk="1" hangingPunct="1">
              <a:buFont typeface="Wingdings 2" pitchFamily="2" charset="2"/>
              <a:buNone/>
            </a:pPr>
            <a:r>
              <a:rPr lang="en-US" altLang="en-US" sz="1800">
                <a:ea typeface="ＭＳ Ｐゴシック" panose="020B0600070205080204" pitchFamily="34" charset="-128"/>
              </a:rPr>
              <a:t>            System.out.println("List already has " + MAX_ELEMENTS + " </a:t>
            </a:r>
          </a:p>
          <a:p>
            <a:pPr marL="0" indent="0" eaLnBrk="1" hangingPunct="1">
              <a:buFont typeface="Wingdings 2" pitchFamily="2" charset="2"/>
              <a:buNone/>
            </a:pPr>
            <a:r>
              <a:rPr lang="en-US" altLang="en-US" sz="1800">
                <a:ea typeface="ＭＳ Ｐゴシック" panose="020B0600070205080204" pitchFamily="34" charset="-128"/>
              </a:rPr>
              <a:t>            elements.");</a:t>
            </a:r>
          </a:p>
          <a:p>
            <a:pPr marL="0" indent="0" eaLnBrk="1" hangingPunct="1">
              <a:buFont typeface="Wingdings 2" pitchFamily="2" charset="2"/>
              <a:buNone/>
            </a:pPr>
            <a:r>
              <a:rPr lang="en-US" altLang="en-US" sz="1800">
                <a:ea typeface="ＭＳ Ｐゴシック" panose="020B0600070205080204" pitchFamily="34" charset="-128"/>
              </a:rPr>
              <a:t>        }</a:t>
            </a:r>
          </a:p>
          <a:p>
            <a:pPr marL="0" indent="0" eaLnBrk="1" hangingPunct="1">
              <a:buFont typeface="Wingdings 2" pitchFamily="2" charset="2"/>
              <a:buNone/>
            </a:pPr>
            <a:r>
              <a:rPr lang="en-US" altLang="en-US" sz="1800">
                <a:ea typeface="ＭＳ Ｐゴシック" panose="020B0600070205080204" pitchFamily="34" charset="-128"/>
              </a:rPr>
              <a:t>    }</a:t>
            </a:r>
          </a:p>
          <a:p>
            <a:pPr marL="0" indent="0" eaLnBrk="1" hangingPunct="1">
              <a:buFont typeface="Wingdings 2" pitchFamily="2" charset="2"/>
              <a:buNone/>
            </a:pPr>
            <a:endParaRPr lang="en-US" altLang="en-US" sz="1800">
              <a:ea typeface="ＭＳ Ｐゴシック" panose="020B0600070205080204" pitchFamily="34" charset="-128"/>
            </a:endParaRP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1" name="Rectangle 2">
            <a:extLst>
              <a:ext uri="{FF2B5EF4-FFF2-40B4-BE49-F238E27FC236}">
                <a16:creationId xmlns:a16="http://schemas.microsoft.com/office/drawing/2014/main" id="{BCB191F8-8C79-5544-A6E6-D9A785E52E2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Manager Class (5)</a:t>
            </a:r>
          </a:p>
        </p:txBody>
      </p:sp>
      <p:sp>
        <p:nvSpPr>
          <p:cNvPr id="794627" name="Rectangle 3">
            <a:extLst>
              <a:ext uri="{FF2B5EF4-FFF2-40B4-BE49-F238E27FC236}">
                <a16:creationId xmlns:a16="http://schemas.microsoft.com/office/drawing/2014/main" id="{9F3C2D1A-37B7-DC42-96DA-CFCB9F14E30D}"/>
              </a:ext>
            </a:extLst>
          </p:cNvPr>
          <p:cNvSpPr>
            <a:spLocks noGrp="1" noChangeArrowheads="1"/>
          </p:cNvSpPr>
          <p:nvPr>
            <p:ph type="body" idx="1"/>
          </p:nvPr>
        </p:nvSpPr>
        <p:spPr/>
        <p:txBody>
          <a:bodyPr rtlCol="0">
            <a:noAutofit/>
          </a:bodyPr>
          <a:lstStyle/>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public void remove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if (</a:t>
            </a:r>
            <a:r>
              <a:rPr lang="en-US" sz="1600" dirty="0" err="1">
                <a:solidFill>
                  <a:schemeClr val="tx1">
                    <a:lumMod val="65000"/>
                    <a:lumOff val="35000"/>
                  </a:schemeClr>
                </a:solidFill>
                <a:ea typeface="+mn-ea"/>
                <a:cs typeface="+mn-cs"/>
              </a:rPr>
              <a:t>lastElement</a:t>
            </a:r>
            <a:r>
              <a:rPr lang="en-US" sz="1600" dirty="0">
                <a:solidFill>
                  <a:schemeClr val="tx1">
                    <a:lumMod val="65000"/>
                    <a:lumOff val="35000"/>
                  </a:schemeClr>
                </a:solidFill>
                <a:ea typeface="+mn-ea"/>
                <a:cs typeface="+mn-cs"/>
              </a:rPr>
              <a:t> != -1)</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r>
              <a:rPr lang="en-US" sz="1600" b="1" dirty="0" err="1">
                <a:solidFill>
                  <a:schemeClr val="tx1">
                    <a:lumMod val="65000"/>
                    <a:lumOff val="35000"/>
                  </a:schemeClr>
                </a:solidFill>
                <a:ea typeface="+mn-ea"/>
                <a:cs typeface="+mn-cs"/>
              </a:rPr>
              <a:t>bookList</a:t>
            </a:r>
            <a:r>
              <a:rPr lang="en-US" sz="1600" b="1" dirty="0">
                <a:solidFill>
                  <a:schemeClr val="tx1">
                    <a:lumMod val="65000"/>
                    <a:lumOff val="35000"/>
                  </a:schemeClr>
                </a:solidFill>
                <a:ea typeface="+mn-ea"/>
                <a:cs typeface="+mn-cs"/>
              </a:rPr>
              <a:t>[</a:t>
            </a:r>
            <a:r>
              <a:rPr lang="en-US" sz="1600" b="1" dirty="0" err="1">
                <a:solidFill>
                  <a:schemeClr val="tx1">
                    <a:lumMod val="65000"/>
                    <a:lumOff val="35000"/>
                  </a:schemeClr>
                </a:solidFill>
                <a:ea typeface="+mn-ea"/>
                <a:cs typeface="+mn-cs"/>
              </a:rPr>
              <a:t>lastElement</a:t>
            </a:r>
            <a:r>
              <a:rPr lang="en-US" sz="1600" b="1" dirty="0">
                <a:solidFill>
                  <a:schemeClr val="tx1">
                    <a:lumMod val="65000"/>
                    <a:lumOff val="35000"/>
                  </a:schemeClr>
                </a:solidFill>
                <a:ea typeface="+mn-ea"/>
                <a:cs typeface="+mn-cs"/>
              </a:rPr>
              <a:t>] = null;</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lastElement</a:t>
            </a:r>
            <a:r>
              <a:rPr lang="en-US" sz="16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System.out.println</a:t>
            </a:r>
            <a:r>
              <a:rPr lang="en-US" sz="1600" dirty="0">
                <a:solidFill>
                  <a:schemeClr val="tx1">
                    <a:lumMod val="65000"/>
                    <a:lumOff val="35000"/>
                  </a:schemeClr>
                </a:solidFill>
                <a:ea typeface="+mn-ea"/>
                <a:cs typeface="+mn-cs"/>
              </a:rPr>
              <a:t>("Last element removed from list.");</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else</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System.out.println</a:t>
            </a:r>
            <a:r>
              <a:rPr lang="en-US" sz="1600" dirty="0">
                <a:solidFill>
                  <a:schemeClr val="tx1">
                    <a:lumMod val="65000"/>
                    <a:lumOff val="35000"/>
                  </a:schemeClr>
                </a:solidFill>
                <a:ea typeface="+mn-ea"/>
                <a:cs typeface="+mn-cs"/>
              </a:rPr>
              <a:t>("List is already empty: Nothing to remove");</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endParaRPr lang="en-US" sz="1600" dirty="0">
              <a:solidFill>
                <a:schemeClr val="tx1">
                  <a:lumMod val="65000"/>
                  <a:lumOff val="35000"/>
                </a:schemeClr>
              </a:solidFill>
              <a:ea typeface="+mn-ea"/>
              <a:cs typeface="+mn-cs"/>
            </a:endParaRPr>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5" name="Rectangle 2">
            <a:extLst>
              <a:ext uri="{FF2B5EF4-FFF2-40B4-BE49-F238E27FC236}">
                <a16:creationId xmlns:a16="http://schemas.microsoft.com/office/drawing/2014/main" id="{8772BA5E-FF38-8149-BFCF-C720B5E380B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Book Class</a:t>
            </a:r>
          </a:p>
        </p:txBody>
      </p:sp>
      <p:sp>
        <p:nvSpPr>
          <p:cNvPr id="795651" name="Rectangle 3">
            <a:extLst>
              <a:ext uri="{FF2B5EF4-FFF2-40B4-BE49-F238E27FC236}">
                <a16:creationId xmlns:a16="http://schemas.microsoft.com/office/drawing/2014/main" id="{2A99D4CD-43C2-8D44-9F10-48FAFF6F9D61}"/>
              </a:ext>
            </a:extLst>
          </p:cNvPr>
          <p:cNvSpPr>
            <a:spLocks noGrp="1" noChangeArrowheads="1"/>
          </p:cNvSpPr>
          <p:nvPr>
            <p:ph type="body" idx="1"/>
          </p:nvPr>
        </p:nvSpPr>
        <p:spPr/>
        <p:txBody>
          <a:bodyPr rtlCol="0">
            <a:normAutofit/>
          </a:bodyPr>
          <a:lstStyle/>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public class Book</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private String name;</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public Book (String </a:t>
            </a:r>
            <a:r>
              <a:rPr lang="en-US" sz="1800" dirty="0" err="1">
                <a:solidFill>
                  <a:schemeClr val="tx1">
                    <a:lumMod val="65000"/>
                    <a:lumOff val="35000"/>
                  </a:schemeClr>
                </a:solidFill>
                <a:ea typeface="+mn-ea"/>
                <a:cs typeface="+mn-cs"/>
              </a:rPr>
              <a:t>newName</a:t>
            </a:r>
            <a:r>
              <a:rPr lang="en-US" sz="1800" dirty="0">
                <a:solidFill>
                  <a:schemeClr val="tx1">
                    <a:lumMod val="65000"/>
                    <a:lumOff val="35000"/>
                  </a:schemeClr>
                </a:solidFill>
                <a:ea typeface="+mn-ea"/>
                <a:cs typeface="+mn-cs"/>
              </a:rPr>
              <a:t>) { name = </a:t>
            </a:r>
            <a:r>
              <a:rPr lang="en-US" sz="1800" dirty="0" err="1">
                <a:solidFill>
                  <a:schemeClr val="tx1">
                    <a:lumMod val="65000"/>
                    <a:lumOff val="35000"/>
                  </a:schemeClr>
                </a:solidFill>
                <a:ea typeface="+mn-ea"/>
                <a:cs typeface="+mn-cs"/>
              </a:rPr>
              <a:t>newName</a:t>
            </a:r>
            <a:r>
              <a:rPr lang="en-US" sz="18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public void </a:t>
            </a:r>
            <a:r>
              <a:rPr lang="en-US" sz="1800" dirty="0" err="1">
                <a:solidFill>
                  <a:schemeClr val="tx1">
                    <a:lumMod val="65000"/>
                    <a:lumOff val="35000"/>
                  </a:schemeClr>
                </a:solidFill>
                <a:ea typeface="+mn-ea"/>
                <a:cs typeface="+mn-cs"/>
              </a:rPr>
              <a:t>setName</a:t>
            </a:r>
            <a:r>
              <a:rPr lang="en-US" sz="1800" dirty="0">
                <a:solidFill>
                  <a:schemeClr val="tx1">
                    <a:lumMod val="65000"/>
                    <a:lumOff val="35000"/>
                  </a:schemeClr>
                </a:solidFill>
                <a:ea typeface="+mn-ea"/>
                <a:cs typeface="+mn-cs"/>
              </a:rPr>
              <a:t> (String </a:t>
            </a:r>
            <a:r>
              <a:rPr lang="en-US" sz="1800" dirty="0" err="1">
                <a:solidFill>
                  <a:schemeClr val="tx1">
                    <a:lumMod val="65000"/>
                    <a:lumOff val="35000"/>
                  </a:schemeClr>
                </a:solidFill>
                <a:ea typeface="+mn-ea"/>
                <a:cs typeface="+mn-cs"/>
              </a:rPr>
              <a:t>newName</a:t>
            </a:r>
            <a:r>
              <a:rPr lang="en-US" sz="1800" dirty="0">
                <a:solidFill>
                  <a:schemeClr val="tx1">
                    <a:lumMod val="65000"/>
                    <a:lumOff val="35000"/>
                  </a:schemeClr>
                </a:solidFill>
                <a:ea typeface="+mn-ea"/>
                <a:cs typeface="+mn-cs"/>
              </a:rPr>
              <a:t>) { name = </a:t>
            </a:r>
            <a:r>
              <a:rPr lang="en-US" sz="1800" dirty="0" err="1">
                <a:solidFill>
                  <a:schemeClr val="tx1">
                    <a:lumMod val="65000"/>
                    <a:lumOff val="35000"/>
                  </a:schemeClr>
                </a:solidFill>
                <a:ea typeface="+mn-ea"/>
                <a:cs typeface="+mn-cs"/>
              </a:rPr>
              <a:t>newName</a:t>
            </a:r>
            <a:r>
              <a:rPr lang="en-US" sz="1800" dirty="0">
                <a:solidFill>
                  <a:schemeClr val="tx1">
                    <a:lumMod val="65000"/>
                    <a:lumOff val="35000"/>
                  </a:schemeClr>
                </a:solidFill>
                <a:ea typeface="+mn-ea"/>
                <a:cs typeface="+mn-cs"/>
              </a:rPr>
              <a:t>; }</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    public String </a:t>
            </a:r>
            <a:r>
              <a:rPr lang="en-US" sz="1800" dirty="0" err="1">
                <a:solidFill>
                  <a:schemeClr val="tx1">
                    <a:lumMod val="65000"/>
                    <a:lumOff val="35000"/>
                  </a:schemeClr>
                </a:solidFill>
                <a:ea typeface="+mn-ea"/>
                <a:cs typeface="+mn-cs"/>
              </a:rPr>
              <a:t>getName</a:t>
            </a:r>
            <a:r>
              <a:rPr lang="en-US" sz="1800" dirty="0">
                <a:solidFill>
                  <a:schemeClr val="tx1">
                    <a:lumMod val="65000"/>
                    <a:lumOff val="35000"/>
                  </a:schemeClr>
                </a:solidFill>
                <a:ea typeface="+mn-ea"/>
                <a:cs typeface="+mn-cs"/>
              </a:rPr>
              <a:t> () { return name; }</a:t>
            </a:r>
          </a:p>
          <a:p>
            <a:pPr marL="0" indent="0" eaLnBrk="1" fontAlgn="auto" hangingPunct="1">
              <a:spcAft>
                <a:spcPts val="0"/>
              </a:spcAft>
              <a:buFont typeface="Wingdings 2" charset="0"/>
              <a:buNone/>
              <a:defRPr/>
            </a:pPr>
            <a:r>
              <a:rPr lang="en-US" sz="1800" dirty="0">
                <a:solidFill>
                  <a:schemeClr val="tx1">
                    <a:lumMod val="65000"/>
                    <a:lumOff val="35000"/>
                  </a:schemeClr>
                </a:solidFill>
                <a:ea typeface="+mn-ea"/>
                <a:cs typeface="+mn-cs"/>
              </a:rPr>
              <a:t>}</a:t>
            </a:r>
          </a:p>
          <a:p>
            <a:pPr marL="0" indent="0" eaLnBrk="1" fontAlgn="auto" hangingPunct="1">
              <a:lnSpc>
                <a:spcPct val="80000"/>
              </a:lnSpc>
              <a:spcAft>
                <a:spcPts val="0"/>
              </a:spcAft>
              <a:buFont typeface="Wingdings 2" charset="0"/>
              <a:buNone/>
              <a:defRPr/>
            </a:pPr>
            <a:endParaRPr lang="en-US" sz="1800" dirty="0">
              <a:solidFill>
                <a:schemeClr val="tx1">
                  <a:lumMod val="65000"/>
                  <a:lumOff val="35000"/>
                </a:schemeClr>
              </a:solidFill>
              <a:ea typeface="+mn-ea"/>
              <a:cs typeface="+mn-cs"/>
            </a:endParaRPr>
          </a:p>
        </p:txBody>
      </p:sp>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6675" name="Rectangle 3">
            <a:extLst>
              <a:ext uri="{FF2B5EF4-FFF2-40B4-BE49-F238E27FC236}">
                <a16:creationId xmlns:a16="http://schemas.microsoft.com/office/drawing/2014/main" id="{BA297749-7059-7E49-B00E-7C55EE4A3035}"/>
              </a:ext>
            </a:extLst>
          </p:cNvPr>
          <p:cNvSpPr>
            <a:spLocks noGrp="1" noChangeArrowheads="1"/>
          </p:cNvSpPr>
          <p:nvPr>
            <p:ph type="title"/>
          </p:nvPr>
        </p:nvSpPr>
        <p:spPr/>
        <p:txBody>
          <a:bodyPr rtlCol="0">
            <a:normAutofit/>
          </a:bodyPr>
          <a:lstStyle/>
          <a:p>
            <a:pPr eaLnBrk="1" fontAlgn="auto" hangingPunct="1">
              <a:spcAft>
                <a:spcPts val="0"/>
              </a:spcAft>
              <a:defRPr/>
            </a:pPr>
            <a:r>
              <a:rPr lang="en-CA" dirty="0">
                <a:ea typeface="+mj-ea"/>
                <a:cs typeface="+mj-cs"/>
              </a:rPr>
              <a:t>Creating Objects With The Constructor</a:t>
            </a:r>
            <a:endParaRPr lang="en-US" dirty="0">
              <a:ea typeface="+mj-ea"/>
              <a:cs typeface="+mj-cs"/>
            </a:endParaRPr>
          </a:p>
        </p:txBody>
      </p:sp>
      <p:sp>
        <p:nvSpPr>
          <p:cNvPr id="24578" name="Rectangle 2">
            <a:extLst>
              <a:ext uri="{FF2B5EF4-FFF2-40B4-BE49-F238E27FC236}">
                <a16:creationId xmlns:a16="http://schemas.microsoft.com/office/drawing/2014/main" id="{4A46555F-62E5-AB49-B38F-809ED2539C4A}"/>
              </a:ext>
            </a:extLst>
          </p:cNvPr>
          <p:cNvSpPr>
            <a:spLocks noGrp="1" noChangeArrowheads="1"/>
          </p:cNvSpPr>
          <p:nvPr>
            <p:ph type="body" idx="1"/>
          </p:nvPr>
        </p:nvSpPr>
        <p:spPr/>
        <p:txBody>
          <a:bodyPr/>
          <a:lstStyle/>
          <a:p>
            <a:pPr eaLnBrk="1" hangingPunct="1">
              <a:buFont typeface="Wingdings 2" charset="0"/>
              <a:buChar char=""/>
              <a:defRPr/>
            </a:pPr>
            <a:r>
              <a:rPr lang="en-CA" dirty="0"/>
              <a:t>A method that is used to initialize the attributes of an object as the objects are instantiated (created).</a:t>
            </a:r>
          </a:p>
          <a:p>
            <a:pPr eaLnBrk="1" hangingPunct="1">
              <a:buFont typeface="Wingdings 2" charset="0"/>
              <a:buChar char=""/>
              <a:defRPr/>
            </a:pPr>
            <a:r>
              <a:rPr lang="en-CA" dirty="0"/>
              <a:t>The constructor is automatically invoked whenever an instance of the class is created.</a:t>
            </a:r>
          </a:p>
          <a:p>
            <a:pPr marL="115888" indent="-115888" eaLnBrk="1" hangingPunct="1">
              <a:buFont typeface="Wingdings 2" charset="0"/>
              <a:buChar char=""/>
              <a:defRPr/>
            </a:pPr>
            <a:endParaRPr lang="en-CA" dirty="0"/>
          </a:p>
          <a:p>
            <a:pPr marL="115888" indent="-115888" eaLnBrk="1" hangingPunct="1">
              <a:buFont typeface="Wingdings 2" charset="0"/>
              <a:buChar char=""/>
              <a:defRPr/>
            </a:pPr>
            <a:endParaRPr lang="en-CA" dirty="0"/>
          </a:p>
          <a:p>
            <a:pPr marL="115888" indent="-115888" eaLnBrk="1" hangingPunct="1">
              <a:buFont typeface="Wingdings 2" charset="0"/>
              <a:buChar char=""/>
              <a:defRPr/>
            </a:pPr>
            <a:endParaRPr lang="en-CA" dirty="0"/>
          </a:p>
          <a:p>
            <a:pPr marL="115888" indent="-115888" eaLnBrk="1" hangingPunct="1">
              <a:buFont typeface="Wingdings 2" charset="0"/>
              <a:buChar char=""/>
              <a:defRPr/>
            </a:pPr>
            <a:endParaRPr lang="en-CA" dirty="0"/>
          </a:p>
          <a:p>
            <a:pPr marL="115888" indent="-115888" eaLnBrk="1" hangingPunct="1">
              <a:buFont typeface="Wingdings 2" charset="0"/>
              <a:buChar char=""/>
              <a:defRPr/>
            </a:pPr>
            <a:endParaRPr lang="en-CA" dirty="0"/>
          </a:p>
          <a:p>
            <a:pPr marL="115888" indent="-115888" eaLnBrk="1" hangingPunct="1">
              <a:buFont typeface="Wingdings 2" charset="0"/>
              <a:buChar char=""/>
              <a:defRPr/>
            </a:pPr>
            <a:endParaRPr lang="en-CA" dirty="0"/>
          </a:p>
          <a:p>
            <a:pPr marL="115888" indent="-115888" eaLnBrk="1" hangingPunct="1">
              <a:buFont typeface="Wingdings 2" charset="0"/>
              <a:buChar char=""/>
              <a:defRPr/>
            </a:pPr>
            <a:endParaRPr lang="en-US" dirty="0"/>
          </a:p>
        </p:txBody>
      </p:sp>
      <p:sp>
        <p:nvSpPr>
          <p:cNvPr id="796676" name="Rectangle 4">
            <a:extLst>
              <a:ext uri="{FF2B5EF4-FFF2-40B4-BE49-F238E27FC236}">
                <a16:creationId xmlns:a16="http://schemas.microsoft.com/office/drawing/2014/main" id="{211A7F6A-1B12-2443-A2B9-B12655E1C857}"/>
              </a:ext>
            </a:extLst>
          </p:cNvPr>
          <p:cNvSpPr>
            <a:spLocks noChangeArrowheads="1"/>
          </p:cNvSpPr>
          <p:nvPr/>
        </p:nvSpPr>
        <p:spPr bwMode="auto">
          <a:xfrm>
            <a:off x="3708400" y="4941888"/>
            <a:ext cx="1584325" cy="15128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lstStyle/>
          <a:p>
            <a:pPr algn="ctr">
              <a:defRPr/>
            </a:pPr>
            <a:r>
              <a:rPr lang="en-US" sz="2000">
                <a:latin typeface="Arial" charset="0"/>
                <a:ea typeface="ＭＳ Ｐゴシック" charset="0"/>
              </a:rPr>
              <a:t>Constructor</a:t>
            </a:r>
          </a:p>
        </p:txBody>
      </p:sp>
      <p:sp>
        <p:nvSpPr>
          <p:cNvPr id="796677" name="Rectangle 5">
            <a:extLst>
              <a:ext uri="{FF2B5EF4-FFF2-40B4-BE49-F238E27FC236}">
                <a16:creationId xmlns:a16="http://schemas.microsoft.com/office/drawing/2014/main" id="{182ECE3A-3480-404F-9503-F6A86AAACD99}"/>
              </a:ext>
            </a:extLst>
          </p:cNvPr>
          <p:cNvSpPr>
            <a:spLocks noChangeArrowheads="1"/>
          </p:cNvSpPr>
          <p:nvPr/>
        </p:nvSpPr>
        <p:spPr bwMode="auto">
          <a:xfrm>
            <a:off x="4645025" y="4438650"/>
            <a:ext cx="431800" cy="50323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pPr>
              <a:defRPr/>
            </a:pPr>
            <a:endParaRPr lang="en-US">
              <a:latin typeface="Arial" charset="0"/>
              <a:ea typeface="ＭＳ Ｐゴシック" charset="0"/>
            </a:endParaRPr>
          </a:p>
        </p:txBody>
      </p:sp>
      <p:sp>
        <p:nvSpPr>
          <p:cNvPr id="796678" name="Freeform 6">
            <a:extLst>
              <a:ext uri="{FF2B5EF4-FFF2-40B4-BE49-F238E27FC236}">
                <a16:creationId xmlns:a16="http://schemas.microsoft.com/office/drawing/2014/main" id="{11947AD8-8718-104F-9D1F-4253C6465860}"/>
              </a:ext>
            </a:extLst>
          </p:cNvPr>
          <p:cNvSpPr>
            <a:spLocks/>
          </p:cNvSpPr>
          <p:nvPr/>
        </p:nvSpPr>
        <p:spPr bwMode="auto">
          <a:xfrm>
            <a:off x="4560888" y="3070225"/>
            <a:ext cx="323850" cy="1368425"/>
          </a:xfrm>
          <a:custGeom>
            <a:avLst/>
            <a:gdLst>
              <a:gd name="T0" fmla="*/ 155575 w 204"/>
              <a:gd name="T1" fmla="*/ 1368425 h 862"/>
              <a:gd name="T2" fmla="*/ 12700 w 204"/>
              <a:gd name="T3" fmla="*/ 1008063 h 862"/>
              <a:gd name="T4" fmla="*/ 228600 w 204"/>
              <a:gd name="T5" fmla="*/ 863600 h 862"/>
              <a:gd name="T6" fmla="*/ 12700 w 204"/>
              <a:gd name="T7" fmla="*/ 647700 h 862"/>
              <a:gd name="T8" fmla="*/ 155575 w 204"/>
              <a:gd name="T9" fmla="*/ 503238 h 862"/>
              <a:gd name="T10" fmla="*/ 300038 w 204"/>
              <a:gd name="T11" fmla="*/ 431800 h 862"/>
              <a:gd name="T12" fmla="*/ 12700 w 204"/>
              <a:gd name="T13" fmla="*/ 215900 h 862"/>
              <a:gd name="T14" fmla="*/ 300038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3600" tIns="46800" rIns="93600" bIns="46800">
            <a:spAutoFit/>
          </a:bodyPr>
          <a:lstStyle/>
          <a:p>
            <a:endParaRPr lang="en-US"/>
          </a:p>
        </p:txBody>
      </p:sp>
      <p:sp>
        <p:nvSpPr>
          <p:cNvPr id="796679" name="Freeform 7">
            <a:extLst>
              <a:ext uri="{FF2B5EF4-FFF2-40B4-BE49-F238E27FC236}">
                <a16:creationId xmlns:a16="http://schemas.microsoft.com/office/drawing/2014/main" id="{7DC4A0A0-AAC8-344B-8C3D-6578105E8226}"/>
              </a:ext>
            </a:extLst>
          </p:cNvPr>
          <p:cNvSpPr>
            <a:spLocks/>
          </p:cNvSpPr>
          <p:nvPr/>
        </p:nvSpPr>
        <p:spPr bwMode="auto">
          <a:xfrm>
            <a:off x="4860925" y="3070225"/>
            <a:ext cx="323850" cy="1368425"/>
          </a:xfrm>
          <a:custGeom>
            <a:avLst/>
            <a:gdLst>
              <a:gd name="T0" fmla="*/ 155575 w 204"/>
              <a:gd name="T1" fmla="*/ 1368425 h 862"/>
              <a:gd name="T2" fmla="*/ 12700 w 204"/>
              <a:gd name="T3" fmla="*/ 1008063 h 862"/>
              <a:gd name="T4" fmla="*/ 228600 w 204"/>
              <a:gd name="T5" fmla="*/ 863600 h 862"/>
              <a:gd name="T6" fmla="*/ 12700 w 204"/>
              <a:gd name="T7" fmla="*/ 647700 h 862"/>
              <a:gd name="T8" fmla="*/ 155575 w 204"/>
              <a:gd name="T9" fmla="*/ 503238 h 862"/>
              <a:gd name="T10" fmla="*/ 300038 w 204"/>
              <a:gd name="T11" fmla="*/ 431800 h 862"/>
              <a:gd name="T12" fmla="*/ 12700 w 204"/>
              <a:gd name="T13" fmla="*/ 215900 h 862"/>
              <a:gd name="T14" fmla="*/ 300038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3600" tIns="46800" rIns="93600" bIns="46800">
            <a:spAutoFit/>
          </a:bodyPr>
          <a:lstStyle/>
          <a:p>
            <a:endParaRPr lang="en-US"/>
          </a:p>
        </p:txBody>
      </p:sp>
      <p:sp>
        <p:nvSpPr>
          <p:cNvPr id="796680" name="Freeform 8">
            <a:extLst>
              <a:ext uri="{FF2B5EF4-FFF2-40B4-BE49-F238E27FC236}">
                <a16:creationId xmlns:a16="http://schemas.microsoft.com/office/drawing/2014/main" id="{BA5EA09B-F90B-9941-BD7C-A7D85CB5234B}"/>
              </a:ext>
            </a:extLst>
          </p:cNvPr>
          <p:cNvSpPr>
            <a:spLocks/>
          </p:cNvSpPr>
          <p:nvPr/>
        </p:nvSpPr>
        <p:spPr bwMode="auto">
          <a:xfrm>
            <a:off x="4716463" y="3070225"/>
            <a:ext cx="323850" cy="1368425"/>
          </a:xfrm>
          <a:custGeom>
            <a:avLst/>
            <a:gdLst>
              <a:gd name="T0" fmla="*/ 155575 w 204"/>
              <a:gd name="T1" fmla="*/ 1368425 h 862"/>
              <a:gd name="T2" fmla="*/ 12700 w 204"/>
              <a:gd name="T3" fmla="*/ 1008063 h 862"/>
              <a:gd name="T4" fmla="*/ 228600 w 204"/>
              <a:gd name="T5" fmla="*/ 863600 h 862"/>
              <a:gd name="T6" fmla="*/ 12700 w 204"/>
              <a:gd name="T7" fmla="*/ 647700 h 862"/>
              <a:gd name="T8" fmla="*/ 155575 w 204"/>
              <a:gd name="T9" fmla="*/ 503238 h 862"/>
              <a:gd name="T10" fmla="*/ 300038 w 204"/>
              <a:gd name="T11" fmla="*/ 431800 h 862"/>
              <a:gd name="T12" fmla="*/ 12700 w 204"/>
              <a:gd name="T13" fmla="*/ 215900 h 862"/>
              <a:gd name="T14" fmla="*/ 300038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3600" tIns="46800" rIns="93600" bIns="46800">
            <a:spAutoFit/>
          </a:bodyPr>
          <a:lstStyle/>
          <a:p>
            <a:endParaRPr lang="en-US"/>
          </a:p>
        </p:txBody>
      </p:sp>
      <p:grpSp>
        <p:nvGrpSpPr>
          <p:cNvPr id="796681" name="Group 9">
            <a:extLst>
              <a:ext uri="{FF2B5EF4-FFF2-40B4-BE49-F238E27FC236}">
                <a16:creationId xmlns:a16="http://schemas.microsoft.com/office/drawing/2014/main" id="{5ACEBFD5-8868-3E4D-8D9D-B35D15D1062E}"/>
              </a:ext>
            </a:extLst>
          </p:cNvPr>
          <p:cNvGrpSpPr>
            <a:grpSpLocks/>
          </p:cNvGrpSpPr>
          <p:nvPr/>
        </p:nvGrpSpPr>
        <p:grpSpPr bwMode="auto">
          <a:xfrm>
            <a:off x="684213" y="4149725"/>
            <a:ext cx="3021012" cy="1800225"/>
            <a:chOff x="249" y="2432"/>
            <a:chExt cx="1903" cy="1134"/>
          </a:xfrm>
        </p:grpSpPr>
        <p:sp>
          <p:nvSpPr>
            <p:cNvPr id="796682" name="AutoShape 10">
              <a:extLst>
                <a:ext uri="{FF2B5EF4-FFF2-40B4-BE49-F238E27FC236}">
                  <a16:creationId xmlns:a16="http://schemas.microsoft.com/office/drawing/2014/main" id="{444ABD3F-74AC-0847-9F0E-238339375CFF}"/>
                </a:ext>
              </a:extLst>
            </p:cNvPr>
            <p:cNvSpPr>
              <a:spLocks noChangeArrowheads="1"/>
            </p:cNvSpPr>
            <p:nvPr/>
          </p:nvSpPr>
          <p:spPr bwMode="auto">
            <a:xfrm rot="894496">
              <a:off x="1338" y="3288"/>
              <a:ext cx="814" cy="221"/>
            </a:xfrm>
            <a:prstGeom prst="rightArrow">
              <a:avLst>
                <a:gd name="adj1" fmla="val 50000"/>
                <a:gd name="adj2" fmla="val 92081"/>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pPr>
                <a:defRPr/>
              </a:pPr>
              <a:endParaRPr lang="en-US">
                <a:latin typeface="Arial" charset="0"/>
                <a:ea typeface="ＭＳ Ｐゴシック" charset="0"/>
              </a:endParaRPr>
            </a:p>
          </p:txBody>
        </p:sp>
        <p:grpSp>
          <p:nvGrpSpPr>
            <p:cNvPr id="171024" name="Group 11">
              <a:extLst>
                <a:ext uri="{FF2B5EF4-FFF2-40B4-BE49-F238E27FC236}">
                  <a16:creationId xmlns:a16="http://schemas.microsoft.com/office/drawing/2014/main" id="{EAA7FF41-1243-EB40-9196-AC92B6C9CF91}"/>
                </a:ext>
              </a:extLst>
            </p:cNvPr>
            <p:cNvGrpSpPr>
              <a:grpSpLocks/>
            </p:cNvGrpSpPr>
            <p:nvPr/>
          </p:nvGrpSpPr>
          <p:grpSpPr bwMode="auto">
            <a:xfrm>
              <a:off x="249" y="2432"/>
              <a:ext cx="1134" cy="1134"/>
              <a:chOff x="249" y="2432"/>
              <a:chExt cx="1134" cy="1134"/>
            </a:xfrm>
          </p:grpSpPr>
          <p:sp>
            <p:nvSpPr>
              <p:cNvPr id="796684" name="Oval 12">
                <a:extLst>
                  <a:ext uri="{FF2B5EF4-FFF2-40B4-BE49-F238E27FC236}">
                    <a16:creationId xmlns:a16="http://schemas.microsoft.com/office/drawing/2014/main" id="{CD1BB81A-2C1C-7646-9B49-0D0FA8AEED9F}"/>
                  </a:ext>
                </a:extLst>
              </p:cNvPr>
              <p:cNvSpPr>
                <a:spLocks noChangeArrowheads="1"/>
              </p:cNvSpPr>
              <p:nvPr/>
            </p:nvSpPr>
            <p:spPr bwMode="auto">
              <a:xfrm>
                <a:off x="249" y="2659"/>
                <a:ext cx="1134" cy="907"/>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nchor="ctr">
                <a:spAutoFit/>
              </a:bodyPr>
              <a:lstStyle/>
              <a:p>
                <a:pPr>
                  <a:defRPr/>
                </a:pPr>
                <a:endParaRPr lang="en-US">
                  <a:latin typeface="Arial" charset="0"/>
                  <a:ea typeface="ＭＳ Ｐゴシック" charset="0"/>
                </a:endParaRPr>
              </a:p>
            </p:txBody>
          </p:sp>
          <p:sp>
            <p:nvSpPr>
              <p:cNvPr id="796685" name="Text Box 13">
                <a:extLst>
                  <a:ext uri="{FF2B5EF4-FFF2-40B4-BE49-F238E27FC236}">
                    <a16:creationId xmlns:a16="http://schemas.microsoft.com/office/drawing/2014/main" id="{8B80DE4C-BF1E-AF46-9A91-D290522C920F}"/>
                  </a:ext>
                </a:extLst>
              </p:cNvPr>
              <p:cNvSpPr txBox="1">
                <a:spLocks noChangeArrowheads="1"/>
              </p:cNvSpPr>
              <p:nvPr/>
            </p:nvSpPr>
            <p:spPr bwMode="auto">
              <a:xfrm>
                <a:off x="567" y="2432"/>
                <a:ext cx="54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sz="1800">
                    <a:latin typeface="Arial" charset="0"/>
                    <a:ea typeface="ＭＳ Ｐゴシック" charset="0"/>
                  </a:rPr>
                  <a:t>Object</a:t>
                </a:r>
              </a:p>
            </p:txBody>
          </p:sp>
          <p:sp>
            <p:nvSpPr>
              <p:cNvPr id="796686" name="Text Box 14">
                <a:extLst>
                  <a:ext uri="{FF2B5EF4-FFF2-40B4-BE49-F238E27FC236}">
                    <a16:creationId xmlns:a16="http://schemas.microsoft.com/office/drawing/2014/main" id="{F4E1715F-74CB-064E-8822-410AE9DF986A}"/>
                  </a:ext>
                </a:extLst>
              </p:cNvPr>
              <p:cNvSpPr txBox="1">
                <a:spLocks noChangeArrowheads="1"/>
              </p:cNvSpPr>
              <p:nvPr/>
            </p:nvSpPr>
            <p:spPr bwMode="auto">
              <a:xfrm>
                <a:off x="521" y="2795"/>
                <a:ext cx="544" cy="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a:latin typeface="Arial" charset="0"/>
                    <a:ea typeface="ＭＳ Ｐゴシック" charset="0"/>
                  </a:rPr>
                  <a:t>x</a:t>
                </a:r>
              </a:p>
              <a:p>
                <a:pPr>
                  <a:defRPr/>
                </a:pPr>
                <a:r>
                  <a:rPr lang="en-US">
                    <a:latin typeface="Arial" charset="0"/>
                    <a:ea typeface="ＭＳ Ｐゴシック" charset="0"/>
                  </a:rPr>
                  <a:t>y</a:t>
                </a:r>
              </a:p>
              <a:p>
                <a:pPr>
                  <a:defRPr/>
                </a:pPr>
                <a:r>
                  <a:rPr lang="en-US">
                    <a:latin typeface="Arial" charset="0"/>
                    <a:ea typeface="ＭＳ Ｐゴシック" charset="0"/>
                  </a:rPr>
                  <a:t>z</a:t>
                </a:r>
              </a:p>
            </p:txBody>
          </p:sp>
        </p:grpSp>
      </p:grpSp>
      <p:grpSp>
        <p:nvGrpSpPr>
          <p:cNvPr id="796687" name="Group 15">
            <a:extLst>
              <a:ext uri="{FF2B5EF4-FFF2-40B4-BE49-F238E27FC236}">
                <a16:creationId xmlns:a16="http://schemas.microsoft.com/office/drawing/2014/main" id="{5AEAC30A-BD9E-D04D-8BF9-1B50D8CCE41F}"/>
              </a:ext>
            </a:extLst>
          </p:cNvPr>
          <p:cNvGrpSpPr>
            <a:grpSpLocks/>
          </p:cNvGrpSpPr>
          <p:nvPr/>
        </p:nvGrpSpPr>
        <p:grpSpPr bwMode="auto">
          <a:xfrm>
            <a:off x="5292725" y="4222750"/>
            <a:ext cx="3024188" cy="1800225"/>
            <a:chOff x="3152" y="2478"/>
            <a:chExt cx="1905" cy="1134"/>
          </a:xfrm>
        </p:grpSpPr>
        <p:grpSp>
          <p:nvGrpSpPr>
            <p:cNvPr id="171018" name="Group 16">
              <a:extLst>
                <a:ext uri="{FF2B5EF4-FFF2-40B4-BE49-F238E27FC236}">
                  <a16:creationId xmlns:a16="http://schemas.microsoft.com/office/drawing/2014/main" id="{4E123242-548D-5443-85A8-905BA9A3A244}"/>
                </a:ext>
              </a:extLst>
            </p:cNvPr>
            <p:cNvGrpSpPr>
              <a:grpSpLocks/>
            </p:cNvGrpSpPr>
            <p:nvPr/>
          </p:nvGrpSpPr>
          <p:grpSpPr bwMode="auto">
            <a:xfrm>
              <a:off x="3923" y="2478"/>
              <a:ext cx="1134" cy="1134"/>
              <a:chOff x="3923" y="2478"/>
              <a:chExt cx="1134" cy="1134"/>
            </a:xfrm>
          </p:grpSpPr>
          <p:sp>
            <p:nvSpPr>
              <p:cNvPr id="796689" name="Oval 17">
                <a:extLst>
                  <a:ext uri="{FF2B5EF4-FFF2-40B4-BE49-F238E27FC236}">
                    <a16:creationId xmlns:a16="http://schemas.microsoft.com/office/drawing/2014/main" id="{A90C19DC-2932-754C-A0A8-F4E73E57D691}"/>
                  </a:ext>
                </a:extLst>
              </p:cNvPr>
              <p:cNvSpPr>
                <a:spLocks noChangeArrowheads="1"/>
              </p:cNvSpPr>
              <p:nvPr/>
            </p:nvSpPr>
            <p:spPr bwMode="auto">
              <a:xfrm>
                <a:off x="3923" y="2705"/>
                <a:ext cx="1134" cy="907"/>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nchor="ctr">
                <a:spAutoFit/>
              </a:bodyPr>
              <a:lstStyle/>
              <a:p>
                <a:pPr>
                  <a:defRPr/>
                </a:pPr>
                <a:endParaRPr lang="en-US">
                  <a:latin typeface="Arial" charset="0"/>
                  <a:ea typeface="ＭＳ Ｐゴシック" charset="0"/>
                </a:endParaRPr>
              </a:p>
            </p:txBody>
          </p:sp>
          <p:sp>
            <p:nvSpPr>
              <p:cNvPr id="796690" name="Text Box 18">
                <a:extLst>
                  <a:ext uri="{FF2B5EF4-FFF2-40B4-BE49-F238E27FC236}">
                    <a16:creationId xmlns:a16="http://schemas.microsoft.com/office/drawing/2014/main" id="{85E0EE40-7730-AE43-AE2C-AB8AF234E215}"/>
                  </a:ext>
                </a:extLst>
              </p:cNvPr>
              <p:cNvSpPr txBox="1">
                <a:spLocks noChangeArrowheads="1"/>
              </p:cNvSpPr>
              <p:nvPr/>
            </p:nvSpPr>
            <p:spPr bwMode="auto">
              <a:xfrm>
                <a:off x="4241" y="2478"/>
                <a:ext cx="54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sz="1800">
                    <a:latin typeface="Arial" charset="0"/>
                    <a:ea typeface="ＭＳ Ｐゴシック" charset="0"/>
                  </a:rPr>
                  <a:t>Object</a:t>
                </a:r>
              </a:p>
            </p:txBody>
          </p:sp>
          <p:sp>
            <p:nvSpPr>
              <p:cNvPr id="796691" name="Text Box 19">
                <a:extLst>
                  <a:ext uri="{FF2B5EF4-FFF2-40B4-BE49-F238E27FC236}">
                    <a16:creationId xmlns:a16="http://schemas.microsoft.com/office/drawing/2014/main" id="{1BB16898-50A2-0C4A-8AAD-B663BEA5260D}"/>
                  </a:ext>
                </a:extLst>
              </p:cNvPr>
              <p:cNvSpPr txBox="1">
                <a:spLocks noChangeArrowheads="1"/>
              </p:cNvSpPr>
              <p:nvPr/>
            </p:nvSpPr>
            <p:spPr bwMode="auto">
              <a:xfrm>
                <a:off x="4195" y="2841"/>
                <a:ext cx="544" cy="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a:latin typeface="Arial" charset="0"/>
                    <a:ea typeface="ＭＳ Ｐゴシック" charset="0"/>
                  </a:rPr>
                  <a:t>x = 1</a:t>
                </a:r>
              </a:p>
              <a:p>
                <a:pPr>
                  <a:defRPr/>
                </a:pPr>
                <a:r>
                  <a:rPr lang="en-US">
                    <a:latin typeface="Arial" charset="0"/>
                    <a:ea typeface="ＭＳ Ｐゴシック" charset="0"/>
                  </a:rPr>
                  <a:t>y = 2</a:t>
                </a:r>
              </a:p>
              <a:p>
                <a:pPr>
                  <a:defRPr/>
                </a:pPr>
                <a:r>
                  <a:rPr lang="en-US">
                    <a:latin typeface="Arial" charset="0"/>
                    <a:ea typeface="ＭＳ Ｐゴシック" charset="0"/>
                  </a:rPr>
                  <a:t>z = 3</a:t>
                </a:r>
              </a:p>
            </p:txBody>
          </p:sp>
        </p:grpSp>
        <p:sp>
          <p:nvSpPr>
            <p:cNvPr id="796692" name="AutoShape 20">
              <a:extLst>
                <a:ext uri="{FF2B5EF4-FFF2-40B4-BE49-F238E27FC236}">
                  <a16:creationId xmlns:a16="http://schemas.microsoft.com/office/drawing/2014/main" id="{88217645-A332-C74F-BA6B-B5B08B84B4F7}"/>
                </a:ext>
              </a:extLst>
            </p:cNvPr>
            <p:cNvSpPr>
              <a:spLocks noChangeArrowheads="1"/>
            </p:cNvSpPr>
            <p:nvPr/>
          </p:nvSpPr>
          <p:spPr bwMode="auto">
            <a:xfrm rot="-1391484">
              <a:off x="3152" y="3249"/>
              <a:ext cx="814" cy="221"/>
            </a:xfrm>
            <a:prstGeom prst="rightArrow">
              <a:avLst>
                <a:gd name="adj1" fmla="val 50000"/>
                <a:gd name="adj2" fmla="val 92081"/>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nchor="ctr">
              <a:spAutoFit/>
            </a:bodyPr>
            <a:lstStyle/>
            <a:p>
              <a:pPr>
                <a:defRPr/>
              </a:pPr>
              <a:endParaRPr lang="en-US">
                <a:latin typeface="Arial" charset="0"/>
                <a:ea typeface="ＭＳ Ｐゴシック"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66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6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CB70-1515-8EF7-0400-34BD69A982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9B0675-AC2E-3B4C-8F6C-2FB63A03B1C3}"/>
              </a:ext>
            </a:extLst>
          </p:cNvPr>
          <p:cNvSpPr>
            <a:spLocks noGrp="1"/>
          </p:cNvSpPr>
          <p:nvPr>
            <p:ph type="body"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rtlCol="0">
            <a:normAutofit/>
          </a:bodyPr>
          <a:lstStyle/>
          <a:p>
            <a:pPr marL="0" indent="0" eaLnBrk="1" fontAlgn="auto" hangingPunct="1">
              <a:spcAft>
                <a:spcPts val="0"/>
              </a:spcAft>
              <a:buFont typeface="Wingdings 2" pitchFamily="18" charset="2"/>
              <a:buNone/>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2) What is the output of the following code?</a:t>
            </a:r>
          </a:p>
          <a:p>
            <a:pPr marL="0" indent="0" eaLnBrk="1" fontAlgn="auto" hangingPunct="1">
              <a:spcAft>
                <a:spcPts val="0"/>
              </a:spcAft>
              <a:buFont typeface="Wingdings 2" pitchFamily="18" charset="2"/>
              <a:buNone/>
              <a:defRPr/>
            </a:pPr>
            <a:r>
              <a:rPr lang="en-US" sz="1700" b="1" dirty="0" err="1">
                <a:solidFill>
                  <a:srgbClr val="7F0055"/>
                </a:solidFill>
                <a:latin typeface="Courier New" panose="02070309020205020404" pitchFamily="49" charset="0"/>
                <a:ea typeface="+mn-ea"/>
                <a:cs typeface="Courier New" panose="02070309020205020404" pitchFamily="49" charset="0"/>
              </a:rPr>
              <a:t>int</a:t>
            </a:r>
            <a:r>
              <a:rPr lang="en-US" sz="1700" b="1" dirty="0">
                <a:solidFill>
                  <a:srgbClr val="000000"/>
                </a:solidFill>
                <a:latin typeface="Courier New" panose="02070309020205020404" pitchFamily="49" charset="0"/>
                <a:ea typeface="+mn-ea"/>
                <a:cs typeface="Courier New" panose="02070309020205020404" pitchFamily="49" charset="0"/>
              </a:rPr>
              <a:t>[] c = </a:t>
            </a:r>
            <a:r>
              <a:rPr lang="en-US" sz="1700" b="1" dirty="0">
                <a:solidFill>
                  <a:srgbClr val="7F0055"/>
                </a:solidFill>
                <a:latin typeface="Courier New" panose="02070309020205020404" pitchFamily="49" charset="0"/>
                <a:ea typeface="+mn-ea"/>
                <a:cs typeface="Courier New" panose="02070309020205020404" pitchFamily="49" charset="0"/>
              </a:rPr>
              <a:t>new</a:t>
            </a:r>
            <a:r>
              <a:rPr lang="en-US" sz="1700" b="1" dirty="0">
                <a:solidFill>
                  <a:srgbClr val="000000"/>
                </a:solidFill>
                <a:latin typeface="Courier New" panose="02070309020205020404" pitchFamily="49" charset="0"/>
                <a:ea typeface="+mn-ea"/>
                <a:cs typeface="Courier New" panose="02070309020205020404" pitchFamily="49" charset="0"/>
              </a:rPr>
              <a:t> </a:t>
            </a:r>
            <a:r>
              <a:rPr lang="en-US" sz="1700" b="1" dirty="0" err="1">
                <a:solidFill>
                  <a:srgbClr val="7F0055"/>
                </a:solidFill>
                <a:latin typeface="Courier New" panose="02070309020205020404" pitchFamily="49" charset="0"/>
                <a:ea typeface="+mn-ea"/>
                <a:cs typeface="Courier New" panose="02070309020205020404" pitchFamily="49" charset="0"/>
              </a:rPr>
              <a:t>int</a:t>
            </a:r>
            <a:r>
              <a:rPr lang="en-US" sz="1700" b="1" dirty="0">
                <a:solidFill>
                  <a:srgbClr val="000000"/>
                </a:solidFill>
                <a:latin typeface="Courier New" panose="02070309020205020404" pitchFamily="49" charset="0"/>
                <a:ea typeface="+mn-ea"/>
                <a:cs typeface="Courier New" panose="02070309020205020404" pitchFamily="49" charset="0"/>
              </a:rPr>
              <a:t>[12];</a:t>
            </a:r>
          </a:p>
          <a:p>
            <a:pPr marL="0" indent="0" eaLnBrk="1" fontAlgn="auto" hangingPunct="1">
              <a:spcAft>
                <a:spcPts val="0"/>
              </a:spcAft>
              <a:buFont typeface="Wingdings 2" pitchFamily="18" charset="2"/>
              <a:buNone/>
              <a:defRPr/>
            </a:pPr>
            <a:r>
              <a:rPr lang="en-US" sz="1700" b="1" dirty="0" err="1">
                <a:solidFill>
                  <a:srgbClr val="000000"/>
                </a:solidFill>
                <a:highlight>
                  <a:srgbClr val="D4D4D4"/>
                </a:highlight>
                <a:latin typeface="Courier New" panose="02070309020205020404" pitchFamily="49" charset="0"/>
                <a:ea typeface="+mn-ea"/>
                <a:cs typeface="Courier New" panose="02070309020205020404" pitchFamily="49" charset="0"/>
              </a:rPr>
              <a:t>System</a:t>
            </a:r>
            <a:r>
              <a:rPr lang="en-US" sz="1700" b="1" dirty="0" err="1">
                <a:solidFill>
                  <a:srgbClr val="000000"/>
                </a:solidFill>
                <a:highlight>
                  <a:srgbClr val="E8F2FE"/>
                </a:highlight>
                <a:latin typeface="Courier New" panose="02070309020205020404" pitchFamily="49" charset="0"/>
                <a:ea typeface="+mn-ea"/>
                <a:cs typeface="Courier New" panose="02070309020205020404" pitchFamily="49" charset="0"/>
              </a:rPr>
              <a:t>.</a:t>
            </a:r>
            <a:r>
              <a:rPr lang="en-US" sz="1700" b="1" dirty="0" err="1">
                <a:solidFill>
                  <a:srgbClr val="0000C0"/>
                </a:solidFill>
                <a:highlight>
                  <a:srgbClr val="E8F2FE"/>
                </a:highlight>
                <a:latin typeface="Courier New" panose="02070309020205020404" pitchFamily="49" charset="0"/>
                <a:ea typeface="+mn-ea"/>
                <a:cs typeface="Courier New" panose="02070309020205020404" pitchFamily="49" charset="0"/>
              </a:rPr>
              <a:t>out</a:t>
            </a:r>
            <a:r>
              <a:rPr lang="en-US" sz="1700" b="1" dirty="0" err="1">
                <a:solidFill>
                  <a:srgbClr val="000000"/>
                </a:solidFill>
                <a:highlight>
                  <a:srgbClr val="E8F2FE"/>
                </a:highlight>
                <a:latin typeface="Courier New" panose="02070309020205020404" pitchFamily="49" charset="0"/>
                <a:ea typeface="+mn-ea"/>
                <a:cs typeface="Courier New" panose="02070309020205020404" pitchFamily="49" charset="0"/>
              </a:rPr>
              <a:t>.println</a:t>
            </a:r>
            <a:r>
              <a:rPr lang="en-US" sz="1700" b="1" dirty="0">
                <a:solidFill>
                  <a:srgbClr val="000000"/>
                </a:solidFill>
                <a:highlight>
                  <a:srgbClr val="E8F2FE"/>
                </a:highlight>
                <a:latin typeface="Courier New" panose="02070309020205020404" pitchFamily="49" charset="0"/>
                <a:ea typeface="+mn-ea"/>
                <a:cs typeface="Courier New" panose="02070309020205020404" pitchFamily="49" charset="0"/>
              </a:rPr>
              <a:t> (c[5]);</a:t>
            </a:r>
            <a:endParaRPr lang="en-US" sz="1700" b="1" dirty="0">
              <a:solidFill>
                <a:srgbClr val="000000"/>
              </a:solidFill>
              <a:latin typeface="Courier New" panose="02070309020205020404" pitchFamily="49" charset="0"/>
              <a:ea typeface="+mn-ea"/>
              <a:cs typeface="Courier New" panose="02070309020205020404" pitchFamily="49" charset="0"/>
            </a:endParaRPr>
          </a:p>
          <a:p>
            <a:pPr marL="0" indent="0" eaLnBrk="1" fontAlgn="auto" hangingPunct="1">
              <a:spcAft>
                <a:spcPts val="0"/>
              </a:spcAft>
              <a:buFont typeface="Wingdings 2" pitchFamily="18" charset="2"/>
              <a:buNone/>
              <a:defRPr/>
            </a:pPr>
            <a:endParaRPr lang="en-US" i="1" dirty="0">
              <a:solidFill>
                <a:srgbClr val="000000"/>
              </a:solidFill>
              <a:latin typeface="Consolas"/>
              <a:ea typeface="+mn-ea"/>
              <a:cs typeface="+mn-cs"/>
            </a:endParaRPr>
          </a:p>
          <a:p>
            <a:pPr marL="0" indent="0" eaLnBrk="1" fontAlgn="auto" hangingPunct="1">
              <a:spcAft>
                <a:spcPts val="0"/>
              </a:spcAft>
              <a:buFont typeface="Wingdings 2" pitchFamily="18" charset="2"/>
              <a:buNone/>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(A) 0</a:t>
            </a:r>
          </a:p>
          <a:p>
            <a:pPr marL="0" indent="0" eaLnBrk="1" fontAlgn="auto" hangingPunct="1">
              <a:spcAft>
                <a:spcPts val="0"/>
              </a:spcAft>
              <a:buFont typeface="Wingdings 2" pitchFamily="18" charset="2"/>
              <a:buNone/>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(B) 5</a:t>
            </a:r>
          </a:p>
          <a:p>
            <a:pPr marL="0" indent="0" eaLnBrk="1" fontAlgn="auto" hangingPunct="1">
              <a:spcAft>
                <a:spcPts val="0"/>
              </a:spcAft>
              <a:buFont typeface="Wingdings 2" pitchFamily="18" charset="2"/>
              <a:buNone/>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(C) 4</a:t>
            </a:r>
          </a:p>
          <a:p>
            <a:pPr marL="0" indent="0" eaLnBrk="1" fontAlgn="auto" hangingPunct="1">
              <a:spcAft>
                <a:spcPts val="0"/>
              </a:spcAft>
              <a:buFont typeface="Wingdings 2" pitchFamily="18" charset="2"/>
              <a:buNone/>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(D) Compiler error because array is not yet initialized</a:t>
            </a:r>
          </a:p>
          <a:p>
            <a:pPr marL="0" indent="0" eaLnBrk="1" fontAlgn="auto" hangingPunct="1">
              <a:spcAft>
                <a:spcPts val="0"/>
              </a:spcAft>
              <a:buFont typeface="Wingdings 2" pitchFamily="18" charset="2"/>
              <a:buNone/>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(E) None of the above</a:t>
            </a:r>
            <a:endParaRPr lang="en-US" sz="14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5">
            <a:extLst>
              <a:ext uri="{FF2B5EF4-FFF2-40B4-BE49-F238E27FC236}">
                <a16:creationId xmlns:a16="http://schemas.microsoft.com/office/drawing/2014/main" id="{A723B755-286D-1B43-BF59-7BDA048552C0}"/>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6DDF65C-5EC0-C64E-9DBE-08318C288591}" type="slidenum">
              <a:rPr lang="en-US" altLang="en-US" sz="800">
                <a:solidFill>
                  <a:srgbClr val="595959"/>
                </a:solidFill>
              </a:rPr>
              <a:pPr/>
              <a:t>13</a:t>
            </a:fld>
            <a:endParaRPr lang="en-US" altLang="en-US" sz="800">
              <a:solidFill>
                <a:srgbClr val="595959"/>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7698" name="Rectangle 2">
            <a:extLst>
              <a:ext uri="{FF2B5EF4-FFF2-40B4-BE49-F238E27FC236}">
                <a16:creationId xmlns:a16="http://schemas.microsoft.com/office/drawing/2014/main" id="{5D83F523-495C-C14A-95D1-F19C7BBD3ACC}"/>
              </a:ext>
            </a:extLst>
          </p:cNvPr>
          <p:cNvSpPr>
            <a:spLocks noGrp="1" noChangeArrowheads="1"/>
          </p:cNvSpPr>
          <p:nvPr>
            <p:ph type="title"/>
          </p:nvPr>
        </p:nvSpPr>
        <p:spPr/>
        <p:txBody>
          <a:bodyPr rtlCol="0">
            <a:normAutofit/>
          </a:bodyPr>
          <a:lstStyle/>
          <a:p>
            <a:pPr eaLnBrk="1" fontAlgn="auto" hangingPunct="1">
              <a:spcAft>
                <a:spcPts val="0"/>
              </a:spcAft>
              <a:defRPr/>
            </a:pPr>
            <a:r>
              <a:rPr lang="en-CA">
                <a:ea typeface="+mj-ea"/>
                <a:cs typeface="+mj-cs"/>
              </a:rPr>
              <a:t>Creating Objects With The Constructor (2)</a:t>
            </a:r>
            <a:endParaRPr lang="en-US">
              <a:ea typeface="+mj-ea"/>
              <a:cs typeface="+mj-cs"/>
            </a:endParaRPr>
          </a:p>
        </p:txBody>
      </p:sp>
      <p:sp>
        <p:nvSpPr>
          <p:cNvPr id="25602" name="Rectangle 3">
            <a:extLst>
              <a:ext uri="{FF2B5EF4-FFF2-40B4-BE49-F238E27FC236}">
                <a16:creationId xmlns:a16="http://schemas.microsoft.com/office/drawing/2014/main" id="{D9A7086A-BB53-8C43-9462-A20A7B358AAE}"/>
              </a:ext>
            </a:extLst>
          </p:cNvPr>
          <p:cNvSpPr>
            <a:spLocks noGrp="1" noChangeArrowheads="1"/>
          </p:cNvSpPr>
          <p:nvPr>
            <p:ph type="body" idx="1"/>
          </p:nvPr>
        </p:nvSpPr>
        <p:spPr/>
        <p:txBody>
          <a:bodyPr/>
          <a:lstStyle/>
          <a:p>
            <a:pPr eaLnBrk="1" hangingPunct="1">
              <a:buFont typeface="Wingdings 2" charset="0"/>
              <a:buChar char=""/>
              <a:defRPr/>
            </a:pPr>
            <a:r>
              <a:rPr lang="en-CA" sz="2400" dirty="0"/>
              <a:t>If no constructor is specified then the </a:t>
            </a:r>
            <a:r>
              <a:rPr lang="en-CA" sz="2400" b="1" dirty="0"/>
              <a:t>default constructor</a:t>
            </a:r>
            <a:r>
              <a:rPr lang="en-CA" sz="2400" dirty="0"/>
              <a:t> is called </a:t>
            </a:r>
          </a:p>
          <a:p>
            <a:pPr lvl="1" eaLnBrk="1" hangingPunct="1">
              <a:buFont typeface="Wingdings 2" charset="0"/>
              <a:buChar char=""/>
              <a:defRPr/>
            </a:pPr>
            <a:r>
              <a:rPr lang="en-CA" sz="2000" dirty="0"/>
              <a:t>e.g., Sheep </a:t>
            </a:r>
            <a:r>
              <a:rPr lang="en-CA" sz="2000" dirty="0" err="1"/>
              <a:t>jim</a:t>
            </a:r>
            <a:r>
              <a:rPr lang="en-CA" sz="2000" dirty="0"/>
              <a:t> = new Sheep();</a:t>
            </a:r>
          </a:p>
          <a:p>
            <a:pPr marL="0" indent="0" eaLnBrk="1" hangingPunct="1">
              <a:buFont typeface="Wingdings 2" charset="0"/>
              <a:buChar char=""/>
              <a:defRPr/>
            </a:pPr>
            <a:endParaRPr lang="en-US" dirty="0"/>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1" name="Rectangle 2">
            <a:extLst>
              <a:ext uri="{FF2B5EF4-FFF2-40B4-BE49-F238E27FC236}">
                <a16:creationId xmlns:a16="http://schemas.microsoft.com/office/drawing/2014/main" id="{36B2CC1C-E136-8C4B-8921-4D6159C3B939}"/>
              </a:ext>
            </a:extLst>
          </p:cNvPr>
          <p:cNvSpPr>
            <a:spLocks noGrp="1" noChangeArrowheads="1"/>
          </p:cNvSpPr>
          <p:nvPr>
            <p:ph type="title"/>
          </p:nvPr>
        </p:nvSpPr>
        <p:spPr/>
        <p:txBody>
          <a:bodyPr/>
          <a:lstStyle/>
          <a:p>
            <a:pPr eaLnBrk="1" hangingPunct="1"/>
            <a:r>
              <a:rPr lang="en-CA" altLang="en-US">
                <a:ea typeface="ＭＳ Ｐゴシック" panose="020B0600070205080204" pitchFamily="34" charset="-128"/>
              </a:rPr>
              <a:t>Writing Your Own Constructor</a:t>
            </a:r>
            <a:endParaRPr lang="en-US" altLang="en-US">
              <a:ea typeface="ＭＳ Ｐゴシック" panose="020B0600070205080204" pitchFamily="34" charset="-128"/>
            </a:endParaRPr>
          </a:p>
        </p:txBody>
      </p:sp>
      <p:sp>
        <p:nvSpPr>
          <p:cNvPr id="799747" name="Rectangle 3">
            <a:extLst>
              <a:ext uri="{FF2B5EF4-FFF2-40B4-BE49-F238E27FC236}">
                <a16:creationId xmlns:a16="http://schemas.microsoft.com/office/drawing/2014/main" id="{370E363D-5009-5C4E-967C-2BA231DE6D6C}"/>
              </a:ext>
            </a:extLst>
          </p:cNvPr>
          <p:cNvSpPr>
            <a:spLocks noGrp="1" noChangeArrowheads="1"/>
          </p:cNvSpPr>
          <p:nvPr>
            <p:ph type="body" idx="1"/>
          </p:nvPr>
        </p:nvSpPr>
        <p:spPr/>
        <p:txBody>
          <a:bodyPr rtlCol="0">
            <a:noAutofit/>
          </a:bodyPr>
          <a:lstStyle/>
          <a:p>
            <a:pPr marL="0" indent="0" eaLnBrk="1" fontAlgn="auto" hangingPunct="1">
              <a:spcBef>
                <a:spcPts val="800"/>
              </a:spcBef>
              <a:spcAft>
                <a:spcPts val="0"/>
              </a:spcAft>
              <a:buFont typeface="Wingdings 2" charset="0"/>
              <a:buNone/>
              <a:defRPr/>
            </a:pPr>
            <a:r>
              <a:rPr lang="en-CA" sz="2000" dirty="0">
                <a:solidFill>
                  <a:schemeClr val="tx1">
                    <a:lumMod val="65000"/>
                    <a:lumOff val="35000"/>
                  </a:schemeClr>
                </a:solidFill>
                <a:ea typeface="+mn-ea"/>
                <a:cs typeface="+mn-cs"/>
              </a:rPr>
              <a:t>Format (Note: </a:t>
            </a:r>
            <a:r>
              <a:rPr lang="en-CA" sz="2000" i="1" dirty="0">
                <a:solidFill>
                  <a:schemeClr val="tx1">
                    <a:lumMod val="65000"/>
                    <a:lumOff val="35000"/>
                  </a:schemeClr>
                </a:solidFill>
                <a:ea typeface="+mn-ea"/>
                <a:cs typeface="+mn-cs"/>
              </a:rPr>
              <a:t>Constructors have no return type</a:t>
            </a:r>
            <a:r>
              <a:rPr lang="en-CA" sz="2000" dirty="0">
                <a:solidFill>
                  <a:schemeClr val="tx1">
                    <a:lumMod val="65000"/>
                    <a:lumOff val="35000"/>
                  </a:schemeClr>
                </a:solidFill>
                <a:ea typeface="+mn-ea"/>
                <a:cs typeface="+mn-cs"/>
              </a:rPr>
              <a:t>):</a:t>
            </a:r>
          </a:p>
          <a:p>
            <a:pPr marL="0" indent="0" eaLnBrk="1" fontAlgn="auto" hangingPunct="1">
              <a:spcBef>
                <a:spcPts val="800"/>
              </a:spcBef>
              <a:spcAft>
                <a:spcPts val="0"/>
              </a:spcAft>
              <a:buFont typeface="Wingdings 2" charset="0"/>
              <a:buNone/>
              <a:defRPr/>
            </a:pPr>
            <a:r>
              <a:rPr lang="en-CA" sz="2000" dirty="0">
                <a:solidFill>
                  <a:schemeClr val="tx1">
                    <a:lumMod val="65000"/>
                    <a:lumOff val="35000"/>
                  </a:schemeClr>
                </a:solidFill>
                <a:ea typeface="+mn-ea"/>
                <a:cs typeface="+mn-cs"/>
              </a:rPr>
              <a:t>	 public &lt;</a:t>
            </a:r>
            <a:r>
              <a:rPr lang="en-CA" sz="2000" i="1" dirty="0">
                <a:solidFill>
                  <a:schemeClr val="tx1">
                    <a:lumMod val="65000"/>
                    <a:lumOff val="35000"/>
                  </a:schemeClr>
                </a:solidFill>
                <a:ea typeface="+mn-ea"/>
                <a:cs typeface="+mn-cs"/>
              </a:rPr>
              <a:t>class name</a:t>
            </a:r>
            <a:r>
              <a:rPr lang="en-CA" sz="2000" dirty="0">
                <a:solidFill>
                  <a:schemeClr val="tx1">
                    <a:lumMod val="65000"/>
                    <a:lumOff val="35000"/>
                  </a:schemeClr>
                </a:solidFill>
                <a:ea typeface="+mn-ea"/>
                <a:cs typeface="+mn-cs"/>
              </a:rPr>
              <a:t>&gt; (&lt;</a:t>
            </a:r>
            <a:r>
              <a:rPr lang="en-CA" sz="2000" i="1" dirty="0">
                <a:solidFill>
                  <a:schemeClr val="tx1">
                    <a:lumMod val="65000"/>
                    <a:lumOff val="35000"/>
                  </a:schemeClr>
                </a:solidFill>
                <a:ea typeface="+mn-ea"/>
                <a:cs typeface="+mn-cs"/>
              </a:rPr>
              <a:t>parameters</a:t>
            </a:r>
            <a:r>
              <a:rPr lang="en-CA" sz="2000" dirty="0">
                <a:solidFill>
                  <a:schemeClr val="tx1">
                    <a:lumMod val="65000"/>
                    <a:lumOff val="35000"/>
                  </a:schemeClr>
                </a:solidFill>
                <a:ea typeface="+mn-ea"/>
                <a:cs typeface="+mn-cs"/>
              </a:rPr>
              <a:t>&gt;)</a:t>
            </a:r>
          </a:p>
          <a:p>
            <a:pPr marL="0" indent="0" eaLnBrk="1" fontAlgn="auto" hangingPunct="1">
              <a:spcBef>
                <a:spcPts val="800"/>
              </a:spcBef>
              <a:spcAft>
                <a:spcPts val="0"/>
              </a:spcAft>
              <a:buFont typeface="Wingdings 2" charset="0"/>
              <a:buNone/>
              <a:defRPr/>
            </a:pPr>
            <a:r>
              <a:rPr lang="en-CA" sz="2000" dirty="0">
                <a:solidFill>
                  <a:schemeClr val="tx1">
                    <a:lumMod val="65000"/>
                    <a:lumOff val="35000"/>
                  </a:schemeClr>
                </a:solidFill>
                <a:ea typeface="+mn-ea"/>
                <a:cs typeface="+mn-cs"/>
              </a:rPr>
              <a:t>	{</a:t>
            </a:r>
          </a:p>
          <a:p>
            <a:pPr marL="0" indent="0" eaLnBrk="1" fontAlgn="auto" hangingPunct="1">
              <a:spcBef>
                <a:spcPts val="800"/>
              </a:spcBef>
              <a:spcAft>
                <a:spcPts val="0"/>
              </a:spcAft>
              <a:buFont typeface="Wingdings 2" charset="0"/>
              <a:buNone/>
              <a:defRPr/>
            </a:pPr>
            <a:r>
              <a:rPr lang="en-CA" sz="2000" dirty="0">
                <a:solidFill>
                  <a:schemeClr val="tx1">
                    <a:lumMod val="65000"/>
                    <a:lumOff val="35000"/>
                  </a:schemeClr>
                </a:solidFill>
                <a:ea typeface="+mn-ea"/>
                <a:cs typeface="+mn-cs"/>
              </a:rPr>
              <a:t>		// Statements to initialize the fields of the class</a:t>
            </a:r>
          </a:p>
          <a:p>
            <a:pPr marL="0" indent="0" eaLnBrk="1" fontAlgn="auto" hangingPunct="1">
              <a:spcBef>
                <a:spcPts val="800"/>
              </a:spcBef>
              <a:spcAft>
                <a:spcPts val="0"/>
              </a:spcAft>
              <a:buFont typeface="Wingdings 2" charset="0"/>
              <a:buNone/>
              <a:defRPr/>
            </a:pPr>
            <a:r>
              <a:rPr lang="en-CA" sz="2000" dirty="0">
                <a:solidFill>
                  <a:schemeClr val="tx1">
                    <a:lumMod val="65000"/>
                    <a:lumOff val="35000"/>
                  </a:schemeClr>
                </a:solidFill>
                <a:ea typeface="+mn-ea"/>
                <a:cs typeface="+mn-cs"/>
              </a:rPr>
              <a:t>	}</a:t>
            </a:r>
          </a:p>
          <a:p>
            <a:pPr marL="0" indent="0" eaLnBrk="1" fontAlgn="auto" hangingPunct="1">
              <a:spcBef>
                <a:spcPts val="800"/>
              </a:spcBef>
              <a:spcAft>
                <a:spcPts val="0"/>
              </a:spcAft>
              <a:buFont typeface="Wingdings 2" charset="0"/>
              <a:buNone/>
              <a:defRPr/>
            </a:pPr>
            <a:endParaRPr lang="en-CA" sz="2000" dirty="0">
              <a:solidFill>
                <a:schemeClr val="tx1">
                  <a:lumMod val="65000"/>
                  <a:lumOff val="35000"/>
                </a:schemeClr>
              </a:solidFill>
              <a:ea typeface="+mn-ea"/>
              <a:cs typeface="+mn-cs"/>
            </a:endParaRPr>
          </a:p>
          <a:p>
            <a:pPr marL="0" indent="0" eaLnBrk="1" fontAlgn="auto" hangingPunct="1">
              <a:spcBef>
                <a:spcPts val="800"/>
              </a:spcBef>
              <a:spcAft>
                <a:spcPts val="0"/>
              </a:spcAft>
              <a:buFont typeface="Wingdings 2" charset="0"/>
              <a:buNone/>
              <a:defRPr/>
            </a:pPr>
            <a:r>
              <a:rPr lang="en-CA" sz="2000" dirty="0">
                <a:solidFill>
                  <a:schemeClr val="tx1">
                    <a:lumMod val="65000"/>
                    <a:lumOff val="35000"/>
                  </a:schemeClr>
                </a:solidFill>
                <a:ea typeface="+mn-ea"/>
                <a:cs typeface="+mn-cs"/>
              </a:rPr>
              <a:t>Example:</a:t>
            </a:r>
          </a:p>
          <a:p>
            <a:pPr marL="0" indent="0" eaLnBrk="1" fontAlgn="auto" hangingPunct="1">
              <a:spcBef>
                <a:spcPts val="800"/>
              </a:spcBef>
              <a:spcAft>
                <a:spcPts val="0"/>
              </a:spcAft>
              <a:buFont typeface="Wingdings 2" charset="0"/>
              <a:buNone/>
              <a:defRPr/>
            </a:pPr>
            <a:r>
              <a:rPr lang="en-US" sz="2000" dirty="0">
                <a:solidFill>
                  <a:schemeClr val="tx1">
                    <a:lumMod val="65000"/>
                    <a:lumOff val="35000"/>
                  </a:schemeClr>
                </a:solidFill>
                <a:ea typeface="+mn-ea"/>
                <a:cs typeface="+mn-cs"/>
              </a:rPr>
              <a:t> 	public Sheep ()</a:t>
            </a:r>
          </a:p>
          <a:p>
            <a:pPr marL="692150" lvl="2" indent="0" eaLnBrk="1" fontAlgn="auto" hangingPunct="1">
              <a:spcBef>
                <a:spcPts val="800"/>
              </a:spcBef>
              <a:spcAft>
                <a:spcPts val="0"/>
              </a:spcAft>
              <a:buFont typeface="Wingdings 2" charset="0"/>
              <a:buNone/>
              <a:defRPr/>
            </a:pPr>
            <a:r>
              <a:rPr lang="en-US" sz="1600" dirty="0">
                <a:solidFill>
                  <a:schemeClr val="tx1">
                    <a:lumMod val="65000"/>
                    <a:lumOff val="35000"/>
                  </a:schemeClr>
                </a:solidFill>
                <a:ea typeface="+mn-ea"/>
              </a:rPr>
              <a:t>    </a:t>
            </a:r>
            <a:r>
              <a:rPr lang="en-US" sz="2000" dirty="0">
                <a:solidFill>
                  <a:schemeClr val="tx1">
                    <a:lumMod val="65000"/>
                    <a:lumOff val="35000"/>
                  </a:schemeClr>
                </a:solidFill>
                <a:ea typeface="+mn-ea"/>
              </a:rPr>
              <a:t>{</a:t>
            </a:r>
          </a:p>
          <a:p>
            <a:pPr marL="692150" lvl="2" indent="0" eaLnBrk="1" fontAlgn="auto" hangingPunct="1">
              <a:spcBef>
                <a:spcPts val="800"/>
              </a:spcBef>
              <a:spcAft>
                <a:spcPts val="0"/>
              </a:spcAft>
              <a:buFont typeface="Wingdings 2" charset="0"/>
              <a:buNone/>
              <a:defRPr/>
            </a:pPr>
            <a:r>
              <a:rPr lang="en-US" sz="2000" dirty="0">
                <a:solidFill>
                  <a:schemeClr val="tx1">
                    <a:lumMod val="65000"/>
                    <a:lumOff val="35000"/>
                  </a:schemeClr>
                </a:solidFill>
                <a:ea typeface="+mn-ea"/>
              </a:rPr>
              <a:t>        </a:t>
            </a:r>
            <a:r>
              <a:rPr lang="en-US" sz="2000" dirty="0" err="1">
                <a:solidFill>
                  <a:schemeClr val="tx1">
                    <a:lumMod val="65000"/>
                    <a:lumOff val="35000"/>
                  </a:schemeClr>
                </a:solidFill>
                <a:ea typeface="+mn-ea"/>
              </a:rPr>
              <a:t>System.out.println</a:t>
            </a:r>
            <a:r>
              <a:rPr lang="en-US" sz="2000" dirty="0">
                <a:solidFill>
                  <a:schemeClr val="tx1">
                    <a:lumMod val="65000"/>
                    <a:lumOff val="35000"/>
                  </a:schemeClr>
                </a:solidFill>
                <a:ea typeface="+mn-ea"/>
              </a:rPr>
              <a:t>("Creating \"No name\" sheep");</a:t>
            </a:r>
          </a:p>
          <a:p>
            <a:pPr marL="692150" lvl="2" indent="0" eaLnBrk="1" fontAlgn="auto" hangingPunct="1">
              <a:spcBef>
                <a:spcPts val="800"/>
              </a:spcBef>
              <a:spcAft>
                <a:spcPts val="0"/>
              </a:spcAft>
              <a:buFont typeface="Wingdings 2" charset="0"/>
              <a:buNone/>
              <a:defRPr/>
            </a:pPr>
            <a:r>
              <a:rPr lang="en-US" sz="2000" dirty="0">
                <a:solidFill>
                  <a:schemeClr val="tx1">
                    <a:lumMod val="65000"/>
                    <a:lumOff val="35000"/>
                  </a:schemeClr>
                </a:solidFill>
                <a:ea typeface="+mn-ea"/>
              </a:rPr>
              <a:t>        name = "No name";</a:t>
            </a:r>
          </a:p>
          <a:p>
            <a:pPr marL="692150" lvl="2" indent="0" eaLnBrk="1" fontAlgn="auto" hangingPunct="1">
              <a:spcBef>
                <a:spcPts val="800"/>
              </a:spcBef>
              <a:spcAft>
                <a:spcPts val="0"/>
              </a:spcAft>
              <a:buFont typeface="Wingdings 2" charset="0"/>
              <a:buNone/>
              <a:defRPr/>
            </a:pPr>
            <a:r>
              <a:rPr lang="en-US" sz="2000" dirty="0">
                <a:solidFill>
                  <a:schemeClr val="tx1">
                    <a:lumMod val="65000"/>
                    <a:lumOff val="35000"/>
                  </a:schemeClr>
                </a:solidFill>
                <a:ea typeface="+mn-ea"/>
              </a:rPr>
              <a:t>   }</a:t>
            </a:r>
          </a:p>
          <a:p>
            <a:pPr marL="0" indent="0" eaLnBrk="1" fontAlgn="auto" hangingPunct="1">
              <a:spcBef>
                <a:spcPts val="800"/>
              </a:spcBef>
              <a:spcAft>
                <a:spcPts val="0"/>
              </a:spcAft>
              <a:buFont typeface="Wingdings 2" charset="0"/>
              <a:buNone/>
              <a:defRPr/>
            </a:pPr>
            <a:endParaRPr lang="en-US" sz="2000" dirty="0">
              <a:solidFill>
                <a:schemeClr val="tx1">
                  <a:lumMod val="65000"/>
                  <a:lumOff val="35000"/>
                </a:schemeClr>
              </a:solidFill>
              <a:ea typeface="+mn-ea"/>
              <a:cs typeface="+mn-cs"/>
            </a:endParaRPr>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5" name="Rectangle 2">
            <a:extLst>
              <a:ext uri="{FF2B5EF4-FFF2-40B4-BE49-F238E27FC236}">
                <a16:creationId xmlns:a16="http://schemas.microsoft.com/office/drawing/2014/main" id="{B019C05F-877C-D748-A866-45B454967739}"/>
              </a:ext>
            </a:extLst>
          </p:cNvPr>
          <p:cNvSpPr>
            <a:spLocks noGrp="1" noChangeArrowheads="1"/>
          </p:cNvSpPr>
          <p:nvPr>
            <p:ph type="title"/>
          </p:nvPr>
        </p:nvSpPr>
        <p:spPr/>
        <p:txBody>
          <a:bodyPr/>
          <a:lstStyle/>
          <a:p>
            <a:pPr eaLnBrk="1" hangingPunct="1"/>
            <a:r>
              <a:rPr lang="en-CA" altLang="en-US">
                <a:ea typeface="ＭＳ Ｐゴシック" panose="020B0600070205080204" pitchFamily="34" charset="-128"/>
              </a:rPr>
              <a:t>Overloading The Constructor</a:t>
            </a:r>
            <a:endParaRPr lang="en-US" altLang="en-US">
              <a:ea typeface="ＭＳ Ｐゴシック" panose="020B0600070205080204" pitchFamily="34" charset="-128"/>
            </a:endParaRPr>
          </a:p>
        </p:txBody>
      </p:sp>
      <p:sp>
        <p:nvSpPr>
          <p:cNvPr id="175106" name="Rectangle 3">
            <a:extLst>
              <a:ext uri="{FF2B5EF4-FFF2-40B4-BE49-F238E27FC236}">
                <a16:creationId xmlns:a16="http://schemas.microsoft.com/office/drawing/2014/main" id="{AACCFC71-5338-6C44-AE36-2D39000F7DEA}"/>
              </a:ext>
            </a:extLst>
          </p:cNvPr>
          <p:cNvSpPr>
            <a:spLocks noGrp="1" noChangeArrowheads="1"/>
          </p:cNvSpPr>
          <p:nvPr>
            <p:ph type="body" idx="1"/>
          </p:nvPr>
        </p:nvSpPr>
        <p:spPr/>
        <p:txBody>
          <a:bodyPr/>
          <a:lstStyle/>
          <a:p>
            <a:pPr eaLnBrk="1" hangingPunct="1"/>
            <a:r>
              <a:rPr lang="en-CA" altLang="en-US" sz="2400">
                <a:ea typeface="ＭＳ Ｐゴシック" panose="020B0600070205080204" pitchFamily="34" charset="-128"/>
              </a:rPr>
              <a:t>Creating different versions of the constructor</a:t>
            </a:r>
          </a:p>
          <a:p>
            <a:pPr eaLnBrk="1" hangingPunct="1"/>
            <a:r>
              <a:rPr lang="en-CA" altLang="en-US" sz="2400">
                <a:ea typeface="ＭＳ Ｐゴシック" panose="020B0600070205080204" pitchFamily="34" charset="-128"/>
              </a:rPr>
              <a:t>Each version is distinguished by the number, type and order of the parameters</a:t>
            </a:r>
          </a:p>
          <a:p>
            <a:pPr lvl="1" eaLnBrk="1" hangingPunct="1">
              <a:buFontTx/>
              <a:buNone/>
            </a:pPr>
            <a:r>
              <a:rPr lang="en-CA" altLang="en-US">
                <a:ea typeface="ＭＳ Ｐゴシック" panose="020B0600070205080204" pitchFamily="34" charset="-128"/>
              </a:rPr>
              <a:t>public Sheep ()</a:t>
            </a:r>
          </a:p>
          <a:p>
            <a:pPr lvl="1" eaLnBrk="1" hangingPunct="1">
              <a:buFontTx/>
              <a:buNone/>
            </a:pPr>
            <a:r>
              <a:rPr lang="en-CA" altLang="en-US">
                <a:ea typeface="ＭＳ Ｐゴシック" panose="020B0600070205080204" pitchFamily="34" charset="-128"/>
              </a:rPr>
              <a:t>public Sheep (String n)</a:t>
            </a:r>
          </a:p>
        </p:txBody>
      </p:sp>
      <p:sp>
        <p:nvSpPr>
          <p:cNvPr id="800772" name="Text Box 4">
            <a:extLst>
              <a:ext uri="{FF2B5EF4-FFF2-40B4-BE49-F238E27FC236}">
                <a16:creationId xmlns:a16="http://schemas.microsoft.com/office/drawing/2014/main" id="{E68F23ED-CFD3-3944-94CE-A5B34E847C0E}"/>
              </a:ext>
            </a:extLst>
          </p:cNvPr>
          <p:cNvSpPr txBox="1">
            <a:spLocks noChangeArrowheads="1"/>
          </p:cNvSpPr>
          <p:nvPr/>
        </p:nvSpPr>
        <p:spPr bwMode="auto">
          <a:xfrm>
            <a:off x="900113" y="4581525"/>
            <a:ext cx="7775575" cy="147955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lvl1pPr marL="231775" indent="-231775">
              <a:spcBef>
                <a:spcPct val="0"/>
              </a:spcBef>
              <a:defRPr sz="2400">
                <a:solidFill>
                  <a:schemeClr val="tx1"/>
                </a:solidFill>
                <a:latin typeface="Times New Roman" charset="0"/>
                <a:ea typeface="ＭＳ Ｐゴシック" charset="0"/>
              </a:defRPr>
            </a:lvl1pPr>
            <a:lvl2pPr marL="976313" indent="-457200">
              <a:spcBef>
                <a:spcPct val="0"/>
              </a:spcBef>
              <a:defRPr sz="2400">
                <a:solidFill>
                  <a:schemeClr val="tx1"/>
                </a:solidFill>
                <a:latin typeface="Times New Roman" charset="0"/>
                <a:ea typeface="ＭＳ Ｐゴシック" charset="0"/>
              </a:defRPr>
            </a:lvl2pPr>
            <a:lvl3pPr marL="1547813" indent="-457200">
              <a:spcBef>
                <a:spcPct val="0"/>
              </a:spcBef>
              <a:defRPr sz="2400">
                <a:solidFill>
                  <a:schemeClr val="tx1"/>
                </a:solidFill>
                <a:latin typeface="Times New Roman" charset="0"/>
                <a:ea typeface="ＭＳ Ｐゴシック" charset="0"/>
              </a:defRPr>
            </a:lvl3pPr>
            <a:lvl4pPr marL="2119313" indent="-457200">
              <a:spcBef>
                <a:spcPct val="0"/>
              </a:spcBef>
              <a:defRPr sz="2400">
                <a:solidFill>
                  <a:schemeClr val="tx1"/>
                </a:solidFill>
                <a:latin typeface="Times New Roman" charset="0"/>
                <a:ea typeface="ＭＳ Ｐゴシック" charset="0"/>
              </a:defRPr>
            </a:lvl4pPr>
            <a:lvl5pPr marL="2690813" indent="-457200">
              <a:spcBef>
                <a:spcPct val="0"/>
              </a:spcBef>
              <a:defRPr sz="2400">
                <a:solidFill>
                  <a:schemeClr val="tx1"/>
                </a:solidFill>
                <a:latin typeface="Times New Roman" charset="0"/>
                <a:ea typeface="ＭＳ Ｐゴシック" charset="0"/>
              </a:defRPr>
            </a:lvl5pPr>
            <a:lvl6pPr marL="3148013" indent="-457200" fontAlgn="base">
              <a:spcBef>
                <a:spcPct val="0"/>
              </a:spcBef>
              <a:spcAft>
                <a:spcPct val="0"/>
              </a:spcAft>
              <a:defRPr sz="2400">
                <a:solidFill>
                  <a:schemeClr val="tx1"/>
                </a:solidFill>
                <a:latin typeface="Times New Roman" charset="0"/>
                <a:ea typeface="ＭＳ Ｐゴシック" charset="0"/>
              </a:defRPr>
            </a:lvl6pPr>
            <a:lvl7pPr marL="3605213" indent="-457200" fontAlgn="base">
              <a:spcBef>
                <a:spcPct val="0"/>
              </a:spcBef>
              <a:spcAft>
                <a:spcPct val="0"/>
              </a:spcAft>
              <a:defRPr sz="2400">
                <a:solidFill>
                  <a:schemeClr val="tx1"/>
                </a:solidFill>
                <a:latin typeface="Times New Roman" charset="0"/>
                <a:ea typeface="ＭＳ Ｐゴシック" charset="0"/>
              </a:defRPr>
            </a:lvl7pPr>
            <a:lvl8pPr marL="4062413" indent="-457200" fontAlgn="base">
              <a:spcBef>
                <a:spcPct val="0"/>
              </a:spcBef>
              <a:spcAft>
                <a:spcPct val="0"/>
              </a:spcAft>
              <a:defRPr sz="2400">
                <a:solidFill>
                  <a:schemeClr val="tx1"/>
                </a:solidFill>
                <a:latin typeface="Times New Roman" charset="0"/>
                <a:ea typeface="ＭＳ Ｐゴシック" charset="0"/>
              </a:defRPr>
            </a:lvl8pPr>
            <a:lvl9pPr marL="4519613" indent="-457200"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1800" dirty="0">
                <a:latin typeface="Arial" charset="0"/>
              </a:rPr>
              <a:t>When overloading constructors</a:t>
            </a:r>
          </a:p>
          <a:p>
            <a:pPr>
              <a:spcBef>
                <a:spcPct val="50000"/>
              </a:spcBef>
              <a:buFontTx/>
              <a:buAutoNum type="arabicParenR"/>
              <a:defRPr/>
            </a:pPr>
            <a:r>
              <a:rPr lang="en-US" sz="1800" dirty="0">
                <a:latin typeface="Arial" charset="0"/>
              </a:rPr>
              <a:t>Avoid distinguishing constructors solely by the order of the parameters</a:t>
            </a:r>
          </a:p>
          <a:p>
            <a:pPr>
              <a:spcBef>
                <a:spcPct val="50000"/>
              </a:spcBef>
              <a:buFontTx/>
              <a:buAutoNum type="arabicParenR"/>
              <a:defRPr/>
            </a:pPr>
            <a:r>
              <a:rPr lang="en-US" sz="1800" dirty="0">
                <a:latin typeface="Arial" charset="0"/>
              </a:rPr>
              <a:t>Avoid overloading constructors but having identical implementation for each body</a:t>
            </a:r>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3" name="Rectangle 2">
            <a:extLst>
              <a:ext uri="{FF2B5EF4-FFF2-40B4-BE49-F238E27FC236}">
                <a16:creationId xmlns:a16="http://schemas.microsoft.com/office/drawing/2014/main" id="{5DD7B36A-5260-714B-A899-2524851ED17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Constructors: An Example</a:t>
            </a:r>
          </a:p>
        </p:txBody>
      </p:sp>
      <p:sp>
        <p:nvSpPr>
          <p:cNvPr id="177154" name="Rectangle 3">
            <a:extLst>
              <a:ext uri="{FF2B5EF4-FFF2-40B4-BE49-F238E27FC236}">
                <a16:creationId xmlns:a16="http://schemas.microsoft.com/office/drawing/2014/main" id="{47C7195A-86D3-584B-93EB-7473AE01CCB2}"/>
              </a:ext>
            </a:extLst>
          </p:cNvPr>
          <p:cNvSpPr>
            <a:spLocks noGrp="1" noChangeArrowheads="1"/>
          </p:cNvSpPr>
          <p:nvPr>
            <p:ph type="body" idx="1"/>
          </p:nvPr>
        </p:nvSpPr>
        <p:spPr/>
        <p:txBody>
          <a:bodyPr/>
          <a:lstStyle/>
          <a:p>
            <a:pPr marL="0" indent="0" eaLnBrk="1" hangingPunct="1"/>
            <a:endParaRPr lang="en-CA" altLang="en-US">
              <a:ea typeface="ＭＳ Ｐゴシック" panose="020B0600070205080204" pitchFamily="34" charset="-128"/>
            </a:endParaRPr>
          </a:p>
          <a:p>
            <a:pPr marL="0" indent="0" eaLnBrk="1" hangingPunct="1"/>
            <a:endParaRPr lang="en-CA" altLang="en-US">
              <a:ea typeface="ＭＳ Ｐゴシック" panose="020B0600070205080204" pitchFamily="34" charset="-128"/>
            </a:endParaRPr>
          </a:p>
          <a:p>
            <a:pPr marL="0" indent="0" eaLnBrk="1" hangingPunct="1">
              <a:buFont typeface="Wingdings 2" pitchFamily="2" charset="2"/>
              <a:buNone/>
            </a:pPr>
            <a:r>
              <a:rPr lang="en-CA" altLang="en-US" sz="3600">
                <a:ea typeface="ＭＳ Ｐゴシック" panose="020B0600070205080204" pitchFamily="34" charset="-128"/>
              </a:rPr>
              <a:t>      </a:t>
            </a:r>
            <a:endParaRPr lang="en-US" altLang="en-US" sz="3600">
              <a:ea typeface="ＭＳ Ｐゴシック" panose="020B0600070205080204" pitchFamily="34" charset="-128"/>
            </a:endParaRPr>
          </a:p>
        </p:txBody>
      </p:sp>
      <p:grpSp>
        <p:nvGrpSpPr>
          <p:cNvPr id="177155" name="Group 4">
            <a:extLst>
              <a:ext uri="{FF2B5EF4-FFF2-40B4-BE49-F238E27FC236}">
                <a16:creationId xmlns:a16="http://schemas.microsoft.com/office/drawing/2014/main" id="{3BC35111-F878-0C40-AACF-4A3FE52871A8}"/>
              </a:ext>
            </a:extLst>
          </p:cNvPr>
          <p:cNvGrpSpPr>
            <a:grpSpLocks/>
          </p:cNvGrpSpPr>
          <p:nvPr/>
        </p:nvGrpSpPr>
        <p:grpSpPr bwMode="auto">
          <a:xfrm>
            <a:off x="827088" y="2924175"/>
            <a:ext cx="1368425" cy="1368425"/>
            <a:chOff x="521" y="1842"/>
            <a:chExt cx="862" cy="862"/>
          </a:xfrm>
        </p:grpSpPr>
        <p:sp>
          <p:nvSpPr>
            <p:cNvPr id="802821" name="Rectangle 5">
              <a:extLst>
                <a:ext uri="{FF2B5EF4-FFF2-40B4-BE49-F238E27FC236}">
                  <a16:creationId xmlns:a16="http://schemas.microsoft.com/office/drawing/2014/main" id="{2193D970-89FF-154F-8D8A-B318242CD945}"/>
                </a:ext>
              </a:extLst>
            </p:cNvPr>
            <p:cNvSpPr>
              <a:spLocks noChangeArrowheads="1"/>
            </p:cNvSpPr>
            <p:nvPr/>
          </p:nvSpPr>
          <p:spPr bwMode="auto">
            <a:xfrm>
              <a:off x="521" y="1842"/>
              <a:ext cx="862" cy="86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defRPr/>
              </a:pPr>
              <a:r>
                <a:rPr lang="en-US" sz="2000">
                  <a:latin typeface="Arial" charset="0"/>
                  <a:ea typeface="ＭＳ Ｐゴシック" charset="0"/>
                </a:rPr>
                <a:t>Driver</a:t>
              </a:r>
            </a:p>
          </p:txBody>
        </p:sp>
        <p:sp>
          <p:nvSpPr>
            <p:cNvPr id="802822" name="Line 6">
              <a:extLst>
                <a:ext uri="{FF2B5EF4-FFF2-40B4-BE49-F238E27FC236}">
                  <a16:creationId xmlns:a16="http://schemas.microsoft.com/office/drawing/2014/main" id="{B216DB53-B5E5-2D42-8170-66777AEF5D06}"/>
                </a:ext>
              </a:extLst>
            </p:cNvPr>
            <p:cNvSpPr>
              <a:spLocks noChangeShapeType="1"/>
            </p:cNvSpPr>
            <p:nvPr/>
          </p:nvSpPr>
          <p:spPr bwMode="auto">
            <a:xfrm>
              <a:off x="521" y="2115"/>
              <a:ext cx="86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grpSp>
      <p:grpSp>
        <p:nvGrpSpPr>
          <p:cNvPr id="177156" name="Group 7">
            <a:extLst>
              <a:ext uri="{FF2B5EF4-FFF2-40B4-BE49-F238E27FC236}">
                <a16:creationId xmlns:a16="http://schemas.microsoft.com/office/drawing/2014/main" id="{D672D5B6-C10A-1F43-ADE0-2CFBE4358EE1}"/>
              </a:ext>
            </a:extLst>
          </p:cNvPr>
          <p:cNvGrpSpPr>
            <a:grpSpLocks/>
          </p:cNvGrpSpPr>
          <p:nvPr/>
        </p:nvGrpSpPr>
        <p:grpSpPr bwMode="auto">
          <a:xfrm>
            <a:off x="5219700" y="2852738"/>
            <a:ext cx="2808288" cy="2519362"/>
            <a:chOff x="3288" y="1570"/>
            <a:chExt cx="1769" cy="1587"/>
          </a:xfrm>
        </p:grpSpPr>
        <p:grpSp>
          <p:nvGrpSpPr>
            <p:cNvPr id="177158" name="Group 8">
              <a:extLst>
                <a:ext uri="{FF2B5EF4-FFF2-40B4-BE49-F238E27FC236}">
                  <a16:creationId xmlns:a16="http://schemas.microsoft.com/office/drawing/2014/main" id="{1CCC6DE8-F3F3-DF45-A156-0D2CBF61D84F}"/>
                </a:ext>
              </a:extLst>
            </p:cNvPr>
            <p:cNvGrpSpPr>
              <a:grpSpLocks/>
            </p:cNvGrpSpPr>
            <p:nvPr/>
          </p:nvGrpSpPr>
          <p:grpSpPr bwMode="auto">
            <a:xfrm>
              <a:off x="3288" y="1570"/>
              <a:ext cx="1769" cy="1587"/>
              <a:chOff x="3288" y="1570"/>
              <a:chExt cx="1769" cy="1587"/>
            </a:xfrm>
          </p:grpSpPr>
          <p:sp>
            <p:nvSpPr>
              <p:cNvPr id="802825" name="Rectangle 9">
                <a:extLst>
                  <a:ext uri="{FF2B5EF4-FFF2-40B4-BE49-F238E27FC236}">
                    <a16:creationId xmlns:a16="http://schemas.microsoft.com/office/drawing/2014/main" id="{91994798-2961-CB48-8826-C22015955DB2}"/>
                  </a:ext>
                </a:extLst>
              </p:cNvPr>
              <p:cNvSpPr>
                <a:spLocks noChangeArrowheads="1"/>
              </p:cNvSpPr>
              <p:nvPr/>
            </p:nvSpPr>
            <p:spPr bwMode="auto">
              <a:xfrm>
                <a:off x="3288" y="1570"/>
                <a:ext cx="1769" cy="15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600" tIns="46800" rIns="93600" bIns="46800"/>
              <a:lstStyle/>
              <a:p>
                <a:pPr algn="ctr">
                  <a:defRPr/>
                </a:pPr>
                <a:r>
                  <a:rPr lang="en-US" sz="2000">
                    <a:latin typeface="Arial" charset="0"/>
                    <a:ea typeface="ＭＳ Ｐゴシック" charset="0"/>
                  </a:rPr>
                  <a:t>Sheep</a:t>
                </a:r>
              </a:p>
            </p:txBody>
          </p:sp>
          <p:sp>
            <p:nvSpPr>
              <p:cNvPr id="802826" name="Line 10">
                <a:extLst>
                  <a:ext uri="{FF2B5EF4-FFF2-40B4-BE49-F238E27FC236}">
                    <a16:creationId xmlns:a16="http://schemas.microsoft.com/office/drawing/2014/main" id="{24E8A137-1A96-6645-9335-614F8A149133}"/>
                  </a:ext>
                </a:extLst>
              </p:cNvPr>
              <p:cNvSpPr>
                <a:spLocks noChangeShapeType="1"/>
              </p:cNvSpPr>
              <p:nvPr/>
            </p:nvSpPr>
            <p:spPr bwMode="auto">
              <a:xfrm>
                <a:off x="3288" y="1842"/>
                <a:ext cx="1769"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grpSp>
        <p:sp>
          <p:nvSpPr>
            <p:cNvPr id="802827" name="Text Box 11">
              <a:extLst>
                <a:ext uri="{FF2B5EF4-FFF2-40B4-BE49-F238E27FC236}">
                  <a16:creationId xmlns:a16="http://schemas.microsoft.com/office/drawing/2014/main" id="{0FD04EBE-6BA1-D74F-AF70-3EF8C2DE2D93}"/>
                </a:ext>
              </a:extLst>
            </p:cNvPr>
            <p:cNvSpPr txBox="1">
              <a:spLocks noChangeArrowheads="1"/>
            </p:cNvSpPr>
            <p:nvPr/>
          </p:nvSpPr>
          <p:spPr bwMode="auto">
            <a:xfrm>
              <a:off x="3288" y="1842"/>
              <a:ext cx="1769" cy="1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lvl1pPr marL="115888" indent="-115888">
                <a:spcBef>
                  <a:spcPct val="0"/>
                </a:spcBef>
                <a:defRPr sz="2400">
                  <a:solidFill>
                    <a:schemeClr val="tx1"/>
                  </a:solidFill>
                  <a:latin typeface="Times New Roman" charset="0"/>
                  <a:ea typeface="ＭＳ Ｐゴシック" charset="0"/>
                </a:defRPr>
              </a:lvl1pPr>
              <a:lvl2pPr>
                <a:spcBef>
                  <a:spcPct val="0"/>
                </a:spcBef>
                <a:defRPr sz="2400">
                  <a:solidFill>
                    <a:schemeClr val="tx1"/>
                  </a:solidFill>
                  <a:latin typeface="Times New Roman" charset="0"/>
                  <a:ea typeface="ＭＳ Ｐゴシック" charset="0"/>
                </a:defRPr>
              </a:lvl2pPr>
              <a:lvl3pPr>
                <a:spcBef>
                  <a:spcPct val="0"/>
                </a:spcBef>
                <a:defRPr sz="2400">
                  <a:solidFill>
                    <a:schemeClr val="tx1"/>
                  </a:solidFill>
                  <a:latin typeface="Times New Roman" charset="0"/>
                  <a:ea typeface="ＭＳ Ｐゴシック" charset="0"/>
                </a:defRPr>
              </a:lvl3pPr>
              <a:lvl4pPr>
                <a:spcBef>
                  <a:spcPct val="0"/>
                </a:spcBef>
                <a:defRPr sz="2400">
                  <a:solidFill>
                    <a:schemeClr val="tx1"/>
                  </a:solidFill>
                  <a:latin typeface="Times New Roman" charset="0"/>
                  <a:ea typeface="ＭＳ Ｐゴシック" charset="0"/>
                </a:defRPr>
              </a:lvl4pPr>
              <a:lvl5pPr>
                <a:spcBef>
                  <a:spcPct val="0"/>
                </a:spcBef>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sz="1600">
                  <a:latin typeface="Arial" charset="0"/>
                </a:rPr>
                <a:t>-name: String</a:t>
              </a:r>
            </a:p>
            <a:p>
              <a:pPr>
                <a:spcBef>
                  <a:spcPct val="50000"/>
                </a:spcBef>
                <a:defRPr/>
              </a:pPr>
              <a:r>
                <a:rPr lang="en-US" sz="1600">
                  <a:latin typeface="Arial" charset="0"/>
                </a:rPr>
                <a:t>+Sheep()</a:t>
              </a:r>
            </a:p>
            <a:p>
              <a:pPr>
                <a:spcBef>
                  <a:spcPct val="50000"/>
                </a:spcBef>
                <a:defRPr/>
              </a:pPr>
              <a:r>
                <a:rPr lang="en-US" sz="1600">
                  <a:latin typeface="Arial" charset="0"/>
                </a:rPr>
                <a:t>+Sheep(newName: String)</a:t>
              </a:r>
            </a:p>
            <a:p>
              <a:pPr>
                <a:spcBef>
                  <a:spcPct val="50000"/>
                </a:spcBef>
                <a:defRPr/>
              </a:pPr>
              <a:r>
                <a:rPr lang="en-US" sz="1600">
                  <a:latin typeface="Arial" charset="0"/>
                </a:rPr>
                <a:t>+getName()</a:t>
              </a:r>
            </a:p>
            <a:p>
              <a:pPr>
                <a:spcBef>
                  <a:spcPct val="50000"/>
                </a:spcBef>
                <a:defRPr/>
              </a:pPr>
              <a:r>
                <a:rPr lang="en-US" sz="1600">
                  <a:latin typeface="Arial" charset="0"/>
                </a:rPr>
                <a:t>+changeName(newName: String)</a:t>
              </a:r>
            </a:p>
          </p:txBody>
        </p:sp>
      </p:grpSp>
      <p:sp>
        <p:nvSpPr>
          <p:cNvPr id="13" name="Line 6">
            <a:extLst>
              <a:ext uri="{FF2B5EF4-FFF2-40B4-BE49-F238E27FC236}">
                <a16:creationId xmlns:a16="http://schemas.microsoft.com/office/drawing/2014/main" id="{09A47207-A8CD-F243-953E-39355639F6BA}"/>
              </a:ext>
            </a:extLst>
          </p:cNvPr>
          <p:cNvSpPr>
            <a:spLocks noChangeShapeType="1"/>
          </p:cNvSpPr>
          <p:nvPr/>
        </p:nvSpPr>
        <p:spPr bwMode="auto">
          <a:xfrm>
            <a:off x="5219700" y="3644900"/>
            <a:ext cx="28082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1" name="Rectangle 2">
            <a:extLst>
              <a:ext uri="{FF2B5EF4-FFF2-40B4-BE49-F238E27FC236}">
                <a16:creationId xmlns:a16="http://schemas.microsoft.com/office/drawing/2014/main" id="{8B38E4A4-A768-8344-9DA2-E18A78B897F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Driver Class</a:t>
            </a:r>
          </a:p>
        </p:txBody>
      </p:sp>
      <p:sp>
        <p:nvSpPr>
          <p:cNvPr id="804867" name="Rectangle 3">
            <a:extLst>
              <a:ext uri="{FF2B5EF4-FFF2-40B4-BE49-F238E27FC236}">
                <a16:creationId xmlns:a16="http://schemas.microsoft.com/office/drawing/2014/main" id="{38609760-DF8C-EA4D-9843-854F10F77E1F}"/>
              </a:ext>
            </a:extLst>
          </p:cNvPr>
          <p:cNvSpPr>
            <a:spLocks noGrp="1" noChangeArrowheads="1"/>
          </p:cNvSpPr>
          <p:nvPr>
            <p:ph type="body" idx="1"/>
          </p:nvPr>
        </p:nvSpPr>
        <p:spPr/>
        <p:txBody>
          <a:bodyPr>
            <a:noAutofit/>
          </a:bodyPr>
          <a:lstStyle/>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public class Driver</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public static void main (String [] args)</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Sheep nellie;</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Sheep jim;</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System.out.println("Creating flock...");</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a:t>
            </a:r>
            <a:r>
              <a:rPr lang="en-US" altLang="en-US" sz="1800" b="1">
                <a:ea typeface="ＭＳ Ｐゴシック" panose="020B0600070205080204" pitchFamily="34" charset="-128"/>
              </a:rPr>
              <a:t>nellie = new Sheep ("Nellie");</a:t>
            </a:r>
          </a:p>
          <a:p>
            <a:pPr marL="0" indent="0" eaLnBrk="1" hangingPunct="1">
              <a:spcBef>
                <a:spcPts val="800"/>
              </a:spcBef>
              <a:buFont typeface="Wingdings 2" pitchFamily="2" charset="2"/>
              <a:buNone/>
              <a:tabLst>
                <a:tab pos="465138" algn="l"/>
              </a:tabLst>
            </a:pPr>
            <a:r>
              <a:rPr lang="en-US" altLang="en-US" sz="1800" b="1">
                <a:ea typeface="ＭＳ Ｐゴシック" panose="020B0600070205080204" pitchFamily="34" charset="-128"/>
              </a:rPr>
              <a:t>		jim = new Sheep();</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jim.setName("Jim");</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System.out.println("Displaying updated flock");</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System.out.println(</a:t>
            </a:r>
            <a:r>
              <a:rPr lang="ja-JP" altLang="en-US" sz="1800">
                <a:latin typeface="Arial" panose="020B0604020202020204" pitchFamily="34" charset="0"/>
                <a:ea typeface="メイリオ" panose="020B0604030504040204" pitchFamily="34" charset="-128"/>
              </a:rPr>
              <a:t>“</a:t>
            </a:r>
            <a:r>
              <a:rPr lang="en-US" altLang="ja-JP" sz="1800">
                <a:ea typeface="ＭＳ Ｐゴシック" panose="020B0600070205080204" pitchFamily="34" charset="-128"/>
              </a:rPr>
              <a:t>   "+ nellie.getName());</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System.out.println(</a:t>
            </a:r>
            <a:r>
              <a:rPr lang="ja-JP" altLang="en-US" sz="1800">
                <a:latin typeface="Arial" panose="020B0604020202020204" pitchFamily="34" charset="0"/>
                <a:ea typeface="メイリオ" panose="020B0604030504040204" pitchFamily="34" charset="-128"/>
              </a:rPr>
              <a:t>“</a:t>
            </a:r>
            <a:r>
              <a:rPr lang="en-US" altLang="ja-JP" sz="1800">
                <a:ea typeface="ＭＳ Ｐゴシック" panose="020B0600070205080204" pitchFamily="34" charset="-128"/>
              </a:rPr>
              <a:t>   "+ jim.getName());</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   }</a:t>
            </a:r>
          </a:p>
          <a:p>
            <a:pPr marL="0" indent="0" eaLnBrk="1" hangingPunct="1">
              <a:spcBef>
                <a:spcPts val="800"/>
              </a:spcBef>
              <a:buFont typeface="Wingdings 2" pitchFamily="2" charset="2"/>
              <a:buNone/>
              <a:tabLst>
                <a:tab pos="465138" algn="l"/>
              </a:tabLst>
            </a:pPr>
            <a:r>
              <a:rPr lang="en-US" altLang="en-US" sz="1800">
                <a:ea typeface="ＭＳ Ｐゴシック" panose="020B0600070205080204" pitchFamily="34" charset="-128"/>
              </a:rPr>
              <a:t>}</a:t>
            </a: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5" name="Rectangle 2">
            <a:extLst>
              <a:ext uri="{FF2B5EF4-FFF2-40B4-BE49-F238E27FC236}">
                <a16:creationId xmlns:a16="http://schemas.microsoft.com/office/drawing/2014/main" id="{D556F948-1A61-6D47-A257-C5D0EF8107C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Class Sheep</a:t>
            </a:r>
          </a:p>
        </p:txBody>
      </p:sp>
      <p:sp>
        <p:nvSpPr>
          <p:cNvPr id="805891" name="Rectangle 3">
            <a:extLst>
              <a:ext uri="{FF2B5EF4-FFF2-40B4-BE49-F238E27FC236}">
                <a16:creationId xmlns:a16="http://schemas.microsoft.com/office/drawing/2014/main" id="{2DF98D56-12E5-6B48-A630-B6579D1031DF}"/>
              </a:ext>
            </a:extLst>
          </p:cNvPr>
          <p:cNvSpPr>
            <a:spLocks noGrp="1" noChangeArrowheads="1"/>
          </p:cNvSpPr>
          <p:nvPr>
            <p:ph type="body" idx="1"/>
          </p:nvPr>
        </p:nvSpPr>
        <p:spPr/>
        <p:txBody>
          <a:bodyPr rtlCol="0">
            <a:noAutofit/>
          </a:bodyPr>
          <a:lstStyle/>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public class Sheep</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a:t>
            </a:r>
          </a:p>
          <a:p>
            <a:pPr marL="342900" lvl="1" indent="0" eaLnBrk="1" fontAlgn="auto" hangingPunct="1">
              <a:lnSpc>
                <a:spcPct val="120000"/>
              </a:lnSpc>
              <a:spcBef>
                <a:spcPts val="800"/>
              </a:spcBef>
              <a:spcAft>
                <a:spcPts val="0"/>
              </a:spcAft>
              <a:buFont typeface="Wingdings 2" charset="0"/>
              <a:buNone/>
              <a:defRPr/>
            </a:pPr>
            <a:r>
              <a:rPr lang="en-US" sz="1000" dirty="0">
                <a:solidFill>
                  <a:schemeClr val="tx1">
                    <a:lumMod val="65000"/>
                    <a:lumOff val="35000"/>
                  </a:schemeClr>
                </a:solidFill>
                <a:ea typeface="+mn-ea"/>
              </a:rPr>
              <a:t>   </a:t>
            </a:r>
            <a:r>
              <a:rPr lang="en-US" sz="1400" dirty="0">
                <a:solidFill>
                  <a:schemeClr val="tx1">
                    <a:lumMod val="65000"/>
                    <a:lumOff val="35000"/>
                  </a:schemeClr>
                </a:solidFill>
                <a:ea typeface="+mn-ea"/>
              </a:rPr>
              <a:t>private String name;</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a:t>
            </a:r>
            <a:r>
              <a:rPr lang="en-US" sz="1400" b="1" dirty="0">
                <a:solidFill>
                  <a:schemeClr val="tx1">
                    <a:lumMod val="65000"/>
                    <a:lumOff val="35000"/>
                  </a:schemeClr>
                </a:solidFill>
                <a:ea typeface="+mn-ea"/>
              </a:rPr>
              <a:t>public Sheep ()</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a:t>
            </a:r>
            <a:r>
              <a:rPr lang="en-US" sz="1400" dirty="0" err="1">
                <a:solidFill>
                  <a:schemeClr val="tx1">
                    <a:lumMod val="65000"/>
                    <a:lumOff val="35000"/>
                  </a:schemeClr>
                </a:solidFill>
                <a:ea typeface="+mn-ea"/>
              </a:rPr>
              <a:t>System.out.println</a:t>
            </a:r>
            <a:r>
              <a:rPr lang="en-US" sz="1400" dirty="0">
                <a:solidFill>
                  <a:schemeClr val="tx1">
                    <a:lumMod val="65000"/>
                    <a:lumOff val="35000"/>
                  </a:schemeClr>
                </a:solidFill>
                <a:ea typeface="+mn-ea"/>
              </a:rPr>
              <a:t>("Creating \"No name\" sheep");</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name = "No name";</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a:t>
            </a:r>
            <a:r>
              <a:rPr lang="en-US" sz="1400" b="1" dirty="0">
                <a:solidFill>
                  <a:schemeClr val="tx1">
                    <a:lumMod val="65000"/>
                    <a:lumOff val="35000"/>
                  </a:schemeClr>
                </a:solidFill>
                <a:ea typeface="+mn-ea"/>
              </a:rPr>
              <a:t>public Sheep (String </a:t>
            </a:r>
            <a:r>
              <a:rPr lang="en-US" sz="1400" b="1" dirty="0" err="1">
                <a:solidFill>
                  <a:schemeClr val="tx1">
                    <a:lumMod val="65000"/>
                    <a:lumOff val="35000"/>
                  </a:schemeClr>
                </a:solidFill>
                <a:ea typeface="+mn-ea"/>
              </a:rPr>
              <a:t>newName</a:t>
            </a:r>
            <a:r>
              <a:rPr lang="en-US" sz="1400" b="1" dirty="0">
                <a:solidFill>
                  <a:schemeClr val="tx1">
                    <a:lumMod val="65000"/>
                    <a:lumOff val="35000"/>
                  </a:schemeClr>
                </a:solidFill>
                <a:ea typeface="+mn-ea"/>
              </a:rPr>
              <a:t>)</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a:t>
            </a:r>
            <a:r>
              <a:rPr lang="en-US" sz="1400" dirty="0" err="1">
                <a:solidFill>
                  <a:schemeClr val="tx1">
                    <a:lumMod val="65000"/>
                    <a:lumOff val="35000"/>
                  </a:schemeClr>
                </a:solidFill>
                <a:ea typeface="+mn-ea"/>
              </a:rPr>
              <a:t>System.out.println</a:t>
            </a:r>
            <a:r>
              <a:rPr lang="en-US" sz="1400" dirty="0">
                <a:solidFill>
                  <a:schemeClr val="tx1">
                    <a:lumMod val="65000"/>
                    <a:lumOff val="35000"/>
                  </a:schemeClr>
                </a:solidFill>
                <a:ea typeface="+mn-ea"/>
              </a:rPr>
              <a:t>("Creating the sheep called " + </a:t>
            </a:r>
            <a:r>
              <a:rPr lang="en-US" sz="1400" dirty="0" err="1">
                <a:solidFill>
                  <a:schemeClr val="tx1">
                    <a:lumMod val="65000"/>
                    <a:lumOff val="35000"/>
                  </a:schemeClr>
                </a:solidFill>
                <a:ea typeface="+mn-ea"/>
              </a:rPr>
              <a:t>newName</a:t>
            </a:r>
            <a:r>
              <a:rPr lang="en-US" sz="1400" dirty="0">
                <a:solidFill>
                  <a:schemeClr val="tx1">
                    <a:lumMod val="65000"/>
                    <a:lumOff val="35000"/>
                  </a:schemeClr>
                </a:solidFill>
                <a:ea typeface="+mn-ea"/>
              </a:rPr>
              <a:t>);</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name = </a:t>
            </a:r>
            <a:r>
              <a:rPr lang="en-US" sz="1400" dirty="0" err="1">
                <a:solidFill>
                  <a:schemeClr val="tx1">
                    <a:lumMod val="65000"/>
                    <a:lumOff val="35000"/>
                  </a:schemeClr>
                </a:solidFill>
                <a:ea typeface="+mn-ea"/>
              </a:rPr>
              <a:t>newName</a:t>
            </a:r>
            <a:r>
              <a:rPr lang="en-US" sz="1400" dirty="0">
                <a:solidFill>
                  <a:schemeClr val="tx1">
                    <a:lumMod val="65000"/>
                    <a:lumOff val="35000"/>
                  </a:schemeClr>
                </a:solidFill>
                <a:ea typeface="+mn-ea"/>
              </a:rPr>
              <a:t>;</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public String </a:t>
            </a:r>
            <a:r>
              <a:rPr lang="en-US" sz="1400" dirty="0" err="1">
                <a:solidFill>
                  <a:schemeClr val="tx1">
                    <a:lumMod val="65000"/>
                    <a:lumOff val="35000"/>
                  </a:schemeClr>
                </a:solidFill>
                <a:ea typeface="+mn-ea"/>
              </a:rPr>
              <a:t>getName</a:t>
            </a:r>
            <a:r>
              <a:rPr lang="en-US" sz="1400" dirty="0">
                <a:solidFill>
                  <a:schemeClr val="tx1">
                    <a:lumMod val="65000"/>
                    <a:lumOff val="35000"/>
                  </a:schemeClr>
                </a:solidFill>
                <a:ea typeface="+mn-ea"/>
              </a:rPr>
              <a:t> () { return name; }</a:t>
            </a:r>
          </a:p>
          <a:p>
            <a:pPr marL="342900" lvl="1"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rPr>
              <a:t>    public void </a:t>
            </a:r>
            <a:r>
              <a:rPr lang="en-US" sz="1400" dirty="0" err="1">
                <a:solidFill>
                  <a:schemeClr val="tx1">
                    <a:lumMod val="65000"/>
                    <a:lumOff val="35000"/>
                  </a:schemeClr>
                </a:solidFill>
                <a:ea typeface="+mn-ea"/>
              </a:rPr>
              <a:t>setName</a:t>
            </a:r>
            <a:r>
              <a:rPr lang="en-US" sz="1400" dirty="0">
                <a:solidFill>
                  <a:schemeClr val="tx1">
                    <a:lumMod val="65000"/>
                    <a:lumOff val="35000"/>
                  </a:schemeClr>
                </a:solidFill>
                <a:ea typeface="+mn-ea"/>
              </a:rPr>
              <a:t> (String </a:t>
            </a:r>
            <a:r>
              <a:rPr lang="en-US" sz="1400" dirty="0" err="1">
                <a:solidFill>
                  <a:schemeClr val="tx1">
                    <a:lumMod val="65000"/>
                    <a:lumOff val="35000"/>
                  </a:schemeClr>
                </a:solidFill>
                <a:ea typeface="+mn-ea"/>
              </a:rPr>
              <a:t>newName</a:t>
            </a:r>
            <a:r>
              <a:rPr lang="en-US" sz="1400" dirty="0">
                <a:solidFill>
                  <a:schemeClr val="tx1">
                    <a:lumMod val="65000"/>
                    <a:lumOff val="35000"/>
                  </a:schemeClr>
                </a:solidFill>
                <a:ea typeface="+mn-ea"/>
              </a:rPr>
              <a:t>) { name = </a:t>
            </a:r>
            <a:r>
              <a:rPr lang="en-US" sz="1400" dirty="0" err="1">
                <a:solidFill>
                  <a:schemeClr val="tx1">
                    <a:lumMod val="65000"/>
                    <a:lumOff val="35000"/>
                  </a:schemeClr>
                </a:solidFill>
                <a:ea typeface="+mn-ea"/>
              </a:rPr>
              <a:t>newName</a:t>
            </a:r>
            <a:r>
              <a:rPr lang="en-US" sz="1400" dirty="0">
                <a:solidFill>
                  <a:schemeClr val="tx1">
                    <a:lumMod val="65000"/>
                    <a:lumOff val="35000"/>
                  </a:schemeClr>
                </a:solidFill>
                <a:ea typeface="+mn-ea"/>
              </a:rPr>
              <a:t>; }</a:t>
            </a:r>
          </a:p>
          <a:p>
            <a:pPr marL="0" indent="0" eaLnBrk="1" fontAlgn="auto" hangingPunct="1">
              <a:lnSpc>
                <a:spcPct val="120000"/>
              </a:lnSpc>
              <a:spcBef>
                <a:spcPts val="800"/>
              </a:spcBef>
              <a:spcAft>
                <a:spcPts val="0"/>
              </a:spcAft>
              <a:buFont typeface="Wingdings 2" charset="0"/>
              <a:buNone/>
              <a:defRPr/>
            </a:pPr>
            <a:r>
              <a:rPr lang="en-US" sz="1400" dirty="0">
                <a:solidFill>
                  <a:schemeClr val="tx1">
                    <a:lumMod val="65000"/>
                    <a:lumOff val="35000"/>
                  </a:schemeClr>
                </a:solidFill>
                <a:ea typeface="+mn-ea"/>
                <a:cs typeface="+mn-cs"/>
              </a:rPr>
              <a:t>}</a:t>
            </a: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49" name="Rectangle 2">
            <a:extLst>
              <a:ext uri="{FF2B5EF4-FFF2-40B4-BE49-F238E27FC236}">
                <a16:creationId xmlns:a16="http://schemas.microsoft.com/office/drawing/2014/main" id="{0476A452-615F-624D-AD1C-9A5A07F199C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Shadowing</a:t>
            </a:r>
          </a:p>
        </p:txBody>
      </p:sp>
      <p:sp>
        <p:nvSpPr>
          <p:cNvPr id="806915" name="Rectangle 3">
            <a:extLst>
              <a:ext uri="{FF2B5EF4-FFF2-40B4-BE49-F238E27FC236}">
                <a16:creationId xmlns:a16="http://schemas.microsoft.com/office/drawing/2014/main" id="{E305AE13-2891-3B48-8694-C011FEA615DC}"/>
              </a:ext>
            </a:extLst>
          </p:cNvPr>
          <p:cNvSpPr>
            <a:spLocks noGrp="1" noChangeArrowheads="1"/>
          </p:cNvSpPr>
          <p:nvPr>
            <p:ph type="body" idx="1"/>
          </p:nvPr>
        </p:nvSpPr>
        <p:spPr/>
        <p:txBody>
          <a:bodyPr rtlCol="0">
            <a:normAutofit fontScale="92500" lnSpcReduction="10000"/>
          </a:bodyPr>
          <a:lstStyle/>
          <a:p>
            <a:pPr marL="457200" indent="-457200" defTabSz="682625" eaLnBrk="1" fontAlgn="auto" hangingPunct="1">
              <a:spcAft>
                <a:spcPts val="0"/>
              </a:spcAft>
              <a:buFontTx/>
              <a:buAutoNum type="arabicParenR"/>
              <a:defRPr/>
            </a:pPr>
            <a:r>
              <a:rPr lang="en-US" sz="2600" dirty="0">
                <a:solidFill>
                  <a:schemeClr val="tx1">
                    <a:lumMod val="65000"/>
                    <a:lumOff val="35000"/>
                  </a:schemeClr>
                </a:solidFill>
                <a:ea typeface="+mn-ea"/>
                <a:cs typeface="+mn-cs"/>
              </a:rPr>
              <a:t>When a variable local to the method of a class has the same name as an attribute of that class.</a:t>
            </a:r>
          </a:p>
          <a:p>
            <a:pPr marL="677863" lvl="1" indent="-158750" defTabSz="682625" eaLnBrk="1" fontAlgn="auto" hangingPunct="1">
              <a:spcAft>
                <a:spcPts val="0"/>
              </a:spcAft>
              <a:buClr>
                <a:schemeClr val="accent1">
                  <a:lumMod val="50000"/>
                </a:schemeClr>
              </a:buClr>
              <a:buFont typeface="Wingdings 2" pitchFamily="18" charset="2"/>
              <a:buChar char=""/>
              <a:defRPr/>
            </a:pPr>
            <a:r>
              <a:rPr lang="en-US" sz="2200" dirty="0">
                <a:solidFill>
                  <a:schemeClr val="tx1">
                    <a:lumMod val="65000"/>
                    <a:lumOff val="35000"/>
                  </a:schemeClr>
                </a:solidFill>
                <a:ea typeface="+mn-ea"/>
              </a:rPr>
              <a:t>Be careful of accidentally doing this.</a:t>
            </a:r>
          </a:p>
          <a:p>
            <a:pPr marL="677863" lvl="1" indent="-158750" defTabSz="682625" eaLnBrk="1" fontAlgn="auto" hangingPunct="1">
              <a:spcAft>
                <a:spcPts val="0"/>
              </a:spcAft>
              <a:buClr>
                <a:schemeClr val="accent1">
                  <a:lumMod val="50000"/>
                </a:schemeClr>
              </a:buClr>
              <a:buFontTx/>
              <a:buNone/>
              <a:defRPr/>
            </a:pPr>
            <a:endParaRPr lang="en-US" sz="2200" dirty="0">
              <a:solidFill>
                <a:schemeClr val="tx1">
                  <a:lumMod val="65000"/>
                  <a:lumOff val="35000"/>
                </a:schemeClr>
              </a:solidFill>
              <a:ea typeface="+mn-ea"/>
            </a:endParaRPr>
          </a:p>
          <a:p>
            <a:pPr marL="677863" lvl="1" indent="-158750" defTabSz="682625" eaLnBrk="1" fontAlgn="auto" hangingPunct="1">
              <a:spcAft>
                <a:spcPts val="0"/>
              </a:spcAft>
              <a:buClr>
                <a:schemeClr val="accent1">
                  <a:lumMod val="50000"/>
                </a:schemeClr>
              </a:buClr>
              <a:buFontTx/>
              <a:buNone/>
              <a:defRPr/>
            </a:pPr>
            <a:r>
              <a:rPr lang="en-US" sz="2200" dirty="0">
                <a:solidFill>
                  <a:schemeClr val="tx1">
                    <a:lumMod val="65000"/>
                    <a:lumOff val="35000"/>
                  </a:schemeClr>
                </a:solidFill>
                <a:ea typeface="+mn-ea"/>
              </a:rPr>
              <a:t>public class Sheep</a:t>
            </a:r>
          </a:p>
          <a:p>
            <a:pPr marL="677863" lvl="1" indent="-158750" defTabSz="682625" eaLnBrk="1" fontAlgn="auto" hangingPunct="1">
              <a:spcAft>
                <a:spcPts val="0"/>
              </a:spcAft>
              <a:buClr>
                <a:schemeClr val="accent1">
                  <a:lumMod val="50000"/>
                </a:schemeClr>
              </a:buClr>
              <a:buFontTx/>
              <a:buNone/>
              <a:defRPr/>
            </a:pPr>
            <a:r>
              <a:rPr lang="en-US" sz="2200" dirty="0">
                <a:solidFill>
                  <a:schemeClr val="tx1">
                    <a:lumMod val="65000"/>
                    <a:lumOff val="35000"/>
                  </a:schemeClr>
                </a:solidFill>
                <a:ea typeface="+mn-ea"/>
              </a:rPr>
              <a:t>{</a:t>
            </a:r>
          </a:p>
          <a:p>
            <a:pPr marL="677863" lvl="1" indent="-158750" defTabSz="682625" eaLnBrk="1" fontAlgn="auto" hangingPunct="1">
              <a:spcAft>
                <a:spcPts val="0"/>
              </a:spcAft>
              <a:buClr>
                <a:schemeClr val="accent1">
                  <a:lumMod val="50000"/>
                </a:schemeClr>
              </a:buClr>
              <a:buFontTx/>
              <a:buNone/>
              <a:defRPr/>
            </a:pPr>
            <a:r>
              <a:rPr lang="en-US" sz="2200" dirty="0">
                <a:solidFill>
                  <a:schemeClr val="tx1">
                    <a:lumMod val="65000"/>
                    <a:lumOff val="35000"/>
                  </a:schemeClr>
                </a:solidFill>
                <a:ea typeface="+mn-ea"/>
              </a:rPr>
              <a:t>     private String name;</a:t>
            </a:r>
          </a:p>
          <a:p>
            <a:pPr marL="677863" lvl="1" indent="-158750" defTabSz="682625" eaLnBrk="1" fontAlgn="auto" hangingPunct="1">
              <a:spcAft>
                <a:spcPts val="0"/>
              </a:spcAft>
              <a:buClr>
                <a:schemeClr val="accent1">
                  <a:lumMod val="50000"/>
                </a:schemeClr>
              </a:buClr>
              <a:buFontTx/>
              <a:buNone/>
              <a:defRPr/>
            </a:pPr>
            <a:r>
              <a:rPr lang="en-US" sz="2200" dirty="0">
                <a:solidFill>
                  <a:schemeClr val="tx1">
                    <a:lumMod val="65000"/>
                    <a:lumOff val="35000"/>
                  </a:schemeClr>
                </a:solidFill>
                <a:ea typeface="+mn-ea"/>
              </a:rPr>
              <a:t>     public Sheep (String </a:t>
            </a:r>
            <a:r>
              <a:rPr lang="en-US" sz="2200" dirty="0" err="1">
                <a:solidFill>
                  <a:schemeClr val="tx1">
                    <a:lumMod val="65000"/>
                    <a:lumOff val="35000"/>
                  </a:schemeClr>
                </a:solidFill>
                <a:ea typeface="+mn-ea"/>
              </a:rPr>
              <a:t>newName</a:t>
            </a:r>
            <a:r>
              <a:rPr lang="en-US" sz="2200" dirty="0">
                <a:solidFill>
                  <a:schemeClr val="tx1">
                    <a:lumMod val="65000"/>
                    <a:lumOff val="35000"/>
                  </a:schemeClr>
                </a:solidFill>
                <a:ea typeface="+mn-ea"/>
              </a:rPr>
              <a:t>)</a:t>
            </a:r>
          </a:p>
          <a:p>
            <a:pPr marL="677863" lvl="1" indent="-158750" defTabSz="682625" eaLnBrk="1" fontAlgn="auto" hangingPunct="1">
              <a:spcAft>
                <a:spcPts val="0"/>
              </a:spcAft>
              <a:buClr>
                <a:schemeClr val="accent1">
                  <a:lumMod val="50000"/>
                </a:schemeClr>
              </a:buClr>
              <a:buFontTx/>
              <a:buNone/>
              <a:defRPr/>
            </a:pPr>
            <a:r>
              <a:rPr lang="en-US" sz="2200" dirty="0">
                <a:solidFill>
                  <a:schemeClr val="tx1">
                    <a:lumMod val="65000"/>
                    <a:lumOff val="35000"/>
                  </a:schemeClr>
                </a:solidFill>
                <a:ea typeface="+mn-ea"/>
              </a:rPr>
              <a:t>    {</a:t>
            </a:r>
          </a:p>
          <a:p>
            <a:pPr marL="677863" lvl="1" indent="-158750" defTabSz="682625" eaLnBrk="1" fontAlgn="auto" hangingPunct="1">
              <a:spcAft>
                <a:spcPts val="0"/>
              </a:spcAft>
              <a:buClr>
                <a:schemeClr val="accent1">
                  <a:lumMod val="50000"/>
                </a:schemeClr>
              </a:buClr>
              <a:buFontTx/>
              <a:buNone/>
              <a:defRPr/>
            </a:pPr>
            <a:r>
              <a:rPr lang="en-US" sz="2200" dirty="0">
                <a:solidFill>
                  <a:schemeClr val="tx1">
                    <a:lumMod val="65000"/>
                    <a:lumOff val="35000"/>
                  </a:schemeClr>
                </a:solidFill>
                <a:ea typeface="+mn-ea"/>
              </a:rPr>
              <a:t>        String name;</a:t>
            </a:r>
          </a:p>
          <a:p>
            <a:pPr marL="677863" lvl="1" indent="-158750" defTabSz="682625" eaLnBrk="1" fontAlgn="auto" hangingPunct="1">
              <a:spcAft>
                <a:spcPts val="0"/>
              </a:spcAft>
              <a:buClr>
                <a:schemeClr val="accent1">
                  <a:lumMod val="50000"/>
                </a:schemeClr>
              </a:buClr>
              <a:buFontTx/>
              <a:buNone/>
              <a:defRPr/>
            </a:pPr>
            <a:r>
              <a:rPr lang="en-US" sz="2200" dirty="0">
                <a:solidFill>
                  <a:schemeClr val="tx1">
                    <a:lumMod val="65000"/>
                    <a:lumOff val="35000"/>
                  </a:schemeClr>
                </a:solidFill>
                <a:ea typeface="+mn-ea"/>
              </a:rPr>
              <a:t>        </a:t>
            </a:r>
            <a:r>
              <a:rPr lang="en-US" sz="2200" dirty="0" err="1">
                <a:solidFill>
                  <a:schemeClr val="tx1">
                    <a:lumMod val="65000"/>
                    <a:lumOff val="35000"/>
                  </a:schemeClr>
                </a:solidFill>
                <a:ea typeface="+mn-ea"/>
              </a:rPr>
              <a:t>System.out.println</a:t>
            </a:r>
            <a:r>
              <a:rPr lang="en-US" sz="2200" dirty="0">
                <a:solidFill>
                  <a:schemeClr val="tx1">
                    <a:lumMod val="65000"/>
                    <a:lumOff val="35000"/>
                  </a:schemeClr>
                </a:solidFill>
                <a:ea typeface="+mn-ea"/>
              </a:rPr>
              <a:t>("Creating the sheep called " + </a:t>
            </a:r>
            <a:r>
              <a:rPr lang="en-US" sz="2200" dirty="0" err="1">
                <a:solidFill>
                  <a:schemeClr val="tx1">
                    <a:lumMod val="65000"/>
                    <a:lumOff val="35000"/>
                  </a:schemeClr>
                </a:solidFill>
                <a:ea typeface="+mn-ea"/>
              </a:rPr>
              <a:t>newName</a:t>
            </a:r>
            <a:r>
              <a:rPr lang="en-US" sz="2200" dirty="0">
                <a:solidFill>
                  <a:schemeClr val="tx1">
                    <a:lumMod val="65000"/>
                    <a:lumOff val="35000"/>
                  </a:schemeClr>
                </a:solidFill>
                <a:ea typeface="+mn-ea"/>
              </a:rPr>
              <a:t>);</a:t>
            </a:r>
          </a:p>
          <a:p>
            <a:pPr marL="677863" lvl="1" indent="-158750" defTabSz="682625" eaLnBrk="1" fontAlgn="auto" hangingPunct="1">
              <a:spcAft>
                <a:spcPts val="0"/>
              </a:spcAft>
              <a:buClr>
                <a:schemeClr val="accent1">
                  <a:lumMod val="50000"/>
                </a:schemeClr>
              </a:buClr>
              <a:buFontTx/>
              <a:buNone/>
              <a:defRPr/>
            </a:pPr>
            <a:r>
              <a:rPr lang="en-US" sz="2200" dirty="0">
                <a:solidFill>
                  <a:schemeClr val="tx1">
                    <a:lumMod val="65000"/>
                    <a:lumOff val="35000"/>
                  </a:schemeClr>
                </a:solidFill>
                <a:ea typeface="+mn-ea"/>
              </a:rPr>
              <a:t>        name = </a:t>
            </a:r>
            <a:r>
              <a:rPr lang="en-US" sz="2200" dirty="0" err="1">
                <a:solidFill>
                  <a:schemeClr val="tx1">
                    <a:lumMod val="65000"/>
                    <a:lumOff val="35000"/>
                  </a:schemeClr>
                </a:solidFill>
                <a:ea typeface="+mn-ea"/>
              </a:rPr>
              <a:t>newName</a:t>
            </a:r>
            <a:r>
              <a:rPr lang="en-US" sz="2200" dirty="0">
                <a:solidFill>
                  <a:schemeClr val="tx1">
                    <a:lumMod val="65000"/>
                    <a:lumOff val="35000"/>
                  </a:schemeClr>
                </a:solidFill>
                <a:ea typeface="+mn-ea"/>
              </a:rPr>
              <a:t>;</a:t>
            </a:r>
          </a:p>
          <a:p>
            <a:pPr marL="677863" lvl="1" indent="-158750" defTabSz="682625" eaLnBrk="1" fontAlgn="auto" hangingPunct="1">
              <a:spcAft>
                <a:spcPts val="0"/>
              </a:spcAft>
              <a:buClr>
                <a:schemeClr val="accent1">
                  <a:lumMod val="50000"/>
                </a:schemeClr>
              </a:buClr>
              <a:buFontTx/>
              <a:buNone/>
              <a:defRPr/>
            </a:pPr>
            <a:r>
              <a:rPr lang="en-US" sz="2200" dirty="0">
                <a:solidFill>
                  <a:schemeClr val="tx1">
                    <a:lumMod val="65000"/>
                    <a:lumOff val="35000"/>
                  </a:schemeClr>
                </a:solidFill>
                <a:ea typeface="+mn-ea"/>
              </a:rPr>
              <a:t>    }</a:t>
            </a:r>
          </a:p>
          <a:p>
            <a:pPr marL="677863" lvl="1" indent="-158750" defTabSz="682625" eaLnBrk="1" fontAlgn="auto" hangingPunct="1">
              <a:spcAft>
                <a:spcPts val="0"/>
              </a:spcAft>
              <a:buClr>
                <a:schemeClr val="accent1">
                  <a:lumMod val="50000"/>
                </a:schemeClr>
              </a:buClr>
              <a:buFontTx/>
              <a:buNone/>
              <a:defRPr/>
            </a:pPr>
            <a:endParaRPr lang="en-US" dirty="0">
              <a:solidFill>
                <a:schemeClr val="tx1">
                  <a:lumMod val="65000"/>
                  <a:lumOff val="35000"/>
                </a:schemeClr>
              </a:solidFill>
              <a:ea typeface="+mn-ea"/>
            </a:endParaRP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7" name="Rectangle 2">
            <a:extLst>
              <a:ext uri="{FF2B5EF4-FFF2-40B4-BE49-F238E27FC236}">
                <a16:creationId xmlns:a16="http://schemas.microsoft.com/office/drawing/2014/main" id="{C6952030-07B6-AC4F-958C-4D31189B7A8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Shadowing</a:t>
            </a:r>
          </a:p>
        </p:txBody>
      </p:sp>
      <p:sp>
        <p:nvSpPr>
          <p:cNvPr id="808963" name="Rectangle 3">
            <a:extLst>
              <a:ext uri="{FF2B5EF4-FFF2-40B4-BE49-F238E27FC236}">
                <a16:creationId xmlns:a16="http://schemas.microsoft.com/office/drawing/2014/main" id="{AB93A009-F824-BE48-A83E-5B9997A8469B}"/>
              </a:ext>
            </a:extLst>
          </p:cNvPr>
          <p:cNvSpPr>
            <a:spLocks noGrp="1" noChangeArrowheads="1"/>
          </p:cNvSpPr>
          <p:nvPr>
            <p:ph type="body" idx="1"/>
          </p:nvPr>
        </p:nvSpPr>
        <p:spPr/>
        <p:txBody>
          <a:bodyPr rtlCol="0">
            <a:noAutofit/>
          </a:bodyPr>
          <a:lstStyle/>
          <a:p>
            <a:pPr marL="0" indent="0" eaLnBrk="1" fontAlgn="auto" hangingPunct="1">
              <a:lnSpc>
                <a:spcPct val="120000"/>
              </a:lnSpc>
              <a:spcBef>
                <a:spcPts val="800"/>
              </a:spcBef>
              <a:spcAft>
                <a:spcPts val="0"/>
              </a:spcAft>
              <a:buFont typeface="Wingdings 2" charset="0"/>
              <a:buNone/>
              <a:defRPr/>
            </a:pPr>
            <a:r>
              <a:rPr lang="en-US" sz="1800" b="1" dirty="0">
                <a:solidFill>
                  <a:schemeClr val="tx1">
                    <a:lumMod val="65000"/>
                    <a:lumOff val="35000"/>
                  </a:schemeClr>
                </a:solidFill>
                <a:ea typeface="+mn-ea"/>
                <a:cs typeface="+mn-cs"/>
              </a:rPr>
              <a:t>Scope Rules:</a:t>
            </a:r>
          </a:p>
          <a:p>
            <a:pPr marL="457200" indent="-457200" eaLnBrk="1" fontAlgn="auto" hangingPunct="1">
              <a:lnSpc>
                <a:spcPct val="120000"/>
              </a:lnSpc>
              <a:spcBef>
                <a:spcPts val="800"/>
              </a:spcBef>
              <a:spcAft>
                <a:spcPts val="0"/>
              </a:spcAft>
              <a:buFontTx/>
              <a:buAutoNum type="arabicPeriod"/>
              <a:defRPr/>
            </a:pPr>
            <a:r>
              <a:rPr lang="en-US" sz="1600" dirty="0">
                <a:solidFill>
                  <a:schemeClr val="tx1">
                    <a:lumMod val="65000"/>
                    <a:lumOff val="35000"/>
                  </a:schemeClr>
                </a:solidFill>
                <a:ea typeface="+mn-ea"/>
                <a:cs typeface="+mn-cs"/>
              </a:rPr>
              <a:t>Look for a local identifier</a:t>
            </a:r>
          </a:p>
          <a:p>
            <a:pPr marL="457200" indent="-457200" eaLnBrk="1" fontAlgn="auto" hangingPunct="1">
              <a:lnSpc>
                <a:spcPct val="120000"/>
              </a:lnSpc>
              <a:spcBef>
                <a:spcPts val="800"/>
              </a:spcBef>
              <a:spcAft>
                <a:spcPts val="0"/>
              </a:spcAft>
              <a:buFontTx/>
              <a:buAutoNum type="arabicPeriod"/>
              <a:defRPr/>
            </a:pPr>
            <a:r>
              <a:rPr lang="en-US" sz="1600" dirty="0">
                <a:solidFill>
                  <a:schemeClr val="tx1">
                    <a:lumMod val="65000"/>
                    <a:lumOff val="35000"/>
                  </a:schemeClr>
                </a:solidFill>
                <a:ea typeface="+mn-ea"/>
                <a:cs typeface="+mn-cs"/>
              </a:rPr>
              <a:t>Look for an attribute</a:t>
            </a:r>
          </a:p>
          <a:p>
            <a:pPr marL="457200" indent="-457200" eaLnBrk="1" fontAlgn="auto" hangingPunct="1">
              <a:lnSpc>
                <a:spcPct val="120000"/>
              </a:lnSpc>
              <a:spcBef>
                <a:spcPts val="800"/>
              </a:spcBef>
              <a:spcAft>
                <a:spcPts val="0"/>
              </a:spcAft>
              <a:buFontTx/>
              <a:buAutoNum type="arabicPeriod"/>
              <a:defRPr/>
            </a:pPr>
            <a:endParaRPr lang="en-US" sz="1600" dirty="0">
              <a:solidFill>
                <a:schemeClr val="tx1">
                  <a:lumMod val="65000"/>
                  <a:lumOff val="35000"/>
                </a:schemeClr>
              </a:solidFill>
              <a:ea typeface="+mn-ea"/>
              <a:cs typeface="+mn-cs"/>
            </a:endParaRP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public class Foo</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 Attributes</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public void method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 Local variables</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r>
              <a:rPr lang="en-US" sz="1600" dirty="0" err="1">
                <a:solidFill>
                  <a:schemeClr val="tx1">
                    <a:lumMod val="65000"/>
                    <a:lumOff val="35000"/>
                  </a:schemeClr>
                </a:solidFill>
                <a:ea typeface="+mn-ea"/>
                <a:cs typeface="+mn-cs"/>
              </a:rPr>
              <a:t>num</a:t>
            </a:r>
            <a:r>
              <a:rPr lang="en-US" sz="1600" dirty="0">
                <a:solidFill>
                  <a:schemeClr val="tx1">
                    <a:lumMod val="65000"/>
                    <a:lumOff val="35000"/>
                  </a:schemeClr>
                </a:solidFill>
                <a:ea typeface="+mn-ea"/>
                <a:cs typeface="+mn-cs"/>
              </a:rPr>
              <a:t> = 1;</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	}</a:t>
            </a:r>
          </a:p>
          <a:p>
            <a:pPr marL="0" indent="0" eaLnBrk="1" fontAlgn="auto" hangingPunct="1">
              <a:lnSpc>
                <a:spcPct val="120000"/>
              </a:lnSpc>
              <a:spcBef>
                <a:spcPts val="800"/>
              </a:spcBef>
              <a:spcAft>
                <a:spcPts val="0"/>
              </a:spcAft>
              <a:buFont typeface="Wingdings 2" charset="0"/>
              <a:buNone/>
              <a:defRPr/>
            </a:pPr>
            <a:r>
              <a:rPr lang="en-US" sz="1600" dirty="0">
                <a:solidFill>
                  <a:schemeClr val="tx1">
                    <a:lumMod val="65000"/>
                    <a:lumOff val="35000"/>
                  </a:schemeClr>
                </a:solidFill>
                <a:ea typeface="+mn-ea"/>
                <a:cs typeface="+mn-cs"/>
              </a:rPr>
              <a:t>}</a:t>
            </a:r>
          </a:p>
        </p:txBody>
      </p:sp>
      <p:grpSp>
        <p:nvGrpSpPr>
          <p:cNvPr id="808964" name="Group 4">
            <a:extLst>
              <a:ext uri="{FF2B5EF4-FFF2-40B4-BE49-F238E27FC236}">
                <a16:creationId xmlns:a16="http://schemas.microsoft.com/office/drawing/2014/main" id="{D2E5A2CD-7A20-BE4F-A692-E5EC8EA18165}"/>
              </a:ext>
            </a:extLst>
          </p:cNvPr>
          <p:cNvGrpSpPr>
            <a:grpSpLocks/>
          </p:cNvGrpSpPr>
          <p:nvPr/>
        </p:nvGrpSpPr>
        <p:grpSpPr bwMode="auto">
          <a:xfrm>
            <a:off x="3636963" y="5013325"/>
            <a:ext cx="3600450" cy="641350"/>
            <a:chOff x="885" y="3022"/>
            <a:chExt cx="2268" cy="404"/>
          </a:xfrm>
        </p:grpSpPr>
        <p:sp>
          <p:nvSpPr>
            <p:cNvPr id="808965" name="Line 5">
              <a:extLst>
                <a:ext uri="{FF2B5EF4-FFF2-40B4-BE49-F238E27FC236}">
                  <a16:creationId xmlns:a16="http://schemas.microsoft.com/office/drawing/2014/main" id="{EEC3AB36-5F37-5846-9E1B-E52569EBE4FE}"/>
                </a:ext>
              </a:extLst>
            </p:cNvPr>
            <p:cNvSpPr>
              <a:spLocks noChangeShapeType="1"/>
            </p:cNvSpPr>
            <p:nvPr/>
          </p:nvSpPr>
          <p:spPr bwMode="auto">
            <a:xfrm flipH="1">
              <a:off x="885" y="3204"/>
              <a:ext cx="1043"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808966" name="Text Box 6">
              <a:extLst>
                <a:ext uri="{FF2B5EF4-FFF2-40B4-BE49-F238E27FC236}">
                  <a16:creationId xmlns:a16="http://schemas.microsoft.com/office/drawing/2014/main" id="{D5CC8455-5266-3D4E-A255-B08912AB1288}"/>
                </a:ext>
              </a:extLst>
            </p:cNvPr>
            <p:cNvSpPr txBox="1">
              <a:spLocks noChangeArrowheads="1"/>
            </p:cNvSpPr>
            <p:nvPr/>
          </p:nvSpPr>
          <p:spPr bwMode="auto">
            <a:xfrm>
              <a:off x="1928" y="3022"/>
              <a:ext cx="1225"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sz="1800" b="1" dirty="0">
                  <a:solidFill>
                    <a:schemeClr val="accent2"/>
                  </a:solidFill>
                  <a:latin typeface="Arial" charset="0"/>
                  <a:ea typeface="ＭＳ Ｐゴシック" charset="0"/>
                </a:rPr>
                <a:t>A reference to an identifier</a:t>
              </a:r>
            </a:p>
          </p:txBody>
        </p:sp>
      </p:grpSp>
      <p:grpSp>
        <p:nvGrpSpPr>
          <p:cNvPr id="808967" name="Group 7">
            <a:extLst>
              <a:ext uri="{FF2B5EF4-FFF2-40B4-BE49-F238E27FC236}">
                <a16:creationId xmlns:a16="http://schemas.microsoft.com/office/drawing/2014/main" id="{36A5C5AB-1C01-614C-95C7-EDDE15A9C261}"/>
              </a:ext>
            </a:extLst>
          </p:cNvPr>
          <p:cNvGrpSpPr>
            <a:grpSpLocks/>
          </p:cNvGrpSpPr>
          <p:nvPr/>
        </p:nvGrpSpPr>
        <p:grpSpPr bwMode="auto">
          <a:xfrm>
            <a:off x="4211638" y="3429000"/>
            <a:ext cx="4033837" cy="1295400"/>
            <a:chOff x="2200" y="2160"/>
            <a:chExt cx="2994" cy="861"/>
          </a:xfrm>
        </p:grpSpPr>
        <p:sp>
          <p:nvSpPr>
            <p:cNvPr id="808968" name="Line 8">
              <a:extLst>
                <a:ext uri="{FF2B5EF4-FFF2-40B4-BE49-F238E27FC236}">
                  <a16:creationId xmlns:a16="http://schemas.microsoft.com/office/drawing/2014/main" id="{D66E46D2-0D39-9B40-9DFC-22A0220386BA}"/>
                </a:ext>
              </a:extLst>
            </p:cNvPr>
            <p:cNvSpPr>
              <a:spLocks noChangeShapeType="1"/>
            </p:cNvSpPr>
            <p:nvPr/>
          </p:nvSpPr>
          <p:spPr bwMode="auto">
            <a:xfrm flipH="1">
              <a:off x="2200" y="2432"/>
              <a:ext cx="1815" cy="589"/>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808969" name="Text Box 9">
              <a:extLst>
                <a:ext uri="{FF2B5EF4-FFF2-40B4-BE49-F238E27FC236}">
                  <a16:creationId xmlns:a16="http://schemas.microsoft.com/office/drawing/2014/main" id="{51D0F751-45BB-9C48-9FDF-1953CA6A9648}"/>
                </a:ext>
              </a:extLst>
            </p:cNvPr>
            <p:cNvSpPr txBox="1">
              <a:spLocks noChangeArrowheads="1"/>
            </p:cNvSpPr>
            <p:nvPr/>
          </p:nvSpPr>
          <p:spPr bwMode="auto">
            <a:xfrm>
              <a:off x="3969" y="2160"/>
              <a:ext cx="1225"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sz="1800" b="1">
                  <a:solidFill>
                    <a:schemeClr val="accent2"/>
                  </a:solidFill>
                  <a:latin typeface="Arial" charset="0"/>
                  <a:ea typeface="ＭＳ Ｐゴシック" charset="0"/>
                </a:rPr>
                <a:t>First: Look for a local identifier by that name</a:t>
              </a:r>
            </a:p>
          </p:txBody>
        </p:sp>
      </p:grpSp>
      <p:grpSp>
        <p:nvGrpSpPr>
          <p:cNvPr id="808970" name="Group 10">
            <a:extLst>
              <a:ext uri="{FF2B5EF4-FFF2-40B4-BE49-F238E27FC236}">
                <a16:creationId xmlns:a16="http://schemas.microsoft.com/office/drawing/2014/main" id="{2F9C3B95-B3F4-D14F-A718-432167509714}"/>
              </a:ext>
            </a:extLst>
          </p:cNvPr>
          <p:cNvGrpSpPr>
            <a:grpSpLocks/>
          </p:cNvGrpSpPr>
          <p:nvPr/>
        </p:nvGrpSpPr>
        <p:grpSpPr bwMode="auto">
          <a:xfrm>
            <a:off x="3132138" y="1989138"/>
            <a:ext cx="5113337" cy="1655762"/>
            <a:chOff x="1565" y="1253"/>
            <a:chExt cx="3629" cy="1134"/>
          </a:xfrm>
        </p:grpSpPr>
        <p:sp>
          <p:nvSpPr>
            <p:cNvPr id="808971" name="Line 11">
              <a:extLst>
                <a:ext uri="{FF2B5EF4-FFF2-40B4-BE49-F238E27FC236}">
                  <a16:creationId xmlns:a16="http://schemas.microsoft.com/office/drawing/2014/main" id="{B0203169-A58A-D44E-8EB5-2C1A88F37083}"/>
                </a:ext>
              </a:extLst>
            </p:cNvPr>
            <p:cNvSpPr>
              <a:spLocks noChangeShapeType="1"/>
            </p:cNvSpPr>
            <p:nvPr/>
          </p:nvSpPr>
          <p:spPr bwMode="auto">
            <a:xfrm flipH="1">
              <a:off x="1565" y="1570"/>
              <a:ext cx="2404" cy="817"/>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808972" name="Text Box 12">
              <a:extLst>
                <a:ext uri="{FF2B5EF4-FFF2-40B4-BE49-F238E27FC236}">
                  <a16:creationId xmlns:a16="http://schemas.microsoft.com/office/drawing/2014/main" id="{43CEFC24-6140-554F-B3D5-33AD0FC5A7C2}"/>
                </a:ext>
              </a:extLst>
            </p:cNvPr>
            <p:cNvSpPr txBox="1">
              <a:spLocks noChangeArrowheads="1"/>
            </p:cNvSpPr>
            <p:nvPr/>
          </p:nvSpPr>
          <p:spPr bwMode="auto">
            <a:xfrm>
              <a:off x="3969" y="1253"/>
              <a:ext cx="1225"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sz="1800" b="1">
                  <a:solidFill>
                    <a:schemeClr val="accent2"/>
                  </a:solidFill>
                  <a:latin typeface="Arial" charset="0"/>
                  <a:ea typeface="ＭＳ Ｐゴシック" charset="0"/>
                </a:rPr>
                <a:t>Second: Look for an attribute by that name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1" name="Rectangle 2">
            <a:extLst>
              <a:ext uri="{FF2B5EF4-FFF2-40B4-BE49-F238E27FC236}">
                <a16:creationId xmlns:a16="http://schemas.microsoft.com/office/drawing/2014/main" id="{C0C4C97D-1372-A542-8A33-520890D2F812}"/>
              </a:ext>
            </a:extLst>
          </p:cNvPr>
          <p:cNvSpPr>
            <a:spLocks noGrp="1" noChangeArrowheads="1"/>
          </p:cNvSpPr>
          <p:nvPr>
            <p:ph type="title"/>
          </p:nvPr>
        </p:nvSpPr>
        <p:spPr/>
        <p:txBody>
          <a:bodyPr/>
          <a:lstStyle/>
          <a:p>
            <a:pPr eaLnBrk="1" hangingPunct="1"/>
            <a:r>
              <a:rPr lang="en-CA" altLang="en-US">
                <a:ea typeface="ＭＳ Ｐゴシック" panose="020B0600070205080204" pitchFamily="34" charset="-128"/>
              </a:rPr>
              <a:t>Information Hiding</a:t>
            </a:r>
            <a:endParaRPr lang="en-US" altLang="en-US">
              <a:ea typeface="ＭＳ Ｐゴシック" panose="020B0600070205080204" pitchFamily="34" charset="-128"/>
            </a:endParaRPr>
          </a:p>
        </p:txBody>
      </p:sp>
      <p:sp>
        <p:nvSpPr>
          <p:cNvPr id="184322" name="Rectangle 3">
            <a:extLst>
              <a:ext uri="{FF2B5EF4-FFF2-40B4-BE49-F238E27FC236}">
                <a16:creationId xmlns:a16="http://schemas.microsoft.com/office/drawing/2014/main" id="{0EBD3A2C-EF82-DC41-8EC1-BC3105F08538}"/>
              </a:ext>
            </a:extLst>
          </p:cNvPr>
          <p:cNvSpPr>
            <a:spLocks noGrp="1" noChangeArrowheads="1"/>
          </p:cNvSpPr>
          <p:nvPr>
            <p:ph type="body" idx="1"/>
          </p:nvPr>
        </p:nvSpPr>
        <p:spPr/>
        <p:txBody>
          <a:bodyPr/>
          <a:lstStyle/>
          <a:p>
            <a:pPr marL="115888" indent="-115888" eaLnBrk="1" hangingPunct="1">
              <a:buFontTx/>
              <a:buChar char="•"/>
            </a:pPr>
            <a:r>
              <a:rPr lang="en-CA" altLang="en-US" sz="2400">
                <a:ea typeface="ＭＳ Ｐゴシック" panose="020B0600070205080204" pitchFamily="34" charset="-128"/>
              </a:rPr>
              <a:t>An important part of Object-Oriented programming</a:t>
            </a:r>
          </a:p>
          <a:p>
            <a:pPr marL="115888" indent="-115888" eaLnBrk="1" hangingPunct="1">
              <a:buFontTx/>
              <a:buChar char="•"/>
            </a:pPr>
            <a:r>
              <a:rPr lang="en-CA" altLang="en-US" sz="2400">
                <a:ea typeface="ＭＳ Ｐゴシック" panose="020B0600070205080204" pitchFamily="34" charset="-128"/>
              </a:rPr>
              <a:t>Protects the inner-workings (data) of  a class</a:t>
            </a:r>
          </a:p>
          <a:p>
            <a:pPr marL="115888" indent="-115888" eaLnBrk="1" hangingPunct="1">
              <a:buFontTx/>
              <a:buChar char="•"/>
            </a:pPr>
            <a:r>
              <a:rPr lang="en-CA" altLang="en-US" sz="2400">
                <a:ea typeface="ＭＳ Ｐゴシック" panose="020B0600070205080204" pitchFamily="34" charset="-128"/>
              </a:rPr>
              <a:t>Only allow access to the core of an object in a controlled fashion (use </a:t>
            </a:r>
            <a:r>
              <a:rPr lang="en-CA" altLang="en-US" sz="2400" i="1">
                <a:ea typeface="ＭＳ Ｐゴシック" panose="020B0600070205080204" pitchFamily="34" charset="-128"/>
              </a:rPr>
              <a:t>public</a:t>
            </a:r>
            <a:r>
              <a:rPr lang="en-CA" altLang="en-US" sz="2400">
                <a:ea typeface="ＭＳ Ｐゴシック" panose="020B0600070205080204" pitchFamily="34" charset="-128"/>
              </a:rPr>
              <a:t> parts to access the </a:t>
            </a:r>
            <a:r>
              <a:rPr lang="en-CA" altLang="en-US" sz="2400" i="1">
                <a:ea typeface="ＭＳ Ｐゴシック" panose="020B0600070205080204" pitchFamily="34" charset="-128"/>
              </a:rPr>
              <a:t>private</a:t>
            </a:r>
            <a:r>
              <a:rPr lang="en-CA" altLang="en-US" sz="2400">
                <a:ea typeface="ＭＳ Ｐゴシック" panose="020B0600070205080204" pitchFamily="34" charset="-128"/>
              </a:rPr>
              <a:t> sections)</a:t>
            </a:r>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69" name="Rectangle 2">
            <a:extLst>
              <a:ext uri="{FF2B5EF4-FFF2-40B4-BE49-F238E27FC236}">
                <a16:creationId xmlns:a16="http://schemas.microsoft.com/office/drawing/2014/main" id="{B364B028-B8FC-1142-BF94-476941CA8E6C}"/>
              </a:ext>
            </a:extLst>
          </p:cNvPr>
          <p:cNvSpPr>
            <a:spLocks noGrp="1" noChangeArrowheads="1"/>
          </p:cNvSpPr>
          <p:nvPr>
            <p:ph type="title"/>
          </p:nvPr>
        </p:nvSpPr>
        <p:spPr/>
        <p:txBody>
          <a:bodyPr/>
          <a:lstStyle/>
          <a:p>
            <a:pPr eaLnBrk="1" hangingPunct="1"/>
            <a:r>
              <a:rPr lang="en-CA" altLang="en-US">
                <a:ea typeface="ＭＳ Ｐゴシック" panose="020B0600070205080204" pitchFamily="34" charset="-128"/>
              </a:rPr>
              <a:t>Encapsulation</a:t>
            </a:r>
            <a:endParaRPr lang="en-US" altLang="en-US">
              <a:ea typeface="ＭＳ Ｐゴシック" panose="020B0600070205080204" pitchFamily="34" charset="-128"/>
            </a:endParaRPr>
          </a:p>
        </p:txBody>
      </p:sp>
      <p:sp>
        <p:nvSpPr>
          <p:cNvPr id="186370" name="Rectangle 3">
            <a:extLst>
              <a:ext uri="{FF2B5EF4-FFF2-40B4-BE49-F238E27FC236}">
                <a16:creationId xmlns:a16="http://schemas.microsoft.com/office/drawing/2014/main" id="{F8857CDB-340E-1C4B-854E-C21873EFBFB6}"/>
              </a:ext>
            </a:extLst>
          </p:cNvPr>
          <p:cNvSpPr>
            <a:spLocks noGrp="1" noChangeArrowheads="1"/>
          </p:cNvSpPr>
          <p:nvPr>
            <p:ph type="body" idx="1"/>
          </p:nvPr>
        </p:nvSpPr>
        <p:spPr/>
        <p:txBody>
          <a:bodyPr/>
          <a:lstStyle/>
          <a:p>
            <a:pPr marL="0" indent="0" eaLnBrk="1" hangingPunct="1">
              <a:spcBef>
                <a:spcPts val="800"/>
              </a:spcBef>
              <a:buFont typeface="Wingdings 2" pitchFamily="2" charset="2"/>
              <a:buNone/>
            </a:pPr>
            <a:r>
              <a:rPr lang="en-CA" altLang="en-US" sz="2400">
                <a:ea typeface="ＭＳ Ｐゴシック" panose="020B0600070205080204" pitchFamily="34" charset="-128"/>
              </a:rPr>
              <a:t>Grouping data and methods together within a class definition to allow the private attributes to be accessible only through the public methods (this allows for information to be hidden and protected because access to the data occurs only through a controlled scenario).</a:t>
            </a:r>
          </a:p>
          <a:p>
            <a:pPr marL="0" indent="0" eaLnBrk="1" hangingPunct="1"/>
            <a:endParaRPr lang="en-US" altLang="en-US">
              <a:ea typeface="ＭＳ Ｐゴシック" panose="020B0600070205080204" pitchFamily="34" charset="-128"/>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1B97-E51F-AC41-B121-E0094E077D66}"/>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More about arrays</a:t>
            </a:r>
          </a:p>
        </p:txBody>
      </p:sp>
      <p:sp>
        <p:nvSpPr>
          <p:cNvPr id="3" name="Content Placeholder 2">
            <a:extLst>
              <a:ext uri="{FF2B5EF4-FFF2-40B4-BE49-F238E27FC236}">
                <a16:creationId xmlns:a16="http://schemas.microsoft.com/office/drawing/2014/main" id="{6A6BD6D9-B046-2B45-B4A5-0F7E19C7A46A}"/>
              </a:ext>
            </a:extLst>
          </p:cNvPr>
          <p:cNvSpPr>
            <a:spLocks noGrp="1"/>
          </p:cNvSpPr>
          <p:nvPr>
            <p:ph type="body"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rtlCol="0">
            <a:normAutofit/>
          </a:bodyPr>
          <a:lstStyle/>
          <a:p>
            <a:pPr eaLnBrk="1" fontAlgn="auto" hangingPunct="1">
              <a:lnSpc>
                <a:spcPct val="120000"/>
              </a:lnSpc>
              <a:spcBef>
                <a:spcPts val="600"/>
              </a:spcBef>
              <a:spcAft>
                <a:spcPts val="0"/>
              </a:spcAft>
              <a:buFont typeface="Wingdings 2" pitchFamily="18" charset="2"/>
              <a:buChar char=""/>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Arrays can be initialized during declaration as: </a:t>
            </a:r>
          </a:p>
          <a:p>
            <a:pPr marL="0" indent="0" eaLnBrk="1" fontAlgn="auto" hangingPunct="1">
              <a:lnSpc>
                <a:spcPct val="120000"/>
              </a:lnSpc>
              <a:spcBef>
                <a:spcPts val="600"/>
              </a:spcBef>
              <a:spcAft>
                <a:spcPts val="0"/>
              </a:spcAft>
              <a:buFont typeface="Wingdings 2" pitchFamily="18" charset="2"/>
              <a:buNone/>
              <a:defRPr/>
            </a:pPr>
            <a:r>
              <a:rPr lang="en-US" sz="1600" b="1" dirty="0">
                <a:solidFill>
                  <a:srgbClr val="7F0055"/>
                </a:solidFill>
                <a:highlight>
                  <a:srgbClr val="E8F2FE"/>
                </a:highlight>
                <a:latin typeface="Consolas"/>
                <a:ea typeface="+mn-ea"/>
                <a:cs typeface="+mn-cs"/>
              </a:rPr>
              <a:t>	</a:t>
            </a:r>
            <a:r>
              <a:rPr lang="en-US" sz="1600" b="1" dirty="0" err="1">
                <a:solidFill>
                  <a:srgbClr val="7F0055"/>
                </a:solidFill>
                <a:highlight>
                  <a:srgbClr val="E8F2FE"/>
                </a:highlight>
                <a:latin typeface="Consolas"/>
                <a:ea typeface="+mn-ea"/>
                <a:cs typeface="+mn-cs"/>
              </a:rPr>
              <a:t>int</a:t>
            </a:r>
            <a:r>
              <a:rPr lang="en-US" sz="1600" b="1" dirty="0">
                <a:solidFill>
                  <a:srgbClr val="000000"/>
                </a:solidFill>
                <a:highlight>
                  <a:srgbClr val="E8F2FE"/>
                </a:highlight>
                <a:latin typeface="Consolas"/>
                <a:ea typeface="+mn-ea"/>
                <a:cs typeface="+mn-cs"/>
              </a:rPr>
              <a:t> [] c = {1, 2, 3, 4, 5, 6, 7, 8, 9, 10, 11, 12};</a:t>
            </a:r>
            <a:endParaRPr lang="en-US" sz="1600" dirty="0">
              <a:solidFill>
                <a:schemeClr val="tx1">
                  <a:lumMod val="65000"/>
                  <a:lumOff val="35000"/>
                </a:schemeClr>
              </a:solidFill>
              <a:ea typeface="+mn-ea"/>
              <a:cs typeface="+mn-cs"/>
            </a:endParaRPr>
          </a:p>
          <a:p>
            <a:pPr lvl="3" eaLnBrk="1" fontAlgn="auto" hangingPunct="1">
              <a:lnSpc>
                <a:spcPct val="120000"/>
              </a:lnSpc>
              <a:spcAft>
                <a:spcPts val="0"/>
              </a:spcAft>
              <a:buClr>
                <a:schemeClr val="accent1">
                  <a:lumMod val="50000"/>
                </a:schemeClr>
              </a:buClr>
              <a:buFont typeface="Wingdings 2" pitchFamily="18" charset="2"/>
              <a:buChar char=""/>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c is an integer array of length 12.</a:t>
            </a:r>
          </a:p>
          <a:p>
            <a:pPr eaLnBrk="1" fontAlgn="auto" hangingPunct="1">
              <a:lnSpc>
                <a:spcPct val="120000"/>
              </a:lnSpc>
              <a:spcBef>
                <a:spcPts val="600"/>
              </a:spcBef>
              <a:spcAft>
                <a:spcPts val="0"/>
              </a:spcAft>
              <a:buFont typeface="Wingdings 2" pitchFamily="18" charset="2"/>
              <a:buChar char=""/>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We can use any expression as an index. </a:t>
            </a:r>
          </a:p>
          <a:p>
            <a:pPr marL="349250" lvl="1" indent="0" eaLnBrk="1" fontAlgn="auto" hangingPunct="1">
              <a:lnSpc>
                <a:spcPct val="120000"/>
              </a:lnSpc>
              <a:spcAft>
                <a:spcPts val="0"/>
              </a:spcAft>
              <a:buFont typeface="Wingdings 2" charset="0"/>
              <a:buNone/>
              <a:defRPr/>
            </a:pPr>
            <a:r>
              <a:rPr lang="en-US"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e.g. c[x + y] = …;</a:t>
            </a:r>
          </a:p>
          <a:p>
            <a:pPr eaLnBrk="1" fontAlgn="auto" hangingPunct="1">
              <a:lnSpc>
                <a:spcPct val="120000"/>
              </a:lnSpc>
              <a:spcBef>
                <a:spcPts val="600"/>
              </a:spcBef>
              <a:spcAft>
                <a:spcPts val="0"/>
              </a:spcAft>
              <a:buFont typeface="Wingdings 2" pitchFamily="18" charset="2"/>
              <a:buChar char=""/>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If we specify an out of range index, we get </a:t>
            </a:r>
            <a:r>
              <a:rPr lang="en-US" sz="2000" b="1" dirty="0" err="1">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ArrayIndexOutOfBoundsException</a:t>
            </a: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runtime</a:t>
            </a: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and program exits</a:t>
            </a:r>
          </a:p>
        </p:txBody>
      </p:sp>
      <p:sp>
        <p:nvSpPr>
          <p:cNvPr id="6" name="Slide Number Placeholder 5">
            <a:extLst>
              <a:ext uri="{FF2B5EF4-FFF2-40B4-BE49-F238E27FC236}">
                <a16:creationId xmlns:a16="http://schemas.microsoft.com/office/drawing/2014/main" id="{099BC4FE-B9C5-8147-AC62-EE468BCC6F31}"/>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80CAE6E-6399-8F4D-B7FF-180FABD84A99}" type="slidenum">
              <a:rPr lang="en-US" altLang="en-US" sz="800">
                <a:solidFill>
                  <a:srgbClr val="595959"/>
                </a:solidFill>
              </a:rPr>
              <a:pPr/>
              <a:t>14</a:t>
            </a:fld>
            <a:endParaRPr lang="en-US" altLang="en-US" sz="800">
              <a:solidFill>
                <a:srgbClr val="595959"/>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E6AA09AA-926F-E642-AC47-D40091879EC6}"/>
              </a:ext>
            </a:extLst>
          </p:cNvPr>
          <p:cNvSpPr>
            <a:spLocks noGrp="1" noChangeArrowheads="1"/>
          </p:cNvSpPr>
          <p:nvPr>
            <p:ph type="title"/>
          </p:nvPr>
        </p:nvSpPr>
        <p:spPr/>
        <p:txBody>
          <a:bodyPr rtlCol="0">
            <a:normAutofit/>
          </a:bodyPr>
          <a:lstStyle/>
          <a:p>
            <a:pPr eaLnBrk="1" fontAlgn="auto" hangingPunct="1">
              <a:spcAft>
                <a:spcPts val="0"/>
              </a:spcAft>
              <a:defRPr/>
            </a:pPr>
            <a:r>
              <a:rPr lang="en-US">
                <a:ea typeface="+mj-ea"/>
                <a:cs typeface="+mj-cs"/>
              </a:rPr>
              <a:t>Public And Private Parts Of A Class</a:t>
            </a:r>
          </a:p>
        </p:txBody>
      </p:sp>
      <p:sp>
        <p:nvSpPr>
          <p:cNvPr id="187394" name="Rectangle 3">
            <a:extLst>
              <a:ext uri="{FF2B5EF4-FFF2-40B4-BE49-F238E27FC236}">
                <a16:creationId xmlns:a16="http://schemas.microsoft.com/office/drawing/2014/main" id="{D7718288-5929-1D46-A747-EC460CA3F961}"/>
              </a:ext>
            </a:extLst>
          </p:cNvPr>
          <p:cNvSpPr>
            <a:spLocks noGrp="1" noChangeArrowheads="1"/>
          </p:cNvSpPr>
          <p:nvPr>
            <p:ph type="body" idx="1"/>
          </p:nvPr>
        </p:nvSpPr>
        <p:spPr/>
        <p:txBody>
          <a:bodyPr/>
          <a:lstStyle/>
          <a:p>
            <a:pPr marL="0" indent="0" eaLnBrk="1" hangingPunct="1">
              <a:buFont typeface="Wingdings 2" pitchFamily="2" charset="2"/>
              <a:buNone/>
            </a:pPr>
            <a:r>
              <a:rPr lang="en-US" altLang="en-US">
                <a:ea typeface="ＭＳ Ｐゴシック" panose="020B0600070205080204" pitchFamily="34" charset="-128"/>
              </a:rPr>
              <a:t>The public methods can be used to do things such as access or change the instance fields of the class</a:t>
            </a:r>
          </a:p>
        </p:txBody>
      </p:sp>
      <p:grpSp>
        <p:nvGrpSpPr>
          <p:cNvPr id="187395" name="Group 36">
            <a:extLst>
              <a:ext uri="{FF2B5EF4-FFF2-40B4-BE49-F238E27FC236}">
                <a16:creationId xmlns:a16="http://schemas.microsoft.com/office/drawing/2014/main" id="{F811D88E-CFAE-764D-BF08-85D85348DD0B}"/>
              </a:ext>
            </a:extLst>
          </p:cNvPr>
          <p:cNvGrpSpPr>
            <a:grpSpLocks/>
          </p:cNvGrpSpPr>
          <p:nvPr/>
        </p:nvGrpSpPr>
        <p:grpSpPr bwMode="auto">
          <a:xfrm>
            <a:off x="1619250" y="3716338"/>
            <a:ext cx="4895850" cy="1871662"/>
            <a:chOff x="476" y="2115"/>
            <a:chExt cx="3084" cy="1179"/>
          </a:xfrm>
        </p:grpSpPr>
        <p:sp>
          <p:nvSpPr>
            <p:cNvPr id="415753" name="Line 9">
              <a:extLst>
                <a:ext uri="{FF2B5EF4-FFF2-40B4-BE49-F238E27FC236}">
                  <a16:creationId xmlns:a16="http://schemas.microsoft.com/office/drawing/2014/main" id="{5109F9D3-A490-2240-AFFA-821068D7D3A6}"/>
                </a:ext>
              </a:extLst>
            </p:cNvPr>
            <p:cNvSpPr>
              <a:spLocks noChangeShapeType="1"/>
            </p:cNvSpPr>
            <p:nvPr/>
          </p:nvSpPr>
          <p:spPr bwMode="auto">
            <a:xfrm>
              <a:off x="476" y="2296"/>
              <a:ext cx="0" cy="99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54" name="Line 10">
              <a:extLst>
                <a:ext uri="{FF2B5EF4-FFF2-40B4-BE49-F238E27FC236}">
                  <a16:creationId xmlns:a16="http://schemas.microsoft.com/office/drawing/2014/main" id="{251A3D32-9A1C-474D-B72F-9256B6E202D5}"/>
                </a:ext>
              </a:extLst>
            </p:cNvPr>
            <p:cNvSpPr>
              <a:spLocks noChangeShapeType="1"/>
            </p:cNvSpPr>
            <p:nvPr/>
          </p:nvSpPr>
          <p:spPr bwMode="auto">
            <a:xfrm>
              <a:off x="3560" y="2296"/>
              <a:ext cx="0" cy="99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55" name="Line 11">
              <a:extLst>
                <a:ext uri="{FF2B5EF4-FFF2-40B4-BE49-F238E27FC236}">
                  <a16:creationId xmlns:a16="http://schemas.microsoft.com/office/drawing/2014/main" id="{20FBDDAE-96DA-D54D-83B7-FF9FCFEFFAE4}"/>
                </a:ext>
              </a:extLst>
            </p:cNvPr>
            <p:cNvSpPr>
              <a:spLocks noChangeShapeType="1"/>
            </p:cNvSpPr>
            <p:nvPr/>
          </p:nvSpPr>
          <p:spPr bwMode="auto">
            <a:xfrm>
              <a:off x="476" y="3294"/>
              <a:ext cx="308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56" name="Line 12">
              <a:extLst>
                <a:ext uri="{FF2B5EF4-FFF2-40B4-BE49-F238E27FC236}">
                  <a16:creationId xmlns:a16="http://schemas.microsoft.com/office/drawing/2014/main" id="{7472EAA8-D7F1-7742-BF9A-42DF12606B24}"/>
                </a:ext>
              </a:extLst>
            </p:cNvPr>
            <p:cNvSpPr>
              <a:spLocks noChangeShapeType="1"/>
            </p:cNvSpPr>
            <p:nvPr/>
          </p:nvSpPr>
          <p:spPr bwMode="auto">
            <a:xfrm>
              <a:off x="476" y="2296"/>
              <a:ext cx="40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59" name="Line 15">
              <a:extLst>
                <a:ext uri="{FF2B5EF4-FFF2-40B4-BE49-F238E27FC236}">
                  <a16:creationId xmlns:a16="http://schemas.microsoft.com/office/drawing/2014/main" id="{B456FD04-13A9-F149-A0D9-D7D1D062AC38}"/>
                </a:ext>
              </a:extLst>
            </p:cNvPr>
            <p:cNvSpPr>
              <a:spLocks noChangeShapeType="1"/>
            </p:cNvSpPr>
            <p:nvPr/>
          </p:nvSpPr>
          <p:spPr bwMode="auto">
            <a:xfrm>
              <a:off x="1429" y="2296"/>
              <a:ext cx="31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66" name="Text Box 22">
              <a:extLst>
                <a:ext uri="{FF2B5EF4-FFF2-40B4-BE49-F238E27FC236}">
                  <a16:creationId xmlns:a16="http://schemas.microsoft.com/office/drawing/2014/main" id="{6ED26861-3E1C-0D4B-8773-A9FBA360D13C}"/>
                </a:ext>
              </a:extLst>
            </p:cNvPr>
            <p:cNvSpPr txBox="1">
              <a:spLocks noChangeArrowheads="1"/>
            </p:cNvSpPr>
            <p:nvPr/>
          </p:nvSpPr>
          <p:spPr bwMode="auto">
            <a:xfrm>
              <a:off x="1746" y="2659"/>
              <a:ext cx="54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CA">
                  <a:latin typeface="Arial" charset="0"/>
                  <a:ea typeface="ＭＳ Ｐゴシック" charset="0"/>
                </a:rPr>
                <a:t>private data</a:t>
              </a:r>
              <a:endParaRPr lang="en-US">
                <a:latin typeface="Arial" charset="0"/>
                <a:ea typeface="ＭＳ Ｐゴシック" charset="0"/>
              </a:endParaRPr>
            </a:p>
          </p:txBody>
        </p:sp>
        <p:grpSp>
          <p:nvGrpSpPr>
            <p:cNvPr id="187406" name="Group 24">
              <a:extLst>
                <a:ext uri="{FF2B5EF4-FFF2-40B4-BE49-F238E27FC236}">
                  <a16:creationId xmlns:a16="http://schemas.microsoft.com/office/drawing/2014/main" id="{A9489F62-BF12-D949-978B-BC56B430A705}"/>
                </a:ext>
              </a:extLst>
            </p:cNvPr>
            <p:cNvGrpSpPr>
              <a:grpSpLocks/>
            </p:cNvGrpSpPr>
            <p:nvPr/>
          </p:nvGrpSpPr>
          <p:grpSpPr bwMode="auto">
            <a:xfrm>
              <a:off x="884" y="2115"/>
              <a:ext cx="545" cy="366"/>
              <a:chOff x="884" y="2115"/>
              <a:chExt cx="545" cy="366"/>
            </a:xfrm>
          </p:grpSpPr>
          <p:sp>
            <p:nvSpPr>
              <p:cNvPr id="415750" name="Text Box 6">
                <a:extLst>
                  <a:ext uri="{FF2B5EF4-FFF2-40B4-BE49-F238E27FC236}">
                    <a16:creationId xmlns:a16="http://schemas.microsoft.com/office/drawing/2014/main" id="{55D1AECB-1360-6347-92B0-F52360A1C8BA}"/>
                  </a:ext>
                </a:extLst>
              </p:cNvPr>
              <p:cNvSpPr txBox="1">
                <a:spLocks noChangeArrowheads="1"/>
              </p:cNvSpPr>
              <p:nvPr/>
            </p:nvSpPr>
            <p:spPr bwMode="auto">
              <a:xfrm>
                <a:off x="884" y="2115"/>
                <a:ext cx="54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CA">
                    <a:latin typeface="Arial" charset="0"/>
                    <a:ea typeface="ＭＳ Ｐゴシック" charset="0"/>
                  </a:rPr>
                  <a:t>publicmethod</a:t>
                </a:r>
                <a:endParaRPr lang="en-US">
                  <a:latin typeface="Arial" charset="0"/>
                  <a:ea typeface="ＭＳ Ｐゴシック" charset="0"/>
                </a:endParaRPr>
              </a:p>
            </p:txBody>
          </p:sp>
          <p:sp>
            <p:nvSpPr>
              <p:cNvPr id="415758" name="Line 14">
                <a:extLst>
                  <a:ext uri="{FF2B5EF4-FFF2-40B4-BE49-F238E27FC236}">
                    <a16:creationId xmlns:a16="http://schemas.microsoft.com/office/drawing/2014/main" id="{DD96636E-41D3-1A41-BB5D-13BDE939F5CB}"/>
                  </a:ext>
                </a:extLst>
              </p:cNvPr>
              <p:cNvSpPr>
                <a:spLocks noChangeShapeType="1"/>
              </p:cNvSpPr>
              <p:nvPr/>
            </p:nvSpPr>
            <p:spPr bwMode="auto">
              <a:xfrm flipV="1">
                <a:off x="884" y="2115"/>
                <a:ext cx="0" cy="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67" name="Line 23">
                <a:extLst>
                  <a:ext uri="{FF2B5EF4-FFF2-40B4-BE49-F238E27FC236}">
                    <a16:creationId xmlns:a16="http://schemas.microsoft.com/office/drawing/2014/main" id="{698ECAA0-6FB3-9C4D-950E-EA7D4097ADD8}"/>
                  </a:ext>
                </a:extLst>
              </p:cNvPr>
              <p:cNvSpPr>
                <a:spLocks noChangeShapeType="1"/>
              </p:cNvSpPr>
              <p:nvPr/>
            </p:nvSpPr>
            <p:spPr bwMode="auto">
              <a:xfrm flipV="1">
                <a:off x="1429" y="2115"/>
                <a:ext cx="0" cy="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grpSp>
        <p:grpSp>
          <p:nvGrpSpPr>
            <p:cNvPr id="187407" name="Group 25">
              <a:extLst>
                <a:ext uri="{FF2B5EF4-FFF2-40B4-BE49-F238E27FC236}">
                  <a16:creationId xmlns:a16="http://schemas.microsoft.com/office/drawing/2014/main" id="{F508D215-725D-004F-AC2D-F28039990767}"/>
                </a:ext>
              </a:extLst>
            </p:cNvPr>
            <p:cNvGrpSpPr>
              <a:grpSpLocks/>
            </p:cNvGrpSpPr>
            <p:nvPr/>
          </p:nvGrpSpPr>
          <p:grpSpPr bwMode="auto">
            <a:xfrm>
              <a:off x="1746" y="2115"/>
              <a:ext cx="545" cy="366"/>
              <a:chOff x="884" y="2115"/>
              <a:chExt cx="545" cy="366"/>
            </a:xfrm>
          </p:grpSpPr>
          <p:sp>
            <p:nvSpPr>
              <p:cNvPr id="415770" name="Text Box 26">
                <a:extLst>
                  <a:ext uri="{FF2B5EF4-FFF2-40B4-BE49-F238E27FC236}">
                    <a16:creationId xmlns:a16="http://schemas.microsoft.com/office/drawing/2014/main" id="{FD2544EE-BE56-DC4A-B0DC-E4B83E2A5677}"/>
                  </a:ext>
                </a:extLst>
              </p:cNvPr>
              <p:cNvSpPr txBox="1">
                <a:spLocks noChangeArrowheads="1"/>
              </p:cNvSpPr>
              <p:nvPr/>
            </p:nvSpPr>
            <p:spPr bwMode="auto">
              <a:xfrm>
                <a:off x="884" y="2115"/>
                <a:ext cx="54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CA">
                    <a:latin typeface="Arial" charset="0"/>
                    <a:ea typeface="ＭＳ Ｐゴシック" charset="0"/>
                  </a:rPr>
                  <a:t>publicmethod</a:t>
                </a:r>
                <a:endParaRPr lang="en-US">
                  <a:latin typeface="Arial" charset="0"/>
                  <a:ea typeface="ＭＳ Ｐゴシック" charset="0"/>
                </a:endParaRPr>
              </a:p>
            </p:txBody>
          </p:sp>
          <p:sp>
            <p:nvSpPr>
              <p:cNvPr id="415771" name="Line 27">
                <a:extLst>
                  <a:ext uri="{FF2B5EF4-FFF2-40B4-BE49-F238E27FC236}">
                    <a16:creationId xmlns:a16="http://schemas.microsoft.com/office/drawing/2014/main" id="{C0585132-571F-444E-932D-797C9B8A3FCB}"/>
                  </a:ext>
                </a:extLst>
              </p:cNvPr>
              <p:cNvSpPr>
                <a:spLocks noChangeShapeType="1"/>
              </p:cNvSpPr>
              <p:nvPr/>
            </p:nvSpPr>
            <p:spPr bwMode="auto">
              <a:xfrm flipV="1">
                <a:off x="884" y="2115"/>
                <a:ext cx="0" cy="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72" name="Line 28">
                <a:extLst>
                  <a:ext uri="{FF2B5EF4-FFF2-40B4-BE49-F238E27FC236}">
                    <a16:creationId xmlns:a16="http://schemas.microsoft.com/office/drawing/2014/main" id="{62952E1C-D4E5-F847-8FB0-C54B2A35F87D}"/>
                  </a:ext>
                </a:extLst>
              </p:cNvPr>
              <p:cNvSpPr>
                <a:spLocks noChangeShapeType="1"/>
              </p:cNvSpPr>
              <p:nvPr/>
            </p:nvSpPr>
            <p:spPr bwMode="auto">
              <a:xfrm flipV="1">
                <a:off x="1429" y="2115"/>
                <a:ext cx="0" cy="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grpSp>
        <p:sp>
          <p:nvSpPr>
            <p:cNvPr id="415773" name="Line 29">
              <a:extLst>
                <a:ext uri="{FF2B5EF4-FFF2-40B4-BE49-F238E27FC236}">
                  <a16:creationId xmlns:a16="http://schemas.microsoft.com/office/drawing/2014/main" id="{3927C423-480B-8A41-8701-5835E8F69E1C}"/>
                </a:ext>
              </a:extLst>
            </p:cNvPr>
            <p:cNvSpPr>
              <a:spLocks noChangeShapeType="1"/>
            </p:cNvSpPr>
            <p:nvPr/>
          </p:nvSpPr>
          <p:spPr bwMode="auto">
            <a:xfrm>
              <a:off x="2290" y="2296"/>
              <a:ext cx="31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grpSp>
          <p:nvGrpSpPr>
            <p:cNvPr id="187409" name="Group 30">
              <a:extLst>
                <a:ext uri="{FF2B5EF4-FFF2-40B4-BE49-F238E27FC236}">
                  <a16:creationId xmlns:a16="http://schemas.microsoft.com/office/drawing/2014/main" id="{B3B1D4ED-1BE5-EF4C-BC02-ABB337AAEE1A}"/>
                </a:ext>
              </a:extLst>
            </p:cNvPr>
            <p:cNvGrpSpPr>
              <a:grpSpLocks/>
            </p:cNvGrpSpPr>
            <p:nvPr/>
          </p:nvGrpSpPr>
          <p:grpSpPr bwMode="auto">
            <a:xfrm>
              <a:off x="2608" y="2115"/>
              <a:ext cx="545" cy="366"/>
              <a:chOff x="884" y="2115"/>
              <a:chExt cx="545" cy="366"/>
            </a:xfrm>
          </p:grpSpPr>
          <p:sp>
            <p:nvSpPr>
              <p:cNvPr id="415775" name="Text Box 31">
                <a:extLst>
                  <a:ext uri="{FF2B5EF4-FFF2-40B4-BE49-F238E27FC236}">
                    <a16:creationId xmlns:a16="http://schemas.microsoft.com/office/drawing/2014/main" id="{EF0D2965-0ADF-4841-B18B-59018F1FCDBC}"/>
                  </a:ext>
                </a:extLst>
              </p:cNvPr>
              <p:cNvSpPr txBox="1">
                <a:spLocks noChangeArrowheads="1"/>
              </p:cNvSpPr>
              <p:nvPr/>
            </p:nvSpPr>
            <p:spPr bwMode="auto">
              <a:xfrm>
                <a:off x="884" y="2115"/>
                <a:ext cx="54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CA">
                    <a:latin typeface="Arial" charset="0"/>
                    <a:ea typeface="ＭＳ Ｐゴシック" charset="0"/>
                  </a:rPr>
                  <a:t>publicmethod</a:t>
                </a:r>
                <a:endParaRPr lang="en-US">
                  <a:latin typeface="Arial" charset="0"/>
                  <a:ea typeface="ＭＳ Ｐゴシック" charset="0"/>
                </a:endParaRPr>
              </a:p>
            </p:txBody>
          </p:sp>
          <p:sp>
            <p:nvSpPr>
              <p:cNvPr id="415776" name="Line 32">
                <a:extLst>
                  <a:ext uri="{FF2B5EF4-FFF2-40B4-BE49-F238E27FC236}">
                    <a16:creationId xmlns:a16="http://schemas.microsoft.com/office/drawing/2014/main" id="{CACA69C5-B168-AA44-9D27-DE141B112795}"/>
                  </a:ext>
                </a:extLst>
              </p:cNvPr>
              <p:cNvSpPr>
                <a:spLocks noChangeShapeType="1"/>
              </p:cNvSpPr>
              <p:nvPr/>
            </p:nvSpPr>
            <p:spPr bwMode="auto">
              <a:xfrm flipV="1">
                <a:off x="884" y="2115"/>
                <a:ext cx="0" cy="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77" name="Line 33">
                <a:extLst>
                  <a:ext uri="{FF2B5EF4-FFF2-40B4-BE49-F238E27FC236}">
                    <a16:creationId xmlns:a16="http://schemas.microsoft.com/office/drawing/2014/main" id="{ACAF5EBA-BE63-0940-8539-DC2E3DBBD714}"/>
                  </a:ext>
                </a:extLst>
              </p:cNvPr>
              <p:cNvSpPr>
                <a:spLocks noChangeShapeType="1"/>
              </p:cNvSpPr>
              <p:nvPr/>
            </p:nvSpPr>
            <p:spPr bwMode="auto">
              <a:xfrm flipV="1">
                <a:off x="1429" y="2115"/>
                <a:ext cx="0" cy="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grpSp>
        <p:sp>
          <p:nvSpPr>
            <p:cNvPr id="415779" name="Line 35">
              <a:extLst>
                <a:ext uri="{FF2B5EF4-FFF2-40B4-BE49-F238E27FC236}">
                  <a16:creationId xmlns:a16="http://schemas.microsoft.com/office/drawing/2014/main" id="{65889597-4A73-9144-924E-8CC680DAC4FF}"/>
                </a:ext>
              </a:extLst>
            </p:cNvPr>
            <p:cNvSpPr>
              <a:spLocks noChangeShapeType="1"/>
            </p:cNvSpPr>
            <p:nvPr/>
          </p:nvSpPr>
          <p:spPr bwMode="auto">
            <a:xfrm>
              <a:off x="3152" y="2296"/>
              <a:ext cx="40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grpSp>
      <p:sp>
        <p:nvSpPr>
          <p:cNvPr id="415781" name="Line 37">
            <a:extLst>
              <a:ext uri="{FF2B5EF4-FFF2-40B4-BE49-F238E27FC236}">
                <a16:creationId xmlns:a16="http://schemas.microsoft.com/office/drawing/2014/main" id="{7F5B919A-74BE-B14D-AD8B-22D1E464A86D}"/>
              </a:ext>
            </a:extLst>
          </p:cNvPr>
          <p:cNvSpPr>
            <a:spLocks noChangeShapeType="1"/>
          </p:cNvSpPr>
          <p:nvPr/>
        </p:nvSpPr>
        <p:spPr bwMode="auto">
          <a:xfrm flipV="1">
            <a:off x="2700338" y="3213100"/>
            <a:ext cx="0" cy="503238"/>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82" name="Line 38">
            <a:extLst>
              <a:ext uri="{FF2B5EF4-FFF2-40B4-BE49-F238E27FC236}">
                <a16:creationId xmlns:a16="http://schemas.microsoft.com/office/drawing/2014/main" id="{3E3C78D5-9CAA-964F-96D8-C945F57C19CB}"/>
              </a:ext>
            </a:extLst>
          </p:cNvPr>
          <p:cNvSpPr>
            <a:spLocks noChangeShapeType="1"/>
          </p:cNvSpPr>
          <p:nvPr/>
        </p:nvSpPr>
        <p:spPr bwMode="auto">
          <a:xfrm>
            <a:off x="4067175" y="3213100"/>
            <a:ext cx="0" cy="43180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endParaRPr lang="en-US">
              <a:latin typeface="Arial" charset="0"/>
              <a:ea typeface="ＭＳ Ｐゴシック" charset="0"/>
            </a:endParaRPr>
          </a:p>
        </p:txBody>
      </p:sp>
      <p:sp>
        <p:nvSpPr>
          <p:cNvPr id="415783" name="Text Box 39">
            <a:extLst>
              <a:ext uri="{FF2B5EF4-FFF2-40B4-BE49-F238E27FC236}">
                <a16:creationId xmlns:a16="http://schemas.microsoft.com/office/drawing/2014/main" id="{94B97275-88C5-CE4E-A93B-3C056B852F14}"/>
              </a:ext>
            </a:extLst>
          </p:cNvPr>
          <p:cNvSpPr txBox="1">
            <a:spLocks noChangeArrowheads="1"/>
          </p:cNvSpPr>
          <p:nvPr/>
        </p:nvSpPr>
        <p:spPr bwMode="auto">
          <a:xfrm>
            <a:off x="3635375" y="2852738"/>
            <a:ext cx="9350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a:latin typeface="Arial" charset="0"/>
                <a:ea typeface="ＭＳ Ｐゴシック" charset="0"/>
              </a:rPr>
              <a:t>set data</a:t>
            </a:r>
          </a:p>
        </p:txBody>
      </p:sp>
      <p:sp>
        <p:nvSpPr>
          <p:cNvPr id="415784" name="Text Box 40">
            <a:extLst>
              <a:ext uri="{FF2B5EF4-FFF2-40B4-BE49-F238E27FC236}">
                <a16:creationId xmlns:a16="http://schemas.microsoft.com/office/drawing/2014/main" id="{2E61B53C-2771-7B42-BFDC-EC108CD829A8}"/>
              </a:ext>
            </a:extLst>
          </p:cNvPr>
          <p:cNvSpPr txBox="1">
            <a:spLocks noChangeArrowheads="1"/>
          </p:cNvSpPr>
          <p:nvPr/>
        </p:nvSpPr>
        <p:spPr bwMode="auto">
          <a:xfrm>
            <a:off x="2195513" y="2852738"/>
            <a:ext cx="9350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600" tIns="46800" rIns="93600" bIns="46800">
            <a:spAutoFit/>
          </a:bodyPr>
          <a:lstStyle/>
          <a:p>
            <a:pPr>
              <a:defRPr/>
            </a:pPr>
            <a:r>
              <a:rPr lang="en-US">
                <a:latin typeface="Arial" charset="0"/>
                <a:ea typeface="ＭＳ Ｐゴシック" charset="0"/>
              </a:rPr>
              <a:t>get data</a:t>
            </a:r>
          </a:p>
        </p:txBody>
      </p:sp>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30DB114C-7A40-7C47-9E1C-003BF4B4083E}"/>
              </a:ext>
            </a:extLst>
          </p:cNvPr>
          <p:cNvSpPr>
            <a:spLocks noGrp="1" noChangeArrowheads="1"/>
          </p:cNvSpPr>
          <p:nvPr>
            <p:ph type="title"/>
          </p:nvPr>
        </p:nvSpPr>
        <p:spPr/>
        <p:txBody>
          <a:bodyPr rtlCol="0">
            <a:normAutofit/>
          </a:bodyPr>
          <a:lstStyle/>
          <a:p>
            <a:pPr eaLnBrk="1" fontAlgn="auto" hangingPunct="1">
              <a:spcAft>
                <a:spcPts val="0"/>
              </a:spcAft>
              <a:defRPr/>
            </a:pPr>
            <a:r>
              <a:rPr lang="en-US" dirty="0">
                <a:ea typeface="+mj-ea"/>
                <a:cs typeface="+mj-cs"/>
              </a:rPr>
              <a:t>Public And Private Parts Of A Class</a:t>
            </a:r>
          </a:p>
        </p:txBody>
      </p:sp>
      <p:sp>
        <p:nvSpPr>
          <p:cNvPr id="414723" name="Rectangle 3">
            <a:extLst>
              <a:ext uri="{FF2B5EF4-FFF2-40B4-BE49-F238E27FC236}">
                <a16:creationId xmlns:a16="http://schemas.microsoft.com/office/drawing/2014/main" id="{3F1261AB-5AA5-1145-8D8B-59597D59FD81}"/>
              </a:ext>
            </a:extLst>
          </p:cNvPr>
          <p:cNvSpPr>
            <a:spLocks noGrp="1" noChangeArrowheads="1"/>
          </p:cNvSpPr>
          <p:nvPr>
            <p:ph type="body" idx="1"/>
          </p:nvPr>
        </p:nvSpPr>
        <p:spPr/>
        <p:txBody>
          <a:bodyPr>
            <a:normAutofit fontScale="92500" lnSpcReduction="20000"/>
          </a:bodyPr>
          <a:lstStyle/>
          <a:p>
            <a:pPr marL="0" indent="0" eaLnBrk="1" hangingPunct="1">
              <a:lnSpc>
                <a:spcPct val="60000"/>
              </a:lnSpc>
              <a:buFont typeface="Wingdings 2" pitchFamily="2" charset="2"/>
              <a:buNone/>
            </a:pPr>
            <a:r>
              <a:rPr lang="en-US" altLang="en-US" sz="2000">
                <a:ea typeface="ＭＳ Ｐゴシック" panose="020B0600070205080204" pitchFamily="34" charset="-128"/>
              </a:rPr>
              <a:t>Types of methods that utilize the instance fields:</a:t>
            </a:r>
          </a:p>
          <a:p>
            <a:pPr marL="0" indent="0" eaLnBrk="1" hangingPunct="1">
              <a:spcBef>
                <a:spcPts val="600"/>
              </a:spcBef>
              <a:buFontTx/>
              <a:buAutoNum type="arabicParenR"/>
            </a:pPr>
            <a:r>
              <a:rPr lang="en-US" altLang="en-US" sz="1800" b="1">
                <a:ea typeface="ＭＳ Ｐゴシック" panose="020B0600070205080204" pitchFamily="34" charset="-128"/>
              </a:rPr>
              <a:t>Accessor methods - </a:t>
            </a:r>
            <a:r>
              <a:rPr lang="ja-JP" altLang="en-US" sz="1800" b="1">
                <a:latin typeface="Arial" panose="020B0604020202020204" pitchFamily="34" charset="0"/>
                <a:ea typeface="メイリオ" panose="020B0604030504040204" pitchFamily="34" charset="-128"/>
              </a:rPr>
              <a:t>‘</a:t>
            </a:r>
            <a:r>
              <a:rPr lang="en-US" altLang="ja-JP" sz="1800" b="1">
                <a:ea typeface="ＭＳ Ｐゴシック" panose="020B0600070205080204" pitchFamily="34" charset="-128"/>
              </a:rPr>
              <a:t>getter</a:t>
            </a:r>
            <a:r>
              <a:rPr lang="ja-JP" altLang="en-US" sz="1800" b="1">
                <a:latin typeface="Arial" panose="020B0604020202020204" pitchFamily="34" charset="0"/>
                <a:ea typeface="メイリオ" panose="020B0604030504040204" pitchFamily="34" charset="-128"/>
              </a:rPr>
              <a:t>’</a:t>
            </a:r>
            <a:endParaRPr lang="en-US" altLang="ja-JP" sz="1800" b="1">
              <a:ea typeface="ＭＳ Ｐゴシック" panose="020B0600070205080204" pitchFamily="34" charset="-128"/>
            </a:endParaRPr>
          </a:p>
          <a:p>
            <a:pPr marL="1238250" lvl="1" indent="-857250" eaLnBrk="1" hangingPunct="1"/>
            <a:r>
              <a:rPr lang="en-US" altLang="en-US" sz="1800">
                <a:ea typeface="ＭＳ Ｐゴシック" panose="020B0600070205080204" pitchFamily="34" charset="-128"/>
              </a:rPr>
              <a:t>Used to get the current value of a field</a:t>
            </a:r>
          </a:p>
          <a:p>
            <a:pPr marL="1238250" lvl="1" indent="-857250" eaLnBrk="1" hangingPunct="1"/>
            <a:r>
              <a:rPr lang="en-US" altLang="en-US" sz="1800">
                <a:ea typeface="ＭＳ Ｐゴシック" panose="020B0600070205080204" pitchFamily="34" charset="-128"/>
              </a:rPr>
              <a:t>Example:</a:t>
            </a:r>
          </a:p>
          <a:p>
            <a:pPr marL="1238250" lvl="1" indent="-857250" eaLnBrk="1" hangingPunct="1">
              <a:buFontTx/>
              <a:buNone/>
            </a:pPr>
            <a:r>
              <a:rPr lang="en-US" altLang="en-US" sz="1800">
                <a:ea typeface="ＭＳ Ｐゴシック" panose="020B0600070205080204" pitchFamily="34" charset="-128"/>
              </a:rPr>
              <a:t>		public int getNum ()</a:t>
            </a:r>
          </a:p>
          <a:p>
            <a:pPr marL="1238250" lvl="1" indent="-857250" eaLnBrk="1" hangingPunct="1">
              <a:buFontTx/>
              <a:buNone/>
            </a:pPr>
            <a:r>
              <a:rPr lang="en-US" altLang="en-US" sz="1800">
                <a:ea typeface="ＭＳ Ｐゴシック" panose="020B0600070205080204" pitchFamily="34" charset="-128"/>
              </a:rPr>
              <a:t>   	     {</a:t>
            </a:r>
          </a:p>
          <a:p>
            <a:pPr marL="1238250" lvl="1" indent="-857250" eaLnBrk="1" hangingPunct="1">
              <a:buFontTx/>
              <a:buNone/>
            </a:pPr>
            <a:r>
              <a:rPr lang="en-US" altLang="en-US" sz="1800">
                <a:ea typeface="ＭＳ Ｐゴシック" panose="020B0600070205080204" pitchFamily="34" charset="-128"/>
              </a:rPr>
              <a:t>        		return num;</a:t>
            </a:r>
          </a:p>
          <a:p>
            <a:pPr marL="1238250" lvl="1" indent="-857250" eaLnBrk="1" hangingPunct="1">
              <a:buFontTx/>
              <a:buNone/>
            </a:pPr>
            <a:r>
              <a:rPr lang="en-US" altLang="en-US" sz="1800">
                <a:ea typeface="ＭＳ Ｐゴシック" panose="020B0600070205080204" pitchFamily="34" charset="-128"/>
              </a:rPr>
              <a:t>        }</a:t>
            </a:r>
          </a:p>
          <a:p>
            <a:pPr marL="1238250" lvl="1" indent="-857250" eaLnBrk="1" hangingPunct="1">
              <a:buFontTx/>
              <a:buNone/>
            </a:pPr>
            <a:endParaRPr lang="en-US" altLang="en-US" sz="1800">
              <a:ea typeface="ＭＳ Ｐゴシック" panose="020B0600070205080204" pitchFamily="34" charset="-128"/>
            </a:endParaRPr>
          </a:p>
          <a:p>
            <a:pPr marL="0" indent="0" eaLnBrk="1" hangingPunct="1">
              <a:spcBef>
                <a:spcPts val="600"/>
              </a:spcBef>
              <a:buFontTx/>
              <a:buAutoNum type="arabicParenR"/>
            </a:pPr>
            <a:r>
              <a:rPr lang="en-US" altLang="en-US" sz="1800" b="1">
                <a:ea typeface="ＭＳ Ｐゴシック" panose="020B0600070205080204" pitchFamily="34" charset="-128"/>
              </a:rPr>
              <a:t>Mutator methods - </a:t>
            </a:r>
            <a:r>
              <a:rPr lang="ja-JP" altLang="en-US" sz="1800" b="1">
                <a:latin typeface="Arial" panose="020B0604020202020204" pitchFamily="34" charset="0"/>
                <a:ea typeface="メイリオ" panose="020B0604030504040204" pitchFamily="34" charset="-128"/>
              </a:rPr>
              <a:t>‘</a:t>
            </a:r>
            <a:r>
              <a:rPr lang="en-US" altLang="ja-JP" sz="1800" b="1">
                <a:ea typeface="ＭＳ Ｐゴシック" panose="020B0600070205080204" pitchFamily="34" charset="-128"/>
              </a:rPr>
              <a:t>setter</a:t>
            </a:r>
            <a:r>
              <a:rPr lang="ja-JP" altLang="en-US" sz="1800" b="1">
                <a:latin typeface="Arial" panose="020B0604020202020204" pitchFamily="34" charset="0"/>
                <a:ea typeface="メイリオ" panose="020B0604030504040204" pitchFamily="34" charset="-128"/>
              </a:rPr>
              <a:t>’</a:t>
            </a:r>
            <a:endParaRPr lang="en-US" altLang="ja-JP" sz="1800" b="1">
              <a:ea typeface="ＭＳ Ｐゴシック" panose="020B0600070205080204" pitchFamily="34" charset="-128"/>
            </a:endParaRPr>
          </a:p>
          <a:p>
            <a:pPr marL="1238250" lvl="1" indent="-857250" eaLnBrk="1" hangingPunct="1"/>
            <a:r>
              <a:rPr lang="en-US" altLang="en-US" sz="1800">
                <a:ea typeface="ＭＳ Ｐゴシック" panose="020B0600070205080204" pitchFamily="34" charset="-128"/>
              </a:rPr>
              <a:t>Used to set a field to a new value</a:t>
            </a:r>
          </a:p>
          <a:p>
            <a:pPr marL="1238250" lvl="1" indent="-857250" eaLnBrk="1" hangingPunct="1"/>
            <a:r>
              <a:rPr lang="en-US" altLang="en-US" sz="1800">
                <a:ea typeface="ＭＳ Ｐゴシック" panose="020B0600070205080204" pitchFamily="34" charset="-128"/>
              </a:rPr>
              <a:t>Example:</a:t>
            </a:r>
          </a:p>
          <a:p>
            <a:pPr marL="1238250" lvl="1" indent="-857250" eaLnBrk="1" hangingPunct="1">
              <a:buFontTx/>
              <a:buNone/>
            </a:pPr>
            <a:r>
              <a:rPr lang="en-US" altLang="en-US" sz="1800">
                <a:ea typeface="ＭＳ Ｐゴシック" panose="020B0600070205080204" pitchFamily="34" charset="-128"/>
              </a:rPr>
              <a:t>        public void setNum (int newValue)</a:t>
            </a:r>
          </a:p>
          <a:p>
            <a:pPr marL="1238250" lvl="1" indent="-857250" eaLnBrk="1" hangingPunct="1">
              <a:buFontTx/>
              <a:buNone/>
            </a:pPr>
            <a:r>
              <a:rPr lang="en-US" altLang="en-US" sz="1800">
                <a:ea typeface="ＭＳ Ｐゴシック" panose="020B0600070205080204" pitchFamily="34" charset="-128"/>
              </a:rPr>
              <a:t>        { </a:t>
            </a:r>
          </a:p>
          <a:p>
            <a:pPr marL="1238250" lvl="1" indent="-857250" eaLnBrk="1" hangingPunct="1">
              <a:buFontTx/>
              <a:buNone/>
            </a:pPr>
            <a:r>
              <a:rPr lang="en-US" altLang="en-US" sz="1800">
                <a:ea typeface="ＭＳ Ｐゴシック" panose="020B0600070205080204" pitchFamily="34" charset="-128"/>
              </a:rPr>
              <a:t>        		num = newValue;</a:t>
            </a:r>
          </a:p>
          <a:p>
            <a:pPr marL="1238250" lvl="1" indent="-857250" eaLnBrk="1" hangingPunct="1">
              <a:buFontTx/>
              <a:buNone/>
            </a:pPr>
            <a:r>
              <a:rPr lang="en-US" altLang="en-US" sz="1800">
                <a:ea typeface="ＭＳ Ｐゴシック" panose="020B0600070205080204" pitchFamily="34" charset="-128"/>
              </a:rPr>
              <a:t>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978B-45BF-FC4E-8AB0-9D5E3B67AAF7}"/>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More about arrays</a:t>
            </a:r>
          </a:p>
        </p:txBody>
      </p:sp>
      <p:sp>
        <p:nvSpPr>
          <p:cNvPr id="3" name="Content Placeholder 2">
            <a:extLst>
              <a:ext uri="{FF2B5EF4-FFF2-40B4-BE49-F238E27FC236}">
                <a16:creationId xmlns:a16="http://schemas.microsoft.com/office/drawing/2014/main" id="{D5EE2678-2A10-C64C-A415-EE9352C02379}"/>
              </a:ext>
            </a:extLst>
          </p:cNvPr>
          <p:cNvSpPr>
            <a:spLocks noGrp="1"/>
          </p:cNvSpPr>
          <p:nvPr>
            <p:ph type="body" idx="1"/>
          </p:nvPr>
        </p:nvSpPr>
        <p:spPr/>
        <p:txBody>
          <a:bodyPr rtlCol="0">
            <a:normAutofit/>
          </a:bodyPr>
          <a:lstStyle/>
          <a:p>
            <a:pPr eaLnBrk="1" fontAlgn="auto" hangingPunct="1">
              <a:lnSpc>
                <a:spcPct val="120000"/>
              </a:lnSpc>
              <a:spcBef>
                <a:spcPts val="600"/>
              </a:spcBef>
              <a:spcAft>
                <a:spcPts val="0"/>
              </a:spcAft>
              <a:buFont typeface="Wingdings 2" pitchFamily="18" charset="2"/>
              <a:buChar char=""/>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If we have multiple declarations in one line as: </a:t>
            </a:r>
            <a:r>
              <a:rPr lang="en-US" dirty="0">
                <a:solidFill>
                  <a:schemeClr val="tx1">
                    <a:lumMod val="65000"/>
                    <a:lumOff val="35000"/>
                  </a:schemeClr>
                </a:solidFill>
                <a:ea typeface="+mn-ea"/>
                <a:cs typeface="+mn-cs"/>
              </a:rPr>
              <a:t>	       </a:t>
            </a:r>
          </a:p>
          <a:p>
            <a:pPr marL="0" indent="0" eaLnBrk="1" fontAlgn="auto" hangingPunct="1">
              <a:lnSpc>
                <a:spcPct val="120000"/>
              </a:lnSpc>
              <a:spcBef>
                <a:spcPts val="600"/>
              </a:spcBef>
              <a:spcAft>
                <a:spcPts val="0"/>
              </a:spcAft>
              <a:buNone/>
              <a:defRPr/>
            </a:pPr>
            <a:r>
              <a:rPr lang="en-US" sz="1800" b="1" dirty="0">
                <a:solidFill>
                  <a:schemeClr val="tx1">
                    <a:lumMod val="65000"/>
                    <a:lumOff val="35000"/>
                  </a:schemeClr>
                </a:solidFill>
                <a:latin typeface="Courier New" panose="02070309020205020404" pitchFamily="49" charset="0"/>
                <a:ea typeface="+mn-ea"/>
                <a:cs typeface="+mn-cs"/>
              </a:rPr>
              <a:t>	</a:t>
            </a:r>
            <a:r>
              <a:rPr lang="en-US" sz="1800" b="1" dirty="0" err="1">
                <a:solidFill>
                  <a:srgbClr val="FF0000"/>
                </a:solidFill>
                <a:latin typeface="Courier New" panose="02070309020205020404" pitchFamily="49" charset="0"/>
                <a:ea typeface="+mn-ea"/>
                <a:cs typeface="Courier New" panose="02070309020205020404" pitchFamily="49" charset="0"/>
              </a:rPr>
              <a:t>int</a:t>
            </a:r>
            <a:r>
              <a:rPr lang="en-US" sz="1800" b="1" dirty="0">
                <a:solidFill>
                  <a:srgbClr val="FF0000"/>
                </a:solidFill>
                <a:latin typeface="Courier New" panose="02070309020205020404" pitchFamily="49" charset="0"/>
                <a:ea typeface="+mn-ea"/>
                <a:cs typeface="Courier New" panose="02070309020205020404" pitchFamily="49" charset="0"/>
              </a:rPr>
              <a:t> []</a:t>
            </a:r>
            <a:r>
              <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rPr>
              <a:t> a, b, c; </a:t>
            </a:r>
          </a:p>
          <a:p>
            <a:pPr marL="349250" lvl="1" indent="0" eaLnBrk="1" fontAlgn="auto" hangingPunct="1">
              <a:lnSpc>
                <a:spcPct val="120000"/>
              </a:lnSpc>
              <a:spcAft>
                <a:spcPts val="0"/>
              </a:spcAft>
              <a:buFont typeface="Wingdings 2" charset="0"/>
              <a:buNone/>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then a, b and c are integer array variables.</a:t>
            </a:r>
          </a:p>
          <a:p>
            <a:pPr eaLnBrk="1" fontAlgn="auto" hangingPunct="1">
              <a:lnSpc>
                <a:spcPct val="120000"/>
              </a:lnSpc>
              <a:spcBef>
                <a:spcPts val="600"/>
              </a:spcBef>
              <a:spcAft>
                <a:spcPts val="0"/>
              </a:spcAft>
              <a:buFont typeface="Wingdings 2" pitchFamily="18" charset="2"/>
              <a:buChar char=""/>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If we have </a:t>
            </a:r>
            <a:r>
              <a:rPr lang="en-US" sz="1800" b="1" dirty="0">
                <a:solidFill>
                  <a:srgbClr val="FF0000"/>
                </a:solidFill>
                <a:latin typeface="Courier New" panose="02070309020205020404" pitchFamily="49" charset="0"/>
                <a:ea typeface="+mn-ea"/>
                <a:cs typeface="Courier New" panose="02070309020205020404" pitchFamily="49" charset="0"/>
              </a:rPr>
              <a:t>int</a:t>
            </a:r>
            <a:r>
              <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rPr>
              <a:t> a</a:t>
            </a:r>
            <a:r>
              <a:rPr lang="en-US" sz="1800" b="1" dirty="0">
                <a:solidFill>
                  <a:srgbClr val="FF0000"/>
                </a:solidFill>
                <a:latin typeface="Courier New" panose="02070309020205020404" pitchFamily="49" charset="0"/>
                <a:ea typeface="+mn-ea"/>
                <a:cs typeface="Courier New" panose="02070309020205020404" pitchFamily="49" charset="0"/>
              </a:rPr>
              <a:t>[]</a:t>
            </a:r>
            <a:r>
              <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rPr>
              <a:t>, b, c; </a:t>
            </a:r>
            <a:endParaRPr lang="en-US" b="1" dirty="0">
              <a:solidFill>
                <a:schemeClr val="tx1">
                  <a:lumMod val="65000"/>
                  <a:lumOff val="35000"/>
                </a:schemeClr>
              </a:solidFill>
              <a:latin typeface="Courier New" panose="02070309020205020404" pitchFamily="49" charset="0"/>
              <a:ea typeface="+mn-ea"/>
              <a:cs typeface="Courier New" panose="02070309020205020404" pitchFamily="49" charset="0"/>
            </a:endParaRPr>
          </a:p>
          <a:p>
            <a:pPr marL="349250" lvl="1" indent="0" eaLnBrk="1" fontAlgn="auto" hangingPunct="1">
              <a:lnSpc>
                <a:spcPct val="120000"/>
              </a:lnSpc>
              <a:spcAft>
                <a:spcPts val="0"/>
              </a:spcAft>
              <a:buFont typeface="Wingdings 2" charset="0"/>
              <a:buNone/>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then b and c are integer variables, and a is an integer array variable.</a:t>
            </a:r>
            <a:r>
              <a:rPr lang="en-US" sz="140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349250" lvl="1" indent="0" eaLnBrk="1" fontAlgn="auto" hangingPunct="1">
              <a:lnSpc>
                <a:spcPct val="120000"/>
              </a:lnSpc>
              <a:spcAft>
                <a:spcPts val="0"/>
              </a:spcAft>
              <a:buClr>
                <a:schemeClr val="accent1">
                  <a:lumMod val="50000"/>
                </a:schemeClr>
              </a:buClr>
              <a:buFont typeface="Wingdings 2" charset="0"/>
              <a:buNone/>
              <a:defRPr/>
            </a:pP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a:p>
            <a:pPr marL="349250" lvl="1" indent="0" eaLnBrk="1" fontAlgn="auto" hangingPunct="1">
              <a:lnSpc>
                <a:spcPct val="120000"/>
              </a:lnSpc>
              <a:spcAft>
                <a:spcPts val="0"/>
              </a:spcAft>
              <a:buClr>
                <a:schemeClr val="accent1">
                  <a:lumMod val="50000"/>
                </a:schemeClr>
              </a:buClr>
              <a:buFont typeface="Wingdings 2" charset="0"/>
              <a:buNone/>
              <a:defRPr/>
            </a:pP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Both are not recommended. </a:t>
            </a:r>
          </a:p>
          <a:p>
            <a:pPr marL="349250" lvl="1" indent="0" eaLnBrk="1" fontAlgn="auto" hangingPunct="1">
              <a:lnSpc>
                <a:spcPct val="120000"/>
              </a:lnSpc>
              <a:spcAft>
                <a:spcPts val="0"/>
              </a:spcAft>
              <a:buClr>
                <a:schemeClr val="accent1">
                  <a:lumMod val="50000"/>
                </a:schemeClr>
              </a:buClr>
              <a:buFont typeface="Wingdings 2" charset="0"/>
              <a:buNone/>
              <a:defRPr/>
            </a:pP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Declaring variables in separate lines is preferred.</a:t>
            </a:r>
          </a:p>
        </p:txBody>
      </p:sp>
      <p:sp>
        <p:nvSpPr>
          <p:cNvPr id="6" name="Slide Number Placeholder 5">
            <a:extLst>
              <a:ext uri="{FF2B5EF4-FFF2-40B4-BE49-F238E27FC236}">
                <a16:creationId xmlns:a16="http://schemas.microsoft.com/office/drawing/2014/main" id="{F74651E6-2969-1848-A196-11B995FB169D}"/>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70B91E1-5EE9-E04B-A088-D5D9C0629AB3}" type="slidenum">
              <a:rPr lang="en-US" altLang="en-US" sz="800">
                <a:solidFill>
                  <a:srgbClr val="595959"/>
                </a:solidFill>
              </a:rPr>
              <a:pPr/>
              <a:t>15</a:t>
            </a:fld>
            <a:endParaRPr lang="en-US" altLang="en-US" sz="80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A85E-5F32-85B9-D93B-C717CDA93B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1914E4-9311-474B-A831-5A33CEBBED97}"/>
              </a:ext>
            </a:extLst>
          </p:cNvPr>
          <p:cNvSpPr>
            <a:spLocks noGrp="1"/>
          </p:cNvSpPr>
          <p:nvPr>
            <p:ph type="body"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rtlCol="0">
            <a:normAutofit/>
          </a:bodyPr>
          <a:lstStyle/>
          <a:p>
            <a:pPr marL="0" indent="0" eaLnBrk="1" fontAlgn="auto" hangingPunct="1">
              <a:spcAft>
                <a:spcPts val="0"/>
              </a:spcAft>
              <a:buFont typeface="Wingdings 2" pitchFamily="18" charset="2"/>
              <a:buNone/>
              <a:defRPr/>
            </a:pPr>
            <a:r>
              <a:rPr lang="en-US" sz="24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3) What is the output of the following code?</a:t>
            </a:r>
          </a:p>
          <a:p>
            <a:pPr marL="0" indent="0" eaLnBrk="1" fontAlgn="auto" hangingPunct="1">
              <a:spcAft>
                <a:spcPts val="0"/>
              </a:spcAft>
              <a:buFont typeface="Wingdings 2" pitchFamily="18" charset="2"/>
              <a:buNone/>
              <a:defRPr/>
            </a:pPr>
            <a:r>
              <a:rPr lang="en-US" sz="1900" b="1" dirty="0" err="1">
                <a:solidFill>
                  <a:srgbClr val="7F0055"/>
                </a:solidFill>
                <a:highlight>
                  <a:srgbClr val="E8F2FE"/>
                </a:highlight>
                <a:latin typeface="Consolas"/>
                <a:ea typeface="+mn-ea"/>
                <a:cs typeface="+mn-cs"/>
              </a:rPr>
              <a:t>int</a:t>
            </a:r>
            <a:r>
              <a:rPr lang="en-US" sz="1900" b="1" dirty="0">
                <a:solidFill>
                  <a:srgbClr val="000000"/>
                </a:solidFill>
                <a:highlight>
                  <a:srgbClr val="E8F2FE"/>
                </a:highlight>
                <a:latin typeface="Consolas"/>
                <a:ea typeface="+mn-ea"/>
                <a:cs typeface="+mn-cs"/>
              </a:rPr>
              <a:t>[] c = {1, 2, 3, 4, 5, 6, 7, 8, 9, 10, 11, 12};</a:t>
            </a:r>
          </a:p>
          <a:p>
            <a:pPr marL="0" indent="0" eaLnBrk="1" fontAlgn="auto" hangingPunct="1">
              <a:spcAft>
                <a:spcPts val="0"/>
              </a:spcAft>
              <a:buFont typeface="Wingdings 2" pitchFamily="18" charset="2"/>
              <a:buNone/>
              <a:defRPr/>
            </a:pPr>
            <a:r>
              <a:rPr lang="es-ES" sz="1900" b="1" dirty="0" err="1">
                <a:solidFill>
                  <a:srgbClr val="7F0055"/>
                </a:solidFill>
                <a:latin typeface="Consolas"/>
                <a:ea typeface="+mn-ea"/>
                <a:cs typeface="+mn-cs"/>
              </a:rPr>
              <a:t>int</a:t>
            </a:r>
            <a:r>
              <a:rPr lang="es-ES" sz="1900" b="1" dirty="0">
                <a:solidFill>
                  <a:srgbClr val="000000"/>
                </a:solidFill>
                <a:latin typeface="Consolas"/>
                <a:ea typeface="+mn-ea"/>
                <a:cs typeface="+mn-cs"/>
              </a:rPr>
              <a:t> x = 2, y = 3;</a:t>
            </a:r>
          </a:p>
          <a:p>
            <a:pPr marL="0" indent="0" eaLnBrk="1" fontAlgn="auto" hangingPunct="1">
              <a:spcAft>
                <a:spcPts val="0"/>
              </a:spcAft>
              <a:buFont typeface="Wingdings 2" pitchFamily="18" charset="2"/>
              <a:buNone/>
              <a:defRPr/>
            </a:pPr>
            <a:r>
              <a:rPr lang="en-US" sz="1900" dirty="0" err="1">
                <a:solidFill>
                  <a:srgbClr val="000000"/>
                </a:solidFill>
                <a:latin typeface="Consolas"/>
                <a:ea typeface="+mn-ea"/>
                <a:cs typeface="+mn-cs"/>
              </a:rPr>
              <a:t>System.</a:t>
            </a:r>
            <a:r>
              <a:rPr lang="en-US" sz="1900" i="1" dirty="0" err="1">
                <a:solidFill>
                  <a:srgbClr val="0000C0"/>
                </a:solidFill>
                <a:latin typeface="Consolas"/>
                <a:ea typeface="+mn-ea"/>
                <a:cs typeface="+mn-cs"/>
              </a:rPr>
              <a:t>out</a:t>
            </a:r>
            <a:r>
              <a:rPr lang="en-US" sz="1900" i="1" dirty="0" err="1">
                <a:solidFill>
                  <a:srgbClr val="000000"/>
                </a:solidFill>
                <a:latin typeface="Consolas"/>
                <a:ea typeface="+mn-ea"/>
                <a:cs typeface="+mn-cs"/>
              </a:rPr>
              <a:t>.println</a:t>
            </a:r>
            <a:r>
              <a:rPr lang="en-US" sz="1900" i="1" dirty="0">
                <a:solidFill>
                  <a:srgbClr val="000000"/>
                </a:solidFill>
                <a:latin typeface="Consolas"/>
                <a:ea typeface="+mn-ea"/>
                <a:cs typeface="+mn-cs"/>
              </a:rPr>
              <a:t>(c[x + y]);</a:t>
            </a:r>
          </a:p>
          <a:p>
            <a:pPr marL="0" indent="0" eaLnBrk="1" fontAlgn="auto" hangingPunct="1">
              <a:spcAft>
                <a:spcPts val="0"/>
              </a:spcAft>
              <a:buFont typeface="Wingdings 2" pitchFamily="18" charset="2"/>
              <a:buNone/>
              <a:defRPr/>
            </a:pPr>
            <a:endParaRPr lang="en-US" i="1" dirty="0">
              <a:solidFill>
                <a:srgbClr val="000000"/>
              </a:solidFill>
              <a:latin typeface="Consolas"/>
              <a:ea typeface="+mn-ea"/>
              <a:cs typeface="+mn-cs"/>
            </a:endParaRPr>
          </a:p>
          <a:p>
            <a:pPr marL="0" indent="0" eaLnBrk="1" fontAlgn="auto" hangingPunct="1">
              <a:spcAft>
                <a:spcPts val="0"/>
              </a:spcAft>
              <a:buFont typeface="Wingdings 2" pitchFamily="18" charset="2"/>
              <a:buNone/>
              <a:defRPr/>
            </a:pPr>
            <a:r>
              <a:rPr lang="en-US" sz="1700" dirty="0">
                <a:solidFill>
                  <a:srgbClr val="000000"/>
                </a:solidFill>
                <a:latin typeface="Consolas"/>
                <a:ea typeface="+mn-ea"/>
                <a:cs typeface="+mn-cs"/>
              </a:rPr>
              <a:t>(A) 4</a:t>
            </a:r>
          </a:p>
          <a:p>
            <a:pPr marL="0" indent="0" eaLnBrk="1" fontAlgn="auto" hangingPunct="1">
              <a:spcAft>
                <a:spcPts val="0"/>
              </a:spcAft>
              <a:buFont typeface="Wingdings 2" pitchFamily="18" charset="2"/>
              <a:buNone/>
              <a:defRPr/>
            </a:pPr>
            <a:r>
              <a:rPr lang="en-US" sz="1700" dirty="0">
                <a:solidFill>
                  <a:srgbClr val="000000"/>
                </a:solidFill>
                <a:latin typeface="Consolas"/>
                <a:ea typeface="+mn-ea"/>
                <a:cs typeface="+mn-cs"/>
              </a:rPr>
              <a:t>(B) 5</a:t>
            </a:r>
          </a:p>
          <a:p>
            <a:pPr marL="0" indent="0" eaLnBrk="1" fontAlgn="auto" hangingPunct="1">
              <a:spcAft>
                <a:spcPts val="0"/>
              </a:spcAft>
              <a:buFont typeface="Wingdings 2" pitchFamily="18" charset="2"/>
              <a:buNone/>
              <a:defRPr/>
            </a:pPr>
            <a:r>
              <a:rPr lang="en-US" sz="1700" dirty="0">
                <a:solidFill>
                  <a:srgbClr val="000000"/>
                </a:solidFill>
                <a:latin typeface="Consolas"/>
                <a:ea typeface="+mn-ea"/>
                <a:cs typeface="+mn-cs"/>
              </a:rPr>
              <a:t>(C) 6</a:t>
            </a:r>
          </a:p>
          <a:p>
            <a:pPr marL="0" indent="0" eaLnBrk="1" fontAlgn="auto" hangingPunct="1">
              <a:spcAft>
                <a:spcPts val="0"/>
              </a:spcAft>
              <a:buFont typeface="Wingdings 2" pitchFamily="18" charset="2"/>
              <a:buNone/>
              <a:defRPr/>
            </a:pPr>
            <a:r>
              <a:rPr lang="en-US" sz="1700" dirty="0">
                <a:solidFill>
                  <a:srgbClr val="000000"/>
                </a:solidFill>
                <a:latin typeface="Consolas"/>
                <a:ea typeface="+mn-ea"/>
                <a:cs typeface="+mn-cs"/>
              </a:rPr>
              <a:t>(D) 7</a:t>
            </a:r>
          </a:p>
          <a:p>
            <a:pPr marL="0" indent="0" eaLnBrk="1" fontAlgn="auto" hangingPunct="1">
              <a:spcAft>
                <a:spcPts val="0"/>
              </a:spcAft>
              <a:buFont typeface="Wingdings 2" pitchFamily="18" charset="2"/>
              <a:buNone/>
              <a:defRPr/>
            </a:pPr>
            <a:r>
              <a:rPr lang="en-US" sz="1700" dirty="0">
                <a:solidFill>
                  <a:srgbClr val="000000"/>
                </a:solidFill>
                <a:latin typeface="Consolas"/>
                <a:ea typeface="+mn-ea"/>
                <a:cs typeface="+mn-cs"/>
              </a:rPr>
              <a:t>(E) </a:t>
            </a:r>
            <a:r>
              <a:rPr lang="en-US" sz="1700" dirty="0" err="1">
                <a:solidFill>
                  <a:srgbClr val="000000"/>
                </a:solidFill>
                <a:latin typeface="Consolas"/>
                <a:ea typeface="+mn-ea"/>
                <a:cs typeface="+mn-cs"/>
              </a:rPr>
              <a:t>ArrayIndexOutOfBounds</a:t>
            </a:r>
            <a:r>
              <a:rPr lang="en-US" sz="1700" dirty="0">
                <a:solidFill>
                  <a:srgbClr val="000000"/>
                </a:solidFill>
                <a:latin typeface="Consolas"/>
                <a:ea typeface="+mn-ea"/>
                <a:cs typeface="+mn-cs"/>
              </a:rPr>
              <a:t> Exception is thrown</a:t>
            </a:r>
            <a:endParaRPr lang="en-US" sz="1700" dirty="0">
              <a:solidFill>
                <a:schemeClr val="tx1">
                  <a:lumMod val="65000"/>
                  <a:lumOff val="35000"/>
                </a:schemeClr>
              </a:solidFill>
              <a:ea typeface="+mn-ea"/>
              <a:cs typeface="+mn-cs"/>
            </a:endParaRPr>
          </a:p>
        </p:txBody>
      </p:sp>
      <p:sp>
        <p:nvSpPr>
          <p:cNvPr id="6" name="Slide Number Placeholder 5">
            <a:extLst>
              <a:ext uri="{FF2B5EF4-FFF2-40B4-BE49-F238E27FC236}">
                <a16:creationId xmlns:a16="http://schemas.microsoft.com/office/drawing/2014/main" id="{2AC7B28C-209B-DC49-863E-BC6005ED9FB3}"/>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2987922-05C1-4141-B86E-A9FF019C558A}" type="slidenum">
              <a:rPr lang="en-US" altLang="en-US" sz="800">
                <a:solidFill>
                  <a:srgbClr val="595959"/>
                </a:solidFill>
              </a:rPr>
              <a:pPr/>
              <a:t>16</a:t>
            </a:fld>
            <a:endParaRPr lang="en-US" altLang="en-US" sz="800">
              <a:solidFill>
                <a:srgbClr val="595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0CAE-69BE-CA4D-6C81-B625469714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355574-0346-A34A-B994-28DEE0F181D7}"/>
              </a:ext>
            </a:extLst>
          </p:cNvPr>
          <p:cNvSpPr>
            <a:spLocks noGrp="1"/>
          </p:cNvSpPr>
          <p:nvPr>
            <p:ph type="body"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rtlCol="0">
            <a:normAutofit/>
          </a:bodyPr>
          <a:lstStyle/>
          <a:p>
            <a:pPr marL="0" indent="0" eaLnBrk="1" fontAlgn="auto" hangingPunct="1">
              <a:spcAft>
                <a:spcPts val="0"/>
              </a:spcAft>
              <a:buFont typeface="Wingdings 2" pitchFamily="18" charset="2"/>
              <a:buNone/>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4) What is the output of the following code?</a:t>
            </a:r>
          </a:p>
          <a:p>
            <a:pPr marL="0" indent="0" eaLnBrk="1" fontAlgn="auto" hangingPunct="1">
              <a:spcAft>
                <a:spcPts val="0"/>
              </a:spcAft>
              <a:buFont typeface="Wingdings 2" pitchFamily="18" charset="2"/>
              <a:buNone/>
              <a:defRPr/>
            </a:pPr>
            <a:r>
              <a:rPr lang="en-US" sz="1700" b="1" dirty="0" err="1">
                <a:solidFill>
                  <a:srgbClr val="7F0055"/>
                </a:solidFill>
                <a:highlight>
                  <a:srgbClr val="E8F2FE"/>
                </a:highlight>
                <a:latin typeface="Consolas"/>
                <a:ea typeface="+mn-ea"/>
                <a:cs typeface="+mn-cs"/>
              </a:rPr>
              <a:t>int</a:t>
            </a:r>
            <a:r>
              <a:rPr lang="en-US" sz="1700" b="1" dirty="0">
                <a:solidFill>
                  <a:srgbClr val="000000"/>
                </a:solidFill>
                <a:highlight>
                  <a:srgbClr val="E8F2FE"/>
                </a:highlight>
                <a:latin typeface="Consolas"/>
                <a:ea typeface="+mn-ea"/>
                <a:cs typeface="+mn-cs"/>
              </a:rPr>
              <a:t>[] c = {1, 2, 3, 4, 5, 6, 7, 8, 9, 10, 11, 12};</a:t>
            </a:r>
          </a:p>
          <a:p>
            <a:pPr marL="0" indent="0" eaLnBrk="1" fontAlgn="auto" hangingPunct="1">
              <a:spcAft>
                <a:spcPts val="0"/>
              </a:spcAft>
              <a:buFont typeface="Wingdings 2" pitchFamily="18" charset="2"/>
              <a:buNone/>
              <a:defRPr/>
            </a:pPr>
            <a:r>
              <a:rPr lang="es-ES" sz="1700" b="1" dirty="0" err="1">
                <a:solidFill>
                  <a:srgbClr val="7F0055"/>
                </a:solidFill>
                <a:latin typeface="Consolas"/>
                <a:ea typeface="+mn-ea"/>
                <a:cs typeface="+mn-cs"/>
              </a:rPr>
              <a:t>int</a:t>
            </a:r>
            <a:r>
              <a:rPr lang="es-ES" sz="1700" b="1" dirty="0">
                <a:solidFill>
                  <a:srgbClr val="000000"/>
                </a:solidFill>
                <a:latin typeface="Consolas"/>
                <a:ea typeface="+mn-ea"/>
                <a:cs typeface="+mn-cs"/>
              </a:rPr>
              <a:t> x = 2, y = 3;</a:t>
            </a:r>
          </a:p>
          <a:p>
            <a:pPr marL="0" indent="0" eaLnBrk="1" fontAlgn="auto" hangingPunct="1">
              <a:spcAft>
                <a:spcPts val="0"/>
              </a:spcAft>
              <a:buFont typeface="Wingdings 2" pitchFamily="18" charset="2"/>
              <a:buNone/>
              <a:defRPr/>
            </a:pPr>
            <a:r>
              <a:rPr lang="en-US" sz="1700" dirty="0" err="1">
                <a:solidFill>
                  <a:srgbClr val="000000"/>
                </a:solidFill>
                <a:latin typeface="Consolas"/>
                <a:ea typeface="+mn-ea"/>
                <a:cs typeface="+mn-cs"/>
              </a:rPr>
              <a:t>System.</a:t>
            </a:r>
            <a:r>
              <a:rPr lang="en-US" sz="1700" i="1" dirty="0" err="1">
                <a:solidFill>
                  <a:srgbClr val="0000C0"/>
                </a:solidFill>
                <a:latin typeface="Consolas"/>
                <a:ea typeface="+mn-ea"/>
                <a:cs typeface="+mn-cs"/>
              </a:rPr>
              <a:t>out</a:t>
            </a:r>
            <a:r>
              <a:rPr lang="en-US" sz="1700" i="1" dirty="0" err="1">
                <a:solidFill>
                  <a:srgbClr val="000000"/>
                </a:solidFill>
                <a:latin typeface="Consolas"/>
                <a:ea typeface="+mn-ea"/>
                <a:cs typeface="+mn-cs"/>
              </a:rPr>
              <a:t>.println</a:t>
            </a:r>
            <a:r>
              <a:rPr lang="en-US" sz="1700" i="1" dirty="0">
                <a:solidFill>
                  <a:srgbClr val="000000"/>
                </a:solidFill>
                <a:latin typeface="Consolas"/>
                <a:ea typeface="+mn-ea"/>
                <a:cs typeface="+mn-cs"/>
              </a:rPr>
              <a:t>(c[x - y]);</a:t>
            </a:r>
          </a:p>
          <a:p>
            <a:pPr marL="0" indent="0" eaLnBrk="1" fontAlgn="auto" hangingPunct="1">
              <a:spcAft>
                <a:spcPts val="0"/>
              </a:spcAft>
              <a:buFont typeface="Wingdings 2" pitchFamily="18" charset="2"/>
              <a:buNone/>
              <a:defRPr/>
            </a:pPr>
            <a:endParaRPr lang="en-US" i="1" dirty="0">
              <a:solidFill>
                <a:srgbClr val="000000"/>
              </a:solidFill>
              <a:latin typeface="Consolas"/>
              <a:ea typeface="+mn-ea"/>
              <a:cs typeface="+mn-cs"/>
            </a:endParaRP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(A) -1</a:t>
            </a: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(B) 0</a:t>
            </a: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(C) 1</a:t>
            </a: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(D) 2</a:t>
            </a: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(E) </a:t>
            </a:r>
            <a:r>
              <a:rPr lang="en-US" sz="1800" dirty="0" err="1">
                <a:solidFill>
                  <a:srgbClr val="000000"/>
                </a:solidFill>
                <a:latin typeface="Consolas"/>
                <a:ea typeface="+mn-ea"/>
                <a:cs typeface="+mn-cs"/>
              </a:rPr>
              <a:t>ArrayIndexOutOfBoundsException</a:t>
            </a:r>
            <a:r>
              <a:rPr lang="en-US" sz="1800" dirty="0">
                <a:solidFill>
                  <a:srgbClr val="000000"/>
                </a:solidFill>
                <a:latin typeface="Consolas"/>
                <a:ea typeface="+mn-ea"/>
                <a:cs typeface="+mn-cs"/>
              </a:rPr>
              <a:t> is thrown</a:t>
            </a:r>
            <a:endParaRPr lang="en-US" sz="1800" dirty="0">
              <a:solidFill>
                <a:schemeClr val="tx1">
                  <a:lumMod val="65000"/>
                  <a:lumOff val="35000"/>
                </a:schemeClr>
              </a:solidFill>
              <a:ea typeface="+mn-ea"/>
              <a:cs typeface="+mn-cs"/>
            </a:endParaRPr>
          </a:p>
        </p:txBody>
      </p:sp>
      <p:sp>
        <p:nvSpPr>
          <p:cNvPr id="6" name="Slide Number Placeholder 5">
            <a:extLst>
              <a:ext uri="{FF2B5EF4-FFF2-40B4-BE49-F238E27FC236}">
                <a16:creationId xmlns:a16="http://schemas.microsoft.com/office/drawing/2014/main" id="{F15989C2-EA1A-DA43-BF88-9CEE1615626D}"/>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FA86ADA-CDF8-684D-A4CB-A313AB04C67F}" type="slidenum">
              <a:rPr lang="en-US" altLang="en-US" sz="800">
                <a:solidFill>
                  <a:srgbClr val="595959"/>
                </a:solidFill>
              </a:rPr>
              <a:pPr/>
              <a:t>17</a:t>
            </a:fld>
            <a:endParaRPr lang="en-US" altLang="en-US" sz="800">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9726-376F-F47E-A5C1-330AD91FB1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9CB8D8-49BE-4147-96F3-AE9EDDECA311}"/>
              </a:ext>
            </a:extLst>
          </p:cNvPr>
          <p:cNvSpPr>
            <a:spLocks noGrp="1"/>
          </p:cNvSpPr>
          <p:nvPr>
            <p:ph type="body"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rtlCol="0">
            <a:normAutofit/>
          </a:bodyPr>
          <a:lstStyle/>
          <a:p>
            <a:pPr marL="0" indent="0" eaLnBrk="1" fontAlgn="auto" hangingPunct="1">
              <a:spcAft>
                <a:spcPts val="0"/>
              </a:spcAft>
              <a:buFont typeface="Wingdings 2" pitchFamily="18" charset="2"/>
              <a:buNone/>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5) What is the output of the following code?</a:t>
            </a:r>
          </a:p>
          <a:p>
            <a:pPr marL="0" indent="0" eaLnBrk="1" fontAlgn="auto" hangingPunct="1">
              <a:spcAft>
                <a:spcPts val="0"/>
              </a:spcAft>
              <a:buFont typeface="Wingdings 2" pitchFamily="18" charset="2"/>
              <a:buNone/>
              <a:defRPr/>
            </a:pPr>
            <a:r>
              <a:rPr lang="en-US" sz="1700" b="1" dirty="0" err="1">
                <a:solidFill>
                  <a:srgbClr val="7F0055"/>
                </a:solidFill>
                <a:highlight>
                  <a:srgbClr val="E8F2FE"/>
                </a:highlight>
                <a:latin typeface="Consolas"/>
                <a:ea typeface="+mn-ea"/>
                <a:cs typeface="+mn-cs"/>
              </a:rPr>
              <a:t>int</a:t>
            </a:r>
            <a:r>
              <a:rPr lang="en-US" sz="1700" b="1" dirty="0">
                <a:solidFill>
                  <a:srgbClr val="000000"/>
                </a:solidFill>
                <a:highlight>
                  <a:srgbClr val="E8F2FE"/>
                </a:highlight>
                <a:latin typeface="Consolas"/>
                <a:ea typeface="+mn-ea"/>
                <a:cs typeface="+mn-cs"/>
              </a:rPr>
              <a:t>[] c = {1, 2, 3, 4, 5, 6, 7, 8, 9, 10, 11, 12};</a:t>
            </a:r>
          </a:p>
          <a:p>
            <a:pPr marL="0" indent="0" eaLnBrk="1" fontAlgn="auto" hangingPunct="1">
              <a:spcAft>
                <a:spcPts val="0"/>
              </a:spcAft>
              <a:buFont typeface="Wingdings 2" pitchFamily="18" charset="2"/>
              <a:buNone/>
              <a:defRPr/>
            </a:pPr>
            <a:r>
              <a:rPr lang="en-US" sz="1700" dirty="0" err="1">
                <a:solidFill>
                  <a:srgbClr val="000000"/>
                </a:solidFill>
                <a:latin typeface="Consolas"/>
                <a:ea typeface="+mn-ea"/>
                <a:cs typeface="+mn-cs"/>
              </a:rPr>
              <a:t>System.</a:t>
            </a:r>
            <a:r>
              <a:rPr lang="en-US" sz="1700" i="1" dirty="0" err="1">
                <a:solidFill>
                  <a:srgbClr val="0000C0"/>
                </a:solidFill>
                <a:latin typeface="Consolas"/>
                <a:ea typeface="+mn-ea"/>
                <a:cs typeface="+mn-cs"/>
              </a:rPr>
              <a:t>out</a:t>
            </a:r>
            <a:r>
              <a:rPr lang="en-US" sz="1700" i="1" dirty="0" err="1">
                <a:solidFill>
                  <a:srgbClr val="000000"/>
                </a:solidFill>
                <a:latin typeface="Consolas"/>
                <a:ea typeface="+mn-ea"/>
                <a:cs typeface="+mn-cs"/>
              </a:rPr>
              <a:t>.println</a:t>
            </a:r>
            <a:r>
              <a:rPr lang="en-US" sz="1700" i="1" dirty="0">
                <a:solidFill>
                  <a:srgbClr val="000000"/>
                </a:solidFill>
                <a:latin typeface="Consolas"/>
                <a:ea typeface="+mn-ea"/>
                <a:cs typeface="+mn-cs"/>
              </a:rPr>
              <a:t>(c[12]);</a:t>
            </a:r>
          </a:p>
          <a:p>
            <a:pPr marL="0" indent="0" eaLnBrk="1" fontAlgn="auto" hangingPunct="1">
              <a:spcAft>
                <a:spcPts val="0"/>
              </a:spcAft>
              <a:buFont typeface="Wingdings 2" pitchFamily="18" charset="2"/>
              <a:buNone/>
              <a:defRPr/>
            </a:pPr>
            <a:endParaRPr lang="en-US" i="1" dirty="0">
              <a:solidFill>
                <a:srgbClr val="000000"/>
              </a:solidFill>
              <a:latin typeface="Consolas"/>
              <a:ea typeface="+mn-ea"/>
              <a:cs typeface="+mn-cs"/>
            </a:endParaRP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(A) 10</a:t>
            </a: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(B) 11</a:t>
            </a: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(C) 12</a:t>
            </a: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(D) 13</a:t>
            </a:r>
          </a:p>
          <a:p>
            <a:pPr marL="0" indent="0" eaLnBrk="1" fontAlgn="auto" hangingPunct="1">
              <a:spcAft>
                <a:spcPts val="0"/>
              </a:spcAft>
              <a:buFont typeface="Wingdings 2" pitchFamily="18" charset="2"/>
              <a:buNone/>
              <a:defRPr/>
            </a:pPr>
            <a:r>
              <a:rPr lang="en-US" sz="1800" dirty="0">
                <a:solidFill>
                  <a:srgbClr val="000000"/>
                </a:solidFill>
                <a:latin typeface="Consolas"/>
                <a:ea typeface="+mn-ea"/>
                <a:cs typeface="+mn-cs"/>
              </a:rPr>
              <a:t>(E) </a:t>
            </a:r>
            <a:r>
              <a:rPr lang="en-US" sz="1800" dirty="0" err="1">
                <a:solidFill>
                  <a:srgbClr val="000000"/>
                </a:solidFill>
                <a:latin typeface="Consolas"/>
                <a:ea typeface="+mn-ea"/>
                <a:cs typeface="+mn-cs"/>
              </a:rPr>
              <a:t>ArrayIndexOutOfBoundsException</a:t>
            </a:r>
            <a:r>
              <a:rPr lang="en-US" sz="1800" dirty="0">
                <a:solidFill>
                  <a:srgbClr val="000000"/>
                </a:solidFill>
                <a:latin typeface="Consolas"/>
                <a:ea typeface="+mn-ea"/>
                <a:cs typeface="+mn-cs"/>
              </a:rPr>
              <a:t> is thrown</a:t>
            </a:r>
            <a:endParaRPr lang="en-US" sz="1800" dirty="0">
              <a:solidFill>
                <a:schemeClr val="tx1">
                  <a:lumMod val="65000"/>
                  <a:lumOff val="35000"/>
                </a:schemeClr>
              </a:solidFill>
              <a:ea typeface="+mn-ea"/>
              <a:cs typeface="+mn-cs"/>
            </a:endParaRPr>
          </a:p>
        </p:txBody>
      </p:sp>
      <p:sp>
        <p:nvSpPr>
          <p:cNvPr id="6" name="Slide Number Placeholder 5">
            <a:extLst>
              <a:ext uri="{FF2B5EF4-FFF2-40B4-BE49-F238E27FC236}">
                <a16:creationId xmlns:a16="http://schemas.microsoft.com/office/drawing/2014/main" id="{59AFFC85-1A3D-8E40-91E9-2CD85D84EEF9}"/>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73F7D15-4388-FB4F-9988-89D6852676AA}" type="slidenum">
              <a:rPr lang="en-US" altLang="en-US" sz="800">
                <a:solidFill>
                  <a:srgbClr val="595959"/>
                </a:solidFill>
              </a:rPr>
              <a:pPr/>
              <a:t>18</a:t>
            </a:fld>
            <a:endParaRPr lang="en-US" altLang="en-US" sz="800">
              <a:solidFill>
                <a:srgbClr val="59595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44993D48-41C4-8444-ADA6-96919FFF86FE}"/>
              </a:ext>
            </a:extLst>
          </p:cNvPr>
          <p:cNvSpPr>
            <a:spLocks noGrp="1"/>
          </p:cNvSpPr>
          <p:nvPr>
            <p:ph type="title"/>
          </p:nvPr>
        </p:nvSpPr>
        <p:spPr/>
        <p:txBody>
          <a:bodyPr/>
          <a:lstStyle/>
          <a:p>
            <a:r>
              <a:rPr lang="en-US" altLang="en-US" sz="3200" dirty="0">
                <a:ea typeface="ＭＳ Ｐゴシック" panose="020B0600070205080204" pitchFamily="34" charset="-128"/>
              </a:rPr>
              <a:t>Keys to Questions</a:t>
            </a:r>
          </a:p>
        </p:txBody>
      </p:sp>
      <p:sp>
        <p:nvSpPr>
          <p:cNvPr id="51202" name="Content Placeholder 2">
            <a:extLst>
              <a:ext uri="{FF2B5EF4-FFF2-40B4-BE49-F238E27FC236}">
                <a16:creationId xmlns:a16="http://schemas.microsoft.com/office/drawing/2014/main" id="{20933344-57C1-C64B-97B7-62E1635CE3A5}"/>
              </a:ext>
            </a:extLst>
          </p:cNvPr>
          <p:cNvSpPr>
            <a:spLocks noGrp="1"/>
          </p:cNvSpPr>
          <p:nvPr>
            <p:ph type="body" idx="1"/>
          </p:nvPr>
        </p:nvSpPr>
        <p:spPr/>
        <p:txBody>
          <a:bodyPr/>
          <a:lstStyle/>
          <a:p>
            <a:pPr lvl="0">
              <a:buFont typeface="+mj-lt"/>
              <a:buAutoNum type="arabicPeriod"/>
            </a:pPr>
            <a:r>
              <a:rPr lang="en-US" sz="1600" dirty="0"/>
              <a:t>A</a:t>
            </a:r>
          </a:p>
          <a:p>
            <a:pPr lvl="0">
              <a:buFont typeface="+mj-lt"/>
              <a:buAutoNum type="arabicPeriod"/>
            </a:pPr>
            <a:r>
              <a:rPr lang="en-US" sz="1600" dirty="0"/>
              <a:t>A</a:t>
            </a:r>
          </a:p>
          <a:p>
            <a:pPr lvl="0">
              <a:buFont typeface="+mj-lt"/>
              <a:buAutoNum type="arabicPeriod"/>
            </a:pPr>
            <a:r>
              <a:rPr lang="en-US" sz="1600" dirty="0"/>
              <a:t>C</a:t>
            </a:r>
          </a:p>
          <a:p>
            <a:pPr lvl="0">
              <a:buFont typeface="+mj-lt"/>
              <a:buAutoNum type="arabicPeriod"/>
            </a:pPr>
            <a:r>
              <a:rPr lang="en-US" sz="1600" dirty="0"/>
              <a:t>E</a:t>
            </a:r>
          </a:p>
          <a:p>
            <a:pPr lvl="0">
              <a:buFont typeface="+mj-lt"/>
              <a:buAutoNum type="arabicPeriod"/>
            </a:pPr>
            <a:r>
              <a:rPr lang="en-US" sz="1600" dirty="0"/>
              <a:t>E</a:t>
            </a:r>
          </a:p>
          <a:p>
            <a:pPr lvl="0">
              <a:buFont typeface="+mj-lt"/>
              <a:buAutoNum type="arabicPeriod"/>
            </a:pPr>
            <a:endParaRPr lang="en-US" sz="1600" dirty="0"/>
          </a:p>
          <a:p>
            <a:pPr lvl="0">
              <a:buFont typeface="+mj-lt"/>
              <a:buAutoNum type="arabicPeriod"/>
            </a:pPr>
            <a:endParaRPr lang="en-US" sz="1600" dirty="0"/>
          </a:p>
          <a:p>
            <a:pPr lvl="0">
              <a:buFont typeface="+mj-lt"/>
              <a:buAutoNum type="arabicPeriod"/>
            </a:pPr>
            <a:endParaRPr lang="en-US" sz="1600" dirty="0"/>
          </a:p>
        </p:txBody>
      </p:sp>
    </p:spTree>
    <p:extLst>
      <p:ext uri="{BB962C8B-B14F-4D97-AF65-F5344CB8AC3E}">
        <p14:creationId xmlns:p14="http://schemas.microsoft.com/office/powerpoint/2010/main" val="203889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F55ED8C-508E-714A-8C55-5E45A2AF4447}"/>
              </a:ext>
            </a:extLst>
          </p:cNvPr>
          <p:cNvSpPr>
            <a:spLocks noGrp="1" noChangeArrowheads="1"/>
          </p:cNvSpPr>
          <p:nvPr>
            <p:ph type="title"/>
          </p:nvPr>
        </p:nvSpPr>
        <p:spPr>
          <a:xfrm>
            <a:off x="0" y="260350"/>
            <a:ext cx="8913813" cy="865188"/>
          </a:xfrm>
        </p:spPr>
        <p:txBody>
          <a:bodyPr/>
          <a:lstStyle/>
          <a:p>
            <a:pPr eaLnBrk="1" hangingPunct="1"/>
            <a:r>
              <a:rPr lang="en-CA" altLang="en-US" dirty="0">
                <a:ea typeface="ＭＳ Ｐゴシック" panose="020B0600070205080204" pitchFamily="34" charset="-128"/>
              </a:rPr>
              <a:t>Declaring Arrays </a:t>
            </a:r>
            <a:r>
              <a:rPr lang="en-CA" altLang="en-US" sz="2800" dirty="0">
                <a:ea typeface="ＭＳ Ｐゴシック" panose="020B0600070205080204" pitchFamily="34" charset="-128"/>
              </a:rPr>
              <a:t>(different from C++)</a:t>
            </a:r>
            <a:endParaRPr lang="en-US" altLang="en-US" dirty="0">
              <a:ea typeface="ＭＳ Ｐゴシック" panose="020B0600070205080204" pitchFamily="34" charset="-128"/>
            </a:endParaRPr>
          </a:p>
        </p:txBody>
      </p:sp>
      <p:sp>
        <p:nvSpPr>
          <p:cNvPr id="5122" name="Rectangle 3">
            <a:extLst>
              <a:ext uri="{FF2B5EF4-FFF2-40B4-BE49-F238E27FC236}">
                <a16:creationId xmlns:a16="http://schemas.microsoft.com/office/drawing/2014/main" id="{944A7639-3304-6B49-BA58-7534541B755C}"/>
              </a:ext>
            </a:extLst>
          </p:cNvPr>
          <p:cNvSpPr>
            <a:spLocks noGrp="1" noChangeArrowheads="1"/>
          </p:cNvSpPr>
          <p:nvPr>
            <p:ph type="body" idx="1"/>
          </p:nvPr>
        </p:nvSpPr>
        <p:spPr/>
        <p:txBody>
          <a:bodyPr/>
          <a:lstStyle/>
          <a:p>
            <a:pPr marL="0" indent="0" eaLnBrk="1" hangingPunct="1">
              <a:buFont typeface="Wingdings 2" charset="0"/>
              <a:buNone/>
              <a:defRPr/>
            </a:pPr>
            <a:r>
              <a:rPr lang="en-CA" sz="2400" dirty="0">
                <a:latin typeface="Verdana" panose="020B0604030504040204" pitchFamily="34" charset="0"/>
                <a:ea typeface="Verdana" panose="020B0604030504040204" pitchFamily="34" charset="0"/>
                <a:cs typeface="Verdana" panose="020B0604030504040204" pitchFamily="34" charset="0"/>
              </a:rPr>
              <a:t>Arrays in Java involve a reference to the array so creating an array requires two steps:</a:t>
            </a:r>
          </a:p>
          <a:p>
            <a:pPr marL="457200" indent="-457200" eaLnBrk="1" hangingPunct="1">
              <a:buFontTx/>
              <a:buAutoNum type="arabicParenR"/>
              <a:defRPr/>
            </a:pPr>
            <a:r>
              <a:rPr lang="en-CA" sz="2000" dirty="0">
                <a:latin typeface="Verdana" panose="020B0604030504040204" pitchFamily="34" charset="0"/>
                <a:ea typeface="Verdana" panose="020B0604030504040204" pitchFamily="34" charset="0"/>
                <a:cs typeface="Verdana" panose="020B0604030504040204" pitchFamily="34" charset="0"/>
              </a:rPr>
              <a:t>Declaring a reference to the array</a:t>
            </a:r>
          </a:p>
          <a:p>
            <a:pPr marL="457200" indent="-457200" eaLnBrk="1" hangingPunct="1">
              <a:buFontTx/>
              <a:buAutoNum type="arabicParenR"/>
              <a:defRPr/>
            </a:pPr>
            <a:r>
              <a:rPr lang="en-CA" sz="2000" dirty="0">
                <a:latin typeface="Verdana" panose="020B0604030504040204" pitchFamily="34" charset="0"/>
                <a:ea typeface="Verdana" panose="020B0604030504040204" pitchFamily="34" charset="0"/>
                <a:cs typeface="Verdana" panose="020B0604030504040204" pitchFamily="34" charset="0"/>
              </a:rPr>
              <a:t>Allocating memory for the array</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4">
            <a:extLst>
              <a:ext uri="{FF2B5EF4-FFF2-40B4-BE49-F238E27FC236}">
                <a16:creationId xmlns:a16="http://schemas.microsoft.com/office/drawing/2014/main" id="{E114FF15-84D9-CC48-82A5-0908DAD298A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Looping through array elements</a:t>
            </a:r>
          </a:p>
        </p:txBody>
      </p:sp>
      <p:sp>
        <p:nvSpPr>
          <p:cNvPr id="4" name="Slide Number Placeholder 3">
            <a:extLst>
              <a:ext uri="{FF2B5EF4-FFF2-40B4-BE49-F238E27FC236}">
                <a16:creationId xmlns:a16="http://schemas.microsoft.com/office/drawing/2014/main" id="{67D3B7DF-C0F7-A64C-88B9-525E832E3F05}"/>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D8AAB0C-840C-DD4A-AECF-9A5B2C760401}" type="slidenum">
              <a:rPr lang="en-US" altLang="en-US" sz="800">
                <a:solidFill>
                  <a:srgbClr val="595959"/>
                </a:solidFill>
              </a:rPr>
              <a:pPr/>
              <a:t>20</a:t>
            </a:fld>
            <a:endParaRPr lang="en-US" altLang="en-US" sz="800">
              <a:solidFill>
                <a:srgbClr val="595959"/>
              </a:solidFill>
            </a:endParaRPr>
          </a:p>
        </p:txBody>
      </p:sp>
      <p:sp>
        <p:nvSpPr>
          <p:cNvPr id="52227" name="TextBox 5">
            <a:extLst>
              <a:ext uri="{FF2B5EF4-FFF2-40B4-BE49-F238E27FC236}">
                <a16:creationId xmlns:a16="http://schemas.microsoft.com/office/drawing/2014/main" id="{6B7D5637-4CE5-5940-8757-42C3BC43974D}"/>
              </a:ext>
            </a:extLst>
          </p:cNvPr>
          <p:cNvSpPr txBox="1">
            <a:spLocks noChangeArrowheads="1"/>
          </p:cNvSpPr>
          <p:nvPr/>
        </p:nvSpPr>
        <p:spPr bwMode="auto">
          <a:xfrm>
            <a:off x="755650" y="1341438"/>
            <a:ext cx="7704138" cy="27853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en-US" altLang="en-US" dirty="0">
              <a:solidFill>
                <a:srgbClr val="000000"/>
              </a:solidFill>
              <a:latin typeface="Consolas" panose="020B0609020204030204" pitchFamily="49" charset="0"/>
            </a:endParaRPr>
          </a:p>
          <a:p>
            <a:r>
              <a:rPr lang="en-US" altLang="en-US"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 c = {1, 2, 3, 4, 5};</a:t>
            </a:r>
          </a:p>
          <a:p>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a:t>
            </a:r>
            <a:r>
              <a:rPr lang="en-US" altLang="en-US" sz="1800" i="1" dirty="0" err="1">
                <a:solidFill>
                  <a:srgbClr val="0000C0"/>
                </a:solidFill>
                <a:latin typeface="Consolas" panose="020B0609020204030204" pitchFamily="49" charset="0"/>
              </a:rPr>
              <a:t>out</a:t>
            </a:r>
            <a:r>
              <a:rPr lang="en-US" altLang="en-US" sz="1800" i="1" dirty="0" err="1">
                <a:solidFill>
                  <a:srgbClr val="000000"/>
                </a:solidFill>
                <a:latin typeface="Consolas" panose="020B0609020204030204" pitchFamily="49" charset="0"/>
              </a:rPr>
              <a:t>.printf</a:t>
            </a:r>
            <a:r>
              <a:rPr lang="en-US" altLang="en-US" sz="1800" i="1" dirty="0">
                <a:solidFill>
                  <a:srgbClr val="000000"/>
                </a:solidFill>
                <a:latin typeface="Consolas" panose="020B0609020204030204" pitchFamily="49" charset="0"/>
              </a:rPr>
              <a:t>(</a:t>
            </a:r>
            <a:r>
              <a:rPr lang="en-US" altLang="en-US" sz="1800" i="1" dirty="0">
                <a:solidFill>
                  <a:srgbClr val="2A00FF"/>
                </a:solidFill>
                <a:latin typeface="Consolas" panose="020B0609020204030204" pitchFamily="49" charset="0"/>
              </a:rPr>
              <a:t>"%10s%10s\</a:t>
            </a:r>
            <a:r>
              <a:rPr lang="en-US" altLang="en-US" sz="1800" i="1" dirty="0" err="1">
                <a:solidFill>
                  <a:srgbClr val="2A00FF"/>
                </a:solidFill>
                <a:latin typeface="Consolas" panose="020B0609020204030204" pitchFamily="49" charset="0"/>
              </a:rPr>
              <a:t>n"</a:t>
            </a:r>
            <a:r>
              <a:rPr lang="en-US" altLang="en-US" sz="1800" i="1" dirty="0" err="1">
                <a:solidFill>
                  <a:srgbClr val="000000"/>
                </a:solidFill>
                <a:latin typeface="Consolas" panose="020B0609020204030204" pitchFamily="49" charset="0"/>
              </a:rPr>
              <a:t>,</a:t>
            </a:r>
            <a:r>
              <a:rPr lang="en-US" altLang="en-US" sz="1800" i="1" dirty="0" err="1">
                <a:solidFill>
                  <a:srgbClr val="2A00FF"/>
                </a:solidFill>
                <a:latin typeface="Consolas" panose="020B0609020204030204" pitchFamily="49" charset="0"/>
              </a:rPr>
              <a:t>"counter"</a:t>
            </a:r>
            <a:r>
              <a:rPr lang="en-US" altLang="en-US" sz="1800" i="1" dirty="0" err="1">
                <a:solidFill>
                  <a:srgbClr val="000000"/>
                </a:solidFill>
                <a:latin typeface="Consolas" panose="020B0609020204030204" pitchFamily="49" charset="0"/>
              </a:rPr>
              <a:t>,</a:t>
            </a:r>
            <a:r>
              <a:rPr lang="en-US" altLang="en-US" sz="1800" i="1" dirty="0" err="1">
                <a:solidFill>
                  <a:srgbClr val="2A00FF"/>
                </a:solidFill>
                <a:latin typeface="Consolas" panose="020B0609020204030204" pitchFamily="49" charset="0"/>
              </a:rPr>
              <a:t>"value</a:t>
            </a:r>
            <a:r>
              <a:rPr lang="en-US" altLang="en-US" sz="1800" i="1" dirty="0">
                <a:solidFill>
                  <a:srgbClr val="2A00FF"/>
                </a:solidFill>
                <a:latin typeface="Consolas" panose="020B0609020204030204" pitchFamily="49" charset="0"/>
              </a:rPr>
              <a:t>"</a:t>
            </a:r>
            <a:r>
              <a:rPr lang="en-US" altLang="en-US" sz="1800" i="1" dirty="0">
                <a:solidFill>
                  <a:srgbClr val="000000"/>
                </a:solidFill>
                <a:latin typeface="Consolas" panose="020B0609020204030204" pitchFamily="49" charset="0"/>
              </a:rPr>
              <a:t>);</a:t>
            </a:r>
          </a:p>
          <a:p>
            <a:r>
              <a:rPr lang="nn-NO" altLang="en-US" sz="1800" dirty="0">
                <a:solidFill>
                  <a:srgbClr val="000000"/>
                </a:solidFill>
                <a:latin typeface="Consolas" panose="020B0609020204030204" pitchFamily="49" charset="0"/>
              </a:rPr>
              <a:t>  </a:t>
            </a:r>
            <a:r>
              <a:rPr lang="nn-NO" altLang="en-US" sz="1800" b="1" dirty="0">
                <a:solidFill>
                  <a:srgbClr val="7F0055"/>
                </a:solidFill>
                <a:latin typeface="Consolas" panose="020B0609020204030204" pitchFamily="49" charset="0"/>
              </a:rPr>
              <a:t>for</a:t>
            </a:r>
            <a:r>
              <a:rPr lang="nn-NO" altLang="en-US" sz="1800" b="1" dirty="0">
                <a:solidFill>
                  <a:srgbClr val="000000"/>
                </a:solidFill>
                <a:latin typeface="Consolas" panose="020B0609020204030204" pitchFamily="49" charset="0"/>
              </a:rPr>
              <a:t> (</a:t>
            </a:r>
            <a:r>
              <a:rPr lang="nn-NO" altLang="en-US" sz="1800" b="1" dirty="0" err="1">
                <a:solidFill>
                  <a:srgbClr val="7F0055"/>
                </a:solidFill>
                <a:latin typeface="Consolas" panose="020B0609020204030204" pitchFamily="49" charset="0"/>
              </a:rPr>
              <a:t>int</a:t>
            </a:r>
            <a:r>
              <a:rPr lang="nn-NO" altLang="en-US" sz="1800" b="1" dirty="0">
                <a:solidFill>
                  <a:srgbClr val="000000"/>
                </a:solidFill>
                <a:latin typeface="Consolas" panose="020B0609020204030204" pitchFamily="49" charset="0"/>
              </a:rPr>
              <a:t> i = 0; i &lt; </a:t>
            </a:r>
            <a:r>
              <a:rPr lang="nn-NO" altLang="en-US" sz="1800" b="1" dirty="0" err="1">
                <a:solidFill>
                  <a:srgbClr val="000000"/>
                </a:solidFill>
                <a:latin typeface="Consolas" panose="020B0609020204030204" pitchFamily="49" charset="0"/>
              </a:rPr>
              <a:t>c.</a:t>
            </a:r>
            <a:r>
              <a:rPr lang="nn-NO" altLang="en-US" sz="1800" b="1" dirty="0" err="1">
                <a:solidFill>
                  <a:srgbClr val="0000C0"/>
                </a:solidFill>
                <a:latin typeface="Consolas" panose="020B0609020204030204" pitchFamily="49" charset="0"/>
              </a:rPr>
              <a:t>length</a:t>
            </a:r>
            <a:r>
              <a:rPr lang="nn-NO" altLang="en-US" sz="1800" b="1" dirty="0">
                <a:solidFill>
                  <a:srgbClr val="000000"/>
                </a:solidFill>
                <a:latin typeface="Consolas" panose="020B0609020204030204" pitchFamily="49" charset="0"/>
              </a:rPr>
              <a:t>; i++) </a:t>
            </a:r>
            <a:r>
              <a:rPr lang="nn-NO" altLang="en-US" sz="1800" dirty="0">
                <a:solidFill>
                  <a:srgbClr val="000000"/>
                </a:solidFill>
                <a:latin typeface="Consolas" panose="020B0609020204030204" pitchFamily="49" charset="0"/>
              </a:rPr>
              <a:t>{</a:t>
            </a:r>
          </a:p>
          <a:p>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a:t>
            </a:r>
            <a:r>
              <a:rPr lang="en-US" altLang="en-US" sz="1800" i="1" dirty="0" err="1">
                <a:solidFill>
                  <a:srgbClr val="0000C0"/>
                </a:solidFill>
                <a:latin typeface="Consolas" panose="020B0609020204030204" pitchFamily="49" charset="0"/>
              </a:rPr>
              <a:t>out</a:t>
            </a:r>
            <a:r>
              <a:rPr lang="en-US" altLang="en-US" sz="1800" i="1" dirty="0" err="1">
                <a:solidFill>
                  <a:srgbClr val="000000"/>
                </a:solidFill>
                <a:latin typeface="Consolas" panose="020B0609020204030204" pitchFamily="49" charset="0"/>
              </a:rPr>
              <a:t>.printf</a:t>
            </a:r>
            <a:r>
              <a:rPr lang="en-US" altLang="en-US" sz="1800" i="1" dirty="0">
                <a:solidFill>
                  <a:srgbClr val="000000"/>
                </a:solidFill>
                <a:latin typeface="Consolas" panose="020B0609020204030204" pitchFamily="49" charset="0"/>
              </a:rPr>
              <a:t>(</a:t>
            </a:r>
            <a:r>
              <a:rPr lang="en-US" altLang="en-US" sz="1800" i="1" dirty="0">
                <a:solidFill>
                  <a:srgbClr val="2A00FF"/>
                </a:solidFill>
                <a:latin typeface="Consolas" panose="020B0609020204030204" pitchFamily="49" charset="0"/>
              </a:rPr>
              <a:t>"%10d%10d\n"</a:t>
            </a:r>
            <a:r>
              <a:rPr lang="en-US" altLang="en-US" sz="1800" i="1" dirty="0">
                <a:solidFill>
                  <a:srgbClr val="000000"/>
                </a:solidFill>
                <a:latin typeface="Consolas" panose="020B0609020204030204" pitchFamily="49" charset="0"/>
              </a:rPr>
              <a:t>, </a:t>
            </a:r>
            <a:r>
              <a:rPr lang="en-US" altLang="en-US" sz="1800" i="1" dirty="0" err="1">
                <a:solidFill>
                  <a:srgbClr val="000000"/>
                </a:solidFill>
                <a:latin typeface="Consolas" panose="020B0609020204030204" pitchFamily="49" charset="0"/>
              </a:rPr>
              <a:t>i</a:t>
            </a:r>
            <a:r>
              <a:rPr lang="en-US" altLang="en-US" sz="1800" i="1" dirty="0">
                <a:solidFill>
                  <a:srgbClr val="000000"/>
                </a:solidFill>
                <a:latin typeface="Consolas" panose="020B0609020204030204" pitchFamily="49" charset="0"/>
              </a:rPr>
              <a:t>, c[</a:t>
            </a:r>
            <a:r>
              <a:rPr lang="en-US" altLang="en-US" sz="1800" i="1" dirty="0" err="1">
                <a:solidFill>
                  <a:srgbClr val="000000"/>
                </a:solidFill>
                <a:latin typeface="Consolas" panose="020B0609020204030204" pitchFamily="49" charset="0"/>
              </a:rPr>
              <a:t>i</a:t>
            </a:r>
            <a:r>
              <a:rPr lang="en-US" altLang="en-US" sz="1800" i="1" dirty="0">
                <a:solidFill>
                  <a:srgbClr val="000000"/>
                </a:solidFill>
                <a:latin typeface="Consolas" panose="020B0609020204030204" pitchFamily="49" charset="0"/>
              </a:rPr>
              <a:t>]);  </a:t>
            </a:r>
          </a:p>
          <a:p>
            <a:r>
              <a:rPr lang="en-US" altLang="en-US" sz="1800" dirty="0">
                <a:solidFill>
                  <a:srgbClr val="000000"/>
                </a:solidFill>
                <a:latin typeface="Consolas" panose="020B0609020204030204" pitchFamily="49" charset="0"/>
              </a:rPr>
              <a:t>  }</a:t>
            </a:r>
          </a:p>
          <a:p>
            <a:endParaRPr lang="en-US" altLang="en-US" dirty="0"/>
          </a:p>
        </p:txBody>
      </p:sp>
      <p:sp>
        <p:nvSpPr>
          <p:cNvPr id="61444" name="Rectangle 6">
            <a:extLst>
              <a:ext uri="{FF2B5EF4-FFF2-40B4-BE49-F238E27FC236}">
                <a16:creationId xmlns:a16="http://schemas.microsoft.com/office/drawing/2014/main" id="{F030EF77-95FD-8E46-B38D-D4628F64E759}"/>
              </a:ext>
            </a:extLst>
          </p:cNvPr>
          <p:cNvSpPr>
            <a:spLocks noChangeArrowheads="1"/>
          </p:cNvSpPr>
          <p:nvPr/>
        </p:nvSpPr>
        <p:spPr bwMode="auto">
          <a:xfrm>
            <a:off x="5940425" y="4508500"/>
            <a:ext cx="2952750" cy="2185988"/>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0000"/>
                </a:solidFill>
                <a:latin typeface="Consolas" panose="020B0609020204030204" pitchFamily="49" charset="0"/>
              </a:rPr>
              <a:t>   counter     value</a:t>
            </a:r>
          </a:p>
          <a:p>
            <a:r>
              <a:rPr lang="en-US" altLang="en-US">
                <a:solidFill>
                  <a:srgbClr val="000000"/>
                </a:solidFill>
                <a:latin typeface="Consolas" panose="020B0609020204030204" pitchFamily="49" charset="0"/>
              </a:rPr>
              <a:t>         0         1</a:t>
            </a:r>
          </a:p>
          <a:p>
            <a:r>
              <a:rPr lang="en-US" altLang="en-US">
                <a:solidFill>
                  <a:srgbClr val="000000"/>
                </a:solidFill>
                <a:latin typeface="Consolas" panose="020B0609020204030204" pitchFamily="49" charset="0"/>
              </a:rPr>
              <a:t>         1         2</a:t>
            </a:r>
          </a:p>
          <a:p>
            <a:r>
              <a:rPr lang="en-US" altLang="en-US">
                <a:solidFill>
                  <a:srgbClr val="000000"/>
                </a:solidFill>
                <a:latin typeface="Consolas" panose="020B0609020204030204" pitchFamily="49" charset="0"/>
              </a:rPr>
              <a:t>         2         3</a:t>
            </a:r>
          </a:p>
          <a:p>
            <a:r>
              <a:rPr lang="en-US" altLang="en-US">
                <a:solidFill>
                  <a:srgbClr val="000000"/>
                </a:solidFill>
                <a:latin typeface="Consolas" panose="020B0609020204030204" pitchFamily="49" charset="0"/>
              </a:rPr>
              <a:t>         3         4</a:t>
            </a:r>
          </a:p>
          <a:p>
            <a:r>
              <a:rPr lang="en-US" altLang="en-US">
                <a:solidFill>
                  <a:srgbClr val="000000"/>
                </a:solidFill>
                <a:latin typeface="Consolas" panose="020B0609020204030204" pitchFamily="49" charset="0"/>
              </a:rPr>
              <a:t>         4         5</a:t>
            </a:r>
            <a:endParaRPr lang="en-US" altLang="en-US"/>
          </a:p>
        </p:txBody>
      </p:sp>
    </p:spTree>
    <p:extLst>
      <p:ext uri="{BB962C8B-B14F-4D97-AF65-F5344CB8AC3E}">
        <p14:creationId xmlns:p14="http://schemas.microsoft.com/office/powerpoint/2010/main" val="1276410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44993D48-41C4-8444-ADA6-96919FFF86FE}"/>
              </a:ext>
            </a:extLst>
          </p:cNvPr>
          <p:cNvSpPr>
            <a:spLocks noGrp="1"/>
          </p:cNvSpPr>
          <p:nvPr>
            <p:ph type="title"/>
          </p:nvPr>
        </p:nvSpPr>
        <p:spPr/>
        <p:txBody>
          <a:bodyPr/>
          <a:lstStyle/>
          <a:p>
            <a:r>
              <a:rPr lang="en-US" altLang="en-US" sz="3200" dirty="0">
                <a:ea typeface="ＭＳ Ｐゴシック" panose="020B0600070205080204" pitchFamily="34" charset="-128"/>
              </a:rPr>
              <a:t>Exercise </a:t>
            </a:r>
            <a:r>
              <a:rPr lang="mr-IN" altLang="en-US" sz="3200" dirty="0">
                <a:ea typeface="ＭＳ Ｐゴシック" panose="020B0600070205080204" pitchFamily="34" charset="-128"/>
              </a:rPr>
              <a:t>–</a:t>
            </a:r>
            <a:r>
              <a:rPr lang="en-US" altLang="en-US" sz="3200" dirty="0">
                <a:ea typeface="ＭＳ Ｐゴシック" panose="020B0600070205080204" pitchFamily="34" charset="-128"/>
              </a:rPr>
              <a:t> Array manipulation</a:t>
            </a:r>
          </a:p>
        </p:txBody>
      </p:sp>
      <p:sp>
        <p:nvSpPr>
          <p:cNvPr id="51202" name="Content Placeholder 2">
            <a:extLst>
              <a:ext uri="{FF2B5EF4-FFF2-40B4-BE49-F238E27FC236}">
                <a16:creationId xmlns:a16="http://schemas.microsoft.com/office/drawing/2014/main" id="{20933344-57C1-C64B-97B7-62E1635CE3A5}"/>
              </a:ext>
            </a:extLst>
          </p:cNvPr>
          <p:cNvSpPr>
            <a:spLocks noGrp="1"/>
          </p:cNvSpPr>
          <p:nvPr>
            <p:ph type="body" idx="1"/>
          </p:nvPr>
        </p:nvSpPr>
        <p:spPr/>
        <p:txBody>
          <a:bodyPr/>
          <a:lstStyle/>
          <a:p>
            <a:pPr lvl="0">
              <a:buFont typeface="+mj-lt"/>
              <a:buAutoNum type="arabicPeriod"/>
            </a:pPr>
            <a:r>
              <a:rPr lang="en-US" sz="1600" dirty="0"/>
              <a:t>Declare an array </a:t>
            </a:r>
            <a:r>
              <a:rPr lang="en-US" sz="1600" dirty="0" err="1"/>
              <a:t>studentID</a:t>
            </a:r>
            <a:r>
              <a:rPr lang="en-US" sz="1600" dirty="0"/>
              <a:t> to store 10 student IDs in integer.</a:t>
            </a:r>
          </a:p>
          <a:p>
            <a:pPr lvl="0">
              <a:buFont typeface="+mj-lt"/>
              <a:buAutoNum type="arabicPeriod"/>
            </a:pPr>
            <a:r>
              <a:rPr lang="en-US" sz="1600" dirty="0"/>
              <a:t>Initialize the student IDs with values from 11 to 20 (use a for loop).</a:t>
            </a:r>
          </a:p>
          <a:p>
            <a:pPr lvl="0">
              <a:buFont typeface="+mj-lt"/>
              <a:buAutoNum type="arabicPeriod"/>
            </a:pPr>
            <a:r>
              <a:rPr lang="en-US" sz="1600" dirty="0"/>
              <a:t>Declare an array score to store 10 student scores in double.</a:t>
            </a:r>
          </a:p>
          <a:p>
            <a:pPr lvl="0">
              <a:buFont typeface="+mj-lt"/>
              <a:buAutoNum type="arabicPeriod"/>
            </a:pPr>
            <a:r>
              <a:rPr lang="en-US" sz="1600" dirty="0"/>
              <a:t>Initialize the score array to 100 each (for loop).</a:t>
            </a:r>
          </a:p>
          <a:p>
            <a:pPr lvl="0">
              <a:buFont typeface="+mj-lt"/>
              <a:buAutoNum type="arabicPeriod"/>
            </a:pPr>
            <a:r>
              <a:rPr lang="en-US" sz="1600" dirty="0"/>
              <a:t>Change the score of the 4</a:t>
            </a:r>
            <a:r>
              <a:rPr lang="en-US" sz="1600" baseline="30000" dirty="0"/>
              <a:t>th</a:t>
            </a:r>
            <a:r>
              <a:rPr lang="en-US" sz="1600" dirty="0"/>
              <a:t> student to 85.7 and that of the 10</a:t>
            </a:r>
            <a:r>
              <a:rPr lang="en-US" sz="1600" baseline="30000" dirty="0"/>
              <a:t>th</a:t>
            </a:r>
            <a:r>
              <a:rPr lang="en-US" sz="1600" dirty="0"/>
              <a:t> student to 65.</a:t>
            </a:r>
          </a:p>
          <a:p>
            <a:pPr lvl="0">
              <a:buFont typeface="+mj-lt"/>
              <a:buAutoNum type="arabicPeriod"/>
            </a:pPr>
            <a:r>
              <a:rPr lang="en-US" sz="1600" dirty="0"/>
              <a:t>Change the score of the other students to be 5 times their student ID (using for loop).</a:t>
            </a:r>
          </a:p>
          <a:p>
            <a:pPr lvl="0">
              <a:buFont typeface="+mj-lt"/>
              <a:buAutoNum type="arabicPeriod"/>
            </a:pPr>
            <a:r>
              <a:rPr lang="en-US" sz="1600" dirty="0"/>
              <a:t>Display all the scores in the array.</a:t>
            </a:r>
          </a:p>
          <a:p>
            <a:pPr lvl="0">
              <a:buFont typeface="+mj-lt"/>
              <a:buAutoNum type="arabicPeriod"/>
            </a:pPr>
            <a:r>
              <a:rPr lang="en-US" sz="1600" dirty="0"/>
              <a:t>Display the scores of the students with odd student ID and their student IDs, followed by the even student IDs. </a:t>
            </a:r>
          </a:p>
          <a:p>
            <a:pPr lvl="0">
              <a:buFont typeface="+mj-lt"/>
              <a:buAutoNum type="arabicPeriod"/>
            </a:pPr>
            <a:r>
              <a:rPr lang="en-US" sz="1600" dirty="0"/>
              <a:t>Find the average score.</a:t>
            </a:r>
          </a:p>
          <a:p>
            <a:pPr lvl="0">
              <a:buFont typeface="+mj-lt"/>
              <a:buAutoNum type="arabicPeriod"/>
            </a:pPr>
            <a:r>
              <a:rPr lang="en-US" sz="1600" dirty="0"/>
              <a:t>Find the student with the highest mark, return the score and the ID of the </a:t>
            </a:r>
            <a:r>
              <a:rPr lang="en-US" sz="1600" dirty="0" err="1"/>
              <a:t>student.i</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44993D48-41C4-8444-ADA6-96919FFF86FE}"/>
              </a:ext>
            </a:extLst>
          </p:cNvPr>
          <p:cNvSpPr>
            <a:spLocks noGrp="1"/>
          </p:cNvSpPr>
          <p:nvPr>
            <p:ph type="title"/>
          </p:nvPr>
        </p:nvSpPr>
        <p:spPr/>
        <p:txBody>
          <a:bodyPr/>
          <a:lstStyle/>
          <a:p>
            <a:r>
              <a:rPr lang="en-US" altLang="en-US" sz="3200" dirty="0">
                <a:ea typeface="ＭＳ Ｐゴシック" panose="020B0600070205080204" pitchFamily="34" charset="-128"/>
              </a:rPr>
              <a:t>Sample Code </a:t>
            </a:r>
            <a:r>
              <a:rPr lang="mr-IN" altLang="en-US" sz="3200" dirty="0">
                <a:ea typeface="ＭＳ Ｐゴシック" panose="020B0600070205080204" pitchFamily="34" charset="-128"/>
              </a:rPr>
              <a:t>–</a:t>
            </a:r>
            <a:r>
              <a:rPr lang="en-US" altLang="en-US" sz="3200" dirty="0">
                <a:ea typeface="ＭＳ Ｐゴシック" panose="020B0600070205080204" pitchFamily="34" charset="-128"/>
              </a:rPr>
              <a:t> Array manipulation</a:t>
            </a:r>
          </a:p>
        </p:txBody>
      </p:sp>
      <p:sp>
        <p:nvSpPr>
          <p:cNvPr id="51202" name="Content Placeholder 2">
            <a:extLst>
              <a:ext uri="{FF2B5EF4-FFF2-40B4-BE49-F238E27FC236}">
                <a16:creationId xmlns:a16="http://schemas.microsoft.com/office/drawing/2014/main" id="{20933344-57C1-C64B-97B7-62E1635CE3A5}"/>
              </a:ext>
            </a:extLst>
          </p:cNvPr>
          <p:cNvSpPr>
            <a:spLocks noGrp="1"/>
          </p:cNvSpPr>
          <p:nvPr>
            <p:ph type="body" idx="1"/>
          </p:nvPr>
        </p:nvSpPr>
        <p:spPr/>
        <p:txBody>
          <a:bodyPr/>
          <a:lstStyle/>
          <a:p>
            <a:pPr lvl="0">
              <a:spcBef>
                <a:spcPts val="0"/>
              </a:spcBef>
              <a:buAutoNum type="arabicPeriod"/>
            </a:pPr>
            <a:r>
              <a:rPr lang="en-US" sz="1600" dirty="0">
                <a:latin typeface="Consolas" panose="020B0609020204030204" pitchFamily="49" charset="0"/>
                <a:cs typeface="Consolas" panose="020B0609020204030204" pitchFamily="49" charset="0"/>
              </a:rPr>
              <a:t>int [] </a:t>
            </a:r>
            <a:r>
              <a:rPr lang="en-US" sz="1600" dirty="0" err="1">
                <a:latin typeface="Consolas" panose="020B0609020204030204" pitchFamily="49" charset="0"/>
                <a:cs typeface="Consolas" panose="020B0609020204030204" pitchFamily="49" charset="0"/>
              </a:rPr>
              <a:t>studentID</a:t>
            </a:r>
            <a:r>
              <a:rPr lang="en-US" sz="1600" dirty="0">
                <a:latin typeface="Consolas" panose="020B0609020204030204" pitchFamily="49" charset="0"/>
                <a:cs typeface="Consolas" panose="020B0609020204030204" pitchFamily="49" charset="0"/>
              </a:rPr>
              <a:t> = new int [10]; </a:t>
            </a:r>
          </a:p>
          <a:p>
            <a:pPr lvl="0">
              <a:spcBef>
                <a:spcPts val="0"/>
              </a:spcBef>
              <a:buAutoNum type="arabicPeriod"/>
            </a:pPr>
            <a:endParaRPr lang="en-US" sz="1600" dirty="0">
              <a:latin typeface="Consolas" panose="020B0609020204030204" pitchFamily="49" charset="0"/>
              <a:cs typeface="Consolas" panose="020B0609020204030204" pitchFamily="49" charset="0"/>
            </a:endParaRPr>
          </a:p>
          <a:p>
            <a:pPr marL="0" lvl="0" indent="0">
              <a:spcBef>
                <a:spcPts val="0"/>
              </a:spcBef>
              <a:buNone/>
            </a:pPr>
            <a:r>
              <a:rPr lang="en-US" sz="1600" dirty="0">
                <a:latin typeface="Consolas" panose="020B0609020204030204" pitchFamily="49" charset="0"/>
                <a:cs typeface="Consolas" panose="020B0609020204030204" pitchFamily="49" charset="0"/>
              </a:rPr>
              <a:t>2. for (int x = 0; x &lt; </a:t>
            </a:r>
            <a:r>
              <a:rPr lang="en-US" sz="1600" dirty="0" err="1">
                <a:latin typeface="Consolas" panose="020B0609020204030204" pitchFamily="49" charset="0"/>
                <a:cs typeface="Consolas" panose="020B0609020204030204" pitchFamily="49" charset="0"/>
              </a:rPr>
              <a:t>studentID.length</a:t>
            </a:r>
            <a:r>
              <a:rPr lang="en-US" sz="1600" dirty="0">
                <a:latin typeface="Consolas" panose="020B0609020204030204" pitchFamily="49" charset="0"/>
                <a:cs typeface="Consolas" panose="020B0609020204030204" pitchFamily="49" charset="0"/>
              </a:rPr>
              <a:t>; x++) {</a:t>
            </a:r>
          </a:p>
          <a:p>
            <a:pPr marL="0" lv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studentID</a:t>
            </a:r>
            <a:r>
              <a:rPr lang="en-US" sz="1600" dirty="0">
                <a:latin typeface="Consolas" panose="020B0609020204030204" pitchFamily="49" charset="0"/>
                <a:cs typeface="Consolas" panose="020B0609020204030204" pitchFamily="49" charset="0"/>
              </a:rPr>
              <a:t>[x] = x + 11;}</a:t>
            </a:r>
          </a:p>
          <a:p>
            <a:pPr marL="0" lvl="0" indent="0">
              <a:spcBef>
                <a:spcPts val="0"/>
              </a:spcBef>
              <a:buNone/>
            </a:pPr>
            <a:endParaRPr lang="en-US" sz="1600" dirty="0">
              <a:latin typeface="Consolas" panose="020B0609020204030204" pitchFamily="49" charset="0"/>
              <a:cs typeface="Consolas" panose="020B0609020204030204" pitchFamily="49" charset="0"/>
            </a:endParaRPr>
          </a:p>
          <a:p>
            <a:pPr marL="0" lvl="0" indent="0">
              <a:spcBef>
                <a:spcPts val="0"/>
              </a:spcBef>
              <a:buNone/>
            </a:pPr>
            <a:r>
              <a:rPr lang="en-US" sz="1600" dirty="0">
                <a:latin typeface="Consolas" panose="020B0609020204030204" pitchFamily="49" charset="0"/>
                <a:cs typeface="Consolas" panose="020B0609020204030204" pitchFamily="49" charset="0"/>
              </a:rPr>
              <a:t>3. double [] scores = new double [10]; </a:t>
            </a:r>
          </a:p>
          <a:p>
            <a:pPr marL="0" lv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4. for (int x=0; x &lt; </a:t>
            </a:r>
            <a:r>
              <a:rPr lang="en-US" sz="1600" dirty="0" err="1">
                <a:latin typeface="Consolas" panose="020B0609020204030204" pitchFamily="49" charset="0"/>
                <a:cs typeface="Consolas" panose="020B0609020204030204" pitchFamily="49" charset="0"/>
              </a:rPr>
              <a:t>scores.length</a:t>
            </a:r>
            <a:r>
              <a:rPr lang="en-US" sz="1600" dirty="0">
                <a:latin typeface="Consolas" panose="020B0609020204030204" pitchFamily="49" charset="0"/>
                <a:cs typeface="Consolas" panose="020B0609020204030204" pitchFamily="49" charset="0"/>
              </a:rPr>
              <a:t>; x++) {</a:t>
            </a:r>
          </a:p>
          <a:p>
            <a:pPr marL="0" indent="0">
              <a:spcBef>
                <a:spcPts val="0"/>
              </a:spcBef>
              <a:buNone/>
            </a:pPr>
            <a:r>
              <a:rPr lang="en-US" sz="1600" dirty="0">
                <a:latin typeface="Consolas" panose="020B0609020204030204" pitchFamily="49" charset="0"/>
                <a:cs typeface="Consolas" panose="020B0609020204030204" pitchFamily="49" charset="0"/>
              </a:rPr>
              <a:t>      scores[x] = 100;</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lvl="0" indent="0">
              <a:spcBef>
                <a:spcPts val="0"/>
              </a:spcBef>
              <a:buNone/>
            </a:pPr>
            <a:r>
              <a:rPr lang="en-US" sz="1600" dirty="0">
                <a:latin typeface="Consolas" panose="020B0609020204030204" pitchFamily="49" charset="0"/>
                <a:cs typeface="Consolas" panose="020B0609020204030204" pitchFamily="49" charset="0"/>
              </a:rPr>
              <a:t>5. scores[3] = 85.7; </a:t>
            </a:r>
          </a:p>
          <a:p>
            <a:pPr marL="0" lvl="0" indent="0">
              <a:spcBef>
                <a:spcPts val="0"/>
              </a:spcBef>
              <a:buNone/>
            </a:pPr>
            <a:r>
              <a:rPr lang="en-US" sz="1600" dirty="0">
                <a:latin typeface="Consolas" panose="020B0609020204030204" pitchFamily="49" charset="0"/>
                <a:cs typeface="Consolas" panose="020B0609020204030204" pitchFamily="49" charset="0"/>
              </a:rPr>
              <a:t>   scores[9] = 65; </a:t>
            </a:r>
          </a:p>
          <a:p>
            <a:pPr marL="0" lv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6. for (int x=0; x &lt; </a:t>
            </a:r>
            <a:r>
              <a:rPr lang="en-US" sz="1600" dirty="0" err="1">
                <a:latin typeface="Consolas" panose="020B0609020204030204" pitchFamily="49" charset="0"/>
                <a:cs typeface="Consolas" panose="020B0609020204030204" pitchFamily="49" charset="0"/>
              </a:rPr>
              <a:t>studentID.length</a:t>
            </a:r>
            <a:r>
              <a:rPr lang="en-US" sz="1600" dirty="0">
                <a:latin typeface="Consolas" panose="020B0609020204030204" pitchFamily="49" charset="0"/>
                <a:cs typeface="Consolas" panose="020B0609020204030204" pitchFamily="49" charset="0"/>
              </a:rPr>
              <a:t>; x++) {</a:t>
            </a:r>
          </a:p>
          <a:p>
            <a:pPr marL="0" indent="0">
              <a:spcBef>
                <a:spcPts val="0"/>
              </a:spcBef>
              <a:buNone/>
            </a:pPr>
            <a:r>
              <a:rPr lang="en-US" sz="1600" dirty="0">
                <a:latin typeface="Consolas" panose="020B0609020204030204" pitchFamily="49" charset="0"/>
                <a:cs typeface="Consolas" panose="020B0609020204030204" pitchFamily="49" charset="0"/>
              </a:rPr>
              <a:t>      if (x != 3 and x != 9) {</a:t>
            </a:r>
          </a:p>
          <a:p>
            <a:pPr marL="0" indent="0">
              <a:spcBef>
                <a:spcPts val="0"/>
              </a:spcBef>
              <a:buNone/>
            </a:pPr>
            <a:r>
              <a:rPr lang="en-US" sz="1600" dirty="0">
                <a:latin typeface="Consolas" panose="020B0609020204030204" pitchFamily="49" charset="0"/>
                <a:cs typeface="Consolas" panose="020B0609020204030204" pitchFamily="49" charset="0"/>
              </a:rPr>
              <a:t>         scores[x] = 5 * x;</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97515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44993D48-41C4-8444-ADA6-96919FFF86FE}"/>
              </a:ext>
            </a:extLst>
          </p:cNvPr>
          <p:cNvSpPr>
            <a:spLocks noGrp="1"/>
          </p:cNvSpPr>
          <p:nvPr>
            <p:ph type="title"/>
          </p:nvPr>
        </p:nvSpPr>
        <p:spPr/>
        <p:txBody>
          <a:bodyPr/>
          <a:lstStyle/>
          <a:p>
            <a:r>
              <a:rPr lang="en-US" altLang="en-US" sz="3200" dirty="0">
                <a:ea typeface="ＭＳ Ｐゴシック" panose="020B0600070205080204" pitchFamily="34" charset="-128"/>
              </a:rPr>
              <a:t>Sample Code </a:t>
            </a:r>
            <a:r>
              <a:rPr lang="mr-IN" altLang="en-US" sz="3200" dirty="0">
                <a:ea typeface="ＭＳ Ｐゴシック" panose="020B0600070205080204" pitchFamily="34" charset="-128"/>
              </a:rPr>
              <a:t>–</a:t>
            </a:r>
            <a:r>
              <a:rPr lang="en-US" altLang="en-US" sz="3200" dirty="0">
                <a:ea typeface="ＭＳ Ｐゴシック" panose="020B0600070205080204" pitchFamily="34" charset="-128"/>
              </a:rPr>
              <a:t> Array manipulation</a:t>
            </a:r>
          </a:p>
        </p:txBody>
      </p:sp>
      <p:sp>
        <p:nvSpPr>
          <p:cNvPr id="51202" name="Content Placeholder 2">
            <a:extLst>
              <a:ext uri="{FF2B5EF4-FFF2-40B4-BE49-F238E27FC236}">
                <a16:creationId xmlns:a16="http://schemas.microsoft.com/office/drawing/2014/main" id="{20933344-57C1-C64B-97B7-62E1635CE3A5}"/>
              </a:ext>
            </a:extLst>
          </p:cNvPr>
          <p:cNvSpPr>
            <a:spLocks noGrp="1"/>
          </p:cNvSpPr>
          <p:nvPr>
            <p:ph type="body" idx="1"/>
          </p:nvPr>
        </p:nvSpPr>
        <p:spPr/>
        <p:txBody>
          <a:bodyPr/>
          <a:lstStyle/>
          <a:p>
            <a:pPr mar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7. for (int x=0; x &lt; </a:t>
            </a:r>
            <a:r>
              <a:rPr lang="en-US" sz="1600" dirty="0" err="1">
                <a:latin typeface="Consolas" panose="020B0609020204030204" pitchFamily="49" charset="0"/>
                <a:cs typeface="Consolas" panose="020B0609020204030204" pitchFamily="49" charset="0"/>
              </a:rPr>
              <a:t>scores.length</a:t>
            </a:r>
            <a:r>
              <a:rPr lang="en-US" sz="1600" dirty="0">
                <a:latin typeface="Consolas" panose="020B0609020204030204" pitchFamily="49" charset="0"/>
                <a:ea typeface="Verdana" panose="020B0604030504040204" pitchFamily="34" charset="0"/>
                <a:cs typeface="Consolas" panose="020B0609020204030204" pitchFamily="49" charset="0"/>
              </a:rPr>
              <a:t>; x++) {</a:t>
            </a:r>
          </a:p>
          <a:p>
            <a:pPr mar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a:t>
            </a:r>
            <a:r>
              <a:rPr lang="en-US" sz="1600" dirty="0" err="1">
                <a:latin typeface="Consolas" panose="020B0609020204030204" pitchFamily="49" charset="0"/>
                <a:ea typeface="Verdana" panose="020B0604030504040204" pitchFamily="34" charset="0"/>
                <a:cs typeface="Consolas" panose="020B0609020204030204" pitchFamily="49" charset="0"/>
              </a:rPr>
              <a:t>System.out.println</a:t>
            </a:r>
            <a:r>
              <a:rPr lang="en-US" sz="1600" dirty="0">
                <a:latin typeface="Consolas" panose="020B0609020204030204" pitchFamily="49" charset="0"/>
                <a:ea typeface="Verdana" panose="020B0604030504040204" pitchFamily="34" charset="0"/>
                <a:cs typeface="Consolas" panose="020B0609020204030204" pitchFamily="49" charset="0"/>
              </a:rPr>
              <a:t> (scores[x]);</a:t>
            </a:r>
          </a:p>
          <a:p>
            <a:pPr mar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a:t>
            </a:r>
          </a:p>
          <a:p>
            <a:pPr marL="0" indent="0">
              <a:spcBef>
                <a:spcPts val="0"/>
              </a:spcBef>
              <a:buNone/>
            </a:pPr>
            <a:endParaRPr lang="en-US" sz="1600" dirty="0">
              <a:latin typeface="Consolas" panose="020B0609020204030204" pitchFamily="49" charset="0"/>
              <a:ea typeface="Verdana" panose="020B0604030504040204" pitchFamily="34" charset="0"/>
              <a:cs typeface="Consolas" panose="020B0609020204030204" pitchFamily="49" charset="0"/>
            </a:endParaRPr>
          </a:p>
          <a:p>
            <a:pPr mar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8. for (int x=0; x &lt; </a:t>
            </a:r>
            <a:r>
              <a:rPr lang="en-US" sz="1600" dirty="0" err="1">
                <a:latin typeface="Consolas" panose="020B0609020204030204" pitchFamily="49" charset="0"/>
                <a:cs typeface="Consolas" panose="020B0609020204030204" pitchFamily="49" charset="0"/>
              </a:rPr>
              <a:t>studentID.length</a:t>
            </a:r>
            <a:r>
              <a:rPr lang="en-US" sz="1600" dirty="0">
                <a:latin typeface="Consolas" panose="020B0609020204030204" pitchFamily="49" charset="0"/>
                <a:ea typeface="Verdana" panose="020B0604030504040204" pitchFamily="34" charset="0"/>
                <a:cs typeface="Consolas" panose="020B0609020204030204" pitchFamily="49" charset="0"/>
              </a:rPr>
              <a:t>; x++) {</a:t>
            </a:r>
          </a:p>
          <a:p>
            <a:pPr mar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if (</a:t>
            </a:r>
            <a:r>
              <a:rPr lang="en-US" sz="1600" dirty="0" err="1">
                <a:latin typeface="Consolas" panose="020B0609020204030204" pitchFamily="49" charset="0"/>
                <a:ea typeface="Verdana" panose="020B0604030504040204" pitchFamily="34" charset="0"/>
                <a:cs typeface="Consolas" panose="020B0609020204030204" pitchFamily="49" charset="0"/>
              </a:rPr>
              <a:t>studentID</a:t>
            </a:r>
            <a:r>
              <a:rPr lang="en-US" sz="1600" dirty="0">
                <a:latin typeface="Consolas" panose="020B0609020204030204" pitchFamily="49" charset="0"/>
                <a:ea typeface="Verdana" panose="020B0604030504040204" pitchFamily="34" charset="0"/>
                <a:cs typeface="Consolas" panose="020B0609020204030204" pitchFamily="49" charset="0"/>
              </a:rPr>
              <a:t>[x} % 2 == 1) {</a:t>
            </a:r>
          </a:p>
          <a:p>
            <a:pPr mar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a:t>
            </a:r>
            <a:r>
              <a:rPr lang="en-US" sz="1600" dirty="0" err="1">
                <a:latin typeface="Consolas" panose="020B0609020204030204" pitchFamily="49" charset="0"/>
                <a:ea typeface="Verdana" panose="020B0604030504040204" pitchFamily="34" charset="0"/>
                <a:cs typeface="Consolas" panose="020B0609020204030204" pitchFamily="49" charset="0"/>
              </a:rPr>
              <a:t>System.out.println</a:t>
            </a:r>
            <a:r>
              <a:rPr lang="en-US" sz="1600" dirty="0">
                <a:latin typeface="Consolas" panose="020B0609020204030204" pitchFamily="49" charset="0"/>
                <a:ea typeface="Verdana" panose="020B0604030504040204" pitchFamily="34" charset="0"/>
                <a:cs typeface="Consolas" panose="020B0609020204030204" pitchFamily="49" charset="0"/>
              </a:rPr>
              <a:t> (</a:t>
            </a:r>
            <a:r>
              <a:rPr lang="en-US" sz="1600" dirty="0" err="1">
                <a:latin typeface="Consolas" panose="020B0609020204030204" pitchFamily="49" charset="0"/>
                <a:ea typeface="Verdana" panose="020B0604030504040204" pitchFamily="34" charset="0"/>
                <a:cs typeface="Consolas" panose="020B0609020204030204" pitchFamily="49" charset="0"/>
              </a:rPr>
              <a:t>studentID</a:t>
            </a:r>
            <a:r>
              <a:rPr lang="en-US" sz="1600" dirty="0">
                <a:latin typeface="Consolas" panose="020B0609020204030204" pitchFamily="49" charset="0"/>
                <a:ea typeface="Verdana" panose="020B0604030504040204" pitchFamily="34" charset="0"/>
                <a:cs typeface="Consolas" panose="020B0609020204030204" pitchFamily="49" charset="0"/>
              </a:rPr>
              <a:t>[x] + “\t” + scores[x]);</a:t>
            </a:r>
          </a:p>
          <a:p>
            <a:pPr mar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a:t>
            </a:r>
          </a:p>
          <a:p>
            <a:pPr mar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 </a:t>
            </a:r>
          </a:p>
          <a:p>
            <a:pPr marL="342900" lvl="1"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for (int x=0; x&lt; </a:t>
            </a:r>
            <a:r>
              <a:rPr lang="en-US" sz="1600" dirty="0" err="1">
                <a:latin typeface="Consolas" panose="020B0609020204030204" pitchFamily="49" charset="0"/>
                <a:cs typeface="Consolas" panose="020B0609020204030204" pitchFamily="49" charset="0"/>
              </a:rPr>
              <a:t>studentID.length</a:t>
            </a:r>
            <a:r>
              <a:rPr lang="en-US" sz="1600" dirty="0">
                <a:latin typeface="Consolas" panose="020B0609020204030204" pitchFamily="49" charset="0"/>
                <a:ea typeface="Verdana" panose="020B0604030504040204" pitchFamily="34" charset="0"/>
                <a:cs typeface="Consolas" panose="020B0609020204030204" pitchFamily="49" charset="0"/>
              </a:rPr>
              <a:t>; x++) {</a:t>
            </a:r>
          </a:p>
          <a:p>
            <a:pPr marL="342900" lvl="1"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if (</a:t>
            </a:r>
            <a:r>
              <a:rPr lang="en-US" sz="1600" dirty="0" err="1">
                <a:latin typeface="Consolas" panose="020B0609020204030204" pitchFamily="49" charset="0"/>
                <a:ea typeface="Verdana" panose="020B0604030504040204" pitchFamily="34" charset="0"/>
                <a:cs typeface="Consolas" panose="020B0609020204030204" pitchFamily="49" charset="0"/>
              </a:rPr>
              <a:t>studentID</a:t>
            </a:r>
            <a:r>
              <a:rPr lang="en-US" sz="1600" dirty="0">
                <a:latin typeface="Consolas" panose="020B0609020204030204" pitchFamily="49" charset="0"/>
                <a:ea typeface="Verdana" panose="020B0604030504040204" pitchFamily="34" charset="0"/>
                <a:cs typeface="Consolas" panose="020B0609020204030204" pitchFamily="49" charset="0"/>
              </a:rPr>
              <a:t>[x} % 2 == 0) {</a:t>
            </a:r>
          </a:p>
          <a:p>
            <a:pPr marL="342900" lvl="1"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a:t>
            </a:r>
            <a:r>
              <a:rPr lang="en-US" sz="1600" dirty="0" err="1">
                <a:latin typeface="Consolas" panose="020B0609020204030204" pitchFamily="49" charset="0"/>
                <a:ea typeface="Verdana" panose="020B0604030504040204" pitchFamily="34" charset="0"/>
                <a:cs typeface="Consolas" panose="020B0609020204030204" pitchFamily="49" charset="0"/>
              </a:rPr>
              <a:t>System.out.println</a:t>
            </a:r>
            <a:r>
              <a:rPr lang="en-US" sz="1600" dirty="0">
                <a:latin typeface="Consolas" panose="020B0609020204030204" pitchFamily="49" charset="0"/>
                <a:ea typeface="Verdana" panose="020B0604030504040204" pitchFamily="34" charset="0"/>
                <a:cs typeface="Consolas" panose="020B0609020204030204" pitchFamily="49" charset="0"/>
              </a:rPr>
              <a:t> (</a:t>
            </a:r>
            <a:r>
              <a:rPr lang="en-US" sz="1600" dirty="0" err="1">
                <a:latin typeface="Consolas" panose="020B0609020204030204" pitchFamily="49" charset="0"/>
                <a:ea typeface="Verdana" panose="020B0604030504040204" pitchFamily="34" charset="0"/>
                <a:cs typeface="Consolas" panose="020B0609020204030204" pitchFamily="49" charset="0"/>
              </a:rPr>
              <a:t>studentID</a:t>
            </a:r>
            <a:r>
              <a:rPr lang="en-US" sz="1600" dirty="0">
                <a:latin typeface="Consolas" panose="020B0609020204030204" pitchFamily="49" charset="0"/>
                <a:ea typeface="Verdana" panose="020B0604030504040204" pitchFamily="34" charset="0"/>
                <a:cs typeface="Consolas" panose="020B0609020204030204" pitchFamily="49" charset="0"/>
              </a:rPr>
              <a:t>[x] + “\t” + scores[x]);</a:t>
            </a:r>
          </a:p>
          <a:p>
            <a:pPr marL="342900" lvl="1"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a:t>
            </a:r>
          </a:p>
          <a:p>
            <a:pPr marL="342900" lvl="1"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a:t>
            </a:r>
          </a:p>
        </p:txBody>
      </p:sp>
    </p:spTree>
    <p:extLst>
      <p:ext uri="{BB962C8B-B14F-4D97-AF65-F5344CB8AC3E}">
        <p14:creationId xmlns:p14="http://schemas.microsoft.com/office/powerpoint/2010/main" val="4162119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44993D48-41C4-8444-ADA6-96919FFF86FE}"/>
              </a:ext>
            </a:extLst>
          </p:cNvPr>
          <p:cNvSpPr>
            <a:spLocks noGrp="1"/>
          </p:cNvSpPr>
          <p:nvPr>
            <p:ph type="title"/>
          </p:nvPr>
        </p:nvSpPr>
        <p:spPr/>
        <p:txBody>
          <a:bodyPr/>
          <a:lstStyle/>
          <a:p>
            <a:r>
              <a:rPr lang="en-US" altLang="en-US" sz="3200" dirty="0">
                <a:ea typeface="ＭＳ Ｐゴシック" panose="020B0600070205080204" pitchFamily="34" charset="-128"/>
              </a:rPr>
              <a:t>Sample Code </a:t>
            </a:r>
            <a:r>
              <a:rPr lang="mr-IN" altLang="en-US" sz="3200" dirty="0">
                <a:ea typeface="ＭＳ Ｐゴシック" panose="020B0600070205080204" pitchFamily="34" charset="-128"/>
              </a:rPr>
              <a:t>–</a:t>
            </a:r>
            <a:r>
              <a:rPr lang="en-US" altLang="en-US" sz="3200" dirty="0">
                <a:ea typeface="ＭＳ Ｐゴシック" panose="020B0600070205080204" pitchFamily="34" charset="-128"/>
              </a:rPr>
              <a:t> Array manipulation</a:t>
            </a:r>
          </a:p>
        </p:txBody>
      </p:sp>
      <p:sp>
        <p:nvSpPr>
          <p:cNvPr id="51202" name="Content Placeholder 2">
            <a:extLst>
              <a:ext uri="{FF2B5EF4-FFF2-40B4-BE49-F238E27FC236}">
                <a16:creationId xmlns:a16="http://schemas.microsoft.com/office/drawing/2014/main" id="{20933344-57C1-C64B-97B7-62E1635CE3A5}"/>
              </a:ext>
            </a:extLst>
          </p:cNvPr>
          <p:cNvSpPr>
            <a:spLocks noGrp="1"/>
          </p:cNvSpPr>
          <p:nvPr>
            <p:ph type="body" idx="1"/>
          </p:nvPr>
        </p:nvSpPr>
        <p:spPr/>
        <p:txBody>
          <a:bodyPr/>
          <a:lstStyle/>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9. int x=0, total=0;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while (x &lt; </a:t>
            </a:r>
            <a:r>
              <a:rPr lang="en-US" sz="1600" dirty="0" err="1">
                <a:latin typeface="Consolas" panose="020B0609020204030204" pitchFamily="49" charset="0"/>
                <a:cs typeface="Consolas" panose="020B0609020204030204" pitchFamily="49" charset="0"/>
              </a:rPr>
              <a:t>scores.length</a:t>
            </a:r>
            <a:r>
              <a:rPr lang="en-US" sz="1600" dirty="0">
                <a:latin typeface="Consolas" panose="020B0609020204030204" pitchFamily="49" charset="0"/>
                <a:ea typeface="Verdana" panose="020B0604030504040204" pitchFamily="34" charset="0"/>
                <a:cs typeface="Consolas" panose="020B0609020204030204" pitchFamily="49" charset="0"/>
              </a:rPr>
              <a:t>)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total += scores[x];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x++;</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double avg = (double)total/</a:t>
            </a:r>
            <a:r>
              <a:rPr lang="en-US" sz="1600" dirty="0" err="1">
                <a:latin typeface="Consolas" panose="020B0609020204030204" pitchFamily="49" charset="0"/>
                <a:ea typeface="Verdana" panose="020B0604030504040204" pitchFamily="34" charset="0"/>
                <a:cs typeface="Consolas" panose="020B0609020204030204" pitchFamily="49" charset="0"/>
              </a:rPr>
              <a:t>scores.length</a:t>
            </a:r>
            <a:r>
              <a:rPr lang="en-US" sz="1600" dirty="0">
                <a:latin typeface="Consolas" panose="020B0609020204030204" pitchFamily="49" charset="0"/>
                <a:ea typeface="Verdana" panose="020B0604030504040204" pitchFamily="34" charset="0"/>
                <a:cs typeface="Consolas" panose="020B0609020204030204" pitchFamily="49" charset="0"/>
              </a:rPr>
              <a:t>; </a:t>
            </a:r>
          </a:p>
          <a:p>
            <a:pPr marL="0" lvl="0" indent="0">
              <a:spcBef>
                <a:spcPts val="0"/>
              </a:spcBef>
              <a:buNone/>
            </a:pPr>
            <a:endParaRPr lang="en-US" sz="1600" dirty="0">
              <a:latin typeface="Consolas" panose="020B0609020204030204" pitchFamily="49" charset="0"/>
              <a:ea typeface="Verdana" panose="020B0604030504040204" pitchFamily="34" charset="0"/>
              <a:cs typeface="Consolas" panose="020B0609020204030204" pitchFamily="49" charset="0"/>
            </a:endParaRP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10. double highest = scores[0];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int id = </a:t>
            </a:r>
            <a:r>
              <a:rPr lang="en-US" sz="1600" dirty="0" err="1">
                <a:latin typeface="Consolas" panose="020B0609020204030204" pitchFamily="49" charset="0"/>
                <a:ea typeface="Verdana" panose="020B0604030504040204" pitchFamily="34" charset="0"/>
                <a:cs typeface="Consolas" panose="020B0609020204030204" pitchFamily="49" charset="0"/>
              </a:rPr>
              <a:t>studentID</a:t>
            </a:r>
            <a:r>
              <a:rPr lang="en-US" sz="1600" dirty="0">
                <a:latin typeface="Consolas" panose="020B0609020204030204" pitchFamily="49" charset="0"/>
                <a:ea typeface="Verdana" panose="020B0604030504040204" pitchFamily="34" charset="0"/>
                <a:cs typeface="Consolas" panose="020B0609020204030204" pitchFamily="49" charset="0"/>
              </a:rPr>
              <a:t>[0];</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for (int x = 1; x &lt;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studentID.length</a:t>
            </a:r>
            <a:r>
              <a:rPr lang="en-US" sz="1600" dirty="0">
                <a:latin typeface="Consolas" panose="020B0609020204030204" pitchFamily="49" charset="0"/>
                <a:ea typeface="Verdana" panose="020B0604030504040204" pitchFamily="34" charset="0"/>
                <a:cs typeface="Consolas" panose="020B0609020204030204" pitchFamily="49" charset="0"/>
              </a:rPr>
              <a:t>; x++)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if (scores[x] &gt; highest)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highest = scores[x];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id = </a:t>
            </a:r>
            <a:r>
              <a:rPr lang="en-US" sz="1600" dirty="0" err="1">
                <a:latin typeface="Consolas" panose="020B0609020204030204" pitchFamily="49" charset="0"/>
                <a:ea typeface="Verdana" panose="020B0604030504040204" pitchFamily="34" charset="0"/>
                <a:cs typeface="Consolas" panose="020B0609020204030204" pitchFamily="49" charset="0"/>
              </a:rPr>
              <a:t>studentID</a:t>
            </a:r>
            <a:r>
              <a:rPr lang="en-US" sz="1600" dirty="0">
                <a:latin typeface="Consolas" panose="020B0609020204030204" pitchFamily="49" charset="0"/>
                <a:ea typeface="Verdana" panose="020B0604030504040204" pitchFamily="34" charset="0"/>
                <a:cs typeface="Consolas" panose="020B0609020204030204" pitchFamily="49" charset="0"/>
              </a:rPr>
              <a:t>[x];</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a:t>
            </a:r>
          </a:p>
          <a:p>
            <a:pPr marL="0" lvl="0" indent="0">
              <a:spcBef>
                <a:spcPts val="0"/>
              </a:spcBef>
              <a:buNone/>
            </a:pPr>
            <a:r>
              <a:rPr lang="en-US" sz="1600" dirty="0">
                <a:latin typeface="Consolas" panose="020B0609020204030204" pitchFamily="49" charset="0"/>
                <a:ea typeface="Verdana" panose="020B0604030504040204" pitchFamily="34" charset="0"/>
                <a:cs typeface="Consolas" panose="020B0609020204030204" pitchFamily="49" charset="0"/>
              </a:rPr>
              <a:t>    </a:t>
            </a:r>
            <a:r>
              <a:rPr lang="en-US" sz="1600" dirty="0" err="1">
                <a:latin typeface="Consolas" panose="020B0609020204030204" pitchFamily="49" charset="0"/>
                <a:ea typeface="Verdana" panose="020B0604030504040204" pitchFamily="34" charset="0"/>
                <a:cs typeface="Consolas" panose="020B0609020204030204" pitchFamily="49" charset="0"/>
              </a:rPr>
              <a:t>System.out.print</a:t>
            </a:r>
            <a:r>
              <a:rPr lang="en-US" sz="1600" dirty="0">
                <a:latin typeface="Consolas" panose="020B0609020204030204" pitchFamily="49" charset="0"/>
                <a:ea typeface="Verdana" panose="020B0604030504040204" pitchFamily="34" charset="0"/>
                <a:cs typeface="Consolas" panose="020B0609020204030204" pitchFamily="49" charset="0"/>
              </a:rPr>
              <a:t>(“Student of ID " + id + “has highest score ” + highest); </a:t>
            </a:r>
          </a:p>
        </p:txBody>
      </p:sp>
    </p:spTree>
    <p:extLst>
      <p:ext uri="{BB962C8B-B14F-4D97-AF65-F5344CB8AC3E}">
        <p14:creationId xmlns:p14="http://schemas.microsoft.com/office/powerpoint/2010/main" val="2849449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44993D48-41C4-8444-ADA6-96919FFF86FE}"/>
              </a:ext>
            </a:extLst>
          </p:cNvPr>
          <p:cNvSpPr>
            <a:spLocks noGrp="1"/>
          </p:cNvSpPr>
          <p:nvPr>
            <p:ph type="title"/>
          </p:nvPr>
        </p:nvSpPr>
        <p:spPr/>
        <p:txBody>
          <a:bodyPr/>
          <a:lstStyle/>
          <a:p>
            <a:r>
              <a:rPr lang="en-US" altLang="en-US" sz="3200" dirty="0">
                <a:ea typeface="ＭＳ Ｐゴシック" panose="020B0600070205080204" pitchFamily="34" charset="-128"/>
              </a:rPr>
              <a:t>Exercise </a:t>
            </a:r>
            <a:r>
              <a:rPr lang="mr-IN" altLang="en-US" sz="3200" dirty="0">
                <a:ea typeface="ＭＳ Ｐゴシック" panose="020B0600070205080204" pitchFamily="34" charset="-128"/>
              </a:rPr>
              <a:t>–</a:t>
            </a:r>
            <a:r>
              <a:rPr lang="en-US" altLang="en-US" sz="3200" dirty="0">
                <a:ea typeface="ＭＳ Ｐゴシック" panose="020B0600070205080204" pitchFamily="34" charset="-128"/>
              </a:rPr>
              <a:t> Methods with arrays</a:t>
            </a:r>
          </a:p>
        </p:txBody>
      </p:sp>
      <p:sp>
        <p:nvSpPr>
          <p:cNvPr id="51202" name="Content Placeholder 2">
            <a:extLst>
              <a:ext uri="{FF2B5EF4-FFF2-40B4-BE49-F238E27FC236}">
                <a16:creationId xmlns:a16="http://schemas.microsoft.com/office/drawing/2014/main" id="{20933344-57C1-C64B-97B7-62E1635CE3A5}"/>
              </a:ext>
            </a:extLst>
          </p:cNvPr>
          <p:cNvSpPr>
            <a:spLocks noGrp="1"/>
          </p:cNvSpPr>
          <p:nvPr>
            <p:ph type="body" idx="1"/>
          </p:nvPr>
        </p:nvSpPr>
        <p:spPr/>
        <p:txBody>
          <a:bodyPr/>
          <a:lstStyle/>
          <a:p>
            <a:pPr marL="0" lvl="0" indent="0">
              <a:buNone/>
            </a:pPr>
            <a:r>
              <a:rPr lang="en-US" sz="1600" dirty="0"/>
              <a:t>Create a class </a:t>
            </a:r>
            <a:r>
              <a:rPr lang="en-US" sz="1600" dirty="0" err="1"/>
              <a:t>NumberArray</a:t>
            </a:r>
            <a:r>
              <a:rPr lang="en-US" sz="1600" dirty="0"/>
              <a:t> and create a driver class </a:t>
            </a:r>
            <a:r>
              <a:rPr lang="en-US" sz="1600" dirty="0" err="1"/>
              <a:t>NumberArrayTest</a:t>
            </a:r>
            <a:r>
              <a:rPr lang="en-US" sz="1600" dirty="0"/>
              <a:t> to try the following:</a:t>
            </a:r>
          </a:p>
          <a:p>
            <a:pPr lvl="0">
              <a:buFont typeface="+mj-lt"/>
              <a:buAutoNum type="arabicPeriod"/>
            </a:pPr>
            <a:r>
              <a:rPr lang="en-US" sz="1600" dirty="0"/>
              <a:t>Declare an array, </a:t>
            </a:r>
            <a:r>
              <a:rPr lang="en-US" sz="1600" dirty="0" err="1"/>
              <a:t>numArr</a:t>
            </a:r>
            <a:r>
              <a:rPr lang="en-US" sz="1600" dirty="0"/>
              <a:t> to store 5 integers and declare a constant literal for the array size.</a:t>
            </a:r>
          </a:p>
          <a:p>
            <a:pPr lvl="0">
              <a:buFont typeface="+mj-lt"/>
              <a:buAutoNum type="arabicPeriod"/>
            </a:pPr>
            <a:r>
              <a:rPr lang="en-US" sz="1600" dirty="0"/>
              <a:t>Write a method to fill in </a:t>
            </a:r>
            <a:r>
              <a:rPr lang="en-US" sz="1600" dirty="0" err="1"/>
              <a:t>numArr</a:t>
            </a:r>
            <a:r>
              <a:rPr lang="en-US" sz="1600" dirty="0"/>
              <a:t> by asking the user to enter 5 integers. </a:t>
            </a:r>
          </a:p>
          <a:p>
            <a:pPr lvl="0">
              <a:buFont typeface="+mj-lt"/>
              <a:buAutoNum type="arabicPeriod"/>
            </a:pPr>
            <a:r>
              <a:rPr lang="en-US" sz="1600" dirty="0"/>
              <a:t>Write a method to display </a:t>
            </a:r>
            <a:r>
              <a:rPr lang="en-US" sz="1600" dirty="0" err="1"/>
              <a:t>numArr</a:t>
            </a:r>
            <a:r>
              <a:rPr lang="en-US" sz="1600" dirty="0"/>
              <a:t>.</a:t>
            </a:r>
          </a:p>
          <a:p>
            <a:pPr lvl="0">
              <a:buFont typeface="+mj-lt"/>
              <a:buAutoNum type="arabicPeriod"/>
            </a:pPr>
            <a:r>
              <a:rPr lang="en-US" sz="1600" dirty="0"/>
              <a:t>Write a method to find the highest number in </a:t>
            </a:r>
            <a:r>
              <a:rPr lang="en-US" sz="1600" dirty="0" err="1"/>
              <a:t>numArr</a:t>
            </a:r>
            <a:r>
              <a:rPr lang="en-US" sz="1600" dirty="0"/>
              <a:t>. </a:t>
            </a:r>
          </a:p>
          <a:p>
            <a:pPr lvl="0">
              <a:buFont typeface="+mj-lt"/>
              <a:buAutoNum type="arabicPeriod"/>
            </a:pPr>
            <a:r>
              <a:rPr lang="en-US" sz="1600" dirty="0"/>
              <a:t>Write a method to find the lowest number in </a:t>
            </a:r>
            <a:r>
              <a:rPr lang="en-US" sz="1600" dirty="0" err="1"/>
              <a:t>numArr</a:t>
            </a:r>
            <a:r>
              <a:rPr lang="en-US" sz="1600" dirty="0"/>
              <a:t>. </a:t>
            </a:r>
          </a:p>
          <a:p>
            <a:pPr lvl="0">
              <a:buFont typeface="+mj-lt"/>
              <a:buAutoNum type="arabicPeriod"/>
            </a:pPr>
            <a:r>
              <a:rPr lang="en-US" sz="1600" dirty="0"/>
              <a:t>Write a method to find the average of numbers in </a:t>
            </a:r>
            <a:r>
              <a:rPr lang="en-US" sz="1600" dirty="0" err="1"/>
              <a:t>numArr</a:t>
            </a:r>
            <a:r>
              <a:rPr lang="en-US" sz="1600" dirty="0"/>
              <a:t>. </a:t>
            </a:r>
          </a:p>
          <a:p>
            <a:pPr lvl="0">
              <a:buFont typeface="+mj-lt"/>
              <a:buAutoNum type="arabicPeriod"/>
            </a:pPr>
            <a:r>
              <a:rPr lang="en-US" sz="1600" dirty="0"/>
              <a:t>Write a method to sort </a:t>
            </a:r>
            <a:r>
              <a:rPr lang="en-US" sz="1600" dirty="0" err="1"/>
              <a:t>numArr</a:t>
            </a:r>
            <a:r>
              <a:rPr lang="en-US" sz="1600" dirty="0"/>
              <a:t> in ascending order.</a:t>
            </a:r>
          </a:p>
        </p:txBody>
      </p:sp>
    </p:spTree>
    <p:extLst>
      <p:ext uri="{BB962C8B-B14F-4D97-AF65-F5344CB8AC3E}">
        <p14:creationId xmlns:p14="http://schemas.microsoft.com/office/powerpoint/2010/main" val="769755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44993D48-41C4-8444-ADA6-96919FFF86FE}"/>
              </a:ext>
            </a:extLst>
          </p:cNvPr>
          <p:cNvSpPr>
            <a:spLocks noGrp="1"/>
          </p:cNvSpPr>
          <p:nvPr>
            <p:ph type="title"/>
          </p:nvPr>
        </p:nvSpPr>
        <p:spPr/>
        <p:txBody>
          <a:bodyPr/>
          <a:lstStyle/>
          <a:p>
            <a:r>
              <a:rPr lang="en-US" altLang="en-US" sz="3200" dirty="0">
                <a:ea typeface="ＭＳ Ｐゴシック" panose="020B0600070205080204" pitchFamily="34" charset="-128"/>
              </a:rPr>
              <a:t>Sample Code </a:t>
            </a:r>
            <a:r>
              <a:rPr lang="mr-IN" altLang="en-US" sz="3200" dirty="0">
                <a:ea typeface="ＭＳ Ｐゴシック" panose="020B0600070205080204" pitchFamily="34" charset="-128"/>
              </a:rPr>
              <a:t>–</a:t>
            </a:r>
            <a:r>
              <a:rPr lang="en-US" altLang="en-US" sz="3200" dirty="0">
                <a:ea typeface="ＭＳ Ｐゴシック" panose="020B0600070205080204" pitchFamily="34" charset="-128"/>
              </a:rPr>
              <a:t> Methods with arrays</a:t>
            </a:r>
          </a:p>
        </p:txBody>
      </p:sp>
      <p:sp>
        <p:nvSpPr>
          <p:cNvPr id="51202" name="Content Placeholder 2">
            <a:extLst>
              <a:ext uri="{FF2B5EF4-FFF2-40B4-BE49-F238E27FC236}">
                <a16:creationId xmlns:a16="http://schemas.microsoft.com/office/drawing/2014/main" id="{20933344-57C1-C64B-97B7-62E1635CE3A5}"/>
              </a:ext>
            </a:extLst>
          </p:cNvPr>
          <p:cNvSpPr>
            <a:spLocks noGrp="1"/>
          </p:cNvSpPr>
          <p:nvPr>
            <p:ph type="body" idx="1"/>
          </p:nvPr>
        </p:nvSpPr>
        <p:spPr/>
        <p:txBody>
          <a:bodyPr/>
          <a:lstStyle/>
          <a:p>
            <a:pPr marL="0" lvl="0" indent="0">
              <a:buNone/>
            </a:pPr>
            <a:r>
              <a:rPr lang="en-US" sz="1600" dirty="0"/>
              <a:t>Create a class </a:t>
            </a:r>
            <a:r>
              <a:rPr lang="en-US" sz="1600" dirty="0" err="1"/>
              <a:t>NumberArray</a:t>
            </a:r>
            <a:r>
              <a:rPr lang="en-US" sz="1600" dirty="0"/>
              <a:t> and create a driver class </a:t>
            </a:r>
            <a:r>
              <a:rPr lang="en-US" sz="1600" dirty="0" err="1"/>
              <a:t>NumberArrayTest</a:t>
            </a:r>
            <a:r>
              <a:rPr lang="en-US" sz="1600" dirty="0"/>
              <a:t> to try the following:</a:t>
            </a:r>
          </a:p>
          <a:p>
            <a:pPr lvl="0">
              <a:buFont typeface="+mj-lt"/>
              <a:buAutoNum type="arabicPeriod"/>
            </a:pPr>
            <a:r>
              <a:rPr lang="en-US" sz="1600" dirty="0"/>
              <a:t>Declare an array, </a:t>
            </a:r>
            <a:r>
              <a:rPr lang="en-US" sz="1600" dirty="0" err="1"/>
              <a:t>numArr</a:t>
            </a:r>
            <a:r>
              <a:rPr lang="en-US" sz="1600" dirty="0"/>
              <a:t> to store 5 integers and declare a constant literal for the array size.</a:t>
            </a:r>
          </a:p>
          <a:p>
            <a:pPr lvl="0">
              <a:buFont typeface="+mj-lt"/>
              <a:buAutoNum type="arabicPeriod"/>
            </a:pPr>
            <a:r>
              <a:rPr lang="en-US" sz="1600" dirty="0"/>
              <a:t>Write a method to fill in </a:t>
            </a:r>
            <a:r>
              <a:rPr lang="en-US" sz="1600" dirty="0" err="1"/>
              <a:t>numArr</a:t>
            </a:r>
            <a:r>
              <a:rPr lang="en-US" sz="1600" dirty="0"/>
              <a:t> by asking the user to enter 5 integers. </a:t>
            </a:r>
          </a:p>
          <a:p>
            <a:pPr lvl="0">
              <a:buFont typeface="+mj-lt"/>
              <a:buAutoNum type="arabicPeriod"/>
            </a:pPr>
            <a:r>
              <a:rPr lang="en-US" sz="1600" dirty="0"/>
              <a:t>Write a method to display </a:t>
            </a:r>
            <a:r>
              <a:rPr lang="en-US" sz="1600" dirty="0" err="1"/>
              <a:t>numArr</a:t>
            </a:r>
            <a:r>
              <a:rPr lang="en-US" sz="1600" dirty="0"/>
              <a:t>.</a:t>
            </a:r>
          </a:p>
          <a:p>
            <a:pPr lvl="0">
              <a:buFont typeface="+mj-lt"/>
              <a:buAutoNum type="arabicPeriod"/>
            </a:pPr>
            <a:r>
              <a:rPr lang="en-US" sz="1600" dirty="0"/>
              <a:t>Write a method to find the highest number in </a:t>
            </a:r>
            <a:r>
              <a:rPr lang="en-US" sz="1600" dirty="0" err="1"/>
              <a:t>numArr</a:t>
            </a:r>
            <a:r>
              <a:rPr lang="en-US" sz="1600" dirty="0"/>
              <a:t>. </a:t>
            </a:r>
          </a:p>
          <a:p>
            <a:pPr lvl="0">
              <a:buFont typeface="+mj-lt"/>
              <a:buAutoNum type="arabicPeriod"/>
            </a:pPr>
            <a:r>
              <a:rPr lang="en-US" sz="1600" dirty="0"/>
              <a:t>Write a method to find the lowest number in </a:t>
            </a:r>
            <a:r>
              <a:rPr lang="en-US" sz="1600" dirty="0" err="1"/>
              <a:t>numArr</a:t>
            </a:r>
            <a:r>
              <a:rPr lang="en-US" sz="1600" dirty="0"/>
              <a:t>. </a:t>
            </a:r>
          </a:p>
          <a:p>
            <a:pPr lvl="0">
              <a:buFont typeface="+mj-lt"/>
              <a:buAutoNum type="arabicPeriod"/>
            </a:pPr>
            <a:r>
              <a:rPr lang="en-US" sz="1600" dirty="0"/>
              <a:t>Write a method to find the average of numbers in </a:t>
            </a:r>
            <a:r>
              <a:rPr lang="en-US" sz="1600" dirty="0" err="1"/>
              <a:t>numArr</a:t>
            </a:r>
            <a:r>
              <a:rPr lang="en-US" sz="1600" dirty="0"/>
              <a:t>. </a:t>
            </a:r>
          </a:p>
          <a:p>
            <a:pPr lvl="0">
              <a:buFont typeface="+mj-lt"/>
              <a:buAutoNum type="arabicPeriod"/>
            </a:pPr>
            <a:r>
              <a:rPr lang="en-US" sz="1600" dirty="0"/>
              <a:t>Write a method to sort </a:t>
            </a:r>
            <a:r>
              <a:rPr lang="en-US" sz="1600" dirty="0" err="1"/>
              <a:t>numArr</a:t>
            </a:r>
            <a:r>
              <a:rPr lang="en-US" sz="1600" dirty="0"/>
              <a:t> in ascending order.</a:t>
            </a:r>
          </a:p>
        </p:txBody>
      </p:sp>
    </p:spTree>
    <p:extLst>
      <p:ext uri="{BB962C8B-B14F-4D97-AF65-F5344CB8AC3E}">
        <p14:creationId xmlns:p14="http://schemas.microsoft.com/office/powerpoint/2010/main" val="2519318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title"/>
          </p:nvPr>
        </p:nvSpPr>
        <p:spPr>
          <a:solidFill>
            <a:srgbClr val="0070C0"/>
          </a:solidFill>
        </p:spPr>
        <p:txBody>
          <a:bodyPr/>
          <a:lstStyle/>
          <a:p>
            <a:pPr eaLnBrk="1" hangingPunct="1"/>
            <a:r>
              <a:rPr lang="en-US" altLang="en-US" dirty="0">
                <a:ea typeface="ＭＳ Ｐゴシック" panose="020B0600070205080204" pitchFamily="34" charset="-128"/>
              </a:rPr>
              <a:t>6.3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body" idx="1"/>
          </p:nvPr>
        </p:nvSpPr>
        <p:spPr/>
        <p:txBody>
          <a:bodyPr/>
          <a:lstStyle/>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Enhanced for statement</a:t>
            </a:r>
          </a:p>
        </p:txBody>
      </p:sp>
    </p:spTree>
    <p:extLst>
      <p:ext uri="{BB962C8B-B14F-4D97-AF65-F5344CB8AC3E}">
        <p14:creationId xmlns:p14="http://schemas.microsoft.com/office/powerpoint/2010/main" val="3948154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24FC-BEBB-804A-B164-76031C8A8D69}"/>
              </a:ext>
            </a:extLst>
          </p:cNvPr>
          <p:cNvSpPr>
            <a:spLocks noGrp="1"/>
          </p:cNvSpPr>
          <p:nvPr>
            <p:ph type="title"/>
          </p:nvPr>
        </p:nvSpPr>
        <p:spPr/>
        <p:txBody>
          <a:bodyPr rtlCol="0">
            <a:normAutofit/>
          </a:bodyPr>
          <a:lstStyle/>
          <a:p>
            <a:pPr eaLnBrk="1" fontAlgn="auto" hangingPunct="1">
              <a:spcAft>
                <a:spcPts val="0"/>
              </a:spcAft>
              <a:defRPr/>
            </a:pPr>
            <a:r>
              <a:rPr lang="en-US" i="1" dirty="0">
                <a:ea typeface="+mj-ea"/>
                <a:cs typeface="+mj-cs"/>
              </a:rPr>
              <a:t>Enhanced for</a:t>
            </a:r>
            <a:r>
              <a:rPr lang="en-US" dirty="0">
                <a:ea typeface="+mj-ea"/>
                <a:cs typeface="+mj-cs"/>
              </a:rPr>
              <a:t> statement</a:t>
            </a:r>
          </a:p>
        </p:txBody>
      </p:sp>
      <p:sp>
        <p:nvSpPr>
          <p:cNvPr id="6" name="Content Placeholder 5">
            <a:extLst>
              <a:ext uri="{FF2B5EF4-FFF2-40B4-BE49-F238E27FC236}">
                <a16:creationId xmlns:a16="http://schemas.microsoft.com/office/drawing/2014/main" id="{759ECE0E-803E-DC47-9E83-69944475F008}"/>
              </a:ext>
            </a:extLst>
          </p:cNvPr>
          <p:cNvSpPr>
            <a:spLocks noGrp="1"/>
          </p:cNvSpPr>
          <p:nvPr>
            <p:ph type="body" idx="1"/>
          </p:nvPr>
        </p:nvSpPr>
        <p:spPr/>
        <p:txBody>
          <a:bodyPr>
            <a:normAutofit/>
          </a:bodyPr>
          <a:lstStyle/>
          <a:p>
            <a:pPr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Iterate through array elements without using a counter</a:t>
            </a:r>
          </a:p>
          <a:p>
            <a:pPr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Syntax:</a:t>
            </a:r>
          </a:p>
          <a:p>
            <a:pPr eaLnBrk="1" hangingPunct="1">
              <a:buFont typeface="Wingdings 2" pitchFamily="2" charset="2"/>
              <a:buNone/>
            </a:pPr>
            <a:endParaRPr lang="en-US" altLang="en-US" sz="1100" dirty="0">
              <a:ea typeface="ＭＳ Ｐゴシック" panose="020B0600070205080204" pitchFamily="34" charset="-128"/>
            </a:endParaRPr>
          </a:p>
          <a:p>
            <a:pPr marL="858838" lvl="2" eaLnBrk="1" hangingPunct="1">
              <a:spcBef>
                <a:spcPct val="0"/>
              </a:spcBef>
              <a:buClr>
                <a:srgbClr val="DA1F28"/>
              </a:buClr>
              <a:buFont typeface="Wingdings 2" pitchFamily="2" charset="2"/>
              <a:buNone/>
            </a:pPr>
            <a:r>
              <a:rPr lang="en-US" altLang="en-US" sz="1800" b="1" dirty="0">
                <a:solidFill>
                  <a:srgbClr val="0000FF"/>
                </a:solidFill>
                <a:latin typeface="Courier New"/>
                <a:ea typeface="ＭＳ Ｐゴシック" panose="020B0600070205080204" pitchFamily="34" charset="-128"/>
                <a:cs typeface="Courier New"/>
              </a:rPr>
              <a:t>for</a:t>
            </a:r>
            <a:r>
              <a:rPr lang="en-US" altLang="en-US" sz="1800" b="1" dirty="0">
                <a:solidFill>
                  <a:srgbClr val="000000"/>
                </a:solidFill>
                <a:latin typeface="Courier New"/>
                <a:ea typeface="ＭＳ Ｐゴシック" panose="020B0600070205080204" pitchFamily="34" charset="-128"/>
                <a:cs typeface="Courier New"/>
              </a:rPr>
              <a:t> (</a:t>
            </a:r>
            <a:r>
              <a:rPr lang="en-US" altLang="en-US" sz="1800" b="1" dirty="0" err="1">
                <a:solidFill>
                  <a:srgbClr val="000000"/>
                </a:solidFill>
                <a:latin typeface="Courier New"/>
                <a:ea typeface="ＭＳ Ｐゴシック" panose="020B0600070205080204" pitchFamily="34" charset="-128"/>
                <a:cs typeface="Courier New"/>
              </a:rPr>
              <a:t>parameterType</a:t>
            </a:r>
            <a:r>
              <a:rPr lang="en-US" altLang="en-US" sz="1800" b="1" dirty="0">
                <a:solidFill>
                  <a:srgbClr val="000000"/>
                </a:solidFill>
                <a:latin typeface="Courier New"/>
                <a:ea typeface="ＭＳ Ｐゴシック" panose="020B0600070205080204" pitchFamily="34" charset="-128"/>
                <a:cs typeface="Courier New"/>
              </a:rPr>
              <a:t> </a:t>
            </a:r>
            <a:r>
              <a:rPr lang="en-US" altLang="en-US" sz="1800" b="1" dirty="0" err="1">
                <a:solidFill>
                  <a:srgbClr val="000000"/>
                </a:solidFill>
                <a:latin typeface="Courier New"/>
                <a:ea typeface="ＭＳ Ｐゴシック" panose="020B0600070205080204" pitchFamily="34" charset="-128"/>
                <a:cs typeface="Courier New"/>
              </a:rPr>
              <a:t>variableName</a:t>
            </a:r>
            <a:r>
              <a:rPr lang="en-US" altLang="en-US" sz="1800" b="1" dirty="0">
                <a:solidFill>
                  <a:srgbClr val="000000"/>
                </a:solidFill>
                <a:latin typeface="Courier New"/>
                <a:ea typeface="ＭＳ Ｐゴシック" panose="020B0600070205080204" pitchFamily="34" charset="-128"/>
                <a:cs typeface="Courier New"/>
              </a:rPr>
              <a:t>: </a:t>
            </a:r>
            <a:r>
              <a:rPr lang="en-US" altLang="en-US" sz="1800" b="1" dirty="0" err="1">
                <a:solidFill>
                  <a:srgbClr val="000000"/>
                </a:solidFill>
                <a:latin typeface="Courier New"/>
                <a:ea typeface="ＭＳ Ｐゴシック" panose="020B0600070205080204" pitchFamily="34" charset="-128"/>
                <a:cs typeface="Courier New"/>
              </a:rPr>
              <a:t>arrayName</a:t>
            </a:r>
            <a:r>
              <a:rPr lang="en-US" altLang="en-US" sz="1800" b="1" dirty="0">
                <a:solidFill>
                  <a:srgbClr val="000000"/>
                </a:solidFill>
                <a:latin typeface="Courier New"/>
                <a:ea typeface="ＭＳ Ｐゴシック" panose="020B0600070205080204" pitchFamily="34" charset="-128"/>
                <a:cs typeface="Courier New"/>
              </a:rPr>
              <a:t>){</a:t>
            </a:r>
          </a:p>
          <a:p>
            <a:pPr marL="858838" lvl="2" eaLnBrk="1" hangingPunct="1">
              <a:spcBef>
                <a:spcPct val="0"/>
              </a:spcBef>
              <a:buClr>
                <a:srgbClr val="DA1F28"/>
              </a:buClr>
              <a:buFont typeface="Wingdings 2" pitchFamily="2" charset="2"/>
              <a:buNone/>
            </a:pPr>
            <a:r>
              <a:rPr lang="en-US" altLang="en-US" sz="1800" b="1" dirty="0">
                <a:solidFill>
                  <a:srgbClr val="000000"/>
                </a:solidFill>
                <a:latin typeface="Courier New"/>
                <a:ea typeface="ＭＳ Ｐゴシック" panose="020B0600070205080204" pitchFamily="34" charset="-128"/>
                <a:cs typeface="Courier New"/>
              </a:rPr>
              <a:t>   statements</a:t>
            </a:r>
          </a:p>
          <a:p>
            <a:pPr marL="858838" lvl="2" eaLnBrk="1" hangingPunct="1">
              <a:spcBef>
                <a:spcPct val="0"/>
              </a:spcBef>
              <a:buClr>
                <a:srgbClr val="DA1F28"/>
              </a:buClr>
              <a:buFont typeface="Wingdings 2" pitchFamily="2" charset="2"/>
              <a:buNone/>
            </a:pPr>
            <a:r>
              <a:rPr lang="en-US" altLang="en-US" sz="1800" b="1" dirty="0">
                <a:solidFill>
                  <a:srgbClr val="000000"/>
                </a:solidFill>
                <a:latin typeface="Courier New"/>
                <a:ea typeface="ＭＳ Ｐゴシック" panose="020B0600070205080204" pitchFamily="34" charset="-128"/>
                <a:cs typeface="Courier New"/>
              </a:rPr>
              <a:t>}</a:t>
            </a:r>
          </a:p>
          <a:p>
            <a:pPr marL="858838" lvl="2" eaLnBrk="1" hangingPunct="1">
              <a:spcBef>
                <a:spcPct val="0"/>
              </a:spcBef>
              <a:buClr>
                <a:srgbClr val="DA1F28"/>
              </a:buClr>
              <a:buFont typeface="Wingdings 2" pitchFamily="2" charset="2"/>
              <a:buNone/>
            </a:pPr>
            <a:endParaRPr lang="en-US" altLang="en-US" sz="1900" i="1" dirty="0">
              <a:solidFill>
                <a:srgbClr val="000000"/>
              </a:solidFill>
              <a:latin typeface="AGaramond" charset="0"/>
              <a:ea typeface="ＭＳ Ｐゴシック" panose="020B0600070205080204" pitchFamily="34" charset="-128"/>
            </a:endParaRPr>
          </a:p>
          <a:p>
            <a:pPr eaLnBrk="1" hangingPunct="1">
              <a:lnSpc>
                <a:spcPct val="120000"/>
              </a:lnSpc>
              <a:spcBef>
                <a:spcPts val="400"/>
              </a:spcBef>
              <a:buClr>
                <a:srgbClr val="2DA2BF"/>
              </a:buClr>
              <a:buSzPct val="68000"/>
              <a:buFont typeface="Wingdings" pitchFamily="2" charset="2"/>
              <a:buChar char="u"/>
            </a:pPr>
            <a:r>
              <a:rPr lang="en-US" altLang="en-US" sz="1600" dirty="0">
                <a:latin typeface="Verdana" panose="020B0604030504040204" pitchFamily="34" charset="0"/>
                <a:ea typeface="Verdana" panose="020B0604030504040204" pitchFamily="34" charset="0"/>
                <a:cs typeface="Verdana" panose="020B0604030504040204" pitchFamily="34" charset="0"/>
              </a:rPr>
              <a:t>Parameter type must be consistent with the array’s element type</a:t>
            </a:r>
          </a:p>
        </p:txBody>
      </p:sp>
      <p:sp>
        <p:nvSpPr>
          <p:cNvPr id="5" name="Slide Number Placeholder 4">
            <a:extLst>
              <a:ext uri="{FF2B5EF4-FFF2-40B4-BE49-F238E27FC236}">
                <a16:creationId xmlns:a16="http://schemas.microsoft.com/office/drawing/2014/main" id="{5F70A2D6-B80B-E74B-AF0B-5CB0C4C0AC7F}"/>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CDBB3EC4-9D1B-064C-9B19-57619F6D7EE5}" type="slidenum">
              <a:rPr lang="en-US" altLang="en-US" sz="800">
                <a:solidFill>
                  <a:srgbClr val="595959"/>
                </a:solidFill>
              </a:rPr>
              <a:pPr/>
              <a:t>28</a:t>
            </a:fld>
            <a:endParaRPr lang="en-US" altLang="en-US" sz="800">
              <a:solidFill>
                <a:srgbClr val="59595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9DEC-4B42-AC8A-20D9-1D833BCBDCB9}"/>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1CCE165C-E02C-0DF0-3DF7-1E788658E74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8C6F57F-7882-1845-A628-5A1DB1B97E29}"/>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3C8A4D5-7F25-2C48-AD03-DF1FC0947930}" type="slidenum">
              <a:rPr lang="en-US" altLang="en-US" sz="800">
                <a:solidFill>
                  <a:srgbClr val="595959"/>
                </a:solidFill>
              </a:rPr>
              <a:pPr/>
              <a:t>29</a:t>
            </a:fld>
            <a:endParaRPr lang="en-US" altLang="en-US" sz="800">
              <a:solidFill>
                <a:srgbClr val="595959"/>
              </a:solidFill>
            </a:endParaRPr>
          </a:p>
        </p:txBody>
      </p:sp>
      <p:sp>
        <p:nvSpPr>
          <p:cNvPr id="54274" name="Rectangle 4">
            <a:extLst>
              <a:ext uri="{FF2B5EF4-FFF2-40B4-BE49-F238E27FC236}">
                <a16:creationId xmlns:a16="http://schemas.microsoft.com/office/drawing/2014/main" id="{E311C882-52A5-7D4E-8FAC-5223D8CB90C9}"/>
              </a:ext>
            </a:extLst>
          </p:cNvPr>
          <p:cNvSpPr>
            <a:spLocks noChangeArrowheads="1"/>
          </p:cNvSpPr>
          <p:nvPr/>
        </p:nvSpPr>
        <p:spPr bwMode="auto">
          <a:xfrm>
            <a:off x="323850" y="1528341"/>
            <a:ext cx="5328592" cy="1615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b="1" dirty="0">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 c = {1, 2, 3, 4, 5};</a:t>
            </a:r>
          </a:p>
          <a:p>
            <a:r>
              <a:rPr lang="en-US" altLang="en-US" sz="1800" b="1" dirty="0">
                <a:solidFill>
                  <a:srgbClr val="7F0055"/>
                </a:solidFill>
                <a:latin typeface="Consolas" panose="020B0609020204030204" pitchFamily="49" charset="0"/>
              </a:rPr>
              <a:t>for</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i</a:t>
            </a:r>
            <a:r>
              <a:rPr lang="en-US" altLang="en-US" sz="1800" b="1" dirty="0">
                <a:solidFill>
                  <a:srgbClr val="000000"/>
                </a:solidFill>
                <a:latin typeface="Consolas" panose="020B0609020204030204" pitchFamily="49" charset="0"/>
              </a:rPr>
              <a:t>=0; </a:t>
            </a:r>
            <a:r>
              <a:rPr lang="en-US" altLang="en-US" sz="1800" b="1" dirty="0" err="1">
                <a:solidFill>
                  <a:srgbClr val="000000"/>
                </a:solidFill>
                <a:latin typeface="Consolas" panose="020B0609020204030204" pitchFamily="49" charset="0"/>
              </a:rPr>
              <a:t>i</a:t>
            </a:r>
            <a:r>
              <a:rPr lang="en-US" altLang="en-US" sz="1800" b="1" dirty="0">
                <a:solidFill>
                  <a:srgbClr val="000000"/>
                </a:solidFill>
                <a:latin typeface="Consolas" panose="020B0609020204030204" pitchFamily="49" charset="0"/>
              </a:rPr>
              <a:t>&lt;</a:t>
            </a:r>
            <a:r>
              <a:rPr lang="en-US" altLang="en-US" sz="1800" b="1" dirty="0" err="1">
                <a:solidFill>
                  <a:srgbClr val="000000"/>
                </a:solidFill>
                <a:latin typeface="Consolas" panose="020B0609020204030204" pitchFamily="49" charset="0"/>
              </a:rPr>
              <a:t>c.length</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i</a:t>
            </a:r>
            <a:r>
              <a:rPr lang="en-US" altLang="en-US" sz="1800" b="1" dirty="0">
                <a:solidFill>
                  <a:srgbClr val="000000"/>
                </a:solidFill>
                <a:latin typeface="Consolas" panose="020B0609020204030204" pitchFamily="49" charset="0"/>
              </a:rPr>
              <a:t>++){</a:t>
            </a:r>
          </a:p>
          <a:p>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a:t>
            </a:r>
            <a:r>
              <a:rPr lang="en-US" altLang="en-US" sz="1800" i="1" dirty="0" err="1">
                <a:solidFill>
                  <a:srgbClr val="0000C0"/>
                </a:solidFill>
                <a:latin typeface="Consolas" panose="020B0609020204030204" pitchFamily="49" charset="0"/>
              </a:rPr>
              <a:t>out</a:t>
            </a:r>
            <a:r>
              <a:rPr lang="en-US" altLang="en-US" sz="1800" i="1" dirty="0" err="1">
                <a:solidFill>
                  <a:srgbClr val="000000"/>
                </a:solidFill>
                <a:latin typeface="Consolas" panose="020B0609020204030204" pitchFamily="49" charset="0"/>
              </a:rPr>
              <a:t>.println</a:t>
            </a:r>
            <a:r>
              <a:rPr lang="en-US" altLang="en-US" sz="1800" i="1" dirty="0">
                <a:solidFill>
                  <a:srgbClr val="000000"/>
                </a:solidFill>
                <a:latin typeface="Consolas" panose="020B0609020204030204" pitchFamily="49" charset="0"/>
              </a:rPr>
              <a:t>(c[</a:t>
            </a:r>
            <a:r>
              <a:rPr lang="en-US" altLang="en-US" sz="1800" i="1" dirty="0" err="1">
                <a:solidFill>
                  <a:srgbClr val="000000"/>
                </a:solidFill>
                <a:latin typeface="Consolas" panose="020B0609020204030204" pitchFamily="49" charset="0"/>
              </a:rPr>
              <a:t>i</a:t>
            </a:r>
            <a:r>
              <a:rPr lang="en-US" altLang="en-US" sz="1800" i="1" dirty="0">
                <a:solidFill>
                  <a:srgbClr val="000000"/>
                </a:solidFill>
                <a:latin typeface="Consolas" panose="020B0609020204030204" pitchFamily="49" charset="0"/>
              </a:rPr>
              <a:t>]);  </a:t>
            </a:r>
          </a:p>
          <a:p>
            <a:r>
              <a:rPr lang="en-US" altLang="en-US" sz="1800" dirty="0">
                <a:solidFill>
                  <a:srgbClr val="000000"/>
                </a:solidFill>
                <a:latin typeface="Consolas" panose="020B0609020204030204" pitchFamily="49" charset="0"/>
              </a:rPr>
              <a:t>}</a:t>
            </a:r>
            <a:endParaRPr lang="en-US" altLang="en-US" sz="1800" dirty="0"/>
          </a:p>
        </p:txBody>
      </p:sp>
      <p:sp>
        <p:nvSpPr>
          <p:cNvPr id="63491" name="Rectangle 5">
            <a:extLst>
              <a:ext uri="{FF2B5EF4-FFF2-40B4-BE49-F238E27FC236}">
                <a16:creationId xmlns:a16="http://schemas.microsoft.com/office/drawing/2014/main" id="{F223E295-23E1-C449-A0DF-B169C31E088A}"/>
              </a:ext>
            </a:extLst>
          </p:cNvPr>
          <p:cNvSpPr>
            <a:spLocks noChangeArrowheads="1"/>
          </p:cNvSpPr>
          <p:nvPr/>
        </p:nvSpPr>
        <p:spPr bwMode="auto">
          <a:xfrm>
            <a:off x="8332537" y="1365965"/>
            <a:ext cx="360362" cy="1816100"/>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0000"/>
                </a:solidFill>
                <a:latin typeface="Consolas" panose="020B0609020204030204" pitchFamily="49" charset="0"/>
              </a:rPr>
              <a:t>1</a:t>
            </a:r>
          </a:p>
          <a:p>
            <a:r>
              <a:rPr lang="en-US" altLang="en-US">
                <a:solidFill>
                  <a:srgbClr val="000000"/>
                </a:solidFill>
                <a:latin typeface="Consolas" panose="020B0609020204030204" pitchFamily="49" charset="0"/>
              </a:rPr>
              <a:t>2</a:t>
            </a:r>
          </a:p>
          <a:p>
            <a:r>
              <a:rPr lang="en-US" altLang="en-US">
                <a:solidFill>
                  <a:srgbClr val="000000"/>
                </a:solidFill>
                <a:latin typeface="Consolas" panose="020B0609020204030204" pitchFamily="49" charset="0"/>
              </a:rPr>
              <a:t>3</a:t>
            </a:r>
          </a:p>
          <a:p>
            <a:r>
              <a:rPr lang="en-US" altLang="en-US">
                <a:solidFill>
                  <a:srgbClr val="000000"/>
                </a:solidFill>
                <a:latin typeface="Consolas" panose="020B0609020204030204" pitchFamily="49" charset="0"/>
              </a:rPr>
              <a:t>4</a:t>
            </a:r>
          </a:p>
          <a:p>
            <a:r>
              <a:rPr lang="en-US" altLang="en-US">
                <a:solidFill>
                  <a:srgbClr val="000000"/>
                </a:solidFill>
                <a:latin typeface="Consolas" panose="020B0609020204030204" pitchFamily="49" charset="0"/>
              </a:rPr>
              <a:t>5</a:t>
            </a:r>
            <a:endParaRPr lang="en-US" altLang="en-US"/>
          </a:p>
        </p:txBody>
      </p:sp>
      <p:sp>
        <p:nvSpPr>
          <p:cNvPr id="45060" name="TextBox 6">
            <a:extLst>
              <a:ext uri="{FF2B5EF4-FFF2-40B4-BE49-F238E27FC236}">
                <a16:creationId xmlns:a16="http://schemas.microsoft.com/office/drawing/2014/main" id="{6E636DCB-7530-F14C-A935-BE3A2C846134}"/>
              </a:ext>
            </a:extLst>
          </p:cNvPr>
          <p:cNvSpPr txBox="1">
            <a:spLocks noChangeArrowheads="1"/>
          </p:cNvSpPr>
          <p:nvPr/>
        </p:nvSpPr>
        <p:spPr bwMode="auto">
          <a:xfrm>
            <a:off x="323850" y="3405188"/>
            <a:ext cx="8613775" cy="2267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ts val="2000"/>
              </a:spcBef>
              <a:buClr>
                <a:schemeClr val="accent1"/>
              </a:buClr>
              <a:buFont typeface="Wingdings 2" pitchFamily="2" charset="2"/>
              <a:buChar char=""/>
            </a:pPr>
            <a:r>
              <a:rPr lang="en-US" altLang="en-US" sz="1800" dirty="0">
                <a:solidFill>
                  <a:srgbClr val="595959"/>
                </a:solidFill>
                <a:latin typeface="Verdana" panose="020B0604030504040204" pitchFamily="34" charset="0"/>
                <a:ea typeface="Verdana" panose="020B0604030504040204" pitchFamily="34" charset="0"/>
                <a:cs typeface="Verdana" panose="020B0604030504040204" pitchFamily="34" charset="0"/>
              </a:rPr>
              <a:t>The enhanced for-loop iterates over the elements of the </a:t>
            </a:r>
            <a:r>
              <a:rPr lang="en-US" alt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array c </a:t>
            </a:r>
            <a:r>
              <a:rPr lang="en-US" altLang="en-US" sz="1800" dirty="0">
                <a:solidFill>
                  <a:srgbClr val="595959"/>
                </a:solidFill>
                <a:latin typeface="Verdana" panose="020B0604030504040204" pitchFamily="34" charset="0"/>
                <a:ea typeface="Verdana" panose="020B0604030504040204" pitchFamily="34" charset="0"/>
                <a:cs typeface="Verdana" panose="020B0604030504040204" pitchFamily="34" charset="0"/>
              </a:rPr>
              <a:t>in each iteration, the corresponding element of </a:t>
            </a:r>
            <a:r>
              <a:rPr lang="en-US" alt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a:t>
            </a:r>
            <a:r>
              <a:rPr lang="en-US" altLang="en-US" sz="1800" dirty="0">
                <a:solidFill>
                  <a:srgbClr val="595959"/>
                </a:solidFill>
                <a:latin typeface="Verdana" panose="020B0604030504040204" pitchFamily="34" charset="0"/>
                <a:ea typeface="Verdana" panose="020B0604030504040204" pitchFamily="34" charset="0"/>
                <a:cs typeface="Verdana" panose="020B0604030504040204" pitchFamily="34" charset="0"/>
              </a:rPr>
              <a:t> is stored in variable </a:t>
            </a:r>
            <a:r>
              <a:rPr lang="en-US" alt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num</a:t>
            </a:r>
          </a:p>
          <a:p>
            <a:pPr eaLnBrk="1" hangingPunct="1">
              <a:spcBef>
                <a:spcPts val="2000"/>
              </a:spcBef>
              <a:buClr>
                <a:schemeClr val="accent1"/>
              </a:buClr>
              <a:buFont typeface="Wingdings 2" pitchFamily="2" charset="2"/>
              <a:buChar char=""/>
            </a:pPr>
            <a:r>
              <a:rPr lang="en-US" alt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Enhanced for loop cannot be used to modify elements</a:t>
            </a:r>
            <a:endParaRPr lang="en-US" altLang="en-US" sz="1800" dirty="0">
              <a:solidFill>
                <a:srgbClr val="595959"/>
              </a:solidFill>
              <a:latin typeface="Verdana" panose="020B0604030504040204" pitchFamily="34" charset="0"/>
              <a:ea typeface="Verdana" panose="020B0604030504040204" pitchFamily="34" charset="0"/>
              <a:cs typeface="Verdana" panose="020B0604030504040204" pitchFamily="34" charset="0"/>
            </a:endParaRPr>
          </a:p>
          <a:p>
            <a:pPr eaLnBrk="1" hangingPunct="1">
              <a:spcBef>
                <a:spcPts val="2000"/>
              </a:spcBef>
              <a:buClr>
                <a:schemeClr val="accent1"/>
              </a:buClr>
              <a:buFont typeface="Wingdings 2" pitchFamily="2" charset="2"/>
              <a:buChar char=""/>
            </a:pPr>
            <a:r>
              <a:rPr lang="en-US" altLang="en-US" sz="1800" dirty="0">
                <a:solidFill>
                  <a:srgbClr val="595959"/>
                </a:solidFill>
                <a:latin typeface="Verdana" panose="020B0604030504040204" pitchFamily="34" charset="0"/>
                <a:ea typeface="Verdana" panose="020B0604030504040204" pitchFamily="34" charset="0"/>
                <a:cs typeface="Verdana" panose="020B0604030504040204" pitchFamily="34" charset="0"/>
              </a:rPr>
              <a:t>In other words, </a:t>
            </a:r>
            <a:r>
              <a:rPr lang="en-US" alt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num </a:t>
            </a:r>
            <a:r>
              <a:rPr lang="en-US" altLang="en-US" sz="1800" dirty="0">
                <a:solidFill>
                  <a:srgbClr val="595959"/>
                </a:solidFill>
                <a:latin typeface="Verdana" panose="020B0604030504040204" pitchFamily="34" charset="0"/>
                <a:ea typeface="Verdana" panose="020B0604030504040204" pitchFamily="34" charset="0"/>
                <a:cs typeface="Verdana" panose="020B0604030504040204" pitchFamily="34" charset="0"/>
              </a:rPr>
              <a:t>= 10; inside the loop will not modify the array element’s values.</a:t>
            </a:r>
            <a:endParaRPr lang="en-US" altLang="en-US" sz="2800" dirty="0">
              <a:solidFill>
                <a:srgbClr val="595959"/>
              </a:solidFill>
              <a:latin typeface="Verdana" panose="020B0604030504040204" pitchFamily="34" charset="0"/>
              <a:ea typeface="Verdana" panose="020B0604030504040204" pitchFamily="34" charset="0"/>
              <a:cs typeface="Verdana" panose="020B0604030504040204" pitchFamily="34" charset="0"/>
            </a:endParaRPr>
          </a:p>
        </p:txBody>
      </p:sp>
      <p:sp>
        <p:nvSpPr>
          <p:cNvPr id="54277" name="TextBox 7">
            <a:extLst>
              <a:ext uri="{FF2B5EF4-FFF2-40B4-BE49-F238E27FC236}">
                <a16:creationId xmlns:a16="http://schemas.microsoft.com/office/drawing/2014/main" id="{2DB76B4F-0D47-1746-8AFE-19F67058BBD0}"/>
              </a:ext>
            </a:extLst>
          </p:cNvPr>
          <p:cNvSpPr txBox="1">
            <a:spLocks noChangeArrowheads="1"/>
          </p:cNvSpPr>
          <p:nvPr/>
        </p:nvSpPr>
        <p:spPr bwMode="auto">
          <a:xfrm>
            <a:off x="323850" y="6154738"/>
            <a:ext cx="85232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dirty="0">
                <a:solidFill>
                  <a:schemeClr val="accent2">
                    <a:lumMod val="50000"/>
                  </a:schemeClr>
                </a:solidFill>
                <a:hlinkClick r:id="rId3">
                  <a:extLst>
                    <a:ext uri="{A12FA001-AC4F-418D-AE19-62706E023703}">
                      <ahyp:hlinkClr xmlns:ahyp="http://schemas.microsoft.com/office/drawing/2018/hyperlinkcolor" val="tx"/>
                    </a:ext>
                  </a:extLst>
                </a:hlinkClick>
              </a:rPr>
              <a:t>http://docs.oracle.com/javase/tutorial/java/nutsandbolts/for.html</a:t>
            </a:r>
            <a:endParaRPr lang="en-US" altLang="en-US" sz="1800" dirty="0">
              <a:solidFill>
                <a:schemeClr val="accent2">
                  <a:lumMod val="50000"/>
                </a:schemeClr>
              </a:solidFill>
            </a:endParaRPr>
          </a:p>
        </p:txBody>
      </p:sp>
      <p:sp>
        <p:nvSpPr>
          <p:cNvPr id="7" name="Title 1">
            <a:extLst>
              <a:ext uri="{FF2B5EF4-FFF2-40B4-BE49-F238E27FC236}">
                <a16:creationId xmlns:a16="http://schemas.microsoft.com/office/drawing/2014/main" id="{60E2369F-23BA-A34D-8280-BD83A159C76C}"/>
              </a:ext>
            </a:extLst>
          </p:cNvPr>
          <p:cNvSpPr txBox="1">
            <a:spLocks/>
          </p:cNvSpPr>
          <p:nvPr/>
        </p:nvSpPr>
        <p:spPr>
          <a:xfrm>
            <a:off x="-19050" y="333375"/>
            <a:ext cx="8913813" cy="914400"/>
          </a:xfrm>
          <a:prstGeom prst="rect">
            <a:avLst/>
          </a:prstGeom>
          <a:solidFill>
            <a:schemeClr val="tx2"/>
          </a:solidFill>
        </p:spPr>
        <p:txBody>
          <a:bodyPr>
            <a:normAutofit/>
          </a:bodyPr>
          <a:lstStyle>
            <a:lvl1pPr algn="l" rtl="0" eaLnBrk="0" fontAlgn="base" hangingPunct="0">
              <a:spcBef>
                <a:spcPct val="0"/>
              </a:spcBef>
              <a:spcAft>
                <a:spcPct val="0"/>
              </a:spcAft>
              <a:defRPr sz="3600" kern="1200">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2pPr>
            <a:lvl3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3pPr>
            <a:lvl4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4pPr>
            <a:lvl5pPr algn="l" rtl="0" eaLnBrk="0" fontAlgn="base" hangingPunct="0">
              <a:spcBef>
                <a:spcPct val="0"/>
              </a:spcBef>
              <a:spcAft>
                <a:spcPct val="0"/>
              </a:spcAft>
              <a:defRPr sz="3600">
                <a:solidFill>
                  <a:schemeClr val="bg1"/>
                </a:solidFill>
                <a:latin typeface="Century Gothic" charset="0"/>
                <a:ea typeface="ＭＳ Ｐゴシック" charset="0"/>
                <a:cs typeface="ＭＳ Ｐゴシック" charset="0"/>
              </a:defRPr>
            </a:lvl5pPr>
            <a:lvl6pPr marL="457200" algn="l" rtl="0" fontAlgn="base">
              <a:spcBef>
                <a:spcPct val="0"/>
              </a:spcBef>
              <a:spcAft>
                <a:spcPct val="0"/>
              </a:spcAft>
              <a:defRPr sz="3600">
                <a:solidFill>
                  <a:schemeClr val="bg1"/>
                </a:solidFill>
                <a:latin typeface="Century Gothic" charset="0"/>
                <a:ea typeface="ＭＳ Ｐゴシック" charset="0"/>
                <a:cs typeface="ＭＳ Ｐゴシック" charset="0"/>
              </a:defRPr>
            </a:lvl6pPr>
            <a:lvl7pPr marL="914400" algn="l" rtl="0" fontAlgn="base">
              <a:spcBef>
                <a:spcPct val="0"/>
              </a:spcBef>
              <a:spcAft>
                <a:spcPct val="0"/>
              </a:spcAft>
              <a:defRPr sz="3600">
                <a:solidFill>
                  <a:schemeClr val="bg1"/>
                </a:solidFill>
                <a:latin typeface="Century Gothic" charset="0"/>
                <a:ea typeface="ＭＳ Ｐゴシック" charset="0"/>
                <a:cs typeface="ＭＳ Ｐゴシック" charset="0"/>
              </a:defRPr>
            </a:lvl7pPr>
            <a:lvl8pPr marL="1371600" algn="l" rtl="0" fontAlgn="base">
              <a:spcBef>
                <a:spcPct val="0"/>
              </a:spcBef>
              <a:spcAft>
                <a:spcPct val="0"/>
              </a:spcAft>
              <a:defRPr sz="3600">
                <a:solidFill>
                  <a:schemeClr val="bg1"/>
                </a:solidFill>
                <a:latin typeface="Century Gothic" charset="0"/>
                <a:ea typeface="ＭＳ Ｐゴシック" charset="0"/>
                <a:cs typeface="ＭＳ Ｐゴシック" charset="0"/>
              </a:defRPr>
            </a:lvl8pPr>
            <a:lvl9pPr marL="1828800" algn="l" rtl="0" fontAlgn="base">
              <a:spcBef>
                <a:spcPct val="0"/>
              </a:spcBef>
              <a:spcAft>
                <a:spcPct val="0"/>
              </a:spcAft>
              <a:defRPr sz="3600">
                <a:solidFill>
                  <a:schemeClr val="bg1"/>
                </a:solidFill>
                <a:latin typeface="Century Gothic" charset="0"/>
                <a:ea typeface="ＭＳ Ｐゴシック" charset="0"/>
                <a:cs typeface="ＭＳ Ｐゴシック" charset="0"/>
              </a:defRPr>
            </a:lvl9pPr>
          </a:lstStyle>
          <a:p>
            <a:pPr eaLnBrk="1" fontAlgn="auto" hangingPunct="1">
              <a:lnSpc>
                <a:spcPct val="120000"/>
              </a:lnSpc>
              <a:spcAft>
                <a:spcPts val="0"/>
              </a:spcAft>
              <a:defRPr/>
            </a:pPr>
            <a:r>
              <a:rPr lang="en-US" i="1" dirty="0">
                <a:ea typeface="+mj-ea"/>
                <a:cs typeface="+mj-cs"/>
              </a:rPr>
              <a:t>	Enhanced for</a:t>
            </a:r>
            <a:r>
              <a:rPr lang="en-US" dirty="0">
                <a:ea typeface="+mj-ea"/>
                <a:cs typeface="+mj-cs"/>
              </a:rPr>
              <a:t> statement</a:t>
            </a:r>
          </a:p>
        </p:txBody>
      </p:sp>
      <p:sp>
        <p:nvSpPr>
          <p:cNvPr id="8" name="Rectangle 4">
            <a:extLst>
              <a:ext uri="{FF2B5EF4-FFF2-40B4-BE49-F238E27FC236}">
                <a16:creationId xmlns:a16="http://schemas.microsoft.com/office/drawing/2014/main" id="{E130C510-C26D-304D-91CB-1AC9EC78D6DD}"/>
              </a:ext>
            </a:extLst>
          </p:cNvPr>
          <p:cNvSpPr>
            <a:spLocks noChangeArrowheads="1"/>
          </p:cNvSpPr>
          <p:nvPr/>
        </p:nvSpPr>
        <p:spPr bwMode="auto">
          <a:xfrm>
            <a:off x="4800344" y="1513816"/>
            <a:ext cx="3712374" cy="1615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b="1" dirty="0">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 c = {1, 2, 3, 4, 5};</a:t>
            </a:r>
          </a:p>
          <a:p>
            <a:r>
              <a:rPr lang="en-US" altLang="en-US" sz="1800" b="1" dirty="0">
                <a:solidFill>
                  <a:srgbClr val="7F0055"/>
                </a:solidFill>
                <a:latin typeface="Consolas" panose="020B0609020204030204" pitchFamily="49" charset="0"/>
              </a:rPr>
              <a:t>for</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 num: c) {</a:t>
            </a:r>
          </a:p>
          <a:p>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a:t>
            </a:r>
            <a:r>
              <a:rPr lang="en-US" altLang="en-US" sz="1800" i="1" dirty="0" err="1">
                <a:solidFill>
                  <a:srgbClr val="0000C0"/>
                </a:solidFill>
                <a:latin typeface="Consolas" panose="020B0609020204030204" pitchFamily="49" charset="0"/>
              </a:rPr>
              <a:t>out</a:t>
            </a:r>
            <a:r>
              <a:rPr lang="en-US" altLang="en-US" sz="1800" i="1" dirty="0" err="1">
                <a:solidFill>
                  <a:srgbClr val="000000"/>
                </a:solidFill>
                <a:latin typeface="Consolas" panose="020B0609020204030204" pitchFamily="49" charset="0"/>
              </a:rPr>
              <a:t>.println</a:t>
            </a:r>
            <a:r>
              <a:rPr lang="en-US" altLang="en-US" sz="1800" i="1" dirty="0">
                <a:solidFill>
                  <a:srgbClr val="000000"/>
                </a:solidFill>
                <a:latin typeface="Consolas" panose="020B0609020204030204" pitchFamily="49" charset="0"/>
              </a:rPr>
              <a:t>(num);  </a:t>
            </a:r>
          </a:p>
          <a:p>
            <a:r>
              <a:rPr lang="en-US" altLang="en-US" sz="1800" dirty="0">
                <a:solidFill>
                  <a:srgbClr val="000000"/>
                </a:solidFill>
                <a:latin typeface="Consolas" panose="020B0609020204030204" pitchFamily="49" charset="0"/>
              </a:rPr>
              <a:t>}</a:t>
            </a:r>
            <a:endParaRPr lang="en-US" altLang="en-US" sz="1800" dirty="0"/>
          </a:p>
        </p:txBody>
      </p:sp>
      <p:cxnSp>
        <p:nvCxnSpPr>
          <p:cNvPr id="3" name="Straight Connector 2">
            <a:extLst>
              <a:ext uri="{FF2B5EF4-FFF2-40B4-BE49-F238E27FC236}">
                <a16:creationId xmlns:a16="http://schemas.microsoft.com/office/drawing/2014/main" id="{4E146C2E-DDB3-AC44-87FE-37C3EEA0BB23}"/>
              </a:ext>
            </a:extLst>
          </p:cNvPr>
          <p:cNvCxnSpPr/>
          <p:nvPr/>
        </p:nvCxnSpPr>
        <p:spPr>
          <a:xfrm>
            <a:off x="4654835" y="1313045"/>
            <a:ext cx="0" cy="1945313"/>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685C4A90-CFF0-5B43-A4FA-8449AA129069}"/>
              </a:ext>
            </a:extLst>
          </p:cNvPr>
          <p:cNvSpPr>
            <a:spLocks noGrp="1" noChangeArrowheads="1"/>
          </p:cNvSpPr>
          <p:nvPr>
            <p:ph type="title"/>
          </p:nvPr>
        </p:nvSpPr>
        <p:spPr/>
        <p:txBody>
          <a:bodyPr rtlCol="0">
            <a:normAutofit/>
          </a:bodyPr>
          <a:lstStyle/>
          <a:p>
            <a:pPr eaLnBrk="1" fontAlgn="auto" hangingPunct="1">
              <a:spcAft>
                <a:spcPts val="0"/>
              </a:spcAft>
              <a:defRPr/>
            </a:pPr>
            <a:r>
              <a:rPr lang="en-CA" dirty="0">
                <a:ea typeface="+mj-ea"/>
                <a:cs typeface="+mj-cs"/>
              </a:rPr>
              <a:t>Declaring and Creating Array (1)</a:t>
            </a:r>
            <a:endParaRPr lang="en-US" dirty="0">
              <a:ea typeface="+mj-ea"/>
              <a:cs typeface="+mj-cs"/>
            </a:endParaRPr>
          </a:p>
        </p:txBody>
      </p:sp>
      <p:sp>
        <p:nvSpPr>
          <p:cNvPr id="772099" name="Rectangle 3">
            <a:extLst>
              <a:ext uri="{FF2B5EF4-FFF2-40B4-BE49-F238E27FC236}">
                <a16:creationId xmlns:a16="http://schemas.microsoft.com/office/drawing/2014/main" id="{626E3A08-6409-B543-9041-B967B9D9B9B3}"/>
              </a:ext>
            </a:extLst>
          </p:cNvPr>
          <p:cNvSpPr>
            <a:spLocks noGrp="1" noChangeArrowheads="1"/>
          </p:cNvSpPr>
          <p:nvPr>
            <p:ph type="body" idx="1"/>
          </p:nvPr>
        </p:nvSpPr>
        <p:spPr/>
        <p:txBody>
          <a:bodyPr rtlCol="0">
            <a:normAutofit/>
          </a:bodyPr>
          <a:lstStyle/>
          <a:p>
            <a:pPr eaLnBrk="1" fontAlgn="auto" hangingPunct="1">
              <a:spcAft>
                <a:spcPts val="0"/>
              </a:spcAft>
              <a:buFont typeface="Wingdings 2" pitchFamily="18" charset="2"/>
              <a:buChar char=""/>
              <a:defRPr/>
            </a:pPr>
            <a:r>
              <a:rPr lang="en-CA" sz="24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Format:</a:t>
            </a:r>
          </a:p>
          <a:p>
            <a:pPr lvl="1" eaLnBrk="1" fontAlgn="auto" hangingPunct="1">
              <a:spcAft>
                <a:spcPts val="0"/>
              </a:spcAft>
              <a:buClr>
                <a:schemeClr val="accent1">
                  <a:lumMod val="50000"/>
                </a:schemeClr>
              </a:buClr>
              <a:buFontTx/>
              <a:buNone/>
              <a:defRPr/>
            </a:pPr>
            <a:r>
              <a:rPr lang="en-CA" sz="2000" dirty="0">
                <a:solidFill>
                  <a:schemeClr val="tx1">
                    <a:lumMod val="65000"/>
                    <a:lumOff val="35000"/>
                  </a:schemeClr>
                </a:solidFill>
              </a:rPr>
              <a:t>&lt;</a:t>
            </a:r>
            <a:r>
              <a:rPr lang="en-CA" sz="2000" dirty="0" err="1">
                <a:solidFill>
                  <a:schemeClr val="tx1">
                    <a:lumMod val="65000"/>
                    <a:lumOff val="35000"/>
                  </a:schemeClr>
                </a:solidFill>
              </a:rPr>
              <a:t>dataType</a:t>
            </a:r>
            <a:r>
              <a:rPr lang="en-CA" sz="2000" dirty="0">
                <a:solidFill>
                  <a:schemeClr val="tx1">
                    <a:lumMod val="65000"/>
                    <a:lumOff val="35000"/>
                  </a:schemeClr>
                </a:solidFill>
              </a:rPr>
              <a:t>&gt; [] &lt;</a:t>
            </a:r>
            <a:r>
              <a:rPr lang="en-CA" sz="2000" dirty="0" err="1">
                <a:solidFill>
                  <a:schemeClr val="tx1">
                    <a:lumMod val="65000"/>
                    <a:lumOff val="35000"/>
                  </a:schemeClr>
                </a:solidFill>
              </a:rPr>
              <a:t>arrayName</a:t>
            </a:r>
            <a:r>
              <a:rPr lang="en-CA" sz="2000" dirty="0">
                <a:solidFill>
                  <a:schemeClr val="tx1">
                    <a:lumMod val="65000"/>
                    <a:lumOff val="35000"/>
                  </a:schemeClr>
                </a:solidFill>
              </a:rPr>
              <a:t>&gt;;</a:t>
            </a:r>
          </a:p>
          <a:p>
            <a:pPr lvl="1" eaLnBrk="1" fontAlgn="auto" hangingPunct="1">
              <a:spcAft>
                <a:spcPts val="0"/>
              </a:spcAft>
              <a:buClr>
                <a:schemeClr val="accent1">
                  <a:lumMod val="50000"/>
                </a:schemeClr>
              </a:buClr>
              <a:buFontTx/>
              <a:buNone/>
              <a:defRPr/>
            </a:pPr>
            <a:r>
              <a:rPr lang="en-CA" sz="2000" dirty="0">
                <a:solidFill>
                  <a:schemeClr val="tx1">
                    <a:lumMod val="65000"/>
                    <a:lumOff val="35000"/>
                  </a:schemeClr>
                </a:solidFill>
              </a:rPr>
              <a:t>&lt;</a:t>
            </a:r>
            <a:r>
              <a:rPr lang="en-CA" sz="2000" i="1" dirty="0" err="1">
                <a:solidFill>
                  <a:schemeClr val="tx1">
                    <a:lumMod val="65000"/>
                    <a:lumOff val="35000"/>
                  </a:schemeClr>
                </a:solidFill>
              </a:rPr>
              <a:t>arrayName</a:t>
            </a:r>
            <a:r>
              <a:rPr lang="en-CA" sz="2000" dirty="0">
                <a:solidFill>
                  <a:schemeClr val="tx1">
                    <a:lumMod val="65000"/>
                    <a:lumOff val="35000"/>
                  </a:schemeClr>
                </a:solidFill>
              </a:rPr>
              <a:t>&gt; = new &lt;</a:t>
            </a:r>
            <a:r>
              <a:rPr lang="en-CA" sz="2000" i="1" dirty="0" err="1">
                <a:solidFill>
                  <a:schemeClr val="tx1">
                    <a:lumMod val="65000"/>
                    <a:lumOff val="35000"/>
                  </a:schemeClr>
                </a:solidFill>
              </a:rPr>
              <a:t>dataType</a:t>
            </a:r>
            <a:r>
              <a:rPr lang="en-CA" sz="2000" dirty="0">
                <a:solidFill>
                  <a:schemeClr val="tx1">
                    <a:lumMod val="65000"/>
                    <a:lumOff val="35000"/>
                  </a:schemeClr>
                </a:solidFill>
              </a:rPr>
              <a:t>&gt; [&lt;</a:t>
            </a:r>
            <a:r>
              <a:rPr lang="en-CA" sz="2000" i="1" dirty="0">
                <a:solidFill>
                  <a:schemeClr val="tx1">
                    <a:lumMod val="65000"/>
                    <a:lumOff val="35000"/>
                  </a:schemeClr>
                </a:solidFill>
              </a:rPr>
              <a:t>no. of elements</a:t>
            </a:r>
            <a:r>
              <a:rPr lang="en-CA" sz="2000" dirty="0">
                <a:solidFill>
                  <a:schemeClr val="tx1">
                    <a:lumMod val="65000"/>
                    <a:lumOff val="35000"/>
                  </a:schemeClr>
                </a:solidFill>
              </a:rPr>
              <a:t>&gt;];</a:t>
            </a:r>
            <a:endParaRPr lang="en-CA"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eaLnBrk="1" fontAlgn="auto" hangingPunct="1">
              <a:spcAft>
                <a:spcPts val="0"/>
              </a:spcAft>
              <a:buFont typeface="Wingdings 2" pitchFamily="18" charset="2"/>
              <a:buChar char=""/>
              <a:defRPr/>
            </a:pPr>
            <a:r>
              <a:rPr lang="en-CA" sz="24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Example:</a:t>
            </a:r>
          </a:p>
          <a:p>
            <a:pPr marL="0" indent="0" eaLnBrk="1" fontAlgn="auto" hangingPunct="1">
              <a:spcBef>
                <a:spcPts val="800"/>
              </a:spcBef>
              <a:spcAft>
                <a:spcPts val="0"/>
              </a:spcAft>
              <a:buFont typeface="Wingdings 2" charset="0"/>
              <a:buNone/>
              <a:defRPr/>
            </a:pPr>
            <a:r>
              <a:rPr lang="en-CA" sz="3200" dirty="0">
                <a:solidFill>
                  <a:schemeClr val="tx1">
                    <a:lumMod val="65000"/>
                    <a:lumOff val="35000"/>
                  </a:schemeClr>
                </a:solidFill>
                <a:ea typeface="+mn-ea"/>
                <a:cs typeface="+mn-cs"/>
              </a:rPr>
              <a:t>	 </a:t>
            </a:r>
            <a:r>
              <a:rPr lang="en-US" sz="1800" b="1" dirty="0" err="1">
                <a:solidFill>
                  <a:schemeClr val="tx1">
                    <a:lumMod val="65000"/>
                    <a:lumOff val="35000"/>
                  </a:schemeClr>
                </a:solidFill>
                <a:latin typeface="Courier New" panose="02070309020205020404" pitchFamily="49" charset="0"/>
                <a:ea typeface="+mn-ea"/>
                <a:cs typeface="Courier New" panose="02070309020205020404" pitchFamily="49" charset="0"/>
              </a:rPr>
              <a:t>int</a:t>
            </a:r>
            <a:r>
              <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rPr>
              <a:t> [] arr1; </a:t>
            </a:r>
          </a:p>
          <a:p>
            <a:pPr marL="0" indent="0" eaLnBrk="1" fontAlgn="auto" hangingPunct="1">
              <a:spcBef>
                <a:spcPts val="800"/>
              </a:spcBef>
              <a:spcAft>
                <a:spcPts val="0"/>
              </a:spcAft>
              <a:buFont typeface="Wingdings 2" charset="0"/>
              <a:buNone/>
              <a:defRPr/>
            </a:pPr>
            <a:r>
              <a:rPr lang="en-CA" sz="1800" b="1" dirty="0">
                <a:solidFill>
                  <a:schemeClr val="tx1">
                    <a:lumMod val="65000"/>
                    <a:lumOff val="35000"/>
                  </a:schemeClr>
                </a:solidFill>
                <a:latin typeface="Courier New" panose="02070309020205020404" pitchFamily="49" charset="0"/>
                <a:ea typeface="+mn-ea"/>
                <a:cs typeface="Courier New" panose="02070309020205020404" pitchFamily="49" charset="0"/>
              </a:rPr>
              <a:t>	 int [][] arr2;</a:t>
            </a:r>
          </a:p>
          <a:p>
            <a:pPr lvl="3" eaLnBrk="1" fontAlgn="auto" hangingPunct="1">
              <a:spcAft>
                <a:spcPts val="0"/>
              </a:spcAft>
              <a:buClr>
                <a:schemeClr val="accent1">
                  <a:lumMod val="50000"/>
                </a:schemeClr>
              </a:buClr>
              <a:buFontTx/>
              <a:buNone/>
              <a:defRPr/>
            </a:pPr>
            <a:r>
              <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rPr>
              <a:t>int SIZE = 10;</a:t>
            </a:r>
          </a:p>
          <a:p>
            <a:pPr lvl="3" eaLnBrk="1" fontAlgn="auto" hangingPunct="1">
              <a:spcAft>
                <a:spcPts val="0"/>
              </a:spcAft>
              <a:buClr>
                <a:schemeClr val="accent1">
                  <a:lumMod val="50000"/>
                </a:schemeClr>
              </a:buClr>
              <a:buFontTx/>
              <a:buNone/>
              <a:defRPr/>
            </a:pPr>
            <a:r>
              <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rPr>
              <a:t>arr1 = new int[SIZE];</a:t>
            </a:r>
          </a:p>
          <a:p>
            <a:pPr lvl="3" eaLnBrk="1" fontAlgn="auto" hangingPunct="1">
              <a:spcAft>
                <a:spcPts val="0"/>
              </a:spcAft>
              <a:buClr>
                <a:schemeClr val="accent1">
                  <a:lumMod val="50000"/>
                </a:schemeClr>
              </a:buClr>
              <a:buFontTx/>
              <a:buNone/>
              <a:defRPr/>
            </a:pPr>
            <a:r>
              <a:rPr lang="en-CA" sz="1800" b="1" dirty="0">
                <a:solidFill>
                  <a:schemeClr val="tx1">
                    <a:lumMod val="65000"/>
                    <a:lumOff val="35000"/>
                  </a:schemeClr>
                </a:solidFill>
                <a:latin typeface="Courier New" panose="02070309020205020404" pitchFamily="49" charset="0"/>
                <a:ea typeface="+mn-ea"/>
                <a:cs typeface="Courier New" panose="02070309020205020404" pitchFamily="49" charset="0"/>
              </a:rPr>
              <a:t>arr2 = new int[SIZE][SIZE];</a:t>
            </a:r>
          </a:p>
          <a:p>
            <a:pPr marL="0" indent="0" eaLnBrk="1" fontAlgn="auto" hangingPunct="1">
              <a:spcBef>
                <a:spcPts val="800"/>
              </a:spcBef>
              <a:spcAft>
                <a:spcPts val="0"/>
              </a:spcAft>
              <a:buFont typeface="Wingdings 2" charset="0"/>
              <a:buNone/>
              <a:defRPr/>
            </a:pPr>
            <a:endPar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BF10F47B-3317-3D4C-8165-16C109974905}"/>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What does this code do?</a:t>
            </a:r>
          </a:p>
        </p:txBody>
      </p:sp>
      <p:sp>
        <p:nvSpPr>
          <p:cNvPr id="2" name="Text Placeholder 1">
            <a:extLst>
              <a:ext uri="{FF2B5EF4-FFF2-40B4-BE49-F238E27FC236}">
                <a16:creationId xmlns:a16="http://schemas.microsoft.com/office/drawing/2014/main" id="{204AC592-7546-CDB6-26D9-3BC0CCFB8050}"/>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425C9DFE-8084-C948-A7FC-355802E22EBC}"/>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022CFC7-5F0B-D04A-A38C-41887D137A36}" type="slidenum">
              <a:rPr lang="en-US" altLang="en-US" sz="800">
                <a:solidFill>
                  <a:srgbClr val="595959"/>
                </a:solidFill>
              </a:rPr>
              <a:pPr/>
              <a:t>30</a:t>
            </a:fld>
            <a:endParaRPr lang="en-US" altLang="en-US" sz="800">
              <a:solidFill>
                <a:srgbClr val="595959"/>
              </a:solidFill>
            </a:endParaRPr>
          </a:p>
        </p:txBody>
      </p:sp>
      <p:sp>
        <p:nvSpPr>
          <p:cNvPr id="56323" name="TextBox 5">
            <a:extLst>
              <a:ext uri="{FF2B5EF4-FFF2-40B4-BE49-F238E27FC236}">
                <a16:creationId xmlns:a16="http://schemas.microsoft.com/office/drawing/2014/main" id="{3B653898-8EB2-EE4C-A2B9-4D750C581AC8}"/>
              </a:ext>
            </a:extLst>
          </p:cNvPr>
          <p:cNvSpPr txBox="1">
            <a:spLocks noChangeArrowheads="1"/>
          </p:cNvSpPr>
          <p:nvPr/>
        </p:nvSpPr>
        <p:spPr bwMode="auto">
          <a:xfrm>
            <a:off x="468313" y="1412875"/>
            <a:ext cx="5854700" cy="3662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 ratings = {3, 4, 5, 4, 5};</a:t>
            </a:r>
          </a:p>
          <a:p>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 cum = </a:t>
            </a:r>
            <a:r>
              <a:rPr lang="en-US" altLang="en-US" b="1">
                <a:solidFill>
                  <a:srgbClr val="7F0055"/>
                </a:solidFill>
                <a:latin typeface="Consolas" panose="020B0609020204030204" pitchFamily="49" charset="0"/>
              </a:rPr>
              <a:t>new</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[6];</a:t>
            </a:r>
          </a:p>
          <a:p>
            <a:r>
              <a:rPr lang="nn-NO" altLang="en-US" b="1">
                <a:solidFill>
                  <a:srgbClr val="7F0055"/>
                </a:solidFill>
                <a:latin typeface="Consolas" panose="020B0609020204030204" pitchFamily="49" charset="0"/>
              </a:rPr>
              <a:t>for</a:t>
            </a:r>
            <a:r>
              <a:rPr lang="nn-NO" altLang="en-US" b="1">
                <a:solidFill>
                  <a:srgbClr val="000000"/>
                </a:solidFill>
                <a:latin typeface="Consolas" panose="020B0609020204030204" pitchFamily="49" charset="0"/>
              </a:rPr>
              <a:t> (</a:t>
            </a:r>
            <a:r>
              <a:rPr lang="nn-NO" altLang="en-US" b="1">
                <a:solidFill>
                  <a:srgbClr val="7F0055"/>
                </a:solidFill>
                <a:latin typeface="Consolas" panose="020B0609020204030204" pitchFamily="49" charset="0"/>
              </a:rPr>
              <a:t>int</a:t>
            </a:r>
            <a:r>
              <a:rPr lang="nn-NO" altLang="en-US" b="1">
                <a:solidFill>
                  <a:srgbClr val="000000"/>
                </a:solidFill>
                <a:latin typeface="Consolas" panose="020B0609020204030204" pitchFamily="49" charset="0"/>
              </a:rPr>
              <a:t> i = 0; i &lt; ratings.</a:t>
            </a:r>
            <a:r>
              <a:rPr lang="nn-NO" altLang="en-US" b="1">
                <a:solidFill>
                  <a:srgbClr val="0000C0"/>
                </a:solidFill>
                <a:latin typeface="Consolas" panose="020B0609020204030204" pitchFamily="49" charset="0"/>
              </a:rPr>
              <a:t>length</a:t>
            </a:r>
            <a:r>
              <a:rPr lang="nn-NO" altLang="en-US" b="1">
                <a:solidFill>
                  <a:srgbClr val="000000"/>
                </a:solidFill>
                <a:latin typeface="Consolas" panose="020B0609020204030204" pitchFamily="49" charset="0"/>
              </a:rPr>
              <a:t>; i++) {</a:t>
            </a:r>
          </a:p>
          <a:p>
            <a:r>
              <a:rPr lang="en-US" altLang="en-US">
                <a:solidFill>
                  <a:srgbClr val="000000"/>
                </a:solidFill>
                <a:latin typeface="Consolas" panose="020B0609020204030204" pitchFamily="49" charset="0"/>
              </a:rPr>
              <a:t>  cum[ratings[i]]++;</a:t>
            </a:r>
          </a:p>
          <a:p>
            <a:r>
              <a:rPr lang="en-US" altLang="en-US">
                <a:solidFill>
                  <a:srgbClr val="000000"/>
                </a:solidFill>
                <a:latin typeface="Consolas" panose="020B0609020204030204" pitchFamily="49" charset="0"/>
              </a:rPr>
              <a:t>}</a:t>
            </a:r>
          </a:p>
          <a:p>
            <a:r>
              <a:rPr lang="en-US" altLang="en-US">
                <a:solidFill>
                  <a:srgbClr val="000000"/>
                </a:solidFill>
                <a:latin typeface="Consolas" panose="020B0609020204030204" pitchFamily="49" charset="0"/>
              </a:rPr>
              <a:t>System.</a:t>
            </a:r>
            <a:r>
              <a:rPr lang="en-US" altLang="en-US" i="1">
                <a:solidFill>
                  <a:srgbClr val="0000C0"/>
                </a:solidFill>
                <a:latin typeface="Consolas" panose="020B0609020204030204" pitchFamily="49" charset="0"/>
              </a:rPr>
              <a:t>out</a:t>
            </a:r>
            <a:r>
              <a:rPr lang="en-US" altLang="en-US" i="1">
                <a:solidFill>
                  <a:srgbClr val="000000"/>
                </a:solidFill>
                <a:latin typeface="Consolas" panose="020B0609020204030204" pitchFamily="49" charset="0"/>
              </a:rPr>
              <a:t>.println(</a:t>
            </a:r>
            <a:r>
              <a:rPr lang="en-US" altLang="en-US" i="1">
                <a:solidFill>
                  <a:srgbClr val="2A00FF"/>
                </a:solidFill>
                <a:latin typeface="Consolas" panose="020B0609020204030204" pitchFamily="49" charset="0"/>
              </a:rPr>
              <a:t>"cumulative ratings"</a:t>
            </a:r>
            <a:r>
              <a:rPr lang="en-US" altLang="en-US" i="1">
                <a:solidFill>
                  <a:srgbClr val="000000"/>
                </a:solidFill>
                <a:latin typeface="Consolas" panose="020B0609020204030204" pitchFamily="49" charset="0"/>
              </a:rPr>
              <a:t>);</a:t>
            </a:r>
          </a:p>
          <a:p>
            <a:r>
              <a:rPr lang="en-US" altLang="en-US">
                <a:solidFill>
                  <a:srgbClr val="000000"/>
                </a:solidFill>
                <a:latin typeface="Consolas" panose="020B0609020204030204" pitchFamily="49" charset="0"/>
              </a:rPr>
              <a:t>System.</a:t>
            </a:r>
            <a:r>
              <a:rPr lang="en-US" altLang="en-US" i="1">
                <a:solidFill>
                  <a:srgbClr val="0000C0"/>
                </a:solidFill>
                <a:latin typeface="Consolas" panose="020B0609020204030204" pitchFamily="49" charset="0"/>
              </a:rPr>
              <a:t>out</a:t>
            </a:r>
            <a:r>
              <a:rPr lang="en-US" altLang="en-US" i="1">
                <a:solidFill>
                  <a:srgbClr val="000000"/>
                </a:solidFill>
                <a:latin typeface="Consolas" panose="020B0609020204030204" pitchFamily="49" charset="0"/>
              </a:rPr>
              <a:t>.printf(</a:t>
            </a:r>
            <a:r>
              <a:rPr lang="en-US" altLang="en-US" i="1">
                <a:solidFill>
                  <a:srgbClr val="2A00FF"/>
                </a:solidFill>
                <a:latin typeface="Consolas" panose="020B0609020204030204" pitchFamily="49" charset="0"/>
              </a:rPr>
              <a:t>"%10s%10s\n"</a:t>
            </a:r>
            <a:r>
              <a:rPr lang="en-US" altLang="en-US" i="1">
                <a:solidFill>
                  <a:srgbClr val="000000"/>
                </a:solidFill>
                <a:latin typeface="Consolas" panose="020B0609020204030204" pitchFamily="49" charset="0"/>
              </a:rPr>
              <a:t>,</a:t>
            </a:r>
            <a:r>
              <a:rPr lang="en-US" altLang="en-US" i="1">
                <a:solidFill>
                  <a:srgbClr val="2A00FF"/>
                </a:solidFill>
                <a:latin typeface="Consolas" panose="020B0609020204030204" pitchFamily="49" charset="0"/>
              </a:rPr>
              <a:t>"rating"</a:t>
            </a:r>
            <a:r>
              <a:rPr lang="en-US" altLang="en-US" i="1">
                <a:solidFill>
                  <a:srgbClr val="000000"/>
                </a:solidFill>
                <a:latin typeface="Consolas" panose="020B0609020204030204" pitchFamily="49" charset="0"/>
              </a:rPr>
              <a:t>,</a:t>
            </a:r>
            <a:r>
              <a:rPr lang="en-US" altLang="en-US" i="1">
                <a:solidFill>
                  <a:srgbClr val="2A00FF"/>
                </a:solidFill>
                <a:latin typeface="Consolas" panose="020B0609020204030204" pitchFamily="49" charset="0"/>
              </a:rPr>
              <a:t>"number"</a:t>
            </a:r>
            <a:r>
              <a:rPr lang="en-US" altLang="en-US" i="1">
                <a:solidFill>
                  <a:srgbClr val="000000"/>
                </a:solidFill>
                <a:latin typeface="Consolas" panose="020B0609020204030204" pitchFamily="49" charset="0"/>
              </a:rPr>
              <a:t>);</a:t>
            </a:r>
          </a:p>
          <a:p>
            <a:r>
              <a:rPr lang="nn-NO" altLang="en-US" b="1">
                <a:solidFill>
                  <a:srgbClr val="7F0055"/>
                </a:solidFill>
                <a:latin typeface="Consolas" panose="020B0609020204030204" pitchFamily="49" charset="0"/>
              </a:rPr>
              <a:t>for</a:t>
            </a:r>
            <a:r>
              <a:rPr lang="nn-NO" altLang="en-US" b="1">
                <a:solidFill>
                  <a:srgbClr val="000000"/>
                </a:solidFill>
                <a:latin typeface="Consolas" panose="020B0609020204030204" pitchFamily="49" charset="0"/>
              </a:rPr>
              <a:t> (</a:t>
            </a:r>
            <a:r>
              <a:rPr lang="nn-NO" altLang="en-US" b="1">
                <a:solidFill>
                  <a:srgbClr val="7F0055"/>
                </a:solidFill>
                <a:latin typeface="Consolas" panose="020B0609020204030204" pitchFamily="49" charset="0"/>
              </a:rPr>
              <a:t>int</a:t>
            </a:r>
            <a:r>
              <a:rPr lang="nn-NO" altLang="en-US" b="1">
                <a:solidFill>
                  <a:srgbClr val="000000"/>
                </a:solidFill>
                <a:latin typeface="Consolas" panose="020B0609020204030204" pitchFamily="49" charset="0"/>
              </a:rPr>
              <a:t> i = 0; i &lt; cum.</a:t>
            </a:r>
            <a:r>
              <a:rPr lang="nn-NO" altLang="en-US" b="1">
                <a:solidFill>
                  <a:srgbClr val="0000C0"/>
                </a:solidFill>
                <a:latin typeface="Consolas" panose="020B0609020204030204" pitchFamily="49" charset="0"/>
              </a:rPr>
              <a:t>length</a:t>
            </a:r>
            <a:r>
              <a:rPr lang="nn-NO" altLang="en-US" b="1">
                <a:solidFill>
                  <a:srgbClr val="000000"/>
                </a:solidFill>
                <a:latin typeface="Consolas" panose="020B0609020204030204" pitchFamily="49" charset="0"/>
              </a:rPr>
              <a:t>; i++) {</a:t>
            </a:r>
          </a:p>
          <a:p>
            <a:r>
              <a:rPr lang="en-US" altLang="en-US">
                <a:solidFill>
                  <a:srgbClr val="000000"/>
                </a:solidFill>
                <a:latin typeface="Consolas" panose="020B0609020204030204" pitchFamily="49" charset="0"/>
              </a:rPr>
              <a:t>  System.</a:t>
            </a:r>
            <a:r>
              <a:rPr lang="en-US" altLang="en-US" i="1">
                <a:solidFill>
                  <a:srgbClr val="0000C0"/>
                </a:solidFill>
                <a:latin typeface="Consolas" panose="020B0609020204030204" pitchFamily="49" charset="0"/>
              </a:rPr>
              <a:t>out</a:t>
            </a:r>
            <a:r>
              <a:rPr lang="en-US" altLang="en-US" i="1">
                <a:solidFill>
                  <a:srgbClr val="000000"/>
                </a:solidFill>
                <a:latin typeface="Consolas" panose="020B0609020204030204" pitchFamily="49" charset="0"/>
              </a:rPr>
              <a:t>.printf(</a:t>
            </a:r>
            <a:r>
              <a:rPr lang="en-US" altLang="en-US" i="1">
                <a:solidFill>
                  <a:srgbClr val="2A00FF"/>
                </a:solidFill>
                <a:latin typeface="Consolas" panose="020B0609020204030204" pitchFamily="49" charset="0"/>
              </a:rPr>
              <a:t>"%10d%10d\n"</a:t>
            </a:r>
            <a:r>
              <a:rPr lang="en-US" altLang="en-US" i="1">
                <a:solidFill>
                  <a:srgbClr val="000000"/>
                </a:solidFill>
                <a:latin typeface="Consolas" panose="020B0609020204030204" pitchFamily="49" charset="0"/>
              </a:rPr>
              <a:t>,i, cum[i]);</a:t>
            </a:r>
          </a:p>
          <a:p>
            <a:r>
              <a:rPr lang="en-US" altLang="en-US">
                <a:solidFill>
                  <a:srgbClr val="000000"/>
                </a:solidFill>
                <a:latin typeface="Consolas" panose="020B0609020204030204" pitchFamily="49" charset="0"/>
              </a:rPr>
              <a:t>}</a:t>
            </a:r>
            <a:endParaRPr lang="en-US" altLang="en-US"/>
          </a:p>
        </p:txBody>
      </p:sp>
      <p:sp>
        <p:nvSpPr>
          <p:cNvPr id="46084" name="TextBox 6">
            <a:extLst>
              <a:ext uri="{FF2B5EF4-FFF2-40B4-BE49-F238E27FC236}">
                <a16:creationId xmlns:a16="http://schemas.microsoft.com/office/drawing/2014/main" id="{283510CE-1885-F04C-A676-EDDC7DF8DAE2}"/>
              </a:ext>
            </a:extLst>
          </p:cNvPr>
          <p:cNvSpPr txBox="1">
            <a:spLocks noChangeArrowheads="1"/>
          </p:cNvSpPr>
          <p:nvPr/>
        </p:nvSpPr>
        <p:spPr bwMode="auto">
          <a:xfrm>
            <a:off x="522288" y="5661025"/>
            <a:ext cx="82024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50000"/>
              </a:spcBef>
              <a:spcAft>
                <a:spcPct val="0"/>
              </a:spcAft>
              <a:defRPr sz="1600">
                <a:solidFill>
                  <a:schemeClr val="tx1"/>
                </a:solidFill>
                <a:latin typeface="Arial" charset="0"/>
                <a:ea typeface="ＭＳ Ｐゴシック" charset="0"/>
              </a:defRPr>
            </a:lvl6pPr>
            <a:lvl7pPr marL="2971800" indent="-228600" eaLnBrk="0" fontAlgn="base" hangingPunct="0">
              <a:spcBef>
                <a:spcPct val="50000"/>
              </a:spcBef>
              <a:spcAft>
                <a:spcPct val="0"/>
              </a:spcAft>
              <a:defRPr sz="1600">
                <a:solidFill>
                  <a:schemeClr val="tx1"/>
                </a:solidFill>
                <a:latin typeface="Arial" charset="0"/>
                <a:ea typeface="ＭＳ Ｐゴシック" charset="0"/>
              </a:defRPr>
            </a:lvl7pPr>
            <a:lvl8pPr marL="3429000" indent="-228600" eaLnBrk="0" fontAlgn="base" hangingPunct="0">
              <a:spcBef>
                <a:spcPct val="50000"/>
              </a:spcBef>
              <a:spcAft>
                <a:spcPct val="0"/>
              </a:spcAft>
              <a:defRPr sz="1600">
                <a:solidFill>
                  <a:schemeClr val="tx1"/>
                </a:solidFill>
                <a:latin typeface="Arial" charset="0"/>
                <a:ea typeface="ＭＳ Ｐゴシック" charset="0"/>
              </a:defRPr>
            </a:lvl8pPr>
            <a:lvl9pPr marL="3886200" indent="-228600" eaLnBrk="0" fontAlgn="base" hangingPunct="0">
              <a:spcBef>
                <a:spcPct val="50000"/>
              </a:spcBef>
              <a:spcAft>
                <a:spcPct val="0"/>
              </a:spcAft>
              <a:defRPr sz="1600">
                <a:solidFill>
                  <a:schemeClr val="tx1"/>
                </a:solidFill>
                <a:latin typeface="Arial" charset="0"/>
                <a:ea typeface="ＭＳ Ｐゴシック" charset="0"/>
              </a:defRPr>
            </a:lvl9pPr>
          </a:lstStyle>
          <a:p>
            <a:pPr>
              <a:defRPr/>
            </a:pPr>
            <a:r>
              <a:rPr lang="en-US"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How will you rewrite the first for loop as an enhanced for statement?</a:t>
            </a:r>
          </a:p>
        </p:txBody>
      </p:sp>
      <p:sp>
        <p:nvSpPr>
          <p:cNvPr id="54277" name="TextBox 1">
            <a:extLst>
              <a:ext uri="{FF2B5EF4-FFF2-40B4-BE49-F238E27FC236}">
                <a16:creationId xmlns:a16="http://schemas.microsoft.com/office/drawing/2014/main" id="{04EFD62F-9919-FC48-8447-A621586ADA4B}"/>
              </a:ext>
            </a:extLst>
          </p:cNvPr>
          <p:cNvSpPr txBox="1">
            <a:spLocks noChangeArrowheads="1"/>
          </p:cNvSpPr>
          <p:nvPr/>
        </p:nvSpPr>
        <p:spPr bwMode="auto">
          <a:xfrm>
            <a:off x="6659563" y="1700213"/>
            <a:ext cx="2016125" cy="29241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cumulative ratings</a:t>
            </a:r>
          </a:p>
          <a:p>
            <a:r>
              <a:rPr lang="en-US" altLang="en-US"/>
              <a:t>    rating	  number</a:t>
            </a:r>
          </a:p>
          <a:p>
            <a:r>
              <a:rPr lang="en-US" altLang="en-US"/>
              <a:t>           0	             0</a:t>
            </a:r>
          </a:p>
          <a:p>
            <a:r>
              <a:rPr lang="en-US" altLang="en-US"/>
              <a:t>           1                0</a:t>
            </a:r>
          </a:p>
          <a:p>
            <a:r>
              <a:rPr lang="en-US" altLang="en-US"/>
              <a:t>           2                0</a:t>
            </a:r>
          </a:p>
          <a:p>
            <a:r>
              <a:rPr lang="en-US" altLang="en-US"/>
              <a:t>           3                1</a:t>
            </a:r>
          </a:p>
          <a:p>
            <a:r>
              <a:rPr lang="en-US" altLang="en-US"/>
              <a:t>           4                2</a:t>
            </a:r>
          </a:p>
          <a:p>
            <a:r>
              <a:rPr lang="en-US" altLang="en-US"/>
              <a:t>           5                2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5A02-5708-DF41-B52D-74B7B7967B09}"/>
              </a:ext>
            </a:extLst>
          </p:cNvPr>
          <p:cNvSpPr>
            <a:spLocks noGrp="1"/>
          </p:cNvSpPr>
          <p:nvPr>
            <p:ph type="title"/>
          </p:nvPr>
        </p:nvSpPr>
        <p:spPr/>
        <p:txBody>
          <a:bodyPr/>
          <a:lstStyle/>
          <a:p>
            <a:r>
              <a:rPr lang="en-US" dirty="0"/>
              <a:t>Enhanced first for loop</a:t>
            </a:r>
          </a:p>
        </p:txBody>
      </p:sp>
      <p:sp>
        <p:nvSpPr>
          <p:cNvPr id="4" name="Text Placeholder 3">
            <a:extLst>
              <a:ext uri="{FF2B5EF4-FFF2-40B4-BE49-F238E27FC236}">
                <a16:creationId xmlns:a16="http://schemas.microsoft.com/office/drawing/2014/main" id="{E8B3704B-6072-BAB5-0D56-CFA5C5511C59}"/>
              </a:ext>
            </a:extLst>
          </p:cNvPr>
          <p:cNvSpPr>
            <a:spLocks noGrp="1"/>
          </p:cNvSpPr>
          <p:nvPr>
            <p:ph type="body" idx="1"/>
          </p:nvPr>
        </p:nvSpPr>
        <p:spPr/>
        <p:txBody>
          <a:bodyPr/>
          <a:lstStyle/>
          <a:p>
            <a:endParaRPr lang="en-US"/>
          </a:p>
        </p:txBody>
      </p:sp>
      <p:sp>
        <p:nvSpPr>
          <p:cNvPr id="3" name="TextBox 2">
            <a:extLst>
              <a:ext uri="{FF2B5EF4-FFF2-40B4-BE49-F238E27FC236}">
                <a16:creationId xmlns:a16="http://schemas.microsoft.com/office/drawing/2014/main" id="{C65ABF2A-E041-4F47-9080-F7B1EFF250FF}"/>
              </a:ext>
            </a:extLst>
          </p:cNvPr>
          <p:cNvSpPr txBox="1"/>
          <p:nvPr/>
        </p:nvSpPr>
        <p:spPr>
          <a:xfrm>
            <a:off x="971600" y="1844824"/>
            <a:ext cx="7704856" cy="1154162"/>
          </a:xfrm>
          <a:prstGeom prst="rect">
            <a:avLst/>
          </a:prstGeom>
          <a:noFill/>
        </p:spPr>
        <p:txBody>
          <a:bodyPr wrap="square" rtlCol="0">
            <a:spAutoFit/>
          </a:bodyPr>
          <a:lstStyle/>
          <a:p>
            <a:pPr eaLnBrk="1" hangingPunct="1"/>
            <a:r>
              <a:rPr lang="en-US" altLang="en-US" sz="1800" dirty="0">
                <a:latin typeface="Consolas" panose="020B0609020204030204" pitchFamily="49" charset="0"/>
                <a:cs typeface="Consolas" panose="020B0609020204030204" pitchFamily="49" charset="0"/>
              </a:rPr>
              <a:t>for (int </a:t>
            </a:r>
            <a:r>
              <a:rPr lang="en-US" altLang="en-US" sz="1800" dirty="0" err="1">
                <a:latin typeface="Consolas" panose="020B0609020204030204" pitchFamily="49" charset="0"/>
                <a:cs typeface="Consolas" panose="020B0609020204030204" pitchFamily="49" charset="0"/>
              </a:rPr>
              <a:t>i:ratings</a:t>
            </a:r>
            <a:r>
              <a:rPr lang="en-US" altLang="en-US" sz="1800" dirty="0">
                <a:latin typeface="Consolas" panose="020B0609020204030204" pitchFamily="49" charset="0"/>
                <a:cs typeface="Consolas" panose="020B0609020204030204" pitchFamily="49" charset="0"/>
              </a:rPr>
              <a:t>)</a:t>
            </a:r>
          </a:p>
          <a:p>
            <a:pPr eaLnBrk="1" hangingPunct="1"/>
            <a:r>
              <a:rPr lang="en-US" altLang="en-US" sz="1800" dirty="0">
                <a:latin typeface="Consolas" panose="020B0609020204030204" pitchFamily="49" charset="0"/>
                <a:cs typeface="Consolas" panose="020B0609020204030204" pitchFamily="49" charset="0"/>
              </a:rPr>
              <a:t>         cum[</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3129103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AA723EA5-E3B7-5248-A706-53837B0CECBB}"/>
              </a:ext>
            </a:extLst>
          </p:cNvPr>
          <p:cNvSpPr>
            <a:spLocks noGrp="1"/>
          </p:cNvSpPr>
          <p:nvPr>
            <p:ph type="title"/>
          </p:nvPr>
        </p:nvSpPr>
        <p:spPr/>
        <p:txBody>
          <a:bodyPr/>
          <a:lstStyle/>
          <a:p>
            <a:pPr eaLnBrk="1" hangingPunct="1"/>
            <a:r>
              <a:rPr lang="en-US" altLang="en-US">
                <a:ea typeface="ＭＳ Ｐゴシック" panose="020B0600070205080204" pitchFamily="34" charset="-128"/>
              </a:rPr>
              <a:t>toString() method for a class</a:t>
            </a:r>
          </a:p>
        </p:txBody>
      </p:sp>
      <p:sp>
        <p:nvSpPr>
          <p:cNvPr id="65538" name="Content Placeholder 2">
            <a:extLst>
              <a:ext uri="{FF2B5EF4-FFF2-40B4-BE49-F238E27FC236}">
                <a16:creationId xmlns:a16="http://schemas.microsoft.com/office/drawing/2014/main" id="{1763E11A-7B48-DA4E-B6FB-E9F38113E639}"/>
              </a:ext>
            </a:extLst>
          </p:cNvPr>
          <p:cNvSpPr>
            <a:spLocks noGrp="1"/>
          </p:cNvSpPr>
          <p:nvPr>
            <p:ph type="body" idx="1"/>
          </p:nvPr>
        </p:nvSpPr>
        <p:spPr/>
        <p:txBody>
          <a:bodyPr/>
          <a:lstStyle/>
          <a:p>
            <a:pPr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Every object has a </a:t>
            </a:r>
            <a:r>
              <a:rPr lang="en-US" altLang="en-US" sz="2000" b="1" dirty="0" err="1">
                <a:latin typeface="Courier New" panose="02070309020205020404" pitchFamily="49" charset="0"/>
                <a:ea typeface="Verdana" panose="020B0604030504040204" pitchFamily="34" charset="0"/>
                <a:cs typeface="Courier New" panose="02070309020205020404" pitchFamily="49" charset="0"/>
              </a:rPr>
              <a:t>toString</a:t>
            </a:r>
            <a:r>
              <a:rPr lang="en-US" altLang="en-US" sz="2000" b="1" dirty="0">
                <a:latin typeface="Courier New" panose="02070309020205020404" pitchFamily="49" charset="0"/>
                <a:ea typeface="Verdana" panose="020B0604030504040204" pitchFamily="34" charset="0"/>
                <a:cs typeface="Courier New" panose="02070309020205020404" pitchFamily="49" charset="0"/>
              </a:rPr>
              <a:t>()</a:t>
            </a:r>
            <a:r>
              <a:rPr lang="en-US" altLang="en-US" sz="2000" dirty="0">
                <a:latin typeface="Verdana" panose="020B0604030504040204" pitchFamily="34" charset="0"/>
                <a:ea typeface="Verdana" panose="020B0604030504040204" pitchFamily="34" charset="0"/>
                <a:cs typeface="Verdana" panose="020B0604030504040204" pitchFamily="34" charset="0"/>
              </a:rPr>
              <a:t>method defined.</a:t>
            </a:r>
          </a:p>
          <a:p>
            <a:pPr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Check </a:t>
            </a:r>
            <a:r>
              <a:rPr lang="en-US" altLang="en-US" sz="2000" b="1" dirty="0" err="1">
                <a:latin typeface="Courier New" panose="02070309020205020404" pitchFamily="49" charset="0"/>
                <a:ea typeface="Verdana" panose="020B0604030504040204" pitchFamily="34" charset="0"/>
                <a:cs typeface="Courier New" panose="02070309020205020404" pitchFamily="49" charset="0"/>
              </a:rPr>
              <a:t>toString</a:t>
            </a:r>
            <a:r>
              <a:rPr lang="en-US" altLang="en-US" sz="2000" b="1" dirty="0">
                <a:latin typeface="Courier New" panose="02070309020205020404" pitchFamily="49" charset="0"/>
                <a:ea typeface="Verdana" panose="020B0604030504040204" pitchFamily="34" charset="0"/>
                <a:cs typeface="Courier New" panose="02070309020205020404" pitchFamily="49" charset="0"/>
              </a:rPr>
              <a:t>() </a:t>
            </a:r>
            <a:r>
              <a:rPr lang="en-US" altLang="en-US" sz="2000" dirty="0">
                <a:latin typeface="Verdana" panose="020B0604030504040204" pitchFamily="34" charset="0"/>
                <a:ea typeface="Verdana" panose="020B0604030504040204" pitchFamily="34" charset="0"/>
                <a:cs typeface="Verdana" panose="020B0604030504040204" pitchFamily="34" charset="0"/>
              </a:rPr>
              <a:t>in class </a:t>
            </a:r>
            <a:r>
              <a:rPr lang="en-US" altLang="en-US" sz="2000" b="1" dirty="0" err="1">
                <a:latin typeface="Courier New" panose="02070309020205020404" pitchFamily="49" charset="0"/>
                <a:ea typeface="Verdana" panose="020B0604030504040204" pitchFamily="34" charset="0"/>
                <a:cs typeface="Courier New" panose="02070309020205020404" pitchFamily="49" charset="0"/>
              </a:rPr>
              <a:t>java.lang.Object</a:t>
            </a:r>
            <a:endParaRPr lang="en-US" altLang="en-US" sz="2000" b="1" dirty="0">
              <a:latin typeface="Courier New" panose="02070309020205020404" pitchFamily="49" charset="0"/>
              <a:ea typeface="Verdana" panose="020B0604030504040204" pitchFamily="34" charset="0"/>
              <a:cs typeface="Courier New" panose="02070309020205020404" pitchFamily="49" charset="0"/>
            </a:endParaRPr>
          </a:p>
          <a:p>
            <a:pPr eaLnBrk="1" hangingPunct="1"/>
            <a:r>
              <a:rPr lang="en-US" alt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When we print an object, the object’s </a:t>
            </a:r>
            <a:r>
              <a:rPr lang="en-US" altLang="en-US" sz="2000" b="1"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toString</a:t>
            </a:r>
            <a:r>
              <a:rPr lang="en-US" altLang="en-US" sz="2000" b="1" dirty="0">
                <a:solidFill>
                  <a:srgbClr val="0000FF"/>
                </a:solidFill>
                <a:latin typeface="Courier New" panose="02070309020205020404" pitchFamily="49" charset="0"/>
                <a:ea typeface="Verdana" panose="020B0604030504040204" pitchFamily="34" charset="0"/>
                <a:cs typeface="Courier New" panose="02070309020205020404" pitchFamily="49" charset="0"/>
              </a:rPr>
              <a:t>()</a:t>
            </a:r>
            <a:r>
              <a:rPr lang="en-US" alt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method is invoked</a:t>
            </a:r>
            <a:r>
              <a:rPr lang="en-US" altLang="en-US" sz="2000" dirty="0">
                <a:latin typeface="Verdana" panose="020B0604030504040204" pitchFamily="34" charset="0"/>
                <a:ea typeface="Verdana" panose="020B0604030504040204" pitchFamily="34" charset="0"/>
                <a:cs typeface="Verdana" panose="020B0604030504040204" pitchFamily="34" charset="0"/>
              </a:rPr>
              <a:t> to convert the object into a String and this string is returned.</a:t>
            </a:r>
          </a:p>
        </p:txBody>
      </p:sp>
      <p:sp>
        <p:nvSpPr>
          <p:cNvPr id="6" name="Slide Number Placeholder 5">
            <a:extLst>
              <a:ext uri="{FF2B5EF4-FFF2-40B4-BE49-F238E27FC236}">
                <a16:creationId xmlns:a16="http://schemas.microsoft.com/office/drawing/2014/main" id="{15CE508D-7B8E-B54C-BD91-799EA02F0210}"/>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2E3A30C-72AC-974A-A9E2-EEAEA7D0279A}" type="slidenum">
              <a:rPr lang="en-US" altLang="en-US" sz="800">
                <a:solidFill>
                  <a:srgbClr val="595959"/>
                </a:solidFill>
              </a:rPr>
              <a:pPr/>
              <a:t>32</a:t>
            </a:fld>
            <a:endParaRPr lang="en-US" altLang="en-US" sz="800">
              <a:solidFill>
                <a:srgbClr val="59595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CB6EC1-837C-6A7B-2846-391E2C4391B1}"/>
              </a:ext>
            </a:extLst>
          </p:cNvPr>
          <p:cNvSpPr>
            <a:spLocks noGrp="1"/>
          </p:cNvSpPr>
          <p:nvPr>
            <p:ph type="title"/>
          </p:nvPr>
        </p:nvSpPr>
        <p:spPr/>
        <p:txBody>
          <a:bodyPr/>
          <a:lstStyle/>
          <a:p>
            <a:endParaRPr lang="en-US"/>
          </a:p>
        </p:txBody>
      </p:sp>
      <p:sp>
        <p:nvSpPr>
          <p:cNvPr id="8" name="Text Placeholder 7">
            <a:extLst>
              <a:ext uri="{FF2B5EF4-FFF2-40B4-BE49-F238E27FC236}">
                <a16:creationId xmlns:a16="http://schemas.microsoft.com/office/drawing/2014/main" id="{CF3706D7-671D-19F7-BB7E-E2782D8019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1D9947-F1EA-3A4A-BBBC-449A00FF9252}"/>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126AEDD-1B9E-1D41-BC11-A2C5382D2ABF}" type="slidenum">
              <a:rPr lang="en-US" altLang="en-US" sz="800">
                <a:solidFill>
                  <a:srgbClr val="595959"/>
                </a:solidFill>
              </a:rPr>
              <a:pPr/>
              <a:t>33</a:t>
            </a:fld>
            <a:endParaRPr lang="en-US" altLang="en-US" sz="800">
              <a:solidFill>
                <a:srgbClr val="595959"/>
              </a:solidFill>
            </a:endParaRPr>
          </a:p>
        </p:txBody>
      </p:sp>
      <p:sp>
        <p:nvSpPr>
          <p:cNvPr id="5" name="TextBox 4">
            <a:extLst>
              <a:ext uri="{FF2B5EF4-FFF2-40B4-BE49-F238E27FC236}">
                <a16:creationId xmlns:a16="http://schemas.microsoft.com/office/drawing/2014/main" id="{3E4ABE6E-8D16-194C-AE16-A7613705375F}"/>
              </a:ext>
            </a:extLst>
          </p:cNvPr>
          <p:cNvSpPr txBox="1"/>
          <p:nvPr/>
        </p:nvSpPr>
        <p:spPr>
          <a:xfrm>
            <a:off x="539552" y="1556792"/>
            <a:ext cx="6614912" cy="4647427"/>
          </a:xfrm>
          <a:prstGeom prst="rect">
            <a:avLst/>
          </a:prstGeom>
          <a:noFill/>
        </p:spPr>
        <p:txBody>
          <a:bodyPr wrap="none">
            <a:spAutoFit/>
          </a:bodyPr>
          <a:lstStyle/>
          <a:p>
            <a:pPr>
              <a:spcBef>
                <a:spcPts val="0"/>
              </a:spcBef>
              <a:defRPr/>
            </a:pPr>
            <a:r>
              <a:rPr lang="en-US" b="1" dirty="0">
                <a:solidFill>
                  <a:srgbClr val="7F0055"/>
                </a:solidFill>
                <a:latin typeface="Consolas"/>
                <a:ea typeface="ＭＳ Ｐゴシック" charset="0"/>
              </a:rPr>
              <a:t>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class</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PlayingCard</a:t>
            </a:r>
            <a:r>
              <a:rPr lang="en-US" b="1" dirty="0">
                <a:solidFill>
                  <a:srgbClr val="000000"/>
                </a:solidFill>
                <a:latin typeface="Consolas"/>
                <a:ea typeface="ＭＳ Ｐゴシック" charset="0"/>
              </a:rPr>
              <a:t> {</a:t>
            </a:r>
          </a:p>
          <a:p>
            <a:pPr>
              <a:spcBef>
                <a:spcPts val="0"/>
              </a:spcBef>
              <a:defRPr/>
            </a:pPr>
            <a:endParaRPr lang="en-US" dirty="0">
              <a:latin typeface="Consolas"/>
              <a:ea typeface="ＭＳ Ｐゴシック" charset="0"/>
            </a:endParaRPr>
          </a:p>
          <a:p>
            <a:pPr>
              <a:spcBef>
                <a:spcPts val="0"/>
              </a:spcBef>
              <a:defRPr/>
            </a:pPr>
            <a:r>
              <a:rPr lang="en-US" b="1" dirty="0">
                <a:solidFill>
                  <a:srgbClr val="7F0055"/>
                </a:solidFill>
                <a:latin typeface="Consolas"/>
                <a:ea typeface="ＭＳ Ｐゴシック" charset="0"/>
              </a:rPr>
              <a:t>  private</a:t>
            </a:r>
            <a:r>
              <a:rPr lang="en-US" b="1" dirty="0">
                <a:solidFill>
                  <a:srgbClr val="000000"/>
                </a:solidFill>
                <a:latin typeface="Consolas"/>
                <a:ea typeface="ＭＳ Ｐゴシック" charset="0"/>
              </a:rPr>
              <a:t> String </a:t>
            </a:r>
            <a:r>
              <a:rPr lang="en-US" b="1" dirty="0">
                <a:solidFill>
                  <a:srgbClr val="0000C0"/>
                </a:solidFill>
                <a:latin typeface="Consolas"/>
                <a:ea typeface="ＭＳ Ｐゴシック" charset="0"/>
              </a:rPr>
              <a:t>face</a:t>
            </a:r>
            <a:r>
              <a:rPr lang="en-US" b="1" dirty="0">
                <a:solidFill>
                  <a:srgbClr val="000000"/>
                </a:solidFill>
                <a:latin typeface="Consolas"/>
                <a:ea typeface="ＭＳ Ｐゴシック" charset="0"/>
              </a:rPr>
              <a:t>;</a:t>
            </a:r>
          </a:p>
          <a:p>
            <a:pPr>
              <a:spcBef>
                <a:spcPts val="0"/>
              </a:spcBef>
              <a:defRPr/>
            </a:pPr>
            <a:r>
              <a:rPr lang="en-US" b="1" dirty="0">
                <a:solidFill>
                  <a:srgbClr val="7F0055"/>
                </a:solidFill>
                <a:latin typeface="Consolas"/>
                <a:ea typeface="ＭＳ Ｐゴシック" charset="0"/>
              </a:rPr>
              <a:t>  private</a:t>
            </a:r>
            <a:r>
              <a:rPr lang="en-US" b="1" dirty="0">
                <a:solidFill>
                  <a:srgbClr val="000000"/>
                </a:solidFill>
                <a:latin typeface="Consolas"/>
                <a:ea typeface="ＭＳ Ｐゴシック" charset="0"/>
              </a:rPr>
              <a:t> String </a:t>
            </a:r>
            <a:r>
              <a:rPr lang="en-US" b="1" dirty="0">
                <a:solidFill>
                  <a:srgbClr val="0000C0"/>
                </a:solidFill>
                <a:latin typeface="Consolas"/>
                <a:ea typeface="ＭＳ Ｐゴシック" charset="0"/>
              </a:rPr>
              <a:t>suit</a:t>
            </a:r>
            <a:r>
              <a:rPr lang="en-US" b="1" dirty="0">
                <a:solidFill>
                  <a:srgbClr val="000000"/>
                </a:solidFill>
                <a:latin typeface="Consolas"/>
                <a:ea typeface="ＭＳ Ｐゴシック" charset="0"/>
              </a:rPr>
              <a:t>;</a:t>
            </a:r>
          </a:p>
          <a:p>
            <a:pPr>
              <a:spcBef>
                <a:spcPts val="0"/>
              </a:spcBef>
              <a:defRPr/>
            </a:pPr>
            <a:r>
              <a:rPr lang="en-US" b="1" dirty="0">
                <a:solidFill>
                  <a:srgbClr val="7F0055"/>
                </a:solidFill>
                <a:latin typeface="Consolas"/>
                <a:ea typeface="ＭＳ Ｐゴシック" charset="0"/>
              </a:rPr>
              <a:t>  private</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double</a:t>
            </a:r>
            <a:r>
              <a:rPr lang="en-US" b="1" dirty="0">
                <a:solidFill>
                  <a:srgbClr val="000000"/>
                </a:solidFill>
                <a:latin typeface="Consolas"/>
                <a:ea typeface="ＭＳ Ｐゴシック" charset="0"/>
              </a:rPr>
              <a:t> </a:t>
            </a:r>
            <a:r>
              <a:rPr lang="en-US" b="1" dirty="0">
                <a:solidFill>
                  <a:srgbClr val="0000C0"/>
                </a:solidFill>
                <a:latin typeface="Consolas"/>
                <a:ea typeface="ＭＳ Ｐゴシック" charset="0"/>
              </a:rPr>
              <a:t>value</a:t>
            </a:r>
            <a:r>
              <a:rPr lang="en-US" b="1" dirty="0">
                <a:solidFill>
                  <a:srgbClr val="000000"/>
                </a:solidFill>
                <a:latin typeface="Consolas"/>
                <a:ea typeface="ＭＳ Ｐゴシック" charset="0"/>
              </a:rPr>
              <a:t>;</a:t>
            </a:r>
          </a:p>
          <a:p>
            <a:pPr>
              <a:spcBef>
                <a:spcPts val="0"/>
              </a:spcBef>
              <a:defRPr/>
            </a:pPr>
            <a:endParaRPr lang="en-US" dirty="0">
              <a:latin typeface="Consolas"/>
              <a:ea typeface="ＭＳ Ｐゴシック" charset="0"/>
            </a:endParaRPr>
          </a:p>
          <a:p>
            <a:pPr>
              <a:spcBef>
                <a:spcPts val="0"/>
              </a:spcBef>
              <a:defRPr/>
            </a:pPr>
            <a:r>
              <a:rPr lang="en-US" b="1" dirty="0">
                <a:solidFill>
                  <a:srgbClr val="7F0055"/>
                </a:solidFill>
                <a:latin typeface="Consolas"/>
                <a:ea typeface="ＭＳ Ｐゴシック" charset="0"/>
              </a:rPr>
              <a:t>  public</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PlayingCard</a:t>
            </a:r>
            <a:r>
              <a:rPr lang="en-US" b="1" dirty="0">
                <a:solidFill>
                  <a:srgbClr val="000000"/>
                </a:solidFill>
                <a:latin typeface="Consolas"/>
                <a:ea typeface="ＭＳ Ｐゴシック" charset="0"/>
              </a:rPr>
              <a:t> (String </a:t>
            </a:r>
            <a:r>
              <a:rPr lang="en-US" b="1" dirty="0" err="1">
                <a:solidFill>
                  <a:srgbClr val="000000"/>
                </a:solidFill>
                <a:latin typeface="Consolas"/>
                <a:ea typeface="ＭＳ Ｐゴシック" charset="0"/>
              </a:rPr>
              <a:t>cardFace</a:t>
            </a:r>
            <a:r>
              <a:rPr lang="en-US" b="1" dirty="0">
                <a:solidFill>
                  <a:srgbClr val="000000"/>
                </a:solidFill>
                <a:latin typeface="Consolas"/>
                <a:ea typeface="ＭＳ Ｐゴシック" charset="0"/>
              </a:rPr>
              <a:t>, String </a:t>
            </a:r>
            <a:r>
              <a:rPr lang="en-US" b="1" dirty="0" err="1">
                <a:solidFill>
                  <a:srgbClr val="000000"/>
                </a:solidFill>
                <a:latin typeface="Consolas"/>
                <a:ea typeface="ＭＳ Ｐゴシック" charset="0"/>
              </a:rPr>
              <a:t>cardSuit</a:t>
            </a:r>
            <a:r>
              <a:rPr lang="en-US" b="1" dirty="0">
                <a:solidFill>
                  <a:srgbClr val="000000"/>
                </a:solidFill>
                <a:latin typeface="Consolas"/>
                <a:ea typeface="ＭＳ Ｐゴシック" charset="0"/>
              </a:rPr>
              <a:t>) {</a:t>
            </a:r>
          </a:p>
          <a:p>
            <a:pPr>
              <a:spcBef>
                <a:spcPts val="0"/>
              </a:spcBef>
              <a:defRPr/>
            </a:pPr>
            <a:r>
              <a:rPr lang="en-US" dirty="0">
                <a:solidFill>
                  <a:srgbClr val="0000C0"/>
                </a:solidFill>
                <a:latin typeface="Consolas"/>
                <a:ea typeface="ＭＳ Ｐゴシック" charset="0"/>
              </a:rPr>
              <a:t>    face</a:t>
            </a:r>
            <a:r>
              <a:rPr lang="en-US" dirty="0">
                <a:solidFill>
                  <a:srgbClr val="000000"/>
                </a:solidFill>
                <a:latin typeface="Consolas"/>
                <a:ea typeface="ＭＳ Ｐゴシック" charset="0"/>
              </a:rPr>
              <a:t> = </a:t>
            </a:r>
            <a:r>
              <a:rPr lang="en-US" dirty="0" err="1">
                <a:solidFill>
                  <a:srgbClr val="000000"/>
                </a:solidFill>
                <a:latin typeface="Consolas"/>
                <a:ea typeface="ＭＳ Ｐゴシック" charset="0"/>
              </a:rPr>
              <a:t>cardFace</a:t>
            </a:r>
            <a:r>
              <a:rPr lang="en-US" dirty="0">
                <a:solidFill>
                  <a:srgbClr val="000000"/>
                </a:solidFill>
                <a:latin typeface="Consolas"/>
                <a:ea typeface="ＭＳ Ｐゴシック" charset="0"/>
              </a:rPr>
              <a:t>;</a:t>
            </a:r>
          </a:p>
          <a:p>
            <a:pPr>
              <a:spcBef>
                <a:spcPts val="0"/>
              </a:spcBef>
              <a:defRPr/>
            </a:pPr>
            <a:r>
              <a:rPr lang="en-US" dirty="0">
                <a:solidFill>
                  <a:srgbClr val="0000C0"/>
                </a:solidFill>
                <a:latin typeface="Consolas"/>
                <a:ea typeface="ＭＳ Ｐゴシック" charset="0"/>
              </a:rPr>
              <a:t>    suit</a:t>
            </a:r>
            <a:r>
              <a:rPr lang="en-US" dirty="0">
                <a:solidFill>
                  <a:srgbClr val="000000"/>
                </a:solidFill>
                <a:latin typeface="Consolas"/>
                <a:ea typeface="ＭＳ Ｐゴシック" charset="0"/>
              </a:rPr>
              <a:t> = </a:t>
            </a:r>
            <a:r>
              <a:rPr lang="en-US" dirty="0" err="1">
                <a:solidFill>
                  <a:srgbClr val="000000"/>
                </a:solidFill>
                <a:latin typeface="Consolas"/>
                <a:ea typeface="ＭＳ Ｐゴシック" charset="0"/>
              </a:rPr>
              <a:t>cardSuit</a:t>
            </a:r>
            <a:r>
              <a:rPr lang="en-US" dirty="0">
                <a:solidFill>
                  <a:srgbClr val="000000"/>
                </a:solidFill>
                <a:latin typeface="Consolas"/>
                <a:ea typeface="ＭＳ Ｐゴシック" charset="0"/>
              </a:rPr>
              <a:t>;</a:t>
            </a:r>
          </a:p>
          <a:p>
            <a:pPr>
              <a:spcBef>
                <a:spcPts val="0"/>
              </a:spcBef>
              <a:defRPr/>
            </a:pPr>
            <a:r>
              <a:rPr lang="en-US" dirty="0">
                <a:solidFill>
                  <a:srgbClr val="0000C0"/>
                </a:solidFill>
                <a:latin typeface="Consolas"/>
                <a:ea typeface="ＭＳ Ｐゴシック" charset="0"/>
              </a:rPr>
              <a:t>    value</a:t>
            </a:r>
            <a:r>
              <a:rPr lang="en-US" dirty="0">
                <a:solidFill>
                  <a:srgbClr val="000000"/>
                </a:solidFill>
                <a:latin typeface="Consolas"/>
                <a:ea typeface="ＭＳ Ｐゴシック" charset="0"/>
              </a:rPr>
              <a:t> = 0;</a:t>
            </a:r>
          </a:p>
          <a:p>
            <a:pPr>
              <a:spcBef>
                <a:spcPts val="0"/>
              </a:spcBef>
              <a:defRPr/>
            </a:pPr>
            <a:r>
              <a:rPr lang="en-US" dirty="0">
                <a:solidFill>
                  <a:srgbClr val="000000"/>
                </a:solidFill>
                <a:latin typeface="Consolas"/>
                <a:ea typeface="ＭＳ Ｐゴシック" charset="0"/>
              </a:rPr>
              <a:t>  }</a:t>
            </a:r>
            <a:r>
              <a:rPr lang="en-US" dirty="0">
                <a:solidFill>
                  <a:srgbClr val="000000"/>
                </a:solidFill>
                <a:highlight>
                  <a:srgbClr val="E8F2FE"/>
                </a:highlight>
                <a:latin typeface="Consolas"/>
                <a:ea typeface="ＭＳ Ｐゴシック" charset="0"/>
              </a:rPr>
              <a:t> </a:t>
            </a:r>
            <a:r>
              <a:rPr lang="en-US" dirty="0">
                <a:solidFill>
                  <a:srgbClr val="3F7F5F"/>
                </a:solidFill>
                <a:highlight>
                  <a:srgbClr val="E8F2FE"/>
                </a:highlight>
                <a:latin typeface="Consolas"/>
                <a:ea typeface="ＭＳ Ｐゴシック" charset="0"/>
              </a:rPr>
              <a:t>// end constructor</a:t>
            </a:r>
            <a:endParaRPr lang="en-US" dirty="0">
              <a:solidFill>
                <a:srgbClr val="000000"/>
              </a:solidFill>
              <a:latin typeface="Consolas"/>
              <a:ea typeface="ＭＳ Ｐゴシック" charset="0"/>
            </a:endParaRPr>
          </a:p>
          <a:p>
            <a:pPr>
              <a:spcBef>
                <a:spcPts val="0"/>
              </a:spcBef>
              <a:defRPr/>
            </a:pPr>
            <a:endParaRPr lang="en-US" dirty="0">
              <a:latin typeface="Consolas"/>
              <a:ea typeface="ＭＳ Ｐゴシック" charset="0"/>
            </a:endParaRPr>
          </a:p>
          <a:p>
            <a:pPr>
              <a:spcBef>
                <a:spcPts val="0"/>
              </a:spcBef>
              <a:defRPr/>
            </a:pPr>
            <a:r>
              <a:rPr lang="en-US" b="1" dirty="0">
                <a:solidFill>
                  <a:srgbClr val="7F0055"/>
                </a:solidFill>
                <a:latin typeface="Consolas"/>
                <a:ea typeface="ＭＳ Ｐゴシック" charset="0"/>
              </a:rPr>
              <a:t>  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static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void</a:t>
            </a:r>
            <a:r>
              <a:rPr lang="en-US" b="1" dirty="0">
                <a:solidFill>
                  <a:srgbClr val="000000"/>
                </a:solidFill>
                <a:latin typeface="Consolas"/>
                <a:ea typeface="ＭＳ Ｐゴシック" charset="0"/>
              </a:rPr>
              <a:t> main(String[] </a:t>
            </a:r>
            <a:r>
              <a:rPr lang="en-US" b="1" dirty="0" err="1">
                <a:solidFill>
                  <a:srgbClr val="000000"/>
                </a:solidFill>
                <a:latin typeface="Consolas"/>
                <a:ea typeface="ＭＳ Ｐゴシック" charset="0"/>
              </a:rPr>
              <a:t>args</a:t>
            </a:r>
            <a:r>
              <a:rPr lang="en-US" b="1" dirty="0">
                <a:solidFill>
                  <a:srgbClr val="000000"/>
                </a:solidFill>
                <a:latin typeface="Consolas"/>
                <a:ea typeface="ＭＳ Ｐゴシック" charset="0"/>
              </a:rPr>
              <a:t>) {</a:t>
            </a:r>
          </a:p>
          <a:p>
            <a:pPr>
              <a:spcBef>
                <a:spcPts val="0"/>
              </a:spcBef>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PlayingCard</a:t>
            </a:r>
            <a:r>
              <a:rPr lang="en-US" dirty="0">
                <a:solidFill>
                  <a:srgbClr val="000000"/>
                </a:solidFill>
                <a:latin typeface="Consolas"/>
                <a:ea typeface="ＭＳ Ｐゴシック" charset="0"/>
              </a:rPr>
              <a:t> c = </a:t>
            </a:r>
            <a:r>
              <a:rPr lang="en-US" b="1" dirty="0">
                <a:solidFill>
                  <a:srgbClr val="7F0055"/>
                </a:solidFill>
                <a:latin typeface="Consolas"/>
                <a:ea typeface="ＭＳ Ｐゴシック" charset="0"/>
              </a:rPr>
              <a:t>new</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PlayingCard</a:t>
            </a:r>
            <a:r>
              <a:rPr lang="en-US" b="1" dirty="0">
                <a:solidFill>
                  <a:srgbClr val="000000"/>
                </a:solidFill>
                <a:latin typeface="Consolas"/>
                <a:ea typeface="ＭＳ Ｐゴシック" charset="0"/>
              </a:rPr>
              <a:t>(</a:t>
            </a:r>
            <a:r>
              <a:rPr lang="en-US" b="1" dirty="0">
                <a:solidFill>
                  <a:srgbClr val="2A00FF"/>
                </a:solidFill>
                <a:latin typeface="Consolas"/>
                <a:ea typeface="ＭＳ Ｐゴシック" charset="0"/>
              </a:rPr>
              <a:t>"5"</a:t>
            </a:r>
            <a:r>
              <a:rPr lang="en-US" b="1" dirty="0">
                <a:solidFill>
                  <a:srgbClr val="000000"/>
                </a:solidFill>
                <a:latin typeface="Consolas"/>
                <a:ea typeface="ＭＳ Ｐゴシック" charset="0"/>
              </a:rPr>
              <a:t>, </a:t>
            </a:r>
            <a:r>
              <a:rPr lang="en-US" b="1" dirty="0">
                <a:solidFill>
                  <a:srgbClr val="2A00FF"/>
                </a:solidFill>
                <a:latin typeface="Consolas"/>
                <a:ea typeface="ＭＳ Ｐゴシック" charset="0"/>
              </a:rPr>
              <a:t>"Diamonds"</a:t>
            </a:r>
            <a:r>
              <a:rPr lang="en-US" b="1" dirty="0">
                <a:solidFill>
                  <a:srgbClr val="000000"/>
                </a:solidFill>
                <a:latin typeface="Consolas"/>
                <a:ea typeface="ＭＳ Ｐゴシック" charset="0"/>
              </a:rPr>
              <a:t>);</a:t>
            </a:r>
          </a:p>
          <a:p>
            <a:pPr>
              <a:spcBef>
                <a:spcPts val="0"/>
              </a:spcBef>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.println</a:t>
            </a:r>
            <a:r>
              <a:rPr lang="en-US" i="1" dirty="0">
                <a:solidFill>
                  <a:srgbClr val="000000"/>
                </a:solidFill>
                <a:latin typeface="Consolas"/>
                <a:ea typeface="ＭＳ Ｐゴシック" charset="0"/>
              </a:rPr>
              <a:t>(c);</a:t>
            </a:r>
          </a:p>
          <a:p>
            <a:pPr>
              <a:spcBef>
                <a:spcPts val="0"/>
              </a:spcBef>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.println</a:t>
            </a:r>
            <a:r>
              <a:rPr lang="en-US" i="1" dirty="0">
                <a:solidFill>
                  <a:srgbClr val="000000"/>
                </a:solidFill>
                <a:latin typeface="Consolas"/>
                <a:ea typeface="ＭＳ Ｐゴシック" charset="0"/>
              </a:rPr>
              <a:t>(</a:t>
            </a:r>
            <a:r>
              <a:rPr lang="en-US" i="1" dirty="0" err="1">
                <a:solidFill>
                  <a:srgbClr val="000000"/>
                </a:solidFill>
                <a:latin typeface="Consolas"/>
                <a:ea typeface="ＭＳ Ｐゴシック" charset="0"/>
              </a:rPr>
              <a:t>c.toString</a:t>
            </a:r>
            <a:r>
              <a:rPr lang="en-US" i="1" dirty="0">
                <a:solidFill>
                  <a:srgbClr val="000000"/>
                </a:solidFill>
                <a:latin typeface="Consolas"/>
                <a:ea typeface="ＭＳ Ｐゴシック" charset="0"/>
              </a:rPr>
              <a:t>());</a:t>
            </a:r>
          </a:p>
          <a:p>
            <a:pPr>
              <a:spcBef>
                <a:spcPts val="0"/>
              </a:spcBef>
              <a:defRPr/>
            </a:pPr>
            <a:r>
              <a:rPr lang="en-US" dirty="0">
                <a:solidFill>
                  <a:srgbClr val="000000"/>
                </a:solidFill>
                <a:latin typeface="Consolas"/>
                <a:ea typeface="ＭＳ Ｐゴシック" charset="0"/>
              </a:rPr>
              <a:t>  }</a:t>
            </a:r>
            <a:r>
              <a:rPr lang="en-US" dirty="0">
                <a:solidFill>
                  <a:srgbClr val="000000"/>
                </a:solidFill>
                <a:highlight>
                  <a:srgbClr val="E8F2FE"/>
                </a:highlight>
                <a:latin typeface="Consolas"/>
                <a:ea typeface="ＭＳ Ｐゴシック" charset="0"/>
              </a:rPr>
              <a:t> </a:t>
            </a:r>
            <a:r>
              <a:rPr lang="en-US" dirty="0">
                <a:solidFill>
                  <a:srgbClr val="3F7F5F"/>
                </a:solidFill>
                <a:highlight>
                  <a:srgbClr val="E8F2FE"/>
                </a:highlight>
                <a:latin typeface="Consolas"/>
                <a:ea typeface="ＭＳ Ｐゴシック" charset="0"/>
              </a:rPr>
              <a:t>// end method main</a:t>
            </a:r>
            <a:endParaRPr lang="en-US" dirty="0">
              <a:solidFill>
                <a:srgbClr val="000000"/>
              </a:solidFill>
              <a:latin typeface="Consolas"/>
              <a:ea typeface="ＭＳ Ｐゴシック" charset="0"/>
            </a:endParaRPr>
          </a:p>
          <a:p>
            <a:pPr>
              <a:defRPr/>
            </a:pPr>
            <a:r>
              <a:rPr lang="en-US" dirty="0">
                <a:solidFill>
                  <a:srgbClr val="000000"/>
                </a:solidFill>
                <a:latin typeface="Consolas"/>
                <a:ea typeface="ＭＳ Ｐゴシック" charset="0"/>
              </a:rPr>
              <a:t>}</a:t>
            </a:r>
            <a:r>
              <a:rPr lang="en-US" dirty="0">
                <a:solidFill>
                  <a:srgbClr val="000000"/>
                </a:solidFill>
                <a:highlight>
                  <a:srgbClr val="E8F2FE"/>
                </a:highlight>
                <a:latin typeface="Consolas"/>
                <a:ea typeface="ＭＳ Ｐゴシック" charset="0"/>
              </a:rPr>
              <a:t> </a:t>
            </a:r>
            <a:r>
              <a:rPr lang="en-US" dirty="0">
                <a:solidFill>
                  <a:srgbClr val="3F7F5F"/>
                </a:solidFill>
                <a:highlight>
                  <a:srgbClr val="E8F2FE"/>
                </a:highlight>
                <a:latin typeface="Consolas"/>
                <a:ea typeface="ＭＳ Ｐゴシック" charset="0"/>
              </a:rPr>
              <a:t>// end class </a:t>
            </a:r>
            <a:r>
              <a:rPr lang="en-US" dirty="0" err="1">
                <a:solidFill>
                  <a:srgbClr val="3F7F5F"/>
                </a:solidFill>
                <a:highlight>
                  <a:srgbClr val="E8F2FE"/>
                </a:highlight>
                <a:latin typeface="Consolas"/>
                <a:ea typeface="ＭＳ Ｐゴシック" charset="0"/>
              </a:rPr>
              <a:t>PlayingCard</a:t>
            </a:r>
            <a:endParaRPr lang="en-US" dirty="0">
              <a:solidFill>
                <a:srgbClr val="000000"/>
              </a:solidFill>
              <a:latin typeface="Consolas"/>
              <a:ea typeface="ＭＳ Ｐゴシック" charset="0"/>
            </a:endParaRPr>
          </a:p>
        </p:txBody>
      </p:sp>
      <p:sp>
        <p:nvSpPr>
          <p:cNvPr id="67589" name="Title 1">
            <a:extLst>
              <a:ext uri="{FF2B5EF4-FFF2-40B4-BE49-F238E27FC236}">
                <a16:creationId xmlns:a16="http://schemas.microsoft.com/office/drawing/2014/main" id="{903C2810-1D7D-734C-BD70-CDD2B73906A9}"/>
              </a:ext>
            </a:extLst>
          </p:cNvPr>
          <p:cNvSpPr txBox="1">
            <a:spLocks/>
          </p:cNvSpPr>
          <p:nvPr/>
        </p:nvSpPr>
        <p:spPr bwMode="auto">
          <a:xfrm>
            <a:off x="0" y="260350"/>
            <a:ext cx="8913813" cy="9144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lnSpc>
                <a:spcPct val="130000"/>
              </a:lnSpc>
              <a:spcBef>
                <a:spcPct val="0"/>
              </a:spcBef>
            </a:pPr>
            <a:r>
              <a:rPr lang="en-US" altLang="en-US" sz="3600">
                <a:solidFill>
                  <a:schemeClr val="bg1"/>
                </a:solidFill>
                <a:latin typeface="Century Gothic" panose="020B0502020202020204" pitchFamily="34" charset="0"/>
              </a:rPr>
              <a:t>	Printing object and toString()</a:t>
            </a:r>
          </a:p>
        </p:txBody>
      </p:sp>
      <p:sp>
        <p:nvSpPr>
          <p:cNvPr id="67590" name="TextBox 1">
            <a:extLst>
              <a:ext uri="{FF2B5EF4-FFF2-40B4-BE49-F238E27FC236}">
                <a16:creationId xmlns:a16="http://schemas.microsoft.com/office/drawing/2014/main" id="{096BDF3A-9C09-F04E-995C-180920742C90}"/>
              </a:ext>
            </a:extLst>
          </p:cNvPr>
          <p:cNvSpPr txBox="1">
            <a:spLocks noChangeArrowheads="1"/>
          </p:cNvSpPr>
          <p:nvPr/>
        </p:nvSpPr>
        <p:spPr bwMode="auto">
          <a:xfrm>
            <a:off x="4356100" y="2349500"/>
            <a:ext cx="26638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a:t>What method is this?</a:t>
            </a:r>
          </a:p>
        </p:txBody>
      </p:sp>
      <p:cxnSp>
        <p:nvCxnSpPr>
          <p:cNvPr id="6" name="Straight Arrow Connector 5">
            <a:extLst>
              <a:ext uri="{FF2B5EF4-FFF2-40B4-BE49-F238E27FC236}">
                <a16:creationId xmlns:a16="http://schemas.microsoft.com/office/drawing/2014/main" id="{CA400AF6-30FC-E648-B510-8DC12B1428CD}"/>
              </a:ext>
            </a:extLst>
          </p:cNvPr>
          <p:cNvCxnSpPr/>
          <p:nvPr/>
        </p:nvCxnSpPr>
        <p:spPr>
          <a:xfrm flipH="1">
            <a:off x="2916238" y="2565400"/>
            <a:ext cx="1439862" cy="503238"/>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D3C32EB2-CE3E-824F-A4B8-4F98FEE069F9}"/>
              </a:ext>
            </a:extLst>
          </p:cNvPr>
          <p:cNvSpPr/>
          <p:nvPr/>
        </p:nvSpPr>
        <p:spPr>
          <a:xfrm>
            <a:off x="1043608" y="4077072"/>
            <a:ext cx="2088232" cy="216024"/>
          </a:xfrm>
          <a:prstGeom prst="rect">
            <a:avLst/>
          </a:prstGeom>
          <a:solidFill>
            <a:schemeClr val="bg1"/>
          </a:solidFill>
          <a:ln>
            <a:solidFill>
              <a:schemeClr val="bg1"/>
            </a:solid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TextBox 2">
            <a:extLst>
              <a:ext uri="{FF2B5EF4-FFF2-40B4-BE49-F238E27FC236}">
                <a16:creationId xmlns:a16="http://schemas.microsoft.com/office/drawing/2014/main" id="{CD5C7A80-52E5-D34D-BA89-E9A0C784B1FB}"/>
              </a:ext>
            </a:extLst>
          </p:cNvPr>
          <p:cNvSpPr txBox="1">
            <a:spLocks noChangeArrowheads="1"/>
          </p:cNvSpPr>
          <p:nvPr/>
        </p:nvSpPr>
        <p:spPr bwMode="auto">
          <a:xfrm>
            <a:off x="2771775" y="4745038"/>
            <a:ext cx="3960813" cy="339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PlayingCard</a:t>
            </a:r>
            <a:r>
              <a:rPr lang="en-US" altLang="en-US" b="1" dirty="0">
                <a:solidFill>
                  <a:srgbClr val="000000"/>
                </a:solidFill>
                <a:latin typeface="Consolas" panose="020B0609020204030204" pitchFamily="49" charset="0"/>
              </a:rPr>
              <a:t>();</a:t>
            </a:r>
          </a:p>
        </p:txBody>
      </p:sp>
      <p:sp>
        <p:nvSpPr>
          <p:cNvPr id="11" name="TextBox 1">
            <a:extLst>
              <a:ext uri="{FF2B5EF4-FFF2-40B4-BE49-F238E27FC236}">
                <a16:creationId xmlns:a16="http://schemas.microsoft.com/office/drawing/2014/main" id="{1C1F2592-33BE-AD48-983D-8A8EB123053C}"/>
              </a:ext>
            </a:extLst>
          </p:cNvPr>
          <p:cNvSpPr txBox="1">
            <a:spLocks noChangeArrowheads="1"/>
          </p:cNvSpPr>
          <p:nvPr/>
        </p:nvSpPr>
        <p:spPr bwMode="auto">
          <a:xfrm>
            <a:off x="6156325" y="4005263"/>
            <a:ext cx="26638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a:t>Is this good?</a:t>
            </a:r>
          </a:p>
        </p:txBody>
      </p:sp>
      <p:cxnSp>
        <p:nvCxnSpPr>
          <p:cNvPr id="12" name="Straight Arrow Connector 11">
            <a:extLst>
              <a:ext uri="{FF2B5EF4-FFF2-40B4-BE49-F238E27FC236}">
                <a16:creationId xmlns:a16="http://schemas.microsoft.com/office/drawing/2014/main" id="{8DD2EC1B-54A6-894C-875A-924C6949208B}"/>
              </a:ext>
            </a:extLst>
          </p:cNvPr>
          <p:cNvCxnSpPr/>
          <p:nvPr/>
        </p:nvCxnSpPr>
        <p:spPr>
          <a:xfrm flipH="1">
            <a:off x="4930775" y="4292600"/>
            <a:ext cx="1225550" cy="647700"/>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FD3E-A7F5-EC2B-358D-1D0287BBA9F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7AF44A4-6266-ACA0-9117-3EBB2BD185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1D9947-F1EA-3A4A-BBBC-449A00FF9252}"/>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126AEDD-1B9E-1D41-BC11-A2C5382D2ABF}" type="slidenum">
              <a:rPr lang="en-US" altLang="en-US" sz="800">
                <a:solidFill>
                  <a:srgbClr val="595959"/>
                </a:solidFill>
              </a:rPr>
              <a:pPr/>
              <a:t>34</a:t>
            </a:fld>
            <a:endParaRPr lang="en-US" altLang="en-US" sz="800">
              <a:solidFill>
                <a:srgbClr val="595959"/>
              </a:solidFill>
            </a:endParaRPr>
          </a:p>
        </p:txBody>
      </p:sp>
      <p:sp>
        <p:nvSpPr>
          <p:cNvPr id="5" name="TextBox 4">
            <a:extLst>
              <a:ext uri="{FF2B5EF4-FFF2-40B4-BE49-F238E27FC236}">
                <a16:creationId xmlns:a16="http://schemas.microsoft.com/office/drawing/2014/main" id="{3E4ABE6E-8D16-194C-AE16-A7613705375F}"/>
              </a:ext>
            </a:extLst>
          </p:cNvPr>
          <p:cNvSpPr txBox="1"/>
          <p:nvPr/>
        </p:nvSpPr>
        <p:spPr>
          <a:xfrm>
            <a:off x="539552" y="1556792"/>
            <a:ext cx="6614912" cy="4647427"/>
          </a:xfrm>
          <a:prstGeom prst="rect">
            <a:avLst/>
          </a:prstGeom>
          <a:noFill/>
        </p:spPr>
        <p:txBody>
          <a:bodyPr wrap="none">
            <a:spAutoFit/>
          </a:bodyPr>
          <a:lstStyle/>
          <a:p>
            <a:pPr>
              <a:spcBef>
                <a:spcPts val="0"/>
              </a:spcBef>
              <a:defRPr/>
            </a:pPr>
            <a:r>
              <a:rPr lang="en-US" b="1" dirty="0">
                <a:solidFill>
                  <a:srgbClr val="7F0055"/>
                </a:solidFill>
                <a:latin typeface="Consolas"/>
                <a:ea typeface="ＭＳ Ｐゴシック" charset="0"/>
              </a:rPr>
              <a:t>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class</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PlayingCard</a:t>
            </a:r>
            <a:r>
              <a:rPr lang="en-US" b="1" dirty="0">
                <a:solidFill>
                  <a:srgbClr val="000000"/>
                </a:solidFill>
                <a:latin typeface="Consolas"/>
                <a:ea typeface="ＭＳ Ｐゴシック" charset="0"/>
              </a:rPr>
              <a:t> {</a:t>
            </a:r>
          </a:p>
          <a:p>
            <a:pPr>
              <a:spcBef>
                <a:spcPts val="0"/>
              </a:spcBef>
              <a:defRPr/>
            </a:pPr>
            <a:endParaRPr lang="en-US" dirty="0">
              <a:latin typeface="Consolas"/>
              <a:ea typeface="ＭＳ Ｐゴシック" charset="0"/>
            </a:endParaRPr>
          </a:p>
          <a:p>
            <a:pPr>
              <a:spcBef>
                <a:spcPts val="0"/>
              </a:spcBef>
              <a:defRPr/>
            </a:pPr>
            <a:r>
              <a:rPr lang="en-US" b="1" dirty="0">
                <a:solidFill>
                  <a:srgbClr val="7F0055"/>
                </a:solidFill>
                <a:latin typeface="Consolas"/>
                <a:ea typeface="ＭＳ Ｐゴシック" charset="0"/>
              </a:rPr>
              <a:t>  private</a:t>
            </a:r>
            <a:r>
              <a:rPr lang="en-US" b="1" dirty="0">
                <a:solidFill>
                  <a:srgbClr val="000000"/>
                </a:solidFill>
                <a:latin typeface="Consolas"/>
                <a:ea typeface="ＭＳ Ｐゴシック" charset="0"/>
              </a:rPr>
              <a:t> String </a:t>
            </a:r>
            <a:r>
              <a:rPr lang="en-US" b="1" dirty="0">
                <a:solidFill>
                  <a:srgbClr val="0000C0"/>
                </a:solidFill>
                <a:latin typeface="Consolas"/>
                <a:ea typeface="ＭＳ Ｐゴシック" charset="0"/>
              </a:rPr>
              <a:t>face</a:t>
            </a:r>
            <a:r>
              <a:rPr lang="en-US" b="1" dirty="0">
                <a:solidFill>
                  <a:srgbClr val="000000"/>
                </a:solidFill>
                <a:latin typeface="Consolas"/>
                <a:ea typeface="ＭＳ Ｐゴシック" charset="0"/>
              </a:rPr>
              <a:t>;</a:t>
            </a:r>
          </a:p>
          <a:p>
            <a:pPr>
              <a:spcBef>
                <a:spcPts val="0"/>
              </a:spcBef>
              <a:defRPr/>
            </a:pPr>
            <a:r>
              <a:rPr lang="en-US" b="1" dirty="0">
                <a:solidFill>
                  <a:srgbClr val="7F0055"/>
                </a:solidFill>
                <a:latin typeface="Consolas"/>
                <a:ea typeface="ＭＳ Ｐゴシック" charset="0"/>
              </a:rPr>
              <a:t>  private</a:t>
            </a:r>
            <a:r>
              <a:rPr lang="en-US" b="1" dirty="0">
                <a:solidFill>
                  <a:srgbClr val="000000"/>
                </a:solidFill>
                <a:latin typeface="Consolas"/>
                <a:ea typeface="ＭＳ Ｐゴシック" charset="0"/>
              </a:rPr>
              <a:t> String </a:t>
            </a:r>
            <a:r>
              <a:rPr lang="en-US" b="1" dirty="0">
                <a:solidFill>
                  <a:srgbClr val="0000C0"/>
                </a:solidFill>
                <a:latin typeface="Consolas"/>
                <a:ea typeface="ＭＳ Ｐゴシック" charset="0"/>
              </a:rPr>
              <a:t>suit</a:t>
            </a:r>
            <a:r>
              <a:rPr lang="en-US" b="1" dirty="0">
                <a:solidFill>
                  <a:srgbClr val="000000"/>
                </a:solidFill>
                <a:latin typeface="Consolas"/>
                <a:ea typeface="ＭＳ Ｐゴシック" charset="0"/>
              </a:rPr>
              <a:t>;</a:t>
            </a:r>
          </a:p>
          <a:p>
            <a:pPr>
              <a:spcBef>
                <a:spcPts val="0"/>
              </a:spcBef>
              <a:defRPr/>
            </a:pPr>
            <a:r>
              <a:rPr lang="en-US" b="1" dirty="0">
                <a:solidFill>
                  <a:srgbClr val="7F0055"/>
                </a:solidFill>
                <a:latin typeface="Consolas"/>
                <a:ea typeface="ＭＳ Ｐゴシック" charset="0"/>
              </a:rPr>
              <a:t>  private</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double</a:t>
            </a:r>
            <a:r>
              <a:rPr lang="en-US" b="1" dirty="0">
                <a:solidFill>
                  <a:srgbClr val="000000"/>
                </a:solidFill>
                <a:latin typeface="Consolas"/>
                <a:ea typeface="ＭＳ Ｐゴシック" charset="0"/>
              </a:rPr>
              <a:t> </a:t>
            </a:r>
            <a:r>
              <a:rPr lang="en-US" b="1" dirty="0">
                <a:solidFill>
                  <a:srgbClr val="0000C0"/>
                </a:solidFill>
                <a:latin typeface="Consolas"/>
                <a:ea typeface="ＭＳ Ｐゴシック" charset="0"/>
              </a:rPr>
              <a:t>value</a:t>
            </a:r>
            <a:r>
              <a:rPr lang="en-US" b="1" dirty="0">
                <a:solidFill>
                  <a:srgbClr val="000000"/>
                </a:solidFill>
                <a:latin typeface="Consolas"/>
                <a:ea typeface="ＭＳ Ｐゴシック" charset="0"/>
              </a:rPr>
              <a:t>;</a:t>
            </a:r>
          </a:p>
          <a:p>
            <a:pPr>
              <a:spcBef>
                <a:spcPts val="0"/>
              </a:spcBef>
              <a:defRPr/>
            </a:pPr>
            <a:endParaRPr lang="en-US" dirty="0">
              <a:latin typeface="Consolas"/>
              <a:ea typeface="ＭＳ Ｐゴシック" charset="0"/>
            </a:endParaRPr>
          </a:p>
          <a:p>
            <a:pPr>
              <a:spcBef>
                <a:spcPts val="0"/>
              </a:spcBef>
              <a:defRPr/>
            </a:pPr>
            <a:r>
              <a:rPr lang="en-US" b="1" dirty="0">
                <a:solidFill>
                  <a:srgbClr val="7F0055"/>
                </a:solidFill>
                <a:latin typeface="Consolas"/>
                <a:ea typeface="ＭＳ Ｐゴシック" charset="0"/>
              </a:rPr>
              <a:t>  public</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PlayingCard</a:t>
            </a:r>
            <a:r>
              <a:rPr lang="en-US" b="1" dirty="0">
                <a:solidFill>
                  <a:srgbClr val="000000"/>
                </a:solidFill>
                <a:latin typeface="Consolas"/>
                <a:ea typeface="ＭＳ Ｐゴシック" charset="0"/>
              </a:rPr>
              <a:t> (String </a:t>
            </a:r>
            <a:r>
              <a:rPr lang="en-US" b="1" dirty="0" err="1">
                <a:solidFill>
                  <a:srgbClr val="000000"/>
                </a:solidFill>
                <a:latin typeface="Consolas"/>
                <a:ea typeface="ＭＳ Ｐゴシック" charset="0"/>
              </a:rPr>
              <a:t>cardFace</a:t>
            </a:r>
            <a:r>
              <a:rPr lang="en-US" b="1" dirty="0">
                <a:solidFill>
                  <a:srgbClr val="000000"/>
                </a:solidFill>
                <a:latin typeface="Consolas"/>
                <a:ea typeface="ＭＳ Ｐゴシック" charset="0"/>
              </a:rPr>
              <a:t>, String </a:t>
            </a:r>
            <a:r>
              <a:rPr lang="en-US" b="1" dirty="0" err="1">
                <a:solidFill>
                  <a:srgbClr val="000000"/>
                </a:solidFill>
                <a:latin typeface="Consolas"/>
                <a:ea typeface="ＭＳ Ｐゴシック" charset="0"/>
              </a:rPr>
              <a:t>cardSuit</a:t>
            </a:r>
            <a:r>
              <a:rPr lang="en-US" b="1" dirty="0">
                <a:solidFill>
                  <a:srgbClr val="000000"/>
                </a:solidFill>
                <a:latin typeface="Consolas"/>
                <a:ea typeface="ＭＳ Ｐゴシック" charset="0"/>
              </a:rPr>
              <a:t>) {</a:t>
            </a:r>
          </a:p>
          <a:p>
            <a:pPr>
              <a:spcBef>
                <a:spcPts val="0"/>
              </a:spcBef>
              <a:defRPr/>
            </a:pPr>
            <a:r>
              <a:rPr lang="en-US" dirty="0">
                <a:solidFill>
                  <a:srgbClr val="0000C0"/>
                </a:solidFill>
                <a:latin typeface="Consolas"/>
                <a:ea typeface="ＭＳ Ｐゴシック" charset="0"/>
              </a:rPr>
              <a:t>    face</a:t>
            </a:r>
            <a:r>
              <a:rPr lang="en-US" dirty="0">
                <a:solidFill>
                  <a:srgbClr val="000000"/>
                </a:solidFill>
                <a:latin typeface="Consolas"/>
                <a:ea typeface="ＭＳ Ｐゴシック" charset="0"/>
              </a:rPr>
              <a:t> = </a:t>
            </a:r>
            <a:r>
              <a:rPr lang="en-US" dirty="0" err="1">
                <a:solidFill>
                  <a:srgbClr val="000000"/>
                </a:solidFill>
                <a:latin typeface="Consolas"/>
                <a:ea typeface="ＭＳ Ｐゴシック" charset="0"/>
              </a:rPr>
              <a:t>cardFace</a:t>
            </a:r>
            <a:r>
              <a:rPr lang="en-US" dirty="0">
                <a:solidFill>
                  <a:srgbClr val="000000"/>
                </a:solidFill>
                <a:latin typeface="Consolas"/>
                <a:ea typeface="ＭＳ Ｐゴシック" charset="0"/>
              </a:rPr>
              <a:t>;</a:t>
            </a:r>
          </a:p>
          <a:p>
            <a:pPr>
              <a:spcBef>
                <a:spcPts val="0"/>
              </a:spcBef>
              <a:defRPr/>
            </a:pPr>
            <a:r>
              <a:rPr lang="en-US" dirty="0">
                <a:solidFill>
                  <a:srgbClr val="0000C0"/>
                </a:solidFill>
                <a:latin typeface="Consolas"/>
                <a:ea typeface="ＭＳ Ｐゴシック" charset="0"/>
              </a:rPr>
              <a:t>    suit</a:t>
            </a:r>
            <a:r>
              <a:rPr lang="en-US" dirty="0">
                <a:solidFill>
                  <a:srgbClr val="000000"/>
                </a:solidFill>
                <a:latin typeface="Consolas"/>
                <a:ea typeface="ＭＳ Ｐゴシック" charset="0"/>
              </a:rPr>
              <a:t> = </a:t>
            </a:r>
            <a:r>
              <a:rPr lang="en-US" dirty="0" err="1">
                <a:solidFill>
                  <a:srgbClr val="000000"/>
                </a:solidFill>
                <a:latin typeface="Consolas"/>
                <a:ea typeface="ＭＳ Ｐゴシック" charset="0"/>
              </a:rPr>
              <a:t>cardSuit</a:t>
            </a:r>
            <a:r>
              <a:rPr lang="en-US" dirty="0">
                <a:solidFill>
                  <a:srgbClr val="000000"/>
                </a:solidFill>
                <a:latin typeface="Consolas"/>
                <a:ea typeface="ＭＳ Ｐゴシック" charset="0"/>
              </a:rPr>
              <a:t>;</a:t>
            </a:r>
          </a:p>
          <a:p>
            <a:pPr>
              <a:spcBef>
                <a:spcPts val="0"/>
              </a:spcBef>
              <a:defRPr/>
            </a:pPr>
            <a:r>
              <a:rPr lang="en-US" dirty="0">
                <a:solidFill>
                  <a:srgbClr val="0000C0"/>
                </a:solidFill>
                <a:latin typeface="Consolas"/>
                <a:ea typeface="ＭＳ Ｐゴシック" charset="0"/>
              </a:rPr>
              <a:t>    value</a:t>
            </a:r>
            <a:r>
              <a:rPr lang="en-US" dirty="0">
                <a:solidFill>
                  <a:srgbClr val="000000"/>
                </a:solidFill>
                <a:latin typeface="Consolas"/>
                <a:ea typeface="ＭＳ Ｐゴシック" charset="0"/>
              </a:rPr>
              <a:t> = 0;</a:t>
            </a:r>
          </a:p>
          <a:p>
            <a:pPr>
              <a:spcBef>
                <a:spcPts val="0"/>
              </a:spcBef>
              <a:defRPr/>
            </a:pPr>
            <a:r>
              <a:rPr lang="en-US" dirty="0">
                <a:solidFill>
                  <a:srgbClr val="000000"/>
                </a:solidFill>
                <a:latin typeface="Consolas"/>
                <a:ea typeface="ＭＳ Ｐゴシック" charset="0"/>
              </a:rPr>
              <a:t>  }</a:t>
            </a:r>
            <a:r>
              <a:rPr lang="en-US" dirty="0">
                <a:solidFill>
                  <a:srgbClr val="000000"/>
                </a:solidFill>
                <a:highlight>
                  <a:srgbClr val="E8F2FE"/>
                </a:highlight>
                <a:latin typeface="Consolas"/>
                <a:ea typeface="ＭＳ Ｐゴシック" charset="0"/>
              </a:rPr>
              <a:t> </a:t>
            </a:r>
            <a:r>
              <a:rPr lang="en-US" dirty="0">
                <a:solidFill>
                  <a:srgbClr val="3F7F5F"/>
                </a:solidFill>
                <a:highlight>
                  <a:srgbClr val="E8F2FE"/>
                </a:highlight>
                <a:latin typeface="Consolas"/>
                <a:ea typeface="ＭＳ Ｐゴシック" charset="0"/>
              </a:rPr>
              <a:t>// end constructor</a:t>
            </a:r>
            <a:endParaRPr lang="en-US" dirty="0">
              <a:solidFill>
                <a:srgbClr val="000000"/>
              </a:solidFill>
              <a:latin typeface="Consolas"/>
              <a:ea typeface="ＭＳ Ｐゴシック" charset="0"/>
            </a:endParaRPr>
          </a:p>
          <a:p>
            <a:pPr>
              <a:spcBef>
                <a:spcPts val="0"/>
              </a:spcBef>
              <a:defRPr/>
            </a:pPr>
            <a:endParaRPr lang="en-US" dirty="0">
              <a:latin typeface="Consolas"/>
              <a:ea typeface="ＭＳ Ｐゴシック" charset="0"/>
            </a:endParaRPr>
          </a:p>
          <a:p>
            <a:pPr>
              <a:spcBef>
                <a:spcPts val="0"/>
              </a:spcBef>
              <a:defRPr/>
            </a:pPr>
            <a:r>
              <a:rPr lang="en-US" b="1" dirty="0">
                <a:solidFill>
                  <a:srgbClr val="7F0055"/>
                </a:solidFill>
                <a:latin typeface="Consolas"/>
                <a:ea typeface="ＭＳ Ｐゴシック" charset="0"/>
              </a:rPr>
              <a:t>  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static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void</a:t>
            </a:r>
            <a:r>
              <a:rPr lang="en-US" b="1" dirty="0">
                <a:solidFill>
                  <a:srgbClr val="000000"/>
                </a:solidFill>
                <a:latin typeface="Consolas"/>
                <a:ea typeface="ＭＳ Ｐゴシック" charset="0"/>
              </a:rPr>
              <a:t> main(String[] </a:t>
            </a:r>
            <a:r>
              <a:rPr lang="en-US" b="1" dirty="0" err="1">
                <a:solidFill>
                  <a:srgbClr val="000000"/>
                </a:solidFill>
                <a:latin typeface="Consolas"/>
                <a:ea typeface="ＭＳ Ｐゴシック" charset="0"/>
              </a:rPr>
              <a:t>args</a:t>
            </a:r>
            <a:r>
              <a:rPr lang="en-US" b="1" dirty="0">
                <a:solidFill>
                  <a:srgbClr val="000000"/>
                </a:solidFill>
                <a:latin typeface="Consolas"/>
                <a:ea typeface="ＭＳ Ｐゴシック" charset="0"/>
              </a:rPr>
              <a:t>) {</a:t>
            </a:r>
          </a:p>
          <a:p>
            <a:pPr>
              <a:spcBef>
                <a:spcPts val="0"/>
              </a:spcBef>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PlayingCard</a:t>
            </a:r>
            <a:r>
              <a:rPr lang="en-US" dirty="0">
                <a:solidFill>
                  <a:srgbClr val="000000"/>
                </a:solidFill>
                <a:latin typeface="Consolas"/>
                <a:ea typeface="ＭＳ Ｐゴシック" charset="0"/>
              </a:rPr>
              <a:t> c = </a:t>
            </a:r>
            <a:r>
              <a:rPr lang="en-US" b="1" dirty="0">
                <a:solidFill>
                  <a:srgbClr val="7F0055"/>
                </a:solidFill>
                <a:latin typeface="Consolas"/>
                <a:ea typeface="ＭＳ Ｐゴシック" charset="0"/>
              </a:rPr>
              <a:t>new</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PlayingCard</a:t>
            </a:r>
            <a:r>
              <a:rPr lang="en-US" b="1" dirty="0">
                <a:solidFill>
                  <a:srgbClr val="000000"/>
                </a:solidFill>
                <a:latin typeface="Consolas"/>
                <a:ea typeface="ＭＳ Ｐゴシック" charset="0"/>
              </a:rPr>
              <a:t>(</a:t>
            </a:r>
            <a:r>
              <a:rPr lang="en-US" b="1" dirty="0">
                <a:solidFill>
                  <a:srgbClr val="2A00FF"/>
                </a:solidFill>
                <a:latin typeface="Consolas"/>
                <a:ea typeface="ＭＳ Ｐゴシック" charset="0"/>
              </a:rPr>
              <a:t>"5"</a:t>
            </a:r>
            <a:r>
              <a:rPr lang="en-US" b="1" dirty="0">
                <a:solidFill>
                  <a:srgbClr val="000000"/>
                </a:solidFill>
                <a:latin typeface="Consolas"/>
                <a:ea typeface="ＭＳ Ｐゴシック" charset="0"/>
              </a:rPr>
              <a:t>, </a:t>
            </a:r>
            <a:r>
              <a:rPr lang="en-US" b="1" dirty="0">
                <a:solidFill>
                  <a:srgbClr val="2A00FF"/>
                </a:solidFill>
                <a:latin typeface="Consolas"/>
                <a:ea typeface="ＭＳ Ｐゴシック" charset="0"/>
              </a:rPr>
              <a:t>"Diamonds"</a:t>
            </a:r>
            <a:r>
              <a:rPr lang="en-US" b="1" dirty="0">
                <a:solidFill>
                  <a:srgbClr val="000000"/>
                </a:solidFill>
                <a:latin typeface="Consolas"/>
                <a:ea typeface="ＭＳ Ｐゴシック" charset="0"/>
              </a:rPr>
              <a:t>);</a:t>
            </a:r>
          </a:p>
          <a:p>
            <a:pPr>
              <a:spcBef>
                <a:spcPts val="0"/>
              </a:spcBef>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.println</a:t>
            </a:r>
            <a:r>
              <a:rPr lang="en-US" i="1" dirty="0">
                <a:solidFill>
                  <a:srgbClr val="000000"/>
                </a:solidFill>
                <a:latin typeface="Consolas"/>
                <a:ea typeface="ＭＳ Ｐゴシック" charset="0"/>
              </a:rPr>
              <a:t>(c);</a:t>
            </a:r>
          </a:p>
          <a:p>
            <a:pPr>
              <a:spcBef>
                <a:spcPts val="0"/>
              </a:spcBef>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.println</a:t>
            </a:r>
            <a:r>
              <a:rPr lang="en-US" i="1" dirty="0">
                <a:solidFill>
                  <a:srgbClr val="000000"/>
                </a:solidFill>
                <a:latin typeface="Consolas"/>
                <a:ea typeface="ＭＳ Ｐゴシック" charset="0"/>
              </a:rPr>
              <a:t>(</a:t>
            </a:r>
            <a:r>
              <a:rPr lang="en-US" i="1" dirty="0" err="1">
                <a:solidFill>
                  <a:srgbClr val="000000"/>
                </a:solidFill>
                <a:latin typeface="Consolas"/>
                <a:ea typeface="ＭＳ Ｐゴシック" charset="0"/>
              </a:rPr>
              <a:t>c.toString</a:t>
            </a:r>
            <a:r>
              <a:rPr lang="en-US" i="1" dirty="0">
                <a:solidFill>
                  <a:srgbClr val="000000"/>
                </a:solidFill>
                <a:latin typeface="Consolas"/>
                <a:ea typeface="ＭＳ Ｐゴシック" charset="0"/>
              </a:rPr>
              <a:t>());</a:t>
            </a:r>
          </a:p>
          <a:p>
            <a:pPr>
              <a:spcBef>
                <a:spcPts val="0"/>
              </a:spcBef>
              <a:defRPr/>
            </a:pPr>
            <a:r>
              <a:rPr lang="en-US" dirty="0">
                <a:solidFill>
                  <a:srgbClr val="000000"/>
                </a:solidFill>
                <a:latin typeface="Consolas"/>
                <a:ea typeface="ＭＳ Ｐゴシック" charset="0"/>
              </a:rPr>
              <a:t>  }</a:t>
            </a:r>
            <a:r>
              <a:rPr lang="en-US" dirty="0">
                <a:solidFill>
                  <a:srgbClr val="000000"/>
                </a:solidFill>
                <a:highlight>
                  <a:srgbClr val="E8F2FE"/>
                </a:highlight>
                <a:latin typeface="Consolas"/>
                <a:ea typeface="ＭＳ Ｐゴシック" charset="0"/>
              </a:rPr>
              <a:t> </a:t>
            </a:r>
            <a:r>
              <a:rPr lang="en-US" dirty="0">
                <a:solidFill>
                  <a:srgbClr val="3F7F5F"/>
                </a:solidFill>
                <a:highlight>
                  <a:srgbClr val="E8F2FE"/>
                </a:highlight>
                <a:latin typeface="Consolas"/>
                <a:ea typeface="ＭＳ Ｐゴシック" charset="0"/>
              </a:rPr>
              <a:t>// end method main</a:t>
            </a:r>
            <a:endParaRPr lang="en-US" dirty="0">
              <a:solidFill>
                <a:srgbClr val="000000"/>
              </a:solidFill>
              <a:latin typeface="Consolas"/>
              <a:ea typeface="ＭＳ Ｐゴシック" charset="0"/>
            </a:endParaRPr>
          </a:p>
          <a:p>
            <a:pPr>
              <a:defRPr/>
            </a:pPr>
            <a:r>
              <a:rPr lang="en-US" dirty="0">
                <a:solidFill>
                  <a:srgbClr val="000000"/>
                </a:solidFill>
                <a:latin typeface="Consolas"/>
                <a:ea typeface="ＭＳ Ｐゴシック" charset="0"/>
              </a:rPr>
              <a:t>}</a:t>
            </a:r>
            <a:r>
              <a:rPr lang="en-US" dirty="0">
                <a:solidFill>
                  <a:srgbClr val="000000"/>
                </a:solidFill>
                <a:highlight>
                  <a:srgbClr val="E8F2FE"/>
                </a:highlight>
                <a:latin typeface="Consolas"/>
                <a:ea typeface="ＭＳ Ｐゴシック" charset="0"/>
              </a:rPr>
              <a:t> </a:t>
            </a:r>
            <a:r>
              <a:rPr lang="en-US" dirty="0">
                <a:solidFill>
                  <a:srgbClr val="3F7F5F"/>
                </a:solidFill>
                <a:highlight>
                  <a:srgbClr val="E8F2FE"/>
                </a:highlight>
                <a:latin typeface="Consolas"/>
                <a:ea typeface="ＭＳ Ｐゴシック" charset="0"/>
              </a:rPr>
              <a:t>// end class </a:t>
            </a:r>
            <a:r>
              <a:rPr lang="en-US" dirty="0" err="1">
                <a:solidFill>
                  <a:srgbClr val="3F7F5F"/>
                </a:solidFill>
                <a:highlight>
                  <a:srgbClr val="E8F2FE"/>
                </a:highlight>
                <a:latin typeface="Consolas"/>
                <a:ea typeface="ＭＳ Ｐゴシック" charset="0"/>
              </a:rPr>
              <a:t>PlayingCard</a:t>
            </a:r>
            <a:endParaRPr lang="en-US" dirty="0">
              <a:solidFill>
                <a:srgbClr val="000000"/>
              </a:solidFill>
              <a:latin typeface="Consolas"/>
              <a:ea typeface="ＭＳ Ｐゴシック" charset="0"/>
            </a:endParaRPr>
          </a:p>
        </p:txBody>
      </p:sp>
      <p:sp>
        <p:nvSpPr>
          <p:cNvPr id="65539" name="TextBox 5">
            <a:extLst>
              <a:ext uri="{FF2B5EF4-FFF2-40B4-BE49-F238E27FC236}">
                <a16:creationId xmlns:a16="http://schemas.microsoft.com/office/drawing/2014/main" id="{28B304D8-A4A3-F34A-9F93-F00B6B249387}"/>
              </a:ext>
            </a:extLst>
          </p:cNvPr>
          <p:cNvSpPr txBox="1">
            <a:spLocks noChangeArrowheads="1"/>
          </p:cNvSpPr>
          <p:nvPr/>
        </p:nvSpPr>
        <p:spPr bwMode="auto">
          <a:xfrm>
            <a:off x="6300788" y="5805488"/>
            <a:ext cx="2590800" cy="701675"/>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0000"/>
                </a:solidFill>
                <a:latin typeface="Consolas" panose="020B0609020204030204" pitchFamily="49" charset="0"/>
              </a:rPr>
              <a:t>PlayingCard@1bc4459</a:t>
            </a:r>
          </a:p>
          <a:p>
            <a:r>
              <a:rPr lang="en-US" altLang="en-US">
                <a:solidFill>
                  <a:srgbClr val="000000"/>
                </a:solidFill>
                <a:latin typeface="Consolas" panose="020B0609020204030204" pitchFamily="49" charset="0"/>
              </a:rPr>
              <a:t>PlayingCard@1bc4459</a:t>
            </a:r>
          </a:p>
        </p:txBody>
      </p:sp>
      <p:sp>
        <p:nvSpPr>
          <p:cNvPr id="65540" name="Rectangle 6">
            <a:extLst>
              <a:ext uri="{FF2B5EF4-FFF2-40B4-BE49-F238E27FC236}">
                <a16:creationId xmlns:a16="http://schemas.microsoft.com/office/drawing/2014/main" id="{CADDD00D-2329-A64C-9052-2DB2BA830D09}"/>
              </a:ext>
            </a:extLst>
          </p:cNvPr>
          <p:cNvSpPr>
            <a:spLocks noChangeArrowheads="1"/>
          </p:cNvSpPr>
          <p:nvPr/>
        </p:nvSpPr>
        <p:spPr bwMode="auto">
          <a:xfrm>
            <a:off x="6300788" y="5373688"/>
            <a:ext cx="9683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Output:</a:t>
            </a:r>
          </a:p>
        </p:txBody>
      </p:sp>
      <p:sp>
        <p:nvSpPr>
          <p:cNvPr id="67589" name="Title 1">
            <a:extLst>
              <a:ext uri="{FF2B5EF4-FFF2-40B4-BE49-F238E27FC236}">
                <a16:creationId xmlns:a16="http://schemas.microsoft.com/office/drawing/2014/main" id="{903C2810-1D7D-734C-BD70-CDD2B73906A9}"/>
              </a:ext>
            </a:extLst>
          </p:cNvPr>
          <p:cNvSpPr txBox="1">
            <a:spLocks/>
          </p:cNvSpPr>
          <p:nvPr/>
        </p:nvSpPr>
        <p:spPr bwMode="auto">
          <a:xfrm>
            <a:off x="0" y="260350"/>
            <a:ext cx="8913813" cy="9144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lnSpc>
                <a:spcPct val="130000"/>
              </a:lnSpc>
              <a:spcBef>
                <a:spcPct val="0"/>
              </a:spcBef>
            </a:pPr>
            <a:r>
              <a:rPr lang="en-US" altLang="en-US" sz="3600">
                <a:solidFill>
                  <a:schemeClr val="bg1"/>
                </a:solidFill>
                <a:latin typeface="Century Gothic" panose="020B0502020202020204" pitchFamily="34" charset="0"/>
              </a:rPr>
              <a:t>	Printing object and toString()</a:t>
            </a:r>
          </a:p>
        </p:txBody>
      </p:sp>
    </p:spTree>
    <p:extLst>
      <p:ext uri="{BB962C8B-B14F-4D97-AF65-F5344CB8AC3E}">
        <p14:creationId xmlns:p14="http://schemas.microsoft.com/office/powerpoint/2010/main" val="588296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0"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36B817B2-7C5D-244A-B9A7-2ED7D67439E7}"/>
              </a:ext>
            </a:extLst>
          </p:cNvPr>
          <p:cNvSpPr>
            <a:spLocks noGrp="1"/>
          </p:cNvSpPr>
          <p:nvPr>
            <p:ph type="title"/>
          </p:nvPr>
        </p:nvSpPr>
        <p:spPr/>
        <p:txBody>
          <a:bodyPr/>
          <a:lstStyle/>
          <a:p>
            <a:pPr eaLnBrk="1" hangingPunct="1"/>
            <a:r>
              <a:rPr lang="en-US" altLang="en-US">
                <a:ea typeface="ＭＳ Ｐゴシック" panose="020B0600070205080204" pitchFamily="34" charset="-128"/>
              </a:rPr>
              <a:t>Overriding toString()</a:t>
            </a:r>
          </a:p>
        </p:txBody>
      </p:sp>
      <p:sp>
        <p:nvSpPr>
          <p:cNvPr id="2" name="Text Placeholder 1">
            <a:extLst>
              <a:ext uri="{FF2B5EF4-FFF2-40B4-BE49-F238E27FC236}">
                <a16:creationId xmlns:a16="http://schemas.microsoft.com/office/drawing/2014/main" id="{B4837D5E-F634-EFB0-4ADA-BEB2F33B59BB}"/>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0C6100DC-A7E7-C049-8F73-0569E428716A}"/>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3E7E6B0-CA99-0E4A-BFD0-E03BB756AA02}" type="slidenum">
              <a:rPr lang="en-US" altLang="en-US" sz="800">
                <a:solidFill>
                  <a:srgbClr val="595959"/>
                </a:solidFill>
              </a:rPr>
              <a:pPr/>
              <a:t>35</a:t>
            </a:fld>
            <a:endParaRPr lang="en-US" altLang="en-US" sz="800">
              <a:solidFill>
                <a:srgbClr val="595959"/>
              </a:solidFill>
            </a:endParaRPr>
          </a:p>
        </p:txBody>
      </p:sp>
      <p:sp>
        <p:nvSpPr>
          <p:cNvPr id="68611" name="TextBox 4">
            <a:extLst>
              <a:ext uri="{FF2B5EF4-FFF2-40B4-BE49-F238E27FC236}">
                <a16:creationId xmlns:a16="http://schemas.microsoft.com/office/drawing/2014/main" id="{5D6EFB27-6275-E64F-9752-9461E8AA0D49}"/>
              </a:ext>
            </a:extLst>
          </p:cNvPr>
          <p:cNvSpPr txBox="1">
            <a:spLocks noChangeArrowheads="1"/>
          </p:cNvSpPr>
          <p:nvPr/>
        </p:nvSpPr>
        <p:spPr bwMode="auto">
          <a:xfrm>
            <a:off x="1547813" y="2349500"/>
            <a:ext cx="489585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b="1" dirty="0">
                <a:solidFill>
                  <a:srgbClr val="7F0055"/>
                </a:solidFill>
                <a:latin typeface="Consolas" panose="020B0609020204030204" pitchFamily="49" charset="0"/>
              </a:rPr>
              <a:t>public</a:t>
            </a:r>
            <a:r>
              <a:rPr lang="en-US" altLang="en-US" sz="1800" b="1" dirty="0">
                <a:solidFill>
                  <a:srgbClr val="000000"/>
                </a:solidFill>
                <a:latin typeface="Consolas" panose="020B0609020204030204" pitchFamily="49" charset="0"/>
              </a:rPr>
              <a:t> String </a:t>
            </a:r>
            <a:r>
              <a:rPr lang="en-US" altLang="en-US" sz="1800" b="1" dirty="0" err="1">
                <a:solidFill>
                  <a:srgbClr val="000000"/>
                </a:solidFill>
                <a:latin typeface="Consolas" panose="020B0609020204030204" pitchFamily="49" charset="0"/>
              </a:rPr>
              <a:t>toString</a:t>
            </a:r>
            <a:r>
              <a:rPr lang="en-US" altLang="en-US" sz="1800" b="1" dirty="0">
                <a:solidFill>
                  <a:srgbClr val="000000"/>
                </a:solidFill>
                <a:latin typeface="Consolas" panose="020B0609020204030204" pitchFamily="49" charset="0"/>
              </a:rPr>
              <a:t>() {</a:t>
            </a:r>
          </a:p>
          <a:p>
            <a:r>
              <a:rPr lang="en-US" altLang="en-US" sz="1800" b="1" dirty="0">
                <a:solidFill>
                  <a:srgbClr val="7F0055"/>
                </a:solidFill>
                <a:latin typeface="Consolas" panose="020B0609020204030204" pitchFamily="49" charset="0"/>
              </a:rPr>
              <a:t>  return</a:t>
            </a:r>
            <a:r>
              <a:rPr lang="en-US" altLang="en-US" sz="1800" b="1" dirty="0">
                <a:solidFill>
                  <a:srgbClr val="000000"/>
                </a:solidFill>
                <a:latin typeface="Consolas" panose="020B0609020204030204" pitchFamily="49" charset="0"/>
              </a:rPr>
              <a:t> (</a:t>
            </a:r>
            <a:r>
              <a:rPr lang="en-US" altLang="en-US" sz="1800" b="1" dirty="0">
                <a:solidFill>
                  <a:srgbClr val="0000C0"/>
                </a:solidFill>
                <a:latin typeface="Consolas" panose="020B0609020204030204" pitchFamily="49" charset="0"/>
              </a:rPr>
              <a:t>face</a:t>
            </a:r>
            <a:r>
              <a:rPr lang="en-US" altLang="en-US" sz="1800" b="1" dirty="0">
                <a:solidFill>
                  <a:srgbClr val="000000"/>
                </a:solidFill>
                <a:latin typeface="Consolas" panose="020B0609020204030204" pitchFamily="49" charset="0"/>
              </a:rPr>
              <a:t> + </a:t>
            </a:r>
            <a:r>
              <a:rPr lang="en-US" altLang="en-US" sz="1800" b="1" dirty="0">
                <a:solidFill>
                  <a:srgbClr val="2A00FF"/>
                </a:solidFill>
                <a:latin typeface="Consolas" panose="020B0609020204030204" pitchFamily="49" charset="0"/>
              </a:rPr>
              <a:t>" of "</a:t>
            </a:r>
            <a:r>
              <a:rPr lang="en-US" altLang="en-US" sz="1800" b="1" dirty="0">
                <a:solidFill>
                  <a:srgbClr val="000000"/>
                </a:solidFill>
                <a:latin typeface="Consolas" panose="020B0609020204030204" pitchFamily="49" charset="0"/>
              </a:rPr>
              <a:t> + </a:t>
            </a:r>
            <a:r>
              <a:rPr lang="en-US" altLang="en-US" sz="1800" b="1" dirty="0">
                <a:solidFill>
                  <a:srgbClr val="0000C0"/>
                </a:solidFill>
                <a:latin typeface="Consolas" panose="020B0609020204030204" pitchFamily="49" charset="0"/>
              </a:rPr>
              <a:t>suit</a:t>
            </a:r>
            <a:r>
              <a:rPr lang="en-US" altLang="en-US" sz="1800" b="1" dirty="0">
                <a:solidFill>
                  <a:srgbClr val="000000"/>
                </a:solidFill>
                <a:latin typeface="Consolas" panose="020B0609020204030204" pitchFamily="49" charset="0"/>
              </a:rPr>
              <a:t>);</a:t>
            </a:r>
          </a:p>
          <a:p>
            <a:r>
              <a:rPr lang="en-US" altLang="en-US" sz="1800" dirty="0">
                <a:solidFill>
                  <a:srgbClr val="000000"/>
                </a:solidFill>
                <a:latin typeface="Consolas" panose="020B0609020204030204" pitchFamily="49" charset="0"/>
              </a:rPr>
              <a:t>} </a:t>
            </a:r>
            <a:r>
              <a:rPr lang="en-US" altLang="en-US" sz="1800" dirty="0">
                <a:solidFill>
                  <a:srgbClr val="3F7F5F"/>
                </a:solidFill>
                <a:latin typeface="Consolas" panose="020B0609020204030204" pitchFamily="49" charset="0"/>
              </a:rPr>
              <a:t>// end method </a:t>
            </a:r>
            <a:r>
              <a:rPr lang="en-US" altLang="en-US" sz="1800" dirty="0" err="1">
                <a:solidFill>
                  <a:srgbClr val="3F7F5F"/>
                </a:solidFill>
                <a:latin typeface="Consolas" panose="020B0609020204030204" pitchFamily="49" charset="0"/>
              </a:rPr>
              <a:t>toString</a:t>
            </a:r>
            <a:r>
              <a:rPr lang="en-US" altLang="en-US" sz="1800" dirty="0">
                <a:solidFill>
                  <a:srgbClr val="3F7F5F"/>
                </a:solidFill>
                <a:latin typeface="Consolas" panose="020B0609020204030204" pitchFamily="49" charset="0"/>
              </a:rPr>
              <a:t>()</a:t>
            </a:r>
          </a:p>
        </p:txBody>
      </p:sp>
      <p:sp>
        <p:nvSpPr>
          <p:cNvPr id="68612" name="TextBox 5">
            <a:extLst>
              <a:ext uri="{FF2B5EF4-FFF2-40B4-BE49-F238E27FC236}">
                <a16:creationId xmlns:a16="http://schemas.microsoft.com/office/drawing/2014/main" id="{D8478427-3429-7248-B967-834696F2CFC0}"/>
              </a:ext>
            </a:extLst>
          </p:cNvPr>
          <p:cNvSpPr txBox="1">
            <a:spLocks noChangeArrowheads="1"/>
          </p:cNvSpPr>
          <p:nvPr/>
        </p:nvSpPr>
        <p:spPr bwMode="auto">
          <a:xfrm>
            <a:off x="347663" y="1776413"/>
            <a:ext cx="598535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Verdana" panose="020B0604030504040204" pitchFamily="34" charset="0"/>
                <a:ea typeface="Verdana" panose="020B0604030504040204" pitchFamily="34" charset="0"/>
                <a:cs typeface="Verdana" panose="020B0604030504040204" pitchFamily="34" charset="0"/>
              </a:rPr>
              <a:t>We can override the default </a:t>
            </a:r>
            <a:r>
              <a:rPr lang="en-US" altLang="en-US" sz="1800" b="1" dirty="0" err="1">
                <a:latin typeface="Courier New" panose="02070309020205020404" pitchFamily="49" charset="0"/>
                <a:ea typeface="Verdana" panose="020B0604030504040204" pitchFamily="34" charset="0"/>
                <a:cs typeface="Courier New" panose="02070309020205020404" pitchFamily="49" charset="0"/>
              </a:rPr>
              <a:t>toString</a:t>
            </a:r>
            <a:r>
              <a:rPr lang="en-US" altLang="en-US" sz="1800" b="1" dirty="0">
                <a:latin typeface="Courier New" panose="02070309020205020404" pitchFamily="49" charset="0"/>
                <a:ea typeface="Verdana" panose="020B0604030504040204" pitchFamily="34" charset="0"/>
                <a:cs typeface="Courier New" panose="02070309020205020404" pitchFamily="49"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method:</a:t>
            </a:r>
          </a:p>
        </p:txBody>
      </p:sp>
      <p:sp>
        <p:nvSpPr>
          <p:cNvPr id="66565" name="Rectangle 6">
            <a:extLst>
              <a:ext uri="{FF2B5EF4-FFF2-40B4-BE49-F238E27FC236}">
                <a16:creationId xmlns:a16="http://schemas.microsoft.com/office/drawing/2014/main" id="{D5B05E16-278C-4E44-94C6-BCF6B25CD249}"/>
              </a:ext>
            </a:extLst>
          </p:cNvPr>
          <p:cNvSpPr>
            <a:spLocks noChangeArrowheads="1"/>
          </p:cNvSpPr>
          <p:nvPr/>
        </p:nvSpPr>
        <p:spPr bwMode="auto">
          <a:xfrm>
            <a:off x="6659563" y="4941888"/>
            <a:ext cx="86518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Output:</a:t>
            </a:r>
          </a:p>
        </p:txBody>
      </p:sp>
      <p:sp>
        <p:nvSpPr>
          <p:cNvPr id="66566" name="Rectangle 7">
            <a:extLst>
              <a:ext uri="{FF2B5EF4-FFF2-40B4-BE49-F238E27FC236}">
                <a16:creationId xmlns:a16="http://schemas.microsoft.com/office/drawing/2014/main" id="{C764C362-0E04-BF42-8472-209862878985}"/>
              </a:ext>
            </a:extLst>
          </p:cNvPr>
          <p:cNvSpPr>
            <a:spLocks noChangeArrowheads="1"/>
          </p:cNvSpPr>
          <p:nvPr/>
        </p:nvSpPr>
        <p:spPr bwMode="auto">
          <a:xfrm>
            <a:off x="6659563" y="5373688"/>
            <a:ext cx="1905000" cy="701675"/>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0000"/>
                </a:solidFill>
                <a:latin typeface="Consolas" panose="020B0609020204030204" pitchFamily="49" charset="0"/>
              </a:rPr>
              <a:t>5 of Diamonds</a:t>
            </a:r>
          </a:p>
          <a:p>
            <a:r>
              <a:rPr lang="en-US" altLang="en-US">
                <a:solidFill>
                  <a:srgbClr val="000000"/>
                </a:solidFill>
                <a:latin typeface="Consolas" panose="020B0609020204030204" pitchFamily="49" charset="0"/>
              </a:rPr>
              <a:t>5 of Diamonds</a:t>
            </a:r>
            <a:endParaRPr lang="en-US" altLang="en-US"/>
          </a:p>
        </p:txBody>
      </p:sp>
      <p:sp>
        <p:nvSpPr>
          <p:cNvPr id="68615" name="TextBox 8">
            <a:extLst>
              <a:ext uri="{FF2B5EF4-FFF2-40B4-BE49-F238E27FC236}">
                <a16:creationId xmlns:a16="http://schemas.microsoft.com/office/drawing/2014/main" id="{CF93FF08-4897-FA46-AA68-37A6FD2BC364}"/>
              </a:ext>
            </a:extLst>
          </p:cNvPr>
          <p:cNvSpPr txBox="1">
            <a:spLocks noChangeArrowheads="1"/>
          </p:cNvSpPr>
          <p:nvPr/>
        </p:nvSpPr>
        <p:spPr bwMode="auto">
          <a:xfrm>
            <a:off x="1619250" y="4292600"/>
            <a:ext cx="4713770" cy="369332"/>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b="1" dirty="0" err="1">
                <a:latin typeface="Courier New" panose="02070309020205020404" pitchFamily="49" charset="0"/>
                <a:ea typeface="Verdana" panose="020B0604030504040204" pitchFamily="34" charset="0"/>
                <a:cs typeface="Courier New" panose="02070309020205020404" pitchFamily="49" charset="0"/>
              </a:rPr>
              <a:t>toString</a:t>
            </a:r>
            <a:r>
              <a:rPr lang="en-US" altLang="en-US" sz="1800" b="1" dirty="0">
                <a:latin typeface="Courier New" panose="02070309020205020404" pitchFamily="49" charset="0"/>
                <a:ea typeface="Verdana" panose="020B0604030504040204" pitchFamily="34" charset="0"/>
                <a:cs typeface="Courier New" panose="02070309020205020404" pitchFamily="49" charset="0"/>
              </a:rPr>
              <a:t>() </a:t>
            </a:r>
            <a:r>
              <a:rPr lang="en-US" altLang="en-US" dirty="0">
                <a:latin typeface="Verdana" panose="020B0604030504040204" pitchFamily="34" charset="0"/>
                <a:ea typeface="Verdana" panose="020B0604030504040204" pitchFamily="34" charset="0"/>
                <a:cs typeface="Verdana" panose="020B0604030504040204" pitchFamily="34" charset="0"/>
              </a:rPr>
              <a:t>method must return a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P spid="6656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1AA883-456B-694B-83E7-EB5E43B1280F}"/>
              </a:ext>
            </a:extLst>
          </p:cNvPr>
          <p:cNvSpPr>
            <a:spLocks noGrp="1"/>
          </p:cNvSpPr>
          <p:nvPr>
            <p:ph type="title"/>
          </p:nvPr>
        </p:nvSpPr>
        <p:spPr/>
        <p:txBody>
          <a:bodyPr>
            <a:normAutofit/>
          </a:bodyPr>
          <a:lstStyle/>
          <a:p>
            <a:pPr eaLnBrk="1" hangingPunct="1"/>
            <a:r>
              <a:rPr lang="en-US" altLang="en-US" sz="3200">
                <a:ea typeface="ＭＳ Ｐゴシック" panose="020B0600070205080204" pitchFamily="34" charset="-128"/>
              </a:rPr>
              <a:t>A larger example – Shuffling cards</a:t>
            </a:r>
          </a:p>
        </p:txBody>
      </p:sp>
      <p:sp>
        <p:nvSpPr>
          <p:cNvPr id="2" name="Text Placeholder 1">
            <a:extLst>
              <a:ext uri="{FF2B5EF4-FFF2-40B4-BE49-F238E27FC236}">
                <a16:creationId xmlns:a16="http://schemas.microsoft.com/office/drawing/2014/main" id="{DC5D332C-9000-8547-6973-D160A4FA3220}"/>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13B16A62-90AF-8A48-A50E-8BA0616D379C}"/>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71EEC27-71DE-DC41-8E0D-C314EE1D3D59}" type="slidenum">
              <a:rPr lang="en-US" altLang="en-US" sz="800">
                <a:solidFill>
                  <a:srgbClr val="595959"/>
                </a:solidFill>
              </a:rPr>
              <a:pPr/>
              <a:t>36</a:t>
            </a:fld>
            <a:endParaRPr lang="en-US" altLang="en-US" sz="800">
              <a:solidFill>
                <a:srgbClr val="595959"/>
              </a:solidFill>
            </a:endParaRPr>
          </a:p>
        </p:txBody>
      </p:sp>
      <p:sp>
        <p:nvSpPr>
          <p:cNvPr id="70659" name="TextBox 7">
            <a:extLst>
              <a:ext uri="{FF2B5EF4-FFF2-40B4-BE49-F238E27FC236}">
                <a16:creationId xmlns:a16="http://schemas.microsoft.com/office/drawing/2014/main" id="{CF3ED3A8-430A-124E-B457-6586D732C72A}"/>
              </a:ext>
            </a:extLst>
          </p:cNvPr>
          <p:cNvSpPr txBox="1">
            <a:spLocks noChangeArrowheads="1"/>
          </p:cNvSpPr>
          <p:nvPr/>
        </p:nvSpPr>
        <p:spPr bwMode="auto">
          <a:xfrm>
            <a:off x="1600200" y="1219200"/>
            <a:ext cx="6516688" cy="4691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Card {</a:t>
            </a:r>
          </a:p>
          <a:p>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private</a:t>
            </a:r>
            <a:r>
              <a:rPr lang="en-US" altLang="en-US" b="1" dirty="0">
                <a:solidFill>
                  <a:srgbClr val="000000"/>
                </a:solidFill>
                <a:latin typeface="Consolas" panose="020B0609020204030204" pitchFamily="49" charset="0"/>
              </a:rPr>
              <a:t> String </a:t>
            </a:r>
            <a:r>
              <a:rPr lang="en-US" altLang="en-US" b="1" dirty="0">
                <a:solidFill>
                  <a:srgbClr val="0000C0"/>
                </a:solidFill>
                <a:latin typeface="Consolas" panose="020B0609020204030204" pitchFamily="49" charset="0"/>
              </a:rPr>
              <a:t>face</a:t>
            </a:r>
            <a:r>
              <a:rPr lang="en-US" altLang="en-US" b="1" dirty="0">
                <a:solidFill>
                  <a:srgbClr val="000000"/>
                </a:solidFill>
                <a:latin typeface="Consolas" panose="020B0609020204030204" pitchFamily="49" charset="0"/>
              </a:rPr>
              <a:t>;</a:t>
            </a:r>
          </a:p>
          <a:p>
            <a:r>
              <a:rPr lang="en-US" altLang="en-US" b="1" dirty="0">
                <a:solidFill>
                  <a:srgbClr val="7F0055"/>
                </a:solidFill>
                <a:latin typeface="Consolas" panose="020B0609020204030204" pitchFamily="49" charset="0"/>
              </a:rPr>
              <a:t>  private</a:t>
            </a:r>
            <a:r>
              <a:rPr lang="en-US" altLang="en-US" b="1" dirty="0">
                <a:solidFill>
                  <a:srgbClr val="000000"/>
                </a:solidFill>
                <a:latin typeface="Consolas" panose="020B0609020204030204" pitchFamily="49" charset="0"/>
              </a:rPr>
              <a:t> String </a:t>
            </a:r>
            <a:r>
              <a:rPr lang="en-US" altLang="en-US" b="1" dirty="0">
                <a:solidFill>
                  <a:srgbClr val="0000C0"/>
                </a:solidFill>
                <a:latin typeface="Consolas" panose="020B0609020204030204" pitchFamily="49" charset="0"/>
              </a:rPr>
              <a:t>suit</a:t>
            </a:r>
            <a:r>
              <a:rPr lang="en-US" altLang="en-US" b="1" dirty="0">
                <a:solidFill>
                  <a:srgbClr val="000000"/>
                </a:solidFill>
                <a:latin typeface="Consolas" panose="020B0609020204030204" pitchFamily="49" charset="0"/>
              </a:rPr>
              <a:t>;</a:t>
            </a:r>
          </a:p>
          <a:p>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Card (String </a:t>
            </a:r>
            <a:r>
              <a:rPr lang="en-US" altLang="en-US" b="1" dirty="0" err="1">
                <a:solidFill>
                  <a:srgbClr val="000000"/>
                </a:solidFill>
                <a:latin typeface="Consolas" panose="020B0609020204030204" pitchFamily="49" charset="0"/>
              </a:rPr>
              <a:t>cardFace</a:t>
            </a:r>
            <a:r>
              <a:rPr lang="en-US" altLang="en-US" b="1" dirty="0">
                <a:solidFill>
                  <a:srgbClr val="000000"/>
                </a:solidFill>
                <a:latin typeface="Consolas" panose="020B0609020204030204" pitchFamily="49" charset="0"/>
              </a:rPr>
              <a:t>, String </a:t>
            </a:r>
            <a:r>
              <a:rPr lang="en-US" altLang="en-US" b="1" dirty="0" err="1">
                <a:solidFill>
                  <a:srgbClr val="000000"/>
                </a:solidFill>
                <a:latin typeface="Consolas" panose="020B0609020204030204" pitchFamily="49" charset="0"/>
              </a:rPr>
              <a:t>cardSuit</a:t>
            </a:r>
            <a:r>
              <a:rPr lang="en-US" altLang="en-US" b="1" dirty="0">
                <a:solidFill>
                  <a:srgbClr val="000000"/>
                </a:solidFill>
                <a:latin typeface="Consolas" panose="020B0609020204030204" pitchFamily="49" charset="0"/>
              </a:rPr>
              <a:t>) {</a:t>
            </a:r>
          </a:p>
          <a:p>
            <a:r>
              <a:rPr lang="en-US" altLang="en-US" dirty="0">
                <a:solidFill>
                  <a:srgbClr val="0000C0"/>
                </a:solidFill>
                <a:latin typeface="Consolas" panose="020B0609020204030204" pitchFamily="49" charset="0"/>
              </a:rPr>
              <a:t>    face</a:t>
            </a:r>
            <a:r>
              <a:rPr lang="en-US" altLang="en-US" dirty="0">
                <a:solidFill>
                  <a:srgbClr val="000000"/>
                </a:solidFill>
                <a:latin typeface="Consolas" panose="020B0609020204030204" pitchFamily="49" charset="0"/>
              </a:rPr>
              <a:t> = </a:t>
            </a:r>
            <a:r>
              <a:rPr lang="en-US" altLang="en-US" dirty="0" err="1">
                <a:solidFill>
                  <a:srgbClr val="000000"/>
                </a:solidFill>
                <a:latin typeface="Consolas" panose="020B0609020204030204" pitchFamily="49" charset="0"/>
              </a:rPr>
              <a:t>cardFace</a:t>
            </a:r>
            <a:r>
              <a:rPr lang="en-US" altLang="en-US" dirty="0">
                <a:solidFill>
                  <a:srgbClr val="000000"/>
                </a:solidFill>
                <a:latin typeface="Consolas" panose="020B0609020204030204" pitchFamily="49" charset="0"/>
              </a:rPr>
              <a:t>;</a:t>
            </a:r>
          </a:p>
          <a:p>
            <a:r>
              <a:rPr lang="en-US" altLang="en-US" dirty="0">
                <a:solidFill>
                  <a:srgbClr val="0000C0"/>
                </a:solidFill>
                <a:latin typeface="Consolas" panose="020B0609020204030204" pitchFamily="49" charset="0"/>
              </a:rPr>
              <a:t>    suit</a:t>
            </a:r>
            <a:r>
              <a:rPr lang="en-US" altLang="en-US" dirty="0">
                <a:solidFill>
                  <a:srgbClr val="000000"/>
                </a:solidFill>
                <a:latin typeface="Consolas" panose="020B0609020204030204" pitchFamily="49" charset="0"/>
              </a:rPr>
              <a:t> = </a:t>
            </a:r>
            <a:r>
              <a:rPr lang="en-US" altLang="en-US" dirty="0" err="1">
                <a:solidFill>
                  <a:srgbClr val="000000"/>
                </a:solidFill>
                <a:latin typeface="Consolas" panose="020B0609020204030204" pitchFamily="49" charset="0"/>
              </a:rPr>
              <a:t>cardSuit</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constructor</a:t>
            </a:r>
          </a:p>
          <a:p>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String </a:t>
            </a:r>
            <a:r>
              <a:rPr lang="en-US" altLang="en-US" b="1" dirty="0" err="1">
                <a:solidFill>
                  <a:srgbClr val="000000"/>
                </a:solidFill>
                <a:latin typeface="Consolas" panose="020B0609020204030204" pitchFamily="49" charset="0"/>
              </a:rPr>
              <a:t>toString</a:t>
            </a:r>
            <a:r>
              <a:rPr lang="en-US" altLang="en-US" b="1" dirty="0">
                <a:solidFill>
                  <a:srgbClr val="000000"/>
                </a:solidFill>
                <a:latin typeface="Consolas" panose="020B0609020204030204" pitchFamily="49" charset="0"/>
              </a:rPr>
              <a:t>() {</a:t>
            </a:r>
          </a:p>
          <a:p>
            <a:r>
              <a:rPr lang="en-US" altLang="en-US" b="1" dirty="0">
                <a:solidFill>
                  <a:srgbClr val="7F0055"/>
                </a:solidFill>
                <a:latin typeface="Consolas" panose="020B0609020204030204" pitchFamily="49" charset="0"/>
              </a:rPr>
              <a:t>    return</a:t>
            </a:r>
            <a:r>
              <a:rPr lang="en-US" altLang="en-US" b="1" dirty="0">
                <a:solidFill>
                  <a:srgbClr val="000000"/>
                </a:solidFill>
                <a:latin typeface="Consolas" panose="020B0609020204030204" pitchFamily="49" charset="0"/>
              </a:rPr>
              <a:t> (</a:t>
            </a:r>
            <a:r>
              <a:rPr lang="en-US" altLang="en-US" b="1" dirty="0">
                <a:solidFill>
                  <a:srgbClr val="0000C0"/>
                </a:solidFill>
                <a:latin typeface="Consolas" panose="020B0609020204030204" pitchFamily="49" charset="0"/>
              </a:rPr>
              <a:t>face</a:t>
            </a:r>
            <a:r>
              <a:rPr lang="en-US" altLang="en-US" b="1" dirty="0">
                <a:solidFill>
                  <a:srgbClr val="000000"/>
                </a:solidFill>
                <a:latin typeface="Consolas" panose="020B0609020204030204" pitchFamily="49" charset="0"/>
              </a:rPr>
              <a:t> + </a:t>
            </a:r>
            <a:r>
              <a:rPr lang="en-US" altLang="en-US" b="1" dirty="0">
                <a:solidFill>
                  <a:srgbClr val="2A00FF"/>
                </a:solidFill>
                <a:latin typeface="Consolas" panose="020B0609020204030204" pitchFamily="49" charset="0"/>
              </a:rPr>
              <a:t>" of "</a:t>
            </a:r>
            <a:r>
              <a:rPr lang="en-US" altLang="en-US" b="1" dirty="0">
                <a:solidFill>
                  <a:srgbClr val="000000"/>
                </a:solidFill>
                <a:latin typeface="Consolas" panose="020B0609020204030204" pitchFamily="49" charset="0"/>
              </a:rPr>
              <a:t> + </a:t>
            </a:r>
            <a:r>
              <a:rPr lang="en-US" altLang="en-US" b="1" dirty="0">
                <a:solidFill>
                  <a:srgbClr val="0000C0"/>
                </a:solidFill>
                <a:latin typeface="Consolas" panose="020B0609020204030204" pitchFamily="49" charset="0"/>
              </a:rPr>
              <a:t>suit</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a:t>
            </a:r>
            <a:r>
              <a:rPr lang="en-US" altLang="en-US" dirty="0" err="1">
                <a:solidFill>
                  <a:srgbClr val="3F7F5F"/>
                </a:solidFill>
                <a:latin typeface="Consolas" panose="020B0609020204030204" pitchFamily="49" charset="0"/>
              </a:rPr>
              <a:t>toString</a:t>
            </a:r>
            <a:r>
              <a:rPr lang="en-US" altLang="en-US" dirty="0">
                <a:solidFill>
                  <a:srgbClr val="3F7F5F"/>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class Card</a:t>
            </a:r>
          </a:p>
        </p:txBody>
      </p:sp>
      <p:sp>
        <p:nvSpPr>
          <p:cNvPr id="70660" name="TextBox 1">
            <a:extLst>
              <a:ext uri="{FF2B5EF4-FFF2-40B4-BE49-F238E27FC236}">
                <a16:creationId xmlns:a16="http://schemas.microsoft.com/office/drawing/2014/main" id="{490528DD-BF7C-5E47-B67D-6F069E9DAF9E}"/>
              </a:ext>
            </a:extLst>
          </p:cNvPr>
          <p:cNvSpPr txBox="1">
            <a:spLocks noChangeArrowheads="1"/>
          </p:cNvSpPr>
          <p:nvPr/>
        </p:nvSpPr>
        <p:spPr bwMode="auto">
          <a:xfrm>
            <a:off x="4859338" y="3860800"/>
            <a:ext cx="4105275" cy="338554"/>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Overriding </a:t>
            </a:r>
            <a:r>
              <a:rPr lang="en-US" altLang="en-US" b="1" dirty="0" err="1">
                <a:latin typeface="Courier New" panose="02070309020205020404" pitchFamily="49" charset="0"/>
                <a:ea typeface="Verdana" panose="020B0604030504040204" pitchFamily="34" charset="0"/>
                <a:cs typeface="Courier New" panose="02070309020205020404" pitchFamily="49" charset="0"/>
              </a:rPr>
              <a:t>toString</a:t>
            </a:r>
            <a:r>
              <a:rPr lang="en-US" altLang="en-US" b="1" dirty="0">
                <a:latin typeface="Courier New" panose="02070309020205020404" pitchFamily="49" charset="0"/>
                <a:ea typeface="Verdana" panose="020B0604030504040204" pitchFamily="34" charset="0"/>
                <a:cs typeface="Courier New" panose="02070309020205020404" pitchFamily="49" charset="0"/>
              </a:rPr>
              <a:t>() </a:t>
            </a:r>
            <a:r>
              <a:rPr lang="en-US" altLang="en-US" dirty="0">
                <a:latin typeface="Verdana" panose="020B0604030504040204" pitchFamily="34" charset="0"/>
                <a:ea typeface="Verdana" panose="020B0604030504040204" pitchFamily="34" charset="0"/>
                <a:cs typeface="Verdana" panose="020B0604030504040204" pitchFamily="34" charset="0"/>
              </a:rPr>
              <a:t>in Card class</a:t>
            </a:r>
          </a:p>
        </p:txBody>
      </p:sp>
      <p:cxnSp>
        <p:nvCxnSpPr>
          <p:cNvPr id="4" name="Straight Arrow Connector 3">
            <a:extLst>
              <a:ext uri="{FF2B5EF4-FFF2-40B4-BE49-F238E27FC236}">
                <a16:creationId xmlns:a16="http://schemas.microsoft.com/office/drawing/2014/main" id="{B56FB844-A752-1C4F-8154-2E577A5F22CE}"/>
              </a:ext>
            </a:extLst>
          </p:cNvPr>
          <p:cNvCxnSpPr/>
          <p:nvPr/>
        </p:nvCxnSpPr>
        <p:spPr>
          <a:xfrm flipH="1">
            <a:off x="4356100" y="4292600"/>
            <a:ext cx="1152525" cy="576263"/>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11E463-88BD-51B1-B295-DEBA94413819}"/>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E3295A25-26DE-F89B-B29C-0D8516FD9A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02666DA-AC81-CD4B-9014-5A6215A87065}"/>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BD63D65-C32C-6444-B748-010B7940E80D}" type="slidenum">
              <a:rPr lang="en-US" altLang="en-US" sz="800">
                <a:solidFill>
                  <a:srgbClr val="595959"/>
                </a:solidFill>
              </a:rPr>
              <a:pPr/>
              <a:t>37</a:t>
            </a:fld>
            <a:endParaRPr lang="en-US" altLang="en-US" sz="800">
              <a:solidFill>
                <a:srgbClr val="595959"/>
              </a:solidFill>
            </a:endParaRPr>
          </a:p>
        </p:txBody>
      </p:sp>
      <p:sp>
        <p:nvSpPr>
          <p:cNvPr id="72706" name="TextBox 4">
            <a:extLst>
              <a:ext uri="{FF2B5EF4-FFF2-40B4-BE49-F238E27FC236}">
                <a16:creationId xmlns:a16="http://schemas.microsoft.com/office/drawing/2014/main" id="{8AB397F4-40E0-6C49-8E2B-3D965B2B6F5D}"/>
              </a:ext>
            </a:extLst>
          </p:cNvPr>
          <p:cNvSpPr txBox="1">
            <a:spLocks noChangeArrowheads="1"/>
          </p:cNvSpPr>
          <p:nvPr/>
        </p:nvSpPr>
        <p:spPr bwMode="auto">
          <a:xfrm>
            <a:off x="495300" y="185738"/>
            <a:ext cx="8539163" cy="655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500" b="1" dirty="0">
                <a:solidFill>
                  <a:srgbClr val="7F0055"/>
                </a:solidFill>
                <a:latin typeface="Consolas" panose="020B0609020204030204" pitchFamily="49" charset="0"/>
              </a:rPr>
              <a:t>import</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java.util.Random</a:t>
            </a:r>
            <a:r>
              <a:rPr lang="en-US" altLang="en-US" sz="1500" b="1" dirty="0">
                <a:solidFill>
                  <a:srgbClr val="000000"/>
                </a:solidFill>
                <a:latin typeface="Consolas" panose="020B0609020204030204" pitchFamily="49" charset="0"/>
              </a:rPr>
              <a:t>;</a:t>
            </a:r>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public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class</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DeckOfCards</a:t>
            </a:r>
            <a:r>
              <a:rPr lang="en-US" altLang="en-US" sz="1500" b="1" dirty="0">
                <a:solidFill>
                  <a:srgbClr val="000000"/>
                </a:solidFill>
                <a:latin typeface="Consolas" panose="020B0609020204030204" pitchFamily="49" charset="0"/>
              </a:rPr>
              <a:t> {</a:t>
            </a:r>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  private</a:t>
            </a:r>
            <a:r>
              <a:rPr lang="en-US" altLang="en-US" sz="1500" b="1" dirty="0">
                <a:solidFill>
                  <a:srgbClr val="000000"/>
                </a:solidFill>
                <a:latin typeface="Consolas" panose="020B0609020204030204" pitchFamily="49" charset="0"/>
              </a:rPr>
              <a:t> Card[] </a:t>
            </a:r>
            <a:r>
              <a:rPr lang="en-US" altLang="en-US" sz="1500" b="1" dirty="0">
                <a:solidFill>
                  <a:srgbClr val="0000C0"/>
                </a:solidFill>
                <a:latin typeface="Consolas" panose="020B0609020204030204" pitchFamily="49" charset="0"/>
              </a:rPr>
              <a:t>deck</a:t>
            </a:r>
            <a:r>
              <a:rPr lang="en-US" altLang="en-US" sz="1500" b="1" dirty="0">
                <a:solidFill>
                  <a:srgbClr val="000000"/>
                </a:solidFill>
                <a:latin typeface="Consolas" panose="020B0609020204030204" pitchFamily="49" charset="0"/>
              </a:rPr>
              <a:t>;</a:t>
            </a:r>
          </a:p>
          <a:p>
            <a:r>
              <a:rPr lang="en-US" altLang="en-US" sz="1500" b="1" dirty="0">
                <a:solidFill>
                  <a:srgbClr val="7F0055"/>
                </a:solidFill>
                <a:latin typeface="Consolas" panose="020B0609020204030204" pitchFamily="49" charset="0"/>
              </a:rPr>
              <a:t>  private</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static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final</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int</a:t>
            </a:r>
            <a:r>
              <a:rPr lang="en-US" altLang="en-US" sz="1500" b="1" dirty="0">
                <a:solidFill>
                  <a:srgbClr val="000000"/>
                </a:solidFill>
                <a:latin typeface="Consolas" panose="020B0609020204030204" pitchFamily="49" charset="0"/>
              </a:rPr>
              <a:t> </a:t>
            </a:r>
            <a:r>
              <a:rPr lang="en-US" altLang="en-US" sz="1500" b="1" i="1" dirty="0">
                <a:solidFill>
                  <a:srgbClr val="0000C0"/>
                </a:solidFill>
                <a:latin typeface="Consolas" panose="020B0609020204030204" pitchFamily="49" charset="0"/>
              </a:rPr>
              <a:t>NUMBER_OF_CARDS</a:t>
            </a:r>
            <a:r>
              <a:rPr lang="en-US" altLang="en-US" sz="1500" b="1" i="1" dirty="0">
                <a:solidFill>
                  <a:srgbClr val="000000"/>
                </a:solidFill>
                <a:latin typeface="Consolas" panose="020B0609020204030204" pitchFamily="49" charset="0"/>
              </a:rPr>
              <a:t> = 52;</a:t>
            </a:r>
          </a:p>
          <a:p>
            <a:r>
              <a:rPr lang="en-US" altLang="en-US" sz="1500" b="1" dirty="0">
                <a:solidFill>
                  <a:srgbClr val="7F0055"/>
                </a:solidFill>
                <a:latin typeface="Consolas" panose="020B0609020204030204" pitchFamily="49" charset="0"/>
              </a:rPr>
              <a:t>  private</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int</a:t>
            </a:r>
            <a:r>
              <a:rPr lang="en-US" altLang="en-US" sz="1500" b="1" dirty="0">
                <a:solidFill>
                  <a:srgbClr val="000000"/>
                </a:solidFill>
                <a:latin typeface="Consolas" panose="020B0609020204030204" pitchFamily="49" charset="0"/>
              </a:rPr>
              <a:t> </a:t>
            </a:r>
            <a:r>
              <a:rPr lang="en-US" altLang="en-US" sz="1500" b="1" dirty="0" err="1">
                <a:solidFill>
                  <a:srgbClr val="0000C0"/>
                </a:solidFill>
                <a:latin typeface="Consolas" panose="020B0609020204030204" pitchFamily="49" charset="0"/>
              </a:rPr>
              <a:t>currentCard</a:t>
            </a:r>
            <a:r>
              <a:rPr lang="en-US" altLang="en-US" sz="1500" b="1" dirty="0">
                <a:solidFill>
                  <a:srgbClr val="000000"/>
                </a:solidFill>
                <a:latin typeface="Consolas" panose="020B0609020204030204" pitchFamily="49" charset="0"/>
              </a:rPr>
              <a:t>; </a:t>
            </a:r>
            <a:r>
              <a:rPr lang="en-US" altLang="en-US" sz="1500" b="1" dirty="0">
                <a:solidFill>
                  <a:srgbClr val="3F7F5F"/>
                </a:solidFill>
                <a:latin typeface="Consolas" panose="020B0609020204030204" pitchFamily="49" charset="0"/>
              </a:rPr>
              <a:t>// used to deal cards</a:t>
            </a:r>
          </a:p>
          <a:p>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  public</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DeckOfCards</a:t>
            </a:r>
            <a:r>
              <a:rPr lang="en-US" altLang="en-US" sz="1500" b="1" dirty="0">
                <a:solidFill>
                  <a:srgbClr val="000000"/>
                </a:solidFill>
                <a:latin typeface="Consolas" panose="020B0609020204030204" pitchFamily="49" charset="0"/>
              </a:rPr>
              <a:t>() {</a:t>
            </a:r>
          </a:p>
          <a:p>
            <a:r>
              <a:rPr lang="en-US" altLang="en-US" sz="1500" dirty="0">
                <a:solidFill>
                  <a:srgbClr val="000000"/>
                </a:solidFill>
                <a:latin typeface="Consolas" panose="020B0609020204030204" pitchFamily="49" charset="0"/>
              </a:rPr>
              <a:t>    String[] faces = { </a:t>
            </a:r>
            <a:r>
              <a:rPr lang="en-US" altLang="en-US" sz="1500" dirty="0">
                <a:solidFill>
                  <a:srgbClr val="2A00FF"/>
                </a:solidFill>
                <a:latin typeface="Consolas" panose="020B0609020204030204" pitchFamily="49" charset="0"/>
              </a:rPr>
              <a:t>"Ace"</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"Deuce"</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"Three"</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"Four"</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"Five"</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"Six"</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"Seven"</a:t>
            </a:r>
            <a:r>
              <a:rPr lang="en-US" altLang="en-US" sz="1500" dirty="0">
                <a:solidFill>
                  <a:srgbClr val="000000"/>
                </a:solidFill>
                <a:latin typeface="Consolas" panose="020B0609020204030204" pitchFamily="49" charset="0"/>
              </a:rPr>
              <a:t>, </a:t>
            </a:r>
          </a:p>
          <a:p>
            <a:r>
              <a:rPr lang="en-US" altLang="en-US" sz="1500" dirty="0">
                <a:solidFill>
                  <a:srgbClr val="2A00FF"/>
                </a:solidFill>
                <a:latin typeface="Consolas" panose="020B0609020204030204" pitchFamily="49" charset="0"/>
              </a:rPr>
              <a:t>                       "Eight"</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"Nine"</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"Ten"</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"Jack"</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"Queen"</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"King"</a:t>
            </a:r>
            <a:r>
              <a:rPr lang="en-US" altLang="en-US" sz="1500" dirty="0">
                <a:solidFill>
                  <a:srgbClr val="000000"/>
                </a:solidFill>
                <a:latin typeface="Consolas" panose="020B0609020204030204" pitchFamily="49" charset="0"/>
              </a:rPr>
              <a:t> };</a:t>
            </a:r>
          </a:p>
          <a:p>
            <a:r>
              <a:rPr lang="en-US" altLang="en-US" sz="1500" dirty="0">
                <a:solidFill>
                  <a:srgbClr val="000000"/>
                </a:solidFill>
                <a:latin typeface="Consolas" panose="020B0609020204030204" pitchFamily="49" charset="0"/>
              </a:rPr>
              <a:t>    String[] suits = { </a:t>
            </a:r>
            <a:r>
              <a:rPr lang="en-US" altLang="en-US" sz="1500" dirty="0">
                <a:solidFill>
                  <a:srgbClr val="2A00FF"/>
                </a:solidFill>
                <a:latin typeface="Consolas" panose="020B0609020204030204" pitchFamily="49" charset="0"/>
              </a:rPr>
              <a:t>"Clubs"</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"Diamonds"</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"Hearts"</a:t>
            </a:r>
            <a:r>
              <a:rPr lang="en-US" altLang="en-US" sz="1500" dirty="0">
                <a:solidFill>
                  <a:srgbClr val="000000"/>
                </a:solidFill>
                <a:latin typeface="Consolas" panose="020B0609020204030204" pitchFamily="49" charset="0"/>
              </a:rPr>
              <a:t>, </a:t>
            </a:r>
            <a:r>
              <a:rPr lang="en-US" altLang="en-US" sz="1500" dirty="0">
                <a:solidFill>
                  <a:srgbClr val="2A00FF"/>
                </a:solidFill>
                <a:latin typeface="Consolas" panose="020B0609020204030204" pitchFamily="49" charset="0"/>
              </a:rPr>
              <a:t>"Spades"</a:t>
            </a:r>
            <a:r>
              <a:rPr lang="en-US" altLang="en-US" sz="1500" dirty="0">
                <a:solidFill>
                  <a:srgbClr val="000000"/>
                </a:solidFill>
                <a:latin typeface="Consolas" panose="020B0609020204030204" pitchFamily="49" charset="0"/>
              </a:rPr>
              <a:t>};</a:t>
            </a:r>
          </a:p>
          <a:p>
            <a:r>
              <a:rPr lang="en-US" altLang="en-US" sz="1500" dirty="0">
                <a:solidFill>
                  <a:srgbClr val="0000C0"/>
                </a:solidFill>
                <a:latin typeface="Consolas" panose="020B0609020204030204" pitchFamily="49" charset="0"/>
              </a:rPr>
              <a:t>    deck</a:t>
            </a:r>
            <a:r>
              <a:rPr lang="en-US" altLang="en-US" sz="1500" dirty="0">
                <a:solidFill>
                  <a:srgbClr val="000000"/>
                </a:solidFill>
                <a:latin typeface="Consolas" panose="020B0609020204030204" pitchFamily="49" charset="0"/>
              </a:rPr>
              <a:t>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Card[</a:t>
            </a:r>
            <a:r>
              <a:rPr lang="en-US" altLang="en-US" sz="1500" b="1" i="1" dirty="0">
                <a:solidFill>
                  <a:srgbClr val="0000C0"/>
                </a:solidFill>
                <a:latin typeface="Consolas" panose="020B0609020204030204" pitchFamily="49" charset="0"/>
              </a:rPr>
              <a:t>NUMBER_OF_CARDS</a:t>
            </a:r>
            <a:r>
              <a:rPr lang="en-US" altLang="en-US" sz="1500" b="1" i="1" dirty="0">
                <a:solidFill>
                  <a:srgbClr val="000000"/>
                </a:solidFill>
                <a:latin typeface="Consolas" panose="020B0609020204030204" pitchFamily="49" charset="0"/>
              </a:rPr>
              <a:t>];</a:t>
            </a:r>
          </a:p>
          <a:p>
            <a:endParaRPr lang="en-US" altLang="en-US" sz="1500" dirty="0">
              <a:latin typeface="Consolas" panose="020B0609020204030204" pitchFamily="49" charset="0"/>
            </a:endParaRPr>
          </a:p>
          <a:p>
            <a:r>
              <a:rPr lang="en-US" altLang="en-US" sz="1500" dirty="0">
                <a:solidFill>
                  <a:srgbClr val="3F7F5F"/>
                </a:solidFill>
                <a:latin typeface="Consolas" panose="020B0609020204030204" pitchFamily="49" charset="0"/>
              </a:rPr>
              <a:t>    // set deck to have cards in order</a:t>
            </a:r>
          </a:p>
          <a:p>
            <a:r>
              <a:rPr lang="en-US" altLang="en-US" sz="1500" b="1" dirty="0">
                <a:solidFill>
                  <a:srgbClr val="7F0055"/>
                </a:solidFill>
                <a:latin typeface="Consolas" panose="020B0609020204030204" pitchFamily="49" charset="0"/>
              </a:rPr>
              <a:t>    for</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int</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i</a:t>
            </a:r>
            <a:r>
              <a:rPr lang="en-US" altLang="en-US" sz="1500" b="1" dirty="0">
                <a:solidFill>
                  <a:srgbClr val="000000"/>
                </a:solidFill>
                <a:latin typeface="Consolas" panose="020B0609020204030204" pitchFamily="49" charset="0"/>
              </a:rPr>
              <a:t> = 0; </a:t>
            </a:r>
            <a:r>
              <a:rPr lang="en-US" altLang="en-US" sz="1500" b="1" dirty="0" err="1">
                <a:solidFill>
                  <a:srgbClr val="000000"/>
                </a:solidFill>
                <a:latin typeface="Consolas" panose="020B0609020204030204" pitchFamily="49" charset="0"/>
              </a:rPr>
              <a:t>i</a:t>
            </a:r>
            <a:r>
              <a:rPr lang="en-US" altLang="en-US" sz="1500" b="1" dirty="0">
                <a:solidFill>
                  <a:srgbClr val="000000"/>
                </a:solidFill>
                <a:latin typeface="Consolas" panose="020B0609020204030204" pitchFamily="49" charset="0"/>
              </a:rPr>
              <a:t> &lt; </a:t>
            </a:r>
            <a:r>
              <a:rPr lang="en-US" altLang="en-US" sz="1500" b="1" i="1" dirty="0">
                <a:solidFill>
                  <a:srgbClr val="0000C0"/>
                </a:solidFill>
                <a:latin typeface="Consolas" panose="020B0609020204030204" pitchFamily="49" charset="0"/>
              </a:rPr>
              <a:t>NUMBER_OF_CARDS</a:t>
            </a:r>
            <a:r>
              <a:rPr lang="en-US" altLang="en-US" sz="1500" b="1" i="1" dirty="0">
                <a:solidFill>
                  <a:srgbClr val="000000"/>
                </a:solidFill>
                <a:latin typeface="Consolas" panose="020B0609020204030204" pitchFamily="49" charset="0"/>
              </a:rPr>
              <a:t>; </a:t>
            </a:r>
            <a:r>
              <a:rPr lang="en-US" altLang="en-US" sz="1500" b="1" i="1" dirty="0" err="1">
                <a:solidFill>
                  <a:srgbClr val="000000"/>
                </a:solidFill>
                <a:latin typeface="Consolas" panose="020B0609020204030204" pitchFamily="49" charset="0"/>
              </a:rPr>
              <a:t>i</a:t>
            </a:r>
            <a:r>
              <a:rPr lang="en-US" altLang="en-US" sz="1500" b="1" i="1" dirty="0">
                <a:solidFill>
                  <a:srgbClr val="000000"/>
                </a:solidFill>
                <a:latin typeface="Consolas" panose="020B0609020204030204" pitchFamily="49" charset="0"/>
              </a:rPr>
              <a:t>++) {</a:t>
            </a:r>
          </a:p>
          <a:p>
            <a:r>
              <a:rPr lang="en-US" altLang="en-US" sz="1500" dirty="0">
                <a:solidFill>
                  <a:srgbClr val="0000C0"/>
                </a:solidFill>
                <a:latin typeface="Consolas" panose="020B0609020204030204" pitchFamily="49" charset="0"/>
              </a:rPr>
              <a:t>      deck</a:t>
            </a:r>
            <a:r>
              <a:rPr lang="en-US" altLang="en-US" sz="1500" dirty="0">
                <a:solidFill>
                  <a:srgbClr val="000000"/>
                </a:solidFill>
                <a:latin typeface="Consolas" panose="020B0609020204030204" pitchFamily="49" charset="0"/>
              </a:rPr>
              <a:t>[</a:t>
            </a:r>
            <a:r>
              <a:rPr lang="en-US" altLang="en-US" sz="1500" dirty="0" err="1">
                <a:solidFill>
                  <a:srgbClr val="000000"/>
                </a:solidFill>
                <a:latin typeface="Consolas" panose="020B0609020204030204" pitchFamily="49" charset="0"/>
              </a:rPr>
              <a:t>i</a:t>
            </a:r>
            <a:r>
              <a:rPr lang="en-US" altLang="en-US" sz="1500" dirty="0">
                <a:solidFill>
                  <a:srgbClr val="000000"/>
                </a:solidFill>
                <a:latin typeface="Consolas" panose="020B0609020204030204" pitchFamily="49" charset="0"/>
              </a:rPr>
              <a:t>]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Card(faces[i%13], suits[</a:t>
            </a:r>
            <a:r>
              <a:rPr lang="en-US" altLang="en-US" sz="1500" b="1" dirty="0" err="1">
                <a:solidFill>
                  <a:srgbClr val="000000"/>
                </a:solidFill>
                <a:latin typeface="Consolas" panose="020B0609020204030204" pitchFamily="49" charset="0"/>
              </a:rPr>
              <a:t>i</a:t>
            </a:r>
            <a:r>
              <a:rPr lang="en-US" altLang="en-US" sz="1500" b="1" dirty="0">
                <a:solidFill>
                  <a:srgbClr val="000000"/>
                </a:solidFill>
                <a:latin typeface="Consolas" panose="020B0609020204030204" pitchFamily="49" charset="0"/>
              </a:rPr>
              <a:t>/13]);</a:t>
            </a:r>
          </a:p>
          <a:p>
            <a:r>
              <a:rPr lang="en-US" altLang="en-US" sz="1500" dirty="0">
                <a:solidFill>
                  <a:srgbClr val="000000"/>
                </a:solidFill>
                <a:latin typeface="Consolas" panose="020B0609020204030204" pitchFamily="49" charset="0"/>
              </a:rPr>
              <a:t>    }</a:t>
            </a:r>
          </a:p>
          <a:p>
            <a:r>
              <a:rPr lang="en-US" altLang="en-US" sz="1500" dirty="0">
                <a:solidFill>
                  <a:srgbClr val="000000"/>
                </a:solidFill>
                <a:latin typeface="Consolas" panose="020B0609020204030204" pitchFamily="49" charset="0"/>
              </a:rPr>
              <a:t>    shuffle(); </a:t>
            </a:r>
            <a:r>
              <a:rPr lang="en-US" altLang="en-US" sz="1500" dirty="0">
                <a:solidFill>
                  <a:srgbClr val="3F7F5F"/>
                </a:solidFill>
                <a:latin typeface="Consolas" panose="020B0609020204030204" pitchFamily="49" charset="0"/>
              </a:rPr>
              <a:t>// shuffle the cards</a:t>
            </a:r>
          </a:p>
          <a:p>
            <a:r>
              <a:rPr lang="en-US" altLang="en-US" sz="1500" dirty="0">
                <a:solidFill>
                  <a:srgbClr val="0000C0"/>
                </a:solidFill>
                <a:latin typeface="Consolas" panose="020B0609020204030204" pitchFamily="49" charset="0"/>
              </a:rPr>
              <a:t>    </a:t>
            </a:r>
            <a:r>
              <a:rPr lang="en-US" altLang="en-US" sz="1500" dirty="0" err="1">
                <a:solidFill>
                  <a:srgbClr val="0000C0"/>
                </a:solidFill>
                <a:latin typeface="Consolas" panose="020B0609020204030204" pitchFamily="49" charset="0"/>
              </a:rPr>
              <a:t>currentCard</a:t>
            </a:r>
            <a:r>
              <a:rPr lang="en-US" altLang="en-US" sz="1500" dirty="0">
                <a:solidFill>
                  <a:srgbClr val="000000"/>
                </a:solidFill>
                <a:latin typeface="Consolas" panose="020B0609020204030204" pitchFamily="49" charset="0"/>
              </a:rPr>
              <a:t> = 0; </a:t>
            </a:r>
            <a:r>
              <a:rPr lang="en-US" altLang="en-US" sz="1500" dirty="0">
                <a:solidFill>
                  <a:srgbClr val="3F7F5F"/>
                </a:solidFill>
                <a:latin typeface="Consolas" panose="020B0609020204030204" pitchFamily="49" charset="0"/>
              </a:rPr>
              <a:t>// next card to deal = card at index 0</a:t>
            </a:r>
          </a:p>
          <a:p>
            <a:r>
              <a:rPr lang="en-US" altLang="en-US" sz="1500" dirty="0">
                <a:solidFill>
                  <a:srgbClr val="000000"/>
                </a:solidFill>
                <a:latin typeface="Consolas" panose="020B0609020204030204" pitchFamily="49" charset="0"/>
              </a:rPr>
              <a:t>  } </a:t>
            </a:r>
            <a:r>
              <a:rPr lang="en-US" altLang="en-US" sz="1500" dirty="0">
                <a:solidFill>
                  <a:srgbClr val="3F7F5F"/>
                </a:solidFill>
                <a:latin typeface="Consolas" panose="020B0609020204030204" pitchFamily="49" charset="0"/>
              </a:rPr>
              <a:t>// end constructor</a:t>
            </a:r>
          </a:p>
        </p:txBody>
      </p:sp>
      <p:sp>
        <p:nvSpPr>
          <p:cNvPr id="70659" name="TextBox 4">
            <a:extLst>
              <a:ext uri="{FF2B5EF4-FFF2-40B4-BE49-F238E27FC236}">
                <a16:creationId xmlns:a16="http://schemas.microsoft.com/office/drawing/2014/main" id="{15761554-7D9C-0B40-96DB-2AF301625BEC}"/>
              </a:ext>
            </a:extLst>
          </p:cNvPr>
          <p:cNvSpPr txBox="1">
            <a:spLocks noChangeArrowheads="1"/>
          </p:cNvSpPr>
          <p:nvPr/>
        </p:nvSpPr>
        <p:spPr bwMode="auto">
          <a:xfrm>
            <a:off x="4427538" y="260350"/>
            <a:ext cx="2808287" cy="584775"/>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Reference variable for an array of Card</a:t>
            </a:r>
          </a:p>
        </p:txBody>
      </p:sp>
      <p:cxnSp>
        <p:nvCxnSpPr>
          <p:cNvPr id="6" name="Straight Arrow Connector 5">
            <a:extLst>
              <a:ext uri="{FF2B5EF4-FFF2-40B4-BE49-F238E27FC236}">
                <a16:creationId xmlns:a16="http://schemas.microsoft.com/office/drawing/2014/main" id="{0ECB906F-B712-6B42-B1FC-3D2CD350A6DF}"/>
              </a:ext>
            </a:extLst>
          </p:cNvPr>
          <p:cNvCxnSpPr/>
          <p:nvPr/>
        </p:nvCxnSpPr>
        <p:spPr>
          <a:xfrm flipH="1">
            <a:off x="2987675" y="476250"/>
            <a:ext cx="1439863" cy="576263"/>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 name="Rounded Rectangle 1">
            <a:extLst>
              <a:ext uri="{FF2B5EF4-FFF2-40B4-BE49-F238E27FC236}">
                <a16:creationId xmlns:a16="http://schemas.microsoft.com/office/drawing/2014/main" id="{4378FF00-5F44-164D-8226-89D96A218788}"/>
              </a:ext>
            </a:extLst>
          </p:cNvPr>
          <p:cNvSpPr/>
          <p:nvPr/>
        </p:nvSpPr>
        <p:spPr>
          <a:xfrm>
            <a:off x="683568" y="908720"/>
            <a:ext cx="2304256" cy="36004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le 6">
            <a:extLst>
              <a:ext uri="{FF2B5EF4-FFF2-40B4-BE49-F238E27FC236}">
                <a16:creationId xmlns:a16="http://schemas.microsoft.com/office/drawing/2014/main" id="{F29D254F-DED1-9B46-A774-5F583B688BDE}"/>
              </a:ext>
            </a:extLst>
          </p:cNvPr>
          <p:cNvSpPr/>
          <p:nvPr/>
        </p:nvSpPr>
        <p:spPr>
          <a:xfrm>
            <a:off x="899592" y="3645024"/>
            <a:ext cx="3672408" cy="36004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F71E76-AC58-EA65-5F22-48835CFE7C80}"/>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CDC56825-C5AB-4794-38DC-DD9D2BA8D16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CE59B3-54FD-0B4F-8253-C96C29D0F3E4}"/>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95F3391-8846-BF41-8630-D2EB7B74DDF4}" type="slidenum">
              <a:rPr lang="en-US" altLang="en-US" sz="800">
                <a:solidFill>
                  <a:srgbClr val="595959"/>
                </a:solidFill>
              </a:rPr>
              <a:pPr/>
              <a:t>38</a:t>
            </a:fld>
            <a:endParaRPr lang="en-US" altLang="en-US" sz="800">
              <a:solidFill>
                <a:srgbClr val="595959"/>
              </a:solidFill>
            </a:endParaRPr>
          </a:p>
        </p:txBody>
      </p:sp>
      <p:sp>
        <p:nvSpPr>
          <p:cNvPr id="5" name="TextBox 4">
            <a:extLst>
              <a:ext uri="{FF2B5EF4-FFF2-40B4-BE49-F238E27FC236}">
                <a16:creationId xmlns:a16="http://schemas.microsoft.com/office/drawing/2014/main" id="{DB13229D-DAEC-CA48-82CC-7714967C211C}"/>
              </a:ext>
            </a:extLst>
          </p:cNvPr>
          <p:cNvSpPr txBox="1"/>
          <p:nvPr/>
        </p:nvSpPr>
        <p:spPr>
          <a:xfrm>
            <a:off x="611188" y="981075"/>
            <a:ext cx="8064500" cy="4770438"/>
          </a:xfrm>
          <a:prstGeom prst="rect">
            <a:avLst/>
          </a:prstGeom>
          <a:noFill/>
        </p:spPr>
        <p:txBody>
          <a:bodyPr>
            <a:spAutoFit/>
          </a:bodyPr>
          <a:lstStyle/>
          <a:p>
            <a:pPr>
              <a:defRPr/>
            </a:pPr>
            <a:r>
              <a:rPr lang="en-US" sz="1350" b="1" dirty="0">
                <a:solidFill>
                  <a:srgbClr val="7F0055"/>
                </a:solidFill>
                <a:latin typeface="Consolas"/>
                <a:ea typeface="ＭＳ Ｐゴシック" charset="0"/>
              </a:rPr>
              <a:t>  </a:t>
            </a:r>
            <a:r>
              <a:rPr lang="en-US" b="1" dirty="0">
                <a:solidFill>
                  <a:srgbClr val="7F0055"/>
                </a:solidFill>
                <a:latin typeface="Consolas"/>
                <a:ea typeface="ＭＳ Ｐゴシック" charset="0"/>
              </a:rPr>
              <a:t>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void</a:t>
            </a:r>
            <a:r>
              <a:rPr lang="en-US" b="1" dirty="0">
                <a:solidFill>
                  <a:srgbClr val="000000"/>
                </a:solidFill>
                <a:latin typeface="Consolas"/>
                <a:ea typeface="ＭＳ Ｐゴシック" charset="0"/>
              </a:rPr>
              <a:t> shuffle() {</a:t>
            </a:r>
          </a:p>
          <a:p>
            <a:pPr>
              <a:defRPr/>
            </a:pPr>
            <a:r>
              <a:rPr lang="en-US" dirty="0">
                <a:solidFill>
                  <a:srgbClr val="3F7F5F"/>
                </a:solidFill>
                <a:latin typeface="Consolas"/>
                <a:ea typeface="ＭＳ Ｐゴシック" charset="0"/>
              </a:rPr>
              <a:t>    // for each card, pick a random card and swap them</a:t>
            </a:r>
          </a:p>
          <a:p>
            <a:pPr>
              <a:defRPr/>
            </a:pPr>
            <a:r>
              <a:rPr lang="en-US" dirty="0">
                <a:solidFill>
                  <a:srgbClr val="000000"/>
                </a:solidFill>
                <a:latin typeface="Consolas"/>
                <a:ea typeface="ＭＳ Ｐゴシック" charset="0"/>
              </a:rPr>
              <a:t>    Random r = </a:t>
            </a:r>
            <a:r>
              <a:rPr lang="en-US" b="1" dirty="0">
                <a:solidFill>
                  <a:srgbClr val="7F0055"/>
                </a:solidFill>
                <a:latin typeface="Consolas"/>
                <a:ea typeface="ＭＳ Ｐゴシック" charset="0"/>
              </a:rPr>
              <a:t>new</a:t>
            </a:r>
            <a:r>
              <a:rPr lang="en-US" b="1" dirty="0">
                <a:solidFill>
                  <a:srgbClr val="000000"/>
                </a:solidFill>
                <a:latin typeface="Consolas"/>
                <a:ea typeface="ＭＳ Ｐゴシック" charset="0"/>
              </a:rPr>
              <a:t> Random();</a:t>
            </a:r>
          </a:p>
          <a:p>
            <a:pPr>
              <a:defRPr/>
            </a:pPr>
            <a:r>
              <a:rPr lang="en-US" b="1" dirty="0">
                <a:solidFill>
                  <a:srgbClr val="7F0055"/>
                </a:solidFill>
                <a:latin typeface="Consolas"/>
                <a:ea typeface="ＭＳ Ｐゴシック" charset="0"/>
                <a:cs typeface="ＭＳ Ｐゴシック" charset="0"/>
              </a:rPr>
              <a:t>    </a:t>
            </a:r>
            <a:r>
              <a:rPr lang="en-US" b="1" dirty="0" err="1">
                <a:solidFill>
                  <a:srgbClr val="7F0055"/>
                </a:solidFill>
                <a:latin typeface="Consolas"/>
                <a:ea typeface="ＭＳ Ｐゴシック" charset="0"/>
                <a:cs typeface="ＭＳ Ｐゴシック" charset="0"/>
              </a:rPr>
              <a:t>int</a:t>
            </a:r>
            <a:r>
              <a:rPr lang="en-US" b="1" dirty="0">
                <a:solidFill>
                  <a:srgbClr val="000000"/>
                </a:solidFill>
                <a:latin typeface="Consolas"/>
                <a:ea typeface="ＭＳ Ｐゴシック" charset="0"/>
                <a:cs typeface="ＭＳ Ｐゴシック" charset="0"/>
              </a:rPr>
              <a:t> j; </a:t>
            </a:r>
            <a:endParaRPr lang="en-US" b="1" dirty="0">
              <a:solidFill>
                <a:srgbClr val="000000"/>
              </a:solidFill>
              <a:latin typeface="Consolas"/>
              <a:ea typeface="ＭＳ Ｐゴシック" charset="0"/>
            </a:endParaRPr>
          </a:p>
          <a:p>
            <a:pPr>
              <a:defRPr/>
            </a:pPr>
            <a:r>
              <a:rPr lang="en-US" dirty="0">
                <a:solidFill>
                  <a:srgbClr val="000000"/>
                </a:solidFill>
                <a:latin typeface="Consolas"/>
                <a:ea typeface="ＭＳ Ｐゴシック" charset="0"/>
              </a:rPr>
              <a:t>    </a:t>
            </a:r>
            <a:r>
              <a:rPr lang="en-US" b="1" dirty="0">
                <a:solidFill>
                  <a:srgbClr val="7F0055"/>
                </a:solidFill>
                <a:latin typeface="Consolas"/>
                <a:ea typeface="ＭＳ Ｐゴシック" charset="0"/>
              </a:rPr>
              <a:t>for</a:t>
            </a:r>
            <a:r>
              <a:rPr lang="en-US" b="1" dirty="0">
                <a:solidFill>
                  <a:srgbClr val="000000"/>
                </a:solidFill>
                <a:latin typeface="Consolas"/>
                <a:ea typeface="ＭＳ Ｐゴシック" charset="0"/>
              </a:rPr>
              <a:t> (</a:t>
            </a:r>
            <a:r>
              <a:rPr lang="en-US" b="1" dirty="0" err="1">
                <a:solidFill>
                  <a:srgbClr val="7F0055"/>
                </a:solidFill>
                <a:latin typeface="Consolas"/>
                <a:ea typeface="ＭＳ Ｐゴシック" charset="0"/>
              </a:rPr>
              <a:t>int</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i</a:t>
            </a:r>
            <a:r>
              <a:rPr lang="en-US" b="1" dirty="0">
                <a:solidFill>
                  <a:srgbClr val="000000"/>
                </a:solidFill>
                <a:latin typeface="Consolas"/>
                <a:ea typeface="ＭＳ Ｐゴシック" charset="0"/>
              </a:rPr>
              <a:t> = 0; </a:t>
            </a:r>
            <a:r>
              <a:rPr lang="en-US" b="1" dirty="0" err="1">
                <a:solidFill>
                  <a:srgbClr val="000000"/>
                </a:solidFill>
                <a:latin typeface="Consolas"/>
                <a:ea typeface="ＭＳ Ｐゴシック" charset="0"/>
              </a:rPr>
              <a:t>i</a:t>
            </a:r>
            <a:r>
              <a:rPr lang="en-US" b="1" dirty="0">
                <a:solidFill>
                  <a:srgbClr val="000000"/>
                </a:solidFill>
                <a:latin typeface="Consolas"/>
                <a:ea typeface="ＭＳ Ｐゴシック" charset="0"/>
              </a:rPr>
              <a:t> &lt; </a:t>
            </a:r>
            <a:r>
              <a:rPr lang="en-US" b="1" dirty="0" err="1">
                <a:solidFill>
                  <a:srgbClr val="0000C0"/>
                </a:solidFill>
                <a:latin typeface="Consolas"/>
                <a:ea typeface="ＭＳ Ｐゴシック" charset="0"/>
              </a:rPr>
              <a:t>deck</a:t>
            </a:r>
            <a:r>
              <a:rPr lang="en-US" b="1" dirty="0" err="1">
                <a:solidFill>
                  <a:srgbClr val="000000"/>
                </a:solidFill>
                <a:latin typeface="Consolas"/>
                <a:ea typeface="ＭＳ Ｐゴシック" charset="0"/>
              </a:rPr>
              <a:t>.</a:t>
            </a:r>
            <a:r>
              <a:rPr lang="en-US" b="1" dirty="0" err="1">
                <a:solidFill>
                  <a:srgbClr val="0000C0"/>
                </a:solidFill>
                <a:latin typeface="Consolas"/>
                <a:ea typeface="ＭＳ Ｐゴシック" charset="0"/>
              </a:rPr>
              <a:t>length</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i</a:t>
            </a:r>
            <a:r>
              <a:rPr lang="en-US" b="1" dirty="0">
                <a:solidFill>
                  <a:srgbClr val="000000"/>
                </a:solidFill>
                <a:latin typeface="Consolas"/>
                <a:ea typeface="ＭＳ Ｐゴシック" charset="0"/>
              </a:rPr>
              <a:t>++) {</a:t>
            </a:r>
          </a:p>
          <a:p>
            <a:pPr>
              <a:defRPr/>
            </a:pPr>
            <a:r>
              <a:rPr lang="en-US" b="1" dirty="0">
                <a:solidFill>
                  <a:srgbClr val="000000"/>
                </a:solidFill>
                <a:latin typeface="Consolas"/>
                <a:ea typeface="ＭＳ Ｐゴシック" charset="0"/>
              </a:rPr>
              <a:t>      j = </a:t>
            </a:r>
            <a:r>
              <a:rPr lang="en-US" b="1" dirty="0" err="1">
                <a:solidFill>
                  <a:srgbClr val="000000"/>
                </a:solidFill>
                <a:latin typeface="Consolas"/>
                <a:ea typeface="ＭＳ Ｐゴシック" charset="0"/>
              </a:rPr>
              <a:t>r.nextInt</a:t>
            </a:r>
            <a:r>
              <a:rPr lang="en-US" b="1" dirty="0">
                <a:solidFill>
                  <a:srgbClr val="000000"/>
                </a:solidFill>
                <a:latin typeface="Consolas"/>
                <a:ea typeface="ＭＳ Ｐゴシック" charset="0"/>
              </a:rPr>
              <a:t>(</a:t>
            </a:r>
            <a:r>
              <a:rPr lang="en-US" b="1" i="1" dirty="0">
                <a:solidFill>
                  <a:srgbClr val="0000C0"/>
                </a:solidFill>
                <a:latin typeface="Consolas"/>
                <a:ea typeface="ＭＳ Ｐゴシック" charset="0"/>
              </a:rPr>
              <a:t>NUMBER_OF_CARDS</a:t>
            </a:r>
            <a:r>
              <a:rPr lang="en-US" b="1" i="1" dirty="0">
                <a:solidFill>
                  <a:srgbClr val="000000"/>
                </a:solidFill>
                <a:latin typeface="Consolas"/>
                <a:ea typeface="ＭＳ Ｐゴシック" charset="0"/>
              </a:rPr>
              <a:t>);</a:t>
            </a:r>
          </a:p>
          <a:p>
            <a:pPr>
              <a:defRPr/>
            </a:pPr>
            <a:r>
              <a:rPr lang="en-US" dirty="0">
                <a:solidFill>
                  <a:srgbClr val="3F7F5F"/>
                </a:solidFill>
                <a:latin typeface="Consolas"/>
                <a:ea typeface="ＭＳ Ｐゴシック" charset="0"/>
              </a:rPr>
              <a:t>      // swap cards at indexes </a:t>
            </a:r>
            <a:r>
              <a:rPr lang="en-US" dirty="0" err="1">
                <a:solidFill>
                  <a:srgbClr val="3F7F5F"/>
                </a:solidFill>
                <a:latin typeface="Consolas"/>
                <a:ea typeface="ＭＳ Ｐゴシック" charset="0"/>
              </a:rPr>
              <a:t>i</a:t>
            </a:r>
            <a:r>
              <a:rPr lang="en-US" dirty="0">
                <a:solidFill>
                  <a:srgbClr val="3F7F5F"/>
                </a:solidFill>
                <a:latin typeface="Consolas"/>
                <a:ea typeface="ＭＳ Ｐゴシック" charset="0"/>
              </a:rPr>
              <a:t> and j</a:t>
            </a:r>
          </a:p>
          <a:p>
            <a:pPr>
              <a:defRPr/>
            </a:pPr>
            <a:r>
              <a:rPr lang="en-US" dirty="0">
                <a:solidFill>
                  <a:srgbClr val="000000"/>
                </a:solidFill>
                <a:latin typeface="Consolas"/>
                <a:ea typeface="ＭＳ Ｐゴシック" charset="0"/>
              </a:rPr>
              <a:t>      Card temp = </a:t>
            </a:r>
            <a:r>
              <a:rPr lang="en-US" dirty="0">
                <a:solidFill>
                  <a:srgbClr val="0000C0"/>
                </a:solidFill>
                <a:latin typeface="Consolas"/>
                <a:ea typeface="ＭＳ Ｐゴシック" charset="0"/>
              </a:rPr>
              <a:t>deck</a:t>
            </a:r>
            <a:r>
              <a:rPr lang="en-US" dirty="0">
                <a:solidFill>
                  <a:srgbClr val="000000"/>
                </a:solidFill>
                <a:latin typeface="Consolas"/>
                <a:ea typeface="ＭＳ Ｐゴシック" charset="0"/>
              </a:rPr>
              <a:t>[</a:t>
            </a:r>
            <a:r>
              <a:rPr lang="en-US" dirty="0" err="1">
                <a:solidFill>
                  <a:srgbClr val="000000"/>
                </a:solidFill>
                <a:latin typeface="Consolas"/>
                <a:ea typeface="ＭＳ Ｐゴシック" charset="0"/>
              </a:rPr>
              <a:t>i</a:t>
            </a:r>
            <a:r>
              <a:rPr lang="en-US" dirty="0">
                <a:solidFill>
                  <a:srgbClr val="000000"/>
                </a:solidFill>
                <a:latin typeface="Consolas"/>
                <a:ea typeface="ＭＳ Ｐゴシック" charset="0"/>
              </a:rPr>
              <a:t>];</a:t>
            </a:r>
          </a:p>
          <a:p>
            <a:pPr>
              <a:defRPr/>
            </a:pPr>
            <a:r>
              <a:rPr lang="en-US" dirty="0">
                <a:solidFill>
                  <a:srgbClr val="0000C0"/>
                </a:solidFill>
                <a:latin typeface="Consolas"/>
                <a:ea typeface="ＭＳ Ｐゴシック" charset="0"/>
              </a:rPr>
              <a:t>      deck</a:t>
            </a:r>
            <a:r>
              <a:rPr lang="en-US" dirty="0">
                <a:solidFill>
                  <a:srgbClr val="000000"/>
                </a:solidFill>
                <a:latin typeface="Consolas"/>
                <a:ea typeface="ＭＳ Ｐゴシック" charset="0"/>
              </a:rPr>
              <a:t>[</a:t>
            </a:r>
            <a:r>
              <a:rPr lang="en-US" dirty="0" err="1">
                <a:solidFill>
                  <a:srgbClr val="000000"/>
                </a:solidFill>
                <a:latin typeface="Consolas"/>
                <a:ea typeface="ＭＳ Ｐゴシック" charset="0"/>
              </a:rPr>
              <a:t>i</a:t>
            </a:r>
            <a:r>
              <a:rPr lang="en-US" dirty="0">
                <a:solidFill>
                  <a:srgbClr val="000000"/>
                </a:solidFill>
                <a:latin typeface="Consolas"/>
                <a:ea typeface="ＭＳ Ｐゴシック" charset="0"/>
              </a:rPr>
              <a:t>] = </a:t>
            </a:r>
            <a:r>
              <a:rPr lang="en-US" dirty="0">
                <a:solidFill>
                  <a:srgbClr val="0000C0"/>
                </a:solidFill>
                <a:latin typeface="Consolas"/>
                <a:ea typeface="ＭＳ Ｐゴシック" charset="0"/>
              </a:rPr>
              <a:t>deck</a:t>
            </a:r>
            <a:r>
              <a:rPr lang="en-US" dirty="0">
                <a:solidFill>
                  <a:srgbClr val="000000"/>
                </a:solidFill>
                <a:latin typeface="Consolas"/>
                <a:ea typeface="ＭＳ Ｐゴシック" charset="0"/>
              </a:rPr>
              <a:t>[j];</a:t>
            </a:r>
          </a:p>
          <a:p>
            <a:pPr>
              <a:defRPr/>
            </a:pPr>
            <a:r>
              <a:rPr lang="en-US" dirty="0">
                <a:solidFill>
                  <a:srgbClr val="0000C0"/>
                </a:solidFill>
                <a:latin typeface="Consolas"/>
                <a:ea typeface="ＭＳ Ｐゴシック" charset="0"/>
              </a:rPr>
              <a:t>      deck</a:t>
            </a:r>
            <a:r>
              <a:rPr lang="en-US" dirty="0">
                <a:solidFill>
                  <a:srgbClr val="000000"/>
                </a:solidFill>
                <a:latin typeface="Consolas"/>
                <a:ea typeface="ＭＳ Ｐゴシック" charset="0"/>
              </a:rPr>
              <a:t>[j] = temp;</a:t>
            </a:r>
          </a:p>
          <a:p>
            <a:pPr>
              <a:defRPr/>
            </a:pPr>
            <a:r>
              <a:rPr lang="en-US" dirty="0">
                <a:solidFill>
                  <a:srgbClr val="000000"/>
                </a:solidFill>
                <a:latin typeface="Consolas"/>
                <a:ea typeface="ＭＳ Ｐゴシック" charset="0"/>
              </a:rPr>
              <a:t>    } </a:t>
            </a:r>
            <a:r>
              <a:rPr lang="en-US" dirty="0">
                <a:solidFill>
                  <a:srgbClr val="3F7F5F"/>
                </a:solidFill>
                <a:latin typeface="Consolas"/>
                <a:ea typeface="ＭＳ Ｐゴシック" charset="0"/>
              </a:rPr>
              <a:t>// end for loop</a:t>
            </a:r>
          </a:p>
          <a:p>
            <a:pPr>
              <a:defRPr/>
            </a:pPr>
            <a:r>
              <a:rPr lang="en-US" dirty="0">
                <a:solidFill>
                  <a:srgbClr val="000000"/>
                </a:solidFill>
                <a:latin typeface="Consolas"/>
                <a:ea typeface="ＭＳ Ｐゴシック" charset="0"/>
              </a:rPr>
              <a:t>  } </a:t>
            </a:r>
            <a:r>
              <a:rPr lang="en-US" dirty="0">
                <a:solidFill>
                  <a:srgbClr val="3F7F5F"/>
                </a:solidFill>
                <a:latin typeface="Consolas"/>
                <a:ea typeface="ＭＳ Ｐゴシック" charset="0"/>
              </a:rPr>
              <a:t>// end method shuffle</a:t>
            </a:r>
            <a:endParaRPr lang="en-US" dirty="0">
              <a:solidFill>
                <a:srgbClr val="000000"/>
              </a:solidFill>
              <a:latin typeface="Consolas"/>
              <a:ea typeface="ＭＳ Ｐゴシック" charset="0"/>
            </a:endParaRPr>
          </a:p>
          <a:p>
            <a:pPr>
              <a:defRPr/>
            </a:pPr>
            <a:r>
              <a:rPr lang="en-US" dirty="0">
                <a:solidFill>
                  <a:srgbClr val="3F7F5F"/>
                </a:solidFill>
                <a:latin typeface="Consolas"/>
                <a:ea typeface="ＭＳ Ｐゴシック" charset="0"/>
              </a:rPr>
              <a:t>  </a:t>
            </a:r>
            <a:r>
              <a:rPr lang="en-US" b="1" dirty="0">
                <a:solidFill>
                  <a:srgbClr val="7F0055"/>
                </a:solidFill>
                <a:latin typeface="Consolas"/>
                <a:ea typeface="ＭＳ Ｐゴシック" charset="0"/>
              </a:rPr>
              <a:t>  </a:t>
            </a:r>
            <a:endParaRPr lang="en-US" dirty="0">
              <a:solidFill>
                <a:srgbClr val="3F7F5F"/>
              </a:solidFill>
              <a:latin typeface="Consolas"/>
              <a:ea typeface="ＭＳ Ｐゴシック" charset="0"/>
            </a:endParaRPr>
          </a:p>
        </p:txBody>
      </p:sp>
      <p:sp>
        <p:nvSpPr>
          <p:cNvPr id="71683" name="TextBox 5">
            <a:extLst>
              <a:ext uri="{FF2B5EF4-FFF2-40B4-BE49-F238E27FC236}">
                <a16:creationId xmlns:a16="http://schemas.microsoft.com/office/drawing/2014/main" id="{86F3FFB7-EE52-2A44-9C07-611A012A6C6A}"/>
              </a:ext>
            </a:extLst>
          </p:cNvPr>
          <p:cNvSpPr txBox="1">
            <a:spLocks noChangeArrowheads="1"/>
          </p:cNvSpPr>
          <p:nvPr/>
        </p:nvSpPr>
        <p:spPr bwMode="auto">
          <a:xfrm>
            <a:off x="4067175" y="3933056"/>
            <a:ext cx="216058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22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Swapping Cards</a:t>
            </a:r>
          </a:p>
        </p:txBody>
      </p:sp>
      <p:sp>
        <p:nvSpPr>
          <p:cNvPr id="2" name="Right Brace 1">
            <a:extLst>
              <a:ext uri="{FF2B5EF4-FFF2-40B4-BE49-F238E27FC236}">
                <a16:creationId xmlns:a16="http://schemas.microsoft.com/office/drawing/2014/main" id="{AB4B31E9-EB79-1842-9E67-6BED55251580}"/>
              </a:ext>
            </a:extLst>
          </p:cNvPr>
          <p:cNvSpPr/>
          <p:nvPr/>
        </p:nvSpPr>
        <p:spPr>
          <a:xfrm>
            <a:off x="3708400" y="3716338"/>
            <a:ext cx="360363" cy="792162"/>
          </a:xfrm>
          <a:prstGeom prst="rightBrace">
            <a:avLst/>
          </a:prstGeom>
          <a:ln w="22225">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4CFE-AB62-A355-2183-7F6AFC2E40E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CACE1D9-8EED-47C5-8360-EAEBF692F14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6B68EA6-2AE8-6042-87B9-CC5B11DAF95E}"/>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9A0D02D-8415-EE46-8964-B3D7DA84781B}" type="slidenum">
              <a:rPr lang="en-US" altLang="en-US" sz="800">
                <a:solidFill>
                  <a:srgbClr val="595959"/>
                </a:solidFill>
              </a:rPr>
              <a:pPr/>
              <a:t>39</a:t>
            </a:fld>
            <a:endParaRPr lang="en-US" altLang="en-US" sz="800">
              <a:solidFill>
                <a:srgbClr val="595959"/>
              </a:solidFill>
            </a:endParaRPr>
          </a:p>
        </p:txBody>
      </p:sp>
      <p:sp>
        <p:nvSpPr>
          <p:cNvPr id="5" name="TextBox 4">
            <a:extLst>
              <a:ext uri="{FF2B5EF4-FFF2-40B4-BE49-F238E27FC236}">
                <a16:creationId xmlns:a16="http://schemas.microsoft.com/office/drawing/2014/main" id="{AAE84258-EFC3-1B43-843A-D34164A39099}"/>
              </a:ext>
            </a:extLst>
          </p:cNvPr>
          <p:cNvSpPr txBox="1"/>
          <p:nvPr/>
        </p:nvSpPr>
        <p:spPr>
          <a:xfrm>
            <a:off x="395288" y="765175"/>
            <a:ext cx="8569325" cy="4770438"/>
          </a:xfrm>
          <a:prstGeom prst="rect">
            <a:avLst/>
          </a:prstGeom>
          <a:noFill/>
        </p:spPr>
        <p:txBody>
          <a:bodyPr>
            <a:spAutoFit/>
          </a:bodyPr>
          <a:lstStyle/>
          <a:p>
            <a:pPr>
              <a:defRPr/>
            </a:pPr>
            <a:r>
              <a:rPr lang="en-US" dirty="0">
                <a:solidFill>
                  <a:srgbClr val="3F7F5F"/>
                </a:solidFill>
                <a:latin typeface="Consolas"/>
                <a:ea typeface="ＭＳ Ｐゴシック" charset="0"/>
                <a:cs typeface="ＭＳ Ｐゴシック" charset="0"/>
              </a:rPr>
              <a:t>// method that deals the next card</a:t>
            </a:r>
            <a:endParaRPr lang="en-US" b="1" dirty="0">
              <a:solidFill>
                <a:srgbClr val="7F0055"/>
              </a:solidFill>
              <a:latin typeface="Consolas"/>
              <a:ea typeface="ＭＳ Ｐゴシック" charset="0"/>
            </a:endParaRPr>
          </a:p>
          <a:p>
            <a:pPr>
              <a:defRPr/>
            </a:pPr>
            <a:r>
              <a:rPr lang="en-US" b="1" dirty="0">
                <a:solidFill>
                  <a:srgbClr val="7F0055"/>
                </a:solidFill>
                <a:latin typeface="Consolas"/>
                <a:ea typeface="ＭＳ Ｐゴシック" charset="0"/>
              </a:rPr>
              <a:t>public</a:t>
            </a:r>
            <a:r>
              <a:rPr lang="en-US" b="1" dirty="0">
                <a:solidFill>
                  <a:srgbClr val="000000"/>
                </a:solidFill>
                <a:latin typeface="Consolas"/>
                <a:ea typeface="ＭＳ Ｐゴシック" charset="0"/>
              </a:rPr>
              <a:t> Card </a:t>
            </a:r>
            <a:r>
              <a:rPr lang="en-US" b="1" dirty="0" err="1">
                <a:solidFill>
                  <a:srgbClr val="000000"/>
                </a:solidFill>
                <a:latin typeface="Consolas"/>
                <a:ea typeface="ＭＳ Ｐゴシック" charset="0"/>
              </a:rPr>
              <a:t>dealCard</a:t>
            </a:r>
            <a:r>
              <a:rPr lang="en-US" b="1" dirty="0">
                <a:solidFill>
                  <a:srgbClr val="000000"/>
                </a:solidFill>
                <a:latin typeface="Consolas"/>
                <a:ea typeface="ＭＳ Ｐゴシック" charset="0"/>
              </a:rPr>
              <a:t>() {</a:t>
            </a:r>
          </a:p>
          <a:p>
            <a:pPr>
              <a:defRPr/>
            </a:pPr>
            <a:r>
              <a:rPr lang="en-US" b="1" dirty="0">
                <a:solidFill>
                  <a:srgbClr val="7F0055"/>
                </a:solidFill>
                <a:latin typeface="Consolas"/>
                <a:ea typeface="ＭＳ Ｐゴシック" charset="0"/>
              </a:rPr>
              <a:t>    if</a:t>
            </a:r>
            <a:r>
              <a:rPr lang="en-US" b="1" dirty="0">
                <a:solidFill>
                  <a:srgbClr val="000000"/>
                </a:solidFill>
                <a:latin typeface="Consolas"/>
                <a:ea typeface="ＭＳ Ｐゴシック" charset="0"/>
              </a:rPr>
              <a:t> (</a:t>
            </a:r>
            <a:r>
              <a:rPr lang="en-US" b="1" dirty="0" err="1">
                <a:solidFill>
                  <a:srgbClr val="0000C0"/>
                </a:solidFill>
                <a:latin typeface="Consolas"/>
                <a:ea typeface="ＭＳ Ｐゴシック" charset="0"/>
              </a:rPr>
              <a:t>currentCard</a:t>
            </a:r>
            <a:r>
              <a:rPr lang="en-US" b="1" dirty="0">
                <a:solidFill>
                  <a:srgbClr val="000000"/>
                </a:solidFill>
                <a:latin typeface="Consolas"/>
                <a:ea typeface="ＭＳ Ｐゴシック" charset="0"/>
              </a:rPr>
              <a:t> &lt; </a:t>
            </a:r>
            <a:r>
              <a:rPr lang="en-US" b="1" dirty="0" err="1">
                <a:solidFill>
                  <a:srgbClr val="0000C0"/>
                </a:solidFill>
                <a:latin typeface="Consolas"/>
                <a:ea typeface="ＭＳ Ｐゴシック" charset="0"/>
              </a:rPr>
              <a:t>deck</a:t>
            </a:r>
            <a:r>
              <a:rPr lang="en-US" b="1" dirty="0" err="1">
                <a:solidFill>
                  <a:srgbClr val="000000"/>
                </a:solidFill>
                <a:latin typeface="Consolas"/>
                <a:ea typeface="ＭＳ Ｐゴシック" charset="0"/>
              </a:rPr>
              <a:t>.</a:t>
            </a:r>
            <a:r>
              <a:rPr lang="en-US" b="1" dirty="0" err="1">
                <a:solidFill>
                  <a:srgbClr val="0000C0"/>
                </a:solidFill>
                <a:latin typeface="Consolas"/>
                <a:ea typeface="ＭＳ Ｐゴシック" charset="0"/>
              </a:rPr>
              <a:t>length</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return</a:t>
            </a:r>
            <a:r>
              <a:rPr lang="en-US" b="1" dirty="0">
                <a:solidFill>
                  <a:srgbClr val="000000"/>
                </a:solidFill>
                <a:latin typeface="Consolas"/>
                <a:ea typeface="ＭＳ Ｐゴシック" charset="0"/>
              </a:rPr>
              <a:t> </a:t>
            </a:r>
            <a:r>
              <a:rPr lang="en-US" b="1" dirty="0">
                <a:solidFill>
                  <a:srgbClr val="0000C0"/>
                </a:solidFill>
                <a:latin typeface="Consolas"/>
                <a:ea typeface="ＭＳ Ｐゴシック" charset="0"/>
              </a:rPr>
              <a:t>deck</a:t>
            </a:r>
            <a:r>
              <a:rPr lang="en-US" b="1" dirty="0">
                <a:solidFill>
                  <a:srgbClr val="000000"/>
                </a:solidFill>
                <a:latin typeface="Consolas"/>
                <a:ea typeface="ＭＳ Ｐゴシック" charset="0"/>
              </a:rPr>
              <a:t>[</a:t>
            </a:r>
            <a:r>
              <a:rPr lang="en-US" b="1" dirty="0" err="1">
                <a:solidFill>
                  <a:srgbClr val="0000C0"/>
                </a:solidFill>
                <a:latin typeface="Consolas"/>
                <a:ea typeface="ＭＳ Ｐゴシック" charset="0"/>
              </a:rPr>
              <a:t>currentCard</a:t>
            </a:r>
            <a:r>
              <a:rPr lang="en-US" b="1" dirty="0">
                <a:solidFill>
                  <a:srgbClr val="000000"/>
                </a:solidFill>
                <a:latin typeface="Consolas"/>
                <a:ea typeface="ＭＳ Ｐゴシック" charset="0"/>
              </a:rPr>
              <a:t>++];</a:t>
            </a:r>
          </a:p>
          <a:p>
            <a:pPr>
              <a:defRPr/>
            </a:pPr>
            <a:r>
              <a:rPr lang="en-US" b="1" dirty="0">
                <a:solidFill>
                  <a:srgbClr val="7F0055"/>
                </a:solidFill>
                <a:latin typeface="Consolas"/>
                <a:ea typeface="ＭＳ Ｐゴシック" charset="0"/>
              </a:rPr>
              <a:t>    else</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return</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null</a:t>
            </a:r>
            <a:r>
              <a:rPr lang="en-US" b="1" dirty="0">
                <a:solidFill>
                  <a:srgbClr val="000000"/>
                </a:solidFill>
                <a:latin typeface="Consolas"/>
                <a:ea typeface="ＭＳ Ｐゴシック" charset="0"/>
              </a:rPr>
              <a:t>;</a:t>
            </a:r>
          </a:p>
          <a:p>
            <a:pPr>
              <a:defRPr/>
            </a:pPr>
            <a:r>
              <a:rPr lang="en-US" dirty="0">
                <a:solidFill>
                  <a:srgbClr val="000000"/>
                </a:solidFill>
                <a:latin typeface="Consolas"/>
                <a:ea typeface="ＭＳ Ｐゴシック" charset="0"/>
              </a:rPr>
              <a:t>  }</a:t>
            </a:r>
          </a:p>
          <a:p>
            <a:pPr>
              <a:defRPr/>
            </a:pPr>
            <a:r>
              <a:rPr lang="en-US" b="1" dirty="0">
                <a:solidFill>
                  <a:srgbClr val="7F0055"/>
                </a:solidFill>
                <a:latin typeface="Consolas"/>
                <a:ea typeface="ＭＳ Ｐゴシック" charset="0"/>
              </a:rPr>
              <a:t>  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static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void</a:t>
            </a:r>
            <a:r>
              <a:rPr lang="en-US" b="1" dirty="0">
                <a:solidFill>
                  <a:srgbClr val="000000"/>
                </a:solidFill>
                <a:latin typeface="Consolas"/>
                <a:ea typeface="ＭＳ Ｐゴシック" charset="0"/>
              </a:rPr>
              <a:t> main(String[] </a:t>
            </a:r>
            <a:r>
              <a:rPr lang="en-US" b="1" dirty="0" err="1">
                <a:solidFill>
                  <a:srgbClr val="000000"/>
                </a:solidFill>
                <a:latin typeface="Consolas"/>
                <a:ea typeface="ＭＳ Ｐゴシック" charset="0"/>
              </a:rPr>
              <a:t>args</a:t>
            </a:r>
            <a:r>
              <a:rPr lang="en-US" b="1" dirty="0">
                <a:solidFill>
                  <a:srgbClr val="000000"/>
                </a:solidFill>
                <a:latin typeface="Consolas"/>
                <a:ea typeface="ＭＳ Ｐゴシック" charset="0"/>
              </a:rPr>
              <a:t>) {</a:t>
            </a:r>
          </a:p>
          <a:p>
            <a:pPr>
              <a:defRPr/>
            </a:pPr>
            <a:r>
              <a:rPr lang="en-US" dirty="0">
                <a:solidFill>
                  <a:srgbClr val="000000"/>
                </a:solidFill>
                <a:latin typeface="Consolas"/>
                <a:ea typeface="ＭＳ Ｐゴシック" charset="0"/>
              </a:rPr>
              <a:t>    </a:t>
            </a:r>
            <a:r>
              <a:rPr lang="en-US" b="1" dirty="0" err="1">
                <a:solidFill>
                  <a:srgbClr val="000000"/>
                </a:solidFill>
                <a:latin typeface="Consolas"/>
                <a:ea typeface="ＭＳ Ｐゴシック" charset="0"/>
              </a:rPr>
              <a:t>DeckOfCards</a:t>
            </a: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myDeck</a:t>
            </a:r>
            <a:r>
              <a:rPr lang="en-US" dirty="0">
                <a:solidFill>
                  <a:srgbClr val="000000"/>
                </a:solidFill>
                <a:latin typeface="Consolas"/>
                <a:ea typeface="ＭＳ Ｐゴシック" charset="0"/>
              </a:rPr>
              <a:t> = </a:t>
            </a:r>
            <a:r>
              <a:rPr lang="en-US" b="1" dirty="0">
                <a:solidFill>
                  <a:srgbClr val="7F0055"/>
                </a:solidFill>
                <a:latin typeface="Consolas"/>
                <a:ea typeface="ＭＳ Ｐゴシック" charset="0"/>
              </a:rPr>
              <a:t>new</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DeckOfCards</a:t>
            </a:r>
            <a:r>
              <a:rPr lang="en-US" b="1" dirty="0">
                <a:solidFill>
                  <a:srgbClr val="000000"/>
                </a:solidFill>
                <a:latin typeface="Consolas"/>
                <a:ea typeface="ＭＳ Ｐゴシック" charset="0"/>
              </a:rPr>
              <a:t>();</a:t>
            </a:r>
          </a:p>
          <a:p>
            <a:pPr>
              <a:defRPr/>
            </a:pPr>
            <a:r>
              <a:rPr lang="en-US" b="1" dirty="0">
                <a:solidFill>
                  <a:srgbClr val="7F0055"/>
                </a:solidFill>
                <a:latin typeface="Consolas"/>
                <a:ea typeface="ＭＳ Ｐゴシック" charset="0"/>
              </a:rPr>
              <a:t>    for</a:t>
            </a:r>
            <a:r>
              <a:rPr lang="en-US" b="1" dirty="0">
                <a:solidFill>
                  <a:srgbClr val="000000"/>
                </a:solidFill>
                <a:latin typeface="Consolas"/>
                <a:ea typeface="ＭＳ Ｐゴシック" charset="0"/>
              </a:rPr>
              <a:t> (</a:t>
            </a:r>
            <a:r>
              <a:rPr lang="en-US" b="1" dirty="0" err="1">
                <a:solidFill>
                  <a:srgbClr val="7F0055"/>
                </a:solidFill>
                <a:latin typeface="Consolas"/>
                <a:ea typeface="ＭＳ Ｐゴシック" charset="0"/>
              </a:rPr>
              <a:t>int</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i</a:t>
            </a:r>
            <a:r>
              <a:rPr lang="en-US" b="1" dirty="0">
                <a:solidFill>
                  <a:srgbClr val="000000"/>
                </a:solidFill>
                <a:latin typeface="Consolas"/>
                <a:ea typeface="ＭＳ Ｐゴシック" charset="0"/>
              </a:rPr>
              <a:t> = 0; </a:t>
            </a:r>
            <a:r>
              <a:rPr lang="en-US" b="1" dirty="0" err="1">
                <a:solidFill>
                  <a:srgbClr val="000000"/>
                </a:solidFill>
                <a:latin typeface="Consolas"/>
                <a:ea typeface="ＭＳ Ｐゴシック" charset="0"/>
              </a:rPr>
              <a:t>i</a:t>
            </a:r>
            <a:r>
              <a:rPr lang="en-US" b="1" dirty="0">
                <a:solidFill>
                  <a:srgbClr val="000000"/>
                </a:solidFill>
                <a:latin typeface="Consolas"/>
                <a:ea typeface="ＭＳ Ｐゴシック" charset="0"/>
              </a:rPr>
              <a:t> &lt; </a:t>
            </a:r>
            <a:r>
              <a:rPr lang="en-US" b="1" dirty="0" err="1">
                <a:solidFill>
                  <a:srgbClr val="000000"/>
                </a:solidFill>
                <a:latin typeface="Consolas"/>
                <a:ea typeface="ＭＳ Ｐゴシック" charset="0"/>
              </a:rPr>
              <a:t>DeckOfCards.</a:t>
            </a:r>
            <a:r>
              <a:rPr lang="en-US" b="1" i="1" dirty="0" err="1">
                <a:solidFill>
                  <a:srgbClr val="0000C0"/>
                </a:solidFill>
                <a:latin typeface="Consolas"/>
                <a:ea typeface="ＭＳ Ｐゴシック" charset="0"/>
              </a:rPr>
              <a:t>NUMBER_OF_CARDS</a:t>
            </a:r>
            <a:r>
              <a:rPr lang="en-US" b="1" i="1" dirty="0">
                <a:solidFill>
                  <a:srgbClr val="000000"/>
                </a:solidFill>
                <a:latin typeface="Consolas"/>
                <a:ea typeface="ＭＳ Ｐゴシック" charset="0"/>
              </a:rPr>
              <a:t>; </a:t>
            </a:r>
            <a:r>
              <a:rPr lang="en-US" b="1" i="1" dirty="0" err="1">
                <a:solidFill>
                  <a:srgbClr val="000000"/>
                </a:solidFill>
                <a:latin typeface="Consolas"/>
                <a:ea typeface="ＭＳ Ｐゴシック" charset="0"/>
              </a:rPr>
              <a:t>i</a:t>
            </a:r>
            <a:r>
              <a:rPr lang="en-US" b="1" i="1" dirty="0">
                <a:solidFill>
                  <a:srgbClr val="000000"/>
                </a:solidFill>
                <a:latin typeface="Consolas"/>
                <a:ea typeface="ＭＳ Ｐゴシック" charset="0"/>
              </a:rPr>
              <a:t>++) {</a:t>
            </a:r>
          </a:p>
          <a:p>
            <a:pPr>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.printf</a:t>
            </a:r>
            <a:r>
              <a:rPr lang="en-US" i="1" dirty="0">
                <a:solidFill>
                  <a:srgbClr val="000000"/>
                </a:solidFill>
                <a:latin typeface="Consolas"/>
                <a:ea typeface="ＭＳ Ｐゴシック" charset="0"/>
              </a:rPr>
              <a:t>(</a:t>
            </a:r>
            <a:r>
              <a:rPr lang="en-US" i="1" dirty="0">
                <a:solidFill>
                  <a:srgbClr val="2A00FF"/>
                </a:solidFill>
                <a:latin typeface="Consolas"/>
                <a:ea typeface="ＭＳ Ｐゴシック" charset="0"/>
              </a:rPr>
              <a:t>"%19s"</a:t>
            </a:r>
            <a:r>
              <a:rPr lang="en-US" i="1" dirty="0">
                <a:solidFill>
                  <a:srgbClr val="000000"/>
                </a:solidFill>
                <a:latin typeface="Consolas"/>
                <a:ea typeface="ＭＳ Ｐゴシック" charset="0"/>
              </a:rPr>
              <a:t>, </a:t>
            </a:r>
            <a:r>
              <a:rPr lang="en-US" i="1" dirty="0" err="1">
                <a:solidFill>
                  <a:srgbClr val="000000"/>
                </a:solidFill>
                <a:latin typeface="Consolas"/>
                <a:ea typeface="ＭＳ Ｐゴシック" charset="0"/>
              </a:rPr>
              <a:t>myDeck.dealCard</a:t>
            </a:r>
            <a:r>
              <a:rPr lang="en-US" i="1" dirty="0">
                <a:solidFill>
                  <a:srgbClr val="000000"/>
                </a:solidFill>
                <a:latin typeface="Consolas"/>
                <a:ea typeface="ＭＳ Ｐゴシック" charset="0"/>
              </a:rPr>
              <a:t>());</a:t>
            </a:r>
          </a:p>
          <a:p>
            <a:pPr>
              <a:defRPr/>
            </a:pPr>
            <a:r>
              <a:rPr lang="en-US" b="1" dirty="0">
                <a:solidFill>
                  <a:srgbClr val="7F0055"/>
                </a:solidFill>
                <a:latin typeface="Consolas"/>
                <a:ea typeface="ＭＳ Ｐゴシック" charset="0"/>
              </a:rPr>
              <a:t>      if</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i</a:t>
            </a:r>
            <a:r>
              <a:rPr lang="en-US" b="1" dirty="0">
                <a:solidFill>
                  <a:srgbClr val="000000"/>
                </a:solidFill>
                <a:latin typeface="Consolas"/>
                <a:ea typeface="ＭＳ Ｐゴシック" charset="0"/>
              </a:rPr>
              <a:t> % 4 == 3) </a:t>
            </a:r>
            <a:r>
              <a:rPr lang="en-US" b="1" dirty="0" err="1">
                <a:solidFill>
                  <a:srgbClr val="000000"/>
                </a:solidFill>
                <a:latin typeface="Consolas"/>
                <a:ea typeface="ＭＳ Ｐゴシック" charset="0"/>
              </a:rPr>
              <a:t>System.</a:t>
            </a:r>
            <a:r>
              <a:rPr lang="en-US" b="1" i="1" dirty="0" err="1">
                <a:solidFill>
                  <a:srgbClr val="0000C0"/>
                </a:solidFill>
                <a:latin typeface="Consolas"/>
                <a:ea typeface="ＭＳ Ｐゴシック" charset="0"/>
              </a:rPr>
              <a:t>out</a:t>
            </a:r>
            <a:r>
              <a:rPr lang="en-US" b="1" i="1" dirty="0" err="1">
                <a:solidFill>
                  <a:srgbClr val="000000"/>
                </a:solidFill>
                <a:latin typeface="Consolas"/>
                <a:ea typeface="ＭＳ Ｐゴシック" charset="0"/>
              </a:rPr>
              <a:t>.println</a:t>
            </a:r>
            <a:r>
              <a:rPr lang="en-US" b="1" i="1" dirty="0">
                <a:solidFill>
                  <a:srgbClr val="000000"/>
                </a:solidFill>
                <a:latin typeface="Consolas"/>
                <a:ea typeface="ＭＳ Ｐゴシック" charset="0"/>
              </a:rPr>
              <a:t>();</a:t>
            </a:r>
          </a:p>
          <a:p>
            <a:pPr>
              <a:defRPr/>
            </a:pPr>
            <a:r>
              <a:rPr lang="en-US" dirty="0">
                <a:solidFill>
                  <a:srgbClr val="000000"/>
                </a:solidFill>
                <a:latin typeface="Consolas"/>
                <a:ea typeface="ＭＳ Ｐゴシック" charset="0"/>
              </a:rPr>
              <a:t>    } </a:t>
            </a:r>
            <a:r>
              <a:rPr lang="en-US" dirty="0">
                <a:solidFill>
                  <a:srgbClr val="3F7F5F"/>
                </a:solidFill>
                <a:latin typeface="Consolas"/>
                <a:ea typeface="ＭＳ Ｐゴシック" charset="0"/>
              </a:rPr>
              <a:t>// end for loop</a:t>
            </a:r>
          </a:p>
          <a:p>
            <a:pPr>
              <a:defRPr/>
            </a:pPr>
            <a:r>
              <a:rPr lang="en-US" dirty="0">
                <a:solidFill>
                  <a:srgbClr val="000000"/>
                </a:solidFill>
                <a:latin typeface="Consolas"/>
                <a:ea typeface="ＭＳ Ｐゴシック" charset="0"/>
              </a:rPr>
              <a:t>  } </a:t>
            </a:r>
            <a:r>
              <a:rPr lang="en-US" dirty="0">
                <a:solidFill>
                  <a:srgbClr val="3F7F5F"/>
                </a:solidFill>
                <a:latin typeface="Consolas"/>
                <a:ea typeface="ＭＳ Ｐゴシック" charset="0"/>
              </a:rPr>
              <a:t>// end method main</a:t>
            </a:r>
          </a:p>
          <a:p>
            <a:pPr>
              <a:defRPr/>
            </a:pPr>
            <a:r>
              <a:rPr lang="en-US" dirty="0">
                <a:solidFill>
                  <a:srgbClr val="000000"/>
                </a:solidFill>
                <a:latin typeface="Consolas"/>
                <a:ea typeface="ＭＳ Ｐゴシック" charset="0"/>
              </a:rPr>
              <a:t>} </a:t>
            </a:r>
            <a:r>
              <a:rPr lang="en-US" dirty="0">
                <a:solidFill>
                  <a:srgbClr val="3F7F5F"/>
                </a:solidFill>
                <a:latin typeface="Consolas"/>
                <a:ea typeface="ＭＳ Ｐゴシック" charset="0"/>
              </a:rPr>
              <a:t>// end class </a:t>
            </a:r>
            <a:r>
              <a:rPr lang="en-US" dirty="0" err="1">
                <a:solidFill>
                  <a:srgbClr val="3F7F5F"/>
                </a:solidFill>
                <a:latin typeface="Consolas"/>
                <a:ea typeface="ＭＳ Ｐゴシック" charset="0"/>
              </a:rPr>
              <a:t>DeckOfCards</a:t>
            </a:r>
            <a:endParaRPr lang="en-US" dirty="0">
              <a:solidFill>
                <a:srgbClr val="3F7F5F"/>
              </a:solidFill>
              <a:latin typeface="Consolas"/>
              <a:ea typeface="ＭＳ Ｐゴシック" charset="0"/>
            </a:endParaRPr>
          </a:p>
        </p:txBody>
      </p:sp>
      <p:sp>
        <p:nvSpPr>
          <p:cNvPr id="75779" name="TextBox 5">
            <a:extLst>
              <a:ext uri="{FF2B5EF4-FFF2-40B4-BE49-F238E27FC236}">
                <a16:creationId xmlns:a16="http://schemas.microsoft.com/office/drawing/2014/main" id="{4F9AF7B9-7DBD-E040-9290-30FDFD823DD8}"/>
              </a:ext>
            </a:extLst>
          </p:cNvPr>
          <p:cNvSpPr txBox="1">
            <a:spLocks noChangeArrowheads="1"/>
          </p:cNvSpPr>
          <p:nvPr/>
        </p:nvSpPr>
        <p:spPr bwMode="auto">
          <a:xfrm>
            <a:off x="6084888" y="426621"/>
            <a:ext cx="1439440" cy="338554"/>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Return Card</a:t>
            </a:r>
          </a:p>
        </p:txBody>
      </p:sp>
      <p:cxnSp>
        <p:nvCxnSpPr>
          <p:cNvPr id="7" name="Straight Arrow Connector 6">
            <a:extLst>
              <a:ext uri="{FF2B5EF4-FFF2-40B4-BE49-F238E27FC236}">
                <a16:creationId xmlns:a16="http://schemas.microsoft.com/office/drawing/2014/main" id="{2DD82A0B-9941-7B4B-8C39-F2A158AA9584}"/>
              </a:ext>
            </a:extLst>
          </p:cNvPr>
          <p:cNvCxnSpPr/>
          <p:nvPr/>
        </p:nvCxnSpPr>
        <p:spPr>
          <a:xfrm flipH="1">
            <a:off x="6084888" y="836613"/>
            <a:ext cx="503237" cy="720725"/>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5781" name="TextBox 7">
            <a:extLst>
              <a:ext uri="{FF2B5EF4-FFF2-40B4-BE49-F238E27FC236}">
                <a16:creationId xmlns:a16="http://schemas.microsoft.com/office/drawing/2014/main" id="{2F407D1F-D2DE-7C49-BAD3-6145A96B2672}"/>
              </a:ext>
            </a:extLst>
          </p:cNvPr>
          <p:cNvSpPr txBox="1">
            <a:spLocks noChangeArrowheads="1"/>
          </p:cNvSpPr>
          <p:nvPr/>
        </p:nvSpPr>
        <p:spPr bwMode="auto">
          <a:xfrm>
            <a:off x="5292725" y="4652963"/>
            <a:ext cx="3743325" cy="338554"/>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Invoke </a:t>
            </a:r>
            <a:r>
              <a:rPr lang="en-US" altLang="en-US" b="1" dirty="0" err="1">
                <a:latin typeface="Courier New" panose="02070309020205020404" pitchFamily="49" charset="0"/>
                <a:ea typeface="Verdana" panose="020B0604030504040204" pitchFamily="34" charset="0"/>
                <a:cs typeface="Courier New" panose="02070309020205020404" pitchFamily="49" charset="0"/>
              </a:rPr>
              <a:t>toString</a:t>
            </a:r>
            <a:r>
              <a:rPr lang="en-US" altLang="en-US" b="1" dirty="0">
                <a:latin typeface="Courier New" panose="02070309020205020404" pitchFamily="49" charset="0"/>
                <a:ea typeface="Verdana" panose="020B0604030504040204" pitchFamily="34" charset="0"/>
                <a:cs typeface="Courier New" panose="02070309020205020404" pitchFamily="49" charset="0"/>
              </a:rPr>
              <a:t>() </a:t>
            </a:r>
            <a:r>
              <a:rPr lang="en-US" altLang="en-US" dirty="0">
                <a:latin typeface="Verdana" panose="020B0604030504040204" pitchFamily="34" charset="0"/>
                <a:ea typeface="Verdana" panose="020B0604030504040204" pitchFamily="34" charset="0"/>
                <a:cs typeface="Verdana" panose="020B0604030504040204" pitchFamily="34" charset="0"/>
              </a:rPr>
              <a:t>of Card class</a:t>
            </a:r>
          </a:p>
        </p:txBody>
      </p:sp>
      <p:cxnSp>
        <p:nvCxnSpPr>
          <p:cNvPr id="9" name="Straight Arrow Connector 8">
            <a:extLst>
              <a:ext uri="{FF2B5EF4-FFF2-40B4-BE49-F238E27FC236}">
                <a16:creationId xmlns:a16="http://schemas.microsoft.com/office/drawing/2014/main" id="{D1542DF6-A90D-F74F-84B1-E6A473224E4E}"/>
              </a:ext>
            </a:extLst>
          </p:cNvPr>
          <p:cNvCxnSpPr/>
          <p:nvPr/>
        </p:nvCxnSpPr>
        <p:spPr>
          <a:xfrm flipH="1" flipV="1">
            <a:off x="6011863" y="4005263"/>
            <a:ext cx="1008062" cy="647700"/>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685C4A90-CFF0-5B43-A4FA-8449AA129069}"/>
              </a:ext>
            </a:extLst>
          </p:cNvPr>
          <p:cNvSpPr>
            <a:spLocks noGrp="1" noChangeArrowheads="1"/>
          </p:cNvSpPr>
          <p:nvPr>
            <p:ph type="title"/>
          </p:nvPr>
        </p:nvSpPr>
        <p:spPr/>
        <p:txBody>
          <a:bodyPr rtlCol="0">
            <a:normAutofit/>
          </a:bodyPr>
          <a:lstStyle/>
          <a:p>
            <a:pPr eaLnBrk="1" fontAlgn="auto" hangingPunct="1">
              <a:spcAft>
                <a:spcPts val="0"/>
              </a:spcAft>
              <a:defRPr/>
            </a:pPr>
            <a:r>
              <a:rPr lang="en-CA" dirty="0">
                <a:ea typeface="+mj-ea"/>
                <a:cs typeface="+mj-cs"/>
              </a:rPr>
              <a:t>Declaring </a:t>
            </a:r>
            <a:r>
              <a:rPr lang="en-CA" dirty="0"/>
              <a:t>and Creating Array (</a:t>
            </a:r>
            <a:r>
              <a:rPr lang="en-CA" dirty="0">
                <a:ea typeface="+mj-ea"/>
                <a:cs typeface="+mj-cs"/>
              </a:rPr>
              <a:t>2)</a:t>
            </a:r>
            <a:endParaRPr lang="en-US" dirty="0">
              <a:ea typeface="+mj-ea"/>
              <a:cs typeface="+mj-cs"/>
            </a:endParaRPr>
          </a:p>
        </p:txBody>
      </p:sp>
      <p:sp>
        <p:nvSpPr>
          <p:cNvPr id="772099" name="Rectangle 3">
            <a:extLst>
              <a:ext uri="{FF2B5EF4-FFF2-40B4-BE49-F238E27FC236}">
                <a16:creationId xmlns:a16="http://schemas.microsoft.com/office/drawing/2014/main" id="{626E3A08-6409-B543-9041-B967B9D9B9B3}"/>
              </a:ext>
            </a:extLst>
          </p:cNvPr>
          <p:cNvSpPr>
            <a:spLocks noGrp="1" noChangeArrowheads="1"/>
          </p:cNvSpPr>
          <p:nvPr>
            <p:ph type="body" idx="1"/>
          </p:nvPr>
        </p:nvSpPr>
        <p:spPr>
          <a:xfrm>
            <a:off x="1043608" y="1412875"/>
            <a:ext cx="7681292" cy="4852988"/>
          </a:xfrm>
        </p:spPr>
        <p:txBody>
          <a:bodyPr rtlCol="0">
            <a:normAutofit/>
          </a:bodyPr>
          <a:lstStyle/>
          <a:p>
            <a:pPr eaLnBrk="1" fontAlgn="auto" hangingPunct="1">
              <a:spcAft>
                <a:spcPts val="0"/>
              </a:spcAft>
              <a:buFont typeface="Wingdings 2" pitchFamily="18" charset="2"/>
              <a:buChar char=""/>
              <a:defRPr/>
            </a:pPr>
            <a:r>
              <a:rPr lang="en-CA" sz="24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Format:</a:t>
            </a:r>
          </a:p>
          <a:p>
            <a:pPr lvl="1" eaLnBrk="1" fontAlgn="auto" hangingPunct="1">
              <a:spcAft>
                <a:spcPts val="0"/>
              </a:spcAft>
              <a:buClr>
                <a:schemeClr val="accent1">
                  <a:lumMod val="50000"/>
                </a:schemeClr>
              </a:buClr>
              <a:buFontTx/>
              <a:buNone/>
              <a:defRPr/>
            </a:pPr>
            <a:r>
              <a:rPr lang="en-CA" sz="2000" dirty="0">
                <a:solidFill>
                  <a:schemeClr val="tx1">
                    <a:lumMod val="65000"/>
                    <a:lumOff val="35000"/>
                  </a:schemeClr>
                </a:solidFill>
              </a:rPr>
              <a:t>&lt;</a:t>
            </a:r>
            <a:r>
              <a:rPr lang="en-CA" sz="2000" dirty="0" err="1">
                <a:solidFill>
                  <a:schemeClr val="tx1">
                    <a:lumMod val="65000"/>
                    <a:lumOff val="35000"/>
                  </a:schemeClr>
                </a:solidFill>
              </a:rPr>
              <a:t>dataType</a:t>
            </a:r>
            <a:r>
              <a:rPr lang="en-CA" sz="2000" dirty="0">
                <a:solidFill>
                  <a:schemeClr val="tx1">
                    <a:lumMod val="65000"/>
                    <a:lumOff val="35000"/>
                  </a:schemeClr>
                </a:solidFill>
              </a:rPr>
              <a:t>&gt; [] &lt;</a:t>
            </a:r>
            <a:r>
              <a:rPr lang="en-CA" sz="2000" dirty="0" err="1">
                <a:solidFill>
                  <a:schemeClr val="tx1">
                    <a:lumMod val="65000"/>
                    <a:lumOff val="35000"/>
                  </a:schemeClr>
                </a:solidFill>
              </a:rPr>
              <a:t>arrayName</a:t>
            </a:r>
            <a:r>
              <a:rPr lang="en-CA" sz="2000" dirty="0">
                <a:solidFill>
                  <a:schemeClr val="tx1">
                    <a:lumMod val="65000"/>
                    <a:lumOff val="35000"/>
                  </a:schemeClr>
                </a:solidFill>
              </a:rPr>
              <a:t>&gt; = new &lt;</a:t>
            </a:r>
            <a:r>
              <a:rPr lang="en-CA" sz="2000" i="1" dirty="0" err="1">
                <a:solidFill>
                  <a:schemeClr val="tx1">
                    <a:lumMod val="65000"/>
                    <a:lumOff val="35000"/>
                  </a:schemeClr>
                </a:solidFill>
              </a:rPr>
              <a:t>dataType</a:t>
            </a:r>
            <a:r>
              <a:rPr lang="en-CA" sz="2000" dirty="0">
                <a:solidFill>
                  <a:schemeClr val="tx1">
                    <a:lumMod val="65000"/>
                    <a:lumOff val="35000"/>
                  </a:schemeClr>
                </a:solidFill>
              </a:rPr>
              <a:t>&gt; [&lt;</a:t>
            </a:r>
            <a:r>
              <a:rPr lang="en-CA" sz="2000" i="1" dirty="0">
                <a:solidFill>
                  <a:schemeClr val="tx1">
                    <a:lumMod val="65000"/>
                    <a:lumOff val="35000"/>
                  </a:schemeClr>
                </a:solidFill>
              </a:rPr>
              <a:t>no. of elements</a:t>
            </a:r>
            <a:r>
              <a:rPr lang="en-CA" sz="2000" dirty="0">
                <a:solidFill>
                  <a:schemeClr val="tx1">
                    <a:lumMod val="65000"/>
                    <a:lumOff val="35000"/>
                  </a:schemeClr>
                </a:solidFill>
              </a:rPr>
              <a:t>&gt;];</a:t>
            </a:r>
            <a:endParaRPr lang="en-CA"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a:p>
            <a:pPr eaLnBrk="1" fontAlgn="auto" hangingPunct="1">
              <a:spcAft>
                <a:spcPts val="0"/>
              </a:spcAft>
              <a:buFont typeface="Wingdings 2" pitchFamily="18" charset="2"/>
              <a:buChar char=""/>
              <a:defRPr/>
            </a:pPr>
            <a:r>
              <a:rPr lang="en-CA" sz="24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Example:</a:t>
            </a:r>
          </a:p>
          <a:p>
            <a:pPr marL="0" indent="0" eaLnBrk="1" fontAlgn="auto" hangingPunct="1">
              <a:spcBef>
                <a:spcPts val="800"/>
              </a:spcBef>
              <a:spcAft>
                <a:spcPts val="0"/>
              </a:spcAft>
              <a:buNone/>
              <a:defRPr/>
            </a:pPr>
            <a:r>
              <a:rPr lang="en-CA" sz="3200" dirty="0">
                <a:solidFill>
                  <a:schemeClr val="tx1">
                    <a:lumMod val="65000"/>
                    <a:lumOff val="35000"/>
                  </a:schemeClr>
                </a:solidFill>
                <a:ea typeface="+mn-ea"/>
                <a:cs typeface="+mn-cs"/>
              </a:rPr>
              <a:t>	 </a:t>
            </a:r>
            <a:r>
              <a:rPr lang="en-US" sz="1800" b="1" dirty="0">
                <a:solidFill>
                  <a:schemeClr val="tx1">
                    <a:lumMod val="65000"/>
                    <a:lumOff val="35000"/>
                  </a:schemeClr>
                </a:solidFill>
                <a:latin typeface="Courier New" panose="02070309020205020404" pitchFamily="49" charset="0"/>
                <a:cs typeface="Courier New" panose="02070309020205020404" pitchFamily="49" charset="0"/>
              </a:rPr>
              <a:t>int SIZE = 10;</a:t>
            </a:r>
          </a:p>
          <a:p>
            <a:pPr marL="0" indent="0" eaLnBrk="1" fontAlgn="auto" hangingPunct="1">
              <a:spcBef>
                <a:spcPts val="800"/>
              </a:spcBef>
              <a:spcAft>
                <a:spcPts val="0"/>
              </a:spcAft>
              <a:buFont typeface="Wingdings 2" charset="0"/>
              <a:buNone/>
              <a:defRPr/>
            </a:pPr>
            <a:r>
              <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rPr>
              <a:t>	 int [] arr1 </a:t>
            </a:r>
            <a:r>
              <a:rPr lang="en-US" sz="1800" b="1" dirty="0">
                <a:solidFill>
                  <a:schemeClr val="tx1">
                    <a:lumMod val="65000"/>
                    <a:lumOff val="35000"/>
                  </a:schemeClr>
                </a:solidFill>
                <a:latin typeface="Courier New" panose="02070309020205020404" pitchFamily="49" charset="0"/>
                <a:cs typeface="Courier New" panose="02070309020205020404" pitchFamily="49" charset="0"/>
              </a:rPr>
              <a:t>= new int[SIZE]</a:t>
            </a:r>
            <a:r>
              <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rPr>
              <a:t>; </a:t>
            </a:r>
          </a:p>
          <a:p>
            <a:pPr marL="0" indent="0" eaLnBrk="1" fontAlgn="auto" hangingPunct="1">
              <a:spcBef>
                <a:spcPts val="800"/>
              </a:spcBef>
              <a:spcAft>
                <a:spcPts val="0"/>
              </a:spcAft>
              <a:buFont typeface="Wingdings 2" charset="0"/>
              <a:buNone/>
              <a:defRPr/>
            </a:pPr>
            <a:r>
              <a:rPr lang="en-CA" sz="1800" b="1" dirty="0">
                <a:solidFill>
                  <a:schemeClr val="tx1">
                    <a:lumMod val="65000"/>
                    <a:lumOff val="35000"/>
                  </a:schemeClr>
                </a:solidFill>
                <a:latin typeface="Courier New" panose="02070309020205020404" pitchFamily="49" charset="0"/>
                <a:ea typeface="+mn-ea"/>
                <a:cs typeface="Courier New" panose="02070309020205020404" pitchFamily="49" charset="0"/>
              </a:rPr>
              <a:t>	 int [][] arr2 </a:t>
            </a:r>
            <a:r>
              <a:rPr lang="en-CA" sz="1800" b="1" dirty="0">
                <a:solidFill>
                  <a:schemeClr val="tx1">
                    <a:lumMod val="65000"/>
                    <a:lumOff val="35000"/>
                  </a:schemeClr>
                </a:solidFill>
                <a:latin typeface="Courier New" panose="02070309020205020404" pitchFamily="49" charset="0"/>
                <a:cs typeface="Courier New" panose="02070309020205020404" pitchFamily="49" charset="0"/>
              </a:rPr>
              <a:t>= new int[SIZE][SIZE];</a:t>
            </a:r>
            <a:endParaRPr lang="en-CA" sz="1800" b="1" dirty="0">
              <a:solidFill>
                <a:schemeClr val="tx1">
                  <a:lumMod val="65000"/>
                  <a:lumOff val="35000"/>
                </a:schemeClr>
              </a:solidFill>
              <a:latin typeface="Courier New" panose="02070309020205020404" pitchFamily="49" charset="0"/>
              <a:ea typeface="+mn-ea"/>
              <a:cs typeface="Courier New" panose="02070309020205020404" pitchFamily="49" charset="0"/>
            </a:endParaRPr>
          </a:p>
          <a:p>
            <a:pPr marL="0" indent="0" eaLnBrk="1" fontAlgn="auto" hangingPunct="1">
              <a:spcBef>
                <a:spcPts val="800"/>
              </a:spcBef>
              <a:spcAft>
                <a:spcPts val="0"/>
              </a:spcAft>
              <a:buFont typeface="Wingdings 2" charset="0"/>
              <a:buNone/>
              <a:defRPr/>
            </a:pPr>
            <a:endParaRPr lang="en-US" sz="1800" b="1" dirty="0">
              <a:solidFill>
                <a:schemeClr val="tx1">
                  <a:lumMod val="65000"/>
                  <a:lumOff val="35000"/>
                </a:schemeClr>
              </a:solidFill>
              <a:latin typeface="Courier New" panose="02070309020205020404" pitchFamily="49" charset="0"/>
              <a:ea typeface="+mn-ea"/>
              <a:cs typeface="Courier New" panose="02070309020205020404" pitchFamily="49" charset="0"/>
            </a:endParaRPr>
          </a:p>
        </p:txBody>
      </p:sp>
      <p:sp>
        <p:nvSpPr>
          <p:cNvPr id="2" name="TextBox 1">
            <a:extLst>
              <a:ext uri="{FF2B5EF4-FFF2-40B4-BE49-F238E27FC236}">
                <a16:creationId xmlns:a16="http://schemas.microsoft.com/office/drawing/2014/main" id="{571EF095-7125-5B4A-BAC9-5813F7976503}"/>
              </a:ext>
            </a:extLst>
          </p:cNvPr>
          <p:cNvSpPr txBox="1"/>
          <p:nvPr/>
        </p:nvSpPr>
        <p:spPr>
          <a:xfrm>
            <a:off x="827584" y="5517232"/>
            <a:ext cx="7681292" cy="369332"/>
          </a:xfrm>
          <a:prstGeom prst="rect">
            <a:avLst/>
          </a:prstGeom>
          <a:noFill/>
        </p:spPr>
        <p:txBody>
          <a:bodyPr wrap="square" rtlCol="0">
            <a:spAutoFit/>
          </a:bodyPr>
          <a:lstStyle/>
          <a:p>
            <a:r>
              <a:rPr lang="en-US"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Note: </a:t>
            </a:r>
            <a:r>
              <a:rPr lang="en-US" sz="1800" b="1" dirty="0">
                <a:solidFill>
                  <a:srgbClr val="0000FF"/>
                </a:solidFill>
                <a:latin typeface="Courier New" panose="02070309020205020404" pitchFamily="49" charset="0"/>
                <a:cs typeface="Courier New" panose="02070309020205020404" pitchFamily="49" charset="0"/>
              </a:rPr>
              <a:t>int [12] </a:t>
            </a:r>
            <a:r>
              <a:rPr lang="en-US" sz="1800" b="1" dirty="0" err="1">
                <a:solidFill>
                  <a:srgbClr val="0000FF"/>
                </a:solidFill>
                <a:latin typeface="Courier New" panose="02070309020205020404" pitchFamily="49" charset="0"/>
                <a:cs typeface="Courier New" panose="02070309020205020404" pitchFamily="49" charset="0"/>
              </a:rPr>
              <a:t>arr</a:t>
            </a:r>
            <a:r>
              <a:rPr lang="en-US" sz="1800" b="1" dirty="0">
                <a:solidFill>
                  <a:srgbClr val="0000FF"/>
                </a:solidFill>
                <a:latin typeface="Courier New" panose="02070309020205020404" pitchFamily="49" charset="0"/>
                <a:cs typeface="Courier New" panose="02070309020205020404" pitchFamily="49" charset="0"/>
              </a:rPr>
              <a:t>; </a:t>
            </a:r>
            <a:r>
              <a:rPr lang="en-US"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and</a:t>
            </a:r>
            <a:r>
              <a:rPr lang="en-US"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00FF"/>
                </a:solidFill>
                <a:latin typeface="Courier New" panose="02070309020205020404" pitchFamily="49" charset="0"/>
                <a:cs typeface="Courier New" panose="02070309020205020404" pitchFamily="49" charset="0"/>
              </a:rPr>
              <a:t>int </a:t>
            </a:r>
            <a:r>
              <a:rPr lang="en-US" sz="1800" b="1" dirty="0" err="1">
                <a:solidFill>
                  <a:srgbClr val="0000FF"/>
                </a:solidFill>
                <a:latin typeface="Courier New" panose="02070309020205020404" pitchFamily="49" charset="0"/>
                <a:cs typeface="Courier New" panose="02070309020205020404" pitchFamily="49" charset="0"/>
              </a:rPr>
              <a:t>arr</a:t>
            </a:r>
            <a:r>
              <a:rPr lang="en-US" sz="1800" b="1" dirty="0">
                <a:solidFill>
                  <a:srgbClr val="0000FF"/>
                </a:solidFill>
                <a:latin typeface="Courier New" panose="02070309020205020404" pitchFamily="49" charset="0"/>
                <a:cs typeface="Courier New" panose="02070309020205020404" pitchFamily="49" charset="0"/>
              </a:rPr>
              <a:t>[12]; </a:t>
            </a:r>
            <a:r>
              <a:rPr lang="en-US"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will give compiler errors</a:t>
            </a:r>
            <a:endParaRPr lang="en-US" sz="14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6951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C593C41B-083D-784E-8A48-1854874EDC55}"/>
              </a:ext>
            </a:extLst>
          </p:cNvPr>
          <p:cNvSpPr>
            <a:spLocks noGrp="1"/>
          </p:cNvSpPr>
          <p:nvPr>
            <p:ph type="title"/>
          </p:nvPr>
        </p:nvSpPr>
        <p:spPr/>
        <p:txBody>
          <a:bodyPr/>
          <a:lstStyle/>
          <a:p>
            <a:r>
              <a:rPr lang="en-US" altLang="en-US">
                <a:ea typeface="ＭＳ Ｐゴシック" panose="020B0600070205080204" pitchFamily="34" charset="-128"/>
              </a:rPr>
              <a:t>Output</a:t>
            </a:r>
          </a:p>
        </p:txBody>
      </p:sp>
      <p:sp>
        <p:nvSpPr>
          <p:cNvPr id="2" name="Text Placeholder 1">
            <a:extLst>
              <a:ext uri="{FF2B5EF4-FFF2-40B4-BE49-F238E27FC236}">
                <a16:creationId xmlns:a16="http://schemas.microsoft.com/office/drawing/2014/main" id="{90D2C71B-6596-3B15-7B99-0F3B94CC7F95}"/>
              </a:ext>
            </a:extLst>
          </p:cNvPr>
          <p:cNvSpPr>
            <a:spLocks noGrp="1"/>
          </p:cNvSpPr>
          <p:nvPr>
            <p:ph type="body" idx="1"/>
          </p:nvPr>
        </p:nvSpPr>
        <p:spPr/>
        <p:txBody>
          <a:bodyPr/>
          <a:lstStyle/>
          <a:p>
            <a:endParaRPr lang="en-US"/>
          </a:p>
        </p:txBody>
      </p:sp>
      <p:pic>
        <p:nvPicPr>
          <p:cNvPr id="77827" name="Picture 1" descr="Screen Shot 2014-10-01 at 2.28.58 PM.png">
            <a:extLst>
              <a:ext uri="{FF2B5EF4-FFF2-40B4-BE49-F238E27FC236}">
                <a16:creationId xmlns:a16="http://schemas.microsoft.com/office/drawing/2014/main" id="{D6902131-3C4A-0D42-9174-DE35C17C26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05038"/>
            <a:ext cx="8572500" cy="3214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5" name="Text Placeholder 4">
            <a:extLst>
              <a:ext uri="{FF2B5EF4-FFF2-40B4-BE49-F238E27FC236}">
                <a16:creationId xmlns:a16="http://schemas.microsoft.com/office/drawing/2014/main" id="{F0F00273-E4E0-CB3D-3E4D-683634B89500}"/>
              </a:ext>
            </a:extLst>
          </p:cNvPr>
          <p:cNvSpPr>
            <a:spLocks noGrp="1"/>
          </p:cNvSpPr>
          <p:nvPr>
            <p:ph type="body" idx="1"/>
          </p:nvPr>
        </p:nvSpPr>
        <p:spPr/>
        <p:txBody>
          <a:bodyPr/>
          <a:lstStyle/>
          <a:p>
            <a:endParaRPr lang="en-US"/>
          </a:p>
        </p:txBody>
      </p:sp>
      <p:pic>
        <p:nvPicPr>
          <p:cNvPr id="4" name="Picture 3" descr="Screen Shot 2021-01-29 at 2.03.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6" y="2204864"/>
            <a:ext cx="9003208" cy="3087276"/>
          </a:xfrm>
          <a:prstGeom prst="rect">
            <a:avLst/>
          </a:prstGeom>
        </p:spPr>
      </p:pic>
    </p:spTree>
    <p:extLst>
      <p:ext uri="{BB962C8B-B14F-4D97-AF65-F5344CB8AC3E}">
        <p14:creationId xmlns:p14="http://schemas.microsoft.com/office/powerpoint/2010/main" val="786331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9968-0A0F-1946-AEF9-EFA3A8981E14}"/>
              </a:ext>
            </a:extLst>
          </p:cNvPr>
          <p:cNvSpPr>
            <a:spLocks noGrp="1"/>
          </p:cNvSpPr>
          <p:nvPr>
            <p:ph type="title"/>
          </p:nvPr>
        </p:nvSpPr>
        <p:spPr/>
        <p:txBody>
          <a:bodyPr>
            <a:normAutofit/>
          </a:bodyPr>
          <a:lstStyle/>
          <a:p>
            <a:pPr eaLnBrk="1" fontAlgn="auto" hangingPunct="1">
              <a:spcAft>
                <a:spcPts val="0"/>
              </a:spcAft>
              <a:defRPr/>
            </a:pPr>
            <a:r>
              <a:rPr lang="en-US" dirty="0">
                <a:ea typeface="+mj-ea"/>
              </a:rPr>
              <a:t>Passing Arguments to Methods</a:t>
            </a:r>
          </a:p>
        </p:txBody>
      </p:sp>
      <p:sp>
        <p:nvSpPr>
          <p:cNvPr id="78850" name="Text Placeholder 2">
            <a:extLst>
              <a:ext uri="{FF2B5EF4-FFF2-40B4-BE49-F238E27FC236}">
                <a16:creationId xmlns:a16="http://schemas.microsoft.com/office/drawing/2014/main" id="{C7420B2B-A02A-4242-AE6A-8B780A493E06}"/>
              </a:ext>
            </a:extLst>
          </p:cNvPr>
          <p:cNvSpPr>
            <a:spLocks noGrp="1"/>
          </p:cNvSpPr>
          <p:nvPr>
            <p:ph type="body" idx="1"/>
          </p:nvPr>
        </p:nvSpPr>
        <p:spPr/>
        <p:txBody>
          <a:bodyPr/>
          <a:lstStyle/>
          <a:p>
            <a:pPr eaLnBrk="1" hangingPunct="1"/>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Pass-by-value (also called </a:t>
            </a:r>
            <a:r>
              <a:rPr lang="en-US" alt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call-by-value</a:t>
            </a:r>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vl="1" eaLnBrk="1" hangingPunct="1"/>
            <a:r>
              <a:rPr lang="en-US" alt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 copy of the argument</a:t>
            </a:r>
            <a:r>
              <a:rPr lang="ja-JP" altLang="en-US" sz="1800">
                <a:solidFill>
                  <a:srgbClr val="000000"/>
                </a:solidFill>
                <a:latin typeface="Verdana" panose="020B0604030504040204" pitchFamily="34" charset="0"/>
                <a:ea typeface="ＭＳ Ｐゴシック" panose="020B0600070205080204" pitchFamily="34" charset="-128"/>
                <a:cs typeface="Verdana" panose="020B0604030504040204" pitchFamily="34" charset="0"/>
              </a:rPr>
              <a:t>’</a:t>
            </a:r>
            <a:r>
              <a:rPr lang="en-US" altLang="ja-JP" sz="1800" dirty="0">
                <a:solidFill>
                  <a:srgbClr val="000000"/>
                </a:solidFill>
                <a:latin typeface="Verdana" panose="020B0604030504040204" pitchFamily="34" charset="0"/>
                <a:ea typeface="Verdana" panose="020B0604030504040204" pitchFamily="34" charset="0"/>
                <a:cs typeface="Verdana" panose="020B0604030504040204" pitchFamily="34" charset="0"/>
              </a:rPr>
              <a:t>s value is passed to the called method. </a:t>
            </a:r>
          </a:p>
          <a:p>
            <a:pPr lvl="1" eaLnBrk="1" hangingPunct="1"/>
            <a:r>
              <a:rPr lang="en-US" alt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The called method works exclusively with the copy. </a:t>
            </a:r>
          </a:p>
          <a:p>
            <a:pPr lvl="1" eaLnBrk="1" hangingPunct="1"/>
            <a:r>
              <a:rPr lang="en-US" alt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Changes to the called method</a:t>
            </a:r>
            <a:r>
              <a:rPr lang="ja-JP" altLang="en-US" sz="1800">
                <a:solidFill>
                  <a:srgbClr val="000000"/>
                </a:solidFill>
                <a:latin typeface="Verdana" panose="020B0604030504040204" pitchFamily="34" charset="0"/>
                <a:ea typeface="ＭＳ Ｐゴシック" panose="020B0600070205080204" pitchFamily="34" charset="-128"/>
                <a:cs typeface="Verdana" panose="020B0604030504040204" pitchFamily="34" charset="0"/>
              </a:rPr>
              <a:t>’</a:t>
            </a:r>
            <a:r>
              <a:rPr lang="en-US" altLang="ja-JP" sz="1800" dirty="0">
                <a:solidFill>
                  <a:srgbClr val="000000"/>
                </a:solidFill>
                <a:latin typeface="Verdana" panose="020B0604030504040204" pitchFamily="34" charset="0"/>
                <a:ea typeface="Verdana" panose="020B0604030504040204" pitchFamily="34" charset="0"/>
                <a:cs typeface="Verdana" panose="020B0604030504040204" pitchFamily="34" charset="0"/>
              </a:rPr>
              <a:t>s copy do not affect the original variable</a:t>
            </a:r>
            <a:r>
              <a:rPr lang="ja-JP" altLang="en-US" sz="1800">
                <a:solidFill>
                  <a:srgbClr val="000000"/>
                </a:solidFill>
                <a:latin typeface="Verdana" panose="020B0604030504040204" pitchFamily="34" charset="0"/>
                <a:ea typeface="ＭＳ Ｐゴシック" panose="020B0600070205080204" pitchFamily="34" charset="-128"/>
                <a:cs typeface="Verdana" panose="020B0604030504040204" pitchFamily="34" charset="0"/>
              </a:rPr>
              <a:t>’</a:t>
            </a:r>
            <a:r>
              <a:rPr lang="en-US" altLang="ja-JP" sz="1800" dirty="0">
                <a:solidFill>
                  <a:srgbClr val="000000"/>
                </a:solidFill>
                <a:latin typeface="Verdana" panose="020B0604030504040204" pitchFamily="34" charset="0"/>
                <a:ea typeface="Verdana" panose="020B0604030504040204" pitchFamily="34" charset="0"/>
                <a:cs typeface="Verdana" panose="020B0604030504040204" pitchFamily="34" charset="0"/>
              </a:rPr>
              <a:t>s value in the caller.</a:t>
            </a:r>
          </a:p>
          <a:p>
            <a:pPr eaLnBrk="1" hangingPunct="1"/>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Pass-by-reference (also called </a:t>
            </a:r>
            <a:r>
              <a:rPr lang="en-US" alt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call-by-reference</a:t>
            </a:r>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vl="1" eaLnBrk="1" hangingPunct="1"/>
            <a:r>
              <a:rPr lang="en-US" alt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The called method can access the argument</a:t>
            </a:r>
            <a:r>
              <a:rPr lang="ja-JP" altLang="en-US" sz="1800">
                <a:solidFill>
                  <a:srgbClr val="000000"/>
                </a:solidFill>
                <a:latin typeface="Verdana" panose="020B0604030504040204" pitchFamily="34" charset="0"/>
                <a:ea typeface="ＭＳ Ｐゴシック" panose="020B0600070205080204" pitchFamily="34" charset="-128"/>
                <a:cs typeface="Verdana" panose="020B0604030504040204" pitchFamily="34" charset="0"/>
              </a:rPr>
              <a:t>’</a:t>
            </a:r>
            <a:r>
              <a:rPr lang="en-US" altLang="ja-JP" sz="1800" dirty="0">
                <a:solidFill>
                  <a:srgbClr val="000000"/>
                </a:solidFill>
                <a:latin typeface="Verdana" panose="020B0604030504040204" pitchFamily="34" charset="0"/>
                <a:ea typeface="Verdana" panose="020B0604030504040204" pitchFamily="34" charset="0"/>
                <a:cs typeface="Verdana" panose="020B0604030504040204" pitchFamily="34" charset="0"/>
              </a:rPr>
              <a:t>s value in the caller directly and modify that data, if necessary. </a:t>
            </a:r>
          </a:p>
          <a:p>
            <a:pPr lvl="1" eaLnBrk="1" hangingPunct="1"/>
            <a:r>
              <a:rPr lang="en-US" alt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Improves performance by eliminating the need to copy possibly large amounts of data.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2B3D-8552-EA4B-9669-5C7C85676654}"/>
              </a:ext>
            </a:extLst>
          </p:cNvPr>
          <p:cNvSpPr>
            <a:spLocks noGrp="1"/>
          </p:cNvSpPr>
          <p:nvPr>
            <p:ph type="title"/>
          </p:nvPr>
        </p:nvSpPr>
        <p:spPr/>
        <p:txBody>
          <a:bodyPr>
            <a:normAutofit/>
          </a:bodyPr>
          <a:lstStyle/>
          <a:p>
            <a:pPr eaLnBrk="1" fontAlgn="auto" hangingPunct="1">
              <a:spcAft>
                <a:spcPts val="0"/>
              </a:spcAft>
              <a:defRPr/>
            </a:pPr>
            <a:r>
              <a:rPr lang="en-US" dirty="0">
                <a:solidFill>
                  <a:srgbClr val="FFFFFF"/>
                </a:solidFill>
                <a:ea typeface="+mj-ea"/>
              </a:rPr>
              <a:t>Passing Arguments to Methods</a:t>
            </a:r>
          </a:p>
        </p:txBody>
      </p:sp>
      <p:sp>
        <p:nvSpPr>
          <p:cNvPr id="80898" name="Text Placeholder 2">
            <a:extLst>
              <a:ext uri="{FF2B5EF4-FFF2-40B4-BE49-F238E27FC236}">
                <a16:creationId xmlns:a16="http://schemas.microsoft.com/office/drawing/2014/main" id="{97AA36AF-35DF-DE40-807A-AD8EDEC9C3D3}"/>
              </a:ext>
            </a:extLst>
          </p:cNvPr>
          <p:cNvSpPr>
            <a:spLocks noGrp="1"/>
          </p:cNvSpPr>
          <p:nvPr>
            <p:ph type="body" idx="1"/>
          </p:nvPr>
        </p:nvSpPr>
        <p:spPr/>
        <p:txBody>
          <a:bodyPr/>
          <a:lstStyle/>
          <a:p>
            <a:pPr eaLnBrk="1" hangingPunct="1"/>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All arguments in Java are </a:t>
            </a:r>
            <a:r>
              <a:rPr lang="en-US" alt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passed by value</a:t>
            </a:r>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eaLnBrk="1" hangingPunct="1"/>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A method call can pass two types of values to a method</a:t>
            </a:r>
          </a:p>
          <a:p>
            <a:pPr lvl="1" eaLnBrk="1" hangingPunct="1"/>
            <a:r>
              <a:rPr lang="en-US" alt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Copies of primitive values </a:t>
            </a:r>
          </a:p>
          <a:p>
            <a:pPr lvl="1" eaLnBrk="1" hangingPunct="1"/>
            <a:r>
              <a:rPr lang="en-US" alt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Copies of references to objects</a:t>
            </a:r>
          </a:p>
          <a:p>
            <a:pPr eaLnBrk="1" hangingPunct="1"/>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Objects (not references to objects) cannot be passed to methods.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9AF6-D51D-D743-ADD2-B5203615EFCF}"/>
              </a:ext>
            </a:extLst>
          </p:cNvPr>
          <p:cNvSpPr>
            <a:spLocks noGrp="1"/>
          </p:cNvSpPr>
          <p:nvPr>
            <p:ph type="title"/>
          </p:nvPr>
        </p:nvSpPr>
        <p:spPr/>
        <p:txBody>
          <a:bodyPr>
            <a:normAutofit/>
          </a:bodyPr>
          <a:lstStyle/>
          <a:p>
            <a:pPr eaLnBrk="1" fontAlgn="auto" hangingPunct="1">
              <a:spcAft>
                <a:spcPts val="0"/>
              </a:spcAft>
              <a:defRPr/>
            </a:pPr>
            <a:r>
              <a:rPr lang="en-US" dirty="0">
                <a:solidFill>
                  <a:srgbClr val="FFFFFF"/>
                </a:solidFill>
                <a:ea typeface="+mj-ea"/>
              </a:rPr>
              <a:t>Passing Arguments to Methods</a:t>
            </a:r>
          </a:p>
        </p:txBody>
      </p:sp>
      <p:sp>
        <p:nvSpPr>
          <p:cNvPr id="82946" name="Text Placeholder 2">
            <a:extLst>
              <a:ext uri="{FF2B5EF4-FFF2-40B4-BE49-F238E27FC236}">
                <a16:creationId xmlns:a16="http://schemas.microsoft.com/office/drawing/2014/main" id="{F3C0680F-B8E0-CE49-B504-C47A569F2A61}"/>
              </a:ext>
            </a:extLst>
          </p:cNvPr>
          <p:cNvSpPr>
            <a:spLocks noGrp="1"/>
          </p:cNvSpPr>
          <p:nvPr>
            <p:ph type="body" idx="1"/>
          </p:nvPr>
        </p:nvSpPr>
        <p:spPr/>
        <p:txBody>
          <a:bodyPr/>
          <a:lstStyle/>
          <a:p>
            <a:pPr eaLnBrk="1" hangingPunct="1"/>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If a method modifies a reference-type parameter so that it refers to another object, only the parameter refers to the new object</a:t>
            </a:r>
          </a:p>
          <a:p>
            <a:pPr lvl="1" eaLnBrk="1" hangingPunct="1"/>
            <a:r>
              <a:rPr lang="en-US" alt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The reference stored in the caller</a:t>
            </a:r>
            <a:r>
              <a:rPr lang="ja-JP" altLang="en-US" sz="1800">
                <a:solidFill>
                  <a:srgbClr val="000000"/>
                </a:solidFill>
                <a:latin typeface="Verdana" panose="020B0604030504040204" pitchFamily="34" charset="0"/>
                <a:ea typeface="ＭＳ Ｐゴシック" panose="020B0600070205080204" pitchFamily="34" charset="-128"/>
                <a:cs typeface="Verdana" panose="020B0604030504040204" pitchFamily="34" charset="0"/>
              </a:rPr>
              <a:t>’</a:t>
            </a:r>
            <a:r>
              <a:rPr lang="en-US" altLang="ja-JP" sz="1800" dirty="0">
                <a:solidFill>
                  <a:srgbClr val="000000"/>
                </a:solidFill>
                <a:latin typeface="Verdana" panose="020B0604030504040204" pitchFamily="34" charset="0"/>
                <a:ea typeface="Verdana" panose="020B0604030504040204" pitchFamily="34" charset="0"/>
                <a:cs typeface="Verdana" panose="020B0604030504040204" pitchFamily="34" charset="0"/>
              </a:rPr>
              <a:t>s variable still refers to the original object.</a:t>
            </a:r>
          </a:p>
          <a:p>
            <a:pPr eaLnBrk="1" hangingPunct="1"/>
            <a:r>
              <a:rPr lang="en-US" altLang="en-US" sz="2000" dirty="0">
                <a:solidFill>
                  <a:srgbClr val="000000"/>
                </a:solidFill>
                <a:latin typeface="Verdana" panose="020B0604030504040204" pitchFamily="34" charset="0"/>
                <a:ea typeface="Verdana" panose="020B0604030504040204" pitchFamily="34" charset="0"/>
                <a:cs typeface="Verdana" panose="020B0604030504040204" pitchFamily="34" charset="0"/>
              </a:rPr>
              <a:t>Although an object</a:t>
            </a:r>
            <a:r>
              <a:rPr lang="ja-JP" altLang="en-US" sz="2000">
                <a:solidFill>
                  <a:srgbClr val="000000"/>
                </a:solidFill>
                <a:latin typeface="Verdana" panose="020B0604030504040204" pitchFamily="34" charset="0"/>
                <a:ea typeface="ＭＳ Ｐゴシック" panose="020B0600070205080204" pitchFamily="34" charset="-128"/>
                <a:cs typeface="Verdana" panose="020B0604030504040204" pitchFamily="34" charset="0"/>
              </a:rPr>
              <a:t>’</a:t>
            </a:r>
            <a:r>
              <a:rPr lang="en-US" altLang="ja-JP" sz="2000" dirty="0">
                <a:solidFill>
                  <a:srgbClr val="000000"/>
                </a:solidFill>
                <a:latin typeface="Verdana" panose="020B0604030504040204" pitchFamily="34" charset="0"/>
                <a:ea typeface="Verdana" panose="020B0604030504040204" pitchFamily="34" charset="0"/>
                <a:cs typeface="Verdana" panose="020B0604030504040204" pitchFamily="34" charset="0"/>
              </a:rPr>
              <a:t>s reference is passed by value, a method can still interact with the referenced object by calling its </a:t>
            </a:r>
            <a:r>
              <a:rPr lang="en-US" altLang="ja-JP" sz="2000" dirty="0">
                <a:solidFill>
                  <a:srgbClr val="0000FF"/>
                </a:solidFill>
                <a:latin typeface="Verdana" panose="020B0604030504040204" pitchFamily="34" charset="0"/>
                <a:ea typeface="Verdana" panose="020B0604030504040204" pitchFamily="34" charset="0"/>
                <a:cs typeface="Verdana" panose="020B0604030504040204" pitchFamily="34" charset="0"/>
              </a:rPr>
              <a:t>public </a:t>
            </a:r>
            <a:r>
              <a:rPr lang="en-US" altLang="ja-JP" sz="2000" dirty="0">
                <a:solidFill>
                  <a:srgbClr val="000000"/>
                </a:solidFill>
                <a:latin typeface="Verdana" panose="020B0604030504040204" pitchFamily="34" charset="0"/>
                <a:ea typeface="Verdana" panose="020B0604030504040204" pitchFamily="34" charset="0"/>
                <a:cs typeface="Verdana" panose="020B0604030504040204" pitchFamily="34" charset="0"/>
              </a:rPr>
              <a:t>methods using the copy of the object</a:t>
            </a:r>
            <a:r>
              <a:rPr lang="ja-JP" altLang="en-US" sz="2000">
                <a:solidFill>
                  <a:srgbClr val="000000"/>
                </a:solidFill>
                <a:latin typeface="Verdana" panose="020B0604030504040204" pitchFamily="34" charset="0"/>
                <a:ea typeface="ＭＳ Ｐゴシック" panose="020B0600070205080204" pitchFamily="34" charset="-128"/>
                <a:cs typeface="Verdana" panose="020B0604030504040204" pitchFamily="34" charset="0"/>
              </a:rPr>
              <a:t>’</a:t>
            </a:r>
            <a:r>
              <a:rPr lang="en-US" altLang="ja-JP" sz="2000" dirty="0">
                <a:solidFill>
                  <a:srgbClr val="000000"/>
                </a:solidFill>
                <a:latin typeface="Verdana" panose="020B0604030504040204" pitchFamily="34" charset="0"/>
                <a:ea typeface="Verdana" panose="020B0604030504040204" pitchFamily="34" charset="0"/>
                <a:cs typeface="Verdana" panose="020B0604030504040204" pitchFamily="34" charset="0"/>
              </a:rPr>
              <a:t>s reference. </a:t>
            </a:r>
          </a:p>
          <a:p>
            <a:pPr lvl="1" eaLnBrk="1" hangingPunct="1"/>
            <a:r>
              <a:rPr lang="en-US" alt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The parameter in the called method and the argument in the calling method refer to the same object in memory.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0C97C4D7-AD1B-7541-BB5A-75BD19BF3F3C}"/>
              </a:ext>
            </a:extLst>
          </p:cNvPr>
          <p:cNvSpPr>
            <a:spLocks noGrp="1"/>
          </p:cNvSpPr>
          <p:nvPr>
            <p:ph type="title"/>
          </p:nvPr>
        </p:nvSpPr>
        <p:spPr/>
        <p:txBody>
          <a:bodyPr/>
          <a:lstStyle/>
          <a:p>
            <a:pPr eaLnBrk="1" hangingPunct="1"/>
            <a:r>
              <a:rPr lang="en-US" altLang="en-US">
                <a:ea typeface="ＭＳ Ｐゴシック" panose="020B0600070205080204" pitchFamily="34" charset="-128"/>
              </a:rPr>
              <a:t>Passing Arguments in Java</a:t>
            </a:r>
          </a:p>
        </p:txBody>
      </p:sp>
      <p:sp>
        <p:nvSpPr>
          <p:cNvPr id="84994" name="Content Placeholder 2">
            <a:extLst>
              <a:ext uri="{FF2B5EF4-FFF2-40B4-BE49-F238E27FC236}">
                <a16:creationId xmlns:a16="http://schemas.microsoft.com/office/drawing/2014/main" id="{76196CBB-CE46-344B-8A5B-E2BCEBD88680}"/>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6a) What is the output of the following code?</a:t>
            </a:r>
          </a:p>
          <a:p>
            <a:pPr marL="0" indent="0" eaLnBrk="1" hangingPunct="1">
              <a:buFont typeface="Wingdings 2" pitchFamily="2" charset="2"/>
              <a:buNone/>
            </a:pPr>
            <a:endParaRPr lang="en-US" altLang="en-US" dirty="0">
              <a:ea typeface="ＭＳ Ｐゴシック" panose="020B0600070205080204" pitchFamily="34" charset="-128"/>
            </a:endParaRPr>
          </a:p>
        </p:txBody>
      </p:sp>
      <p:sp>
        <p:nvSpPr>
          <p:cNvPr id="6" name="Slide Number Placeholder 5">
            <a:extLst>
              <a:ext uri="{FF2B5EF4-FFF2-40B4-BE49-F238E27FC236}">
                <a16:creationId xmlns:a16="http://schemas.microsoft.com/office/drawing/2014/main" id="{E938E4A3-5794-DB4D-A5A6-8E3CC9122476}"/>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323D48E-DB2E-4F4D-849C-1A48BDC5E22D}" type="slidenum">
              <a:rPr lang="en-US" altLang="en-US" sz="800">
                <a:solidFill>
                  <a:srgbClr val="595959"/>
                </a:solidFill>
              </a:rPr>
              <a:pPr/>
              <a:t>45</a:t>
            </a:fld>
            <a:endParaRPr lang="en-US" altLang="en-US" sz="800">
              <a:solidFill>
                <a:srgbClr val="595959"/>
              </a:solidFill>
            </a:endParaRPr>
          </a:p>
        </p:txBody>
      </p:sp>
      <p:sp>
        <p:nvSpPr>
          <p:cNvPr id="7" name="TextBox 6">
            <a:extLst>
              <a:ext uri="{FF2B5EF4-FFF2-40B4-BE49-F238E27FC236}">
                <a16:creationId xmlns:a16="http://schemas.microsoft.com/office/drawing/2014/main" id="{0853469F-9EC7-8046-AC45-D82A1807A2E3}"/>
              </a:ext>
            </a:extLst>
          </p:cNvPr>
          <p:cNvSpPr txBox="1"/>
          <p:nvPr/>
        </p:nvSpPr>
        <p:spPr>
          <a:xfrm>
            <a:off x="323528" y="1628800"/>
            <a:ext cx="4897495" cy="4780796"/>
          </a:xfrm>
          <a:prstGeom prst="rect">
            <a:avLst/>
          </a:prstGeom>
          <a:noFill/>
        </p:spPr>
        <p:txBody>
          <a:bodyPr wrap="none">
            <a:spAutoFit/>
          </a:bodyPr>
          <a:lstStyle/>
          <a:p>
            <a:pPr>
              <a:defRPr/>
            </a:pPr>
            <a:r>
              <a:rPr lang="en-US" b="1" dirty="0">
                <a:solidFill>
                  <a:srgbClr val="7F0055"/>
                </a:solidFill>
                <a:latin typeface="Consolas"/>
                <a:ea typeface="ＭＳ Ｐゴシック" charset="0"/>
              </a:rPr>
              <a:t>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class</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TestClass</a:t>
            </a:r>
            <a:r>
              <a:rPr lang="en-US" b="1" dirty="0">
                <a:solidFill>
                  <a:srgbClr val="000000"/>
                </a:solidFill>
                <a:latin typeface="Consolas"/>
                <a:ea typeface="ＭＳ Ｐゴシック" charset="0"/>
              </a:rPr>
              <a:t> </a:t>
            </a:r>
          </a:p>
          <a:p>
            <a:pPr>
              <a:spcBef>
                <a:spcPts val="360"/>
              </a:spcBef>
              <a:defRPr/>
            </a:pPr>
            <a:r>
              <a:rPr lang="en-US" b="1" dirty="0">
                <a:solidFill>
                  <a:srgbClr val="000000"/>
                </a:solidFill>
                <a:latin typeface="Consolas"/>
                <a:ea typeface="ＭＳ Ｐゴシック" charset="0"/>
              </a:rPr>
              <a:t>{</a:t>
            </a:r>
            <a:endParaRPr lang="en-US" dirty="0">
              <a:latin typeface="Consolas"/>
              <a:ea typeface="ＭＳ Ｐゴシック" charset="0"/>
            </a:endParaRPr>
          </a:p>
          <a:p>
            <a:pPr>
              <a:spcBef>
                <a:spcPts val="360"/>
              </a:spcBef>
              <a:defRPr/>
            </a:pPr>
            <a:r>
              <a:rPr lang="en-US" b="1" dirty="0">
                <a:solidFill>
                  <a:srgbClr val="7F0055"/>
                </a:solidFill>
                <a:latin typeface="Consolas"/>
                <a:ea typeface="ＭＳ Ｐゴシック" charset="0"/>
              </a:rPr>
              <a:t>  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void</a:t>
            </a:r>
            <a:r>
              <a:rPr lang="en-US" b="1" dirty="0">
                <a:solidFill>
                  <a:srgbClr val="000000"/>
                </a:solidFill>
                <a:latin typeface="Consolas"/>
                <a:ea typeface="ＭＳ Ｐゴシック" charset="0"/>
              </a:rPr>
              <a:t> fn1 (</a:t>
            </a:r>
            <a:r>
              <a:rPr lang="en-US" b="1" dirty="0" err="1">
                <a:solidFill>
                  <a:srgbClr val="7F0055"/>
                </a:solidFill>
                <a:latin typeface="Consolas"/>
                <a:ea typeface="ＭＳ Ｐゴシック" charset="0"/>
              </a:rPr>
              <a:t>int</a:t>
            </a:r>
            <a:r>
              <a:rPr lang="en-US" b="1" dirty="0">
                <a:solidFill>
                  <a:srgbClr val="000000"/>
                </a:solidFill>
                <a:latin typeface="Consolas"/>
                <a:ea typeface="ＭＳ Ｐゴシック" charset="0"/>
              </a:rPr>
              <a:t> x) </a:t>
            </a:r>
          </a:p>
          <a:p>
            <a:pPr>
              <a:spcBef>
                <a:spcPts val="360"/>
              </a:spcBef>
              <a:defRPr/>
            </a:pPr>
            <a:r>
              <a:rPr lang="en-US" b="1" dirty="0">
                <a:solidFill>
                  <a:srgbClr val="000000"/>
                </a:solidFill>
                <a:latin typeface="Consolas"/>
                <a:ea typeface="ＭＳ Ｐゴシック" charset="0"/>
              </a:rPr>
              <a:t>  {</a:t>
            </a:r>
          </a:p>
          <a:p>
            <a:pPr>
              <a:spcBef>
                <a:spcPts val="360"/>
              </a:spcBef>
              <a:defRPr/>
            </a:pPr>
            <a:r>
              <a:rPr lang="en-US" dirty="0">
                <a:solidFill>
                  <a:srgbClr val="000000"/>
                </a:solidFill>
                <a:latin typeface="Consolas"/>
                <a:ea typeface="ＭＳ Ｐゴシック" charset="0"/>
              </a:rPr>
              <a:t>    	x = 10;</a:t>
            </a:r>
          </a:p>
          <a:p>
            <a:pPr>
              <a:spcBef>
                <a:spcPts val="360"/>
              </a:spcBef>
              <a:defRPr/>
            </a:pPr>
            <a:r>
              <a:rPr lang="en-US" dirty="0">
                <a:solidFill>
                  <a:srgbClr val="000000"/>
                </a:solidFill>
                <a:latin typeface="Consolas"/>
                <a:ea typeface="ＭＳ Ｐゴシック" charset="0"/>
              </a:rPr>
              <a:t>  }</a:t>
            </a:r>
            <a:r>
              <a:rPr lang="en-US" dirty="0">
                <a:solidFill>
                  <a:srgbClr val="000000"/>
                </a:solidFill>
                <a:highlight>
                  <a:srgbClr val="E8F2FE"/>
                </a:highlight>
                <a:latin typeface="Consolas"/>
                <a:ea typeface="ＭＳ Ｐゴシック" charset="0"/>
              </a:rPr>
              <a:t> </a:t>
            </a:r>
            <a:r>
              <a:rPr lang="en-US" dirty="0">
                <a:solidFill>
                  <a:srgbClr val="3F7F5F"/>
                </a:solidFill>
                <a:highlight>
                  <a:srgbClr val="E8F2FE"/>
                </a:highlight>
                <a:latin typeface="Consolas"/>
                <a:ea typeface="ＭＳ Ｐゴシック" charset="0"/>
              </a:rPr>
              <a:t>// end method fn1</a:t>
            </a:r>
            <a:endParaRPr lang="en-US" dirty="0">
              <a:solidFill>
                <a:srgbClr val="000000"/>
              </a:solidFill>
              <a:latin typeface="Consolas"/>
              <a:ea typeface="ＭＳ Ｐゴシック" charset="0"/>
            </a:endParaRPr>
          </a:p>
          <a:p>
            <a:pPr>
              <a:defRPr/>
            </a:pPr>
            <a:endParaRPr lang="en-US" dirty="0">
              <a:latin typeface="Consolas"/>
              <a:ea typeface="ＭＳ Ｐゴシック" charset="0"/>
            </a:endParaRPr>
          </a:p>
          <a:p>
            <a:pPr>
              <a:defRPr/>
            </a:pPr>
            <a:r>
              <a:rPr lang="en-US" b="1" dirty="0">
                <a:solidFill>
                  <a:srgbClr val="7F0055"/>
                </a:solidFill>
                <a:latin typeface="Consolas"/>
                <a:ea typeface="ＭＳ Ｐゴシック" charset="0"/>
              </a:rPr>
              <a:t>  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static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void</a:t>
            </a:r>
            <a:r>
              <a:rPr lang="en-US" b="1" dirty="0">
                <a:solidFill>
                  <a:srgbClr val="000000"/>
                </a:solidFill>
                <a:latin typeface="Consolas"/>
                <a:ea typeface="ＭＳ Ｐゴシック" charset="0"/>
              </a:rPr>
              <a:t> main(String </a:t>
            </a:r>
            <a:r>
              <a:rPr lang="en-US" b="1" dirty="0" err="1">
                <a:solidFill>
                  <a:srgbClr val="000000"/>
                </a:solidFill>
                <a:latin typeface="Consolas"/>
                <a:ea typeface="ＭＳ Ｐゴシック" charset="0"/>
              </a:rPr>
              <a:t>args</a:t>
            </a:r>
            <a:r>
              <a:rPr lang="en-US" b="1" dirty="0">
                <a:solidFill>
                  <a:srgbClr val="000000"/>
                </a:solidFill>
                <a:latin typeface="Consolas"/>
                <a:ea typeface="ＭＳ Ｐゴシック" charset="0"/>
              </a:rPr>
              <a:t>[]) {</a:t>
            </a:r>
          </a:p>
          <a:p>
            <a:pPr>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TestClass</a:t>
            </a:r>
            <a:r>
              <a:rPr lang="en-US" dirty="0">
                <a:solidFill>
                  <a:srgbClr val="000000"/>
                </a:solidFill>
                <a:latin typeface="Consolas"/>
                <a:ea typeface="ＭＳ Ｐゴシック" charset="0"/>
              </a:rPr>
              <a:t> t = </a:t>
            </a:r>
            <a:r>
              <a:rPr lang="en-US" b="1" dirty="0">
                <a:solidFill>
                  <a:srgbClr val="7F0055"/>
                </a:solidFill>
                <a:latin typeface="Consolas"/>
                <a:ea typeface="ＭＳ Ｐゴシック" charset="0"/>
              </a:rPr>
              <a:t>new</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TestClass</a:t>
            </a:r>
            <a:r>
              <a:rPr lang="en-US" b="1" dirty="0">
                <a:solidFill>
                  <a:srgbClr val="000000"/>
                </a:solidFill>
                <a:latin typeface="Consolas"/>
                <a:ea typeface="ＭＳ Ｐゴシック" charset="0"/>
              </a:rPr>
              <a:t>();</a:t>
            </a:r>
          </a:p>
          <a:p>
            <a:pPr>
              <a:defRPr/>
            </a:pPr>
            <a:r>
              <a:rPr lang="en-US" b="1" dirty="0">
                <a:solidFill>
                  <a:srgbClr val="7F0055"/>
                </a:solidFill>
                <a:latin typeface="Consolas"/>
                <a:ea typeface="ＭＳ Ｐゴシック" charset="0"/>
              </a:rPr>
              <a:t>    </a:t>
            </a:r>
            <a:r>
              <a:rPr lang="en-US" b="1" dirty="0" err="1">
                <a:solidFill>
                  <a:srgbClr val="7F0055"/>
                </a:solidFill>
                <a:latin typeface="Consolas"/>
                <a:ea typeface="ＭＳ Ｐゴシック" charset="0"/>
              </a:rPr>
              <a:t>int</a:t>
            </a:r>
            <a:r>
              <a:rPr lang="en-US" b="1" dirty="0">
                <a:solidFill>
                  <a:srgbClr val="000000"/>
                </a:solidFill>
                <a:latin typeface="Consolas"/>
                <a:ea typeface="ＭＳ Ｐゴシック" charset="0"/>
              </a:rPr>
              <a:t> </a:t>
            </a:r>
            <a:r>
              <a:rPr lang="en-US" b="1" dirty="0">
                <a:solidFill>
                  <a:srgbClr val="000000"/>
                </a:solidFill>
                <a:highlight>
                  <a:srgbClr val="F0D8A8"/>
                </a:highlight>
                <a:latin typeface="Consolas"/>
                <a:ea typeface="ＭＳ Ｐゴシック" charset="0"/>
              </a:rPr>
              <a:t>y = 5;</a:t>
            </a:r>
          </a:p>
          <a:p>
            <a:pPr>
              <a:defRPr/>
            </a:pPr>
            <a:r>
              <a:rPr lang="en-US" dirty="0">
                <a:solidFill>
                  <a:srgbClr val="000000"/>
                </a:solidFill>
                <a:latin typeface="Consolas"/>
                <a:ea typeface="ＭＳ Ｐゴシック" charset="0"/>
              </a:rPr>
              <a:t>    t.fn1 (</a:t>
            </a:r>
            <a:r>
              <a:rPr lang="en-US" dirty="0">
                <a:solidFill>
                  <a:srgbClr val="000000"/>
                </a:solidFill>
                <a:highlight>
                  <a:srgbClr val="D4D4D4"/>
                </a:highlight>
                <a:latin typeface="Consolas"/>
                <a:ea typeface="ＭＳ Ｐゴシック" charset="0"/>
              </a:rPr>
              <a:t>y);</a:t>
            </a:r>
          </a:p>
          <a:p>
            <a:pPr>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.println</a:t>
            </a:r>
            <a:r>
              <a:rPr lang="en-US" i="1" dirty="0">
                <a:solidFill>
                  <a:srgbClr val="000000"/>
                </a:solidFill>
                <a:latin typeface="Consolas"/>
                <a:ea typeface="ＭＳ Ｐゴシック" charset="0"/>
              </a:rPr>
              <a:t>(</a:t>
            </a:r>
            <a:r>
              <a:rPr lang="en-US" i="1" dirty="0">
                <a:solidFill>
                  <a:srgbClr val="000000"/>
                </a:solidFill>
                <a:highlight>
                  <a:srgbClr val="D4D4D4"/>
                </a:highlight>
                <a:latin typeface="Consolas"/>
                <a:ea typeface="ＭＳ Ｐゴシック" charset="0"/>
              </a:rPr>
              <a:t>y);</a:t>
            </a:r>
          </a:p>
          <a:p>
            <a:pPr>
              <a:defRPr/>
            </a:pPr>
            <a:r>
              <a:rPr lang="en-US" dirty="0">
                <a:solidFill>
                  <a:srgbClr val="000000"/>
                </a:solidFill>
                <a:latin typeface="Consolas"/>
                <a:ea typeface="ＭＳ Ｐゴシック" charset="0"/>
              </a:rPr>
              <a:t>  } </a:t>
            </a:r>
            <a:r>
              <a:rPr lang="en-US" dirty="0">
                <a:solidFill>
                  <a:srgbClr val="3F7F5F"/>
                </a:solidFill>
                <a:latin typeface="Consolas"/>
                <a:ea typeface="ＭＳ Ｐゴシック" charset="0"/>
              </a:rPr>
              <a:t>// end method main</a:t>
            </a:r>
          </a:p>
          <a:p>
            <a:pPr>
              <a:defRPr/>
            </a:pPr>
            <a:r>
              <a:rPr lang="en-US" dirty="0">
                <a:solidFill>
                  <a:srgbClr val="000000"/>
                </a:solidFill>
                <a:latin typeface="Consolas"/>
                <a:ea typeface="ＭＳ Ｐゴシック" charset="0"/>
              </a:rPr>
              <a:t>} </a:t>
            </a:r>
            <a:r>
              <a:rPr lang="en-US" dirty="0">
                <a:solidFill>
                  <a:srgbClr val="3F7F5F"/>
                </a:solidFill>
                <a:latin typeface="Consolas"/>
                <a:ea typeface="ＭＳ Ｐゴシック" charset="0"/>
              </a:rPr>
              <a:t>// end class </a:t>
            </a:r>
            <a:r>
              <a:rPr lang="en-US" dirty="0" err="1">
                <a:solidFill>
                  <a:srgbClr val="3F7F5F"/>
                </a:solidFill>
                <a:latin typeface="Consolas"/>
                <a:ea typeface="ＭＳ Ｐゴシック" charset="0"/>
              </a:rPr>
              <a:t>TestClass</a:t>
            </a:r>
            <a:endParaRPr lang="en-US" dirty="0">
              <a:solidFill>
                <a:srgbClr val="3F7F5F"/>
              </a:solidFill>
              <a:latin typeface="Consolas"/>
              <a:ea typeface="ＭＳ Ｐゴシック" charset="0"/>
            </a:endParaRPr>
          </a:p>
        </p:txBody>
      </p:sp>
      <p:sp>
        <p:nvSpPr>
          <p:cNvPr id="84997" name="TextBox 7">
            <a:extLst>
              <a:ext uri="{FF2B5EF4-FFF2-40B4-BE49-F238E27FC236}">
                <a16:creationId xmlns:a16="http://schemas.microsoft.com/office/drawing/2014/main" id="{0A7A235C-68CA-4A4B-BFAB-3C1E63F2B702}"/>
              </a:ext>
            </a:extLst>
          </p:cNvPr>
          <p:cNvSpPr txBox="1">
            <a:spLocks noChangeArrowheads="1"/>
          </p:cNvSpPr>
          <p:nvPr/>
        </p:nvSpPr>
        <p:spPr bwMode="auto">
          <a:xfrm>
            <a:off x="6752978" y="2573563"/>
            <a:ext cx="1838325" cy="1076325"/>
          </a:xfrm>
          <a:prstGeom prst="rect">
            <a:avLst/>
          </a:prstGeom>
          <a:noFill/>
          <a:ln w="2540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AutoNum type="alphaUcParenBoth"/>
            </a:pPr>
            <a:r>
              <a:rPr lang="en-US" altLang="en-US">
                <a:solidFill>
                  <a:srgbClr val="0000FF"/>
                </a:solidFill>
              </a:rPr>
              <a:t>5</a:t>
            </a:r>
          </a:p>
          <a:p>
            <a:pPr>
              <a:buFontTx/>
              <a:buAutoNum type="alphaUcParenBoth"/>
            </a:pPr>
            <a:r>
              <a:rPr lang="en-US" altLang="en-US">
                <a:solidFill>
                  <a:srgbClr val="0000FF"/>
                </a:solidFill>
              </a:rPr>
              <a:t>10</a:t>
            </a:r>
          </a:p>
          <a:p>
            <a:pPr>
              <a:buFontTx/>
              <a:buAutoNum type="alphaUcParenBoth"/>
            </a:pPr>
            <a:r>
              <a:rPr lang="en-US" altLang="en-US">
                <a:solidFill>
                  <a:srgbClr val="0000FF"/>
                </a:solidFill>
              </a:rPr>
              <a:t>Compiler error</a:t>
            </a:r>
          </a:p>
        </p:txBody>
      </p:sp>
      <p:sp>
        <p:nvSpPr>
          <p:cNvPr id="84998" name="TextBox 8">
            <a:extLst>
              <a:ext uri="{FF2B5EF4-FFF2-40B4-BE49-F238E27FC236}">
                <a16:creationId xmlns:a16="http://schemas.microsoft.com/office/drawing/2014/main" id="{B7455CC7-F4F2-B140-A03E-6782000BF044}"/>
              </a:ext>
            </a:extLst>
          </p:cNvPr>
          <p:cNvSpPr txBox="1">
            <a:spLocks noChangeArrowheads="1"/>
          </p:cNvSpPr>
          <p:nvPr/>
        </p:nvSpPr>
        <p:spPr bwMode="auto">
          <a:xfrm>
            <a:off x="4757862" y="4594651"/>
            <a:ext cx="4032126" cy="830997"/>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Values of primitive types are passed by value (i.e., a copy of the value is passed to the called method).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5FB48C-9331-7443-9CCE-769025FB67BF}"/>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Passing object references</a:t>
            </a:r>
          </a:p>
        </p:txBody>
      </p:sp>
      <p:sp>
        <p:nvSpPr>
          <p:cNvPr id="87042" name="Content Placeholder 7">
            <a:extLst>
              <a:ext uri="{FF2B5EF4-FFF2-40B4-BE49-F238E27FC236}">
                <a16:creationId xmlns:a16="http://schemas.microsoft.com/office/drawing/2014/main" id="{DD3D2F4B-5E70-B34B-A25F-77179E629C36}"/>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6b) What is the output of the following code?</a:t>
            </a:r>
          </a:p>
          <a:p>
            <a:pPr marL="0" indent="0" eaLnBrk="1" hangingPunct="1">
              <a:buFont typeface="Wingdings 2" pitchFamily="2" charset="2"/>
              <a:buNone/>
            </a:pPr>
            <a:endParaRPr lang="en-US" altLang="en-US" dirty="0">
              <a:ea typeface="ＭＳ Ｐゴシック" panose="020B0600070205080204" pitchFamily="34" charset="-128"/>
            </a:endParaRPr>
          </a:p>
        </p:txBody>
      </p:sp>
      <p:sp>
        <p:nvSpPr>
          <p:cNvPr id="6" name="Slide Number Placeholder 5">
            <a:extLst>
              <a:ext uri="{FF2B5EF4-FFF2-40B4-BE49-F238E27FC236}">
                <a16:creationId xmlns:a16="http://schemas.microsoft.com/office/drawing/2014/main" id="{73CFB873-B904-0A4C-ACED-F573AB007A4E}"/>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498ABF3-7337-AD41-8846-11948F525D3D}" type="slidenum">
              <a:rPr lang="en-US" altLang="en-US" sz="800">
                <a:solidFill>
                  <a:srgbClr val="595959"/>
                </a:solidFill>
              </a:rPr>
              <a:pPr/>
              <a:t>46</a:t>
            </a:fld>
            <a:endParaRPr lang="en-US" altLang="en-US" sz="800">
              <a:solidFill>
                <a:srgbClr val="595959"/>
              </a:solidFill>
            </a:endParaRPr>
          </a:p>
        </p:txBody>
      </p:sp>
      <p:sp>
        <p:nvSpPr>
          <p:cNvPr id="87044" name="TextBox 8">
            <a:extLst>
              <a:ext uri="{FF2B5EF4-FFF2-40B4-BE49-F238E27FC236}">
                <a16:creationId xmlns:a16="http://schemas.microsoft.com/office/drawing/2014/main" id="{33CD6567-E5C6-3B41-B43D-B13E23181ECD}"/>
              </a:ext>
            </a:extLst>
          </p:cNvPr>
          <p:cNvSpPr txBox="1">
            <a:spLocks noChangeArrowheads="1"/>
          </p:cNvSpPr>
          <p:nvPr/>
        </p:nvSpPr>
        <p:spPr bwMode="auto">
          <a:xfrm>
            <a:off x="468313" y="1268413"/>
            <a:ext cx="4897495" cy="477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 {</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C0"/>
                </a:solidFill>
                <a:latin typeface="Consolas" panose="020B0609020204030204" pitchFamily="49" charset="0"/>
              </a:rPr>
              <a:t>iV</a:t>
            </a:r>
            <a:r>
              <a:rPr lang="en-US" altLang="en-US" b="1" dirty="0">
                <a:solidFill>
                  <a:srgbClr val="000000"/>
                </a:solidFill>
                <a:latin typeface="Consolas" panose="020B0609020204030204" pitchFamily="49" charset="0"/>
              </a:rPr>
              <a:t>;</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fn1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 t1) {</a:t>
            </a:r>
          </a:p>
          <a:p>
            <a:r>
              <a:rPr lang="en-US" altLang="en-US" dirty="0">
                <a:solidFill>
                  <a:srgbClr val="000000"/>
                </a:solidFill>
                <a:latin typeface="Consolas" panose="020B0609020204030204" pitchFamily="49" charset="0"/>
              </a:rPr>
              <a:t>    t1.</a:t>
            </a:r>
            <a:r>
              <a:rPr lang="en-US" altLang="en-US" dirty="0">
                <a:solidFill>
                  <a:srgbClr val="0000C0"/>
                </a:solidFill>
                <a:latin typeface="Consolas" panose="020B0609020204030204" pitchFamily="49" charset="0"/>
              </a:rPr>
              <a:t>iV</a:t>
            </a:r>
            <a:r>
              <a:rPr lang="en-US" altLang="en-US" dirty="0">
                <a:solidFill>
                  <a:srgbClr val="000000"/>
                </a:solidFill>
                <a:latin typeface="Consolas" panose="020B0609020204030204" pitchFamily="49" charset="0"/>
              </a:rPr>
              <a:t> = 10;</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fn1</a:t>
            </a:r>
          </a:p>
          <a:p>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static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main(String </a:t>
            </a:r>
            <a:r>
              <a:rPr lang="en-US" altLang="en-US" b="1" dirty="0" err="1">
                <a:solidFill>
                  <a:srgbClr val="000000"/>
                </a:solidFill>
                <a:latin typeface="Consolas" panose="020B0609020204030204" pitchFamily="49" charset="0"/>
              </a:rPr>
              <a:t>args</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TestClass</a:t>
            </a:r>
            <a:r>
              <a:rPr lang="en-US" altLang="en-US" dirty="0">
                <a:solidFill>
                  <a:srgbClr val="000000"/>
                </a:solidFill>
                <a:latin typeface="Consolas" panose="020B0609020204030204" pitchFamily="49" charset="0"/>
              </a:rPr>
              <a:t> t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t.</a:t>
            </a:r>
            <a:r>
              <a:rPr lang="en-US" altLang="en-US" dirty="0" err="1">
                <a:solidFill>
                  <a:srgbClr val="0000C0"/>
                </a:solidFill>
                <a:latin typeface="Consolas" panose="020B0609020204030204" pitchFamily="49" charset="0"/>
              </a:rPr>
              <a:t>iV</a:t>
            </a:r>
            <a:r>
              <a:rPr lang="en-US" altLang="en-US" dirty="0">
                <a:solidFill>
                  <a:srgbClr val="000000"/>
                </a:solidFill>
                <a:latin typeface="Consolas" panose="020B0609020204030204" pitchFamily="49" charset="0"/>
              </a:rPr>
              <a:t> = 5;</a:t>
            </a:r>
          </a:p>
          <a:p>
            <a:r>
              <a:rPr lang="en-US" altLang="en-US" dirty="0">
                <a:solidFill>
                  <a:srgbClr val="000000"/>
                </a:solidFill>
                <a:latin typeface="Consolas" panose="020B0609020204030204" pitchFamily="49" charset="0"/>
              </a:rPr>
              <a:t>    t.fn1(t);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err="1">
                <a:solidFill>
                  <a:srgbClr val="000000"/>
                </a:solidFill>
                <a:latin typeface="Consolas" panose="020B0609020204030204" pitchFamily="49" charset="0"/>
              </a:rPr>
              <a:t>t.</a:t>
            </a:r>
            <a:r>
              <a:rPr lang="en-US" altLang="en-US" i="1" dirty="0" err="1">
                <a:solidFill>
                  <a:srgbClr val="0000C0"/>
                </a:solidFill>
                <a:latin typeface="Consolas" panose="020B0609020204030204" pitchFamily="49" charset="0"/>
              </a:rPr>
              <a:t>iV</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main</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class </a:t>
            </a:r>
            <a:r>
              <a:rPr lang="en-US" altLang="en-US" dirty="0" err="1">
                <a:solidFill>
                  <a:srgbClr val="3F7F5F"/>
                </a:solidFill>
                <a:latin typeface="Consolas" panose="020B0609020204030204" pitchFamily="49" charset="0"/>
              </a:rPr>
              <a:t>TestClass</a:t>
            </a:r>
            <a:endParaRPr lang="en-US" altLang="en-US" dirty="0">
              <a:solidFill>
                <a:srgbClr val="3F7F5F"/>
              </a:solidFill>
              <a:latin typeface="Consolas" panose="020B0609020204030204" pitchFamily="49" charset="0"/>
            </a:endParaRPr>
          </a:p>
        </p:txBody>
      </p:sp>
      <p:sp>
        <p:nvSpPr>
          <p:cNvPr id="87045" name="TextBox 9">
            <a:extLst>
              <a:ext uri="{FF2B5EF4-FFF2-40B4-BE49-F238E27FC236}">
                <a16:creationId xmlns:a16="http://schemas.microsoft.com/office/drawing/2014/main" id="{BA7244A9-B4BB-234F-9BB9-70B0C53AE476}"/>
              </a:ext>
            </a:extLst>
          </p:cNvPr>
          <p:cNvSpPr txBox="1">
            <a:spLocks noChangeArrowheads="1"/>
          </p:cNvSpPr>
          <p:nvPr/>
        </p:nvSpPr>
        <p:spPr bwMode="auto">
          <a:xfrm>
            <a:off x="6372225" y="2133600"/>
            <a:ext cx="1838325" cy="1076325"/>
          </a:xfrm>
          <a:prstGeom prst="rect">
            <a:avLst/>
          </a:prstGeom>
          <a:noFill/>
          <a:ln w="2540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AutoNum type="alphaUcParenBoth"/>
            </a:pPr>
            <a:r>
              <a:rPr lang="en-US" altLang="en-US">
                <a:solidFill>
                  <a:srgbClr val="0000FF"/>
                </a:solidFill>
              </a:rPr>
              <a:t>5</a:t>
            </a:r>
          </a:p>
          <a:p>
            <a:pPr>
              <a:buFontTx/>
              <a:buAutoNum type="alphaUcParenBoth"/>
            </a:pPr>
            <a:r>
              <a:rPr lang="en-US" altLang="en-US">
                <a:solidFill>
                  <a:srgbClr val="0000FF"/>
                </a:solidFill>
              </a:rPr>
              <a:t>10</a:t>
            </a:r>
          </a:p>
          <a:p>
            <a:pPr>
              <a:buFontTx/>
              <a:buAutoNum type="alphaUcParenBoth"/>
            </a:pPr>
            <a:r>
              <a:rPr lang="en-US" altLang="en-US">
                <a:solidFill>
                  <a:srgbClr val="0000FF"/>
                </a:solidFill>
              </a:rPr>
              <a:t>Compiler error</a:t>
            </a:r>
          </a:p>
        </p:txBody>
      </p:sp>
      <p:sp>
        <p:nvSpPr>
          <p:cNvPr id="87046" name="TextBox 10">
            <a:extLst>
              <a:ext uri="{FF2B5EF4-FFF2-40B4-BE49-F238E27FC236}">
                <a16:creationId xmlns:a16="http://schemas.microsoft.com/office/drawing/2014/main" id="{CDBA79C8-3D92-474C-8D31-FB0921C04F61}"/>
              </a:ext>
            </a:extLst>
          </p:cNvPr>
          <p:cNvSpPr txBox="1">
            <a:spLocks noChangeArrowheads="1"/>
          </p:cNvSpPr>
          <p:nvPr/>
        </p:nvSpPr>
        <p:spPr bwMode="auto">
          <a:xfrm>
            <a:off x="4572000" y="5013325"/>
            <a:ext cx="4343400" cy="1077218"/>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Object references are passed by value (i.e., the method stores a new reference to the passed object in its local variable, similar to pass by reference in 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BB84-32E2-3508-03AE-5BE95B64C746}"/>
              </a:ext>
            </a:extLst>
          </p:cNvPr>
          <p:cNvSpPr>
            <a:spLocks noGrp="1"/>
          </p:cNvSpPr>
          <p:nvPr>
            <p:ph type="title"/>
          </p:nvPr>
        </p:nvSpPr>
        <p:spPr/>
        <p:txBody>
          <a:bodyPr/>
          <a:lstStyle/>
          <a:p>
            <a:endParaRPr lang="en-US"/>
          </a:p>
        </p:txBody>
      </p:sp>
      <p:sp>
        <p:nvSpPr>
          <p:cNvPr id="89089" name="Content Placeholder 2">
            <a:extLst>
              <a:ext uri="{FF2B5EF4-FFF2-40B4-BE49-F238E27FC236}">
                <a16:creationId xmlns:a16="http://schemas.microsoft.com/office/drawing/2014/main" id="{ADB47E2C-B92A-B842-BE24-517B1FE83C31}"/>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7) What is the output of the following code?</a:t>
            </a:r>
          </a:p>
        </p:txBody>
      </p:sp>
      <p:sp>
        <p:nvSpPr>
          <p:cNvPr id="6" name="Slide Number Placeholder 5">
            <a:extLst>
              <a:ext uri="{FF2B5EF4-FFF2-40B4-BE49-F238E27FC236}">
                <a16:creationId xmlns:a16="http://schemas.microsoft.com/office/drawing/2014/main" id="{7A59575C-D20D-7B42-AC43-93FCC11ED63F}"/>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F6CC89F-0AD6-AF4B-A961-C08A3F15B328}" type="slidenum">
              <a:rPr lang="en-US" altLang="en-US" sz="800">
                <a:solidFill>
                  <a:srgbClr val="595959"/>
                </a:solidFill>
              </a:rPr>
              <a:pPr/>
              <a:t>47</a:t>
            </a:fld>
            <a:endParaRPr lang="en-US" altLang="en-US" sz="800">
              <a:solidFill>
                <a:srgbClr val="595959"/>
              </a:solidFill>
            </a:endParaRPr>
          </a:p>
        </p:txBody>
      </p:sp>
      <p:sp>
        <p:nvSpPr>
          <p:cNvPr id="89091" name="TextBox 6">
            <a:extLst>
              <a:ext uri="{FF2B5EF4-FFF2-40B4-BE49-F238E27FC236}">
                <a16:creationId xmlns:a16="http://schemas.microsoft.com/office/drawing/2014/main" id="{74BD548A-C463-464A-B193-4447CD185D14}"/>
              </a:ext>
            </a:extLst>
          </p:cNvPr>
          <p:cNvSpPr txBox="1">
            <a:spLocks noChangeArrowheads="1"/>
          </p:cNvSpPr>
          <p:nvPr/>
        </p:nvSpPr>
        <p:spPr bwMode="auto">
          <a:xfrm>
            <a:off x="76200" y="817563"/>
            <a:ext cx="4897495" cy="5139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 {</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C0"/>
                </a:solidFill>
                <a:latin typeface="Consolas" panose="020B0609020204030204" pitchFamily="49" charset="0"/>
              </a:rPr>
              <a:t>iV</a:t>
            </a:r>
            <a:r>
              <a:rPr lang="en-US" altLang="en-US" b="1" dirty="0">
                <a:solidFill>
                  <a:srgbClr val="000000"/>
                </a:solidFill>
                <a:latin typeface="Consolas" panose="020B0609020204030204" pitchFamily="49" charset="0"/>
              </a:rPr>
              <a:t>;</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fn1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 t1) {</a:t>
            </a:r>
          </a:p>
          <a:p>
            <a:r>
              <a:rPr lang="en-US" altLang="en-US" dirty="0">
                <a:solidFill>
                  <a:srgbClr val="000000"/>
                </a:solidFill>
                <a:latin typeface="Consolas" panose="020B0609020204030204" pitchFamily="49" charset="0"/>
              </a:rPr>
              <a:t>    t1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t1.</a:t>
            </a:r>
            <a:r>
              <a:rPr lang="en-US" altLang="en-US" dirty="0">
                <a:solidFill>
                  <a:srgbClr val="0000C0"/>
                </a:solidFill>
                <a:latin typeface="Consolas" panose="020B0609020204030204" pitchFamily="49" charset="0"/>
              </a:rPr>
              <a:t>iV</a:t>
            </a:r>
            <a:r>
              <a:rPr lang="en-US" altLang="en-US" dirty="0">
                <a:solidFill>
                  <a:srgbClr val="000000"/>
                </a:solidFill>
                <a:latin typeface="Consolas" panose="020B0609020204030204" pitchFamily="49" charset="0"/>
              </a:rPr>
              <a:t> = 10;</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fn1</a:t>
            </a:r>
          </a:p>
          <a:p>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static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main(String </a:t>
            </a:r>
            <a:r>
              <a:rPr lang="en-US" altLang="en-US" b="1" dirty="0" err="1">
                <a:solidFill>
                  <a:srgbClr val="000000"/>
                </a:solidFill>
                <a:latin typeface="Consolas" panose="020B0609020204030204" pitchFamily="49" charset="0"/>
              </a:rPr>
              <a:t>args</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TestClass</a:t>
            </a:r>
            <a:r>
              <a:rPr lang="en-US" altLang="en-US" dirty="0">
                <a:solidFill>
                  <a:srgbClr val="000000"/>
                </a:solidFill>
                <a:latin typeface="Consolas" panose="020B0609020204030204" pitchFamily="49" charset="0"/>
              </a:rPr>
              <a:t> t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t.</a:t>
            </a:r>
            <a:r>
              <a:rPr lang="en-US" altLang="en-US" dirty="0" err="1">
                <a:solidFill>
                  <a:srgbClr val="0000C0"/>
                </a:solidFill>
                <a:latin typeface="Consolas" panose="020B0609020204030204" pitchFamily="49" charset="0"/>
              </a:rPr>
              <a:t>iV</a:t>
            </a:r>
            <a:r>
              <a:rPr lang="en-US" altLang="en-US" dirty="0">
                <a:solidFill>
                  <a:srgbClr val="000000"/>
                </a:solidFill>
                <a:latin typeface="Consolas" panose="020B0609020204030204" pitchFamily="49" charset="0"/>
              </a:rPr>
              <a:t> = 5;</a:t>
            </a:r>
          </a:p>
          <a:p>
            <a:r>
              <a:rPr lang="en-US" altLang="en-US" dirty="0">
                <a:solidFill>
                  <a:srgbClr val="000000"/>
                </a:solidFill>
                <a:latin typeface="Consolas" panose="020B0609020204030204" pitchFamily="49" charset="0"/>
              </a:rPr>
              <a:t>    t.fn1(t);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err="1">
                <a:solidFill>
                  <a:srgbClr val="000000"/>
                </a:solidFill>
                <a:latin typeface="Consolas" panose="020B0609020204030204" pitchFamily="49" charset="0"/>
              </a:rPr>
              <a:t>t.</a:t>
            </a:r>
            <a:r>
              <a:rPr lang="en-US" altLang="en-US" i="1" dirty="0" err="1">
                <a:solidFill>
                  <a:srgbClr val="0000C0"/>
                </a:solidFill>
                <a:latin typeface="Consolas" panose="020B0609020204030204" pitchFamily="49" charset="0"/>
              </a:rPr>
              <a:t>iV</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main</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class </a:t>
            </a:r>
            <a:r>
              <a:rPr lang="en-US" altLang="en-US" dirty="0" err="1">
                <a:solidFill>
                  <a:srgbClr val="3F7F5F"/>
                </a:solidFill>
                <a:latin typeface="Consolas" panose="020B0609020204030204" pitchFamily="49" charset="0"/>
              </a:rPr>
              <a:t>TestClass</a:t>
            </a:r>
            <a:endParaRPr lang="en-US" altLang="en-US" dirty="0">
              <a:solidFill>
                <a:srgbClr val="3F7F5F"/>
              </a:solidFill>
              <a:latin typeface="Consolas" panose="020B0609020204030204" pitchFamily="49" charset="0"/>
            </a:endParaRPr>
          </a:p>
        </p:txBody>
      </p:sp>
      <p:sp>
        <p:nvSpPr>
          <p:cNvPr id="89092" name="TextBox 7">
            <a:extLst>
              <a:ext uri="{FF2B5EF4-FFF2-40B4-BE49-F238E27FC236}">
                <a16:creationId xmlns:a16="http://schemas.microsoft.com/office/drawing/2014/main" id="{9C70C09B-D2C0-4847-8C65-66377ADF3B18}"/>
              </a:ext>
            </a:extLst>
          </p:cNvPr>
          <p:cNvSpPr txBox="1">
            <a:spLocks noChangeArrowheads="1"/>
          </p:cNvSpPr>
          <p:nvPr/>
        </p:nvSpPr>
        <p:spPr bwMode="auto">
          <a:xfrm>
            <a:off x="6372225" y="1989138"/>
            <a:ext cx="1839913" cy="1076325"/>
          </a:xfrm>
          <a:prstGeom prst="rect">
            <a:avLst/>
          </a:prstGeom>
          <a:noFill/>
          <a:ln w="2540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AutoNum type="alphaUcParenBoth"/>
            </a:pPr>
            <a:r>
              <a:rPr lang="en-US" altLang="en-US">
                <a:solidFill>
                  <a:srgbClr val="0000FF"/>
                </a:solidFill>
              </a:rPr>
              <a:t>5</a:t>
            </a:r>
          </a:p>
          <a:p>
            <a:pPr>
              <a:buFontTx/>
              <a:buAutoNum type="alphaUcParenBoth"/>
            </a:pPr>
            <a:r>
              <a:rPr lang="en-US" altLang="en-US">
                <a:solidFill>
                  <a:srgbClr val="0000FF"/>
                </a:solidFill>
              </a:rPr>
              <a:t>10</a:t>
            </a:r>
          </a:p>
          <a:p>
            <a:pPr>
              <a:buFontTx/>
              <a:buAutoNum type="alphaUcParenBoth"/>
            </a:pPr>
            <a:r>
              <a:rPr lang="en-US" altLang="en-US">
                <a:solidFill>
                  <a:srgbClr val="0000FF"/>
                </a:solidFill>
              </a:rPr>
              <a:t>Compiler error</a:t>
            </a:r>
          </a:p>
        </p:txBody>
      </p:sp>
      <p:sp>
        <p:nvSpPr>
          <p:cNvPr id="87045" name="TextBox 8">
            <a:extLst>
              <a:ext uri="{FF2B5EF4-FFF2-40B4-BE49-F238E27FC236}">
                <a16:creationId xmlns:a16="http://schemas.microsoft.com/office/drawing/2014/main" id="{00863682-BC39-1E42-A8E2-70011F8A1899}"/>
              </a:ext>
            </a:extLst>
          </p:cNvPr>
          <p:cNvSpPr txBox="1">
            <a:spLocks noChangeArrowheads="1"/>
          </p:cNvSpPr>
          <p:nvPr/>
        </p:nvSpPr>
        <p:spPr bwMode="auto">
          <a:xfrm>
            <a:off x="4500563" y="4797425"/>
            <a:ext cx="4143375" cy="1200329"/>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In fn1, t1 initially has a reference to the same object that t1 references.</a:t>
            </a:r>
          </a:p>
          <a:p>
            <a:r>
              <a:rPr lang="en-US" altLang="en-US" dirty="0">
                <a:latin typeface="Verdana" panose="020B0604030504040204" pitchFamily="34" charset="0"/>
                <a:ea typeface="Verdana" panose="020B0604030504040204" pitchFamily="34" charset="0"/>
                <a:cs typeface="Verdana" panose="020B0604030504040204" pitchFamily="34" charset="0"/>
              </a:rPr>
              <a:t>After the first statement in fn1, t1 references a new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title"/>
          </p:nvPr>
        </p:nvSpPr>
        <p:spPr>
          <a:noFill/>
        </p:spPr>
        <p:txBody>
          <a:bodyPr/>
          <a:lstStyle/>
          <a:p>
            <a:pPr eaLnBrk="1" hangingPunct="1"/>
            <a:r>
              <a:rPr lang="en-US" altLang="en-US" dirty="0">
                <a:ea typeface="ＭＳ Ｐゴシック" panose="020B0600070205080204" pitchFamily="34" charset="-128"/>
              </a:rPr>
              <a:t>6.4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body" idx="1"/>
          </p:nvPr>
        </p:nvSpPr>
        <p:spPr/>
        <p:txBody>
          <a:bodyPr/>
          <a:lstStyle/>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Passing array reference to methods</a:t>
            </a:r>
          </a:p>
          <a:p>
            <a:pPr>
              <a:lnSpc>
                <a:spcPct val="80000"/>
              </a:lnSpc>
            </a:pPr>
            <a:r>
              <a:rPr lang="en-US" altLang="en-US" sz="1600" dirty="0" err="1">
                <a:latin typeface="Verdana" panose="020B0604030504040204" pitchFamily="34" charset="0"/>
                <a:ea typeface="Verdana" panose="020B0604030504040204" pitchFamily="34" charset="0"/>
                <a:cs typeface="Verdana" panose="020B0604030504040204" pitchFamily="34" charset="0"/>
              </a:rPr>
              <a:t>toString</a:t>
            </a:r>
            <a:r>
              <a:rPr lang="en-US" altLang="en-US" sz="16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82181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27DBF866-900A-7344-8962-E7FE662781F6}"/>
              </a:ext>
            </a:extLst>
          </p:cNvPr>
          <p:cNvSpPr>
            <a:spLocks noGrp="1"/>
          </p:cNvSpPr>
          <p:nvPr>
            <p:ph type="title"/>
          </p:nvPr>
        </p:nvSpPr>
        <p:spPr/>
        <p:txBody>
          <a:bodyPr/>
          <a:lstStyle/>
          <a:p>
            <a:pPr eaLnBrk="1" hangingPunct="1"/>
            <a:r>
              <a:rPr lang="en-US" altLang="en-US">
                <a:ea typeface="ＭＳ Ｐゴシック" panose="020B0600070205080204" pitchFamily="34" charset="-128"/>
              </a:rPr>
              <a:t>Passing array references in Java</a:t>
            </a:r>
          </a:p>
        </p:txBody>
      </p:sp>
      <p:sp>
        <p:nvSpPr>
          <p:cNvPr id="76802" name="Content Placeholder 2">
            <a:extLst>
              <a:ext uri="{FF2B5EF4-FFF2-40B4-BE49-F238E27FC236}">
                <a16:creationId xmlns:a16="http://schemas.microsoft.com/office/drawing/2014/main" id="{C94F9FD4-C14A-6B41-BAE5-56C315329F7A}"/>
              </a:ext>
            </a:extLst>
          </p:cNvPr>
          <p:cNvSpPr>
            <a:spLocks noGrp="1"/>
          </p:cNvSpPr>
          <p:nvPr>
            <p:ph type="body" idx="1"/>
          </p:nvPr>
        </p:nvSpPr>
        <p:spPr/>
        <p:txBody>
          <a:bodyPr/>
          <a:lstStyle/>
          <a:p>
            <a:pPr eaLnBrk="1" hangingPunct="1">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To pass an array, just specify the array name without any brackets (same as in C++)</a:t>
            </a:r>
          </a:p>
          <a:p>
            <a:pPr marL="0" indent="0" eaLnBrk="1" hangingPunct="1">
              <a:spcBef>
                <a:spcPts val="800"/>
              </a:spcBef>
              <a:buFont typeface="Wingdings 2" charset="0"/>
              <a:buNone/>
              <a:defRPr/>
            </a:pPr>
            <a:r>
              <a:rPr lang="en-US" sz="2000" dirty="0">
                <a:latin typeface="Verdana" panose="020B0604030504040204" pitchFamily="34" charset="0"/>
                <a:ea typeface="Verdana" panose="020B0604030504040204" pitchFamily="34" charset="0"/>
                <a:cs typeface="Verdana" panose="020B0604030504040204" pitchFamily="34" charset="0"/>
              </a:rPr>
              <a:t>	E.g., </a:t>
            </a:r>
            <a:r>
              <a:rPr lang="en-US" sz="2000" b="1"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int</a:t>
            </a:r>
            <a:r>
              <a:rPr lang="en-US" sz="2000" b="1" dirty="0">
                <a:solidFill>
                  <a:srgbClr val="0000FF"/>
                </a:solidFill>
                <a:latin typeface="Courier New" panose="02070309020205020404" pitchFamily="49" charset="0"/>
                <a:ea typeface="Verdana" panose="020B0604030504040204" pitchFamily="34" charset="0"/>
                <a:cs typeface="Courier New" panose="02070309020205020404" pitchFamily="49" charset="0"/>
              </a:rPr>
              <a:t> [] </a:t>
            </a:r>
            <a:r>
              <a:rPr lang="en-US" sz="2000" b="1"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myArray</a:t>
            </a:r>
            <a:r>
              <a:rPr lang="en-US" sz="2000" b="1" dirty="0">
                <a:solidFill>
                  <a:srgbClr val="0000FF"/>
                </a:solidFill>
                <a:latin typeface="Courier New" panose="02070309020205020404" pitchFamily="49" charset="0"/>
                <a:ea typeface="Verdana" panose="020B0604030504040204" pitchFamily="34" charset="0"/>
                <a:cs typeface="Courier New" panose="02070309020205020404" pitchFamily="49" charset="0"/>
              </a:rPr>
              <a:t>;  </a:t>
            </a:r>
          </a:p>
          <a:p>
            <a:pPr marL="0" indent="0" eaLnBrk="1" hangingPunct="1">
              <a:spcBef>
                <a:spcPts val="800"/>
              </a:spcBef>
              <a:buFont typeface="Wingdings 2" charset="0"/>
              <a:buNone/>
              <a:defRPr/>
            </a:pPr>
            <a:r>
              <a:rPr lang="en-US" sz="2000" dirty="0">
                <a:latin typeface="Verdana" panose="020B0604030504040204" pitchFamily="34" charset="0"/>
                <a:ea typeface="Verdana" panose="020B0604030504040204" pitchFamily="34" charset="0"/>
                <a:cs typeface="Verdana" panose="020B0604030504040204" pitchFamily="34" charset="0"/>
              </a:rPr>
              <a:t>	we pass this array to method fn1 as </a:t>
            </a:r>
            <a:r>
              <a:rPr lang="en-US" sz="2000" b="1" dirty="0">
                <a:solidFill>
                  <a:srgbClr val="0000FF"/>
                </a:solidFill>
                <a:latin typeface="Courier New" panose="02070309020205020404" pitchFamily="49" charset="0"/>
                <a:ea typeface="Verdana" panose="020B0604030504040204" pitchFamily="34" charset="0"/>
                <a:cs typeface="Courier New" panose="02070309020205020404" pitchFamily="49" charset="0"/>
              </a:rPr>
              <a:t>fn1(</a:t>
            </a:r>
            <a:r>
              <a:rPr lang="en-US" sz="2000" b="1"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myArray</a:t>
            </a:r>
            <a:r>
              <a:rPr lang="en-US" sz="2000" b="1" dirty="0">
                <a:solidFill>
                  <a:srgbClr val="0000FF"/>
                </a:solidFill>
                <a:latin typeface="Courier New" panose="02070309020205020404" pitchFamily="49" charset="0"/>
                <a:ea typeface="Verdana" panose="020B0604030504040204" pitchFamily="34" charset="0"/>
                <a:cs typeface="Courier New" panose="02070309020205020404" pitchFamily="49" charset="0"/>
              </a:rPr>
              <a:t>);</a:t>
            </a:r>
          </a:p>
          <a:p>
            <a:pPr eaLnBrk="1" hangingPunct="1">
              <a:spcBef>
                <a:spcPts val="800"/>
              </a:spcBef>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Array length need not be passed in Java. The length of the array can be found by the array </a:t>
            </a:r>
            <a:r>
              <a:rPr lang="en-US" sz="2000" b="1" i="1" dirty="0">
                <a:latin typeface="Verdana" panose="020B0604030504040204" pitchFamily="34" charset="0"/>
                <a:ea typeface="Verdana" panose="020B0604030504040204" pitchFamily="34" charset="0"/>
                <a:cs typeface="Verdana" panose="020B0604030504040204" pitchFamily="34" charset="0"/>
              </a:rPr>
              <a:t>final</a:t>
            </a:r>
            <a:r>
              <a:rPr lang="en-US" sz="2000" dirty="0">
                <a:latin typeface="Verdana" panose="020B0604030504040204" pitchFamily="34" charset="0"/>
                <a:ea typeface="Verdana" panose="020B0604030504040204" pitchFamily="34" charset="0"/>
                <a:cs typeface="Verdana" panose="020B0604030504040204" pitchFamily="34" charset="0"/>
              </a:rPr>
              <a:t> instance variable </a:t>
            </a:r>
            <a:r>
              <a:rPr lang="en-US" sz="2000" b="1" i="1" dirty="0">
                <a:latin typeface="Verdana" panose="020B0604030504040204" pitchFamily="34" charset="0"/>
                <a:ea typeface="Verdana" panose="020B0604030504040204" pitchFamily="34" charset="0"/>
                <a:cs typeface="Verdana" panose="020B0604030504040204" pitchFamily="34" charset="0"/>
              </a:rPr>
              <a:t>length</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myArray.length</a:t>
            </a:r>
            <a:r>
              <a:rPr lang="en-US" sz="2000" dirty="0">
                <a:latin typeface="Verdana" panose="020B0604030504040204" pitchFamily="34" charset="0"/>
                <a:ea typeface="Verdana" panose="020B0604030504040204" pitchFamily="34" charset="0"/>
                <a:cs typeface="Verdana" panose="020B0604030504040204" pitchFamily="34" charset="0"/>
              </a:rPr>
              <a:t>)</a:t>
            </a:r>
          </a:p>
          <a:p>
            <a:pPr eaLnBrk="1" hangingPunct="1">
              <a:buFont typeface="Wingdings 2" charset="0"/>
              <a:buChar char=""/>
              <a:defRPr/>
            </a:pPr>
            <a:r>
              <a:rPr lang="en-US" sz="2000" dirty="0" err="1">
                <a:latin typeface="Verdana" panose="020B0604030504040204" pitchFamily="34" charset="0"/>
                <a:ea typeface="Verdana" panose="020B0604030504040204" pitchFamily="34" charset="0"/>
                <a:cs typeface="Verdana" panose="020B0604030504040204" pitchFamily="34" charset="0"/>
              </a:rPr>
              <a:t>myArray</a:t>
            </a:r>
            <a:r>
              <a:rPr lang="en-US" sz="2000" dirty="0">
                <a:latin typeface="Verdana" panose="020B0604030504040204" pitchFamily="34" charset="0"/>
                <a:ea typeface="Verdana" panose="020B0604030504040204" pitchFamily="34" charset="0"/>
                <a:cs typeface="Verdana" panose="020B0604030504040204" pitchFamily="34" charset="0"/>
              </a:rPr>
              <a:t> is a reference to the array. So fn1 receives a copy of this reference (as in C++)</a:t>
            </a:r>
          </a:p>
        </p:txBody>
      </p:sp>
      <p:sp>
        <p:nvSpPr>
          <p:cNvPr id="6" name="Slide Number Placeholder 5">
            <a:extLst>
              <a:ext uri="{FF2B5EF4-FFF2-40B4-BE49-F238E27FC236}">
                <a16:creationId xmlns:a16="http://schemas.microsoft.com/office/drawing/2014/main" id="{ED19897E-04B9-8543-B43B-CF82748FB4EA}"/>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D3241D9-C75D-2347-8B48-445417E9D0A1}" type="slidenum">
              <a:rPr lang="en-US" altLang="en-US" sz="800">
                <a:solidFill>
                  <a:srgbClr val="595959"/>
                </a:solidFill>
              </a:rPr>
              <a:pPr/>
              <a:t>49</a:t>
            </a:fld>
            <a:endParaRPr lang="en-US" altLang="en-US" sz="8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CDD0-C307-C545-8EB0-8FD84CB9EFA0}"/>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Declaring and creating arrays</a:t>
            </a:r>
          </a:p>
        </p:txBody>
      </p:sp>
      <p:sp>
        <p:nvSpPr>
          <p:cNvPr id="3" name="Content Placeholder 2">
            <a:extLst>
              <a:ext uri="{FF2B5EF4-FFF2-40B4-BE49-F238E27FC236}">
                <a16:creationId xmlns:a16="http://schemas.microsoft.com/office/drawing/2014/main" id="{245CC05F-BDD7-D84F-8D3F-348BFF129691}"/>
              </a:ext>
            </a:extLst>
          </p:cNvPr>
          <p:cNvSpPr>
            <a:spLocks noGrp="1"/>
          </p:cNvSpPr>
          <p:nvPr>
            <p:ph type="body"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rtlCol="0">
            <a:normAutofit/>
          </a:bodyPr>
          <a:lstStyle/>
          <a:p>
            <a:pPr eaLnBrk="1" fontAlgn="auto" hangingPunct="1">
              <a:lnSpc>
                <a:spcPct val="120000"/>
              </a:lnSpc>
              <a:spcBef>
                <a:spcPts val="600"/>
              </a:spcBef>
              <a:spcAft>
                <a:spcPts val="0"/>
              </a:spcAft>
              <a:buFont typeface="Wingdings 2" pitchFamily="18" charset="2"/>
              <a:buChar char=""/>
              <a:defRPr/>
            </a:pPr>
            <a:r>
              <a:rPr lang="en-US" sz="1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Specify the data type of elements and the name of the array: </a:t>
            </a:r>
            <a:r>
              <a:rPr lang="en-US" sz="1900" b="1" dirty="0" err="1">
                <a:solidFill>
                  <a:srgbClr val="7F0055"/>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int</a:t>
            </a:r>
            <a:r>
              <a:rPr lang="en-US" sz="19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 </a:t>
            </a:r>
            <a:r>
              <a:rPr lang="en-US" sz="1900" b="1" dirty="0" err="1">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arr</a:t>
            </a:r>
            <a:r>
              <a:rPr lang="en-US" sz="19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a:t>
            </a:r>
            <a:endParaRPr lang="en-US" sz="1900" b="1" dirty="0">
              <a:solidFill>
                <a:schemeClr val="tx1">
                  <a:lumMod val="65000"/>
                  <a:lumOff val="35000"/>
                </a:schemeClr>
              </a:solidFill>
              <a:latin typeface="Courier New" panose="02070309020205020404" pitchFamily="49" charset="0"/>
              <a:ea typeface="Verdana" panose="020B0604030504040204" pitchFamily="34" charset="0"/>
              <a:cs typeface="Courier New" panose="02070309020205020404" pitchFamily="49" charset="0"/>
            </a:endParaRPr>
          </a:p>
          <a:p>
            <a:pPr lvl="1" eaLnBrk="1" fontAlgn="auto" hangingPunct="1">
              <a:lnSpc>
                <a:spcPct val="120000"/>
              </a:lnSpc>
              <a:spcAft>
                <a:spcPts val="0"/>
              </a:spcAft>
              <a:buClr>
                <a:schemeClr val="accent1">
                  <a:lumMod val="50000"/>
                </a:schemeClr>
              </a:buClr>
              <a:buFont typeface="Wingdings 2" pitchFamily="18" charset="2"/>
              <a:buChar char=""/>
              <a:defRPr/>
            </a:pPr>
            <a:r>
              <a:rPr lang="en-US" sz="17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No size needs to be specified (unlike C++)</a:t>
            </a:r>
          </a:p>
          <a:p>
            <a:pPr lvl="1" eaLnBrk="1" fontAlgn="auto" hangingPunct="1">
              <a:lnSpc>
                <a:spcPct val="120000"/>
              </a:lnSpc>
              <a:spcAft>
                <a:spcPts val="0"/>
              </a:spcAft>
              <a:buClr>
                <a:schemeClr val="accent1">
                  <a:lumMod val="50000"/>
                </a:schemeClr>
              </a:buClr>
              <a:buFont typeface="Wingdings 2" pitchFamily="18" charset="2"/>
              <a:buChar char=""/>
              <a:defRPr/>
            </a:pPr>
            <a:r>
              <a:rPr lang="en-US" sz="1700" b="1" dirty="0" err="1">
                <a:solidFill>
                  <a:srgbClr val="7F0055"/>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int</a:t>
            </a:r>
            <a:r>
              <a:rPr lang="en-US" sz="17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 </a:t>
            </a:r>
            <a:r>
              <a:rPr lang="en-US" sz="1700" b="1" dirty="0" err="1">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arr</a:t>
            </a:r>
            <a:r>
              <a:rPr lang="en-US" sz="17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a:t>
            </a:r>
            <a:r>
              <a:rPr lang="en-US" sz="1700" b="1" dirty="0">
                <a:solidFill>
                  <a:schemeClr val="tx1">
                    <a:lumMod val="65000"/>
                    <a:lumOff val="35000"/>
                  </a:schemeClr>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 </a:t>
            </a:r>
            <a:r>
              <a:rPr lang="en-US" sz="17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is allowed, but not recommended</a:t>
            </a:r>
          </a:p>
          <a:p>
            <a:pPr eaLnBrk="1" fontAlgn="auto" hangingPunct="1">
              <a:spcAft>
                <a:spcPts val="0"/>
              </a:spcAft>
              <a:buFont typeface="Wingdings 2" pitchFamily="18" charset="2"/>
              <a:buChar char=""/>
              <a:defRPr/>
            </a:pPr>
            <a:r>
              <a:rPr lang="en-US" sz="1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Create an array as: </a:t>
            </a:r>
            <a:r>
              <a:rPr lang="en-US" sz="1900" b="1" dirty="0" err="1">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arr</a:t>
            </a:r>
            <a:r>
              <a:rPr lang="en-US" sz="19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 = </a:t>
            </a:r>
            <a:r>
              <a:rPr lang="en-US" sz="1900" b="1" dirty="0">
                <a:solidFill>
                  <a:srgbClr val="7F0055"/>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new</a:t>
            </a:r>
            <a:r>
              <a:rPr lang="en-US" sz="19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 </a:t>
            </a:r>
            <a:r>
              <a:rPr lang="en-US" sz="1900" b="1" dirty="0" err="1">
                <a:solidFill>
                  <a:srgbClr val="7F0055"/>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int</a:t>
            </a:r>
            <a:r>
              <a:rPr lang="en-US" sz="19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[12];</a:t>
            </a:r>
            <a:endParaRPr lang="en-US" sz="1900" b="1" dirty="0">
              <a:solidFill>
                <a:schemeClr val="tx1">
                  <a:lumMod val="65000"/>
                  <a:lumOff val="35000"/>
                </a:schemeClr>
              </a:solidFill>
              <a:latin typeface="Courier New" panose="02070309020205020404" pitchFamily="49" charset="0"/>
              <a:ea typeface="Verdana" panose="020B0604030504040204" pitchFamily="34" charset="0"/>
              <a:cs typeface="Courier New" panose="02070309020205020404" pitchFamily="49" charset="0"/>
            </a:endParaRPr>
          </a:p>
          <a:p>
            <a:pPr eaLnBrk="1" fontAlgn="auto" hangingPunct="1">
              <a:spcAft>
                <a:spcPts val="0"/>
              </a:spcAft>
              <a:buFont typeface="Wingdings 2" pitchFamily="18" charset="2"/>
              <a:buChar char=""/>
              <a:defRPr/>
            </a:pPr>
            <a:r>
              <a:rPr lang="en-US" sz="1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Often we combine as: </a:t>
            </a:r>
            <a:r>
              <a:rPr lang="en-US" sz="1900" b="1" dirty="0" err="1">
                <a:solidFill>
                  <a:srgbClr val="7F0055"/>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int</a:t>
            </a:r>
            <a:r>
              <a:rPr lang="en-US" sz="19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 </a:t>
            </a:r>
            <a:r>
              <a:rPr lang="en-US" sz="1900" b="1" dirty="0" err="1">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arr</a:t>
            </a:r>
            <a:r>
              <a:rPr lang="en-US" sz="19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 = </a:t>
            </a:r>
            <a:r>
              <a:rPr lang="en-US" sz="1900" b="1" dirty="0">
                <a:solidFill>
                  <a:srgbClr val="7F0055"/>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new</a:t>
            </a:r>
            <a:r>
              <a:rPr lang="en-US" sz="19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 </a:t>
            </a:r>
            <a:r>
              <a:rPr lang="en-US" sz="1900" b="1" dirty="0" err="1">
                <a:solidFill>
                  <a:srgbClr val="7F0055"/>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int</a:t>
            </a:r>
            <a:r>
              <a:rPr lang="en-US" sz="1900" b="1" dirty="0">
                <a:solidFill>
                  <a:srgbClr val="000000"/>
                </a:solidFill>
                <a:highlight>
                  <a:srgbClr val="E8F2FE"/>
                </a:highlight>
                <a:latin typeface="Courier New" panose="02070309020205020404" pitchFamily="49" charset="0"/>
                <a:ea typeface="Verdana" panose="020B0604030504040204" pitchFamily="34" charset="0"/>
                <a:cs typeface="Courier New" panose="02070309020205020404" pitchFamily="49" charset="0"/>
              </a:rPr>
              <a:t>[12];</a:t>
            </a:r>
            <a:endParaRPr lang="en-US" sz="1900" b="1" dirty="0">
              <a:solidFill>
                <a:schemeClr val="tx1">
                  <a:lumMod val="65000"/>
                  <a:lumOff val="35000"/>
                </a:schemeClr>
              </a:solidFill>
              <a:latin typeface="Courier New" panose="02070309020205020404" pitchFamily="49" charset="0"/>
              <a:ea typeface="Verdana" panose="020B0604030504040204" pitchFamily="34" charset="0"/>
              <a:cs typeface="Courier New" panose="02070309020205020404" pitchFamily="49" charset="0"/>
            </a:endParaRPr>
          </a:p>
          <a:p>
            <a:pPr eaLnBrk="1" fontAlgn="auto" hangingPunct="1">
              <a:lnSpc>
                <a:spcPct val="120000"/>
              </a:lnSpc>
              <a:spcBef>
                <a:spcPts val="800"/>
              </a:spcBef>
              <a:spcAft>
                <a:spcPts val="0"/>
              </a:spcAft>
              <a:buFont typeface="Wingdings 2" pitchFamily="18" charset="2"/>
              <a:buChar char=""/>
              <a:defRPr/>
            </a:pPr>
            <a:r>
              <a:rPr lang="en-US" sz="1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When an array is created, each element of the array will get the default value (same default values for instance variables)</a:t>
            </a:r>
          </a:p>
          <a:p>
            <a:pPr eaLnBrk="1" fontAlgn="auto" hangingPunct="1">
              <a:spcAft>
                <a:spcPts val="0"/>
              </a:spcAft>
              <a:buFont typeface="Wingdings 2" pitchFamily="18" charset="2"/>
              <a:buChar char=""/>
              <a:defRPr/>
            </a:pPr>
            <a:endParaRPr lang="en-US" sz="2200" dirty="0">
              <a:solidFill>
                <a:schemeClr val="tx1">
                  <a:lumMod val="65000"/>
                  <a:lumOff val="35000"/>
                </a:schemeClr>
              </a:solidFill>
              <a:ea typeface="+mn-ea"/>
              <a:cs typeface="+mn-cs"/>
            </a:endParaRPr>
          </a:p>
          <a:p>
            <a:pPr marL="0" indent="0" eaLnBrk="1" fontAlgn="auto" hangingPunct="1">
              <a:spcAft>
                <a:spcPts val="0"/>
              </a:spcAft>
              <a:buFont typeface="Wingdings 2" pitchFamily="18" charset="2"/>
              <a:buNone/>
              <a:defRPr/>
            </a:pPr>
            <a:r>
              <a:rPr lang="en-US"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Note: </a:t>
            </a:r>
            <a:r>
              <a:rPr lang="en-US" sz="1800" b="1" dirty="0" err="1">
                <a:solidFill>
                  <a:srgbClr val="0000FF"/>
                </a:solidFill>
                <a:latin typeface="Courier New" panose="02070309020205020404" pitchFamily="49" charset="0"/>
                <a:ea typeface="+mn-ea"/>
                <a:cs typeface="Courier New" panose="02070309020205020404" pitchFamily="49" charset="0"/>
              </a:rPr>
              <a:t>int</a:t>
            </a:r>
            <a:r>
              <a:rPr lang="en-US" sz="1800" b="1" dirty="0">
                <a:solidFill>
                  <a:srgbClr val="0000FF"/>
                </a:solidFill>
                <a:latin typeface="Courier New" panose="02070309020205020404" pitchFamily="49" charset="0"/>
                <a:ea typeface="+mn-ea"/>
                <a:cs typeface="Courier New" panose="02070309020205020404" pitchFamily="49" charset="0"/>
              </a:rPr>
              <a:t> [12] </a:t>
            </a:r>
            <a:r>
              <a:rPr lang="en-US" sz="1800" b="1" dirty="0" err="1">
                <a:solidFill>
                  <a:srgbClr val="0000FF"/>
                </a:solidFill>
                <a:latin typeface="Courier New" panose="02070309020205020404" pitchFamily="49" charset="0"/>
                <a:ea typeface="+mn-ea"/>
                <a:cs typeface="Courier New" panose="02070309020205020404" pitchFamily="49" charset="0"/>
              </a:rPr>
              <a:t>arr</a:t>
            </a:r>
            <a:r>
              <a:rPr lang="en-US" sz="1800" b="1" dirty="0">
                <a:solidFill>
                  <a:srgbClr val="0000FF"/>
                </a:solidFill>
                <a:latin typeface="Courier New" panose="02070309020205020404" pitchFamily="49" charset="0"/>
                <a:ea typeface="+mn-ea"/>
                <a:cs typeface="Courier New" panose="02070309020205020404" pitchFamily="49" charset="0"/>
              </a:rPr>
              <a:t>; </a:t>
            </a:r>
            <a:r>
              <a:rPr lang="en-US"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and</a:t>
            </a:r>
            <a:r>
              <a:rPr lang="en-US"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t>
            </a:r>
            <a:r>
              <a:rPr lang="en-US" sz="1800" b="1" dirty="0" err="1">
                <a:solidFill>
                  <a:srgbClr val="0000FF"/>
                </a:solidFill>
                <a:latin typeface="Courier New" panose="02070309020205020404" pitchFamily="49" charset="0"/>
                <a:ea typeface="+mn-ea"/>
                <a:cs typeface="Courier New" panose="02070309020205020404" pitchFamily="49" charset="0"/>
              </a:rPr>
              <a:t>int</a:t>
            </a:r>
            <a:r>
              <a:rPr lang="en-US" sz="1800" b="1" dirty="0">
                <a:solidFill>
                  <a:srgbClr val="0000FF"/>
                </a:solidFill>
                <a:latin typeface="Courier New" panose="02070309020205020404" pitchFamily="49" charset="0"/>
                <a:ea typeface="+mn-ea"/>
                <a:cs typeface="Courier New" panose="02070309020205020404" pitchFamily="49" charset="0"/>
              </a:rPr>
              <a:t> </a:t>
            </a:r>
            <a:r>
              <a:rPr lang="en-US" sz="1800" b="1" dirty="0" err="1">
                <a:solidFill>
                  <a:srgbClr val="0000FF"/>
                </a:solidFill>
                <a:latin typeface="Courier New" panose="02070309020205020404" pitchFamily="49" charset="0"/>
                <a:ea typeface="+mn-ea"/>
                <a:cs typeface="Courier New" panose="02070309020205020404" pitchFamily="49" charset="0"/>
              </a:rPr>
              <a:t>arr</a:t>
            </a:r>
            <a:r>
              <a:rPr lang="en-US" sz="1800" b="1" dirty="0">
                <a:solidFill>
                  <a:srgbClr val="0000FF"/>
                </a:solidFill>
                <a:latin typeface="Courier New" panose="02070309020205020404" pitchFamily="49" charset="0"/>
                <a:ea typeface="+mn-ea"/>
                <a:cs typeface="Courier New" panose="02070309020205020404" pitchFamily="49" charset="0"/>
              </a:rPr>
              <a:t>[12]; </a:t>
            </a:r>
            <a:r>
              <a:rPr lang="en-US"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will give compiler errors</a:t>
            </a:r>
          </a:p>
          <a:p>
            <a:pPr marL="0" indent="0" eaLnBrk="1" fontAlgn="auto" hangingPunct="1">
              <a:spcAft>
                <a:spcPts val="0"/>
              </a:spcAft>
              <a:buFont typeface="Wingdings 2" pitchFamily="18" charset="2"/>
              <a:buNone/>
              <a:defRPr/>
            </a:pPr>
            <a:r>
              <a:rPr lang="en-US" sz="140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http://docs.oracle.com/javase/tutorial/java/nutsandbolts/datatypes.html</a:t>
            </a:r>
            <a:endParaRPr lang="en-US" sz="140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5">
            <a:extLst>
              <a:ext uri="{FF2B5EF4-FFF2-40B4-BE49-F238E27FC236}">
                <a16:creationId xmlns:a16="http://schemas.microsoft.com/office/drawing/2014/main" id="{9CC1D2FC-71A1-2A4E-913A-A056002E0AF5}"/>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C91A183-29EB-7F48-867C-AA5C9F0FA43C}" type="slidenum">
              <a:rPr lang="en-US" altLang="en-US" sz="800">
                <a:solidFill>
                  <a:srgbClr val="595959"/>
                </a:solidFill>
              </a:rPr>
              <a:pPr/>
              <a:t>5</a:t>
            </a:fld>
            <a:endParaRPr lang="en-US" altLang="en-US" sz="800">
              <a:solidFill>
                <a:srgbClr val="595959"/>
              </a:solidFill>
            </a:endParaRPr>
          </a:p>
        </p:txBody>
      </p:sp>
    </p:spTree>
    <p:extLst>
      <p:ext uri="{BB962C8B-B14F-4D97-AF65-F5344CB8AC3E}">
        <p14:creationId xmlns:p14="http://schemas.microsoft.com/office/powerpoint/2010/main" val="420299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Content Placeholder 2">
            <a:extLst>
              <a:ext uri="{FF2B5EF4-FFF2-40B4-BE49-F238E27FC236}">
                <a16:creationId xmlns:a16="http://schemas.microsoft.com/office/drawing/2014/main" id="{3701DB4E-67C2-DC40-8E27-0F03F6EF357E}"/>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8)What is the output of the following code?</a:t>
            </a:r>
          </a:p>
        </p:txBody>
      </p:sp>
      <p:sp>
        <p:nvSpPr>
          <p:cNvPr id="6" name="Slide Number Placeholder 5">
            <a:extLst>
              <a:ext uri="{FF2B5EF4-FFF2-40B4-BE49-F238E27FC236}">
                <a16:creationId xmlns:a16="http://schemas.microsoft.com/office/drawing/2014/main" id="{E29B897C-CA82-4D40-A0FE-768405480196}"/>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100E07D-100E-654C-A018-C2E6E2E85575}" type="slidenum">
              <a:rPr lang="en-US" altLang="en-US" sz="800">
                <a:solidFill>
                  <a:srgbClr val="595959"/>
                </a:solidFill>
              </a:rPr>
              <a:pPr/>
              <a:t>50</a:t>
            </a:fld>
            <a:endParaRPr lang="en-US" altLang="en-US" sz="800">
              <a:solidFill>
                <a:srgbClr val="595959"/>
              </a:solidFill>
            </a:endParaRPr>
          </a:p>
        </p:txBody>
      </p:sp>
      <p:sp>
        <p:nvSpPr>
          <p:cNvPr id="93187" name="TextBox 6">
            <a:extLst>
              <a:ext uri="{FF2B5EF4-FFF2-40B4-BE49-F238E27FC236}">
                <a16:creationId xmlns:a16="http://schemas.microsoft.com/office/drawing/2014/main" id="{5E6C2A27-2CD2-2440-83F5-A750628F6A63}"/>
              </a:ext>
            </a:extLst>
          </p:cNvPr>
          <p:cNvSpPr txBox="1">
            <a:spLocks noChangeArrowheads="1"/>
          </p:cNvSpPr>
          <p:nvPr/>
        </p:nvSpPr>
        <p:spPr bwMode="auto">
          <a:xfrm>
            <a:off x="742902" y="2348880"/>
            <a:ext cx="4897495"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 {</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fn1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arr</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arr</a:t>
            </a:r>
            <a:r>
              <a:rPr lang="en-US" altLang="en-US" dirty="0">
                <a:solidFill>
                  <a:srgbClr val="000000"/>
                </a:solidFill>
                <a:latin typeface="Consolas" panose="020B0609020204030204" pitchFamily="49" charset="0"/>
              </a:rPr>
              <a:t>[0] = 10;</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fn1</a:t>
            </a:r>
          </a:p>
          <a:p>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static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main(String </a:t>
            </a:r>
            <a:r>
              <a:rPr lang="en-US" altLang="en-US" b="1" dirty="0" err="1">
                <a:solidFill>
                  <a:srgbClr val="000000"/>
                </a:solidFill>
                <a:latin typeface="Consolas" panose="020B0609020204030204" pitchFamily="49" charset="0"/>
              </a:rPr>
              <a:t>args</a:t>
            </a:r>
            <a:r>
              <a:rPr lang="en-US" altLang="en-US" b="1" dirty="0">
                <a:solidFill>
                  <a:srgbClr val="000000"/>
                </a:solidFill>
                <a:latin typeface="Consolas" panose="020B0609020204030204" pitchFamily="49" charset="0"/>
              </a:rPr>
              <a:t>[]) {</a:t>
            </a:r>
          </a:p>
          <a:p>
            <a:r>
              <a:rPr lang="en-US" altLang="en-US" b="1" dirty="0">
                <a:solidFill>
                  <a:srgbClr val="7F0055"/>
                </a:solidFill>
                <a:latin typeface="Consolas" panose="020B0609020204030204" pitchFamily="49" charset="0"/>
              </a:rPr>
              <a:t>    int</a:t>
            </a:r>
            <a:r>
              <a:rPr lang="en-US" altLang="en-US" b="1" dirty="0">
                <a:solidFill>
                  <a:srgbClr val="000000"/>
                </a:solidFill>
                <a:latin typeface="Consolas" panose="020B0609020204030204" pitchFamily="49" charset="0"/>
              </a:rPr>
              <a:t>[] arr1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[2];</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TestClass</a:t>
            </a:r>
            <a:r>
              <a:rPr lang="en-US" altLang="en-US" dirty="0">
                <a:solidFill>
                  <a:srgbClr val="000000"/>
                </a:solidFill>
                <a:latin typeface="Consolas" panose="020B0609020204030204" pitchFamily="49" charset="0"/>
              </a:rPr>
              <a:t> t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t.fn1(arr1);</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(arr1[0]);</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main</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class </a:t>
            </a:r>
            <a:r>
              <a:rPr lang="en-US" altLang="en-US" dirty="0" err="1">
                <a:solidFill>
                  <a:srgbClr val="3F7F5F"/>
                </a:solidFill>
                <a:latin typeface="Consolas" panose="020B0609020204030204" pitchFamily="49" charset="0"/>
              </a:rPr>
              <a:t>TestClass</a:t>
            </a:r>
            <a:endParaRPr lang="en-US" altLang="en-US" dirty="0">
              <a:solidFill>
                <a:srgbClr val="3F7F5F"/>
              </a:solidFill>
              <a:latin typeface="Consolas" panose="020B0609020204030204" pitchFamily="49" charset="0"/>
            </a:endParaRPr>
          </a:p>
        </p:txBody>
      </p:sp>
      <p:sp>
        <p:nvSpPr>
          <p:cNvPr id="93188" name="TextBox 7">
            <a:extLst>
              <a:ext uri="{FF2B5EF4-FFF2-40B4-BE49-F238E27FC236}">
                <a16:creationId xmlns:a16="http://schemas.microsoft.com/office/drawing/2014/main" id="{4085997B-8F16-A848-A589-FC647C17CA31}"/>
              </a:ext>
            </a:extLst>
          </p:cNvPr>
          <p:cNvSpPr txBox="1">
            <a:spLocks noChangeArrowheads="1"/>
          </p:cNvSpPr>
          <p:nvPr/>
        </p:nvSpPr>
        <p:spPr bwMode="auto">
          <a:xfrm>
            <a:off x="6156325" y="1916113"/>
            <a:ext cx="1838325" cy="1076325"/>
          </a:xfrm>
          <a:prstGeom prst="rect">
            <a:avLst/>
          </a:prstGeom>
          <a:noFill/>
          <a:ln w="1905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AutoNum type="alphaUcParenBoth"/>
            </a:pPr>
            <a:r>
              <a:rPr lang="en-US" altLang="en-US">
                <a:solidFill>
                  <a:srgbClr val="0000FF"/>
                </a:solidFill>
              </a:rPr>
              <a:t>0</a:t>
            </a:r>
          </a:p>
          <a:p>
            <a:pPr>
              <a:buFontTx/>
              <a:buAutoNum type="alphaUcParenBoth"/>
            </a:pPr>
            <a:r>
              <a:rPr lang="en-US" altLang="en-US">
                <a:solidFill>
                  <a:srgbClr val="0000FF"/>
                </a:solidFill>
              </a:rPr>
              <a:t>10</a:t>
            </a:r>
          </a:p>
          <a:p>
            <a:pPr>
              <a:buFontTx/>
              <a:buAutoNum type="alphaUcParenBoth"/>
            </a:pPr>
            <a:r>
              <a:rPr lang="en-US" altLang="en-US">
                <a:solidFill>
                  <a:srgbClr val="0000FF"/>
                </a:solidFill>
              </a:rPr>
              <a:t>Compiler error</a:t>
            </a:r>
          </a:p>
        </p:txBody>
      </p:sp>
      <p:sp>
        <p:nvSpPr>
          <p:cNvPr id="91141" name="TextBox 8">
            <a:extLst>
              <a:ext uri="{FF2B5EF4-FFF2-40B4-BE49-F238E27FC236}">
                <a16:creationId xmlns:a16="http://schemas.microsoft.com/office/drawing/2014/main" id="{1E2C9E37-ADDF-CD46-8B0B-BBA43AAA7D36}"/>
              </a:ext>
            </a:extLst>
          </p:cNvPr>
          <p:cNvSpPr txBox="1">
            <a:spLocks noChangeArrowheads="1"/>
          </p:cNvSpPr>
          <p:nvPr/>
        </p:nvSpPr>
        <p:spPr bwMode="auto">
          <a:xfrm>
            <a:off x="4211638" y="5084763"/>
            <a:ext cx="4675187" cy="954107"/>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A reference to arr1 is passed to fn1.</a:t>
            </a:r>
          </a:p>
          <a:p>
            <a:r>
              <a:rPr lang="en-US" altLang="en-US" dirty="0">
                <a:latin typeface="Verdana" panose="020B0604030504040204" pitchFamily="34" charset="0"/>
                <a:ea typeface="Verdana" panose="020B0604030504040204" pitchFamily="34" charset="0"/>
                <a:cs typeface="Verdana" panose="020B0604030504040204" pitchFamily="34" charset="0"/>
              </a:rPr>
              <a:t>Remember: array elements get initialized to default values (unlike local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C325-5AE1-9CBA-2E32-86C836373E62}"/>
              </a:ext>
            </a:extLst>
          </p:cNvPr>
          <p:cNvSpPr>
            <a:spLocks noGrp="1"/>
          </p:cNvSpPr>
          <p:nvPr>
            <p:ph type="title"/>
          </p:nvPr>
        </p:nvSpPr>
        <p:spPr/>
        <p:txBody>
          <a:bodyPr/>
          <a:lstStyle/>
          <a:p>
            <a:endParaRPr lang="en-US"/>
          </a:p>
        </p:txBody>
      </p:sp>
      <p:sp>
        <p:nvSpPr>
          <p:cNvPr id="95233" name="Content Placeholder 2">
            <a:extLst>
              <a:ext uri="{FF2B5EF4-FFF2-40B4-BE49-F238E27FC236}">
                <a16:creationId xmlns:a16="http://schemas.microsoft.com/office/drawing/2014/main" id="{0470E0E8-1CB6-7240-841D-5162B3A3E4AF}"/>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9) What is the output of the following code?</a:t>
            </a:r>
          </a:p>
        </p:txBody>
      </p:sp>
      <p:sp>
        <p:nvSpPr>
          <p:cNvPr id="6" name="Slide Number Placeholder 5">
            <a:extLst>
              <a:ext uri="{FF2B5EF4-FFF2-40B4-BE49-F238E27FC236}">
                <a16:creationId xmlns:a16="http://schemas.microsoft.com/office/drawing/2014/main" id="{889CFAC4-4A41-C748-9EB2-D831B7C7270E}"/>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32D3480-74AC-AA42-98F1-79D40F0429B3}" type="slidenum">
              <a:rPr lang="en-US" altLang="en-US" sz="800">
                <a:solidFill>
                  <a:srgbClr val="595959"/>
                </a:solidFill>
              </a:rPr>
              <a:pPr/>
              <a:t>51</a:t>
            </a:fld>
            <a:endParaRPr lang="en-US" altLang="en-US" sz="800">
              <a:solidFill>
                <a:srgbClr val="595959"/>
              </a:solidFill>
            </a:endParaRPr>
          </a:p>
        </p:txBody>
      </p:sp>
      <p:sp>
        <p:nvSpPr>
          <p:cNvPr id="7" name="TextBox 6">
            <a:extLst>
              <a:ext uri="{FF2B5EF4-FFF2-40B4-BE49-F238E27FC236}">
                <a16:creationId xmlns:a16="http://schemas.microsoft.com/office/drawing/2014/main" id="{54A432BE-FE55-F048-BE43-6F48C002EBA7}"/>
              </a:ext>
            </a:extLst>
          </p:cNvPr>
          <p:cNvSpPr txBox="1"/>
          <p:nvPr/>
        </p:nvSpPr>
        <p:spPr>
          <a:xfrm>
            <a:off x="513412" y="2276872"/>
            <a:ext cx="5503430" cy="4690515"/>
          </a:xfrm>
          <a:prstGeom prst="rect">
            <a:avLst/>
          </a:prstGeom>
          <a:noFill/>
        </p:spPr>
        <p:txBody>
          <a:bodyPr wrap="none">
            <a:spAutoFit/>
          </a:bodyPr>
          <a:lstStyle/>
          <a:p>
            <a:pPr>
              <a:defRPr/>
            </a:pPr>
            <a:r>
              <a:rPr lang="en-US" b="1" dirty="0">
                <a:solidFill>
                  <a:srgbClr val="7F0055"/>
                </a:solidFill>
                <a:latin typeface="Consolas"/>
                <a:ea typeface="ＭＳ Ｐゴシック" charset="0"/>
              </a:rPr>
              <a:t>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class</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TestClass</a:t>
            </a:r>
            <a:r>
              <a:rPr lang="en-US" b="1" dirty="0">
                <a:solidFill>
                  <a:srgbClr val="000000"/>
                </a:solidFill>
                <a:latin typeface="Consolas"/>
                <a:ea typeface="ＭＳ Ｐゴシック" charset="0"/>
              </a:rPr>
              <a:t> {</a:t>
            </a:r>
          </a:p>
          <a:p>
            <a:pPr>
              <a:defRPr/>
            </a:pPr>
            <a:endParaRPr lang="en-US" dirty="0">
              <a:latin typeface="Consolas"/>
              <a:ea typeface="ＭＳ Ｐゴシック" charset="0"/>
            </a:endParaRPr>
          </a:p>
          <a:p>
            <a:pPr>
              <a:defRPr/>
            </a:pPr>
            <a:r>
              <a:rPr lang="en-US" b="1" dirty="0">
                <a:solidFill>
                  <a:srgbClr val="7F0055"/>
                </a:solidFill>
                <a:latin typeface="Consolas"/>
                <a:ea typeface="ＭＳ Ｐゴシック" charset="0"/>
              </a:rPr>
              <a:t>  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void</a:t>
            </a:r>
            <a:r>
              <a:rPr lang="en-US" b="1" dirty="0">
                <a:solidFill>
                  <a:srgbClr val="000000"/>
                </a:solidFill>
                <a:latin typeface="Consolas"/>
                <a:ea typeface="ＭＳ Ｐゴシック" charset="0"/>
              </a:rPr>
              <a:t> fn1(</a:t>
            </a:r>
            <a:r>
              <a:rPr lang="en-US" b="1" dirty="0" err="1">
                <a:solidFill>
                  <a:srgbClr val="7F0055"/>
                </a:solidFill>
                <a:latin typeface="Consolas"/>
                <a:ea typeface="ＭＳ Ｐゴシック" charset="0"/>
              </a:rPr>
              <a:t>int</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arr</a:t>
            </a:r>
            <a:r>
              <a:rPr lang="en-US" b="1" dirty="0">
                <a:solidFill>
                  <a:srgbClr val="000000"/>
                </a:solidFill>
                <a:latin typeface="Consolas"/>
                <a:ea typeface="ＭＳ Ｐゴシック" charset="0"/>
              </a:rPr>
              <a:t>) {</a:t>
            </a:r>
          </a:p>
          <a:p>
            <a:pPr>
              <a:defRPr/>
            </a:pPr>
            <a:r>
              <a:rPr lang="en-US" dirty="0">
                <a:solidFill>
                  <a:srgbClr val="000000"/>
                </a:solidFill>
                <a:highlight>
                  <a:srgbClr val="F0D8A8"/>
                </a:highlight>
                <a:latin typeface="Consolas"/>
                <a:ea typeface="ＭＳ Ｐゴシック" charset="0"/>
              </a:rPr>
              <a:t>    </a:t>
            </a:r>
            <a:r>
              <a:rPr lang="en-US" dirty="0" err="1">
                <a:solidFill>
                  <a:srgbClr val="000000"/>
                </a:solidFill>
                <a:highlight>
                  <a:srgbClr val="F0D8A8"/>
                </a:highlight>
                <a:latin typeface="Consolas"/>
                <a:ea typeface="ＭＳ Ｐゴシック" charset="0"/>
              </a:rPr>
              <a:t>arr</a:t>
            </a:r>
            <a:r>
              <a:rPr lang="en-US" dirty="0">
                <a:solidFill>
                  <a:srgbClr val="000000"/>
                </a:solidFill>
                <a:highlight>
                  <a:srgbClr val="E8F2FE"/>
                </a:highlight>
                <a:latin typeface="Consolas"/>
                <a:ea typeface="ＭＳ Ｐゴシック" charset="0"/>
              </a:rPr>
              <a:t> = </a:t>
            </a:r>
            <a:r>
              <a:rPr lang="en-US" b="1" dirty="0">
                <a:solidFill>
                  <a:srgbClr val="7F0055"/>
                </a:solidFill>
                <a:highlight>
                  <a:srgbClr val="E8F2FE"/>
                </a:highlight>
                <a:latin typeface="Consolas"/>
                <a:ea typeface="ＭＳ Ｐゴシック" charset="0"/>
              </a:rPr>
              <a:t>new</a:t>
            </a:r>
            <a:r>
              <a:rPr lang="en-US" b="1" dirty="0">
                <a:solidFill>
                  <a:srgbClr val="000000"/>
                </a:solidFill>
                <a:highlight>
                  <a:srgbClr val="E8F2FE"/>
                </a:highlight>
                <a:latin typeface="Consolas"/>
                <a:ea typeface="ＭＳ Ｐゴシック" charset="0"/>
              </a:rPr>
              <a:t> </a:t>
            </a:r>
            <a:r>
              <a:rPr lang="en-US" b="1" dirty="0" err="1">
                <a:solidFill>
                  <a:srgbClr val="7F0055"/>
                </a:solidFill>
                <a:highlight>
                  <a:srgbClr val="E8F2FE"/>
                </a:highlight>
                <a:latin typeface="Consolas"/>
                <a:ea typeface="ＭＳ Ｐゴシック" charset="0"/>
              </a:rPr>
              <a:t>int</a:t>
            </a:r>
            <a:r>
              <a:rPr lang="en-US" b="1" dirty="0">
                <a:solidFill>
                  <a:srgbClr val="000000"/>
                </a:solidFill>
                <a:highlight>
                  <a:srgbClr val="E8F2FE"/>
                </a:highlight>
                <a:latin typeface="Consolas"/>
                <a:ea typeface="ＭＳ Ｐゴシック" charset="0"/>
              </a:rPr>
              <a:t>[2];</a:t>
            </a:r>
            <a:endParaRPr lang="en-US" dirty="0">
              <a:solidFill>
                <a:srgbClr val="000000"/>
              </a:solidFill>
              <a:latin typeface="Consolas"/>
              <a:ea typeface="ＭＳ Ｐゴシック" charset="0"/>
            </a:endParaRPr>
          </a:p>
          <a:p>
            <a:pPr>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arr</a:t>
            </a:r>
            <a:r>
              <a:rPr lang="en-US" dirty="0">
                <a:solidFill>
                  <a:srgbClr val="000000"/>
                </a:solidFill>
                <a:latin typeface="Consolas"/>
                <a:ea typeface="ＭＳ Ｐゴシック" charset="0"/>
              </a:rPr>
              <a:t>[0] = 10;</a:t>
            </a:r>
          </a:p>
          <a:p>
            <a:pPr>
              <a:defRPr/>
            </a:pPr>
            <a:r>
              <a:rPr lang="en-US" dirty="0">
                <a:solidFill>
                  <a:srgbClr val="000000"/>
                </a:solidFill>
                <a:latin typeface="Consolas"/>
                <a:ea typeface="ＭＳ Ｐゴシック" charset="0"/>
              </a:rPr>
              <a:t>  } </a:t>
            </a:r>
            <a:r>
              <a:rPr lang="en-US" dirty="0">
                <a:solidFill>
                  <a:srgbClr val="3F7F5F"/>
                </a:solidFill>
                <a:latin typeface="Consolas"/>
                <a:ea typeface="ＭＳ Ｐゴシック" charset="0"/>
              </a:rPr>
              <a:t>// end method fn1</a:t>
            </a:r>
          </a:p>
          <a:p>
            <a:pPr>
              <a:defRPr/>
            </a:pPr>
            <a:endParaRPr lang="en-US" dirty="0">
              <a:latin typeface="Consolas"/>
              <a:ea typeface="ＭＳ Ｐゴシック" charset="0"/>
            </a:endParaRPr>
          </a:p>
          <a:p>
            <a:pPr>
              <a:defRPr/>
            </a:pPr>
            <a:r>
              <a:rPr lang="en-US" b="1" dirty="0">
                <a:solidFill>
                  <a:srgbClr val="7F0055"/>
                </a:solidFill>
                <a:latin typeface="Consolas"/>
                <a:ea typeface="ＭＳ Ｐゴシック" charset="0"/>
              </a:rPr>
              <a:t>  public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static</a:t>
            </a:r>
            <a:r>
              <a:rPr lang="en-US" b="1" dirty="0">
                <a:solidFill>
                  <a:srgbClr val="000000"/>
                </a:solidFill>
                <a:latin typeface="Consolas"/>
                <a:ea typeface="ＭＳ Ｐゴシック" charset="0"/>
              </a:rPr>
              <a:t> </a:t>
            </a:r>
            <a:r>
              <a:rPr lang="en-US" b="1" dirty="0">
                <a:solidFill>
                  <a:srgbClr val="7F0055"/>
                </a:solidFill>
                <a:latin typeface="Consolas"/>
                <a:ea typeface="ＭＳ Ｐゴシック" charset="0"/>
              </a:rPr>
              <a:t>void</a:t>
            </a:r>
            <a:r>
              <a:rPr lang="en-US" b="1" dirty="0">
                <a:solidFill>
                  <a:srgbClr val="000000"/>
                </a:solidFill>
                <a:latin typeface="Consolas"/>
                <a:ea typeface="ＭＳ Ｐゴシック" charset="0"/>
              </a:rPr>
              <a:t> main(String </a:t>
            </a:r>
            <a:r>
              <a:rPr lang="en-US" b="1" dirty="0" err="1">
                <a:solidFill>
                  <a:srgbClr val="000000"/>
                </a:solidFill>
                <a:latin typeface="Consolas"/>
                <a:ea typeface="ＭＳ Ｐゴシック" charset="0"/>
              </a:rPr>
              <a:t>args</a:t>
            </a:r>
            <a:r>
              <a:rPr lang="en-US" b="1" dirty="0">
                <a:solidFill>
                  <a:srgbClr val="000000"/>
                </a:solidFill>
                <a:latin typeface="Consolas"/>
                <a:ea typeface="ＭＳ Ｐゴシック" charset="0"/>
              </a:rPr>
              <a:t>[]) {</a:t>
            </a:r>
          </a:p>
          <a:p>
            <a:pPr>
              <a:defRPr/>
            </a:pPr>
            <a:r>
              <a:rPr lang="en-US" b="1" dirty="0">
                <a:solidFill>
                  <a:srgbClr val="7F0055"/>
                </a:solidFill>
                <a:latin typeface="Consolas"/>
                <a:ea typeface="ＭＳ Ｐゴシック" charset="0"/>
              </a:rPr>
              <a:t>    </a:t>
            </a:r>
            <a:r>
              <a:rPr lang="en-US" b="1" dirty="0" err="1">
                <a:solidFill>
                  <a:srgbClr val="7F0055"/>
                </a:solidFill>
                <a:latin typeface="Consolas"/>
                <a:ea typeface="ＭＳ Ｐゴシック" charset="0"/>
              </a:rPr>
              <a:t>int</a:t>
            </a:r>
            <a:r>
              <a:rPr lang="en-US" b="1" dirty="0">
                <a:solidFill>
                  <a:srgbClr val="000000"/>
                </a:solidFill>
                <a:latin typeface="Consolas"/>
                <a:ea typeface="ＭＳ Ｐゴシック" charset="0"/>
              </a:rPr>
              <a:t>[] arr1 = </a:t>
            </a:r>
            <a:r>
              <a:rPr lang="en-US" b="1" dirty="0">
                <a:solidFill>
                  <a:srgbClr val="7F0055"/>
                </a:solidFill>
                <a:latin typeface="Consolas"/>
                <a:ea typeface="ＭＳ Ｐゴシック" charset="0"/>
              </a:rPr>
              <a:t>new</a:t>
            </a:r>
            <a:r>
              <a:rPr lang="en-US" b="1" dirty="0">
                <a:solidFill>
                  <a:srgbClr val="000000"/>
                </a:solidFill>
                <a:latin typeface="Consolas"/>
                <a:ea typeface="ＭＳ Ｐゴシック" charset="0"/>
              </a:rPr>
              <a:t> </a:t>
            </a:r>
            <a:r>
              <a:rPr lang="en-US" b="1" dirty="0" err="1">
                <a:solidFill>
                  <a:srgbClr val="7F0055"/>
                </a:solidFill>
                <a:latin typeface="Consolas"/>
                <a:ea typeface="ＭＳ Ｐゴシック" charset="0"/>
              </a:rPr>
              <a:t>int</a:t>
            </a:r>
            <a:r>
              <a:rPr lang="en-US" b="1" dirty="0">
                <a:solidFill>
                  <a:srgbClr val="000000"/>
                </a:solidFill>
                <a:latin typeface="Consolas"/>
                <a:ea typeface="ＭＳ Ｐゴシック" charset="0"/>
              </a:rPr>
              <a:t>[2];</a:t>
            </a:r>
          </a:p>
          <a:p>
            <a:pPr>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TestClass</a:t>
            </a:r>
            <a:r>
              <a:rPr lang="en-US" dirty="0">
                <a:solidFill>
                  <a:srgbClr val="000000"/>
                </a:solidFill>
                <a:latin typeface="Consolas"/>
                <a:ea typeface="ＭＳ Ｐゴシック" charset="0"/>
              </a:rPr>
              <a:t> t = </a:t>
            </a:r>
            <a:r>
              <a:rPr lang="en-US" b="1" dirty="0">
                <a:solidFill>
                  <a:srgbClr val="7F0055"/>
                </a:solidFill>
                <a:latin typeface="Consolas"/>
                <a:ea typeface="ＭＳ Ｐゴシック" charset="0"/>
              </a:rPr>
              <a:t>new</a:t>
            </a:r>
            <a:r>
              <a:rPr lang="en-US" b="1" dirty="0">
                <a:solidFill>
                  <a:srgbClr val="000000"/>
                </a:solidFill>
                <a:latin typeface="Consolas"/>
                <a:ea typeface="ＭＳ Ｐゴシック" charset="0"/>
              </a:rPr>
              <a:t> </a:t>
            </a:r>
            <a:r>
              <a:rPr lang="en-US" b="1" dirty="0" err="1">
                <a:solidFill>
                  <a:srgbClr val="000000"/>
                </a:solidFill>
                <a:latin typeface="Consolas"/>
                <a:ea typeface="ＭＳ Ｐゴシック" charset="0"/>
              </a:rPr>
              <a:t>TestClass</a:t>
            </a:r>
            <a:r>
              <a:rPr lang="en-US" b="1" dirty="0">
                <a:solidFill>
                  <a:srgbClr val="000000"/>
                </a:solidFill>
                <a:latin typeface="Consolas"/>
                <a:ea typeface="ＭＳ Ｐゴシック" charset="0"/>
              </a:rPr>
              <a:t>();</a:t>
            </a:r>
          </a:p>
          <a:p>
            <a:pPr>
              <a:defRPr/>
            </a:pPr>
            <a:r>
              <a:rPr lang="en-US" dirty="0">
                <a:solidFill>
                  <a:srgbClr val="000000"/>
                </a:solidFill>
                <a:latin typeface="Consolas"/>
                <a:ea typeface="ＭＳ Ｐゴシック" charset="0"/>
              </a:rPr>
              <a:t>    t.fn1(arr1);</a:t>
            </a:r>
          </a:p>
          <a:p>
            <a:pPr>
              <a:defRPr/>
            </a:pPr>
            <a:r>
              <a:rPr lang="en-US" dirty="0">
                <a:solidFill>
                  <a:srgbClr val="000000"/>
                </a:solidFill>
                <a:latin typeface="Consolas"/>
                <a:ea typeface="ＭＳ Ｐゴシック" charset="0"/>
              </a:rPr>
              <a:t>    </a:t>
            </a:r>
            <a:r>
              <a:rPr lang="en-US" dirty="0" err="1">
                <a:solidFill>
                  <a:srgbClr val="000000"/>
                </a:solidFill>
                <a:latin typeface="Consolas"/>
                <a:ea typeface="ＭＳ Ｐゴシック" charset="0"/>
              </a:rPr>
              <a:t>System.</a:t>
            </a:r>
            <a:r>
              <a:rPr lang="en-US" i="1" dirty="0" err="1">
                <a:solidFill>
                  <a:srgbClr val="0000C0"/>
                </a:solidFill>
                <a:latin typeface="Consolas"/>
                <a:ea typeface="ＭＳ Ｐゴシック" charset="0"/>
              </a:rPr>
              <a:t>out</a:t>
            </a:r>
            <a:r>
              <a:rPr lang="en-US" i="1" dirty="0" err="1">
                <a:solidFill>
                  <a:srgbClr val="000000"/>
                </a:solidFill>
                <a:latin typeface="Consolas"/>
                <a:ea typeface="ＭＳ Ｐゴシック" charset="0"/>
              </a:rPr>
              <a:t>.println</a:t>
            </a:r>
            <a:r>
              <a:rPr lang="en-US" i="1" dirty="0">
                <a:solidFill>
                  <a:srgbClr val="000000"/>
                </a:solidFill>
                <a:latin typeface="Consolas"/>
                <a:ea typeface="ＭＳ Ｐゴシック" charset="0"/>
              </a:rPr>
              <a:t>(arr1[0]);</a:t>
            </a:r>
          </a:p>
          <a:p>
            <a:pPr>
              <a:defRPr/>
            </a:pPr>
            <a:r>
              <a:rPr lang="en-US" dirty="0">
                <a:solidFill>
                  <a:srgbClr val="000000"/>
                </a:solidFill>
                <a:latin typeface="Consolas"/>
                <a:ea typeface="ＭＳ Ｐゴシック" charset="0"/>
              </a:rPr>
              <a:t>  } </a:t>
            </a:r>
            <a:r>
              <a:rPr lang="en-US" dirty="0">
                <a:solidFill>
                  <a:srgbClr val="3F7F5F"/>
                </a:solidFill>
                <a:latin typeface="Consolas"/>
                <a:ea typeface="ＭＳ Ｐゴシック" charset="0"/>
              </a:rPr>
              <a:t>// end method main</a:t>
            </a:r>
          </a:p>
          <a:p>
            <a:pPr>
              <a:defRPr/>
            </a:pPr>
            <a:r>
              <a:rPr lang="en-US" dirty="0">
                <a:solidFill>
                  <a:srgbClr val="000000"/>
                </a:solidFill>
                <a:latin typeface="Consolas"/>
                <a:ea typeface="ＭＳ Ｐゴシック" charset="0"/>
              </a:rPr>
              <a:t>} </a:t>
            </a:r>
            <a:r>
              <a:rPr lang="en-US" dirty="0">
                <a:solidFill>
                  <a:srgbClr val="3F7F5F"/>
                </a:solidFill>
                <a:latin typeface="Consolas"/>
                <a:ea typeface="ＭＳ Ｐゴシック" charset="0"/>
              </a:rPr>
              <a:t>// end class </a:t>
            </a:r>
            <a:r>
              <a:rPr lang="en-US" dirty="0" err="1">
                <a:solidFill>
                  <a:srgbClr val="3F7F5F"/>
                </a:solidFill>
                <a:latin typeface="Consolas"/>
                <a:ea typeface="ＭＳ Ｐゴシック" charset="0"/>
              </a:rPr>
              <a:t>TestClass</a:t>
            </a:r>
            <a:endParaRPr lang="en-US" dirty="0">
              <a:solidFill>
                <a:srgbClr val="3F7F5F"/>
              </a:solidFill>
              <a:latin typeface="Consolas"/>
              <a:ea typeface="ＭＳ Ｐゴシック" charset="0"/>
            </a:endParaRPr>
          </a:p>
        </p:txBody>
      </p:sp>
      <p:sp>
        <p:nvSpPr>
          <p:cNvPr id="95236" name="TextBox 7">
            <a:extLst>
              <a:ext uri="{FF2B5EF4-FFF2-40B4-BE49-F238E27FC236}">
                <a16:creationId xmlns:a16="http://schemas.microsoft.com/office/drawing/2014/main" id="{E23C6DB4-322C-A744-9581-424274EE6190}"/>
              </a:ext>
            </a:extLst>
          </p:cNvPr>
          <p:cNvSpPr txBox="1">
            <a:spLocks noChangeArrowheads="1"/>
          </p:cNvSpPr>
          <p:nvPr/>
        </p:nvSpPr>
        <p:spPr bwMode="auto">
          <a:xfrm>
            <a:off x="6300788" y="2060575"/>
            <a:ext cx="1838325" cy="1077913"/>
          </a:xfrm>
          <a:prstGeom prst="rect">
            <a:avLst/>
          </a:prstGeom>
          <a:noFill/>
          <a:ln w="1905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AutoNum type="alphaUcParenBoth"/>
            </a:pPr>
            <a:r>
              <a:rPr lang="en-US" altLang="en-US">
                <a:solidFill>
                  <a:srgbClr val="0000FF"/>
                </a:solidFill>
              </a:rPr>
              <a:t>0</a:t>
            </a:r>
          </a:p>
          <a:p>
            <a:pPr>
              <a:buFontTx/>
              <a:buAutoNum type="alphaUcParenBoth"/>
            </a:pPr>
            <a:r>
              <a:rPr lang="en-US" altLang="en-US">
                <a:solidFill>
                  <a:srgbClr val="0000FF"/>
                </a:solidFill>
              </a:rPr>
              <a:t>10</a:t>
            </a:r>
          </a:p>
          <a:p>
            <a:pPr>
              <a:buFontTx/>
              <a:buAutoNum type="alphaUcParenBoth"/>
            </a:pPr>
            <a:r>
              <a:rPr lang="en-US" altLang="en-US">
                <a:solidFill>
                  <a:srgbClr val="0000FF"/>
                </a:solidFill>
              </a:rPr>
              <a:t>Compiler error</a:t>
            </a:r>
          </a:p>
        </p:txBody>
      </p:sp>
      <p:sp>
        <p:nvSpPr>
          <p:cNvPr id="93189" name="TextBox 8">
            <a:extLst>
              <a:ext uri="{FF2B5EF4-FFF2-40B4-BE49-F238E27FC236}">
                <a16:creationId xmlns:a16="http://schemas.microsoft.com/office/drawing/2014/main" id="{2BA92C11-E4E4-384C-A561-14EF6B3F75BA}"/>
              </a:ext>
            </a:extLst>
          </p:cNvPr>
          <p:cNvSpPr txBox="1">
            <a:spLocks noChangeArrowheads="1"/>
          </p:cNvSpPr>
          <p:nvPr/>
        </p:nvSpPr>
        <p:spPr bwMode="auto">
          <a:xfrm>
            <a:off x="4716463" y="5229225"/>
            <a:ext cx="4133850" cy="584775"/>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After the first statement in fn1, </a:t>
            </a:r>
            <a:r>
              <a:rPr lang="en-US" altLang="en-US" dirty="0" err="1">
                <a:latin typeface="Verdana" panose="020B0604030504040204" pitchFamily="34" charset="0"/>
                <a:ea typeface="Verdana" panose="020B0604030504040204" pitchFamily="34" charset="0"/>
                <a:cs typeface="Verdana" panose="020B0604030504040204" pitchFamily="34" charset="0"/>
              </a:rPr>
              <a:t>arr</a:t>
            </a:r>
            <a:r>
              <a:rPr lang="en-US" altLang="en-US" dirty="0">
                <a:latin typeface="Verdana" panose="020B0604030504040204" pitchFamily="34" charset="0"/>
                <a:ea typeface="Verdana" panose="020B0604030504040204" pitchFamily="34" charset="0"/>
                <a:cs typeface="Verdana" panose="020B0604030504040204" pitchFamily="34" charset="0"/>
              </a:rPr>
              <a:t> references a different array than arr1.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BE46-9241-C99B-5E3E-AB43EC345E1E}"/>
              </a:ext>
            </a:extLst>
          </p:cNvPr>
          <p:cNvSpPr>
            <a:spLocks noGrp="1"/>
          </p:cNvSpPr>
          <p:nvPr>
            <p:ph type="title"/>
          </p:nvPr>
        </p:nvSpPr>
        <p:spPr/>
        <p:txBody>
          <a:bodyPr/>
          <a:lstStyle/>
          <a:p>
            <a:endParaRPr lang="en-US"/>
          </a:p>
        </p:txBody>
      </p:sp>
      <p:sp>
        <p:nvSpPr>
          <p:cNvPr id="97281" name="Content Placeholder 2">
            <a:extLst>
              <a:ext uri="{FF2B5EF4-FFF2-40B4-BE49-F238E27FC236}">
                <a16:creationId xmlns:a16="http://schemas.microsoft.com/office/drawing/2014/main" id="{D9F4FB30-2925-354C-A51C-E3B359AC0812}"/>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10) What is the output of the following code?</a:t>
            </a:r>
          </a:p>
        </p:txBody>
      </p:sp>
      <p:sp>
        <p:nvSpPr>
          <p:cNvPr id="6" name="Slide Number Placeholder 5">
            <a:extLst>
              <a:ext uri="{FF2B5EF4-FFF2-40B4-BE49-F238E27FC236}">
                <a16:creationId xmlns:a16="http://schemas.microsoft.com/office/drawing/2014/main" id="{A6119379-3A0A-D845-856D-B4A64A768FBB}"/>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EA1170D-A36D-C74E-A78D-C33ECC8AD29E}" type="slidenum">
              <a:rPr lang="en-US" altLang="en-US" sz="800">
                <a:solidFill>
                  <a:srgbClr val="595959"/>
                </a:solidFill>
              </a:rPr>
              <a:pPr/>
              <a:t>52</a:t>
            </a:fld>
            <a:endParaRPr lang="en-US" altLang="en-US" sz="800">
              <a:solidFill>
                <a:srgbClr val="595959"/>
              </a:solidFill>
            </a:endParaRPr>
          </a:p>
        </p:txBody>
      </p:sp>
      <p:sp>
        <p:nvSpPr>
          <p:cNvPr id="97283" name="TextBox 6">
            <a:extLst>
              <a:ext uri="{FF2B5EF4-FFF2-40B4-BE49-F238E27FC236}">
                <a16:creationId xmlns:a16="http://schemas.microsoft.com/office/drawing/2014/main" id="{302371AF-C0B1-7F44-B878-45321D17D0D3}"/>
              </a:ext>
            </a:extLst>
          </p:cNvPr>
          <p:cNvSpPr txBox="1">
            <a:spLocks noChangeArrowheads="1"/>
          </p:cNvSpPr>
          <p:nvPr/>
        </p:nvSpPr>
        <p:spPr bwMode="auto">
          <a:xfrm>
            <a:off x="249670" y="2204864"/>
            <a:ext cx="5503430" cy="4939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b="1" dirty="0">
                <a:solidFill>
                  <a:srgbClr val="7F0055"/>
                </a:solidFill>
                <a:latin typeface="Consolas" panose="020B0609020204030204" pitchFamily="49" charset="0"/>
              </a:rPr>
              <a:t>public</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class</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TestClass</a:t>
            </a:r>
            <a:r>
              <a:rPr lang="en-US" altLang="en-US" sz="1800" b="1" dirty="0">
                <a:solidFill>
                  <a:srgbClr val="000000"/>
                </a:solidFill>
                <a:latin typeface="Consolas" panose="020B0609020204030204" pitchFamily="49" charset="0"/>
              </a:rPr>
              <a:t> {</a:t>
            </a:r>
            <a:endParaRPr lang="en-US" altLang="en-US" sz="1800" dirty="0">
              <a:latin typeface="Consolas" panose="020B0609020204030204" pitchFamily="49" charset="0"/>
            </a:endParaRPr>
          </a:p>
          <a:p>
            <a:r>
              <a:rPr lang="en-US" altLang="en-US" sz="1800" b="1" dirty="0">
                <a:solidFill>
                  <a:srgbClr val="7F0055"/>
                </a:solidFill>
                <a:latin typeface="Consolas" panose="020B0609020204030204" pitchFamily="49" charset="0"/>
              </a:rPr>
              <a:t>  public</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void</a:t>
            </a:r>
            <a:r>
              <a:rPr lang="en-US" altLang="en-US" sz="1800" b="1" dirty="0">
                <a:solidFill>
                  <a:srgbClr val="000000"/>
                </a:solidFill>
                <a:latin typeface="Consolas" panose="020B0609020204030204" pitchFamily="49" charset="0"/>
              </a:rPr>
              <a:t> fn1(</a:t>
            </a:r>
            <a:r>
              <a:rPr lang="en-US" altLang="en-US" sz="1800" b="1" dirty="0">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 x) {</a:t>
            </a:r>
          </a:p>
          <a:p>
            <a:r>
              <a:rPr lang="en-US" altLang="en-US" sz="1800" dirty="0">
                <a:solidFill>
                  <a:srgbClr val="000000"/>
                </a:solidFill>
                <a:latin typeface="Consolas" panose="020B0609020204030204" pitchFamily="49" charset="0"/>
              </a:rPr>
              <a:t>    x = 10;</a:t>
            </a:r>
          </a:p>
          <a:p>
            <a:r>
              <a:rPr lang="en-US" altLang="en-US" sz="1800" dirty="0">
                <a:solidFill>
                  <a:srgbClr val="000000"/>
                </a:solidFill>
                <a:latin typeface="Consolas" panose="020B0609020204030204" pitchFamily="49" charset="0"/>
              </a:rPr>
              <a:t>  } </a:t>
            </a:r>
            <a:r>
              <a:rPr lang="en-US" altLang="en-US" sz="1800" dirty="0">
                <a:solidFill>
                  <a:srgbClr val="3F7F5F"/>
                </a:solidFill>
                <a:latin typeface="Consolas" panose="020B0609020204030204" pitchFamily="49" charset="0"/>
              </a:rPr>
              <a:t>// end method fn1</a:t>
            </a:r>
          </a:p>
          <a:p>
            <a:endParaRPr lang="en-US" altLang="en-US" sz="1800" dirty="0">
              <a:latin typeface="Consolas" panose="020B0609020204030204" pitchFamily="49" charset="0"/>
            </a:endParaRPr>
          </a:p>
          <a:p>
            <a:r>
              <a:rPr lang="en-US" altLang="en-US" sz="1800" b="1" dirty="0">
                <a:solidFill>
                  <a:srgbClr val="7F0055"/>
                </a:solidFill>
                <a:latin typeface="Consolas" panose="020B0609020204030204" pitchFamily="49" charset="0"/>
              </a:rPr>
              <a:t>  public</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static</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void</a:t>
            </a:r>
            <a:r>
              <a:rPr lang="en-US" altLang="en-US" sz="1800" b="1" dirty="0">
                <a:solidFill>
                  <a:srgbClr val="000000"/>
                </a:solidFill>
                <a:latin typeface="Consolas" panose="020B0609020204030204" pitchFamily="49" charset="0"/>
              </a:rPr>
              <a:t> main(String </a:t>
            </a:r>
            <a:r>
              <a:rPr lang="en-US" altLang="en-US" sz="1800" b="1" dirty="0" err="1">
                <a:solidFill>
                  <a:srgbClr val="000000"/>
                </a:solidFill>
                <a:latin typeface="Consolas" panose="020B0609020204030204" pitchFamily="49" charset="0"/>
              </a:rPr>
              <a:t>args</a:t>
            </a:r>
            <a:r>
              <a:rPr lang="en-US" altLang="en-US" sz="1800" b="1" dirty="0">
                <a:solidFill>
                  <a:srgbClr val="000000"/>
                </a:solidFill>
                <a:latin typeface="Consolas" panose="020B0609020204030204" pitchFamily="49" charset="0"/>
              </a:rPr>
              <a:t>[]) {</a:t>
            </a:r>
          </a:p>
          <a:p>
            <a:r>
              <a:rPr lang="en-US" altLang="en-US" sz="1800" b="1" dirty="0">
                <a:solidFill>
                  <a:srgbClr val="7F0055"/>
                </a:solidFill>
                <a:latin typeface="Consolas" panose="020B0609020204030204" pitchFamily="49" charset="0"/>
              </a:rPr>
              <a:t>    int</a:t>
            </a:r>
            <a:r>
              <a:rPr lang="en-US" altLang="en-US" sz="1800" b="1" dirty="0">
                <a:solidFill>
                  <a:srgbClr val="000000"/>
                </a:solidFill>
                <a:latin typeface="Consolas" panose="020B0609020204030204" pitchFamily="49" charset="0"/>
              </a:rPr>
              <a:t>[] arr1 = </a:t>
            </a:r>
            <a:r>
              <a:rPr lang="en-US" altLang="en-US" sz="1800" b="1" dirty="0">
                <a:solidFill>
                  <a:srgbClr val="7F0055"/>
                </a:solidFill>
                <a:latin typeface="Consolas" panose="020B0609020204030204" pitchFamily="49" charset="0"/>
              </a:rPr>
              <a:t>new</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[2];</a:t>
            </a:r>
          </a:p>
          <a:p>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TestClass</a:t>
            </a:r>
            <a:r>
              <a:rPr lang="en-US" altLang="en-US" sz="1800" dirty="0">
                <a:solidFill>
                  <a:srgbClr val="000000"/>
                </a:solidFill>
                <a:latin typeface="Consolas" panose="020B0609020204030204" pitchFamily="49" charset="0"/>
              </a:rPr>
              <a:t> t = </a:t>
            </a:r>
            <a:r>
              <a:rPr lang="en-US" altLang="en-US" sz="1800" b="1" dirty="0">
                <a:solidFill>
                  <a:srgbClr val="7F0055"/>
                </a:solidFill>
                <a:latin typeface="Consolas" panose="020B0609020204030204" pitchFamily="49" charset="0"/>
              </a:rPr>
              <a:t>new</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TestClass</a:t>
            </a:r>
            <a:r>
              <a:rPr lang="en-US" altLang="en-US" sz="1800" b="1" dirty="0">
                <a:solidFill>
                  <a:srgbClr val="000000"/>
                </a:solidFill>
                <a:latin typeface="Consolas" panose="020B0609020204030204" pitchFamily="49" charset="0"/>
              </a:rPr>
              <a:t>();</a:t>
            </a:r>
          </a:p>
          <a:p>
            <a:r>
              <a:rPr lang="en-US" altLang="en-US" sz="1800" dirty="0">
                <a:solidFill>
                  <a:srgbClr val="000000"/>
                </a:solidFill>
                <a:latin typeface="Consolas" panose="020B0609020204030204" pitchFamily="49" charset="0"/>
              </a:rPr>
              <a:t>    t.fn1 (arr1[0]);</a:t>
            </a:r>
          </a:p>
          <a:p>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a:t>
            </a:r>
            <a:r>
              <a:rPr lang="en-US" altLang="en-US" sz="1800" i="1" dirty="0" err="1">
                <a:solidFill>
                  <a:srgbClr val="0000C0"/>
                </a:solidFill>
                <a:latin typeface="Consolas" panose="020B0609020204030204" pitchFamily="49" charset="0"/>
              </a:rPr>
              <a:t>out</a:t>
            </a:r>
            <a:r>
              <a:rPr lang="en-US" altLang="en-US" sz="1800" i="1" dirty="0" err="1">
                <a:solidFill>
                  <a:srgbClr val="000000"/>
                </a:solidFill>
                <a:latin typeface="Consolas" panose="020B0609020204030204" pitchFamily="49" charset="0"/>
              </a:rPr>
              <a:t>.println</a:t>
            </a:r>
            <a:r>
              <a:rPr lang="en-US" altLang="en-US" sz="1800" i="1" dirty="0">
                <a:solidFill>
                  <a:srgbClr val="000000"/>
                </a:solidFill>
                <a:latin typeface="Consolas" panose="020B0609020204030204" pitchFamily="49" charset="0"/>
              </a:rPr>
              <a:t>(arr1[0]);</a:t>
            </a:r>
          </a:p>
          <a:p>
            <a:r>
              <a:rPr lang="en-US" altLang="en-US" sz="1800" dirty="0">
                <a:solidFill>
                  <a:srgbClr val="000000"/>
                </a:solidFill>
                <a:latin typeface="Consolas" panose="020B0609020204030204" pitchFamily="49" charset="0"/>
              </a:rPr>
              <a:t>  } </a:t>
            </a:r>
            <a:r>
              <a:rPr lang="en-US" altLang="en-US" sz="1800" dirty="0">
                <a:solidFill>
                  <a:srgbClr val="3F7F5F"/>
                </a:solidFill>
                <a:latin typeface="Consolas" panose="020B0609020204030204" pitchFamily="49" charset="0"/>
              </a:rPr>
              <a:t>// end method main</a:t>
            </a:r>
          </a:p>
          <a:p>
            <a:r>
              <a:rPr lang="en-US" altLang="en-US" sz="1800" dirty="0">
                <a:solidFill>
                  <a:srgbClr val="000000"/>
                </a:solidFill>
                <a:latin typeface="Consolas" panose="020B0609020204030204" pitchFamily="49" charset="0"/>
              </a:rPr>
              <a:t>} </a:t>
            </a:r>
            <a:r>
              <a:rPr lang="en-US" altLang="en-US" sz="1800" dirty="0">
                <a:solidFill>
                  <a:srgbClr val="3F7F5F"/>
                </a:solidFill>
                <a:latin typeface="Consolas" panose="020B0609020204030204" pitchFamily="49" charset="0"/>
              </a:rPr>
              <a:t>// end class </a:t>
            </a:r>
            <a:r>
              <a:rPr lang="en-US" altLang="en-US" sz="1800" dirty="0" err="1">
                <a:solidFill>
                  <a:srgbClr val="3F7F5F"/>
                </a:solidFill>
                <a:latin typeface="Consolas" panose="020B0609020204030204" pitchFamily="49" charset="0"/>
              </a:rPr>
              <a:t>TestClass</a:t>
            </a:r>
            <a:endParaRPr lang="en-US" altLang="en-US" sz="1800" dirty="0">
              <a:solidFill>
                <a:srgbClr val="3F7F5F"/>
              </a:solidFill>
              <a:latin typeface="Consolas" panose="020B0609020204030204" pitchFamily="49" charset="0"/>
            </a:endParaRPr>
          </a:p>
        </p:txBody>
      </p:sp>
      <p:sp>
        <p:nvSpPr>
          <p:cNvPr id="97284" name="TextBox 7">
            <a:extLst>
              <a:ext uri="{FF2B5EF4-FFF2-40B4-BE49-F238E27FC236}">
                <a16:creationId xmlns:a16="http://schemas.microsoft.com/office/drawing/2014/main" id="{D51B1361-4DC7-F745-ADEF-F8928258077A}"/>
              </a:ext>
            </a:extLst>
          </p:cNvPr>
          <p:cNvSpPr txBox="1">
            <a:spLocks noChangeArrowheads="1"/>
          </p:cNvSpPr>
          <p:nvPr/>
        </p:nvSpPr>
        <p:spPr bwMode="auto">
          <a:xfrm>
            <a:off x="6300788" y="1916113"/>
            <a:ext cx="1838325" cy="1077912"/>
          </a:xfrm>
          <a:prstGeom prst="rect">
            <a:avLst/>
          </a:prstGeom>
          <a:noFill/>
          <a:ln w="1905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AutoNum type="alphaUcParenBoth"/>
            </a:pPr>
            <a:r>
              <a:rPr lang="en-US" altLang="en-US">
                <a:solidFill>
                  <a:srgbClr val="0000FF"/>
                </a:solidFill>
              </a:rPr>
              <a:t>0</a:t>
            </a:r>
          </a:p>
          <a:p>
            <a:pPr>
              <a:buFontTx/>
              <a:buAutoNum type="alphaUcParenBoth"/>
            </a:pPr>
            <a:r>
              <a:rPr lang="en-US" altLang="en-US">
                <a:solidFill>
                  <a:srgbClr val="0000FF"/>
                </a:solidFill>
              </a:rPr>
              <a:t>10</a:t>
            </a:r>
          </a:p>
          <a:p>
            <a:pPr>
              <a:buFontTx/>
              <a:buAutoNum type="alphaUcParenBoth"/>
            </a:pPr>
            <a:r>
              <a:rPr lang="en-US" altLang="en-US">
                <a:solidFill>
                  <a:srgbClr val="0000FF"/>
                </a:solidFill>
              </a:rPr>
              <a:t>Compiler error</a:t>
            </a:r>
          </a:p>
        </p:txBody>
      </p:sp>
      <p:sp>
        <p:nvSpPr>
          <p:cNvPr id="95237" name="TextBox 8">
            <a:extLst>
              <a:ext uri="{FF2B5EF4-FFF2-40B4-BE49-F238E27FC236}">
                <a16:creationId xmlns:a16="http://schemas.microsoft.com/office/drawing/2014/main" id="{626C6166-3FE6-6E4C-A622-F3DCFF5B0EDC}"/>
              </a:ext>
            </a:extLst>
          </p:cNvPr>
          <p:cNvSpPr txBox="1">
            <a:spLocks noChangeArrowheads="1"/>
          </p:cNvSpPr>
          <p:nvPr/>
        </p:nvSpPr>
        <p:spPr bwMode="auto">
          <a:xfrm>
            <a:off x="4572000" y="5373688"/>
            <a:ext cx="4392613" cy="1200329"/>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dirty="0"/>
              <a:t>If an array element is of a primitive type, then when this array element is passed, a copy of the value is passed (NOT the reference to the 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AA723EA5-E3B7-5248-A706-53837B0CECBB}"/>
              </a:ext>
            </a:extLst>
          </p:cNvPr>
          <p:cNvSpPr>
            <a:spLocks noGrp="1"/>
          </p:cNvSpPr>
          <p:nvPr>
            <p:ph type="title"/>
          </p:nvPr>
        </p:nvSpPr>
        <p:spPr/>
        <p:txBody>
          <a:bodyPr/>
          <a:lstStyle/>
          <a:p>
            <a:pPr eaLnBrk="1" hangingPunct="1"/>
            <a:r>
              <a:rPr lang="en-US" altLang="en-US">
                <a:ea typeface="ＭＳ Ｐゴシック" panose="020B0600070205080204" pitchFamily="34" charset="-128"/>
              </a:rPr>
              <a:t>toString() method for a class</a:t>
            </a:r>
          </a:p>
        </p:txBody>
      </p:sp>
      <p:sp>
        <p:nvSpPr>
          <p:cNvPr id="65538" name="Content Placeholder 2">
            <a:extLst>
              <a:ext uri="{FF2B5EF4-FFF2-40B4-BE49-F238E27FC236}">
                <a16:creationId xmlns:a16="http://schemas.microsoft.com/office/drawing/2014/main" id="{1763E11A-7B48-DA4E-B6FB-E9F38113E639}"/>
              </a:ext>
            </a:extLst>
          </p:cNvPr>
          <p:cNvSpPr>
            <a:spLocks noGrp="1"/>
          </p:cNvSpPr>
          <p:nvPr>
            <p:ph type="body" idx="1"/>
          </p:nvPr>
        </p:nvSpPr>
        <p:spPr/>
        <p:txBody>
          <a:bodyPr/>
          <a:lstStyle/>
          <a:p>
            <a:pPr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Every object has a </a:t>
            </a:r>
            <a:r>
              <a:rPr lang="en-US" altLang="en-US" sz="2000" b="1" dirty="0" err="1">
                <a:latin typeface="Courier New" panose="02070309020205020404" pitchFamily="49" charset="0"/>
                <a:ea typeface="Verdana" panose="020B0604030504040204" pitchFamily="34" charset="0"/>
                <a:cs typeface="Courier New" panose="02070309020205020404" pitchFamily="49" charset="0"/>
              </a:rPr>
              <a:t>toString</a:t>
            </a:r>
            <a:r>
              <a:rPr lang="en-US" altLang="en-US" sz="2000" b="1" dirty="0">
                <a:latin typeface="Courier New" panose="02070309020205020404" pitchFamily="49" charset="0"/>
                <a:ea typeface="Verdana" panose="020B0604030504040204" pitchFamily="34" charset="0"/>
                <a:cs typeface="Courier New" panose="02070309020205020404" pitchFamily="49" charset="0"/>
              </a:rPr>
              <a:t>()</a:t>
            </a:r>
            <a:r>
              <a:rPr lang="en-US" altLang="en-US" sz="2000" dirty="0">
                <a:latin typeface="Verdana" panose="020B0604030504040204" pitchFamily="34" charset="0"/>
                <a:ea typeface="Verdana" panose="020B0604030504040204" pitchFamily="34" charset="0"/>
                <a:cs typeface="Verdana" panose="020B0604030504040204" pitchFamily="34" charset="0"/>
              </a:rPr>
              <a:t>method defined.</a:t>
            </a:r>
          </a:p>
          <a:p>
            <a:pPr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Check </a:t>
            </a:r>
            <a:r>
              <a:rPr lang="en-US" altLang="en-US" sz="2000" b="1" dirty="0" err="1">
                <a:latin typeface="Courier New" panose="02070309020205020404" pitchFamily="49" charset="0"/>
                <a:ea typeface="Verdana" panose="020B0604030504040204" pitchFamily="34" charset="0"/>
                <a:cs typeface="Courier New" panose="02070309020205020404" pitchFamily="49" charset="0"/>
              </a:rPr>
              <a:t>toString</a:t>
            </a:r>
            <a:r>
              <a:rPr lang="en-US" altLang="en-US" sz="2000" b="1" dirty="0">
                <a:latin typeface="Courier New" panose="02070309020205020404" pitchFamily="49" charset="0"/>
                <a:ea typeface="Verdana" panose="020B0604030504040204" pitchFamily="34" charset="0"/>
                <a:cs typeface="Courier New" panose="02070309020205020404" pitchFamily="49" charset="0"/>
              </a:rPr>
              <a:t>() </a:t>
            </a:r>
            <a:r>
              <a:rPr lang="en-US" altLang="en-US" sz="2000" dirty="0">
                <a:latin typeface="Verdana" panose="020B0604030504040204" pitchFamily="34" charset="0"/>
                <a:ea typeface="Verdana" panose="020B0604030504040204" pitchFamily="34" charset="0"/>
                <a:cs typeface="Verdana" panose="020B0604030504040204" pitchFamily="34" charset="0"/>
              </a:rPr>
              <a:t>in class </a:t>
            </a:r>
            <a:r>
              <a:rPr lang="en-US" altLang="en-US" sz="2000" b="1" dirty="0" err="1">
                <a:latin typeface="Courier New" panose="02070309020205020404" pitchFamily="49" charset="0"/>
                <a:ea typeface="Verdana" panose="020B0604030504040204" pitchFamily="34" charset="0"/>
                <a:cs typeface="Courier New" panose="02070309020205020404" pitchFamily="49" charset="0"/>
              </a:rPr>
              <a:t>java.lang.Object</a:t>
            </a:r>
            <a:endParaRPr lang="en-US" altLang="en-US" sz="2000" b="1" dirty="0">
              <a:latin typeface="Courier New" panose="02070309020205020404" pitchFamily="49" charset="0"/>
              <a:ea typeface="Verdana" panose="020B0604030504040204" pitchFamily="34" charset="0"/>
              <a:cs typeface="Courier New" panose="02070309020205020404" pitchFamily="49" charset="0"/>
            </a:endParaRPr>
          </a:p>
          <a:p>
            <a:pPr eaLnBrk="1" hangingPunct="1"/>
            <a:r>
              <a:rPr lang="en-US" alt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When we print an object, the object’s </a:t>
            </a:r>
            <a:r>
              <a:rPr lang="en-US" altLang="en-US" sz="2000" b="1"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toString</a:t>
            </a:r>
            <a:r>
              <a:rPr lang="en-US" altLang="en-US" sz="2000" b="1" dirty="0">
                <a:solidFill>
                  <a:srgbClr val="0000FF"/>
                </a:solidFill>
                <a:latin typeface="Courier New" panose="02070309020205020404" pitchFamily="49" charset="0"/>
                <a:ea typeface="Verdana" panose="020B0604030504040204" pitchFamily="34" charset="0"/>
                <a:cs typeface="Courier New" panose="02070309020205020404" pitchFamily="49" charset="0"/>
              </a:rPr>
              <a:t>()</a:t>
            </a:r>
            <a:r>
              <a:rPr lang="en-US" alt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method is invoked</a:t>
            </a:r>
            <a:r>
              <a:rPr lang="en-US" altLang="en-US" sz="2000" dirty="0">
                <a:latin typeface="Verdana" panose="020B0604030504040204" pitchFamily="34" charset="0"/>
                <a:ea typeface="Verdana" panose="020B0604030504040204" pitchFamily="34" charset="0"/>
                <a:cs typeface="Verdana" panose="020B0604030504040204" pitchFamily="34" charset="0"/>
              </a:rPr>
              <a:t> to convert the object into a String and this string is returned.</a:t>
            </a:r>
          </a:p>
        </p:txBody>
      </p:sp>
      <p:sp>
        <p:nvSpPr>
          <p:cNvPr id="6" name="Slide Number Placeholder 5">
            <a:extLst>
              <a:ext uri="{FF2B5EF4-FFF2-40B4-BE49-F238E27FC236}">
                <a16:creationId xmlns:a16="http://schemas.microsoft.com/office/drawing/2014/main" id="{15CE508D-7B8E-B54C-BD91-799EA02F0210}"/>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2E3A30C-72AC-974A-A9E2-EEAEA7D0279A}" type="slidenum">
              <a:rPr lang="en-US" altLang="en-US" sz="800">
                <a:solidFill>
                  <a:srgbClr val="595959"/>
                </a:solidFill>
              </a:rPr>
              <a:pPr/>
              <a:t>53</a:t>
            </a:fld>
            <a:endParaRPr lang="en-US" altLang="en-US" sz="800">
              <a:solidFill>
                <a:srgbClr val="59595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F884-13E6-44E7-E120-5E63B5F164E8}"/>
              </a:ext>
            </a:extLst>
          </p:cNvPr>
          <p:cNvSpPr>
            <a:spLocks noGrp="1"/>
          </p:cNvSpPr>
          <p:nvPr>
            <p:ph type="title"/>
          </p:nvPr>
        </p:nvSpPr>
        <p:spPr/>
        <p:txBody>
          <a:bodyPr/>
          <a:lstStyle/>
          <a:p>
            <a:endParaRPr lang="en-US"/>
          </a:p>
        </p:txBody>
      </p:sp>
      <p:sp>
        <p:nvSpPr>
          <p:cNvPr id="99329" name="Content Placeholder 2">
            <a:extLst>
              <a:ext uri="{FF2B5EF4-FFF2-40B4-BE49-F238E27FC236}">
                <a16:creationId xmlns:a16="http://schemas.microsoft.com/office/drawing/2014/main" id="{AFC5D00E-61B9-9E4C-91AF-6C63B515765E}"/>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11) What is the output?</a:t>
            </a:r>
          </a:p>
        </p:txBody>
      </p:sp>
      <p:sp>
        <p:nvSpPr>
          <p:cNvPr id="6" name="Slide Number Placeholder 5">
            <a:extLst>
              <a:ext uri="{FF2B5EF4-FFF2-40B4-BE49-F238E27FC236}">
                <a16:creationId xmlns:a16="http://schemas.microsoft.com/office/drawing/2014/main" id="{84B81906-58A7-334F-865B-F45463FC808C}"/>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51D80B8-6BEA-594E-961D-2193A113EC53}" type="slidenum">
              <a:rPr lang="en-US" altLang="en-US" sz="800">
                <a:solidFill>
                  <a:srgbClr val="595959"/>
                </a:solidFill>
              </a:rPr>
              <a:pPr/>
              <a:t>54</a:t>
            </a:fld>
            <a:endParaRPr lang="en-US" altLang="en-US" sz="800">
              <a:solidFill>
                <a:srgbClr val="595959"/>
              </a:solidFill>
            </a:endParaRPr>
          </a:p>
        </p:txBody>
      </p:sp>
      <p:sp>
        <p:nvSpPr>
          <p:cNvPr id="99331" name="TextBox 6">
            <a:extLst>
              <a:ext uri="{FF2B5EF4-FFF2-40B4-BE49-F238E27FC236}">
                <a16:creationId xmlns:a16="http://schemas.microsoft.com/office/drawing/2014/main" id="{4C369F34-E463-6743-8473-6F730EAF40C8}"/>
              </a:ext>
            </a:extLst>
          </p:cNvPr>
          <p:cNvSpPr txBox="1">
            <a:spLocks noChangeArrowheads="1"/>
          </p:cNvSpPr>
          <p:nvPr/>
        </p:nvSpPr>
        <p:spPr bwMode="auto">
          <a:xfrm>
            <a:off x="686071" y="2204864"/>
            <a:ext cx="4627562" cy="6554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500" b="1" dirty="0">
                <a:solidFill>
                  <a:srgbClr val="7F0055"/>
                </a:solidFill>
                <a:latin typeface="Consolas" panose="020B0609020204030204" pitchFamily="49" charset="0"/>
              </a:rPr>
              <a:t>public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class</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 {</a:t>
            </a:r>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  public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int</a:t>
            </a:r>
            <a:r>
              <a:rPr lang="en-US" altLang="en-US" sz="1500" b="1" dirty="0">
                <a:solidFill>
                  <a:srgbClr val="000000"/>
                </a:solidFill>
                <a:latin typeface="Consolas" panose="020B0609020204030204" pitchFamily="49" charset="0"/>
              </a:rPr>
              <a:t> </a:t>
            </a:r>
            <a:r>
              <a:rPr lang="en-US" altLang="en-US" sz="1500" b="1" dirty="0" err="1">
                <a:solidFill>
                  <a:srgbClr val="0000C0"/>
                </a:solidFill>
                <a:latin typeface="Consolas" panose="020B0609020204030204" pitchFamily="49" charset="0"/>
              </a:rPr>
              <a:t>iV</a:t>
            </a:r>
            <a:r>
              <a:rPr lang="en-US" altLang="en-US" sz="1500" b="1" dirty="0">
                <a:solidFill>
                  <a:srgbClr val="000000"/>
                </a:solidFill>
                <a:latin typeface="Consolas" panose="020B0609020204030204" pitchFamily="49" charset="0"/>
              </a:rPr>
              <a:t>;</a:t>
            </a:r>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  public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void</a:t>
            </a:r>
            <a:r>
              <a:rPr lang="en-US" altLang="en-US" sz="1500" b="1" dirty="0">
                <a:solidFill>
                  <a:srgbClr val="000000"/>
                </a:solidFill>
                <a:latin typeface="Consolas" panose="020B0609020204030204" pitchFamily="49" charset="0"/>
              </a:rPr>
              <a:t> fn1(</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arr</a:t>
            </a:r>
            <a:r>
              <a:rPr lang="en-US" altLang="en-US" sz="1500" b="1" dirty="0">
                <a:solidFill>
                  <a:srgbClr val="000000"/>
                </a:solidFill>
                <a:latin typeface="Consolas" panose="020B0609020204030204" pitchFamily="49" charset="0"/>
              </a:rPr>
              <a:t>) {</a:t>
            </a:r>
          </a:p>
          <a:p>
            <a:r>
              <a:rPr lang="en-US" altLang="en-US" sz="1500" dirty="0">
                <a:solidFill>
                  <a:srgbClr val="000000"/>
                </a:solidFill>
                <a:latin typeface="Consolas" panose="020B0609020204030204" pitchFamily="49" charset="0"/>
              </a:rPr>
              <a:t>    </a:t>
            </a:r>
            <a:r>
              <a:rPr lang="en-US" altLang="en-US" sz="1500" dirty="0" err="1">
                <a:solidFill>
                  <a:srgbClr val="000000"/>
                </a:solidFill>
                <a:latin typeface="Consolas" panose="020B0609020204030204" pitchFamily="49" charset="0"/>
              </a:rPr>
              <a:t>arr</a:t>
            </a:r>
            <a:r>
              <a:rPr lang="en-US" altLang="en-US" sz="1500" dirty="0">
                <a:solidFill>
                  <a:srgbClr val="000000"/>
                </a:solidFill>
                <a:latin typeface="Consolas" panose="020B0609020204030204" pitchFamily="49" charset="0"/>
              </a:rPr>
              <a:t>[0].</a:t>
            </a:r>
            <a:r>
              <a:rPr lang="en-US" altLang="en-US" sz="1500" dirty="0" err="1">
                <a:solidFill>
                  <a:srgbClr val="0000C0"/>
                </a:solidFill>
                <a:latin typeface="Consolas" panose="020B0609020204030204" pitchFamily="49" charset="0"/>
              </a:rPr>
              <a:t>iV</a:t>
            </a:r>
            <a:r>
              <a:rPr lang="en-US" altLang="en-US" sz="1500" dirty="0">
                <a:solidFill>
                  <a:srgbClr val="000000"/>
                </a:solidFill>
                <a:latin typeface="Consolas" panose="020B0609020204030204" pitchFamily="49" charset="0"/>
              </a:rPr>
              <a:t> = 10;</a:t>
            </a:r>
          </a:p>
          <a:p>
            <a:r>
              <a:rPr lang="en-US" altLang="en-US" sz="1500" dirty="0">
                <a:solidFill>
                  <a:srgbClr val="000000"/>
                </a:solidFill>
                <a:latin typeface="Consolas" panose="020B0609020204030204" pitchFamily="49" charset="0"/>
              </a:rPr>
              <a:t>  } </a:t>
            </a:r>
            <a:r>
              <a:rPr lang="en-US" altLang="en-US" sz="1500" dirty="0">
                <a:solidFill>
                  <a:srgbClr val="3F7F5F"/>
                </a:solidFill>
                <a:latin typeface="Consolas" panose="020B0609020204030204" pitchFamily="49" charset="0"/>
              </a:rPr>
              <a:t>// end method fn1</a:t>
            </a:r>
          </a:p>
          <a:p>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  public</a:t>
            </a:r>
            <a:r>
              <a:rPr lang="en-US" altLang="en-US" sz="1500" b="1" dirty="0">
                <a:solidFill>
                  <a:srgbClr val="000000"/>
                </a:solidFill>
                <a:latin typeface="Consolas" panose="020B0609020204030204" pitchFamily="49" charset="0"/>
              </a:rPr>
              <a:t> String </a:t>
            </a:r>
            <a:r>
              <a:rPr lang="en-US" altLang="en-US" sz="1500" b="1" dirty="0" err="1">
                <a:solidFill>
                  <a:srgbClr val="000000"/>
                </a:solidFill>
                <a:latin typeface="Consolas" panose="020B0609020204030204" pitchFamily="49" charset="0"/>
              </a:rPr>
              <a:t>toString</a:t>
            </a:r>
            <a:r>
              <a:rPr lang="en-US" altLang="en-US" sz="1500" b="1" dirty="0">
                <a:solidFill>
                  <a:srgbClr val="000000"/>
                </a:solidFill>
                <a:latin typeface="Consolas" panose="020B0609020204030204" pitchFamily="49" charset="0"/>
              </a:rPr>
              <a:t>() {</a:t>
            </a:r>
          </a:p>
          <a:p>
            <a:r>
              <a:rPr lang="en-US" altLang="en-US" sz="1500" b="1" dirty="0">
                <a:solidFill>
                  <a:srgbClr val="7F0055"/>
                </a:solidFill>
                <a:latin typeface="Consolas" panose="020B0609020204030204" pitchFamily="49" charset="0"/>
              </a:rPr>
              <a:t>    return</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String.</a:t>
            </a:r>
            <a:r>
              <a:rPr lang="en-US" altLang="en-US" sz="1500" b="1" i="1" dirty="0" err="1">
                <a:solidFill>
                  <a:srgbClr val="000000"/>
                </a:solidFill>
                <a:latin typeface="Consolas" panose="020B0609020204030204" pitchFamily="49" charset="0"/>
              </a:rPr>
              <a:t>format</a:t>
            </a:r>
            <a:r>
              <a:rPr lang="en-US" altLang="en-US" sz="1500" b="1" i="1" dirty="0">
                <a:solidFill>
                  <a:srgbClr val="000000"/>
                </a:solidFill>
                <a:latin typeface="Consolas" panose="020B0609020204030204" pitchFamily="49" charset="0"/>
              </a:rPr>
              <a:t>(</a:t>
            </a:r>
            <a:r>
              <a:rPr lang="en-US" altLang="en-US" sz="1500" b="1" i="1" dirty="0">
                <a:solidFill>
                  <a:srgbClr val="2A00FF"/>
                </a:solidFill>
                <a:latin typeface="Consolas" panose="020B0609020204030204" pitchFamily="49" charset="0"/>
              </a:rPr>
              <a:t>"%d"</a:t>
            </a:r>
            <a:r>
              <a:rPr lang="en-US" altLang="en-US" sz="1500" b="1" i="1" dirty="0">
                <a:solidFill>
                  <a:srgbClr val="000000"/>
                </a:solidFill>
                <a:latin typeface="Consolas" panose="020B0609020204030204" pitchFamily="49" charset="0"/>
              </a:rPr>
              <a:t>,</a:t>
            </a:r>
            <a:r>
              <a:rPr lang="en-US" altLang="en-US" sz="1500" b="1" i="1" dirty="0" err="1">
                <a:solidFill>
                  <a:srgbClr val="0000C0"/>
                </a:solidFill>
                <a:latin typeface="Consolas" panose="020B0609020204030204" pitchFamily="49" charset="0"/>
              </a:rPr>
              <a:t>iV</a:t>
            </a:r>
            <a:r>
              <a:rPr lang="en-US" altLang="en-US" sz="1500" b="1" i="1" dirty="0">
                <a:solidFill>
                  <a:srgbClr val="000000"/>
                </a:solidFill>
                <a:latin typeface="Consolas" panose="020B0609020204030204" pitchFamily="49" charset="0"/>
              </a:rPr>
              <a:t>));</a:t>
            </a:r>
          </a:p>
          <a:p>
            <a:r>
              <a:rPr lang="en-US" altLang="en-US" sz="1500" dirty="0">
                <a:solidFill>
                  <a:srgbClr val="000000"/>
                </a:solidFill>
                <a:latin typeface="Consolas" panose="020B0609020204030204" pitchFamily="49" charset="0"/>
              </a:rPr>
              <a:t>  } </a:t>
            </a:r>
            <a:r>
              <a:rPr lang="en-US" altLang="en-US" sz="1500" dirty="0">
                <a:solidFill>
                  <a:srgbClr val="3F7F5F"/>
                </a:solidFill>
                <a:latin typeface="Consolas" panose="020B0609020204030204" pitchFamily="49" charset="0"/>
              </a:rPr>
              <a:t>// end method </a:t>
            </a:r>
            <a:r>
              <a:rPr lang="en-US" altLang="en-US" sz="1500" dirty="0" err="1">
                <a:solidFill>
                  <a:srgbClr val="3F7F5F"/>
                </a:solidFill>
                <a:latin typeface="Consolas" panose="020B0609020204030204" pitchFamily="49" charset="0"/>
              </a:rPr>
              <a:t>toString</a:t>
            </a:r>
            <a:endParaRPr lang="en-US" altLang="en-US" sz="1500" dirty="0">
              <a:solidFill>
                <a:srgbClr val="3F7F5F"/>
              </a:solidFill>
              <a:latin typeface="Consolas" panose="020B0609020204030204" pitchFamily="49" charset="0"/>
            </a:endParaRPr>
          </a:p>
          <a:p>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  public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static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void</a:t>
            </a:r>
            <a:r>
              <a:rPr lang="en-US" altLang="en-US" sz="1500" b="1" dirty="0">
                <a:solidFill>
                  <a:srgbClr val="000000"/>
                </a:solidFill>
                <a:latin typeface="Consolas" panose="020B0609020204030204" pitchFamily="49" charset="0"/>
              </a:rPr>
              <a:t> main(String </a:t>
            </a:r>
            <a:r>
              <a:rPr lang="en-US" altLang="en-US" sz="1500" b="1" dirty="0" err="1">
                <a:solidFill>
                  <a:srgbClr val="000000"/>
                </a:solidFill>
                <a:latin typeface="Consolas" panose="020B0609020204030204" pitchFamily="49" charset="0"/>
              </a:rPr>
              <a:t>args</a:t>
            </a:r>
            <a:r>
              <a:rPr lang="en-US" altLang="en-US" sz="1500" b="1" dirty="0">
                <a:solidFill>
                  <a:srgbClr val="000000"/>
                </a:solidFill>
                <a:latin typeface="Consolas" panose="020B0609020204030204" pitchFamily="49" charset="0"/>
              </a:rPr>
              <a:t>[]) {</a:t>
            </a:r>
          </a:p>
          <a:p>
            <a:r>
              <a:rPr lang="en-US" altLang="en-US" sz="1500" dirty="0">
                <a:solidFill>
                  <a:srgbClr val="000000"/>
                </a:solidFill>
                <a:latin typeface="Consolas" panose="020B0609020204030204" pitchFamily="49" charset="0"/>
              </a:rPr>
              <a:t>    </a:t>
            </a:r>
            <a:r>
              <a:rPr lang="en-US" altLang="en-US" sz="1500" dirty="0" err="1">
                <a:solidFill>
                  <a:srgbClr val="000000"/>
                </a:solidFill>
                <a:latin typeface="Consolas" panose="020B0609020204030204" pitchFamily="49" charset="0"/>
              </a:rPr>
              <a:t>TestClass</a:t>
            </a:r>
            <a:r>
              <a:rPr lang="en-US" altLang="en-US" sz="1500" dirty="0">
                <a:solidFill>
                  <a:srgbClr val="000000"/>
                </a:solidFill>
                <a:latin typeface="Consolas" panose="020B0609020204030204" pitchFamily="49" charset="0"/>
              </a:rPr>
              <a:t> t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a:t>
            </a:r>
          </a:p>
          <a:p>
            <a:r>
              <a:rPr lang="en-US" altLang="en-US" sz="1500" dirty="0">
                <a:solidFill>
                  <a:srgbClr val="000000"/>
                </a:solidFill>
                <a:latin typeface="Consolas" panose="020B0609020204030204" pitchFamily="49" charset="0"/>
              </a:rPr>
              <a:t>    </a:t>
            </a:r>
            <a:r>
              <a:rPr lang="en-US" altLang="en-US" sz="1500" dirty="0" err="1">
                <a:solidFill>
                  <a:srgbClr val="000000"/>
                </a:solidFill>
                <a:latin typeface="Consolas" panose="020B0609020204030204" pitchFamily="49" charset="0"/>
              </a:rPr>
              <a:t>TestClass</a:t>
            </a:r>
            <a:r>
              <a:rPr lang="en-US" altLang="en-US" sz="1500" dirty="0">
                <a:solidFill>
                  <a:srgbClr val="000000"/>
                </a:solidFill>
                <a:latin typeface="Consolas" panose="020B0609020204030204" pitchFamily="49" charset="0"/>
              </a:rPr>
              <a:t>[] arr1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[2];</a:t>
            </a:r>
          </a:p>
          <a:p>
            <a:r>
              <a:rPr lang="en-US" altLang="en-US" sz="1500" dirty="0">
                <a:solidFill>
                  <a:srgbClr val="000000"/>
                </a:solidFill>
                <a:latin typeface="Consolas" panose="020B0609020204030204" pitchFamily="49" charset="0"/>
              </a:rPr>
              <a:t>    arr1[0]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a:t>
            </a:r>
          </a:p>
          <a:p>
            <a:r>
              <a:rPr lang="en-US" altLang="en-US" sz="1500" dirty="0">
                <a:solidFill>
                  <a:srgbClr val="000000"/>
                </a:solidFill>
                <a:latin typeface="Consolas" panose="020B0609020204030204" pitchFamily="49" charset="0"/>
              </a:rPr>
              <a:t>    arr1[1]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a:t>
            </a:r>
          </a:p>
          <a:p>
            <a:r>
              <a:rPr lang="en-US" altLang="en-US" sz="1500" dirty="0">
                <a:solidFill>
                  <a:srgbClr val="000000"/>
                </a:solidFill>
                <a:latin typeface="Consolas" panose="020B0609020204030204" pitchFamily="49" charset="0"/>
              </a:rPr>
              <a:t>    t.fn1(arr1);</a:t>
            </a:r>
          </a:p>
          <a:p>
            <a:r>
              <a:rPr lang="en-US" altLang="en-US" sz="1500" dirty="0">
                <a:solidFill>
                  <a:srgbClr val="000000"/>
                </a:solidFill>
                <a:latin typeface="Consolas" panose="020B0609020204030204" pitchFamily="49" charset="0"/>
              </a:rPr>
              <a:t>    </a:t>
            </a:r>
            <a:r>
              <a:rPr lang="en-US" altLang="en-US" sz="1500" dirty="0" err="1">
                <a:solidFill>
                  <a:srgbClr val="000000"/>
                </a:solidFill>
                <a:latin typeface="Consolas" panose="020B0609020204030204" pitchFamily="49" charset="0"/>
              </a:rPr>
              <a:t>System.</a:t>
            </a:r>
            <a:r>
              <a:rPr lang="en-US" altLang="en-US" sz="1500" i="1" dirty="0" err="1">
                <a:solidFill>
                  <a:srgbClr val="0000C0"/>
                </a:solidFill>
                <a:latin typeface="Consolas" panose="020B0609020204030204" pitchFamily="49" charset="0"/>
              </a:rPr>
              <a:t>out</a:t>
            </a:r>
            <a:r>
              <a:rPr lang="en-US" altLang="en-US" sz="1500" i="1" dirty="0" err="1">
                <a:solidFill>
                  <a:srgbClr val="000000"/>
                </a:solidFill>
                <a:latin typeface="Consolas" panose="020B0609020204030204" pitchFamily="49" charset="0"/>
              </a:rPr>
              <a:t>.println</a:t>
            </a:r>
            <a:r>
              <a:rPr lang="en-US" altLang="en-US" sz="1500" i="1" dirty="0">
                <a:solidFill>
                  <a:srgbClr val="000000"/>
                </a:solidFill>
                <a:latin typeface="Consolas" panose="020B0609020204030204" pitchFamily="49" charset="0"/>
              </a:rPr>
              <a:t>(arr1[0]);</a:t>
            </a:r>
          </a:p>
          <a:p>
            <a:r>
              <a:rPr lang="en-US" altLang="en-US" sz="1500" dirty="0">
                <a:solidFill>
                  <a:srgbClr val="000000"/>
                </a:solidFill>
                <a:latin typeface="Consolas" panose="020B0609020204030204" pitchFamily="49" charset="0"/>
              </a:rPr>
              <a:t>  } </a:t>
            </a:r>
            <a:r>
              <a:rPr lang="en-US" altLang="en-US" sz="1500" dirty="0">
                <a:solidFill>
                  <a:srgbClr val="3F7F5F"/>
                </a:solidFill>
                <a:latin typeface="Consolas" panose="020B0609020204030204" pitchFamily="49" charset="0"/>
              </a:rPr>
              <a:t>// end method main</a:t>
            </a:r>
          </a:p>
          <a:p>
            <a:r>
              <a:rPr lang="en-US" altLang="en-US" sz="1500" dirty="0">
                <a:solidFill>
                  <a:srgbClr val="000000"/>
                </a:solidFill>
                <a:latin typeface="Consolas" panose="020B0609020204030204" pitchFamily="49" charset="0"/>
              </a:rPr>
              <a:t>} </a:t>
            </a:r>
            <a:r>
              <a:rPr lang="en-US" altLang="en-US" sz="1500" dirty="0">
                <a:solidFill>
                  <a:srgbClr val="3F7F5F"/>
                </a:solidFill>
                <a:latin typeface="Consolas" panose="020B0609020204030204" pitchFamily="49" charset="0"/>
              </a:rPr>
              <a:t>// end class </a:t>
            </a:r>
            <a:r>
              <a:rPr lang="en-US" altLang="en-US" sz="1500" dirty="0" err="1">
                <a:solidFill>
                  <a:srgbClr val="3F7F5F"/>
                </a:solidFill>
                <a:latin typeface="Consolas" panose="020B0609020204030204" pitchFamily="49" charset="0"/>
              </a:rPr>
              <a:t>TestClass</a:t>
            </a:r>
            <a:endParaRPr lang="en-US" altLang="en-US" sz="1500" dirty="0">
              <a:solidFill>
                <a:srgbClr val="3F7F5F"/>
              </a:solidFill>
              <a:latin typeface="Consolas" panose="020B0609020204030204" pitchFamily="49" charset="0"/>
            </a:endParaRPr>
          </a:p>
        </p:txBody>
      </p:sp>
      <p:sp>
        <p:nvSpPr>
          <p:cNvPr id="99332" name="TextBox 7">
            <a:extLst>
              <a:ext uri="{FF2B5EF4-FFF2-40B4-BE49-F238E27FC236}">
                <a16:creationId xmlns:a16="http://schemas.microsoft.com/office/drawing/2014/main" id="{7A1BB42D-224F-1146-90B9-3D0FD38C1E05}"/>
              </a:ext>
            </a:extLst>
          </p:cNvPr>
          <p:cNvSpPr txBox="1">
            <a:spLocks noChangeArrowheads="1"/>
          </p:cNvSpPr>
          <p:nvPr/>
        </p:nvSpPr>
        <p:spPr bwMode="auto">
          <a:xfrm>
            <a:off x="6084888" y="1484313"/>
            <a:ext cx="1838325" cy="1077912"/>
          </a:xfrm>
          <a:prstGeom prst="rect">
            <a:avLst/>
          </a:prstGeom>
          <a:noFill/>
          <a:ln w="1905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AutoNum type="alphaUcParenBoth"/>
            </a:pPr>
            <a:r>
              <a:rPr lang="en-US" altLang="en-US">
                <a:solidFill>
                  <a:srgbClr val="0000FF"/>
                </a:solidFill>
              </a:rPr>
              <a:t>0</a:t>
            </a:r>
          </a:p>
          <a:p>
            <a:pPr>
              <a:buFontTx/>
              <a:buAutoNum type="alphaUcParenBoth"/>
            </a:pPr>
            <a:r>
              <a:rPr lang="en-US" altLang="en-US">
                <a:solidFill>
                  <a:srgbClr val="0000FF"/>
                </a:solidFill>
              </a:rPr>
              <a:t>10</a:t>
            </a:r>
          </a:p>
          <a:p>
            <a:pPr>
              <a:buFontTx/>
              <a:buAutoNum type="alphaUcParenBoth"/>
            </a:pPr>
            <a:r>
              <a:rPr lang="en-US" altLang="en-US">
                <a:solidFill>
                  <a:srgbClr val="0000FF"/>
                </a:solidFill>
              </a:rPr>
              <a:t>Compiler error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247A-D3C1-FBCD-F2A1-9845514C88A2}"/>
              </a:ext>
            </a:extLst>
          </p:cNvPr>
          <p:cNvSpPr>
            <a:spLocks noGrp="1"/>
          </p:cNvSpPr>
          <p:nvPr>
            <p:ph type="title"/>
          </p:nvPr>
        </p:nvSpPr>
        <p:spPr/>
        <p:txBody>
          <a:bodyPr/>
          <a:lstStyle/>
          <a:p>
            <a:endParaRPr lang="en-US"/>
          </a:p>
        </p:txBody>
      </p:sp>
      <p:sp>
        <p:nvSpPr>
          <p:cNvPr id="101377" name="Content Placeholder 2">
            <a:extLst>
              <a:ext uri="{FF2B5EF4-FFF2-40B4-BE49-F238E27FC236}">
                <a16:creationId xmlns:a16="http://schemas.microsoft.com/office/drawing/2014/main" id="{69A35F6A-69FC-7F45-BEE3-AEAF73422214}"/>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12) What is the output?</a:t>
            </a:r>
          </a:p>
        </p:txBody>
      </p:sp>
      <p:sp>
        <p:nvSpPr>
          <p:cNvPr id="6" name="Slide Number Placeholder 5">
            <a:extLst>
              <a:ext uri="{FF2B5EF4-FFF2-40B4-BE49-F238E27FC236}">
                <a16:creationId xmlns:a16="http://schemas.microsoft.com/office/drawing/2014/main" id="{F17C4D5B-1118-A746-B37A-4C2A66463DAD}"/>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38CD1DF-5D0F-BD41-BE24-DA1DADDD6838}" type="slidenum">
              <a:rPr lang="en-US" altLang="en-US" sz="800">
                <a:solidFill>
                  <a:srgbClr val="595959"/>
                </a:solidFill>
              </a:rPr>
              <a:pPr/>
              <a:t>55</a:t>
            </a:fld>
            <a:endParaRPr lang="en-US" altLang="en-US" sz="800">
              <a:solidFill>
                <a:srgbClr val="595959"/>
              </a:solidFill>
            </a:endParaRPr>
          </a:p>
        </p:txBody>
      </p:sp>
      <p:sp>
        <p:nvSpPr>
          <p:cNvPr id="101379" name="TextBox 6">
            <a:extLst>
              <a:ext uri="{FF2B5EF4-FFF2-40B4-BE49-F238E27FC236}">
                <a16:creationId xmlns:a16="http://schemas.microsoft.com/office/drawing/2014/main" id="{87948429-14E0-F140-B7A9-211636A42330}"/>
              </a:ext>
            </a:extLst>
          </p:cNvPr>
          <p:cNvSpPr txBox="1">
            <a:spLocks noChangeArrowheads="1"/>
          </p:cNvSpPr>
          <p:nvPr/>
        </p:nvSpPr>
        <p:spPr bwMode="auto">
          <a:xfrm>
            <a:off x="285750" y="2139156"/>
            <a:ext cx="4625975" cy="662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500" b="1" dirty="0">
                <a:solidFill>
                  <a:srgbClr val="7F0055"/>
                </a:solidFill>
                <a:latin typeface="Consolas" panose="020B0609020204030204" pitchFamily="49" charset="0"/>
              </a:rPr>
              <a:t>public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class</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 {</a:t>
            </a:r>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  public</a:t>
            </a:r>
            <a:r>
              <a:rPr lang="en-US" altLang="en-US" sz="1500" b="1" dirty="0">
                <a:solidFill>
                  <a:srgbClr val="000000"/>
                </a:solidFill>
                <a:latin typeface="Consolas" panose="020B0609020204030204" pitchFamily="49" charset="0"/>
              </a:rPr>
              <a:t> </a:t>
            </a:r>
            <a:r>
              <a:rPr lang="en-US" altLang="en-US" sz="1500" b="1" dirty="0" err="1">
                <a:solidFill>
                  <a:srgbClr val="7F0055"/>
                </a:solidFill>
                <a:latin typeface="Consolas" panose="020B0609020204030204" pitchFamily="49" charset="0"/>
              </a:rPr>
              <a:t>int</a:t>
            </a:r>
            <a:r>
              <a:rPr lang="en-US" altLang="en-US" sz="1500" b="1" dirty="0">
                <a:solidFill>
                  <a:srgbClr val="000000"/>
                </a:solidFill>
                <a:latin typeface="Consolas" panose="020B0609020204030204" pitchFamily="49" charset="0"/>
              </a:rPr>
              <a:t> </a:t>
            </a:r>
            <a:r>
              <a:rPr lang="en-US" altLang="en-US" sz="1500" b="1" dirty="0" err="1">
                <a:solidFill>
                  <a:srgbClr val="0000C0"/>
                </a:solidFill>
                <a:latin typeface="Consolas" panose="020B0609020204030204" pitchFamily="49" charset="0"/>
              </a:rPr>
              <a:t>iV</a:t>
            </a:r>
            <a:r>
              <a:rPr lang="en-US" altLang="en-US" sz="1500" b="1" dirty="0">
                <a:solidFill>
                  <a:srgbClr val="000000"/>
                </a:solidFill>
                <a:latin typeface="Consolas" panose="020B0609020204030204" pitchFamily="49" charset="0"/>
              </a:rPr>
              <a:t>;</a:t>
            </a:r>
            <a:endParaRPr lang="en-US" altLang="en-US" sz="1500"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fn1 (</a:t>
            </a:r>
            <a:r>
              <a:rPr lang="en-US" altLang="en-US" b="1" dirty="0" err="1">
                <a:solidFill>
                  <a:srgbClr val="000000"/>
                </a:solidFill>
                <a:latin typeface="Consolas" panose="020B0609020204030204" pitchFamily="49" charset="0"/>
              </a:rPr>
              <a:t>TestClass</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obj</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obj.</a:t>
            </a:r>
            <a:r>
              <a:rPr lang="en-US" altLang="en-US" dirty="0" err="1">
                <a:solidFill>
                  <a:srgbClr val="0000C0"/>
                </a:solidFill>
                <a:latin typeface="Consolas" panose="020B0609020204030204" pitchFamily="49" charset="0"/>
              </a:rPr>
              <a:t>iV</a:t>
            </a:r>
            <a:r>
              <a:rPr lang="en-US" altLang="en-US" dirty="0">
                <a:solidFill>
                  <a:srgbClr val="000000"/>
                </a:solidFill>
                <a:latin typeface="Consolas" panose="020B0609020204030204" pitchFamily="49" charset="0"/>
              </a:rPr>
              <a:t> = 10;</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fn1</a:t>
            </a:r>
          </a:p>
          <a:p>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  public</a:t>
            </a:r>
            <a:r>
              <a:rPr lang="en-US" altLang="en-US" sz="1500" b="1" dirty="0">
                <a:solidFill>
                  <a:srgbClr val="000000"/>
                </a:solidFill>
                <a:latin typeface="Consolas" panose="020B0609020204030204" pitchFamily="49" charset="0"/>
              </a:rPr>
              <a:t> String </a:t>
            </a:r>
            <a:r>
              <a:rPr lang="en-US" altLang="en-US" sz="1500" b="1" dirty="0" err="1">
                <a:solidFill>
                  <a:srgbClr val="000000"/>
                </a:solidFill>
                <a:latin typeface="Consolas" panose="020B0609020204030204" pitchFamily="49" charset="0"/>
              </a:rPr>
              <a:t>toString</a:t>
            </a:r>
            <a:r>
              <a:rPr lang="en-US" altLang="en-US" sz="1500" b="1" dirty="0">
                <a:solidFill>
                  <a:srgbClr val="000000"/>
                </a:solidFill>
                <a:latin typeface="Consolas" panose="020B0609020204030204" pitchFamily="49" charset="0"/>
              </a:rPr>
              <a:t>() {</a:t>
            </a:r>
          </a:p>
          <a:p>
            <a:r>
              <a:rPr lang="en-US" altLang="en-US" sz="1500" b="1" dirty="0">
                <a:solidFill>
                  <a:srgbClr val="7F0055"/>
                </a:solidFill>
                <a:latin typeface="Consolas" panose="020B0609020204030204" pitchFamily="49" charset="0"/>
              </a:rPr>
              <a:t>    return</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String.</a:t>
            </a:r>
            <a:r>
              <a:rPr lang="en-US" altLang="en-US" sz="1500" b="1" i="1" dirty="0" err="1">
                <a:solidFill>
                  <a:srgbClr val="000000"/>
                </a:solidFill>
                <a:latin typeface="Consolas" panose="020B0609020204030204" pitchFamily="49" charset="0"/>
              </a:rPr>
              <a:t>format</a:t>
            </a:r>
            <a:r>
              <a:rPr lang="en-US" altLang="en-US" sz="1500" b="1" i="1" dirty="0">
                <a:solidFill>
                  <a:srgbClr val="000000"/>
                </a:solidFill>
                <a:latin typeface="Consolas" panose="020B0609020204030204" pitchFamily="49" charset="0"/>
              </a:rPr>
              <a:t>(</a:t>
            </a:r>
            <a:r>
              <a:rPr lang="en-US" altLang="en-US" sz="1500" b="1" i="1" dirty="0">
                <a:solidFill>
                  <a:srgbClr val="2A00FF"/>
                </a:solidFill>
                <a:latin typeface="Consolas" panose="020B0609020204030204" pitchFamily="49" charset="0"/>
              </a:rPr>
              <a:t>"%d"</a:t>
            </a:r>
            <a:r>
              <a:rPr lang="en-US" altLang="en-US" sz="1500" b="1" i="1" dirty="0">
                <a:solidFill>
                  <a:srgbClr val="000000"/>
                </a:solidFill>
                <a:latin typeface="Consolas" panose="020B0609020204030204" pitchFamily="49" charset="0"/>
              </a:rPr>
              <a:t>,</a:t>
            </a:r>
            <a:r>
              <a:rPr lang="en-US" altLang="en-US" sz="1500" b="1" i="1" dirty="0" err="1">
                <a:solidFill>
                  <a:srgbClr val="0000C0"/>
                </a:solidFill>
                <a:latin typeface="Consolas" panose="020B0609020204030204" pitchFamily="49" charset="0"/>
              </a:rPr>
              <a:t>iV</a:t>
            </a:r>
            <a:r>
              <a:rPr lang="en-US" altLang="en-US" sz="1500" b="1" i="1" dirty="0">
                <a:solidFill>
                  <a:srgbClr val="000000"/>
                </a:solidFill>
                <a:latin typeface="Consolas" panose="020B0609020204030204" pitchFamily="49" charset="0"/>
              </a:rPr>
              <a:t>));</a:t>
            </a:r>
          </a:p>
          <a:p>
            <a:r>
              <a:rPr lang="en-US" altLang="en-US" sz="1500" dirty="0">
                <a:solidFill>
                  <a:srgbClr val="000000"/>
                </a:solidFill>
                <a:latin typeface="Consolas" panose="020B0609020204030204" pitchFamily="49" charset="0"/>
              </a:rPr>
              <a:t>  } </a:t>
            </a:r>
            <a:r>
              <a:rPr lang="en-US" altLang="en-US" sz="1500" dirty="0">
                <a:solidFill>
                  <a:srgbClr val="3F7F5F"/>
                </a:solidFill>
                <a:latin typeface="Consolas" panose="020B0609020204030204" pitchFamily="49" charset="0"/>
              </a:rPr>
              <a:t>// end method </a:t>
            </a:r>
            <a:r>
              <a:rPr lang="en-US" altLang="en-US" sz="1500" dirty="0" err="1">
                <a:solidFill>
                  <a:srgbClr val="3F7F5F"/>
                </a:solidFill>
                <a:latin typeface="Consolas" panose="020B0609020204030204" pitchFamily="49" charset="0"/>
              </a:rPr>
              <a:t>toString</a:t>
            </a:r>
            <a:endParaRPr lang="en-US" altLang="en-US" sz="1500" dirty="0">
              <a:solidFill>
                <a:srgbClr val="3F7F5F"/>
              </a:solidFill>
              <a:latin typeface="Consolas" panose="020B0609020204030204" pitchFamily="49" charset="0"/>
            </a:endParaRPr>
          </a:p>
          <a:p>
            <a:endParaRPr lang="en-US" altLang="en-US" sz="1500" dirty="0">
              <a:latin typeface="Consolas" panose="020B0609020204030204" pitchFamily="49" charset="0"/>
            </a:endParaRPr>
          </a:p>
          <a:p>
            <a:r>
              <a:rPr lang="en-US" altLang="en-US" sz="1500" b="1" dirty="0">
                <a:solidFill>
                  <a:srgbClr val="7F0055"/>
                </a:solidFill>
                <a:latin typeface="Consolas" panose="020B0609020204030204" pitchFamily="49" charset="0"/>
              </a:rPr>
              <a:t>  public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static</a:t>
            </a:r>
            <a:r>
              <a:rPr lang="en-US" altLang="en-US" sz="1500" b="1" dirty="0">
                <a:solidFill>
                  <a:srgbClr val="000000"/>
                </a:solidFill>
                <a:latin typeface="Consolas" panose="020B0609020204030204" pitchFamily="49" charset="0"/>
              </a:rPr>
              <a:t> </a:t>
            </a:r>
            <a:r>
              <a:rPr lang="en-US" altLang="en-US" sz="1500" b="1" dirty="0">
                <a:solidFill>
                  <a:srgbClr val="7F0055"/>
                </a:solidFill>
                <a:latin typeface="Consolas" panose="020B0609020204030204" pitchFamily="49" charset="0"/>
              </a:rPr>
              <a:t>void</a:t>
            </a:r>
            <a:r>
              <a:rPr lang="en-US" altLang="en-US" sz="1500" b="1" dirty="0">
                <a:solidFill>
                  <a:srgbClr val="000000"/>
                </a:solidFill>
                <a:latin typeface="Consolas" panose="020B0609020204030204" pitchFamily="49" charset="0"/>
              </a:rPr>
              <a:t> main(String </a:t>
            </a:r>
            <a:r>
              <a:rPr lang="en-US" altLang="en-US" sz="1500" b="1" dirty="0" err="1">
                <a:solidFill>
                  <a:srgbClr val="000000"/>
                </a:solidFill>
                <a:latin typeface="Consolas" panose="020B0609020204030204" pitchFamily="49" charset="0"/>
              </a:rPr>
              <a:t>args</a:t>
            </a:r>
            <a:r>
              <a:rPr lang="en-US" altLang="en-US" sz="1500" b="1" dirty="0">
                <a:solidFill>
                  <a:srgbClr val="000000"/>
                </a:solidFill>
                <a:latin typeface="Consolas" panose="020B0609020204030204" pitchFamily="49" charset="0"/>
              </a:rPr>
              <a:t>[]) {</a:t>
            </a:r>
          </a:p>
          <a:p>
            <a:r>
              <a:rPr lang="en-US" altLang="en-US" sz="1500" dirty="0">
                <a:solidFill>
                  <a:srgbClr val="000000"/>
                </a:solidFill>
                <a:latin typeface="Consolas" panose="020B0609020204030204" pitchFamily="49" charset="0"/>
              </a:rPr>
              <a:t>    </a:t>
            </a:r>
            <a:r>
              <a:rPr lang="en-US" altLang="en-US" sz="1500" dirty="0" err="1">
                <a:solidFill>
                  <a:srgbClr val="000000"/>
                </a:solidFill>
                <a:latin typeface="Consolas" panose="020B0609020204030204" pitchFamily="49" charset="0"/>
              </a:rPr>
              <a:t>TestClass</a:t>
            </a:r>
            <a:r>
              <a:rPr lang="en-US" altLang="en-US" sz="1500" dirty="0">
                <a:solidFill>
                  <a:srgbClr val="000000"/>
                </a:solidFill>
                <a:latin typeface="Consolas" panose="020B0609020204030204" pitchFamily="49" charset="0"/>
              </a:rPr>
              <a:t> t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a:t>
            </a:r>
          </a:p>
          <a:p>
            <a:r>
              <a:rPr lang="en-US" altLang="en-US" sz="1500" dirty="0">
                <a:solidFill>
                  <a:srgbClr val="000000"/>
                </a:solidFill>
                <a:latin typeface="Consolas" panose="020B0609020204030204" pitchFamily="49" charset="0"/>
              </a:rPr>
              <a:t>    </a:t>
            </a:r>
            <a:r>
              <a:rPr lang="en-US" altLang="en-US" sz="1500" dirty="0" err="1">
                <a:solidFill>
                  <a:srgbClr val="000000"/>
                </a:solidFill>
                <a:latin typeface="Consolas" panose="020B0609020204030204" pitchFamily="49" charset="0"/>
              </a:rPr>
              <a:t>TestClass</a:t>
            </a:r>
            <a:r>
              <a:rPr lang="en-US" altLang="en-US" sz="1500" dirty="0">
                <a:solidFill>
                  <a:srgbClr val="000000"/>
                </a:solidFill>
                <a:latin typeface="Consolas" panose="020B0609020204030204" pitchFamily="49" charset="0"/>
              </a:rPr>
              <a:t>[] arr1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[2];</a:t>
            </a:r>
          </a:p>
          <a:p>
            <a:r>
              <a:rPr lang="en-US" altLang="en-US" sz="1500" dirty="0">
                <a:solidFill>
                  <a:srgbClr val="000000"/>
                </a:solidFill>
                <a:latin typeface="Consolas" panose="020B0609020204030204" pitchFamily="49" charset="0"/>
              </a:rPr>
              <a:t>    arr1[0]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a:t>
            </a:r>
          </a:p>
          <a:p>
            <a:r>
              <a:rPr lang="en-US" altLang="en-US" sz="1500" dirty="0">
                <a:solidFill>
                  <a:srgbClr val="000000"/>
                </a:solidFill>
                <a:latin typeface="Consolas" panose="020B0609020204030204" pitchFamily="49" charset="0"/>
              </a:rPr>
              <a:t>    arr1[1] = </a:t>
            </a:r>
            <a:r>
              <a:rPr lang="en-US" altLang="en-US" sz="1500" b="1" dirty="0">
                <a:solidFill>
                  <a:srgbClr val="7F0055"/>
                </a:solidFill>
                <a:latin typeface="Consolas" panose="020B0609020204030204" pitchFamily="49" charset="0"/>
              </a:rPr>
              <a:t>new</a:t>
            </a:r>
            <a:r>
              <a:rPr lang="en-US" altLang="en-US" sz="1500" b="1" dirty="0">
                <a:solidFill>
                  <a:srgbClr val="000000"/>
                </a:solidFill>
                <a:latin typeface="Consolas" panose="020B0609020204030204" pitchFamily="49" charset="0"/>
              </a:rPr>
              <a:t> </a:t>
            </a:r>
            <a:r>
              <a:rPr lang="en-US" altLang="en-US" sz="1500" b="1" dirty="0" err="1">
                <a:solidFill>
                  <a:srgbClr val="000000"/>
                </a:solidFill>
                <a:latin typeface="Consolas" panose="020B0609020204030204" pitchFamily="49" charset="0"/>
              </a:rPr>
              <a:t>TestClass</a:t>
            </a:r>
            <a:r>
              <a:rPr lang="en-US" altLang="en-US" sz="1500" b="1" dirty="0">
                <a:solidFill>
                  <a:srgbClr val="000000"/>
                </a:solidFill>
                <a:latin typeface="Consolas" panose="020B0609020204030204" pitchFamily="49" charset="0"/>
              </a:rPr>
              <a:t>();</a:t>
            </a:r>
          </a:p>
          <a:p>
            <a:r>
              <a:rPr lang="en-US" altLang="en-US" sz="1500" dirty="0">
                <a:solidFill>
                  <a:srgbClr val="000000"/>
                </a:solidFill>
                <a:latin typeface="Consolas" panose="020B0609020204030204" pitchFamily="49" charset="0"/>
              </a:rPr>
              <a:t>    t.fn1 (arr1[0]);</a:t>
            </a:r>
          </a:p>
          <a:p>
            <a:r>
              <a:rPr lang="en-US" altLang="en-US" sz="1500" dirty="0">
                <a:solidFill>
                  <a:srgbClr val="000000"/>
                </a:solidFill>
                <a:latin typeface="Consolas" panose="020B0609020204030204" pitchFamily="49" charset="0"/>
              </a:rPr>
              <a:t>    </a:t>
            </a:r>
            <a:r>
              <a:rPr lang="en-US" altLang="en-US" sz="1500" dirty="0" err="1">
                <a:solidFill>
                  <a:srgbClr val="000000"/>
                </a:solidFill>
                <a:latin typeface="Consolas" panose="020B0609020204030204" pitchFamily="49" charset="0"/>
              </a:rPr>
              <a:t>System.</a:t>
            </a:r>
            <a:r>
              <a:rPr lang="en-US" altLang="en-US" sz="1500" i="1" dirty="0" err="1">
                <a:solidFill>
                  <a:srgbClr val="0000C0"/>
                </a:solidFill>
                <a:latin typeface="Consolas" panose="020B0609020204030204" pitchFamily="49" charset="0"/>
              </a:rPr>
              <a:t>out</a:t>
            </a:r>
            <a:r>
              <a:rPr lang="en-US" altLang="en-US" sz="1500" i="1" dirty="0" err="1">
                <a:solidFill>
                  <a:srgbClr val="000000"/>
                </a:solidFill>
                <a:latin typeface="Consolas" panose="020B0609020204030204" pitchFamily="49" charset="0"/>
              </a:rPr>
              <a:t>.println</a:t>
            </a:r>
            <a:r>
              <a:rPr lang="en-US" altLang="en-US" sz="1500" i="1" dirty="0">
                <a:solidFill>
                  <a:srgbClr val="000000"/>
                </a:solidFill>
                <a:latin typeface="Consolas" panose="020B0609020204030204" pitchFamily="49" charset="0"/>
              </a:rPr>
              <a:t>(arr1[0]);</a:t>
            </a:r>
          </a:p>
          <a:p>
            <a:r>
              <a:rPr lang="en-US" altLang="en-US" sz="1500" dirty="0">
                <a:solidFill>
                  <a:srgbClr val="000000"/>
                </a:solidFill>
                <a:latin typeface="Consolas" panose="020B0609020204030204" pitchFamily="49" charset="0"/>
              </a:rPr>
              <a:t>  } </a:t>
            </a:r>
            <a:r>
              <a:rPr lang="en-US" altLang="en-US" sz="1500" dirty="0">
                <a:solidFill>
                  <a:srgbClr val="3F7F5F"/>
                </a:solidFill>
                <a:latin typeface="Consolas" panose="020B0609020204030204" pitchFamily="49" charset="0"/>
              </a:rPr>
              <a:t>// end method main</a:t>
            </a:r>
          </a:p>
          <a:p>
            <a:r>
              <a:rPr lang="en-US" altLang="en-US" sz="1500" dirty="0">
                <a:solidFill>
                  <a:srgbClr val="000000"/>
                </a:solidFill>
                <a:latin typeface="Consolas" panose="020B0609020204030204" pitchFamily="49" charset="0"/>
              </a:rPr>
              <a:t>} </a:t>
            </a:r>
            <a:r>
              <a:rPr lang="en-US" altLang="en-US" sz="1500" dirty="0">
                <a:solidFill>
                  <a:srgbClr val="3F7F5F"/>
                </a:solidFill>
                <a:latin typeface="Consolas" panose="020B0609020204030204" pitchFamily="49" charset="0"/>
              </a:rPr>
              <a:t>// end class </a:t>
            </a:r>
            <a:r>
              <a:rPr lang="en-US" altLang="en-US" sz="1500" dirty="0" err="1">
                <a:solidFill>
                  <a:srgbClr val="3F7F5F"/>
                </a:solidFill>
                <a:latin typeface="Consolas" panose="020B0609020204030204" pitchFamily="49" charset="0"/>
              </a:rPr>
              <a:t>TestClass</a:t>
            </a:r>
            <a:endParaRPr lang="en-US" altLang="en-US" sz="1500" dirty="0">
              <a:solidFill>
                <a:srgbClr val="3F7F5F"/>
              </a:solidFill>
              <a:latin typeface="Consolas" panose="020B0609020204030204" pitchFamily="49" charset="0"/>
            </a:endParaRPr>
          </a:p>
        </p:txBody>
      </p:sp>
      <p:sp>
        <p:nvSpPr>
          <p:cNvPr id="101380" name="TextBox 7">
            <a:extLst>
              <a:ext uri="{FF2B5EF4-FFF2-40B4-BE49-F238E27FC236}">
                <a16:creationId xmlns:a16="http://schemas.microsoft.com/office/drawing/2014/main" id="{0CC7DDBC-B312-074A-B446-FE76696B0F0F}"/>
              </a:ext>
            </a:extLst>
          </p:cNvPr>
          <p:cNvSpPr txBox="1">
            <a:spLocks noChangeArrowheads="1"/>
          </p:cNvSpPr>
          <p:nvPr/>
        </p:nvSpPr>
        <p:spPr bwMode="auto">
          <a:xfrm>
            <a:off x="6545263" y="1600200"/>
            <a:ext cx="1838325" cy="1077913"/>
          </a:xfrm>
          <a:prstGeom prst="rect">
            <a:avLst/>
          </a:prstGeom>
          <a:noFill/>
          <a:ln w="1905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AutoNum type="alphaUcParenBoth"/>
            </a:pPr>
            <a:r>
              <a:rPr lang="en-US" altLang="en-US">
                <a:solidFill>
                  <a:srgbClr val="0000FF"/>
                </a:solidFill>
              </a:rPr>
              <a:t>0</a:t>
            </a:r>
          </a:p>
          <a:p>
            <a:pPr>
              <a:buFontTx/>
              <a:buAutoNum type="alphaUcParenBoth"/>
            </a:pPr>
            <a:r>
              <a:rPr lang="en-US" altLang="en-US">
                <a:solidFill>
                  <a:srgbClr val="0000FF"/>
                </a:solidFill>
              </a:rPr>
              <a:t>10</a:t>
            </a:r>
          </a:p>
          <a:p>
            <a:pPr>
              <a:buFontTx/>
              <a:buAutoNum type="alphaUcParenBoth"/>
            </a:pPr>
            <a:r>
              <a:rPr lang="en-US" altLang="en-US">
                <a:solidFill>
                  <a:srgbClr val="0000FF"/>
                </a:solidFill>
              </a:rPr>
              <a:t>Compiler error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3B0A-1D0E-5B4E-B938-766C50630468}"/>
              </a:ext>
            </a:extLst>
          </p:cNvPr>
          <p:cNvSpPr>
            <a:spLocks noGrp="1"/>
          </p:cNvSpPr>
          <p:nvPr>
            <p:ph type="title"/>
          </p:nvPr>
        </p:nvSpPr>
        <p:spPr/>
        <p:txBody>
          <a:bodyPr rtlCol="0">
            <a:normAutofit/>
          </a:bodyPr>
          <a:lstStyle/>
          <a:p>
            <a:pPr eaLnBrk="1" fontAlgn="auto" hangingPunct="1">
              <a:spcAft>
                <a:spcPts val="0"/>
              </a:spcAft>
              <a:defRPr/>
            </a:pPr>
            <a:r>
              <a:rPr lang="en-US" sz="3400" dirty="0">
                <a:ea typeface="+mj-ea"/>
                <a:cs typeface="+mj-cs"/>
              </a:rPr>
              <a:t>Summary: Passing Arrays to Methods</a:t>
            </a:r>
          </a:p>
        </p:txBody>
      </p:sp>
      <p:sp>
        <p:nvSpPr>
          <p:cNvPr id="3" name="Content Placeholder 2">
            <a:extLst>
              <a:ext uri="{FF2B5EF4-FFF2-40B4-BE49-F238E27FC236}">
                <a16:creationId xmlns:a16="http://schemas.microsoft.com/office/drawing/2014/main" id="{5B488981-9ECE-1C47-A118-656366C1B552}"/>
              </a:ext>
            </a:extLst>
          </p:cNvPr>
          <p:cNvSpPr>
            <a:spLocks noGrp="1"/>
          </p:cNvSpPr>
          <p:nvPr>
            <p:ph type="body" idx="1"/>
          </p:nvPr>
        </p:nvSpPr>
        <p:spPr/>
        <p:txBody>
          <a:bodyPr/>
          <a:lstStyle/>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A method can pass two types of values to a method</a:t>
            </a:r>
          </a:p>
          <a:p>
            <a:pPr lvl="1" eaLnBrk="1" hangingPunct="1"/>
            <a:r>
              <a:rPr lang="en-US" altLang="en-US" sz="1600" dirty="0">
                <a:latin typeface="Verdana" panose="020B0604030504040204" pitchFamily="34" charset="0"/>
                <a:ea typeface="Verdana" panose="020B0604030504040204" pitchFamily="34" charset="0"/>
                <a:cs typeface="Verdana" panose="020B0604030504040204" pitchFamily="34" charset="0"/>
              </a:rPr>
              <a:t>Copies of primitive values</a:t>
            </a:r>
          </a:p>
          <a:p>
            <a:pPr lvl="1" eaLnBrk="1" hangingPunct="1"/>
            <a:r>
              <a:rPr lang="en-US" altLang="en-US" sz="1600" dirty="0">
                <a:latin typeface="Verdana" panose="020B0604030504040204" pitchFamily="34" charset="0"/>
                <a:ea typeface="Verdana" panose="020B0604030504040204" pitchFamily="34" charset="0"/>
                <a:cs typeface="Verdana" panose="020B0604030504040204" pitchFamily="34" charset="0"/>
              </a:rPr>
              <a:t>Copies of references to objects</a:t>
            </a:r>
          </a:p>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Objects cannot be passed to methods</a:t>
            </a:r>
          </a:p>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When an object’s reference is passed to a method, the parameter in the called method and the argument in the calling method both refer to the same object in memory</a:t>
            </a:r>
          </a:p>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If the called method modifies an object’s reference to refer to another object, only the parameter in the called method refers to the new object</a:t>
            </a:r>
          </a:p>
          <a:p>
            <a:pPr lvl="1" eaLnBrk="1" hangingPunct="1"/>
            <a:r>
              <a:rPr lang="en-US" altLang="en-US" sz="1600" dirty="0">
                <a:latin typeface="Verdana" panose="020B0604030504040204" pitchFamily="34" charset="0"/>
                <a:ea typeface="Verdana" panose="020B0604030504040204" pitchFamily="34" charset="0"/>
                <a:cs typeface="Verdana" panose="020B0604030504040204" pitchFamily="34" charset="0"/>
              </a:rPr>
              <a:t>The reference stored in the calling method’s variable still refers to the original object</a:t>
            </a:r>
          </a:p>
        </p:txBody>
      </p:sp>
      <p:sp>
        <p:nvSpPr>
          <p:cNvPr id="6" name="Slide Number Placeholder 5">
            <a:extLst>
              <a:ext uri="{FF2B5EF4-FFF2-40B4-BE49-F238E27FC236}">
                <a16:creationId xmlns:a16="http://schemas.microsoft.com/office/drawing/2014/main" id="{1A0F9673-D9F4-D246-870C-DC99A768A6D7}"/>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AA2907-DACF-A04C-A41F-C2983EFA9BB7}" type="slidenum">
              <a:rPr lang="en-US" altLang="en-US" sz="800">
                <a:solidFill>
                  <a:srgbClr val="595959"/>
                </a:solidFill>
              </a:rPr>
              <a:pPr/>
              <a:t>56</a:t>
            </a:fld>
            <a:endParaRPr lang="en-US" altLang="en-US" sz="800">
              <a:solidFill>
                <a:srgbClr val="59595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title"/>
          </p:nvPr>
        </p:nvSpPr>
        <p:spPr>
          <a:noFill/>
        </p:spPr>
        <p:txBody>
          <a:bodyPr/>
          <a:lstStyle/>
          <a:p>
            <a:pPr eaLnBrk="1" hangingPunct="1"/>
            <a:r>
              <a:rPr lang="en-US" altLang="en-US" dirty="0">
                <a:ea typeface="ＭＳ Ｐゴシック" panose="020B0600070205080204" pitchFamily="34" charset="-128"/>
              </a:rPr>
              <a:t>6.5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body" idx="1"/>
          </p:nvPr>
        </p:nvSpPr>
        <p:spPr/>
        <p:txBody>
          <a:bodyPr/>
          <a:lstStyle/>
          <a:p>
            <a:pPr>
              <a:lnSpc>
                <a:spcPct val="80000"/>
              </a:lnSpc>
            </a:pPr>
            <a:r>
              <a:rPr lang="en-US" altLang="en-US" dirty="0" err="1">
                <a:latin typeface="Verdana" panose="020B0604030504040204" pitchFamily="34" charset="0"/>
                <a:ea typeface="Verdana" panose="020B0604030504040204" pitchFamily="34" charset="0"/>
                <a:cs typeface="Verdana" panose="020B0604030504040204" pitchFamily="34" charset="0"/>
              </a:rPr>
              <a:t>GradeBook</a:t>
            </a:r>
            <a:r>
              <a:rPr lang="en-US" altLang="en-US" dirty="0">
                <a:latin typeface="Verdana" panose="020B0604030504040204" pitchFamily="34" charset="0"/>
                <a:ea typeface="Verdana" panose="020B0604030504040204" pitchFamily="34" charset="0"/>
                <a:cs typeface="Verdana" panose="020B0604030504040204" pitchFamily="34" charset="0"/>
              </a:rPr>
              <a:t> Example using array</a:t>
            </a: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02359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B74408C6-1110-C94F-AECB-9B2770BC996A}"/>
              </a:ext>
            </a:extLst>
          </p:cNvPr>
          <p:cNvSpPr>
            <a:spLocks noGrp="1"/>
          </p:cNvSpPr>
          <p:nvPr>
            <p:ph type="title"/>
          </p:nvPr>
        </p:nvSpPr>
        <p:spPr/>
        <p:txBody>
          <a:bodyPr/>
          <a:lstStyle/>
          <a:p>
            <a:r>
              <a:rPr lang="en-US" altLang="en-US" dirty="0">
                <a:ea typeface="ＭＳ Ｐゴシック" panose="020B0600070205080204" pitchFamily="34" charset="-128"/>
              </a:rPr>
              <a:t>Exercise 1: redo </a:t>
            </a:r>
            <a:r>
              <a:rPr lang="en-US" altLang="en-US" dirty="0" err="1">
                <a:ea typeface="ＭＳ Ｐゴシック" panose="020B0600070205080204" pitchFamily="34" charset="-128"/>
              </a:rPr>
              <a:t>GradeBook</a:t>
            </a:r>
            <a:r>
              <a:rPr lang="en-US" altLang="en-US" dirty="0">
                <a:ea typeface="ＭＳ Ｐゴシック" panose="020B0600070205080204" pitchFamily="34" charset="-128"/>
              </a:rPr>
              <a:t> class </a:t>
            </a:r>
          </a:p>
        </p:txBody>
      </p:sp>
      <p:sp>
        <p:nvSpPr>
          <p:cNvPr id="105474" name="Content Placeholder 2">
            <a:extLst>
              <a:ext uri="{FF2B5EF4-FFF2-40B4-BE49-F238E27FC236}">
                <a16:creationId xmlns:a16="http://schemas.microsoft.com/office/drawing/2014/main" id="{1598E723-4114-FF4E-99B3-31B9706F4C9F}"/>
              </a:ext>
            </a:extLst>
          </p:cNvPr>
          <p:cNvSpPr>
            <a:spLocks noGrp="1"/>
          </p:cNvSpPr>
          <p:nvPr>
            <p:ph type="body" idx="1"/>
          </p:nvPr>
        </p:nvSpPr>
        <p:spPr/>
        <p:txBody>
          <a:bodyPr/>
          <a:lstStyle/>
          <a:p>
            <a:r>
              <a:rPr lang="en-US" altLang="en-US" sz="1800" dirty="0">
                <a:latin typeface="Verdana" panose="020B0604030504040204" pitchFamily="34" charset="0"/>
                <a:ea typeface="Verdana" panose="020B0604030504040204" pitchFamily="34" charset="0"/>
                <a:cs typeface="Verdana" panose="020B0604030504040204" pitchFamily="34" charset="0"/>
              </a:rPr>
              <a:t>Two instance variables: </a:t>
            </a:r>
            <a:r>
              <a:rPr lang="en-US" altLang="en-US" sz="1800" dirty="0" err="1">
                <a:latin typeface="Verdana" panose="020B0604030504040204" pitchFamily="34" charset="0"/>
                <a:ea typeface="Verdana" panose="020B0604030504040204" pitchFamily="34" charset="0"/>
                <a:cs typeface="Verdana" panose="020B0604030504040204" pitchFamily="34" charset="0"/>
              </a:rPr>
              <a:t>courseName</a:t>
            </a:r>
            <a:r>
              <a:rPr lang="en-US" altLang="en-US" sz="1800" dirty="0">
                <a:latin typeface="Verdana" panose="020B0604030504040204" pitchFamily="34" charset="0"/>
                <a:ea typeface="Verdana" panose="020B0604030504040204" pitchFamily="34" charset="0"/>
                <a:cs typeface="Verdana" panose="020B0604030504040204" pitchFamily="34" charset="0"/>
              </a:rPr>
              <a:t> and an array of grades in integer </a:t>
            </a:r>
          </a:p>
          <a:p>
            <a:r>
              <a:rPr lang="en-US" altLang="en-US" sz="1800" dirty="0">
                <a:latin typeface="Verdana" panose="020B0604030504040204" pitchFamily="34" charset="0"/>
                <a:ea typeface="Verdana" panose="020B0604030504040204" pitchFamily="34" charset="0"/>
                <a:cs typeface="Verdana" panose="020B0604030504040204" pitchFamily="34" charset="0"/>
              </a:rPr>
              <a:t>A constructor with two parameters for initializing course and the array of grades</a:t>
            </a:r>
          </a:p>
          <a:p>
            <a:r>
              <a:rPr lang="en-US" altLang="en-US" sz="1800" dirty="0">
                <a:latin typeface="Verdana" panose="020B0604030504040204" pitchFamily="34" charset="0"/>
                <a:ea typeface="Verdana" panose="020B0604030504040204" pitchFamily="34" charset="0"/>
                <a:cs typeface="Verdana" panose="020B0604030504040204" pitchFamily="34" charset="0"/>
              </a:rPr>
              <a:t>Setter and getter for </a:t>
            </a:r>
            <a:r>
              <a:rPr lang="en-US" altLang="en-US" sz="1800" dirty="0" err="1">
                <a:latin typeface="Verdana" panose="020B0604030504040204" pitchFamily="34" charset="0"/>
                <a:ea typeface="Verdana" panose="020B0604030504040204" pitchFamily="34" charset="0"/>
                <a:cs typeface="Verdana" panose="020B0604030504040204" pitchFamily="34" charset="0"/>
              </a:rPr>
              <a:t>courseName</a:t>
            </a:r>
            <a:endParaRPr lang="en-US" altLang="en-US" sz="1800" dirty="0">
              <a:latin typeface="Verdana" panose="020B0604030504040204" pitchFamily="34" charset="0"/>
              <a:ea typeface="Verdana" panose="020B0604030504040204" pitchFamily="34" charset="0"/>
              <a:cs typeface="Verdana" panose="020B0604030504040204" pitchFamily="34" charset="0"/>
            </a:endParaRPr>
          </a:p>
          <a:p>
            <a:r>
              <a:rPr lang="en-US" altLang="en-US" sz="1800" dirty="0" err="1">
                <a:latin typeface="Verdana" panose="020B0604030504040204" pitchFamily="34" charset="0"/>
                <a:ea typeface="Verdana" panose="020B0604030504040204" pitchFamily="34" charset="0"/>
                <a:cs typeface="Verdana" panose="020B0604030504040204" pitchFamily="34" charset="0"/>
              </a:rPr>
              <a:t>displayMessage</a:t>
            </a:r>
            <a:r>
              <a:rPr lang="en-US" altLang="en-US" sz="1800" dirty="0">
                <a:latin typeface="Verdana" panose="020B0604030504040204" pitchFamily="34" charset="0"/>
                <a:ea typeface="Verdana" panose="020B0604030504040204" pitchFamily="34" charset="0"/>
                <a:cs typeface="Verdana" panose="020B0604030504040204" pitchFamily="34" charset="0"/>
              </a:rPr>
              <a:t>() that displays “Welcome to the Grade Book for [whatever course specified in </a:t>
            </a:r>
            <a:r>
              <a:rPr lang="en-US" altLang="en-US" sz="1800" dirty="0" err="1">
                <a:latin typeface="Verdana" panose="020B0604030504040204" pitchFamily="34" charset="0"/>
                <a:ea typeface="Verdana" panose="020B0604030504040204" pitchFamily="34" charset="0"/>
                <a:cs typeface="Verdana" panose="020B0604030504040204" pitchFamily="34" charset="0"/>
              </a:rPr>
              <a:t>courseName</a:t>
            </a:r>
            <a:r>
              <a:rPr lang="en-US" altLang="en-US" sz="1800" dirty="0">
                <a:latin typeface="Verdana" panose="020B0604030504040204" pitchFamily="34" charset="0"/>
                <a:ea typeface="Verdana" panose="020B0604030504040204" pitchFamily="34" charset="0"/>
                <a:cs typeface="Verdana" panose="020B0604030504040204" pitchFamily="34" charset="0"/>
              </a:rPr>
              <a:t>]</a:t>
            </a:r>
          </a:p>
          <a:p>
            <a:endParaRPr lang="en-US" altLang="en-US" dirty="0">
              <a:ea typeface="ＭＳ Ｐゴシック"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FC03-9713-E743-BBC2-1232AC5A3D8C}"/>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Sample Code: redo </a:t>
            </a:r>
            <a:r>
              <a:rPr lang="en-US" dirty="0" err="1">
                <a:ea typeface="+mj-ea"/>
                <a:cs typeface="+mj-cs"/>
              </a:rPr>
              <a:t>GradeBook</a:t>
            </a:r>
            <a:endParaRPr lang="en-US" dirty="0">
              <a:ea typeface="+mj-ea"/>
              <a:cs typeface="+mj-cs"/>
            </a:endParaRPr>
          </a:p>
        </p:txBody>
      </p:sp>
      <p:sp>
        <p:nvSpPr>
          <p:cNvPr id="5" name="Slide Number Placeholder 4">
            <a:extLst>
              <a:ext uri="{FF2B5EF4-FFF2-40B4-BE49-F238E27FC236}">
                <a16:creationId xmlns:a16="http://schemas.microsoft.com/office/drawing/2014/main" id="{592D1AA4-9734-2247-845F-4B102C7C3748}"/>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946A2FE-9EA1-584F-8939-8D9F4976F413}" type="slidenum">
              <a:rPr lang="en-US" altLang="en-US" sz="800">
                <a:solidFill>
                  <a:srgbClr val="595959"/>
                </a:solidFill>
              </a:rPr>
              <a:pPr/>
              <a:t>59</a:t>
            </a:fld>
            <a:endParaRPr lang="en-US" altLang="en-US" sz="800">
              <a:solidFill>
                <a:srgbClr val="595959"/>
              </a:solidFill>
            </a:endParaRPr>
          </a:p>
        </p:txBody>
      </p:sp>
      <p:sp>
        <p:nvSpPr>
          <p:cNvPr id="107523" name="TextBox 5">
            <a:extLst>
              <a:ext uri="{FF2B5EF4-FFF2-40B4-BE49-F238E27FC236}">
                <a16:creationId xmlns:a16="http://schemas.microsoft.com/office/drawing/2014/main" id="{3FDA1A3B-AF2D-9146-9975-10F44EC37F92}"/>
              </a:ext>
            </a:extLst>
          </p:cNvPr>
          <p:cNvSpPr txBox="1">
            <a:spLocks noChangeArrowheads="1"/>
          </p:cNvSpPr>
          <p:nvPr/>
        </p:nvSpPr>
        <p:spPr bwMode="auto">
          <a:xfrm>
            <a:off x="761554" y="1858197"/>
            <a:ext cx="7807325" cy="550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GradeBook</a:t>
            </a:r>
            <a:r>
              <a:rPr lang="en-US" altLang="en-US" b="1" dirty="0">
                <a:solidFill>
                  <a:srgbClr val="000000"/>
                </a:solidFill>
                <a:latin typeface="Consolas" panose="020B0609020204030204" pitchFamily="49" charset="0"/>
              </a:rPr>
              <a:t> {</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private</a:t>
            </a:r>
            <a:r>
              <a:rPr lang="en-US" altLang="en-US" b="1" dirty="0">
                <a:solidFill>
                  <a:srgbClr val="000000"/>
                </a:solidFill>
                <a:latin typeface="Consolas" panose="020B0609020204030204" pitchFamily="49" charset="0"/>
              </a:rPr>
              <a:t> String </a:t>
            </a:r>
            <a:r>
              <a:rPr lang="en-US" altLang="en-US" b="1" dirty="0" err="1">
                <a:solidFill>
                  <a:srgbClr val="0000C0"/>
                </a:solidFill>
                <a:latin typeface="Consolas" panose="020B0609020204030204" pitchFamily="49" charset="0"/>
              </a:rPr>
              <a:t>courseName</a:t>
            </a:r>
            <a:r>
              <a:rPr lang="en-US" altLang="en-US" b="1" dirty="0">
                <a:solidFill>
                  <a:srgbClr val="000000"/>
                </a:solidFill>
                <a:latin typeface="Consolas" panose="020B0609020204030204" pitchFamily="49" charset="0"/>
              </a:rPr>
              <a:t>;</a:t>
            </a:r>
          </a:p>
          <a:p>
            <a:r>
              <a:rPr lang="en-US" altLang="en-US" b="1" dirty="0">
                <a:solidFill>
                  <a:srgbClr val="7F0055"/>
                </a:solidFill>
                <a:latin typeface="Consolas" panose="020B0609020204030204" pitchFamily="49" charset="0"/>
              </a:rPr>
              <a:t>	private</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 </a:t>
            </a:r>
            <a:r>
              <a:rPr lang="en-US" altLang="en-US" b="1" dirty="0">
                <a:solidFill>
                  <a:srgbClr val="3F7F5F"/>
                </a:solidFill>
                <a:latin typeface="Consolas" panose="020B0609020204030204" pitchFamily="49" charset="0"/>
              </a:rPr>
              <a:t>// store the grades of students</a:t>
            </a:r>
          </a:p>
          <a:p>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GradeBook</a:t>
            </a:r>
            <a:r>
              <a:rPr lang="en-US" altLang="en-US" b="1" dirty="0">
                <a:solidFill>
                  <a:srgbClr val="000000"/>
                </a:solidFill>
                <a:latin typeface="Consolas" panose="020B0609020204030204" pitchFamily="49" charset="0"/>
              </a:rPr>
              <a:t>(String name,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gradesArray</a:t>
            </a:r>
            <a:r>
              <a:rPr lang="en-US" altLang="en-US" b="1" dirty="0">
                <a:solidFill>
                  <a:srgbClr val="000000"/>
                </a:solidFill>
                <a:latin typeface="Consolas" panose="020B0609020204030204" pitchFamily="49" charset="0"/>
              </a:rPr>
              <a:t>) {</a:t>
            </a:r>
          </a:p>
          <a:p>
            <a:r>
              <a:rPr lang="en-US" altLang="en-US" dirty="0">
                <a:solidFill>
                  <a:srgbClr val="0000C0"/>
                </a:solidFill>
                <a:latin typeface="Consolas" panose="020B0609020204030204" pitchFamily="49" charset="0"/>
              </a:rPr>
              <a:t>		</a:t>
            </a:r>
            <a:r>
              <a:rPr lang="en-US" altLang="en-US" dirty="0" err="1">
                <a:solidFill>
                  <a:srgbClr val="0000C0"/>
                </a:solidFill>
                <a:latin typeface="Consolas" panose="020B0609020204030204" pitchFamily="49" charset="0"/>
              </a:rPr>
              <a:t>courseName</a:t>
            </a:r>
            <a:r>
              <a:rPr lang="en-US" altLang="en-US" dirty="0">
                <a:solidFill>
                  <a:srgbClr val="000000"/>
                </a:solidFill>
                <a:latin typeface="Consolas" panose="020B0609020204030204" pitchFamily="49" charset="0"/>
              </a:rPr>
              <a:t> = name;</a:t>
            </a:r>
          </a:p>
          <a:p>
            <a:r>
              <a:rPr lang="en-US" altLang="en-US" dirty="0">
                <a:solidFill>
                  <a:srgbClr val="0000C0"/>
                </a:solidFill>
                <a:latin typeface="Consolas" panose="020B0609020204030204" pitchFamily="49" charset="0"/>
              </a:rPr>
              <a:t>		grades</a:t>
            </a:r>
            <a:r>
              <a:rPr lang="en-US" altLang="en-US" dirty="0">
                <a:solidFill>
                  <a:srgbClr val="000000"/>
                </a:solidFill>
                <a:latin typeface="Consolas" panose="020B0609020204030204" pitchFamily="49" charset="0"/>
              </a:rPr>
              <a:t> = </a:t>
            </a:r>
            <a:r>
              <a:rPr lang="en-US" altLang="en-US" dirty="0" err="1">
                <a:solidFill>
                  <a:srgbClr val="000000"/>
                </a:solidFill>
                <a:latin typeface="Consolas" panose="020B0609020204030204" pitchFamily="49" charset="0"/>
              </a:rPr>
              <a:t>gradesArray</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constructor</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setCourseName</a:t>
            </a:r>
            <a:r>
              <a:rPr lang="en-US" altLang="en-US" b="1" dirty="0">
                <a:solidFill>
                  <a:srgbClr val="000000"/>
                </a:solidFill>
                <a:latin typeface="Consolas" panose="020B0609020204030204" pitchFamily="49" charset="0"/>
              </a:rPr>
              <a:t>(String name) {</a:t>
            </a:r>
          </a:p>
          <a:p>
            <a:r>
              <a:rPr lang="en-US" altLang="en-US" dirty="0">
                <a:solidFill>
                  <a:srgbClr val="0000C0"/>
                </a:solidFill>
                <a:latin typeface="Consolas" panose="020B0609020204030204" pitchFamily="49" charset="0"/>
              </a:rPr>
              <a:t>		</a:t>
            </a:r>
            <a:r>
              <a:rPr lang="en-US" altLang="en-US" dirty="0" err="1">
                <a:solidFill>
                  <a:srgbClr val="0000C0"/>
                </a:solidFill>
                <a:latin typeface="Consolas" panose="020B0609020204030204" pitchFamily="49" charset="0"/>
              </a:rPr>
              <a:t>courseName</a:t>
            </a:r>
            <a:r>
              <a:rPr lang="en-US" altLang="en-US" dirty="0">
                <a:solidFill>
                  <a:srgbClr val="000000"/>
                </a:solidFill>
                <a:latin typeface="Consolas" panose="020B0609020204030204" pitchFamily="49" charset="0"/>
              </a:rPr>
              <a:t> = name;</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a:t>
            </a:r>
            <a:r>
              <a:rPr lang="en-US" altLang="en-US" dirty="0" err="1">
                <a:solidFill>
                  <a:srgbClr val="3F7F5F"/>
                </a:solidFill>
                <a:latin typeface="Consolas" panose="020B0609020204030204" pitchFamily="49" charset="0"/>
              </a:rPr>
              <a:t>setCourseName</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String </a:t>
            </a:r>
            <a:r>
              <a:rPr lang="en-US" altLang="en-US" b="1" dirty="0" err="1">
                <a:solidFill>
                  <a:srgbClr val="000000"/>
                </a:solidFill>
                <a:latin typeface="Consolas" panose="020B0609020204030204" pitchFamily="49" charset="0"/>
              </a:rPr>
              <a:t>getCourseName</a:t>
            </a:r>
            <a:r>
              <a:rPr lang="en-US" altLang="en-US" b="1" dirty="0">
                <a:solidFill>
                  <a:srgbClr val="000000"/>
                </a:solidFill>
                <a:latin typeface="Consolas" panose="020B0609020204030204" pitchFamily="49" charset="0"/>
              </a:rPr>
              <a:t>() {</a:t>
            </a:r>
          </a:p>
          <a:p>
            <a:r>
              <a:rPr lang="en-US" altLang="en-US" b="1" dirty="0">
                <a:solidFill>
                  <a:srgbClr val="7F0055"/>
                </a:solidFill>
                <a:latin typeface="Consolas" panose="020B0609020204030204" pitchFamily="49" charset="0"/>
              </a:rPr>
              <a:t>		return</a:t>
            </a:r>
            <a:r>
              <a:rPr lang="en-US" altLang="en-US" b="1" dirty="0">
                <a:solidFill>
                  <a:srgbClr val="000000"/>
                </a:solidFill>
                <a:latin typeface="Consolas" panose="020B0609020204030204" pitchFamily="49" charset="0"/>
              </a:rPr>
              <a:t> </a:t>
            </a:r>
            <a:r>
              <a:rPr lang="en-US" altLang="en-US" b="1" dirty="0" err="1">
                <a:solidFill>
                  <a:srgbClr val="0000C0"/>
                </a:solidFill>
                <a:latin typeface="Consolas" panose="020B0609020204030204" pitchFamily="49" charset="0"/>
              </a:rPr>
              <a:t>courseName</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a:t>
            </a:r>
            <a:r>
              <a:rPr lang="en-US" altLang="en-US" dirty="0" err="1">
                <a:solidFill>
                  <a:srgbClr val="3F7F5F"/>
                </a:solidFill>
                <a:latin typeface="Consolas" panose="020B0609020204030204" pitchFamily="49" charset="0"/>
              </a:rPr>
              <a:t>getCourseName</a:t>
            </a:r>
            <a:endParaRPr lang="en-US" altLang="en-US" dirty="0">
              <a:solidFill>
                <a:srgbClr val="3F7F5F"/>
              </a:solidFill>
              <a:latin typeface="Consolas" panose="020B0609020204030204" pitchFamily="49" charset="0"/>
            </a:endParaRPr>
          </a:p>
          <a:p>
            <a:r>
              <a:rPr lang="en-US" altLang="en-US" dirty="0">
                <a:solidFill>
                  <a:srgbClr val="000000"/>
                </a:solidFill>
                <a:latin typeface="Consolas" panose="020B0609020204030204" pitchFamily="49" charset="0"/>
              </a:rPr>
              <a:t>}</a:t>
            </a:r>
            <a:endParaRPr lang="en-US" altLang="en-US" dirty="0">
              <a:latin typeface="Consolas" panose="020B0609020204030204" pitchFamily="49" charset="0"/>
            </a:endParaRPr>
          </a:p>
        </p:txBody>
      </p:sp>
    </p:spTree>
    <p:extLst>
      <p:ext uri="{BB962C8B-B14F-4D97-AF65-F5344CB8AC3E}">
        <p14:creationId xmlns:p14="http://schemas.microsoft.com/office/powerpoint/2010/main" val="60535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9E7324E4-104D-BF45-B903-E23D244D6010}"/>
              </a:ext>
            </a:extLst>
          </p:cNvPr>
          <p:cNvSpPr>
            <a:spLocks noGrp="1"/>
          </p:cNvSpPr>
          <p:nvPr>
            <p:ph type="title"/>
          </p:nvPr>
        </p:nvSpPr>
        <p:spPr/>
        <p:txBody>
          <a:bodyPr/>
          <a:lstStyle/>
          <a:p>
            <a:r>
              <a:rPr lang="en-US" altLang="en-US" dirty="0">
                <a:ea typeface="ＭＳ Ｐゴシック" panose="020B0600070205080204" pitchFamily="34" charset="-128"/>
              </a:rPr>
              <a:t>Exercise: Declaring arrays</a:t>
            </a:r>
          </a:p>
        </p:txBody>
      </p:sp>
      <p:sp>
        <p:nvSpPr>
          <p:cNvPr id="3" name="Content Placeholder 2">
            <a:extLst>
              <a:ext uri="{FF2B5EF4-FFF2-40B4-BE49-F238E27FC236}">
                <a16:creationId xmlns:a16="http://schemas.microsoft.com/office/drawing/2014/main" id="{A5025066-E147-E64A-85DD-A39643E7874A}"/>
              </a:ext>
            </a:extLst>
          </p:cNvPr>
          <p:cNvSpPr>
            <a:spLocks noGrp="1"/>
          </p:cNvSpPr>
          <p:nvPr>
            <p:ph type="body" idx="1"/>
          </p:nvPr>
        </p:nvSpPr>
        <p:spPr/>
        <p:txBody>
          <a:bodyPr/>
          <a:lstStyle/>
          <a:p>
            <a:pPr marL="514350" indent="-514350">
              <a:buFont typeface="Century Gothic" panose="020B0502020202020204" pitchFamily="34" charset="0"/>
              <a:buAutoNum type="arabicPeriod"/>
            </a:pPr>
            <a:r>
              <a:rPr lang="en-US" altLang="en-US" sz="2000" dirty="0">
                <a:latin typeface="Verdana" panose="020B0604030504040204" pitchFamily="34" charset="0"/>
                <a:ea typeface="Verdana" panose="020B0604030504040204" pitchFamily="34" charset="0"/>
                <a:cs typeface="Verdana" panose="020B0604030504040204" pitchFamily="34" charset="0"/>
              </a:rPr>
              <a:t>An array of 100 scores</a:t>
            </a:r>
          </a:p>
          <a:p>
            <a:pPr marL="514350" indent="-514350">
              <a:buFont typeface="Century Gothic" panose="020B0502020202020204" pitchFamily="34" charset="0"/>
              <a:buAutoNum type="arabicPeriod"/>
            </a:pPr>
            <a:r>
              <a:rPr lang="en-US" altLang="en-US" sz="2000" dirty="0">
                <a:latin typeface="Verdana" panose="020B0604030504040204" pitchFamily="34" charset="0"/>
                <a:ea typeface="Verdana" panose="020B0604030504040204" pitchFamily="34" charset="0"/>
                <a:cs typeface="Verdana" panose="020B0604030504040204" pitchFamily="34" charset="0"/>
              </a:rPr>
              <a:t>An array for storing the number of students in 100 classrooms </a:t>
            </a:r>
          </a:p>
          <a:p>
            <a:pPr marL="514350" indent="-514350">
              <a:buFont typeface="Century Gothic" panose="020B0502020202020204" pitchFamily="34" charset="0"/>
              <a:buAutoNum type="arabicPeriod"/>
            </a:pPr>
            <a:r>
              <a:rPr lang="en-US" altLang="en-US" sz="2000" dirty="0">
                <a:latin typeface="Verdana" panose="020B0604030504040204" pitchFamily="34" charset="0"/>
                <a:ea typeface="Verdana" panose="020B0604030504040204" pitchFamily="34" charset="0"/>
                <a:cs typeface="Verdana" panose="020B0604030504040204" pitchFamily="34" charset="0"/>
              </a:rPr>
              <a:t>An array of 50 students’ letter grade</a:t>
            </a:r>
          </a:p>
          <a:p>
            <a:pPr marL="514350" indent="-514350">
              <a:buFont typeface="Century Gothic" panose="020B0502020202020204" pitchFamily="34" charset="0"/>
              <a:buAutoNum type="arabicPeriod"/>
            </a:pPr>
            <a:r>
              <a:rPr lang="en-US" altLang="en-US" sz="2000" dirty="0">
                <a:latin typeface="Verdana" panose="020B0604030504040204" pitchFamily="34" charset="0"/>
                <a:ea typeface="Verdana" panose="020B0604030504040204" pitchFamily="34" charset="0"/>
                <a:cs typeface="Verdana" panose="020B0604030504040204" pitchFamily="34" charset="0"/>
              </a:rPr>
              <a:t>An array of 200 names</a:t>
            </a:r>
          </a:p>
          <a:p>
            <a:pPr marL="514350" indent="-514350">
              <a:buFont typeface="Century Gothic" panose="020B0502020202020204" pitchFamily="34" charset="0"/>
              <a:buAutoNum type="arabicPeriod"/>
            </a:pPr>
            <a:r>
              <a:rPr lang="en-US" altLang="en-US" sz="2000" dirty="0">
                <a:latin typeface="Verdana" panose="020B0604030504040204" pitchFamily="34" charset="0"/>
                <a:ea typeface="Verdana" panose="020B0604030504040204" pitchFamily="34" charset="0"/>
                <a:cs typeface="Verdana" panose="020B0604030504040204" pitchFamily="34" charset="0"/>
              </a:rPr>
              <a:t>An array of 10 Calculator</a:t>
            </a:r>
          </a:p>
          <a:p>
            <a:pPr marL="514350" indent="-514350">
              <a:buFont typeface="Century Gothic" panose="020B0502020202020204" pitchFamily="34" charset="0"/>
              <a:buAutoNum type="arabicPeriod"/>
            </a:pPr>
            <a:r>
              <a:rPr lang="en-US" altLang="en-US" sz="2000" dirty="0">
                <a:latin typeface="Verdana" panose="020B0604030504040204" pitchFamily="34" charset="0"/>
                <a:ea typeface="Verdana" panose="020B0604030504040204" pitchFamily="34" charset="0"/>
                <a:cs typeface="Verdana" panose="020B0604030504040204" pitchFamily="34" charset="0"/>
              </a:rPr>
              <a:t>An array of 80 Student</a:t>
            </a:r>
          </a:p>
          <a:p>
            <a:pPr marL="514350" indent="-514350">
              <a:buFont typeface="Century Gothic" panose="020B0502020202020204" pitchFamily="34" charset="0"/>
              <a:buAutoNum type="arabicPeriod"/>
            </a:pPr>
            <a:r>
              <a:rPr lang="en-US" altLang="en-US" sz="2000" dirty="0">
                <a:latin typeface="Verdana" panose="020B0604030504040204" pitchFamily="34" charset="0"/>
                <a:ea typeface="Verdana" panose="020B0604030504040204" pitchFamily="34" charset="0"/>
                <a:cs typeface="Verdana" panose="020B0604030504040204" pitchFamily="34" charset="0"/>
              </a:rPr>
              <a:t>An array of 100 Ship</a:t>
            </a:r>
          </a:p>
          <a:p>
            <a:pPr marL="514350" indent="-514350">
              <a:buFont typeface="Century Gothic" panose="020B0502020202020204" pitchFamily="34" charset="0"/>
              <a:buAutoNum type="arabicPeriod"/>
            </a:pPr>
            <a:r>
              <a:rPr lang="en-US" altLang="en-US" sz="2000" dirty="0">
                <a:latin typeface="Verdana" panose="020B0604030504040204" pitchFamily="34" charset="0"/>
                <a:ea typeface="Verdana" panose="020B0604030504040204" pitchFamily="34" charset="0"/>
                <a:cs typeface="Verdana" panose="020B0604030504040204" pitchFamily="34" charset="0"/>
              </a:rPr>
              <a:t>An array of 20 Shape</a:t>
            </a:r>
          </a:p>
          <a:p>
            <a:pPr marL="514350" indent="-514350"/>
            <a:endParaRPr lang="en-US" altLang="en-US" dirty="0">
              <a:ea typeface="ＭＳ Ｐゴシック" panose="020B0600070205080204" pitchFamily="34"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a:extLst>
              <a:ext uri="{FF2B5EF4-FFF2-40B4-BE49-F238E27FC236}">
                <a16:creationId xmlns:a16="http://schemas.microsoft.com/office/drawing/2014/main" id="{48856C78-DBCD-6B4D-B44F-D556E1B19C09}"/>
              </a:ext>
            </a:extLst>
          </p:cNvPr>
          <p:cNvSpPr>
            <a:spLocks noGrp="1"/>
          </p:cNvSpPr>
          <p:nvPr>
            <p:ph type="title"/>
          </p:nvPr>
        </p:nvSpPr>
        <p:spPr/>
        <p:txBody>
          <a:bodyPr/>
          <a:lstStyle/>
          <a:p>
            <a:r>
              <a:rPr lang="en-US" altLang="en-US" sz="3200" dirty="0">
                <a:ea typeface="ＭＳ Ｐゴシック" panose="020B0600070205080204" pitchFamily="34" charset="-128"/>
              </a:rPr>
              <a:t>Exercise 2: modify </a:t>
            </a:r>
            <a:r>
              <a:rPr lang="en-US" altLang="en-US" sz="3200" dirty="0" err="1">
                <a:ea typeface="ＭＳ Ｐゴシック" panose="020B0600070205080204" pitchFamily="34" charset="-128"/>
              </a:rPr>
              <a:t>GradeBook</a:t>
            </a:r>
            <a:r>
              <a:rPr lang="en-US" altLang="en-US" sz="3200" dirty="0">
                <a:ea typeface="ＭＳ Ｐゴシック" panose="020B0600070205080204" pitchFamily="34" charset="-128"/>
              </a:rPr>
              <a:t> class</a:t>
            </a:r>
          </a:p>
        </p:txBody>
      </p:sp>
      <p:sp>
        <p:nvSpPr>
          <p:cNvPr id="106498" name="Content Placeholder 2">
            <a:extLst>
              <a:ext uri="{FF2B5EF4-FFF2-40B4-BE49-F238E27FC236}">
                <a16:creationId xmlns:a16="http://schemas.microsoft.com/office/drawing/2014/main" id="{D5D55B72-E190-3C40-A72C-E56A10D899A7}"/>
              </a:ext>
            </a:extLst>
          </p:cNvPr>
          <p:cNvSpPr>
            <a:spLocks noGrp="1"/>
          </p:cNvSpPr>
          <p:nvPr>
            <p:ph type="body" idx="1"/>
          </p:nvPr>
        </p:nvSpPr>
        <p:spPr/>
        <p:txBody>
          <a:bodyPr/>
          <a:lstStyle/>
          <a:p>
            <a:pPr marL="0" indent="0">
              <a:buNone/>
            </a:pPr>
            <a:r>
              <a:rPr lang="en-US" altLang="en-US" sz="1800" dirty="0">
                <a:latin typeface="Verdana" panose="020B0604030504040204" pitchFamily="34" charset="0"/>
                <a:ea typeface="Verdana" panose="020B0604030504040204" pitchFamily="34" charset="0"/>
                <a:cs typeface="Verdana" panose="020B0604030504040204" pitchFamily="34" charset="0"/>
              </a:rPr>
              <a:t>Add the following methods to the </a:t>
            </a:r>
            <a:r>
              <a:rPr lang="en-US" altLang="en-US" sz="1800" dirty="0" err="1">
                <a:latin typeface="Verdana" panose="020B0604030504040204" pitchFamily="34" charset="0"/>
                <a:ea typeface="Verdana" panose="020B0604030504040204" pitchFamily="34" charset="0"/>
                <a:cs typeface="Verdana" panose="020B0604030504040204" pitchFamily="34" charset="0"/>
              </a:rPr>
              <a:t>GradeBook</a:t>
            </a:r>
            <a:r>
              <a:rPr lang="en-US" altLang="en-US" sz="1800" dirty="0">
                <a:latin typeface="Verdana" panose="020B0604030504040204" pitchFamily="34" charset="0"/>
                <a:ea typeface="Verdana" panose="020B0604030504040204" pitchFamily="34" charset="0"/>
                <a:cs typeface="Verdana" panose="020B0604030504040204" pitchFamily="34" charset="0"/>
              </a:rPr>
              <a:t> class:</a:t>
            </a:r>
          </a:p>
          <a:p>
            <a:r>
              <a:rPr lang="en-US" altLang="en-US" sz="1800" dirty="0" err="1">
                <a:latin typeface="Consolas" panose="020B0609020204030204" pitchFamily="49" charset="0"/>
                <a:ea typeface="Verdana" panose="020B0604030504040204" pitchFamily="34" charset="0"/>
                <a:cs typeface="Consolas" panose="020B0609020204030204" pitchFamily="49" charset="0"/>
              </a:rPr>
              <a:t>outputGrades</a:t>
            </a:r>
            <a:r>
              <a:rPr lang="en-US" altLang="en-US" sz="1800" dirty="0">
                <a:latin typeface="Consolas" panose="020B0609020204030204" pitchFamily="49" charset="0"/>
                <a:ea typeface="Verdana" panose="020B0604030504040204" pitchFamily="34" charset="0"/>
                <a:cs typeface="Consolas" panose="020B0609020204030204" pitchFamily="49"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to display the grades</a:t>
            </a:r>
          </a:p>
          <a:p>
            <a:r>
              <a:rPr lang="en-US" altLang="en-US" sz="1800" dirty="0" err="1">
                <a:latin typeface="Consolas" panose="020B0609020204030204" pitchFamily="49" charset="0"/>
                <a:ea typeface="Verdana" panose="020B0604030504040204" pitchFamily="34" charset="0"/>
                <a:cs typeface="Consolas" panose="020B0609020204030204" pitchFamily="49" charset="0"/>
              </a:rPr>
              <a:t>getAverage</a:t>
            </a:r>
            <a:r>
              <a:rPr lang="en-US" altLang="en-US" sz="1800" dirty="0">
                <a:latin typeface="Consolas" panose="020B0609020204030204" pitchFamily="49" charset="0"/>
                <a:ea typeface="Verdana" panose="020B0604030504040204" pitchFamily="34" charset="0"/>
                <a:cs typeface="Consolas" panose="020B0609020204030204" pitchFamily="49"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to return the average of the grades</a:t>
            </a:r>
          </a:p>
          <a:p>
            <a:r>
              <a:rPr lang="en-US" altLang="en-US" sz="1800" dirty="0" err="1">
                <a:latin typeface="Consolas" panose="020B0609020204030204" pitchFamily="49" charset="0"/>
                <a:ea typeface="Verdana" panose="020B0604030504040204" pitchFamily="34" charset="0"/>
                <a:cs typeface="Consolas" panose="020B0609020204030204" pitchFamily="49" charset="0"/>
              </a:rPr>
              <a:t>getMaximum</a:t>
            </a:r>
            <a:r>
              <a:rPr lang="en-US" altLang="en-US" sz="1800" dirty="0">
                <a:latin typeface="Consolas" panose="020B0609020204030204" pitchFamily="49" charset="0"/>
                <a:ea typeface="Verdana" panose="020B0604030504040204" pitchFamily="34" charset="0"/>
                <a:cs typeface="Consolas" panose="020B0609020204030204" pitchFamily="49"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to return the highest grade</a:t>
            </a:r>
          </a:p>
          <a:p>
            <a:r>
              <a:rPr lang="en-US" altLang="en-US" sz="1800" dirty="0" err="1">
                <a:latin typeface="Consolas" panose="020B0609020204030204" pitchFamily="49" charset="0"/>
                <a:ea typeface="Verdana" panose="020B0604030504040204" pitchFamily="34" charset="0"/>
                <a:cs typeface="Consolas" panose="020B0609020204030204" pitchFamily="49" charset="0"/>
              </a:rPr>
              <a:t>getMinimum</a:t>
            </a:r>
            <a:r>
              <a:rPr lang="en-US" altLang="en-US" sz="1800" dirty="0">
                <a:latin typeface="Consolas" panose="020B0609020204030204" pitchFamily="49" charset="0"/>
                <a:ea typeface="Verdana" panose="020B0604030504040204" pitchFamily="34" charset="0"/>
                <a:cs typeface="Consolas" panose="020B0609020204030204" pitchFamily="49"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to return the lowest grade</a:t>
            </a:r>
          </a:p>
          <a:p>
            <a:r>
              <a:rPr lang="en-US" altLang="en-US" sz="1800" dirty="0" err="1">
                <a:latin typeface="Consolas" panose="020B0609020204030204" pitchFamily="49" charset="0"/>
                <a:ea typeface="Verdana" panose="020B0604030504040204" pitchFamily="34" charset="0"/>
                <a:cs typeface="Consolas" panose="020B0609020204030204" pitchFamily="49" charset="0"/>
              </a:rPr>
              <a:t>processGrades</a:t>
            </a:r>
            <a:r>
              <a:rPr lang="en-US" altLang="en-US" sz="1800" dirty="0">
                <a:latin typeface="Consolas" panose="020B0609020204030204" pitchFamily="49" charset="0"/>
                <a:ea typeface="Verdana" panose="020B0604030504040204" pitchFamily="34" charset="0"/>
                <a:cs typeface="Consolas" panose="020B0609020204030204" pitchFamily="49"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to first display the grades (by calling </a:t>
            </a:r>
            <a:r>
              <a:rPr lang="en-US" altLang="en-US" sz="1800" dirty="0" err="1">
                <a:latin typeface="Consolas" panose="020B0609020204030204" pitchFamily="49" charset="0"/>
                <a:ea typeface="Verdana" panose="020B0604030504040204" pitchFamily="34" charset="0"/>
                <a:cs typeface="Consolas" panose="020B0609020204030204" pitchFamily="49" charset="0"/>
              </a:rPr>
              <a:t>outputGrades</a:t>
            </a:r>
            <a:r>
              <a:rPr lang="en-US" altLang="en-US" sz="1800" dirty="0">
                <a:latin typeface="Consolas" panose="020B0609020204030204" pitchFamily="49" charset="0"/>
                <a:ea typeface="Verdana" panose="020B0604030504040204" pitchFamily="34" charset="0"/>
                <a:cs typeface="Consolas" panose="020B0609020204030204" pitchFamily="49"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then display the average grade, the maximum grade and the minimum grade.</a:t>
            </a:r>
          </a:p>
          <a:p>
            <a:endParaRPr lang="en-US" altLang="en-US" sz="2400" dirty="0">
              <a:ea typeface="ＭＳ Ｐゴシック" panose="020B0600070205080204" pitchFamily="34" charset="-128"/>
            </a:endParaRPr>
          </a:p>
          <a:p>
            <a:endParaRPr lang="en-US" altLang="en-US" sz="2400" dirty="0">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FC03-9713-E743-BBC2-1232AC5A3D8C}"/>
              </a:ext>
            </a:extLst>
          </p:cNvPr>
          <p:cNvSpPr>
            <a:spLocks noGrp="1"/>
          </p:cNvSpPr>
          <p:nvPr>
            <p:ph type="title"/>
          </p:nvPr>
        </p:nvSpPr>
        <p:spPr/>
        <p:txBody>
          <a:bodyPr rtlCol="0">
            <a:noAutofit/>
          </a:bodyPr>
          <a:lstStyle/>
          <a:p>
            <a:pPr eaLnBrk="1" fontAlgn="auto" hangingPunct="1">
              <a:spcAft>
                <a:spcPts val="0"/>
              </a:spcAft>
              <a:defRPr/>
            </a:pPr>
            <a:r>
              <a:rPr lang="en-US" sz="2800" dirty="0">
                <a:ea typeface="+mj-ea"/>
                <a:cs typeface="+mj-cs"/>
              </a:rPr>
              <a:t>Sample Code: modify </a:t>
            </a:r>
            <a:r>
              <a:rPr lang="en-US" sz="2800" dirty="0" err="1">
                <a:ea typeface="+mj-ea"/>
                <a:cs typeface="+mj-cs"/>
              </a:rPr>
              <a:t>GradeBook</a:t>
            </a:r>
            <a:endParaRPr lang="en-US" sz="2800" dirty="0">
              <a:ea typeface="+mj-ea"/>
              <a:cs typeface="+mj-cs"/>
            </a:endParaRPr>
          </a:p>
        </p:txBody>
      </p:sp>
      <p:sp>
        <p:nvSpPr>
          <p:cNvPr id="5" name="Slide Number Placeholder 4">
            <a:extLst>
              <a:ext uri="{FF2B5EF4-FFF2-40B4-BE49-F238E27FC236}">
                <a16:creationId xmlns:a16="http://schemas.microsoft.com/office/drawing/2014/main" id="{592D1AA4-9734-2247-845F-4B102C7C3748}"/>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946A2FE-9EA1-584F-8939-8D9F4976F413}" type="slidenum">
              <a:rPr lang="en-US" altLang="en-US" sz="800">
                <a:solidFill>
                  <a:srgbClr val="595959"/>
                </a:solidFill>
              </a:rPr>
              <a:pPr/>
              <a:t>61</a:t>
            </a:fld>
            <a:endParaRPr lang="en-US" altLang="en-US" sz="800">
              <a:solidFill>
                <a:srgbClr val="595959"/>
              </a:solidFill>
            </a:endParaRPr>
          </a:p>
        </p:txBody>
      </p:sp>
      <p:sp>
        <p:nvSpPr>
          <p:cNvPr id="107523" name="TextBox 5">
            <a:extLst>
              <a:ext uri="{FF2B5EF4-FFF2-40B4-BE49-F238E27FC236}">
                <a16:creationId xmlns:a16="http://schemas.microsoft.com/office/drawing/2014/main" id="{3FDA1A3B-AF2D-9146-9975-10F44EC37F92}"/>
              </a:ext>
            </a:extLst>
          </p:cNvPr>
          <p:cNvSpPr txBox="1">
            <a:spLocks noChangeArrowheads="1"/>
          </p:cNvSpPr>
          <p:nvPr/>
        </p:nvSpPr>
        <p:spPr bwMode="auto">
          <a:xfrm>
            <a:off x="539552" y="1643759"/>
            <a:ext cx="7807325" cy="550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GradeBook</a:t>
            </a:r>
            <a:r>
              <a:rPr lang="en-US" altLang="en-US" b="1" dirty="0">
                <a:solidFill>
                  <a:srgbClr val="000000"/>
                </a:solidFill>
                <a:latin typeface="Consolas" panose="020B0609020204030204" pitchFamily="49" charset="0"/>
              </a:rPr>
              <a:t> {</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private</a:t>
            </a:r>
            <a:r>
              <a:rPr lang="en-US" altLang="en-US" b="1" dirty="0">
                <a:solidFill>
                  <a:srgbClr val="000000"/>
                </a:solidFill>
                <a:latin typeface="Consolas" panose="020B0609020204030204" pitchFamily="49" charset="0"/>
              </a:rPr>
              <a:t> String </a:t>
            </a:r>
            <a:r>
              <a:rPr lang="en-US" altLang="en-US" b="1" dirty="0" err="1">
                <a:solidFill>
                  <a:srgbClr val="0000C0"/>
                </a:solidFill>
                <a:latin typeface="Consolas" panose="020B0609020204030204" pitchFamily="49" charset="0"/>
              </a:rPr>
              <a:t>courseName</a:t>
            </a:r>
            <a:r>
              <a:rPr lang="en-US" altLang="en-US" b="1" dirty="0">
                <a:solidFill>
                  <a:srgbClr val="000000"/>
                </a:solidFill>
                <a:latin typeface="Consolas" panose="020B0609020204030204" pitchFamily="49" charset="0"/>
              </a:rPr>
              <a:t>;</a:t>
            </a:r>
          </a:p>
          <a:p>
            <a:r>
              <a:rPr lang="en-US" altLang="en-US" b="1" dirty="0">
                <a:solidFill>
                  <a:srgbClr val="7F0055"/>
                </a:solidFill>
                <a:latin typeface="Consolas" panose="020B0609020204030204" pitchFamily="49" charset="0"/>
              </a:rPr>
              <a:t>	private</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 </a:t>
            </a:r>
            <a:r>
              <a:rPr lang="en-US" altLang="en-US" b="1" dirty="0">
                <a:solidFill>
                  <a:srgbClr val="3F7F5F"/>
                </a:solidFill>
                <a:latin typeface="Consolas" panose="020B0609020204030204" pitchFamily="49" charset="0"/>
              </a:rPr>
              <a:t>// store the grades of students</a:t>
            </a:r>
          </a:p>
          <a:p>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GradeBook</a:t>
            </a:r>
            <a:r>
              <a:rPr lang="en-US" altLang="en-US" b="1" dirty="0">
                <a:solidFill>
                  <a:srgbClr val="000000"/>
                </a:solidFill>
                <a:latin typeface="Consolas" panose="020B0609020204030204" pitchFamily="49" charset="0"/>
              </a:rPr>
              <a:t>(String name,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gradesArray</a:t>
            </a:r>
            <a:r>
              <a:rPr lang="en-US" altLang="en-US" b="1" dirty="0">
                <a:solidFill>
                  <a:srgbClr val="000000"/>
                </a:solidFill>
                <a:latin typeface="Consolas" panose="020B0609020204030204" pitchFamily="49" charset="0"/>
              </a:rPr>
              <a:t>) {</a:t>
            </a:r>
          </a:p>
          <a:p>
            <a:r>
              <a:rPr lang="en-US" altLang="en-US" dirty="0">
                <a:solidFill>
                  <a:srgbClr val="0000C0"/>
                </a:solidFill>
                <a:latin typeface="Consolas" panose="020B0609020204030204" pitchFamily="49" charset="0"/>
              </a:rPr>
              <a:t>		</a:t>
            </a:r>
            <a:r>
              <a:rPr lang="en-US" altLang="en-US" dirty="0" err="1">
                <a:solidFill>
                  <a:srgbClr val="0000C0"/>
                </a:solidFill>
                <a:latin typeface="Consolas" panose="020B0609020204030204" pitchFamily="49" charset="0"/>
              </a:rPr>
              <a:t>courseName</a:t>
            </a:r>
            <a:r>
              <a:rPr lang="en-US" altLang="en-US" dirty="0">
                <a:solidFill>
                  <a:srgbClr val="000000"/>
                </a:solidFill>
                <a:latin typeface="Consolas" panose="020B0609020204030204" pitchFamily="49" charset="0"/>
              </a:rPr>
              <a:t> = name;</a:t>
            </a:r>
          </a:p>
          <a:p>
            <a:r>
              <a:rPr lang="en-US" altLang="en-US" dirty="0">
                <a:solidFill>
                  <a:srgbClr val="0000C0"/>
                </a:solidFill>
                <a:latin typeface="Consolas" panose="020B0609020204030204" pitchFamily="49" charset="0"/>
              </a:rPr>
              <a:t>		grades</a:t>
            </a:r>
            <a:r>
              <a:rPr lang="en-US" altLang="en-US" dirty="0">
                <a:solidFill>
                  <a:srgbClr val="000000"/>
                </a:solidFill>
                <a:latin typeface="Consolas" panose="020B0609020204030204" pitchFamily="49" charset="0"/>
              </a:rPr>
              <a:t> = </a:t>
            </a:r>
            <a:r>
              <a:rPr lang="en-US" altLang="en-US" dirty="0" err="1">
                <a:solidFill>
                  <a:srgbClr val="000000"/>
                </a:solidFill>
                <a:latin typeface="Consolas" panose="020B0609020204030204" pitchFamily="49" charset="0"/>
              </a:rPr>
              <a:t>gradesArray</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constructor</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setCourseName</a:t>
            </a:r>
            <a:r>
              <a:rPr lang="en-US" altLang="en-US" b="1" dirty="0">
                <a:solidFill>
                  <a:srgbClr val="000000"/>
                </a:solidFill>
                <a:latin typeface="Consolas" panose="020B0609020204030204" pitchFamily="49" charset="0"/>
              </a:rPr>
              <a:t>(String name) {</a:t>
            </a:r>
          </a:p>
          <a:p>
            <a:r>
              <a:rPr lang="en-US" altLang="en-US" dirty="0">
                <a:solidFill>
                  <a:srgbClr val="0000C0"/>
                </a:solidFill>
                <a:latin typeface="Consolas" panose="020B0609020204030204" pitchFamily="49" charset="0"/>
              </a:rPr>
              <a:t>		</a:t>
            </a:r>
            <a:r>
              <a:rPr lang="en-US" altLang="en-US" dirty="0" err="1">
                <a:solidFill>
                  <a:srgbClr val="0000C0"/>
                </a:solidFill>
                <a:latin typeface="Consolas" panose="020B0609020204030204" pitchFamily="49" charset="0"/>
              </a:rPr>
              <a:t>courseName</a:t>
            </a:r>
            <a:r>
              <a:rPr lang="en-US" altLang="en-US" dirty="0">
                <a:solidFill>
                  <a:srgbClr val="000000"/>
                </a:solidFill>
                <a:latin typeface="Consolas" panose="020B0609020204030204" pitchFamily="49" charset="0"/>
              </a:rPr>
              <a:t> = name;</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a:t>
            </a:r>
            <a:r>
              <a:rPr lang="en-US" altLang="en-US" dirty="0" err="1">
                <a:solidFill>
                  <a:srgbClr val="3F7F5F"/>
                </a:solidFill>
                <a:latin typeface="Consolas" panose="020B0609020204030204" pitchFamily="49" charset="0"/>
              </a:rPr>
              <a:t>setCourseName</a:t>
            </a:r>
            <a:endParaRPr lang="en-US" altLang="en-US" dirty="0">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String </a:t>
            </a:r>
            <a:r>
              <a:rPr lang="en-US" altLang="en-US" b="1" dirty="0" err="1">
                <a:solidFill>
                  <a:srgbClr val="000000"/>
                </a:solidFill>
                <a:latin typeface="Consolas" panose="020B0609020204030204" pitchFamily="49" charset="0"/>
              </a:rPr>
              <a:t>getCourseName</a:t>
            </a:r>
            <a:r>
              <a:rPr lang="en-US" altLang="en-US" b="1" dirty="0">
                <a:solidFill>
                  <a:srgbClr val="000000"/>
                </a:solidFill>
                <a:latin typeface="Consolas" panose="020B0609020204030204" pitchFamily="49" charset="0"/>
              </a:rPr>
              <a:t>() {</a:t>
            </a:r>
          </a:p>
          <a:p>
            <a:r>
              <a:rPr lang="en-US" altLang="en-US" b="1" dirty="0">
                <a:solidFill>
                  <a:srgbClr val="7F0055"/>
                </a:solidFill>
                <a:latin typeface="Consolas" panose="020B0609020204030204" pitchFamily="49" charset="0"/>
              </a:rPr>
              <a:t>		return</a:t>
            </a:r>
            <a:r>
              <a:rPr lang="en-US" altLang="en-US" b="1" dirty="0">
                <a:solidFill>
                  <a:srgbClr val="000000"/>
                </a:solidFill>
                <a:latin typeface="Consolas" panose="020B0609020204030204" pitchFamily="49" charset="0"/>
              </a:rPr>
              <a:t> </a:t>
            </a:r>
            <a:r>
              <a:rPr lang="en-US" altLang="en-US" b="1" dirty="0" err="1">
                <a:solidFill>
                  <a:srgbClr val="0000C0"/>
                </a:solidFill>
                <a:latin typeface="Consolas" panose="020B0609020204030204" pitchFamily="49" charset="0"/>
              </a:rPr>
              <a:t>courseName</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a:t>
            </a:r>
            <a:r>
              <a:rPr lang="en-US" altLang="en-US" dirty="0" err="1">
                <a:solidFill>
                  <a:srgbClr val="3F7F5F"/>
                </a:solidFill>
                <a:latin typeface="Consolas" panose="020B0609020204030204" pitchFamily="49" charset="0"/>
              </a:rPr>
              <a:t>getCourseName</a:t>
            </a:r>
            <a:endParaRPr lang="en-US" altLang="en-US" dirty="0">
              <a:solidFill>
                <a:srgbClr val="3F7F5F"/>
              </a:solidFill>
              <a:latin typeface="Consolas" panose="020B0609020204030204" pitchFamily="49" charset="0"/>
            </a:endParaRPr>
          </a:p>
          <a:p>
            <a:endParaRPr lang="en-US" altLang="en-US" dirty="0">
              <a:latin typeface="Consolas" panose="020B06090202040302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0F5DA4-0153-5D4C-AAC5-5C1E820A38A4}"/>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4700C00-2E5F-B141-8AAA-05635CC23E88}" type="slidenum">
              <a:rPr lang="en-US" altLang="en-US" sz="800">
                <a:solidFill>
                  <a:srgbClr val="595959"/>
                </a:solidFill>
              </a:rPr>
              <a:pPr/>
              <a:t>62</a:t>
            </a:fld>
            <a:endParaRPr lang="en-US" altLang="en-US" sz="800">
              <a:solidFill>
                <a:srgbClr val="595959"/>
              </a:solidFill>
            </a:endParaRPr>
          </a:p>
        </p:txBody>
      </p:sp>
      <p:sp>
        <p:nvSpPr>
          <p:cNvPr id="108546" name="TextBox 5">
            <a:extLst>
              <a:ext uri="{FF2B5EF4-FFF2-40B4-BE49-F238E27FC236}">
                <a16:creationId xmlns:a16="http://schemas.microsoft.com/office/drawing/2014/main" id="{BC8C531B-BF62-2C4F-BCBA-555DF7C799F9}"/>
              </a:ext>
            </a:extLst>
          </p:cNvPr>
          <p:cNvSpPr txBox="1">
            <a:spLocks noChangeArrowheads="1"/>
          </p:cNvSpPr>
          <p:nvPr/>
        </p:nvSpPr>
        <p:spPr bwMode="auto">
          <a:xfrm>
            <a:off x="1043608" y="1409910"/>
            <a:ext cx="6908460" cy="7609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displayMessage</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 (</a:t>
            </a:r>
            <a:r>
              <a:rPr lang="en-US" altLang="en-US" i="1" dirty="0">
                <a:solidFill>
                  <a:srgbClr val="2A00FF"/>
                </a:solidFill>
                <a:latin typeface="Consolas" panose="020B0609020204030204" pitchFamily="49" charset="0"/>
              </a:rPr>
              <a:t>"Welcome to the Grade Book for "</a:t>
            </a:r>
            <a:r>
              <a:rPr lang="en-US" altLang="en-US" i="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getCourseName</a:t>
            </a:r>
            <a:r>
              <a:rPr lang="en-US" altLang="en-US" dirty="0">
                <a:solidFill>
                  <a:srgbClr val="000000"/>
                </a:solidFill>
                <a:latin typeface="Consolas" panose="020B0609020204030204" pitchFamily="49" charset="0"/>
              </a:rPr>
              <a:t>() + </a:t>
            </a:r>
            <a:r>
              <a:rPr lang="en-US" altLang="en-US" dirty="0">
                <a:solidFill>
                  <a:srgbClr val="2A00FF"/>
                </a:solidFill>
                <a:latin typeface="Consolas" panose="020B0609020204030204" pitchFamily="49" charset="0"/>
              </a:rPr>
              <a:t>"!"</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method </a:t>
            </a:r>
            <a:r>
              <a:rPr lang="en-US" altLang="en-US" dirty="0" err="1">
                <a:solidFill>
                  <a:srgbClr val="3F7F5F"/>
                </a:solidFill>
                <a:latin typeface="Consolas" panose="020B0609020204030204" pitchFamily="49" charset="0"/>
              </a:rPr>
              <a:t>displayMessage</a:t>
            </a:r>
            <a:endParaRPr lang="en-US" altLang="en-US" dirty="0">
              <a:solidFill>
                <a:srgbClr val="3F7F5F"/>
              </a:solidFill>
              <a:latin typeface="Consolas" panose="020B0609020204030204" pitchFamily="49" charset="0"/>
            </a:endParaRPr>
          </a:p>
          <a:p>
            <a:endParaRPr lang="en-US" altLang="en-US" b="1" dirty="0">
              <a:solidFill>
                <a:srgbClr val="3F7F5F"/>
              </a:solidFill>
              <a:latin typeface="Consolas" panose="020B0609020204030204" pitchFamily="49" charset="0"/>
            </a:endParaRPr>
          </a:p>
          <a:p>
            <a:r>
              <a:rPr lang="en-US" altLang="en-US" b="1" dirty="0">
                <a:solidFill>
                  <a:srgbClr val="7F0055"/>
                </a:solidFill>
                <a:latin typeface="Consolas" panose="020B0609020204030204" pitchFamily="49" charset="0"/>
              </a:rPr>
              <a:t>private</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double</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getAverage</a:t>
            </a:r>
            <a:r>
              <a:rPr lang="en-US" altLang="en-US" b="1" dirty="0">
                <a:solidFill>
                  <a:srgbClr val="000000"/>
                </a:solidFill>
                <a:latin typeface="Consolas" panose="020B0609020204030204" pitchFamily="49" charset="0"/>
              </a:rPr>
              <a:t>() {</a:t>
            </a:r>
          </a:p>
          <a:p>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total = 0;</a:t>
            </a:r>
          </a:p>
          <a:p>
            <a:pPr lvl="1"/>
            <a:r>
              <a:rPr lang="en-US" altLang="en-US" b="1" dirty="0">
                <a:solidFill>
                  <a:srgbClr val="7F0055"/>
                </a:solidFill>
                <a:latin typeface="Consolas" panose="020B0609020204030204" pitchFamily="49" charset="0"/>
              </a:rPr>
              <a:t>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grade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a:t>
            </a:r>
          </a:p>
          <a:p>
            <a:pPr lvl="1"/>
            <a:r>
              <a:rPr lang="en-US" altLang="en-US" dirty="0">
                <a:solidFill>
                  <a:srgbClr val="000000"/>
                </a:solidFill>
                <a:latin typeface="Consolas" panose="020B0609020204030204" pitchFamily="49" charset="0"/>
              </a:rPr>
              <a:t>  		total += grade;</a:t>
            </a:r>
          </a:p>
          <a:p>
            <a:pPr lvl="1"/>
            <a:r>
              <a:rPr lang="en-US" altLang="en-US" b="1" dirty="0">
                <a:solidFill>
                  <a:srgbClr val="7F0055"/>
                </a:solidFill>
                <a:latin typeface="Consolas" panose="020B0609020204030204" pitchFamily="49" charset="0"/>
              </a:rPr>
              <a:t>return</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double</a:t>
            </a:r>
            <a:r>
              <a:rPr lang="en-US" altLang="en-US" b="1" dirty="0">
                <a:solidFill>
                  <a:srgbClr val="000000"/>
                </a:solidFill>
                <a:latin typeface="Consolas" panose="020B0609020204030204" pitchFamily="49" charset="0"/>
              </a:rPr>
              <a:t>) total/</a:t>
            </a:r>
            <a:r>
              <a:rPr lang="en-US" altLang="en-US" b="1" dirty="0" err="1">
                <a:solidFill>
                  <a:srgbClr val="0000C0"/>
                </a:solidFill>
                <a:latin typeface="Consolas" panose="020B0609020204030204" pitchFamily="49" charset="0"/>
              </a:rPr>
              <a:t>grades</a:t>
            </a:r>
            <a:r>
              <a:rPr lang="en-US" altLang="en-US" b="1" dirty="0" err="1">
                <a:solidFill>
                  <a:srgbClr val="000000"/>
                </a:solidFill>
                <a:latin typeface="Consolas" panose="020B0609020204030204" pitchFamily="49" charset="0"/>
              </a:rPr>
              <a:t>.</a:t>
            </a:r>
            <a:r>
              <a:rPr lang="en-US" altLang="en-US" b="1" dirty="0" err="1">
                <a:solidFill>
                  <a:srgbClr val="0000C0"/>
                </a:solidFill>
                <a:latin typeface="Consolas" panose="020B0609020204030204" pitchFamily="49" charset="0"/>
              </a:rPr>
              <a:t>length</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function </a:t>
            </a:r>
            <a:r>
              <a:rPr lang="en-US" altLang="en-US" dirty="0" err="1">
                <a:solidFill>
                  <a:srgbClr val="3F7F5F"/>
                </a:solidFill>
                <a:latin typeface="Consolas" panose="020B0609020204030204" pitchFamily="49" charset="0"/>
              </a:rPr>
              <a:t>getAverage</a:t>
            </a:r>
            <a:endParaRPr lang="en-US" altLang="en-US" dirty="0">
              <a:solidFill>
                <a:srgbClr val="000000"/>
              </a:solidFill>
              <a:latin typeface="Consolas" panose="020B0609020204030204" pitchFamily="49" charset="0"/>
            </a:endParaRPr>
          </a:p>
          <a:p>
            <a:endParaRPr lang="en-US" altLang="en-US" b="1" dirty="0">
              <a:solidFill>
                <a:srgbClr val="7F0055"/>
              </a:solidFill>
              <a:latin typeface="Consolas" panose="020B0609020204030204" pitchFamily="49" charset="0"/>
            </a:endParaRPr>
          </a:p>
          <a:p>
            <a:r>
              <a:rPr lang="en-US" altLang="en-US" b="1" dirty="0">
                <a:solidFill>
                  <a:srgbClr val="7F0055"/>
                </a:solidFill>
                <a:latin typeface="Consolas" panose="020B0609020204030204" pitchFamily="49" charset="0"/>
              </a:rPr>
              <a:t>private</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getMinimum</a:t>
            </a:r>
            <a:r>
              <a:rPr lang="en-US" altLang="en-US" b="1" dirty="0">
                <a:solidFill>
                  <a:srgbClr val="000000"/>
                </a:solidFill>
                <a:latin typeface="Consolas" panose="020B0609020204030204" pitchFamily="49" charset="0"/>
              </a:rPr>
              <a:t>() {</a:t>
            </a:r>
          </a:p>
          <a:p>
            <a:pPr lvl="1"/>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currMin</a:t>
            </a:r>
            <a:r>
              <a:rPr lang="en-US" altLang="en-US" b="1" dirty="0">
                <a:solidFill>
                  <a:srgbClr val="000000"/>
                </a:solidFill>
                <a:latin typeface="Consolas" panose="020B0609020204030204" pitchFamily="49" charset="0"/>
              </a:rPr>
              <a:t>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[0];</a:t>
            </a:r>
          </a:p>
          <a:p>
            <a:pPr lvl="1"/>
            <a:r>
              <a:rPr lang="en-US" altLang="en-US" b="1" dirty="0">
                <a:solidFill>
                  <a:srgbClr val="7F0055"/>
                </a:solidFill>
                <a:latin typeface="Consolas" panose="020B0609020204030204" pitchFamily="49" charset="0"/>
              </a:rPr>
              <a:t>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grade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a:t>
            </a:r>
          </a:p>
          <a:p>
            <a:pPr lvl="1"/>
            <a:r>
              <a:rPr lang="nl-NL" altLang="en-US" dirty="0">
                <a:solidFill>
                  <a:srgbClr val="000000"/>
                </a:solidFill>
                <a:latin typeface="Consolas" panose="020B0609020204030204" pitchFamily="49" charset="0"/>
              </a:rPr>
              <a:t>  		</a:t>
            </a:r>
            <a:r>
              <a:rPr lang="nl-NL" altLang="en-US" dirty="0" err="1">
                <a:solidFill>
                  <a:srgbClr val="000000"/>
                </a:solidFill>
                <a:latin typeface="Consolas" panose="020B0609020204030204" pitchFamily="49" charset="0"/>
              </a:rPr>
              <a:t>currMin</a:t>
            </a:r>
            <a:r>
              <a:rPr lang="nl-NL" altLang="en-US" dirty="0">
                <a:solidFill>
                  <a:srgbClr val="000000"/>
                </a:solidFill>
                <a:latin typeface="Consolas" panose="020B0609020204030204" pitchFamily="49" charset="0"/>
              </a:rPr>
              <a:t> = (</a:t>
            </a:r>
            <a:r>
              <a:rPr lang="nl-NL" altLang="en-US" dirty="0" err="1">
                <a:solidFill>
                  <a:srgbClr val="000000"/>
                </a:solidFill>
                <a:latin typeface="Consolas" panose="020B0609020204030204" pitchFamily="49" charset="0"/>
              </a:rPr>
              <a:t>grade</a:t>
            </a:r>
            <a:r>
              <a:rPr lang="nl-NL" altLang="en-US" dirty="0">
                <a:solidFill>
                  <a:srgbClr val="000000"/>
                </a:solidFill>
                <a:latin typeface="Consolas" panose="020B0609020204030204" pitchFamily="49" charset="0"/>
              </a:rPr>
              <a:t> &lt; </a:t>
            </a:r>
            <a:r>
              <a:rPr lang="nl-NL" altLang="en-US" dirty="0" err="1">
                <a:solidFill>
                  <a:srgbClr val="000000"/>
                </a:solidFill>
                <a:latin typeface="Consolas" panose="020B0609020204030204" pitchFamily="49" charset="0"/>
              </a:rPr>
              <a:t>currMin</a:t>
            </a:r>
            <a:r>
              <a:rPr lang="nl-NL" altLang="en-US" dirty="0">
                <a:solidFill>
                  <a:srgbClr val="000000"/>
                </a:solidFill>
                <a:latin typeface="Consolas" panose="020B0609020204030204" pitchFamily="49" charset="0"/>
              </a:rPr>
              <a:t> ? </a:t>
            </a:r>
            <a:r>
              <a:rPr lang="nl-NL" altLang="en-US" dirty="0" err="1">
                <a:solidFill>
                  <a:srgbClr val="000000"/>
                </a:solidFill>
                <a:latin typeface="Consolas" panose="020B0609020204030204" pitchFamily="49" charset="0"/>
              </a:rPr>
              <a:t>grade</a:t>
            </a:r>
            <a:r>
              <a:rPr lang="nl-NL" altLang="en-US" dirty="0">
                <a:solidFill>
                  <a:srgbClr val="000000"/>
                </a:solidFill>
                <a:latin typeface="Consolas" panose="020B0609020204030204" pitchFamily="49" charset="0"/>
              </a:rPr>
              <a:t> : </a:t>
            </a:r>
            <a:r>
              <a:rPr lang="nl-NL" altLang="en-US" dirty="0" err="1">
                <a:solidFill>
                  <a:srgbClr val="000000"/>
                </a:solidFill>
                <a:latin typeface="Consolas" panose="020B0609020204030204" pitchFamily="49" charset="0"/>
              </a:rPr>
              <a:t>currMin</a:t>
            </a:r>
            <a:r>
              <a:rPr lang="nl-NL" altLang="en-US" dirty="0">
                <a:solidFill>
                  <a:srgbClr val="000000"/>
                </a:solidFill>
                <a:latin typeface="Consolas" panose="020B0609020204030204" pitchFamily="49" charset="0"/>
              </a:rPr>
              <a:t>);</a:t>
            </a:r>
          </a:p>
          <a:p>
            <a:pPr lvl="1"/>
            <a:r>
              <a:rPr lang="en-US" altLang="en-US" b="1" dirty="0">
                <a:solidFill>
                  <a:srgbClr val="7F0055"/>
                </a:solidFill>
                <a:latin typeface="Consolas" panose="020B0609020204030204" pitchFamily="49" charset="0"/>
              </a:rPr>
              <a:t>return</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currMin</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function </a:t>
            </a:r>
            <a:r>
              <a:rPr lang="en-US" altLang="en-US" dirty="0" err="1">
                <a:solidFill>
                  <a:srgbClr val="3F7F5F"/>
                </a:solidFill>
                <a:latin typeface="Consolas" panose="020B0609020204030204" pitchFamily="49" charset="0"/>
              </a:rPr>
              <a:t>getMinimum</a:t>
            </a:r>
            <a:endParaRPr lang="en-US" altLang="en-US" dirty="0">
              <a:solidFill>
                <a:srgbClr val="3F7F5F"/>
              </a:solidFill>
              <a:latin typeface="Consolas" panose="020B0609020204030204" pitchFamily="49" charset="0"/>
            </a:endParaRPr>
          </a:p>
          <a:p>
            <a:endParaRPr lang="en-US" altLang="en-US" sz="1400" dirty="0">
              <a:solidFill>
                <a:srgbClr val="3F7F5F"/>
              </a:solidFill>
              <a:latin typeface="Consolas" panose="020B0609020204030204" pitchFamily="49" charset="0"/>
            </a:endParaRPr>
          </a:p>
          <a:p>
            <a:endParaRPr lang="en-US" altLang="en-US" b="1" dirty="0">
              <a:solidFill>
                <a:srgbClr val="7F0055"/>
              </a:solidFill>
              <a:latin typeface="Consolas" panose="020B0609020204030204" pitchFamily="49" charset="0"/>
            </a:endParaRPr>
          </a:p>
          <a:p>
            <a:endParaRPr lang="en-US" altLang="en-US" sz="1300" dirty="0">
              <a:solidFill>
                <a:srgbClr val="3F7F5F"/>
              </a:solidFill>
              <a:latin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D70A5-EB28-6A48-89E4-E04B389B6246}"/>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AAB2699-B313-AE4F-85D2-86DFBCAE9BCC}" type="slidenum">
              <a:rPr lang="en-US" altLang="en-US" sz="800">
                <a:solidFill>
                  <a:srgbClr val="595959"/>
                </a:solidFill>
              </a:rPr>
              <a:pPr/>
              <a:t>63</a:t>
            </a:fld>
            <a:endParaRPr lang="en-US" altLang="en-US" sz="800">
              <a:solidFill>
                <a:srgbClr val="595959"/>
              </a:solidFill>
            </a:endParaRPr>
          </a:p>
        </p:txBody>
      </p:sp>
      <p:sp>
        <p:nvSpPr>
          <p:cNvPr id="109570" name="TextBox 4">
            <a:extLst>
              <a:ext uri="{FF2B5EF4-FFF2-40B4-BE49-F238E27FC236}">
                <a16:creationId xmlns:a16="http://schemas.microsoft.com/office/drawing/2014/main" id="{852A558E-89F0-A842-90F7-B8590ED631E6}"/>
              </a:ext>
            </a:extLst>
          </p:cNvPr>
          <p:cNvSpPr txBox="1">
            <a:spLocks noChangeArrowheads="1"/>
          </p:cNvSpPr>
          <p:nvPr/>
        </p:nvSpPr>
        <p:spPr bwMode="auto">
          <a:xfrm>
            <a:off x="467544" y="1730414"/>
            <a:ext cx="8424614" cy="7171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lvl="1"/>
            <a:r>
              <a:rPr lang="en-US" altLang="en-US" b="1" dirty="0">
                <a:solidFill>
                  <a:srgbClr val="7F0055"/>
                </a:solidFill>
                <a:latin typeface="Consolas" panose="020B0609020204030204" pitchFamily="49" charset="0"/>
              </a:rPr>
              <a:t>private</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getMaximum</a:t>
            </a:r>
            <a:r>
              <a:rPr lang="en-US" altLang="en-US" b="1" dirty="0">
                <a:solidFill>
                  <a:srgbClr val="000000"/>
                </a:solidFill>
                <a:latin typeface="Consolas" panose="020B0609020204030204" pitchFamily="49" charset="0"/>
              </a:rPr>
              <a:t>() {</a:t>
            </a:r>
          </a:p>
          <a:p>
            <a:pPr lvl="1"/>
            <a:r>
              <a:rPr lang="en-US" altLang="en-US" b="1" dirty="0">
                <a:solidFill>
                  <a:srgbClr val="7F0055"/>
                </a:solidFill>
                <a:latin typeface="Consolas" panose="020B0609020204030204" pitchFamily="49" charset="0"/>
              </a:rPr>
              <a:t>	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currMax</a:t>
            </a:r>
            <a:r>
              <a:rPr lang="en-US" altLang="en-US" b="1" dirty="0">
                <a:solidFill>
                  <a:srgbClr val="000000"/>
                </a:solidFill>
                <a:latin typeface="Consolas" panose="020B0609020204030204" pitchFamily="49" charset="0"/>
              </a:rPr>
              <a:t>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[0];</a:t>
            </a:r>
          </a:p>
          <a:p>
            <a:pPr lvl="1"/>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grade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a:t>
            </a:r>
          </a:p>
          <a:p>
            <a:pPr lvl="1"/>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currMax</a:t>
            </a:r>
            <a:r>
              <a:rPr lang="en-US" altLang="en-US" dirty="0">
                <a:solidFill>
                  <a:srgbClr val="000000"/>
                </a:solidFill>
                <a:latin typeface="Consolas" panose="020B0609020204030204" pitchFamily="49" charset="0"/>
              </a:rPr>
              <a:t> = (grade &gt; </a:t>
            </a:r>
            <a:r>
              <a:rPr lang="en-US" altLang="en-US" dirty="0" err="1">
                <a:solidFill>
                  <a:srgbClr val="000000"/>
                </a:solidFill>
                <a:latin typeface="Consolas" panose="020B0609020204030204" pitchFamily="49" charset="0"/>
              </a:rPr>
              <a:t>currMax</a:t>
            </a:r>
            <a:r>
              <a:rPr lang="en-US" altLang="en-US" dirty="0">
                <a:solidFill>
                  <a:srgbClr val="000000"/>
                </a:solidFill>
                <a:latin typeface="Consolas" panose="020B0609020204030204" pitchFamily="49" charset="0"/>
              </a:rPr>
              <a:t> ? grade : </a:t>
            </a:r>
            <a:r>
              <a:rPr lang="en-US" altLang="en-US" dirty="0" err="1">
                <a:solidFill>
                  <a:srgbClr val="000000"/>
                </a:solidFill>
                <a:latin typeface="Consolas" panose="020B0609020204030204" pitchFamily="49" charset="0"/>
              </a:rPr>
              <a:t>currMax</a:t>
            </a:r>
            <a:r>
              <a:rPr lang="en-US" altLang="en-US" dirty="0">
                <a:solidFill>
                  <a:srgbClr val="000000"/>
                </a:solidFill>
                <a:latin typeface="Consolas" panose="020B0609020204030204" pitchFamily="49" charset="0"/>
              </a:rPr>
              <a:t>);</a:t>
            </a:r>
          </a:p>
          <a:p>
            <a:pPr lvl="1"/>
            <a:r>
              <a:rPr lang="en-US" altLang="en-US" b="1" dirty="0">
                <a:solidFill>
                  <a:srgbClr val="7F0055"/>
                </a:solidFill>
                <a:latin typeface="Consolas" panose="020B0609020204030204" pitchFamily="49" charset="0"/>
              </a:rPr>
              <a:t>	return</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currMax</a:t>
            </a:r>
            <a:r>
              <a:rPr lang="en-US" altLang="en-US" b="1" dirty="0">
                <a:solidFill>
                  <a:srgbClr val="000000"/>
                </a:solidFill>
                <a:latin typeface="Consolas" panose="020B0609020204030204" pitchFamily="49" charset="0"/>
              </a:rPr>
              <a:t>;</a:t>
            </a:r>
          </a:p>
          <a:p>
            <a:pPr lvl="1"/>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function </a:t>
            </a:r>
            <a:r>
              <a:rPr lang="en-US" altLang="en-US" dirty="0" err="1">
                <a:solidFill>
                  <a:srgbClr val="3F7F5F"/>
                </a:solidFill>
                <a:latin typeface="Consolas" panose="020B0609020204030204" pitchFamily="49" charset="0"/>
              </a:rPr>
              <a:t>getMaximum</a:t>
            </a:r>
            <a:endParaRPr lang="en-US" altLang="en-US" dirty="0">
              <a:solidFill>
                <a:srgbClr val="3F7F5F"/>
              </a:solidFill>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outputGrades</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"The grades are: "</a:t>
            </a:r>
            <a:r>
              <a:rPr lang="en-US" altLang="en-US" i="1" dirty="0">
                <a:solidFill>
                  <a:srgbClr val="000000"/>
                </a:solidFill>
                <a:latin typeface="Consolas" panose="020B0609020204030204" pitchFamily="49" charset="0"/>
              </a:rPr>
              <a:t>);</a:t>
            </a:r>
          </a:p>
          <a:p>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 = 0;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 &lt; </a:t>
            </a:r>
            <a:r>
              <a:rPr lang="en-US" altLang="en-US" b="1" dirty="0" err="1">
                <a:solidFill>
                  <a:srgbClr val="0000C0"/>
                </a:solidFill>
                <a:latin typeface="Consolas" panose="020B0609020204030204" pitchFamily="49" charset="0"/>
              </a:rPr>
              <a:t>grades</a:t>
            </a:r>
            <a:r>
              <a:rPr lang="en-US" altLang="en-US" b="1" dirty="0" err="1">
                <a:solidFill>
                  <a:srgbClr val="000000"/>
                </a:solidFill>
                <a:latin typeface="Consolas" panose="020B0609020204030204" pitchFamily="49" charset="0"/>
              </a:rPr>
              <a:t>.</a:t>
            </a:r>
            <a:r>
              <a:rPr lang="en-US" altLang="en-US" b="1" dirty="0" err="1">
                <a:solidFill>
                  <a:srgbClr val="0000C0"/>
                </a:solidFill>
                <a:latin typeface="Consolas" panose="020B0609020204030204" pitchFamily="49" charset="0"/>
              </a:rPr>
              <a:t>length</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"Student %2d: %3d\n"</a:t>
            </a:r>
            <a:r>
              <a:rPr lang="en-US" altLang="en-US" i="1" dirty="0">
                <a:solidFill>
                  <a:srgbClr val="000000"/>
                </a:solidFill>
                <a:latin typeface="Consolas" panose="020B0609020204030204" pitchFamily="49" charset="0"/>
              </a:rPr>
              <a:t>, </a:t>
            </a:r>
            <a:r>
              <a:rPr lang="en-US" altLang="en-US" i="1" dirty="0" err="1">
                <a:solidFill>
                  <a:srgbClr val="000000"/>
                </a:solidFill>
                <a:latin typeface="Consolas" panose="020B0609020204030204" pitchFamily="49" charset="0"/>
              </a:rPr>
              <a:t>i</a:t>
            </a:r>
            <a:r>
              <a:rPr lang="en-US" altLang="en-US" i="1" dirty="0">
                <a:solidFill>
                  <a:srgbClr val="000000"/>
                </a:solidFill>
                <a:latin typeface="Consolas" panose="020B0609020204030204" pitchFamily="49" charset="0"/>
              </a:rPr>
              <a:t> + 1, </a:t>
            </a:r>
            <a:r>
              <a:rPr lang="en-US" altLang="en-US" i="1" dirty="0">
                <a:solidFill>
                  <a:srgbClr val="0000C0"/>
                </a:solidFill>
                <a:latin typeface="Consolas" panose="020B0609020204030204" pitchFamily="49" charset="0"/>
              </a:rPr>
              <a:t>grades</a:t>
            </a:r>
            <a:r>
              <a:rPr lang="en-US" altLang="en-US" i="1" dirty="0">
                <a:solidFill>
                  <a:srgbClr val="000000"/>
                </a:solidFill>
                <a:latin typeface="Consolas" panose="020B0609020204030204" pitchFamily="49" charset="0"/>
              </a:rPr>
              <a:t>[</a:t>
            </a:r>
            <a:r>
              <a:rPr lang="en-US" altLang="en-US" i="1" dirty="0" err="1">
                <a:solidFill>
                  <a:srgbClr val="000000"/>
                </a:solidFill>
                <a:latin typeface="Consolas" panose="020B0609020204030204" pitchFamily="49" charset="0"/>
              </a:rPr>
              <a:t>i</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a:t>
            </a:r>
            <a:r>
              <a:rPr lang="en-US" altLang="en-US" dirty="0" err="1">
                <a:solidFill>
                  <a:srgbClr val="3F7F5F"/>
                </a:solidFill>
                <a:latin typeface="Consolas" panose="020B0609020204030204" pitchFamily="49" charset="0"/>
              </a:rPr>
              <a:t>outputGrades</a:t>
            </a:r>
            <a:endParaRPr lang="en-US" altLang="en-US" dirty="0">
              <a:solidFill>
                <a:srgbClr val="000000"/>
              </a:solidFill>
              <a:latin typeface="Consolas" panose="020B0609020204030204" pitchFamily="49" charset="0"/>
            </a:endParaRPr>
          </a:p>
          <a:p>
            <a:r>
              <a:rPr lang="en-US" altLang="en-US" b="1" dirty="0">
                <a:solidFill>
                  <a:srgbClr val="7F0055"/>
                </a:solidFill>
                <a:latin typeface="Consolas" panose="020B0609020204030204" pitchFamily="49" charset="0"/>
              </a:rPr>
              <a:t>     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processGrades</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outputGrades</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"Class Average = %.2f\n"</a:t>
            </a:r>
            <a:r>
              <a:rPr lang="en-US" altLang="en-US" i="1" dirty="0">
                <a:solidFill>
                  <a:srgbClr val="000000"/>
                </a:solidFill>
                <a:latin typeface="Consolas" panose="020B0609020204030204" pitchFamily="49" charset="0"/>
              </a:rPr>
              <a:t>, </a:t>
            </a:r>
            <a:r>
              <a:rPr lang="en-US" altLang="en-US" i="1" dirty="0" err="1">
                <a:solidFill>
                  <a:srgbClr val="000000"/>
                </a:solidFill>
                <a:latin typeface="Consolas" panose="020B0609020204030204" pitchFamily="49" charset="0"/>
              </a:rPr>
              <a:t>getAverage</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"Lowest grade = "</a:t>
            </a:r>
            <a:r>
              <a:rPr lang="en-US" altLang="en-US" i="1" dirty="0">
                <a:solidFill>
                  <a:srgbClr val="000000"/>
                </a:solidFill>
                <a:latin typeface="Consolas" panose="020B0609020204030204" pitchFamily="49" charset="0"/>
              </a:rPr>
              <a:t> + </a:t>
            </a:r>
            <a:r>
              <a:rPr lang="en-US" altLang="en-US" i="1" dirty="0" err="1">
                <a:solidFill>
                  <a:srgbClr val="000000"/>
                </a:solidFill>
                <a:latin typeface="Consolas" panose="020B0609020204030204" pitchFamily="49" charset="0"/>
              </a:rPr>
              <a:t>getMinimum</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"Highest grade = "</a:t>
            </a:r>
            <a:r>
              <a:rPr lang="en-US" altLang="en-US" i="1" dirty="0">
                <a:solidFill>
                  <a:srgbClr val="000000"/>
                </a:solidFill>
                <a:latin typeface="Consolas" panose="020B0609020204030204" pitchFamily="49" charset="0"/>
              </a:rPr>
              <a:t> + </a:t>
            </a:r>
            <a:r>
              <a:rPr lang="en-US" altLang="en-US" i="1" dirty="0" err="1">
                <a:solidFill>
                  <a:srgbClr val="000000"/>
                </a:solidFill>
                <a:latin typeface="Consolas" panose="020B0609020204030204" pitchFamily="49" charset="0"/>
              </a:rPr>
              <a:t>getMaximum</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a:t>
            </a:r>
            <a:r>
              <a:rPr lang="en-US" altLang="en-US" dirty="0" err="1">
                <a:solidFill>
                  <a:srgbClr val="3F7F5F"/>
                </a:solidFill>
                <a:latin typeface="Consolas" panose="020B0609020204030204" pitchFamily="49" charset="0"/>
              </a:rPr>
              <a:t>processGrades</a:t>
            </a:r>
            <a:endParaRPr lang="en-US" altLang="en-US" dirty="0">
              <a:solidFill>
                <a:srgbClr val="000000"/>
              </a:solidFill>
              <a:latin typeface="Consolas" panose="020B0609020204030204" pitchFamily="49" charset="0"/>
            </a:endParaRP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class </a:t>
            </a:r>
            <a:r>
              <a:rPr lang="en-US" altLang="en-US" dirty="0" err="1">
                <a:solidFill>
                  <a:srgbClr val="3F7F5F"/>
                </a:solidFill>
                <a:latin typeface="Consolas" panose="020B0609020204030204" pitchFamily="49" charset="0"/>
              </a:rPr>
              <a:t>GradeBook</a:t>
            </a:r>
            <a:endParaRPr lang="en-US" altLang="en-US" dirty="0">
              <a:solidFill>
                <a:srgbClr val="3F7F5F"/>
              </a:solidFill>
              <a:latin typeface="Consolas" panose="020B0609020204030204" pitchFamily="49" charset="0"/>
            </a:endParaRPr>
          </a:p>
          <a:p>
            <a:endParaRPr lang="en-US" altLang="en-US" sz="1200" dirty="0">
              <a:solidFill>
                <a:srgbClr val="3F7F5F"/>
              </a:solidFill>
              <a:latin typeface="Consolas" panose="020B0609020204030204" pitchFamily="49" charset="0"/>
            </a:endParaRPr>
          </a:p>
          <a:p>
            <a:endParaRPr lang="en-US" altLang="en-US" sz="1200" dirty="0">
              <a:solidFill>
                <a:srgbClr val="000000"/>
              </a:solidFill>
              <a:latin typeface="Consolas" panose="020B06090202040302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44CC-9D57-4442-969D-69D5AD5D08CF}"/>
              </a:ext>
            </a:extLst>
          </p:cNvPr>
          <p:cNvSpPr>
            <a:spLocks noGrp="1"/>
          </p:cNvSpPr>
          <p:nvPr>
            <p:ph type="title"/>
          </p:nvPr>
        </p:nvSpPr>
        <p:spPr/>
        <p:txBody>
          <a:bodyPr rtlCol="0">
            <a:normAutofit/>
          </a:bodyPr>
          <a:lstStyle/>
          <a:p>
            <a:pPr eaLnBrk="1" fontAlgn="auto" hangingPunct="1">
              <a:spcAft>
                <a:spcPts val="0"/>
              </a:spcAft>
              <a:defRPr/>
            </a:pPr>
            <a:r>
              <a:rPr lang="en-US" dirty="0" err="1">
                <a:ea typeface="+mj-ea"/>
                <a:cs typeface="+mj-cs"/>
              </a:rPr>
              <a:t>GradeBook</a:t>
            </a:r>
            <a:r>
              <a:rPr lang="en-US" dirty="0">
                <a:ea typeface="+mj-ea"/>
                <a:cs typeface="+mj-cs"/>
              </a:rPr>
              <a:t> Test Application</a:t>
            </a:r>
          </a:p>
        </p:txBody>
      </p:sp>
      <p:sp>
        <p:nvSpPr>
          <p:cNvPr id="5" name="Slide Number Placeholder 4">
            <a:extLst>
              <a:ext uri="{FF2B5EF4-FFF2-40B4-BE49-F238E27FC236}">
                <a16:creationId xmlns:a16="http://schemas.microsoft.com/office/drawing/2014/main" id="{DEBEBDDF-E95D-6346-BF02-613194E55A30}"/>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31850D4-09EE-B24A-A38C-B6EE2A303FA7}" type="slidenum">
              <a:rPr lang="en-US" altLang="en-US" sz="800">
                <a:solidFill>
                  <a:srgbClr val="595959"/>
                </a:solidFill>
              </a:rPr>
              <a:pPr/>
              <a:t>64</a:t>
            </a:fld>
            <a:endParaRPr lang="en-US" altLang="en-US" sz="800">
              <a:solidFill>
                <a:srgbClr val="595959"/>
              </a:solidFill>
            </a:endParaRPr>
          </a:p>
        </p:txBody>
      </p:sp>
      <p:sp>
        <p:nvSpPr>
          <p:cNvPr id="110595" name="TextBox 5">
            <a:extLst>
              <a:ext uri="{FF2B5EF4-FFF2-40B4-BE49-F238E27FC236}">
                <a16:creationId xmlns:a16="http://schemas.microsoft.com/office/drawing/2014/main" id="{BDAE584C-395B-6547-8687-7929E4960BE8}"/>
              </a:ext>
            </a:extLst>
          </p:cNvPr>
          <p:cNvSpPr txBox="1">
            <a:spLocks noChangeArrowheads="1"/>
          </p:cNvSpPr>
          <p:nvPr/>
        </p:nvSpPr>
        <p:spPr bwMode="auto">
          <a:xfrm>
            <a:off x="685122" y="1728559"/>
            <a:ext cx="7840662" cy="403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GradeBookTest</a:t>
            </a:r>
            <a:r>
              <a:rPr lang="en-US" altLang="en-US" b="1" dirty="0">
                <a:solidFill>
                  <a:srgbClr val="000000"/>
                </a:solidFill>
                <a:latin typeface="Consolas" panose="020B0609020204030204" pitchFamily="49" charset="0"/>
              </a:rPr>
              <a:t> {</a:t>
            </a:r>
            <a:endParaRPr lang="en-US" altLang="en-US" dirty="0">
              <a:latin typeface="Consolas" panose="020B0609020204030204" pitchFamily="49" charset="0"/>
            </a:endParaRPr>
          </a:p>
          <a:p>
            <a:r>
              <a:rPr lang="en-US" altLang="en-US"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static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main(String[] </a:t>
            </a:r>
            <a:r>
              <a:rPr lang="en-US" altLang="en-US" b="1" dirty="0" err="1">
                <a:solidFill>
                  <a:srgbClr val="000000"/>
                </a:solidFill>
                <a:latin typeface="Consolas" panose="020B0609020204030204" pitchFamily="49" charset="0"/>
              </a:rPr>
              <a:t>args</a:t>
            </a:r>
            <a:r>
              <a:rPr lang="en-US" altLang="en-US" b="1" dirty="0">
                <a:solidFill>
                  <a:srgbClr val="000000"/>
                </a:solidFill>
                <a:latin typeface="Consolas" panose="020B0609020204030204" pitchFamily="49" charset="0"/>
              </a:rPr>
              <a:t>) {</a:t>
            </a:r>
          </a:p>
          <a:p>
            <a:endParaRPr lang="en-US" altLang="en-US" dirty="0">
              <a:latin typeface="Consolas" panose="020B0609020204030204" pitchFamily="49" charset="0"/>
            </a:endParaRPr>
          </a:p>
          <a:p>
            <a:r>
              <a:rPr lang="en-US" altLang="en-US"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gradesArray</a:t>
            </a:r>
            <a:r>
              <a:rPr lang="en-US" altLang="en-US" b="1" dirty="0">
                <a:solidFill>
                  <a:srgbClr val="000000"/>
                </a:solidFill>
                <a:latin typeface="Consolas" panose="020B0609020204030204" pitchFamily="49" charset="0"/>
              </a:rPr>
              <a:t> = {87, 75, 94, 100, 83, 78, 85, 91, 87, 93};</a:t>
            </a:r>
          </a:p>
          <a:p>
            <a:r>
              <a:rPr lang="en-US" altLang="en-US"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GradeBook</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gb</a:t>
            </a:r>
            <a:r>
              <a:rPr lang="en-US" altLang="en-US" dirty="0">
                <a:solidFill>
                  <a:srgbClr val="000000"/>
                </a:solidFill>
                <a:latin typeface="Consolas" panose="020B0609020204030204" pitchFamily="49" charset="0"/>
              </a:rPr>
              <a:t> = </a:t>
            </a:r>
            <a:r>
              <a:rPr lang="en-US" altLang="en-US" b="1" dirty="0">
                <a:solidFill>
                  <a:srgbClr val="7F0055"/>
                </a:solidFill>
                <a:latin typeface="Consolas" panose="020B0609020204030204" pitchFamily="49" charset="0"/>
              </a:rPr>
              <a:t>new</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GradeBook</a:t>
            </a:r>
            <a:r>
              <a:rPr lang="en-US" altLang="en-US" b="1" dirty="0">
                <a:solidFill>
                  <a:srgbClr val="000000"/>
                </a:solidFill>
                <a:latin typeface="Consolas" panose="020B0609020204030204" pitchFamily="49" charset="0"/>
              </a:rPr>
              <a:t>(</a:t>
            </a:r>
            <a:r>
              <a:rPr lang="en-US" altLang="en-US" b="1" dirty="0">
                <a:solidFill>
                  <a:srgbClr val="2A00FF"/>
                </a:solidFill>
                <a:latin typeface="Consolas" panose="020B0609020204030204" pitchFamily="49" charset="0"/>
              </a:rPr>
              <a:t>"Java"</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gradesArray</a:t>
            </a:r>
            <a:r>
              <a:rPr lang="en-US" altLang="en-US" b="1" dirty="0">
                <a:solidFill>
                  <a:srgbClr val="000000"/>
                </a:solidFill>
                <a:latin typeface="Consolas" panose="020B0609020204030204" pitchFamily="49" charset="0"/>
              </a:rPr>
              <a:t>);</a:t>
            </a:r>
          </a:p>
          <a:p>
            <a:endParaRPr lang="en-US" altLang="en-US" dirty="0">
              <a:latin typeface="Consolas" panose="020B0609020204030204" pitchFamily="49" charset="0"/>
            </a:endParaRP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gb.displayMessage</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gb.processGrades</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function main</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class </a:t>
            </a:r>
            <a:r>
              <a:rPr lang="en-US" altLang="en-US" dirty="0" err="1">
                <a:solidFill>
                  <a:srgbClr val="3F7F5F"/>
                </a:solidFill>
                <a:latin typeface="Consolas" panose="020B0609020204030204" pitchFamily="49" charset="0"/>
              </a:rPr>
              <a:t>GradeBookTest</a:t>
            </a:r>
            <a:endParaRPr lang="en-US" altLang="en-US" dirty="0">
              <a:solidFill>
                <a:srgbClr val="3F7F5F"/>
              </a:solidFill>
              <a:latin typeface="Consolas" panose="020B0609020204030204" pitchFamily="49" charset="0"/>
            </a:endParaRPr>
          </a:p>
        </p:txBody>
      </p:sp>
      <p:sp>
        <p:nvSpPr>
          <p:cNvPr id="7" name="TextBox 6">
            <a:extLst>
              <a:ext uri="{FF2B5EF4-FFF2-40B4-BE49-F238E27FC236}">
                <a16:creationId xmlns:a16="http://schemas.microsoft.com/office/drawing/2014/main" id="{CBAEB57F-FC5E-4243-A4F7-7B954C1788D9}"/>
              </a:ext>
            </a:extLst>
          </p:cNvPr>
          <p:cNvSpPr txBox="1"/>
          <p:nvPr/>
        </p:nvSpPr>
        <p:spPr>
          <a:xfrm>
            <a:off x="2987824" y="4937830"/>
            <a:ext cx="5564857" cy="1646605"/>
          </a:xfrm>
          <a:prstGeom prst="rect">
            <a:avLst/>
          </a:prstGeom>
          <a:noFill/>
          <a:ln w="19050">
            <a:solidFill>
              <a:schemeClr val="tx1"/>
            </a:solidFill>
          </a:ln>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dirty="0">
                <a:latin typeface="Verdana" panose="020B0604030504040204" pitchFamily="34" charset="0"/>
                <a:ea typeface="Verdana" panose="020B0604030504040204" pitchFamily="34" charset="0"/>
                <a:cs typeface="Verdana" panose="020B0604030504040204" pitchFamily="34" charset="0"/>
              </a:rPr>
              <a:t>Test data can come from any of the following sources:</a:t>
            </a:r>
          </a:p>
          <a:p>
            <a:pPr>
              <a:buFontTx/>
              <a:buAutoNum type="arabicParenR"/>
            </a:pPr>
            <a:r>
              <a:rPr lang="en-US" altLang="en-US" sz="1400" dirty="0">
                <a:latin typeface="Verdana" panose="020B0604030504040204" pitchFamily="34" charset="0"/>
                <a:ea typeface="Verdana" panose="020B0604030504040204" pitchFamily="34" charset="0"/>
                <a:cs typeface="Verdana" panose="020B0604030504040204" pitchFamily="34" charset="0"/>
              </a:rPr>
              <a:t> Placed directly into an array – this is what we did above.</a:t>
            </a:r>
          </a:p>
          <a:p>
            <a:pPr>
              <a:buFontTx/>
              <a:buAutoNum type="arabicParenR"/>
            </a:pPr>
            <a:r>
              <a:rPr lang="en-US" altLang="en-US" sz="1400" dirty="0">
                <a:latin typeface="Verdana" panose="020B0604030504040204" pitchFamily="34" charset="0"/>
                <a:ea typeface="Verdana" panose="020B0604030504040204" pitchFamily="34" charset="0"/>
                <a:cs typeface="Verdana" panose="020B0604030504040204" pitchFamily="34" charset="0"/>
              </a:rPr>
              <a:t> Can come from the user at the keyboard</a:t>
            </a:r>
          </a:p>
          <a:p>
            <a:pPr>
              <a:buFontTx/>
              <a:buAutoNum type="arabicParenR"/>
            </a:pPr>
            <a:r>
              <a:rPr lang="en-US" altLang="en-US" sz="1400" dirty="0">
                <a:latin typeface="Verdana" panose="020B0604030504040204" pitchFamily="34" charset="0"/>
                <a:ea typeface="Verdana" panose="020B0604030504040204" pitchFamily="34" charset="0"/>
                <a:cs typeface="Verdana" panose="020B0604030504040204" pitchFamily="34" charset="0"/>
              </a:rPr>
              <a:t> Can come from a file in the file system</a:t>
            </a:r>
          </a:p>
          <a:p>
            <a:pPr>
              <a:buFontTx/>
              <a:buAutoNum type="arabicParenR"/>
            </a:pPr>
            <a:r>
              <a:rPr lang="en-US" altLang="en-US" sz="1400" dirty="0">
                <a:latin typeface="Verdana" panose="020B0604030504040204" pitchFamily="34" charset="0"/>
                <a:ea typeface="Verdana" panose="020B0604030504040204" pitchFamily="34" charset="0"/>
                <a:cs typeface="Verdana" panose="020B0604030504040204" pitchFamily="34" charset="0"/>
              </a:rPr>
              <a:t> Can come from a network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title"/>
          </p:nvPr>
        </p:nvSpPr>
        <p:spPr>
          <a:noFill/>
        </p:spPr>
        <p:txBody>
          <a:bodyPr/>
          <a:lstStyle/>
          <a:p>
            <a:pPr eaLnBrk="1" hangingPunct="1"/>
            <a:r>
              <a:rPr lang="en-US" altLang="en-US" dirty="0">
                <a:ea typeface="ＭＳ Ｐゴシック" panose="020B0600070205080204" pitchFamily="34" charset="-128"/>
              </a:rPr>
              <a:t>6.6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body" idx="1"/>
          </p:nvPr>
        </p:nvSpPr>
        <p:spPr/>
        <p:txBody>
          <a:bodyPr/>
          <a:lstStyle/>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Multi-dimensional arrays</a:t>
            </a:r>
          </a:p>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Two-dimensional </a:t>
            </a:r>
            <a:r>
              <a:rPr lang="en-US" altLang="en-US" dirty="0" err="1">
                <a:latin typeface="Verdana" panose="020B0604030504040204" pitchFamily="34" charset="0"/>
                <a:ea typeface="Verdana" panose="020B0604030504040204" pitchFamily="34" charset="0"/>
                <a:cs typeface="Verdana" panose="020B0604030504040204" pitchFamily="34" charset="0"/>
              </a:rPr>
              <a:t>GradeBook</a:t>
            </a:r>
            <a:endParaRPr lang="en-US" alt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296299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a:extLst>
              <a:ext uri="{FF2B5EF4-FFF2-40B4-BE49-F238E27FC236}">
                <a16:creationId xmlns:a16="http://schemas.microsoft.com/office/drawing/2014/main" id="{F608CB83-CB3C-2A41-A0FF-8C58165DE803}"/>
              </a:ext>
            </a:extLst>
          </p:cNvPr>
          <p:cNvSpPr>
            <a:spLocks noGrp="1"/>
          </p:cNvSpPr>
          <p:nvPr>
            <p:ph type="title"/>
          </p:nvPr>
        </p:nvSpPr>
        <p:spPr/>
        <p:txBody>
          <a:bodyPr/>
          <a:lstStyle/>
          <a:p>
            <a:pPr eaLnBrk="1" hangingPunct="1"/>
            <a:r>
              <a:rPr lang="en-US" altLang="en-US">
                <a:ea typeface="ＭＳ Ｐゴシック" panose="020B0600070205080204" pitchFamily="34" charset="-128"/>
              </a:rPr>
              <a:t>Multi-dimensional arrays in Java</a:t>
            </a:r>
          </a:p>
        </p:txBody>
      </p:sp>
      <p:sp>
        <p:nvSpPr>
          <p:cNvPr id="111618" name="Content Placeholder 2">
            <a:extLst>
              <a:ext uri="{FF2B5EF4-FFF2-40B4-BE49-F238E27FC236}">
                <a16:creationId xmlns:a16="http://schemas.microsoft.com/office/drawing/2014/main" id="{B06639EB-0FC8-DE44-B1DD-B22CC435816D}"/>
              </a:ext>
            </a:extLst>
          </p:cNvPr>
          <p:cNvSpPr>
            <a:spLocks noGrp="1"/>
          </p:cNvSpPr>
          <p:nvPr>
            <p:ph type="body" idx="1"/>
          </p:nvPr>
        </p:nvSpPr>
        <p:spPr/>
        <p:txBody>
          <a:bodyPr/>
          <a:lstStyle/>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2-dimensional arrays can be used to represent tables of values</a:t>
            </a:r>
          </a:p>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Multi-dimensional arrays can have more than 2 dimensions</a:t>
            </a:r>
          </a:p>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Java does not support multi-dimensional arrays directly.</a:t>
            </a:r>
          </a:p>
          <a:p>
            <a:pPr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But Java supports multi-dimensional arrays by specifying arrays whose elements are arrays</a:t>
            </a:r>
          </a:p>
          <a:p>
            <a:pPr lvl="1" eaLnBrk="1" hangingPunct="1"/>
            <a:r>
              <a:rPr lang="en-US" altLang="en-US" sz="1600" dirty="0">
                <a:latin typeface="Verdana" panose="020B0604030504040204" pitchFamily="34" charset="0"/>
                <a:ea typeface="Verdana" panose="020B0604030504040204" pitchFamily="34" charset="0"/>
                <a:cs typeface="Verdana" panose="020B0604030504040204" pitchFamily="34" charset="0"/>
              </a:rPr>
              <a:t>Therefore, unlike C++, we can have 2 rows in a 2-D array with different number of columns.</a:t>
            </a:r>
          </a:p>
        </p:txBody>
      </p:sp>
      <p:sp>
        <p:nvSpPr>
          <p:cNvPr id="6" name="Slide Number Placeholder 5">
            <a:extLst>
              <a:ext uri="{FF2B5EF4-FFF2-40B4-BE49-F238E27FC236}">
                <a16:creationId xmlns:a16="http://schemas.microsoft.com/office/drawing/2014/main" id="{F84AD1B6-B8C4-0C4B-93C3-8D134BB6B9DB}"/>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F1447F6-AE3A-1540-8E32-BDA1F8638B1A}" type="slidenum">
              <a:rPr lang="en-US" altLang="en-US" sz="800">
                <a:solidFill>
                  <a:srgbClr val="595959"/>
                </a:solidFill>
              </a:rPr>
              <a:pPr/>
              <a:t>66</a:t>
            </a:fld>
            <a:endParaRPr lang="en-US" altLang="en-US" sz="800">
              <a:solidFill>
                <a:srgbClr val="59595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BC3246-153D-9F45-8529-2F1C400BE9BD}"/>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2-D array</a:t>
            </a:r>
          </a:p>
        </p:txBody>
      </p:sp>
      <p:sp>
        <p:nvSpPr>
          <p:cNvPr id="2" name="Text Placeholder 1">
            <a:extLst>
              <a:ext uri="{FF2B5EF4-FFF2-40B4-BE49-F238E27FC236}">
                <a16:creationId xmlns:a16="http://schemas.microsoft.com/office/drawing/2014/main" id="{BACCF405-1E3B-31E9-2C58-85640F8DEEB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E11EA3-CEA0-604A-AAF2-B15885A3B1ED}"/>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4502062-CBFF-774C-9A9A-79787370C294}" type="slidenum">
              <a:rPr lang="en-US" altLang="en-US" sz="800">
                <a:solidFill>
                  <a:srgbClr val="595959"/>
                </a:solidFill>
              </a:rPr>
              <a:pPr/>
              <a:t>67</a:t>
            </a:fld>
            <a:endParaRPr lang="en-US" altLang="en-US" sz="800">
              <a:solidFill>
                <a:srgbClr val="595959"/>
              </a:solidFill>
            </a:endParaRPr>
          </a:p>
        </p:txBody>
      </p:sp>
      <p:pic>
        <p:nvPicPr>
          <p:cNvPr id="112643" name="Picture 2">
            <a:extLst>
              <a:ext uri="{FF2B5EF4-FFF2-40B4-BE49-F238E27FC236}">
                <a16:creationId xmlns:a16="http://schemas.microsoft.com/office/drawing/2014/main" id="{7836E5AA-46A8-D246-8F78-38298330A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44675"/>
            <a:ext cx="8005762" cy="3829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5">
            <a:extLst>
              <a:ext uri="{FF2B5EF4-FFF2-40B4-BE49-F238E27FC236}">
                <a16:creationId xmlns:a16="http://schemas.microsoft.com/office/drawing/2014/main" id="{9DB96F5B-058F-1741-B168-EDEF9DE4E1D9}"/>
              </a:ext>
            </a:extLst>
          </p:cNvPr>
          <p:cNvSpPr>
            <a:spLocks noGrp="1"/>
          </p:cNvSpPr>
          <p:nvPr>
            <p:ph type="title"/>
          </p:nvPr>
        </p:nvSpPr>
        <p:spPr/>
        <p:txBody>
          <a:bodyPr/>
          <a:lstStyle/>
          <a:p>
            <a:pPr eaLnBrk="1" hangingPunct="1"/>
            <a:r>
              <a:rPr lang="en-US" altLang="en-US">
                <a:ea typeface="ＭＳ Ｐゴシック" panose="020B0600070205080204" pitchFamily="34" charset="-128"/>
              </a:rPr>
              <a:t>Multi-dimensional arrays</a:t>
            </a:r>
          </a:p>
        </p:txBody>
      </p:sp>
      <p:sp>
        <p:nvSpPr>
          <p:cNvPr id="7" name="Content Placeholder 6">
            <a:extLst>
              <a:ext uri="{FF2B5EF4-FFF2-40B4-BE49-F238E27FC236}">
                <a16:creationId xmlns:a16="http://schemas.microsoft.com/office/drawing/2014/main" id="{8F69AF1E-D748-7648-B18D-1C650B5E8905}"/>
              </a:ext>
            </a:extLst>
          </p:cNvPr>
          <p:cNvSpPr>
            <a:spLocks noGrp="1"/>
          </p:cNvSpPr>
          <p:nvPr>
            <p:ph type="body" idx="1"/>
          </p:nvPr>
        </p:nvSpPr>
        <p:spPr/>
        <p:txBody>
          <a:bodyPr rtlCol="0">
            <a:normAutofit/>
          </a:bodyPr>
          <a:lstStyle/>
          <a:p>
            <a:pPr eaLnBrk="1" fontAlgn="auto" hangingPunct="1">
              <a:spcAft>
                <a:spcPts val="0"/>
              </a:spcAft>
              <a:buFont typeface="Wingdings 2" pitchFamily="18" charset="2"/>
              <a:buChar char=""/>
              <a:defRPr/>
            </a:pPr>
            <a:r>
              <a:rPr lang="en-US" sz="20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 2-D array could be declared and initialized with nested array initializers as:</a:t>
            </a:r>
          </a:p>
          <a:p>
            <a:pPr marL="914400" lvl="2" indent="0" eaLnBrk="1" fontAlgn="auto" hangingPunct="1">
              <a:spcAft>
                <a:spcPts val="0"/>
              </a:spcAft>
              <a:buFont typeface="Wingdings 2" pitchFamily="18" charset="2"/>
              <a:buNone/>
              <a:defRPr/>
            </a:pPr>
            <a:r>
              <a:rPr lang="en-US" sz="1800" b="1" dirty="0" err="1">
                <a:solidFill>
                  <a:schemeClr val="tx1">
                    <a:lumMod val="65000"/>
                    <a:lumOff val="35000"/>
                  </a:schemeClr>
                </a:solidFill>
                <a:latin typeface="Courier New" panose="02070309020205020404" pitchFamily="49" charset="0"/>
                <a:ea typeface="Verdana" panose="020B0604030504040204" pitchFamily="34" charset="0"/>
                <a:cs typeface="Courier New" panose="02070309020205020404" pitchFamily="49" charset="0"/>
              </a:rPr>
              <a:t>int</a:t>
            </a:r>
            <a:r>
              <a:rPr lang="en-US" sz="1800" b="1" dirty="0">
                <a:solidFill>
                  <a:schemeClr val="tx1">
                    <a:lumMod val="65000"/>
                    <a:lumOff val="35000"/>
                  </a:schemeClr>
                </a:solidFill>
                <a:latin typeface="Courier New" panose="02070309020205020404" pitchFamily="49" charset="0"/>
                <a:ea typeface="Verdana" panose="020B0604030504040204" pitchFamily="34" charset="0"/>
                <a:cs typeface="Courier New" panose="02070309020205020404" pitchFamily="49" charset="0"/>
              </a:rPr>
              <a:t>[][] b = { {1, 2}, {3, 4} };</a:t>
            </a:r>
          </a:p>
          <a:p>
            <a:pPr lvl="1" eaLnBrk="1" fontAlgn="auto" hangingPunct="1">
              <a:spcAft>
                <a:spcPts val="0"/>
              </a:spcAft>
              <a:buClr>
                <a:schemeClr val="accent1">
                  <a:lumMod val="50000"/>
                </a:schemeClr>
              </a:buClr>
              <a:buFont typeface="Wingdings 2" pitchFamily="18" charset="2"/>
              <a:buChar char=""/>
              <a:defRPr/>
            </a:pPr>
            <a:r>
              <a:rPr lang="en-US"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The row b[0] is an </a:t>
            </a:r>
            <a:r>
              <a:rPr lang="en-US" sz="1600" dirty="0" err="1">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int</a:t>
            </a:r>
            <a:r>
              <a:rPr lang="en-US"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array with elements {1, 2}</a:t>
            </a:r>
          </a:p>
          <a:p>
            <a:pPr lvl="1" eaLnBrk="1" fontAlgn="auto" hangingPunct="1">
              <a:spcAft>
                <a:spcPts val="0"/>
              </a:spcAft>
              <a:buClr>
                <a:schemeClr val="accent1">
                  <a:lumMod val="50000"/>
                </a:schemeClr>
              </a:buClr>
              <a:buFont typeface="Wingdings 2" pitchFamily="18" charset="2"/>
              <a:buChar char=""/>
              <a:defRPr/>
            </a:pPr>
            <a:r>
              <a:rPr lang="en-US"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The row b[1] is an </a:t>
            </a:r>
            <a:r>
              <a:rPr lang="en-US" sz="1600" dirty="0" err="1">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int</a:t>
            </a:r>
            <a:r>
              <a:rPr lang="en-US" sz="16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array with elements {3, 4}</a:t>
            </a:r>
          </a:p>
          <a:p>
            <a:pPr eaLnBrk="1" fontAlgn="auto" hangingPunct="1">
              <a:spcAft>
                <a:spcPts val="0"/>
              </a:spcAft>
              <a:buFont typeface="Wingdings 2" pitchFamily="18" charset="2"/>
              <a:buChar char=""/>
              <a:defRPr/>
            </a:pP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Rows can have different length</a:t>
            </a:r>
          </a:p>
          <a:p>
            <a:pPr marL="914400" lvl="2" indent="0" eaLnBrk="1" fontAlgn="auto" hangingPunct="1">
              <a:spcAft>
                <a:spcPts val="0"/>
              </a:spcAft>
              <a:buFont typeface="Wingdings 2" pitchFamily="18" charset="2"/>
              <a:buNone/>
              <a:defRPr/>
            </a:pPr>
            <a:r>
              <a:rPr lang="en-US" sz="1800" b="1" dirty="0" err="1">
                <a:solidFill>
                  <a:schemeClr val="tx1">
                    <a:lumMod val="65000"/>
                    <a:lumOff val="35000"/>
                  </a:schemeClr>
                </a:solidFill>
                <a:latin typeface="Courier New" panose="02070309020205020404" pitchFamily="49" charset="0"/>
                <a:ea typeface="Verdana" panose="020B0604030504040204" pitchFamily="34" charset="0"/>
                <a:cs typeface="Courier New" panose="02070309020205020404" pitchFamily="49" charset="0"/>
              </a:rPr>
              <a:t>int</a:t>
            </a:r>
            <a:r>
              <a:rPr lang="en-US" sz="1800" b="1" dirty="0">
                <a:solidFill>
                  <a:schemeClr val="tx1">
                    <a:lumMod val="65000"/>
                    <a:lumOff val="35000"/>
                  </a:schemeClr>
                </a:solidFill>
                <a:latin typeface="Courier New" panose="02070309020205020404" pitchFamily="49" charset="0"/>
                <a:ea typeface="Verdana" panose="020B0604030504040204" pitchFamily="34" charset="0"/>
                <a:cs typeface="Courier New" panose="02070309020205020404" pitchFamily="49" charset="0"/>
              </a:rPr>
              <a:t>[][] b = { {1, 2}, {3, 4, 5} }; </a:t>
            </a:r>
          </a:p>
          <a:p>
            <a:pPr eaLnBrk="1" fontAlgn="auto" hangingPunct="1">
              <a:spcAft>
                <a:spcPts val="0"/>
              </a:spcAft>
              <a:buFont typeface="Wingdings 2" pitchFamily="18" charset="2"/>
              <a:buChar char=""/>
              <a:defRPr/>
            </a:pPr>
            <a:endParaRPr lang="en-US" dirty="0">
              <a:solidFill>
                <a:schemeClr val="tx1">
                  <a:lumMod val="65000"/>
                  <a:lumOff val="35000"/>
                </a:schemeClr>
              </a:solidFill>
              <a:ea typeface="+mn-ea"/>
              <a:cs typeface="+mn-cs"/>
            </a:endParaRPr>
          </a:p>
          <a:p>
            <a:pPr marL="114300" indent="0" eaLnBrk="1" fontAlgn="auto" hangingPunct="1">
              <a:spcAft>
                <a:spcPts val="0"/>
              </a:spcAft>
              <a:buFont typeface="Wingdings 2" pitchFamily="18" charset="2"/>
              <a:buNone/>
              <a:defRPr/>
            </a:pPr>
            <a:endParaRPr lang="en-US" dirty="0">
              <a:solidFill>
                <a:schemeClr val="tx1">
                  <a:lumMod val="65000"/>
                  <a:lumOff val="35000"/>
                </a:schemeClr>
              </a:solidFill>
              <a:ea typeface="+mn-ea"/>
              <a:cs typeface="+mn-cs"/>
            </a:endParaRPr>
          </a:p>
        </p:txBody>
      </p:sp>
      <p:sp>
        <p:nvSpPr>
          <p:cNvPr id="5" name="Slide Number Placeholder 4">
            <a:extLst>
              <a:ext uri="{FF2B5EF4-FFF2-40B4-BE49-F238E27FC236}">
                <a16:creationId xmlns:a16="http://schemas.microsoft.com/office/drawing/2014/main" id="{F7526360-F5A0-A344-8F28-D79DBC3788AF}"/>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FFEE08B-3DF6-FA4E-893E-6BB125BB5AAE}" type="slidenum">
              <a:rPr lang="en-US" altLang="en-US" sz="800">
                <a:solidFill>
                  <a:srgbClr val="595959"/>
                </a:solidFill>
              </a:rPr>
              <a:pPr/>
              <a:t>68</a:t>
            </a:fld>
            <a:endParaRPr lang="en-US" altLang="en-US" sz="800">
              <a:solidFill>
                <a:srgbClr val="59595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128B7749-7FAC-A942-9106-BC01610670A6}"/>
              </a:ext>
            </a:extLst>
          </p:cNvPr>
          <p:cNvSpPr>
            <a:spLocks noGrp="1"/>
          </p:cNvSpPr>
          <p:nvPr>
            <p:ph type="title"/>
          </p:nvPr>
        </p:nvSpPr>
        <p:spPr/>
        <p:txBody>
          <a:bodyPr/>
          <a:lstStyle/>
          <a:p>
            <a:pPr eaLnBrk="1" hangingPunct="1"/>
            <a:r>
              <a:rPr lang="en-US" altLang="en-US">
                <a:ea typeface="ＭＳ Ｐゴシック" panose="020B0600070205080204" pitchFamily="34" charset="-128"/>
              </a:rPr>
              <a:t>Multi-dimensional arrays</a:t>
            </a:r>
          </a:p>
        </p:txBody>
      </p:sp>
      <p:sp>
        <p:nvSpPr>
          <p:cNvPr id="114690" name="Content Placeholder 2">
            <a:extLst>
              <a:ext uri="{FF2B5EF4-FFF2-40B4-BE49-F238E27FC236}">
                <a16:creationId xmlns:a16="http://schemas.microsoft.com/office/drawing/2014/main" id="{0F4DDE6F-1D89-0540-9B90-18CC63421830}"/>
              </a:ext>
            </a:extLst>
          </p:cNvPr>
          <p:cNvSpPr>
            <a:spLocks noGrp="1"/>
          </p:cNvSpPr>
          <p:nvPr>
            <p:ph type="body" idx="1"/>
          </p:nvPr>
        </p:nvSpPr>
        <p:spPr/>
        <p:txBody>
          <a:bodyPr/>
          <a:lstStyle/>
          <a:p>
            <a:pPr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A 2-D array with the same number of columns in every row can be created as:</a:t>
            </a:r>
          </a:p>
          <a:p>
            <a:pPr marL="914400" lvl="2" indent="0" eaLnBrk="1" hangingPunct="1">
              <a:buFont typeface="Wingdings 2" pitchFamily="2" charset="2"/>
              <a:buNone/>
            </a:pPr>
            <a:r>
              <a:rPr lang="en-US" altLang="en-US" sz="1800" dirty="0">
                <a:latin typeface="Verdana" panose="020B0604030504040204" pitchFamily="34" charset="0"/>
                <a:ea typeface="Verdana" panose="020B0604030504040204" pitchFamily="34" charset="0"/>
                <a:cs typeface="Verdana" panose="020B0604030504040204" pitchFamily="34" charset="0"/>
              </a:rPr>
              <a:t>int[][] b = new int[3][4]; // 3 rows, 4 columns</a:t>
            </a:r>
          </a:p>
          <a:p>
            <a:pPr lvl="1" eaLnBrk="1" hangingPunct="1"/>
            <a:r>
              <a:rPr lang="en-US" altLang="en-US" sz="1800" dirty="0">
                <a:latin typeface="Verdana" panose="020B0604030504040204" pitchFamily="34" charset="0"/>
                <a:ea typeface="Verdana" panose="020B0604030504040204" pitchFamily="34" charset="0"/>
                <a:cs typeface="Verdana" panose="020B0604030504040204" pitchFamily="34" charset="0"/>
              </a:rPr>
              <a:t>Remember: array elements get default values</a:t>
            </a:r>
          </a:p>
          <a:p>
            <a:pPr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A 2-D array with </a:t>
            </a:r>
            <a:r>
              <a:rPr lang="en-US" alt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different number of columns</a:t>
            </a:r>
            <a:r>
              <a:rPr lang="en-US" altLang="en-US" sz="2000" dirty="0">
                <a:latin typeface="Verdana" panose="020B0604030504040204" pitchFamily="34" charset="0"/>
                <a:ea typeface="Verdana" panose="020B0604030504040204" pitchFamily="34" charset="0"/>
                <a:cs typeface="Verdana" panose="020B0604030504040204" pitchFamily="34" charset="0"/>
              </a:rPr>
              <a:t> can be created as:</a:t>
            </a:r>
          </a:p>
          <a:p>
            <a:pPr marL="914400" lvl="2" indent="0" eaLnBrk="1" hangingPunct="1">
              <a:buFont typeface="Wingdings 2" pitchFamily="2" charset="2"/>
              <a:buNone/>
            </a:pPr>
            <a:r>
              <a:rPr lang="en-US" altLang="en-US" sz="1800" dirty="0">
                <a:latin typeface="Verdana" panose="020B0604030504040204" pitchFamily="34" charset="0"/>
                <a:ea typeface="Verdana" panose="020B0604030504040204" pitchFamily="34" charset="0"/>
                <a:cs typeface="Verdana" panose="020B0604030504040204" pitchFamily="34" charset="0"/>
              </a:rPr>
              <a:t>int[][]  b = new int[2][];</a:t>
            </a:r>
          </a:p>
          <a:p>
            <a:pPr marL="914400" lvl="2" indent="0" eaLnBrk="1" hangingPunct="1">
              <a:buFont typeface="Wingdings 2" pitchFamily="2" charset="2"/>
              <a:buNone/>
            </a:pPr>
            <a:r>
              <a:rPr lang="en-US" altLang="en-US" sz="1800" dirty="0">
                <a:latin typeface="Verdana" panose="020B0604030504040204" pitchFamily="34" charset="0"/>
                <a:ea typeface="Verdana" panose="020B0604030504040204" pitchFamily="34" charset="0"/>
                <a:cs typeface="Verdana" panose="020B0604030504040204" pitchFamily="34" charset="0"/>
              </a:rPr>
              <a:t>b[0] = new int[5]; // this row has 5 elements</a:t>
            </a:r>
          </a:p>
          <a:p>
            <a:pPr marL="914400" lvl="2" indent="0" eaLnBrk="1" hangingPunct="1">
              <a:buFont typeface="Wingdings 2" pitchFamily="2" charset="2"/>
              <a:buNone/>
            </a:pPr>
            <a:r>
              <a:rPr lang="en-US" altLang="en-US" sz="1800" dirty="0">
                <a:latin typeface="Verdana" panose="020B0604030504040204" pitchFamily="34" charset="0"/>
                <a:ea typeface="Verdana" panose="020B0604030504040204" pitchFamily="34" charset="0"/>
                <a:cs typeface="Verdana" panose="020B0604030504040204" pitchFamily="34" charset="0"/>
              </a:rPr>
              <a:t>b[1] = new int[3]; // this row has 3 elements</a:t>
            </a:r>
          </a:p>
        </p:txBody>
      </p:sp>
      <p:sp>
        <p:nvSpPr>
          <p:cNvPr id="6" name="Slide Number Placeholder 5">
            <a:extLst>
              <a:ext uri="{FF2B5EF4-FFF2-40B4-BE49-F238E27FC236}">
                <a16:creationId xmlns:a16="http://schemas.microsoft.com/office/drawing/2014/main" id="{8529A7B3-EFBE-D348-81CA-39F9BB2A0791}"/>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2178BFF-9EA7-FA4C-9EB6-CE04FF0C2D81}" type="slidenum">
              <a:rPr lang="en-US" altLang="en-US" sz="800">
                <a:solidFill>
                  <a:srgbClr val="595959"/>
                </a:solidFill>
              </a:rPr>
              <a:pPr/>
              <a:t>69</a:t>
            </a:fld>
            <a:endParaRPr lang="en-US" altLang="en-US" sz="8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9E7324E4-104D-BF45-B903-E23D244D6010}"/>
              </a:ext>
            </a:extLst>
          </p:cNvPr>
          <p:cNvSpPr>
            <a:spLocks noGrp="1"/>
          </p:cNvSpPr>
          <p:nvPr>
            <p:ph type="title"/>
          </p:nvPr>
        </p:nvSpPr>
        <p:spPr/>
        <p:txBody>
          <a:bodyPr/>
          <a:lstStyle/>
          <a:p>
            <a:r>
              <a:rPr lang="en-US" altLang="en-US" dirty="0">
                <a:ea typeface="ＭＳ Ｐゴシック" panose="020B0600070205080204" pitchFamily="34" charset="-128"/>
              </a:rPr>
              <a:t>Sample Code: Declaring arrays</a:t>
            </a:r>
          </a:p>
        </p:txBody>
      </p:sp>
      <p:sp>
        <p:nvSpPr>
          <p:cNvPr id="3" name="Content Placeholder 2">
            <a:extLst>
              <a:ext uri="{FF2B5EF4-FFF2-40B4-BE49-F238E27FC236}">
                <a16:creationId xmlns:a16="http://schemas.microsoft.com/office/drawing/2014/main" id="{A5025066-E147-E64A-85DD-A39643E7874A}"/>
              </a:ext>
            </a:extLst>
          </p:cNvPr>
          <p:cNvSpPr>
            <a:spLocks noGrp="1"/>
          </p:cNvSpPr>
          <p:nvPr>
            <p:ph type="body" idx="1"/>
          </p:nvPr>
        </p:nvSpPr>
        <p:spPr/>
        <p:txBody>
          <a:bodyPr/>
          <a:lstStyle/>
          <a:p>
            <a:pPr marL="228600" indent="-228600">
              <a:buAutoNum type="arabicPeriod"/>
            </a:pPr>
            <a:r>
              <a:rPr lang="en-US" sz="2000" dirty="0">
                <a:latin typeface="Consolas" panose="020B0609020204030204" pitchFamily="49" charset="0"/>
                <a:cs typeface="Consolas" panose="020B0609020204030204" pitchFamily="49" charset="0"/>
              </a:rPr>
              <a:t>double [] scores = new double [100];</a:t>
            </a:r>
          </a:p>
          <a:p>
            <a:pPr marL="228600" indent="-228600">
              <a:buAutoNum type="arabicPeriod"/>
            </a:pPr>
            <a:r>
              <a:rPr lang="en-US" sz="2000" dirty="0">
                <a:latin typeface="Consolas" panose="020B0609020204030204" pitchFamily="49" charset="0"/>
                <a:cs typeface="Consolas" panose="020B0609020204030204" pitchFamily="49" charset="0"/>
              </a:rPr>
              <a:t>int [] students = new int [100];</a:t>
            </a:r>
          </a:p>
          <a:p>
            <a:pPr marL="228600" indent="-228600">
              <a:buAutoNum type="arabicPeriod"/>
            </a:pPr>
            <a:r>
              <a:rPr lang="en-US" sz="2000" dirty="0">
                <a:latin typeface="Consolas" panose="020B0609020204030204" pitchFamily="49" charset="0"/>
                <a:cs typeface="Consolas" panose="020B0609020204030204" pitchFamily="49" charset="0"/>
              </a:rPr>
              <a:t>char[] grades = new char[50];</a:t>
            </a:r>
          </a:p>
          <a:p>
            <a:pPr marL="228600" indent="-228600">
              <a:buAutoNum type="arabicPeriod"/>
            </a:pPr>
            <a:r>
              <a:rPr lang="en-US" sz="2000" dirty="0">
                <a:latin typeface="Consolas" panose="020B0609020204030204" pitchFamily="49" charset="0"/>
                <a:cs typeface="Consolas" panose="020B0609020204030204" pitchFamily="49" charset="0"/>
              </a:rPr>
              <a:t>String [] names = new String [200];</a:t>
            </a:r>
          </a:p>
          <a:p>
            <a:pPr marL="228600" indent="-228600">
              <a:buAutoNum type="arabicPeriod"/>
            </a:pPr>
            <a:r>
              <a:rPr lang="en-US" sz="2000" dirty="0">
                <a:latin typeface="Consolas" panose="020B0609020204030204" pitchFamily="49" charset="0"/>
                <a:cs typeface="Consolas" panose="020B0609020204030204" pitchFamily="49" charset="0"/>
              </a:rPr>
              <a:t>Calculator [] </a:t>
            </a:r>
            <a:r>
              <a:rPr lang="en-US" sz="2000" dirty="0" err="1">
                <a:latin typeface="Consolas" panose="020B0609020204030204" pitchFamily="49" charset="0"/>
                <a:cs typeface="Consolas" panose="020B0609020204030204" pitchFamily="49" charset="0"/>
              </a:rPr>
              <a:t>calculatorArr</a:t>
            </a:r>
            <a:r>
              <a:rPr lang="en-US" sz="2000" dirty="0">
                <a:latin typeface="Consolas" panose="020B0609020204030204" pitchFamily="49" charset="0"/>
                <a:cs typeface="Consolas" panose="020B0609020204030204" pitchFamily="49" charset="0"/>
              </a:rPr>
              <a:t> = new Calculator [10];</a:t>
            </a:r>
          </a:p>
          <a:p>
            <a:pPr marL="228600" indent="-228600">
              <a:buFont typeface="Wingdings 2" pitchFamily="2" charset="2"/>
              <a:buAutoNum type="arabicPeriod"/>
            </a:pPr>
            <a:r>
              <a:rPr lang="en-US" sz="2000" dirty="0">
                <a:latin typeface="Consolas" panose="020B0609020204030204" pitchFamily="49" charset="0"/>
                <a:cs typeface="Consolas" panose="020B0609020204030204" pitchFamily="49" charset="0"/>
              </a:rPr>
              <a:t>Student [] </a:t>
            </a:r>
            <a:r>
              <a:rPr lang="en-US" sz="2000" dirty="0" err="1">
                <a:latin typeface="Consolas" panose="020B0609020204030204" pitchFamily="49" charset="0"/>
                <a:cs typeface="Consolas" panose="020B0609020204030204" pitchFamily="49" charset="0"/>
              </a:rPr>
              <a:t>studentList</a:t>
            </a:r>
            <a:r>
              <a:rPr lang="en-US" sz="2000" dirty="0">
                <a:latin typeface="Consolas" panose="020B0609020204030204" pitchFamily="49" charset="0"/>
                <a:cs typeface="Consolas" panose="020B0609020204030204" pitchFamily="49" charset="0"/>
              </a:rPr>
              <a:t> = new Student [80];</a:t>
            </a:r>
          </a:p>
          <a:p>
            <a:pPr marL="228600" indent="-228600">
              <a:buFont typeface="Wingdings 2" pitchFamily="2" charset="2"/>
              <a:buAutoNum type="arabicPeriod"/>
            </a:pPr>
            <a:r>
              <a:rPr lang="en-US" sz="2000" dirty="0">
                <a:latin typeface="Consolas" panose="020B0609020204030204" pitchFamily="49" charset="0"/>
                <a:cs typeface="Consolas" panose="020B0609020204030204" pitchFamily="49" charset="0"/>
              </a:rPr>
              <a:t>Ship [] </a:t>
            </a:r>
            <a:r>
              <a:rPr lang="en-US" sz="2000" dirty="0" err="1">
                <a:latin typeface="Consolas" panose="020B0609020204030204" pitchFamily="49" charset="0"/>
                <a:cs typeface="Consolas" panose="020B0609020204030204" pitchFamily="49" charset="0"/>
              </a:rPr>
              <a:t>shipDock</a:t>
            </a:r>
            <a:r>
              <a:rPr lang="en-US" sz="2000" dirty="0">
                <a:latin typeface="Consolas" panose="020B0609020204030204" pitchFamily="49" charset="0"/>
                <a:cs typeface="Consolas" panose="020B0609020204030204" pitchFamily="49" charset="0"/>
              </a:rPr>
              <a:t> = new Ship [100];</a:t>
            </a:r>
          </a:p>
          <a:p>
            <a:pPr marL="228600" indent="-228600">
              <a:buFont typeface="Wingdings 2" pitchFamily="2" charset="2"/>
              <a:buAutoNum type="arabicPeriod"/>
            </a:pPr>
            <a:r>
              <a:rPr lang="en-US" sz="2000" dirty="0">
                <a:latin typeface="Consolas" panose="020B0609020204030204" pitchFamily="49" charset="0"/>
                <a:cs typeface="Consolas" panose="020B0609020204030204" pitchFamily="49" charset="0"/>
              </a:rPr>
              <a:t>Shape [] </a:t>
            </a:r>
            <a:r>
              <a:rPr lang="en-US" sz="2000" dirty="0" err="1">
                <a:latin typeface="Consolas" panose="020B0609020204030204" pitchFamily="49" charset="0"/>
                <a:cs typeface="Consolas" panose="020B0609020204030204" pitchFamily="49" charset="0"/>
              </a:rPr>
              <a:t>shapeCollection</a:t>
            </a:r>
            <a:r>
              <a:rPr lang="en-US" sz="2000" dirty="0">
                <a:latin typeface="Consolas" panose="020B0609020204030204" pitchFamily="49" charset="0"/>
                <a:cs typeface="Consolas" panose="020B0609020204030204" pitchFamily="49" charset="0"/>
              </a:rPr>
              <a:t> = new Shape [20];</a:t>
            </a:r>
          </a:p>
          <a:p>
            <a:pPr marL="514350" indent="-514350"/>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7757647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CCA5-F6F8-4BC7-2C71-4D0651E12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8EC8F6-A544-7048-8DA1-0BCC47668E0B}"/>
              </a:ext>
            </a:extLst>
          </p:cNvPr>
          <p:cNvSpPr>
            <a:spLocks noGrp="1"/>
          </p:cNvSpPr>
          <p:nvPr>
            <p:ph type="body" idx="1"/>
          </p:nvPr>
        </p:nvSpPr>
        <p:spPr/>
        <p:txBody>
          <a:bodyPr rtlCol="0">
            <a:normAutofit/>
          </a:bodyPr>
          <a:lstStyle/>
          <a:p>
            <a:pPr marL="0" indent="0" eaLnBrk="1" fontAlgn="auto" hangingPunct="1">
              <a:spcAft>
                <a:spcPts val="0"/>
              </a:spcAft>
              <a:buFont typeface="Wingdings 2" pitchFamily="18" charset="2"/>
              <a:buNone/>
              <a:defRPr/>
            </a:pPr>
            <a:r>
              <a:rPr lang="en-US" sz="2200" dirty="0">
                <a:solidFill>
                  <a:schemeClr val="tx1">
                    <a:lumMod val="65000"/>
                    <a:lumOff val="35000"/>
                  </a:schemeClr>
                </a:solidFill>
                <a:latin typeface="Verdana"/>
                <a:ea typeface="+mn-ea"/>
                <a:cs typeface="Verdana"/>
              </a:rPr>
              <a:t>13) What will be the output of the following code fragment?</a:t>
            </a:r>
          </a:p>
          <a:p>
            <a:pPr marL="0" indent="0" eaLnBrk="1" fontAlgn="auto" hangingPunct="1">
              <a:spcAft>
                <a:spcPts val="0"/>
              </a:spcAft>
              <a:buFont typeface="Wingdings 2" pitchFamily="18" charset="2"/>
              <a:buNone/>
              <a:defRPr/>
            </a:pPr>
            <a:endParaRPr lang="en-US" dirty="0">
              <a:solidFill>
                <a:schemeClr val="tx1">
                  <a:lumMod val="65000"/>
                  <a:lumOff val="35000"/>
                </a:schemeClr>
              </a:solidFill>
              <a:ea typeface="+mn-ea"/>
              <a:cs typeface="+mn-cs"/>
            </a:endParaRPr>
          </a:p>
          <a:p>
            <a:pPr marL="0" indent="0" eaLnBrk="1" fontAlgn="auto" hangingPunct="1">
              <a:spcAft>
                <a:spcPts val="0"/>
              </a:spcAft>
              <a:buFont typeface="Wingdings 2" pitchFamily="18" charset="2"/>
              <a:buNone/>
              <a:defRPr/>
            </a:pPr>
            <a:endParaRPr lang="en-US" dirty="0">
              <a:solidFill>
                <a:schemeClr val="tx1">
                  <a:lumMod val="65000"/>
                  <a:lumOff val="35000"/>
                </a:schemeClr>
              </a:solidFill>
              <a:ea typeface="+mn-ea"/>
              <a:cs typeface="+mn-cs"/>
            </a:endParaRPr>
          </a:p>
          <a:p>
            <a:pPr marL="0" indent="0" eaLnBrk="1" fontAlgn="auto" hangingPunct="1">
              <a:spcAft>
                <a:spcPts val="0"/>
              </a:spcAft>
              <a:buFont typeface="Wingdings 2" pitchFamily="18" charset="2"/>
              <a:buNone/>
              <a:defRPr/>
            </a:pPr>
            <a:endParaRPr lang="en-US" dirty="0">
              <a:solidFill>
                <a:schemeClr val="tx1">
                  <a:lumMod val="65000"/>
                  <a:lumOff val="35000"/>
                </a:schemeClr>
              </a:solidFill>
              <a:ea typeface="+mn-ea"/>
              <a:cs typeface="+mn-cs"/>
            </a:endParaRPr>
          </a:p>
          <a:p>
            <a:pPr marL="514350" indent="-514350" eaLnBrk="1" fontAlgn="auto" hangingPunct="1">
              <a:spcAft>
                <a:spcPts val="0"/>
              </a:spcAft>
              <a:buFont typeface="Wingdings 2" pitchFamily="18" charset="2"/>
              <a:buAutoNum type="alphaUcParenBoth"/>
              <a:defRPr/>
            </a:pPr>
            <a:r>
              <a:rPr lang="en-US" sz="2000" dirty="0">
                <a:solidFill>
                  <a:schemeClr val="tx1">
                    <a:lumMod val="65000"/>
                    <a:lumOff val="35000"/>
                  </a:schemeClr>
                </a:solidFill>
                <a:ea typeface="+mn-ea"/>
                <a:cs typeface="+mn-cs"/>
              </a:rPr>
              <a:t>0</a:t>
            </a:r>
          </a:p>
          <a:p>
            <a:pPr marL="514350" indent="-514350" eaLnBrk="1" fontAlgn="auto" hangingPunct="1">
              <a:spcAft>
                <a:spcPts val="0"/>
              </a:spcAft>
              <a:buFont typeface="Wingdings 2" pitchFamily="18" charset="2"/>
              <a:buAutoNum type="alphaUcParenBoth"/>
              <a:defRPr/>
            </a:pPr>
            <a:r>
              <a:rPr lang="en-US" sz="2000" dirty="0">
                <a:solidFill>
                  <a:schemeClr val="tx1">
                    <a:lumMod val="65000"/>
                    <a:lumOff val="35000"/>
                  </a:schemeClr>
                </a:solidFill>
                <a:ea typeface="+mn-ea"/>
                <a:cs typeface="+mn-cs"/>
              </a:rPr>
              <a:t>1</a:t>
            </a:r>
          </a:p>
          <a:p>
            <a:pPr marL="514350" indent="-514350" eaLnBrk="1" fontAlgn="auto" hangingPunct="1">
              <a:spcAft>
                <a:spcPts val="0"/>
              </a:spcAft>
              <a:buFont typeface="Wingdings 2" pitchFamily="18" charset="2"/>
              <a:buAutoNum type="alphaUcParenBoth"/>
              <a:defRPr/>
            </a:pPr>
            <a:r>
              <a:rPr lang="en-US" sz="2000" dirty="0">
                <a:solidFill>
                  <a:schemeClr val="tx1">
                    <a:lumMod val="65000"/>
                    <a:lumOff val="35000"/>
                  </a:schemeClr>
                </a:solidFill>
                <a:ea typeface="+mn-ea"/>
                <a:cs typeface="+mn-cs"/>
              </a:rPr>
              <a:t>3</a:t>
            </a:r>
          </a:p>
          <a:p>
            <a:pPr marL="514350" indent="-514350" eaLnBrk="1" fontAlgn="auto" hangingPunct="1">
              <a:spcAft>
                <a:spcPts val="0"/>
              </a:spcAft>
              <a:buFont typeface="Wingdings 2" pitchFamily="18" charset="2"/>
              <a:buAutoNum type="alphaUcParenBoth"/>
              <a:defRPr/>
            </a:pPr>
            <a:r>
              <a:rPr lang="en-US" sz="2000" dirty="0">
                <a:solidFill>
                  <a:schemeClr val="tx1">
                    <a:lumMod val="65000"/>
                    <a:lumOff val="35000"/>
                  </a:schemeClr>
                </a:solidFill>
                <a:ea typeface="+mn-ea"/>
                <a:cs typeface="+mn-cs"/>
              </a:rPr>
              <a:t>Compiler error</a:t>
            </a:r>
          </a:p>
          <a:p>
            <a:pPr marL="514350" indent="-514350" eaLnBrk="1" fontAlgn="auto" hangingPunct="1">
              <a:spcAft>
                <a:spcPts val="0"/>
              </a:spcAft>
              <a:buFont typeface="Wingdings 2" pitchFamily="18" charset="2"/>
              <a:buAutoNum type="alphaUcParenBoth"/>
              <a:defRPr/>
            </a:pPr>
            <a:r>
              <a:rPr lang="en-US" sz="2000" dirty="0">
                <a:solidFill>
                  <a:schemeClr val="tx1">
                    <a:lumMod val="65000"/>
                    <a:lumOff val="35000"/>
                  </a:schemeClr>
                </a:solidFill>
                <a:ea typeface="+mn-ea"/>
                <a:cs typeface="+mn-cs"/>
              </a:rPr>
              <a:t>Runtime exception</a:t>
            </a:r>
          </a:p>
        </p:txBody>
      </p:sp>
      <p:sp>
        <p:nvSpPr>
          <p:cNvPr id="6" name="Slide Number Placeholder 5">
            <a:extLst>
              <a:ext uri="{FF2B5EF4-FFF2-40B4-BE49-F238E27FC236}">
                <a16:creationId xmlns:a16="http://schemas.microsoft.com/office/drawing/2014/main" id="{75AF63B4-DA41-4742-BA18-1FA49515B03B}"/>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EFFB3A0-B1C8-224E-9A2A-BF5F6C62275A}" type="slidenum">
              <a:rPr lang="en-US" altLang="en-US" sz="800">
                <a:solidFill>
                  <a:srgbClr val="595959"/>
                </a:solidFill>
              </a:rPr>
              <a:pPr/>
              <a:t>70</a:t>
            </a:fld>
            <a:endParaRPr lang="en-US" altLang="en-US" sz="800">
              <a:solidFill>
                <a:srgbClr val="595959"/>
              </a:solidFill>
            </a:endParaRPr>
          </a:p>
        </p:txBody>
      </p:sp>
      <p:sp>
        <p:nvSpPr>
          <p:cNvPr id="115715" name="TextBox 6">
            <a:extLst>
              <a:ext uri="{FF2B5EF4-FFF2-40B4-BE49-F238E27FC236}">
                <a16:creationId xmlns:a16="http://schemas.microsoft.com/office/drawing/2014/main" id="{4DE66E2A-FDA9-B846-8923-E6B4D4128EB2}"/>
              </a:ext>
            </a:extLst>
          </p:cNvPr>
          <p:cNvSpPr txBox="1">
            <a:spLocks noChangeArrowheads="1"/>
          </p:cNvSpPr>
          <p:nvPr/>
        </p:nvSpPr>
        <p:spPr bwMode="auto">
          <a:xfrm>
            <a:off x="683568" y="2492896"/>
            <a:ext cx="6119812"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b="1" dirty="0" err="1">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 a = { {1, 2}, {3}, {4, 5, 6} };</a:t>
            </a:r>
          </a:p>
          <a:p>
            <a:r>
              <a:rPr lang="en-US" altLang="en-US" sz="1800" dirty="0" err="1">
                <a:solidFill>
                  <a:srgbClr val="000000"/>
                </a:solidFill>
                <a:latin typeface="Consolas" panose="020B0609020204030204" pitchFamily="49" charset="0"/>
              </a:rPr>
              <a:t>System.</a:t>
            </a:r>
            <a:r>
              <a:rPr lang="en-US" altLang="en-US" sz="1800" i="1" dirty="0" err="1">
                <a:solidFill>
                  <a:srgbClr val="0000C0"/>
                </a:solidFill>
                <a:latin typeface="Consolas" panose="020B0609020204030204" pitchFamily="49" charset="0"/>
              </a:rPr>
              <a:t>out</a:t>
            </a:r>
            <a:r>
              <a:rPr lang="en-US" altLang="en-US" sz="1800" i="1" dirty="0" err="1">
                <a:solidFill>
                  <a:srgbClr val="000000"/>
                </a:solidFill>
                <a:latin typeface="Consolas" panose="020B0609020204030204" pitchFamily="49" charset="0"/>
              </a:rPr>
              <a:t>.println</a:t>
            </a:r>
            <a:r>
              <a:rPr lang="en-US" altLang="en-US" sz="1800" i="1" dirty="0">
                <a:solidFill>
                  <a:srgbClr val="000000"/>
                </a:solidFill>
                <a:latin typeface="Consolas" panose="020B0609020204030204" pitchFamily="49" charset="0"/>
              </a:rPr>
              <a:t>(a[1][0]);</a:t>
            </a:r>
            <a:endParaRPr lang="en-US" altLang="en-US" sz="1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661D15-4EF2-72C7-990D-5F3912150D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7AB56E-41B4-BC49-A163-7C9A6C9A24B3}"/>
              </a:ext>
            </a:extLst>
          </p:cNvPr>
          <p:cNvSpPr>
            <a:spLocks noGrp="1"/>
          </p:cNvSpPr>
          <p:nvPr>
            <p:ph type="body" idx="1"/>
          </p:nvPr>
        </p:nvSpPr>
        <p:spPr/>
        <p:txBody>
          <a:bodyPr rtlCol="0">
            <a:normAutofit/>
          </a:bodyPr>
          <a:lstStyle/>
          <a:p>
            <a:pPr marL="0" indent="0" eaLnBrk="1" fontAlgn="auto" hangingPunct="1">
              <a:spcAft>
                <a:spcPts val="0"/>
              </a:spcAft>
              <a:buFont typeface="Wingdings 2" pitchFamily="18" charset="2"/>
              <a:buNone/>
              <a:defRPr/>
            </a:pPr>
            <a:r>
              <a:rPr lang="en-US" sz="2200" dirty="0">
                <a:solidFill>
                  <a:schemeClr val="tx1">
                    <a:lumMod val="65000"/>
                    <a:lumOff val="35000"/>
                  </a:schemeClr>
                </a:solidFill>
                <a:latin typeface="Verdana"/>
                <a:ea typeface="+mn-ea"/>
                <a:cs typeface="Verdana"/>
              </a:rPr>
              <a:t>14) What will be the output of the following code fragment?</a:t>
            </a:r>
          </a:p>
          <a:p>
            <a:pPr marL="0" indent="0" eaLnBrk="1" fontAlgn="auto" hangingPunct="1">
              <a:spcAft>
                <a:spcPts val="0"/>
              </a:spcAft>
              <a:buFont typeface="Wingdings 2" pitchFamily="18" charset="2"/>
              <a:buNone/>
              <a:defRPr/>
            </a:pPr>
            <a:endParaRPr lang="en-US" dirty="0">
              <a:solidFill>
                <a:schemeClr val="tx1">
                  <a:lumMod val="65000"/>
                  <a:lumOff val="35000"/>
                </a:schemeClr>
              </a:solidFill>
              <a:ea typeface="+mn-ea"/>
              <a:cs typeface="+mn-cs"/>
            </a:endParaRPr>
          </a:p>
          <a:p>
            <a:pPr marL="0" indent="0" eaLnBrk="1" fontAlgn="auto" hangingPunct="1">
              <a:spcAft>
                <a:spcPts val="0"/>
              </a:spcAft>
              <a:buFont typeface="Wingdings 2" pitchFamily="18" charset="2"/>
              <a:buNone/>
              <a:defRPr/>
            </a:pPr>
            <a:endParaRPr lang="en-US" dirty="0">
              <a:solidFill>
                <a:schemeClr val="tx1">
                  <a:lumMod val="65000"/>
                  <a:lumOff val="35000"/>
                </a:schemeClr>
              </a:solidFill>
              <a:ea typeface="+mn-ea"/>
              <a:cs typeface="+mn-cs"/>
            </a:endParaRPr>
          </a:p>
          <a:p>
            <a:pPr marL="0" indent="0" eaLnBrk="1" fontAlgn="auto" hangingPunct="1">
              <a:spcAft>
                <a:spcPts val="0"/>
              </a:spcAft>
              <a:buFont typeface="Wingdings 2" pitchFamily="18" charset="2"/>
              <a:buNone/>
              <a:defRPr/>
            </a:pPr>
            <a:endParaRPr lang="en-US" dirty="0">
              <a:solidFill>
                <a:schemeClr val="tx1">
                  <a:lumMod val="65000"/>
                  <a:lumOff val="35000"/>
                </a:schemeClr>
              </a:solidFill>
              <a:ea typeface="+mn-ea"/>
              <a:cs typeface="+mn-cs"/>
            </a:endParaRPr>
          </a:p>
          <a:p>
            <a:pPr marL="514350" indent="-514350" eaLnBrk="1" fontAlgn="auto" hangingPunct="1">
              <a:spcAft>
                <a:spcPts val="0"/>
              </a:spcAft>
              <a:buFont typeface="Wingdings 2" pitchFamily="18" charset="2"/>
              <a:buAutoNum type="alphaUcParenBoth"/>
              <a:defRPr/>
            </a:pPr>
            <a:r>
              <a:rPr lang="en-US" sz="1900" dirty="0">
                <a:solidFill>
                  <a:schemeClr val="tx1">
                    <a:lumMod val="65000"/>
                    <a:lumOff val="35000"/>
                  </a:schemeClr>
                </a:solidFill>
                <a:ea typeface="+mn-ea"/>
                <a:cs typeface="+mn-cs"/>
              </a:rPr>
              <a:t>0</a:t>
            </a:r>
          </a:p>
          <a:p>
            <a:pPr marL="514350" indent="-514350" eaLnBrk="1" fontAlgn="auto" hangingPunct="1">
              <a:spcAft>
                <a:spcPts val="0"/>
              </a:spcAft>
              <a:buFont typeface="Wingdings 2" pitchFamily="18" charset="2"/>
              <a:buAutoNum type="alphaUcParenBoth"/>
              <a:defRPr/>
            </a:pPr>
            <a:r>
              <a:rPr lang="en-US" sz="1900" dirty="0">
                <a:solidFill>
                  <a:schemeClr val="tx1">
                    <a:lumMod val="65000"/>
                    <a:lumOff val="35000"/>
                  </a:schemeClr>
                </a:solidFill>
                <a:ea typeface="+mn-ea"/>
                <a:cs typeface="+mn-cs"/>
              </a:rPr>
              <a:t>3</a:t>
            </a:r>
          </a:p>
          <a:p>
            <a:pPr marL="514350" indent="-514350" eaLnBrk="1" fontAlgn="auto" hangingPunct="1">
              <a:spcAft>
                <a:spcPts val="0"/>
              </a:spcAft>
              <a:buFont typeface="Wingdings 2" pitchFamily="18" charset="2"/>
              <a:buAutoNum type="alphaUcParenBoth"/>
              <a:defRPr/>
            </a:pPr>
            <a:r>
              <a:rPr lang="en-US" sz="1900" dirty="0">
                <a:solidFill>
                  <a:schemeClr val="tx1">
                    <a:lumMod val="65000"/>
                    <a:lumOff val="35000"/>
                  </a:schemeClr>
                </a:solidFill>
                <a:ea typeface="+mn-ea"/>
                <a:cs typeface="+mn-cs"/>
              </a:rPr>
              <a:t>4</a:t>
            </a:r>
          </a:p>
          <a:p>
            <a:pPr marL="514350" indent="-514350" eaLnBrk="1" fontAlgn="auto" hangingPunct="1">
              <a:spcAft>
                <a:spcPts val="0"/>
              </a:spcAft>
              <a:buFont typeface="Wingdings 2" pitchFamily="18" charset="2"/>
              <a:buAutoNum type="alphaUcParenBoth"/>
              <a:defRPr/>
            </a:pPr>
            <a:r>
              <a:rPr lang="en-US" sz="1900" dirty="0">
                <a:solidFill>
                  <a:schemeClr val="tx1">
                    <a:lumMod val="65000"/>
                    <a:lumOff val="35000"/>
                  </a:schemeClr>
                </a:solidFill>
                <a:ea typeface="+mn-ea"/>
                <a:cs typeface="+mn-cs"/>
              </a:rPr>
              <a:t>Compiler error</a:t>
            </a:r>
          </a:p>
          <a:p>
            <a:pPr marL="514350" indent="-514350" eaLnBrk="1" fontAlgn="auto" hangingPunct="1">
              <a:spcAft>
                <a:spcPts val="0"/>
              </a:spcAft>
              <a:buFont typeface="Wingdings 2" pitchFamily="18" charset="2"/>
              <a:buAutoNum type="alphaUcParenBoth"/>
              <a:defRPr/>
            </a:pPr>
            <a:r>
              <a:rPr lang="en-US" sz="1900" dirty="0">
                <a:solidFill>
                  <a:schemeClr val="tx1">
                    <a:lumMod val="65000"/>
                    <a:lumOff val="35000"/>
                  </a:schemeClr>
                </a:solidFill>
                <a:ea typeface="+mn-ea"/>
                <a:cs typeface="+mn-cs"/>
              </a:rPr>
              <a:t>Runtime exception</a:t>
            </a:r>
          </a:p>
        </p:txBody>
      </p:sp>
      <p:sp>
        <p:nvSpPr>
          <p:cNvPr id="6" name="Slide Number Placeholder 5">
            <a:extLst>
              <a:ext uri="{FF2B5EF4-FFF2-40B4-BE49-F238E27FC236}">
                <a16:creationId xmlns:a16="http://schemas.microsoft.com/office/drawing/2014/main" id="{AD98FAE9-3F57-EA48-8402-6618FD7C3559}"/>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B37D0E1-F3E7-5B4B-B59B-ED14E0C2FAE3}" type="slidenum">
              <a:rPr lang="en-US" altLang="en-US" sz="800">
                <a:solidFill>
                  <a:srgbClr val="595959"/>
                </a:solidFill>
              </a:rPr>
              <a:pPr/>
              <a:t>71</a:t>
            </a:fld>
            <a:endParaRPr lang="en-US" altLang="en-US" sz="800">
              <a:solidFill>
                <a:srgbClr val="595959"/>
              </a:solidFill>
            </a:endParaRPr>
          </a:p>
        </p:txBody>
      </p:sp>
      <p:sp>
        <p:nvSpPr>
          <p:cNvPr id="117763" name="TextBox 6">
            <a:extLst>
              <a:ext uri="{FF2B5EF4-FFF2-40B4-BE49-F238E27FC236}">
                <a16:creationId xmlns:a16="http://schemas.microsoft.com/office/drawing/2014/main" id="{F227FA96-5C9B-C148-B401-9FA5DFFDB9DC}"/>
              </a:ext>
            </a:extLst>
          </p:cNvPr>
          <p:cNvSpPr txBox="1">
            <a:spLocks noChangeArrowheads="1"/>
          </p:cNvSpPr>
          <p:nvPr/>
        </p:nvSpPr>
        <p:spPr bwMode="auto">
          <a:xfrm>
            <a:off x="448817" y="2420888"/>
            <a:ext cx="6480175"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b="1" dirty="0" err="1">
                <a:solidFill>
                  <a:srgbClr val="7F0055"/>
                </a:solidFill>
                <a:latin typeface="Consolas" panose="020B0609020204030204" pitchFamily="49" charset="0"/>
              </a:rPr>
              <a:t>int</a:t>
            </a:r>
            <a:r>
              <a:rPr lang="en-US" altLang="en-US" sz="1800" b="1" dirty="0">
                <a:solidFill>
                  <a:srgbClr val="000000"/>
                </a:solidFill>
                <a:latin typeface="Consolas" panose="020B0609020204030204" pitchFamily="49" charset="0"/>
              </a:rPr>
              <a:t>[][] a = { {1, 2}, {3}, {4, 5, 6} };</a:t>
            </a:r>
          </a:p>
          <a:p>
            <a:r>
              <a:rPr lang="en-US" altLang="en-US" sz="1800" dirty="0" err="1">
                <a:solidFill>
                  <a:srgbClr val="000000"/>
                </a:solidFill>
                <a:latin typeface="Consolas" panose="020B0609020204030204" pitchFamily="49" charset="0"/>
              </a:rPr>
              <a:t>System.</a:t>
            </a:r>
            <a:r>
              <a:rPr lang="en-US" altLang="en-US" sz="1800" i="1" dirty="0" err="1">
                <a:solidFill>
                  <a:srgbClr val="0000C0"/>
                </a:solidFill>
                <a:latin typeface="Consolas" panose="020B0609020204030204" pitchFamily="49" charset="0"/>
              </a:rPr>
              <a:t>out</a:t>
            </a:r>
            <a:r>
              <a:rPr lang="en-US" altLang="en-US" sz="1800" i="1" dirty="0" err="1">
                <a:solidFill>
                  <a:srgbClr val="000000"/>
                </a:solidFill>
                <a:latin typeface="Consolas" panose="020B0609020204030204" pitchFamily="49" charset="0"/>
              </a:rPr>
              <a:t>.println</a:t>
            </a:r>
            <a:r>
              <a:rPr lang="en-US" altLang="en-US" sz="1800" i="1" dirty="0">
                <a:solidFill>
                  <a:srgbClr val="000000"/>
                </a:solidFill>
                <a:latin typeface="Consolas" panose="020B0609020204030204" pitchFamily="49" charset="0"/>
              </a:rPr>
              <a:t>(a[1][1]);</a:t>
            </a:r>
            <a:endParaRPr lang="en-US" altLang="en-US" sz="1800" dirty="0"/>
          </a:p>
        </p:txBody>
      </p:sp>
      <p:sp>
        <p:nvSpPr>
          <p:cNvPr id="2" name="TextBox 1">
            <a:extLst>
              <a:ext uri="{FF2B5EF4-FFF2-40B4-BE49-F238E27FC236}">
                <a16:creationId xmlns:a16="http://schemas.microsoft.com/office/drawing/2014/main" id="{70C7D57D-741D-DA4C-9B50-23AF4DFD82CD}"/>
              </a:ext>
            </a:extLst>
          </p:cNvPr>
          <p:cNvSpPr txBox="1"/>
          <p:nvPr/>
        </p:nvSpPr>
        <p:spPr>
          <a:xfrm>
            <a:off x="4716463" y="3141663"/>
            <a:ext cx="4103687" cy="2031325"/>
          </a:xfrm>
          <a:prstGeom prst="rect">
            <a:avLst/>
          </a:prstGeom>
          <a:noFill/>
          <a:ln w="19050">
            <a:solidFill>
              <a:schemeClr val="tx2"/>
            </a:solidFill>
          </a:ln>
        </p:spPr>
        <p:txBody>
          <a:bodyPr>
            <a:spAutoFit/>
          </a:bodyPr>
          <a:lstStyle/>
          <a:p>
            <a:pPr>
              <a:defRPr/>
            </a:pPr>
            <a:r>
              <a:rPr lang="en-US" sz="1800" b="1" dirty="0">
                <a:latin typeface="Verdana"/>
                <a:ea typeface="ＭＳ Ｐゴシック" charset="0"/>
                <a:cs typeface="Verdana"/>
              </a:rPr>
              <a:t>Exercise:</a:t>
            </a:r>
          </a:p>
          <a:p>
            <a:pPr>
              <a:defRPr/>
            </a:pPr>
            <a:r>
              <a:rPr lang="en-US" sz="1800" dirty="0">
                <a:latin typeface="Verdana"/>
                <a:ea typeface="ＭＳ Ｐゴシック" charset="0"/>
                <a:cs typeface="Verdana"/>
              </a:rPr>
              <a:t>Write code to display the array:</a:t>
            </a:r>
          </a:p>
          <a:p>
            <a:pPr marL="342900" indent="-342900">
              <a:buFontTx/>
              <a:buAutoNum type="arabicPlain"/>
              <a:defRPr/>
            </a:pPr>
            <a:r>
              <a:rPr lang="en-US" sz="1800" dirty="0">
                <a:latin typeface="Verdana"/>
                <a:ea typeface="ＭＳ Ｐゴシック" charset="0"/>
                <a:cs typeface="Verdana"/>
              </a:rPr>
              <a:t>2</a:t>
            </a:r>
          </a:p>
          <a:p>
            <a:pPr>
              <a:defRPr/>
            </a:pPr>
            <a:r>
              <a:rPr lang="en-US" sz="1800" dirty="0">
                <a:latin typeface="Verdana"/>
                <a:ea typeface="ＭＳ Ｐゴシック" charset="0"/>
                <a:cs typeface="Verdana"/>
              </a:rPr>
              <a:t>3</a:t>
            </a:r>
          </a:p>
          <a:p>
            <a:pPr>
              <a:defRPr/>
            </a:pPr>
            <a:r>
              <a:rPr lang="en-US" sz="1800" dirty="0">
                <a:latin typeface="Verdana"/>
                <a:ea typeface="ＭＳ Ｐゴシック" charset="0"/>
                <a:cs typeface="Verdana"/>
              </a:rPr>
              <a:t>4    5     6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833B-E876-944E-A0AA-45FDB2931C6B}"/>
              </a:ext>
            </a:extLst>
          </p:cNvPr>
          <p:cNvSpPr>
            <a:spLocks noGrp="1"/>
          </p:cNvSpPr>
          <p:nvPr>
            <p:ph type="title"/>
          </p:nvPr>
        </p:nvSpPr>
        <p:spPr/>
        <p:txBody>
          <a:bodyPr/>
          <a:lstStyle/>
          <a:p>
            <a:r>
              <a:rPr lang="en-US"/>
              <a:t>Key</a:t>
            </a:r>
            <a:endParaRPr lang="en-US" dirty="0"/>
          </a:p>
        </p:txBody>
      </p:sp>
      <p:sp>
        <p:nvSpPr>
          <p:cNvPr id="3" name="Content Placeholder 2">
            <a:extLst>
              <a:ext uri="{FF2B5EF4-FFF2-40B4-BE49-F238E27FC236}">
                <a16:creationId xmlns:a16="http://schemas.microsoft.com/office/drawing/2014/main" id="{849E46CE-7CCD-5745-B686-A1B7F0B83539}"/>
              </a:ext>
            </a:extLst>
          </p:cNvPr>
          <p:cNvSpPr>
            <a:spLocks noGrp="1"/>
          </p:cNvSpPr>
          <p:nvPr>
            <p:ph type="body" idx="1"/>
          </p:nvPr>
        </p:nvSpPr>
        <p:spPr/>
        <p:txBody>
          <a:bodyPr/>
          <a:lstStyle/>
          <a:p>
            <a:pPr marL="0" indent="0">
              <a:buNone/>
            </a:pPr>
            <a:r>
              <a:rPr lang="en-US" dirty="0"/>
              <a:t>8) B</a:t>
            </a:r>
          </a:p>
          <a:p>
            <a:pPr marL="0" indent="0">
              <a:buNone/>
            </a:pPr>
            <a:r>
              <a:rPr lang="en-US" dirty="0"/>
              <a:t>9) A</a:t>
            </a:r>
          </a:p>
          <a:p>
            <a:pPr marL="0" indent="0">
              <a:buNone/>
            </a:pPr>
            <a:r>
              <a:rPr lang="en-US" dirty="0"/>
              <a:t>10) A</a:t>
            </a:r>
          </a:p>
          <a:p>
            <a:pPr marL="0" indent="0">
              <a:buNone/>
            </a:pPr>
            <a:endParaRPr lang="en-US" dirty="0"/>
          </a:p>
          <a:p>
            <a:pPr marL="0" indent="0">
              <a:buNone/>
            </a:pPr>
            <a:r>
              <a:rPr lang="en-US" dirty="0"/>
              <a:t>13) C</a:t>
            </a:r>
          </a:p>
          <a:p>
            <a:pPr marL="0" indent="0">
              <a:buNone/>
            </a:pPr>
            <a:r>
              <a:rPr lang="en-US" dirty="0"/>
              <a:t>14) E</a:t>
            </a:r>
          </a:p>
        </p:txBody>
      </p:sp>
    </p:spTree>
    <p:extLst>
      <p:ext uri="{BB962C8B-B14F-4D97-AF65-F5344CB8AC3E}">
        <p14:creationId xmlns:p14="http://schemas.microsoft.com/office/powerpoint/2010/main" val="1319635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1C78-C0F0-6E4D-96D3-AACBDEABDE6F}"/>
              </a:ext>
            </a:extLst>
          </p:cNvPr>
          <p:cNvSpPr>
            <a:spLocks noGrp="1"/>
          </p:cNvSpPr>
          <p:nvPr>
            <p:ph type="title"/>
          </p:nvPr>
        </p:nvSpPr>
        <p:spPr/>
        <p:txBody>
          <a:bodyPr/>
          <a:lstStyle/>
          <a:p>
            <a:r>
              <a:rPr lang="en-US" dirty="0"/>
              <a:t>Sample code for #14 Exercise </a:t>
            </a:r>
          </a:p>
        </p:txBody>
      </p:sp>
      <p:sp>
        <p:nvSpPr>
          <p:cNvPr id="3" name="Content Placeholder 2">
            <a:extLst>
              <a:ext uri="{FF2B5EF4-FFF2-40B4-BE49-F238E27FC236}">
                <a16:creationId xmlns:a16="http://schemas.microsoft.com/office/drawing/2014/main" id="{8C3E2E0A-1E06-504B-96BD-7EB82B58B14E}"/>
              </a:ext>
            </a:extLst>
          </p:cNvPr>
          <p:cNvSpPr>
            <a:spLocks noGrp="1"/>
          </p:cNvSpPr>
          <p:nvPr>
            <p:ph type="body" idx="1"/>
          </p:nvPr>
        </p:nvSpPr>
        <p:spPr/>
        <p:txBody>
          <a:bodyPr/>
          <a:lstStyle/>
          <a:p>
            <a:pPr marL="0" indent="0">
              <a:buNone/>
            </a:pPr>
            <a:r>
              <a:rPr lang="en-US" altLang="en-US" sz="2000" dirty="0">
                <a:latin typeface="Consolas" panose="020B0609020204030204" pitchFamily="49" charset="0"/>
                <a:ea typeface="ＭＳ Ｐゴシック" panose="020B0600070205080204" pitchFamily="34" charset="-128"/>
                <a:cs typeface="Consolas" panose="020B0609020204030204" pitchFamily="49" charset="0"/>
              </a:rPr>
              <a:t>for (int [] m: a) {</a:t>
            </a:r>
          </a:p>
          <a:p>
            <a:pPr marL="0" indent="0">
              <a:buNone/>
            </a:pPr>
            <a:r>
              <a:rPr lang="en-US" altLang="en-US" sz="2000" dirty="0">
                <a:latin typeface="Consolas" panose="020B0609020204030204" pitchFamily="49" charset="0"/>
                <a:ea typeface="ＭＳ Ｐゴシック" panose="020B0600070205080204" pitchFamily="34" charset="-128"/>
                <a:cs typeface="Consolas" panose="020B0609020204030204" pitchFamily="49" charset="0"/>
              </a:rPr>
              <a:t>   for (int n: m) {</a:t>
            </a:r>
          </a:p>
          <a:p>
            <a:pPr marL="0" indent="0">
              <a:buNone/>
            </a:pPr>
            <a:r>
              <a:rPr lang="en-US" altLang="en-US" sz="2000"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sz="2000" dirty="0" err="1">
                <a:latin typeface="Consolas" panose="020B0609020204030204" pitchFamily="49" charset="0"/>
                <a:ea typeface="ＭＳ Ｐゴシック" panose="020B0600070205080204" pitchFamily="34" charset="-128"/>
                <a:cs typeface="Consolas" panose="020B0609020204030204" pitchFamily="49" charset="0"/>
              </a:rPr>
              <a:t>System.out.print</a:t>
            </a:r>
            <a:r>
              <a:rPr lang="en-US" altLang="en-US" sz="2000" dirty="0">
                <a:latin typeface="Consolas" panose="020B0609020204030204" pitchFamily="49" charset="0"/>
                <a:ea typeface="ＭＳ Ｐゴシック" panose="020B0600070205080204" pitchFamily="34" charset="-128"/>
                <a:cs typeface="Consolas" panose="020B0609020204030204" pitchFamily="49" charset="0"/>
              </a:rPr>
              <a:t> (n + “ ”);</a:t>
            </a:r>
          </a:p>
          <a:p>
            <a:pPr marL="0" indent="0">
              <a:buNone/>
            </a:pPr>
            <a:r>
              <a:rPr lang="en-US" altLang="en-US" sz="2000" dirty="0">
                <a:latin typeface="Consolas" panose="020B0609020204030204" pitchFamily="49" charset="0"/>
                <a:ea typeface="ＭＳ Ｐゴシック" panose="020B0600070205080204" pitchFamily="34" charset="-128"/>
                <a:cs typeface="Consolas" panose="020B0609020204030204" pitchFamily="49" charset="0"/>
              </a:rPr>
              <a:t>   {</a:t>
            </a:r>
          </a:p>
          <a:p>
            <a:pPr marL="0" indent="0">
              <a:buNone/>
            </a:pPr>
            <a:r>
              <a:rPr lang="en-US" altLang="en-US" sz="2000"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sz="2000" dirty="0" err="1">
                <a:latin typeface="Consolas" panose="020B0609020204030204" pitchFamily="49" charset="0"/>
                <a:ea typeface="ＭＳ Ｐゴシック" panose="020B0600070205080204" pitchFamily="34" charset="-128"/>
                <a:cs typeface="Consolas" panose="020B0609020204030204" pitchFamily="49" charset="0"/>
              </a:rPr>
              <a:t>System.out.println</a:t>
            </a:r>
            <a:r>
              <a:rPr lang="en-US" altLang="en-US" sz="2000" dirty="0">
                <a:latin typeface="Consolas" panose="020B0609020204030204" pitchFamily="49" charset="0"/>
                <a:ea typeface="ＭＳ Ｐゴシック" panose="020B0600070205080204" pitchFamily="34" charset="-128"/>
                <a:cs typeface="Consolas" panose="020B0609020204030204" pitchFamily="49" charset="0"/>
              </a:rPr>
              <a:t> ();</a:t>
            </a:r>
          </a:p>
          <a:p>
            <a:pPr marL="0" indent="0">
              <a:buNone/>
            </a:pPr>
            <a:r>
              <a:rPr lang="en-US" altLang="en-US" sz="2000" dirty="0">
                <a:latin typeface="Consolas" panose="020B0609020204030204" pitchFamily="49" charset="0"/>
                <a:ea typeface="ＭＳ Ｐゴシック" panose="020B0600070205080204" pitchFamily="34" charset="-128"/>
                <a:cs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6404453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96DA-F983-4A47-8E05-CBAE4206E17C}"/>
              </a:ext>
            </a:extLst>
          </p:cNvPr>
          <p:cNvSpPr>
            <a:spLocks noGrp="1"/>
          </p:cNvSpPr>
          <p:nvPr>
            <p:ph type="title"/>
          </p:nvPr>
        </p:nvSpPr>
        <p:spPr/>
        <p:txBody>
          <a:bodyPr rtlCol="0">
            <a:normAutofit fontScale="90000"/>
          </a:bodyPr>
          <a:lstStyle/>
          <a:p>
            <a:pPr eaLnBrk="1" fontAlgn="auto" hangingPunct="1">
              <a:spcAft>
                <a:spcPts val="0"/>
              </a:spcAft>
              <a:defRPr/>
            </a:pPr>
            <a:r>
              <a:rPr lang="en-US" sz="3400" dirty="0">
                <a:ea typeface="+mj-ea"/>
                <a:cs typeface="+mj-cs"/>
              </a:rPr>
              <a:t>Case study: </a:t>
            </a:r>
            <a:r>
              <a:rPr lang="en-US" sz="3400" dirty="0" err="1">
                <a:ea typeface="+mj-ea"/>
                <a:cs typeface="+mj-cs"/>
              </a:rPr>
              <a:t>Gradebook</a:t>
            </a:r>
            <a:r>
              <a:rPr lang="en-US" sz="3400" dirty="0">
                <a:ea typeface="+mj-ea"/>
                <a:cs typeface="+mj-cs"/>
              </a:rPr>
              <a:t> using 2-D array</a:t>
            </a:r>
          </a:p>
        </p:txBody>
      </p:sp>
      <p:sp>
        <p:nvSpPr>
          <p:cNvPr id="5" name="Slide Number Placeholder 4">
            <a:extLst>
              <a:ext uri="{FF2B5EF4-FFF2-40B4-BE49-F238E27FC236}">
                <a16:creationId xmlns:a16="http://schemas.microsoft.com/office/drawing/2014/main" id="{31E480F4-DBBF-C640-AF2B-D0F2E7F93A6A}"/>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7162E70-64EB-C44C-9EBE-99779F286AF5}" type="slidenum">
              <a:rPr lang="en-US" altLang="en-US" sz="800">
                <a:solidFill>
                  <a:srgbClr val="595959"/>
                </a:solidFill>
              </a:rPr>
              <a:pPr/>
              <a:t>74</a:t>
            </a:fld>
            <a:endParaRPr lang="en-US" altLang="en-US" sz="800">
              <a:solidFill>
                <a:srgbClr val="595959"/>
              </a:solidFill>
            </a:endParaRPr>
          </a:p>
        </p:txBody>
      </p:sp>
      <p:sp>
        <p:nvSpPr>
          <p:cNvPr id="119811" name="TextBox 5">
            <a:extLst>
              <a:ext uri="{FF2B5EF4-FFF2-40B4-BE49-F238E27FC236}">
                <a16:creationId xmlns:a16="http://schemas.microsoft.com/office/drawing/2014/main" id="{BCFFB80F-1AA3-7B4E-9A97-ECCE176E0E6F}"/>
              </a:ext>
            </a:extLst>
          </p:cNvPr>
          <p:cNvSpPr txBox="1">
            <a:spLocks noChangeArrowheads="1"/>
          </p:cNvSpPr>
          <p:nvPr/>
        </p:nvSpPr>
        <p:spPr bwMode="auto">
          <a:xfrm>
            <a:off x="1187624" y="1988840"/>
            <a:ext cx="5908675" cy="5802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b="1" dirty="0">
                <a:solidFill>
                  <a:srgbClr val="7F0055"/>
                </a:solidFill>
                <a:latin typeface="Consolas" panose="020B0609020204030204" pitchFamily="49" charset="0"/>
              </a:rPr>
              <a:t>public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class</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GradeBook</a:t>
            </a:r>
            <a:r>
              <a:rPr lang="en-US" altLang="en-US" sz="1400" b="1" dirty="0">
                <a:solidFill>
                  <a:srgbClr val="000000"/>
                </a:solidFill>
                <a:latin typeface="Consolas" panose="020B0609020204030204" pitchFamily="49" charset="0"/>
              </a:rPr>
              <a:t> {</a:t>
            </a:r>
          </a:p>
          <a:p>
            <a:endParaRPr lang="en-US" altLang="en-US" sz="1400" dirty="0">
              <a:latin typeface="Consolas" panose="020B0609020204030204" pitchFamily="49" charset="0"/>
            </a:endParaRPr>
          </a:p>
          <a:p>
            <a:r>
              <a:rPr lang="en-US" altLang="en-US" sz="1400" b="1" dirty="0">
                <a:solidFill>
                  <a:srgbClr val="7F0055"/>
                </a:solidFill>
                <a:latin typeface="Consolas" panose="020B0609020204030204" pitchFamily="49" charset="0"/>
              </a:rPr>
              <a:t>   private</a:t>
            </a:r>
            <a:r>
              <a:rPr lang="en-US" altLang="en-US" sz="1400" b="1" dirty="0">
                <a:solidFill>
                  <a:srgbClr val="000000"/>
                </a:solidFill>
                <a:latin typeface="Consolas" panose="020B0609020204030204" pitchFamily="49" charset="0"/>
              </a:rPr>
              <a:t> String </a:t>
            </a:r>
            <a:r>
              <a:rPr lang="en-US" altLang="en-US" sz="1400" b="1" dirty="0" err="1">
                <a:solidFill>
                  <a:srgbClr val="0000C0"/>
                </a:solidFill>
                <a:latin typeface="Consolas" panose="020B0609020204030204" pitchFamily="49" charset="0"/>
              </a:rPr>
              <a:t>courseName</a:t>
            </a:r>
            <a:r>
              <a:rPr lang="en-US" altLang="en-US" sz="1400" b="1" dirty="0">
                <a:solidFill>
                  <a:srgbClr val="000000"/>
                </a:solidFill>
                <a:latin typeface="Consolas" panose="020B0609020204030204" pitchFamily="49" charset="0"/>
              </a:rPr>
              <a:t>;</a:t>
            </a:r>
          </a:p>
          <a:p>
            <a:r>
              <a:rPr lang="en-US" altLang="en-US" sz="1400" b="1" dirty="0">
                <a:solidFill>
                  <a:srgbClr val="7F0055"/>
                </a:solidFill>
                <a:latin typeface="Consolas" panose="020B0609020204030204" pitchFamily="49" charset="0"/>
              </a:rPr>
              <a:t>   private</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a:t>
            </a:r>
            <a:r>
              <a:rPr lang="en-US" altLang="en-US" sz="1400" b="1" dirty="0">
                <a:solidFill>
                  <a:srgbClr val="0000C0"/>
                </a:solidFill>
                <a:latin typeface="Consolas" panose="020B0609020204030204" pitchFamily="49" charset="0"/>
              </a:rPr>
              <a:t>grades</a:t>
            </a:r>
            <a:r>
              <a:rPr lang="en-US" altLang="en-US" sz="1400" b="1" dirty="0">
                <a:solidFill>
                  <a:srgbClr val="000000"/>
                </a:solidFill>
                <a:latin typeface="Consolas" panose="020B0609020204030204" pitchFamily="49" charset="0"/>
              </a:rPr>
              <a:t>; </a:t>
            </a:r>
            <a:r>
              <a:rPr lang="en-US" altLang="en-US" sz="1400" b="1" dirty="0">
                <a:solidFill>
                  <a:srgbClr val="3F7F5F"/>
                </a:solidFill>
                <a:latin typeface="Consolas" panose="020B0609020204030204" pitchFamily="49" charset="0"/>
              </a:rPr>
              <a:t>// store the grades of students</a:t>
            </a:r>
          </a:p>
          <a:p>
            <a:endParaRPr lang="en-US" altLang="en-US" sz="1400" dirty="0">
              <a:latin typeface="Consolas" panose="020B0609020204030204" pitchFamily="49" charset="0"/>
            </a:endParaRPr>
          </a:p>
          <a:p>
            <a:r>
              <a:rPr lang="en-US" altLang="en-US" sz="1400" b="1" dirty="0">
                <a:solidFill>
                  <a:srgbClr val="7F0055"/>
                </a:solidFill>
                <a:latin typeface="Consolas" panose="020B0609020204030204" pitchFamily="49" charset="0"/>
              </a:rPr>
              <a:t>   public</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GradeBook</a:t>
            </a:r>
            <a:r>
              <a:rPr lang="en-US" altLang="en-US" sz="1400" b="1" dirty="0">
                <a:solidFill>
                  <a:srgbClr val="000000"/>
                </a:solidFill>
                <a:latin typeface="Consolas" panose="020B0609020204030204" pitchFamily="49" charset="0"/>
              </a:rPr>
              <a:t>(String name,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gradesArray</a:t>
            </a:r>
            <a:r>
              <a:rPr lang="en-US" altLang="en-US" sz="1400" b="1" dirty="0">
                <a:solidFill>
                  <a:srgbClr val="000000"/>
                </a:solidFill>
                <a:latin typeface="Consolas" panose="020B0609020204030204" pitchFamily="49" charset="0"/>
              </a:rPr>
              <a:t>) {</a:t>
            </a:r>
          </a:p>
          <a:p>
            <a:r>
              <a:rPr lang="en-US" altLang="en-US" sz="1400" dirty="0">
                <a:solidFill>
                  <a:srgbClr val="0000C0"/>
                </a:solidFill>
                <a:latin typeface="Consolas" panose="020B0609020204030204" pitchFamily="49" charset="0"/>
              </a:rPr>
              <a:t>	</a:t>
            </a:r>
            <a:r>
              <a:rPr lang="en-US" altLang="en-US" sz="1400" dirty="0" err="1">
                <a:solidFill>
                  <a:srgbClr val="0000C0"/>
                </a:solidFill>
                <a:latin typeface="Consolas" panose="020B0609020204030204" pitchFamily="49" charset="0"/>
              </a:rPr>
              <a:t>courseName</a:t>
            </a:r>
            <a:r>
              <a:rPr lang="en-US" altLang="en-US" sz="1400" dirty="0">
                <a:solidFill>
                  <a:srgbClr val="000000"/>
                </a:solidFill>
                <a:latin typeface="Consolas" panose="020B0609020204030204" pitchFamily="49" charset="0"/>
              </a:rPr>
              <a:t> = name;</a:t>
            </a:r>
          </a:p>
          <a:p>
            <a:r>
              <a:rPr lang="en-US" altLang="en-US" sz="1400" dirty="0">
                <a:solidFill>
                  <a:srgbClr val="0000C0"/>
                </a:solidFill>
                <a:latin typeface="Consolas" panose="020B0609020204030204" pitchFamily="49" charset="0"/>
              </a:rPr>
              <a:t>	grades</a:t>
            </a:r>
            <a:r>
              <a:rPr lang="en-US" altLang="en-US" sz="1400" dirty="0">
                <a:solidFill>
                  <a:srgbClr val="000000"/>
                </a:solidFill>
                <a:latin typeface="Consolas" panose="020B0609020204030204" pitchFamily="49" charset="0"/>
              </a:rPr>
              <a:t> = </a:t>
            </a:r>
            <a:r>
              <a:rPr lang="en-US" altLang="en-US" sz="1400" dirty="0" err="1">
                <a:solidFill>
                  <a:srgbClr val="000000"/>
                </a:solidFill>
                <a:latin typeface="Consolas" panose="020B0609020204030204" pitchFamily="49" charset="0"/>
              </a:rPr>
              <a:t>gradesArray</a:t>
            </a:r>
            <a:r>
              <a:rPr lang="en-US" altLang="en-US" sz="1400"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 </a:t>
            </a:r>
            <a:r>
              <a:rPr lang="en-US" altLang="en-US" sz="1400" dirty="0">
                <a:solidFill>
                  <a:srgbClr val="3F7F5F"/>
                </a:solidFill>
                <a:latin typeface="Consolas" panose="020B0609020204030204" pitchFamily="49" charset="0"/>
              </a:rPr>
              <a:t>// end constructor</a:t>
            </a:r>
          </a:p>
          <a:p>
            <a:endParaRPr lang="en-US" altLang="en-US" sz="1400" dirty="0">
              <a:latin typeface="Consolas" panose="020B0609020204030204" pitchFamily="49" charset="0"/>
            </a:endParaRPr>
          </a:p>
          <a:p>
            <a:r>
              <a:rPr lang="en-US" altLang="en-US" sz="1400" b="1" dirty="0">
                <a:solidFill>
                  <a:srgbClr val="7F0055"/>
                </a:solidFill>
                <a:latin typeface="Consolas" panose="020B0609020204030204" pitchFamily="49" charset="0"/>
              </a:rPr>
              <a:t>   public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void</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setCourseName</a:t>
            </a:r>
            <a:r>
              <a:rPr lang="en-US" altLang="en-US" sz="1400" b="1" dirty="0">
                <a:solidFill>
                  <a:srgbClr val="000000"/>
                </a:solidFill>
                <a:latin typeface="Consolas" panose="020B0609020204030204" pitchFamily="49" charset="0"/>
              </a:rPr>
              <a:t>(String name) {</a:t>
            </a:r>
          </a:p>
          <a:p>
            <a:r>
              <a:rPr lang="en-US" altLang="en-US" sz="1400" dirty="0">
                <a:solidFill>
                  <a:srgbClr val="0000C0"/>
                </a:solidFill>
                <a:latin typeface="Consolas" panose="020B0609020204030204" pitchFamily="49" charset="0"/>
              </a:rPr>
              <a:t>	</a:t>
            </a:r>
            <a:r>
              <a:rPr lang="en-US" altLang="en-US" sz="1400" dirty="0" err="1">
                <a:solidFill>
                  <a:srgbClr val="0000C0"/>
                </a:solidFill>
                <a:latin typeface="Consolas" panose="020B0609020204030204" pitchFamily="49" charset="0"/>
              </a:rPr>
              <a:t>courseName</a:t>
            </a:r>
            <a:r>
              <a:rPr lang="en-US" altLang="en-US" sz="1400" dirty="0">
                <a:solidFill>
                  <a:srgbClr val="000000"/>
                </a:solidFill>
                <a:latin typeface="Consolas" panose="020B0609020204030204" pitchFamily="49" charset="0"/>
              </a:rPr>
              <a:t> = name;</a:t>
            </a:r>
          </a:p>
          <a:p>
            <a:r>
              <a:rPr lang="en-US" altLang="en-US" sz="1400" dirty="0">
                <a:solidFill>
                  <a:srgbClr val="000000"/>
                </a:solidFill>
                <a:latin typeface="Consolas" panose="020B0609020204030204" pitchFamily="49" charset="0"/>
              </a:rPr>
              <a:t>   } </a:t>
            </a:r>
            <a:r>
              <a:rPr lang="en-US" altLang="en-US" sz="1400" dirty="0">
                <a:solidFill>
                  <a:srgbClr val="3F7F5F"/>
                </a:solidFill>
                <a:latin typeface="Consolas" panose="020B0609020204030204" pitchFamily="49" charset="0"/>
              </a:rPr>
              <a:t>// end function </a:t>
            </a:r>
            <a:r>
              <a:rPr lang="en-US" altLang="en-US" sz="1400" dirty="0" err="1">
                <a:solidFill>
                  <a:srgbClr val="3F7F5F"/>
                </a:solidFill>
                <a:latin typeface="Consolas" panose="020B0609020204030204" pitchFamily="49" charset="0"/>
              </a:rPr>
              <a:t>setCourseName</a:t>
            </a:r>
            <a:endParaRPr lang="en-US" altLang="en-US" sz="1400" dirty="0">
              <a:solidFill>
                <a:srgbClr val="3F7F5F"/>
              </a:solidFill>
              <a:latin typeface="Consolas" panose="020B0609020204030204" pitchFamily="49" charset="0"/>
            </a:endParaRPr>
          </a:p>
          <a:p>
            <a:endParaRPr lang="en-US" altLang="en-US" sz="1400" dirty="0">
              <a:latin typeface="Consolas" panose="020B0609020204030204" pitchFamily="49" charset="0"/>
            </a:endParaRPr>
          </a:p>
          <a:p>
            <a:r>
              <a:rPr lang="en-US" altLang="en-US" sz="1400" b="1" dirty="0">
                <a:solidFill>
                  <a:srgbClr val="7F0055"/>
                </a:solidFill>
                <a:latin typeface="Consolas" panose="020B0609020204030204" pitchFamily="49" charset="0"/>
              </a:rPr>
              <a:t>   public</a:t>
            </a:r>
            <a:r>
              <a:rPr lang="en-US" altLang="en-US" sz="1400" b="1" dirty="0">
                <a:solidFill>
                  <a:srgbClr val="000000"/>
                </a:solidFill>
                <a:latin typeface="Consolas" panose="020B0609020204030204" pitchFamily="49" charset="0"/>
              </a:rPr>
              <a:t> String </a:t>
            </a:r>
            <a:r>
              <a:rPr lang="en-US" altLang="en-US" sz="1400" b="1" dirty="0" err="1">
                <a:solidFill>
                  <a:srgbClr val="000000"/>
                </a:solidFill>
                <a:latin typeface="Consolas" panose="020B0609020204030204" pitchFamily="49" charset="0"/>
              </a:rPr>
              <a:t>getCourseName</a:t>
            </a:r>
            <a:r>
              <a:rPr lang="en-US" altLang="en-US" sz="1400" b="1" dirty="0">
                <a:solidFill>
                  <a:srgbClr val="000000"/>
                </a:solidFill>
                <a:latin typeface="Consolas" panose="020B0609020204030204" pitchFamily="49" charset="0"/>
              </a:rPr>
              <a:t>() {</a:t>
            </a:r>
          </a:p>
          <a:p>
            <a:r>
              <a:rPr lang="en-US" altLang="en-US" sz="1400" b="1" dirty="0">
                <a:solidFill>
                  <a:srgbClr val="7F0055"/>
                </a:solidFill>
                <a:latin typeface="Consolas" panose="020B0609020204030204" pitchFamily="49" charset="0"/>
              </a:rPr>
              <a:t>	return</a:t>
            </a:r>
            <a:r>
              <a:rPr lang="en-US" altLang="en-US" sz="1400" b="1" dirty="0">
                <a:solidFill>
                  <a:srgbClr val="000000"/>
                </a:solidFill>
                <a:latin typeface="Consolas" panose="020B0609020204030204" pitchFamily="49" charset="0"/>
              </a:rPr>
              <a:t> </a:t>
            </a:r>
            <a:r>
              <a:rPr lang="en-US" altLang="en-US" sz="1400" b="1" dirty="0" err="1">
                <a:solidFill>
                  <a:srgbClr val="0000C0"/>
                </a:solidFill>
                <a:latin typeface="Consolas" panose="020B0609020204030204" pitchFamily="49" charset="0"/>
              </a:rPr>
              <a:t>courseName</a:t>
            </a:r>
            <a:r>
              <a:rPr lang="en-US" altLang="en-US" sz="1400" b="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 </a:t>
            </a:r>
            <a:r>
              <a:rPr lang="en-US" altLang="en-US" sz="1400" dirty="0">
                <a:solidFill>
                  <a:srgbClr val="3F7F5F"/>
                </a:solidFill>
                <a:latin typeface="Consolas" panose="020B0609020204030204" pitchFamily="49" charset="0"/>
              </a:rPr>
              <a:t>// end function </a:t>
            </a:r>
            <a:r>
              <a:rPr lang="en-US" altLang="en-US" sz="1400" dirty="0" err="1">
                <a:solidFill>
                  <a:srgbClr val="3F7F5F"/>
                </a:solidFill>
                <a:latin typeface="Consolas" panose="020B0609020204030204" pitchFamily="49" charset="0"/>
              </a:rPr>
              <a:t>getCourseName</a:t>
            </a:r>
            <a:endParaRPr lang="en-US" altLang="en-US" sz="1400" dirty="0">
              <a:solidFill>
                <a:srgbClr val="3F7F5F"/>
              </a:solidFill>
              <a:latin typeface="Consolas" panose="020B0609020204030204" pitchFamily="49" charset="0"/>
            </a:endParaRPr>
          </a:p>
          <a:p>
            <a:endParaRPr lang="en-US" altLang="en-US" sz="1400" dirty="0">
              <a:latin typeface="Consolas" panose="020B0609020204030204"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7607-9CBC-F0E8-A278-BAF474547E8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7BFC7E4-9788-CCD6-6083-38F904E3F16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299AF8-101E-CC46-8AD0-E527740C6D7B}"/>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A12F804-1486-424C-B19F-BCB181E7CE38}" type="slidenum">
              <a:rPr lang="en-US" altLang="en-US" sz="800">
                <a:solidFill>
                  <a:srgbClr val="595959"/>
                </a:solidFill>
              </a:rPr>
              <a:pPr/>
              <a:t>75</a:t>
            </a:fld>
            <a:endParaRPr lang="en-US" altLang="en-US" sz="800">
              <a:solidFill>
                <a:srgbClr val="595959"/>
              </a:solidFill>
            </a:endParaRPr>
          </a:p>
        </p:txBody>
      </p:sp>
      <p:sp>
        <p:nvSpPr>
          <p:cNvPr id="120834" name="TextBox 4">
            <a:extLst>
              <a:ext uri="{FF2B5EF4-FFF2-40B4-BE49-F238E27FC236}">
                <a16:creationId xmlns:a16="http://schemas.microsoft.com/office/drawing/2014/main" id="{BE62D723-B1F2-E143-A236-5CC393CB323B}"/>
              </a:ext>
            </a:extLst>
          </p:cNvPr>
          <p:cNvSpPr txBox="1">
            <a:spLocks noChangeArrowheads="1"/>
          </p:cNvSpPr>
          <p:nvPr/>
        </p:nvSpPr>
        <p:spPr bwMode="auto">
          <a:xfrm>
            <a:off x="755576" y="2276872"/>
            <a:ext cx="7096125" cy="435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displayMessage</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 (</a:t>
            </a:r>
            <a:r>
              <a:rPr lang="en-US" altLang="en-US" i="1" dirty="0">
                <a:solidFill>
                  <a:srgbClr val="2A00FF"/>
                </a:solidFill>
                <a:latin typeface="Consolas" panose="020B0609020204030204" pitchFamily="49" charset="0"/>
              </a:rPr>
              <a:t>"Welcome to the Grade Book for "</a:t>
            </a:r>
            <a:r>
              <a:rPr lang="en-US" altLang="en-US" i="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getCourseName</a:t>
            </a:r>
            <a:r>
              <a:rPr lang="en-US" altLang="en-US" dirty="0">
                <a:solidFill>
                  <a:srgbClr val="000000"/>
                </a:solidFill>
                <a:latin typeface="Consolas" panose="020B0609020204030204" pitchFamily="49" charset="0"/>
              </a:rPr>
              <a:t>() + </a:t>
            </a:r>
            <a:r>
              <a:rPr lang="en-US" altLang="en-US" dirty="0">
                <a:solidFill>
                  <a:srgbClr val="2A00FF"/>
                </a:solidFill>
                <a:latin typeface="Consolas" panose="020B0609020204030204" pitchFamily="49" charset="0"/>
              </a:rPr>
              <a:t>"!"</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function </a:t>
            </a:r>
            <a:r>
              <a:rPr lang="en-US" altLang="en-US" dirty="0" err="1">
                <a:solidFill>
                  <a:srgbClr val="3F7F5F"/>
                </a:solidFill>
                <a:latin typeface="Consolas" panose="020B0609020204030204" pitchFamily="49" charset="0"/>
              </a:rPr>
              <a:t>displayMessage</a:t>
            </a:r>
            <a:endParaRPr lang="en-US" altLang="en-US" dirty="0">
              <a:solidFill>
                <a:srgbClr val="3F7F5F"/>
              </a:solidFill>
              <a:latin typeface="Consolas" panose="020B0609020204030204" pitchFamily="49" charset="0"/>
            </a:endParaRPr>
          </a:p>
          <a:p>
            <a:endParaRPr lang="en-US" altLang="en-US" b="1" dirty="0">
              <a:solidFill>
                <a:srgbClr val="7F0055"/>
              </a:solidFill>
              <a:latin typeface="Consolas" panose="020B0609020204030204" pitchFamily="49" charset="0"/>
            </a:endParaRPr>
          </a:p>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processGrades</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outputGrades</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"Class Average = %.2f\n"</a:t>
            </a:r>
            <a:r>
              <a:rPr lang="en-US" altLang="en-US" i="1" dirty="0">
                <a:solidFill>
                  <a:srgbClr val="000000"/>
                </a:solidFill>
                <a:latin typeface="Consolas" panose="020B0609020204030204" pitchFamily="49" charset="0"/>
              </a:rPr>
              <a:t>, </a:t>
            </a:r>
            <a:r>
              <a:rPr lang="en-US" altLang="en-US" i="1" dirty="0" err="1">
                <a:solidFill>
                  <a:srgbClr val="000000"/>
                </a:solidFill>
                <a:latin typeface="Consolas" panose="020B0609020204030204" pitchFamily="49" charset="0"/>
              </a:rPr>
              <a:t>getAverage</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"Lowest grade = "</a:t>
            </a:r>
            <a:r>
              <a:rPr lang="en-US" altLang="en-US" i="1" dirty="0">
                <a:solidFill>
                  <a:srgbClr val="000000"/>
                </a:solidFill>
                <a:latin typeface="Consolas" panose="020B0609020204030204" pitchFamily="49" charset="0"/>
              </a:rPr>
              <a:t> + </a:t>
            </a:r>
            <a:r>
              <a:rPr lang="en-US" altLang="en-US" i="1" dirty="0" err="1">
                <a:solidFill>
                  <a:srgbClr val="000000"/>
                </a:solidFill>
                <a:latin typeface="Consolas" panose="020B0609020204030204" pitchFamily="49" charset="0"/>
              </a:rPr>
              <a:t>getMinimum</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"Highest grade = "</a:t>
            </a:r>
            <a:r>
              <a:rPr lang="en-US" altLang="en-US" i="1" dirty="0">
                <a:solidFill>
                  <a:srgbClr val="000000"/>
                </a:solidFill>
                <a:latin typeface="Consolas" panose="020B0609020204030204" pitchFamily="49" charset="0"/>
              </a:rPr>
              <a:t> + </a:t>
            </a:r>
            <a:r>
              <a:rPr lang="en-US" altLang="en-US" i="1" dirty="0" err="1">
                <a:solidFill>
                  <a:srgbClr val="000000"/>
                </a:solidFill>
                <a:latin typeface="Consolas" panose="020B0609020204030204" pitchFamily="49" charset="0"/>
              </a:rPr>
              <a:t>getMaximum</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function </a:t>
            </a:r>
            <a:r>
              <a:rPr lang="en-US" altLang="en-US" dirty="0" err="1">
                <a:solidFill>
                  <a:srgbClr val="3F7F5F"/>
                </a:solidFill>
                <a:latin typeface="Consolas" panose="020B0609020204030204" pitchFamily="49" charset="0"/>
              </a:rPr>
              <a:t>processGrades</a:t>
            </a:r>
            <a:endParaRPr lang="en-US" altLang="en-US" dirty="0">
              <a:solidFill>
                <a:srgbClr val="3F7F5F"/>
              </a:solidFill>
              <a:latin typeface="Consolas" panose="020B0609020204030204" pitchFamily="49" charset="0"/>
            </a:endParaRPr>
          </a:p>
          <a:p>
            <a:endParaRPr lang="en-US" altLang="en-US" sz="1400" dirty="0">
              <a:latin typeface="Consolas" panose="020B06090202040302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FB7C60-43F4-7342-8CBC-100F7468E8CF}"/>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102A08B-EA92-4A40-BB6E-66429C98637F}" type="slidenum">
              <a:rPr lang="en-US" altLang="en-US" sz="800">
                <a:solidFill>
                  <a:srgbClr val="595959"/>
                </a:solidFill>
              </a:rPr>
              <a:pPr/>
              <a:t>76</a:t>
            </a:fld>
            <a:endParaRPr lang="en-US" altLang="en-US" sz="800">
              <a:solidFill>
                <a:srgbClr val="595959"/>
              </a:solidFill>
            </a:endParaRPr>
          </a:p>
        </p:txBody>
      </p:sp>
      <p:sp>
        <p:nvSpPr>
          <p:cNvPr id="121858" name="TextBox 4">
            <a:extLst>
              <a:ext uri="{FF2B5EF4-FFF2-40B4-BE49-F238E27FC236}">
                <a16:creationId xmlns:a16="http://schemas.microsoft.com/office/drawing/2014/main" id="{569BBBBF-5EBA-A44C-B1FE-6B429A275983}"/>
              </a:ext>
            </a:extLst>
          </p:cNvPr>
          <p:cNvSpPr txBox="1">
            <a:spLocks noChangeArrowheads="1"/>
          </p:cNvSpPr>
          <p:nvPr/>
        </p:nvSpPr>
        <p:spPr bwMode="auto">
          <a:xfrm>
            <a:off x="711548" y="1858754"/>
            <a:ext cx="7907337" cy="514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void</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outputGrades</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"The grades are: "</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"%10s"</a:t>
            </a:r>
            <a:r>
              <a:rPr lang="en-US" altLang="en-US" i="1" dirty="0">
                <a:solidFill>
                  <a:srgbClr val="000000"/>
                </a:solidFill>
                <a:latin typeface="Consolas" panose="020B0609020204030204" pitchFamily="49" charset="0"/>
              </a:rPr>
              <a:t>, </a:t>
            </a:r>
            <a:r>
              <a:rPr lang="en-US" altLang="en-US" i="1" dirty="0">
                <a:solidFill>
                  <a:srgbClr val="2A00FF"/>
                </a:solidFill>
                <a:latin typeface="Consolas" panose="020B0609020204030204" pitchFamily="49" charset="0"/>
              </a:rPr>
              <a:t>""</a:t>
            </a:r>
            <a:r>
              <a:rPr lang="en-US" altLang="en-US" i="1" dirty="0">
                <a:solidFill>
                  <a:srgbClr val="000000"/>
                </a:solidFill>
                <a:latin typeface="Consolas" panose="020B0609020204030204" pitchFamily="49" charset="0"/>
              </a:rPr>
              <a:t>);</a:t>
            </a:r>
          </a:p>
          <a:p>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 = 0;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 &lt;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[0].</a:t>
            </a:r>
            <a:r>
              <a:rPr lang="en-US" altLang="en-US" b="1" dirty="0">
                <a:solidFill>
                  <a:srgbClr val="0000C0"/>
                </a:solidFill>
                <a:latin typeface="Consolas" panose="020B0609020204030204" pitchFamily="49" charset="0"/>
              </a:rPr>
              <a:t>length</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"%8s"</a:t>
            </a:r>
            <a:r>
              <a:rPr lang="en-US" altLang="en-US" i="1" dirty="0">
                <a:solidFill>
                  <a:srgbClr val="000000"/>
                </a:solidFill>
                <a:latin typeface="Consolas" panose="020B0609020204030204" pitchFamily="49" charset="0"/>
              </a:rPr>
              <a:t>, (</a:t>
            </a:r>
            <a:r>
              <a:rPr lang="en-US" altLang="en-US" i="1" dirty="0">
                <a:solidFill>
                  <a:srgbClr val="2A00FF"/>
                </a:solidFill>
                <a:latin typeface="Consolas" panose="020B0609020204030204" pitchFamily="49" charset="0"/>
              </a:rPr>
              <a:t>"Test "</a:t>
            </a:r>
            <a:r>
              <a:rPr lang="en-US" altLang="en-US" i="1" dirty="0">
                <a:solidFill>
                  <a:srgbClr val="000000"/>
                </a:solidFill>
                <a:latin typeface="Consolas" panose="020B0609020204030204" pitchFamily="49" charset="0"/>
              </a:rPr>
              <a:t> + (</a:t>
            </a:r>
            <a:r>
              <a:rPr lang="en-US" altLang="en-US" i="1" dirty="0" err="1">
                <a:solidFill>
                  <a:srgbClr val="000000"/>
                </a:solidFill>
                <a:latin typeface="Consolas" panose="020B0609020204030204" pitchFamily="49" charset="0"/>
              </a:rPr>
              <a:t>i</a:t>
            </a:r>
            <a:r>
              <a:rPr lang="en-US" altLang="en-US" i="1" dirty="0">
                <a:solidFill>
                  <a:srgbClr val="000000"/>
                </a:solidFill>
                <a:latin typeface="Consolas" panose="020B0609020204030204" pitchFamily="49" charset="0"/>
              </a:rPr>
              <a:t> + 1)));</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"%10s\n"</a:t>
            </a:r>
            <a:r>
              <a:rPr lang="en-US" altLang="en-US" i="1" dirty="0">
                <a:solidFill>
                  <a:srgbClr val="000000"/>
                </a:solidFill>
                <a:latin typeface="Consolas" panose="020B0609020204030204" pitchFamily="49" charset="0"/>
              </a:rPr>
              <a:t>, </a:t>
            </a:r>
            <a:r>
              <a:rPr lang="en-US" altLang="en-US" i="1" dirty="0">
                <a:solidFill>
                  <a:srgbClr val="2A00FF"/>
                </a:solidFill>
                <a:latin typeface="Consolas" panose="020B0609020204030204" pitchFamily="49" charset="0"/>
              </a:rPr>
              <a:t>"Average"</a:t>
            </a:r>
            <a:r>
              <a:rPr lang="en-US" altLang="en-US" i="1" dirty="0">
                <a:solidFill>
                  <a:srgbClr val="000000"/>
                </a:solidFill>
                <a:latin typeface="Consolas" panose="020B0609020204030204" pitchFamily="49" charset="0"/>
              </a:rPr>
              <a:t>);</a:t>
            </a:r>
          </a:p>
          <a:p>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 = 0;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 &lt; </a:t>
            </a:r>
            <a:r>
              <a:rPr lang="en-US" altLang="en-US" b="1" dirty="0" err="1">
                <a:solidFill>
                  <a:srgbClr val="0000C0"/>
                </a:solidFill>
                <a:latin typeface="Consolas" panose="020B0609020204030204" pitchFamily="49" charset="0"/>
              </a:rPr>
              <a:t>grades</a:t>
            </a:r>
            <a:r>
              <a:rPr lang="en-US" altLang="en-US" b="1" dirty="0" err="1">
                <a:solidFill>
                  <a:srgbClr val="000000"/>
                </a:solidFill>
                <a:latin typeface="Consolas" panose="020B0609020204030204" pitchFamily="49" charset="0"/>
              </a:rPr>
              <a:t>.</a:t>
            </a:r>
            <a:r>
              <a:rPr lang="en-US" altLang="en-US" b="1" dirty="0" err="1">
                <a:solidFill>
                  <a:srgbClr val="0000C0"/>
                </a:solidFill>
                <a:latin typeface="Consolas" panose="020B0609020204030204" pitchFamily="49" charset="0"/>
              </a:rPr>
              <a:t>length</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 {</a:t>
            </a:r>
          </a:p>
          <a:p>
            <a:r>
              <a:rPr lang="nn-NO" altLang="en-US" dirty="0">
                <a:solidFill>
                  <a:srgbClr val="000000"/>
                </a:solidFill>
                <a:latin typeface="Consolas" panose="020B0609020204030204" pitchFamily="49" charset="0"/>
              </a:rPr>
              <a:t>  	</a:t>
            </a:r>
            <a:r>
              <a:rPr lang="nn-NO" altLang="en-US" dirty="0" err="1">
                <a:solidFill>
                  <a:srgbClr val="000000"/>
                </a:solidFill>
                <a:latin typeface="Consolas" panose="020B0609020204030204" pitchFamily="49" charset="0"/>
              </a:rPr>
              <a:t>System.</a:t>
            </a:r>
            <a:r>
              <a:rPr lang="nn-NO" altLang="en-US" i="1" dirty="0" err="1">
                <a:solidFill>
                  <a:srgbClr val="0000C0"/>
                </a:solidFill>
                <a:latin typeface="Consolas" panose="020B0609020204030204" pitchFamily="49" charset="0"/>
              </a:rPr>
              <a:t>out</a:t>
            </a:r>
            <a:r>
              <a:rPr lang="nn-NO" altLang="en-US" i="1" dirty="0" err="1">
                <a:solidFill>
                  <a:srgbClr val="000000"/>
                </a:solidFill>
                <a:latin typeface="Consolas" panose="020B0609020204030204" pitchFamily="49" charset="0"/>
              </a:rPr>
              <a:t>.printf</a:t>
            </a:r>
            <a:r>
              <a:rPr lang="nn-NO" altLang="en-US" i="1" dirty="0">
                <a:solidFill>
                  <a:srgbClr val="000000"/>
                </a:solidFill>
                <a:latin typeface="Consolas" panose="020B0609020204030204" pitchFamily="49" charset="0"/>
              </a:rPr>
              <a:t>(</a:t>
            </a:r>
            <a:r>
              <a:rPr lang="nn-NO" altLang="en-US" i="1" dirty="0">
                <a:solidFill>
                  <a:srgbClr val="2A00FF"/>
                </a:solidFill>
                <a:latin typeface="Consolas" panose="020B0609020204030204" pitchFamily="49" charset="0"/>
              </a:rPr>
              <a:t>"Student %2d"</a:t>
            </a:r>
            <a:r>
              <a:rPr lang="nn-NO" altLang="en-US" i="1" dirty="0">
                <a:solidFill>
                  <a:srgbClr val="000000"/>
                </a:solidFill>
                <a:latin typeface="Consolas" panose="020B0609020204030204" pitchFamily="49" charset="0"/>
              </a:rPr>
              <a:t>, i + 1);</a:t>
            </a:r>
          </a:p>
          <a:p>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j = 0; j &lt;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a:t>
            </a:r>
            <a:r>
              <a:rPr lang="en-US" altLang="en-US" b="1" dirty="0" err="1">
                <a:solidFill>
                  <a:srgbClr val="000000"/>
                </a:solidFill>
                <a:latin typeface="Consolas" panose="020B0609020204030204" pitchFamily="49" charset="0"/>
              </a:rPr>
              <a:t>i</a:t>
            </a:r>
            <a:r>
              <a:rPr lang="en-US" altLang="en-US" b="1" dirty="0">
                <a:solidFill>
                  <a:srgbClr val="000000"/>
                </a:solidFill>
                <a:latin typeface="Consolas" panose="020B0609020204030204" pitchFamily="49" charset="0"/>
              </a:rPr>
              <a:t>].</a:t>
            </a:r>
            <a:r>
              <a:rPr lang="en-US" altLang="en-US" b="1" dirty="0">
                <a:solidFill>
                  <a:srgbClr val="0000C0"/>
                </a:solidFill>
                <a:latin typeface="Consolas" panose="020B0609020204030204" pitchFamily="49" charset="0"/>
              </a:rPr>
              <a:t>length</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j++</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"%8d"</a:t>
            </a:r>
            <a:r>
              <a:rPr lang="en-US" altLang="en-US" i="1" dirty="0">
                <a:solidFill>
                  <a:srgbClr val="000000"/>
                </a:solidFill>
                <a:latin typeface="Consolas" panose="020B0609020204030204" pitchFamily="49" charset="0"/>
              </a:rPr>
              <a:t>, </a:t>
            </a:r>
            <a:r>
              <a:rPr lang="en-US" altLang="en-US" i="1" dirty="0">
                <a:solidFill>
                  <a:srgbClr val="0000C0"/>
                </a:solidFill>
                <a:latin typeface="Consolas" panose="020B0609020204030204" pitchFamily="49" charset="0"/>
              </a:rPr>
              <a:t>grades</a:t>
            </a:r>
            <a:r>
              <a:rPr lang="en-US" altLang="en-US" i="1" dirty="0">
                <a:solidFill>
                  <a:srgbClr val="000000"/>
                </a:solidFill>
                <a:latin typeface="Consolas" panose="020B0609020204030204" pitchFamily="49" charset="0"/>
              </a:rPr>
              <a:t>[</a:t>
            </a:r>
            <a:r>
              <a:rPr lang="en-US" altLang="en-US" i="1" dirty="0" err="1">
                <a:solidFill>
                  <a:srgbClr val="000000"/>
                </a:solidFill>
                <a:latin typeface="Consolas" panose="020B0609020204030204" pitchFamily="49" charset="0"/>
              </a:rPr>
              <a:t>i</a:t>
            </a:r>
            <a:r>
              <a:rPr lang="en-US" altLang="en-US" i="1" dirty="0">
                <a:solidFill>
                  <a:srgbClr val="000000"/>
                </a:solidFill>
                <a:latin typeface="Consolas" panose="020B0609020204030204" pitchFamily="49" charset="0"/>
              </a:rPr>
              <a:t>][j]);</a:t>
            </a:r>
          </a:p>
          <a:p>
            <a:r>
              <a:rPr lang="en-US" altLang="en-US"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.printf</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"%10.2f\n"</a:t>
            </a:r>
            <a:r>
              <a:rPr lang="en-US" altLang="en-US" i="1" dirty="0">
                <a:solidFill>
                  <a:srgbClr val="000000"/>
                </a:solidFill>
                <a:latin typeface="Consolas" panose="020B0609020204030204" pitchFamily="49" charset="0"/>
              </a:rPr>
              <a:t>, </a:t>
            </a:r>
            <a:r>
              <a:rPr lang="en-US" altLang="en-US" i="1" dirty="0" err="1">
                <a:solidFill>
                  <a:srgbClr val="000000"/>
                </a:solidFill>
                <a:latin typeface="Consolas" panose="020B0609020204030204" pitchFamily="49" charset="0"/>
              </a:rPr>
              <a:t>getStudentAverage</a:t>
            </a:r>
            <a:r>
              <a:rPr lang="en-US" altLang="en-US" i="1" dirty="0">
                <a:solidFill>
                  <a:srgbClr val="000000"/>
                </a:solidFill>
                <a:latin typeface="Consolas" panose="020B0609020204030204" pitchFamily="49" charset="0"/>
              </a:rPr>
              <a:t>(</a:t>
            </a:r>
            <a:r>
              <a:rPr lang="en-US" altLang="en-US" i="1" dirty="0">
                <a:solidFill>
                  <a:srgbClr val="0000C0"/>
                </a:solidFill>
                <a:latin typeface="Consolas" panose="020B0609020204030204" pitchFamily="49" charset="0"/>
              </a:rPr>
              <a:t>grades</a:t>
            </a:r>
            <a:r>
              <a:rPr lang="en-US" altLang="en-US" i="1" dirty="0">
                <a:solidFill>
                  <a:srgbClr val="000000"/>
                </a:solidFill>
                <a:latin typeface="Consolas" panose="020B0609020204030204" pitchFamily="49" charset="0"/>
              </a:rPr>
              <a:t>[</a:t>
            </a:r>
            <a:r>
              <a:rPr lang="en-US" altLang="en-US" i="1" dirty="0" err="1">
                <a:solidFill>
                  <a:srgbClr val="000000"/>
                </a:solidFill>
                <a:latin typeface="Consolas" panose="020B0609020204030204" pitchFamily="49" charset="0"/>
              </a:rPr>
              <a:t>i</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function </a:t>
            </a:r>
            <a:r>
              <a:rPr lang="en-US" altLang="en-US" dirty="0" err="1">
                <a:solidFill>
                  <a:srgbClr val="3F7F5F"/>
                </a:solidFill>
                <a:latin typeface="Consolas" panose="020B0609020204030204" pitchFamily="49" charset="0"/>
              </a:rPr>
              <a:t>outputGrades</a:t>
            </a:r>
            <a:endParaRPr lang="en-US" altLang="en-US" dirty="0">
              <a:solidFill>
                <a:srgbClr val="3F7F5F"/>
              </a:solidFill>
              <a:latin typeface="Consolas" panose="020B06090202040302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3EFA-60F7-90A1-579A-1F7A4716100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2436B5E-D580-244B-B28B-866714978535}"/>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BCCD06B-AAD9-C042-BDA6-22EFF51219F9}" type="slidenum">
              <a:rPr lang="en-US" altLang="en-US" sz="800">
                <a:solidFill>
                  <a:srgbClr val="595959"/>
                </a:solidFill>
              </a:rPr>
              <a:pPr/>
              <a:t>77</a:t>
            </a:fld>
            <a:endParaRPr lang="en-US" altLang="en-US" sz="800">
              <a:solidFill>
                <a:srgbClr val="595959"/>
              </a:solidFill>
            </a:endParaRPr>
          </a:p>
        </p:txBody>
      </p:sp>
      <p:sp>
        <p:nvSpPr>
          <p:cNvPr id="122882" name="TextBox 4">
            <a:extLst>
              <a:ext uri="{FF2B5EF4-FFF2-40B4-BE49-F238E27FC236}">
                <a16:creationId xmlns:a16="http://schemas.microsoft.com/office/drawing/2014/main" id="{66611B6D-9B57-9A4A-AAA7-374E3BF29144}"/>
              </a:ext>
            </a:extLst>
          </p:cNvPr>
          <p:cNvSpPr txBox="1">
            <a:spLocks noChangeArrowheads="1"/>
          </p:cNvSpPr>
          <p:nvPr/>
        </p:nvSpPr>
        <p:spPr bwMode="auto">
          <a:xfrm>
            <a:off x="1403648" y="1678641"/>
            <a:ext cx="6119812" cy="707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dirty="0">
                <a:solidFill>
                  <a:srgbClr val="3F7F5F"/>
                </a:solidFill>
                <a:latin typeface="Consolas" panose="020B0609020204030204" pitchFamily="49" charset="0"/>
              </a:rPr>
              <a:t>// this function gets average grade over all grades</a:t>
            </a:r>
          </a:p>
          <a:p>
            <a:r>
              <a:rPr lang="en-US" altLang="en-US" b="1" dirty="0">
                <a:solidFill>
                  <a:srgbClr val="7F0055"/>
                </a:solidFill>
                <a:latin typeface="Consolas" panose="020B0609020204030204" pitchFamily="49" charset="0"/>
              </a:rPr>
              <a:t>private</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double</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getAverage</a:t>
            </a:r>
            <a:r>
              <a:rPr lang="en-US" altLang="en-US" b="1" dirty="0">
                <a:solidFill>
                  <a:srgbClr val="000000"/>
                </a:solidFill>
                <a:latin typeface="Consolas" panose="020B0609020204030204" pitchFamily="49" charset="0"/>
              </a:rPr>
              <a:t>() {</a:t>
            </a:r>
          </a:p>
          <a:p>
            <a:r>
              <a:rPr lang="en-US" altLang="en-US" b="1" dirty="0">
                <a:solidFill>
                  <a:srgbClr val="7F0055"/>
                </a:solidFill>
                <a:latin typeface="Consolas" panose="020B0609020204030204" pitchFamily="49" charset="0"/>
              </a:rPr>
              <a:t>   int</a:t>
            </a:r>
            <a:r>
              <a:rPr lang="en-US" altLang="en-US" b="1" dirty="0">
                <a:solidFill>
                  <a:srgbClr val="000000"/>
                </a:solidFill>
                <a:latin typeface="Consolas" panose="020B0609020204030204" pitchFamily="49" charset="0"/>
              </a:rPr>
              <a:t> total = 0;</a:t>
            </a:r>
          </a:p>
          <a:p>
            <a:r>
              <a:rPr lang="en-US" altLang="en-US" b="1" dirty="0">
                <a:solidFill>
                  <a:srgbClr val="7F0055"/>
                </a:solidFill>
                <a:latin typeface="Consolas" panose="020B0609020204030204" pitchFamily="49" charset="0"/>
              </a:rPr>
              <a:t>   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numGrades</a:t>
            </a:r>
            <a:r>
              <a:rPr lang="en-US" altLang="en-US" b="1" dirty="0">
                <a:solidFill>
                  <a:srgbClr val="000000"/>
                </a:solidFill>
                <a:latin typeface="Consolas" panose="020B0609020204030204" pitchFamily="49" charset="0"/>
              </a:rPr>
              <a:t> = 0;</a:t>
            </a:r>
          </a:p>
          <a:p>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studentGrades</a:t>
            </a:r>
            <a:r>
              <a:rPr lang="en-US" altLang="en-US" b="1" dirty="0">
                <a:solidFill>
                  <a:srgbClr val="000000"/>
                </a:solidFill>
                <a:latin typeface="Consolas" panose="020B0609020204030204" pitchFamily="49" charset="0"/>
              </a:rPr>
              <a:t>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a:t>
            </a:r>
          </a:p>
          <a:p>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grade : </a:t>
            </a:r>
            <a:r>
              <a:rPr lang="en-US" altLang="en-US" b="1" dirty="0" err="1">
                <a:solidFill>
                  <a:srgbClr val="000000"/>
                </a:solidFill>
                <a:latin typeface="Consolas" panose="020B0609020204030204" pitchFamily="49" charset="0"/>
              </a:rPr>
              <a:t>studentGrades</a:t>
            </a:r>
            <a:r>
              <a:rPr lang="en-US" altLang="en-US" b="1" dirty="0">
                <a:solidFill>
                  <a:srgbClr val="000000"/>
                </a:solidFill>
                <a:latin typeface="Consolas" panose="020B0609020204030204" pitchFamily="49" charset="0"/>
              </a:rPr>
              <a:t>) {</a:t>
            </a:r>
          </a:p>
          <a:p>
            <a:r>
              <a:rPr lang="en-US" altLang="en-US" dirty="0">
                <a:solidFill>
                  <a:srgbClr val="000000"/>
                </a:solidFill>
                <a:latin typeface="Consolas" panose="020B0609020204030204" pitchFamily="49" charset="0"/>
              </a:rPr>
              <a:t>	   total += grade;</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numGrades</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p>
          <a:p>
            <a:r>
              <a:rPr lang="en-US" altLang="en-US" b="1" dirty="0">
                <a:solidFill>
                  <a:srgbClr val="7F0055"/>
                </a:solidFill>
                <a:latin typeface="Consolas" panose="020B0609020204030204" pitchFamily="49" charset="0"/>
              </a:rPr>
              <a:t>	return</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double</a:t>
            </a:r>
            <a:r>
              <a:rPr lang="en-US" altLang="en-US" b="1" dirty="0">
                <a:solidFill>
                  <a:srgbClr val="000000"/>
                </a:solidFill>
                <a:latin typeface="Consolas" panose="020B0609020204030204" pitchFamily="49" charset="0"/>
              </a:rPr>
              <a:t>) total/</a:t>
            </a:r>
            <a:r>
              <a:rPr lang="en-US" altLang="en-US" b="1" dirty="0" err="1">
                <a:solidFill>
                  <a:srgbClr val="000000"/>
                </a:solidFill>
                <a:latin typeface="Consolas" panose="020B0609020204030204" pitchFamily="49" charset="0"/>
              </a:rPr>
              <a:t>numGrades</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p>
          <a:p>
            <a:r>
              <a:rPr lang="en-US" altLang="en-US" sz="1400" dirty="0">
                <a:solidFill>
                  <a:srgbClr val="3F7F5F"/>
                </a:solidFill>
                <a:latin typeface="Consolas" panose="020B0609020204030204" pitchFamily="49" charset="0"/>
              </a:rPr>
              <a:t>// this function gets average grade for 1 student</a:t>
            </a:r>
            <a:endParaRPr lang="en-US" altLang="en-US" sz="1400" dirty="0">
              <a:solidFill>
                <a:srgbClr val="000000"/>
              </a:solidFill>
              <a:latin typeface="Consolas" panose="020B0609020204030204" pitchFamily="49" charset="0"/>
            </a:endParaRPr>
          </a:p>
          <a:p>
            <a:r>
              <a:rPr lang="en-US" altLang="en-US" b="1" dirty="0">
                <a:solidFill>
                  <a:srgbClr val="7F0055"/>
                </a:solidFill>
                <a:latin typeface="Consolas" panose="020B0609020204030204" pitchFamily="49" charset="0"/>
              </a:rPr>
              <a:t>private</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double</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getStudentAverage</a:t>
            </a:r>
            <a:r>
              <a:rPr lang="en-US" altLang="en-US" b="1" dirty="0">
                <a:solidFill>
                  <a:srgbClr val="000000"/>
                </a:solidFill>
                <a:latin typeface="Consolas" panose="020B0609020204030204" pitchFamily="49" charset="0"/>
              </a:rPr>
              <a:t>(</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studentGrades</a:t>
            </a:r>
            <a:r>
              <a:rPr lang="en-US" altLang="en-US" b="1" dirty="0">
                <a:solidFill>
                  <a:srgbClr val="000000"/>
                </a:solidFill>
                <a:latin typeface="Consolas" panose="020B0609020204030204" pitchFamily="49" charset="0"/>
              </a:rPr>
              <a:t>) {</a:t>
            </a:r>
          </a:p>
          <a:p>
            <a:r>
              <a:rPr lang="en-US" altLang="en-US" b="1" dirty="0">
                <a:solidFill>
                  <a:srgbClr val="7F0055"/>
                </a:solidFill>
                <a:latin typeface="Consolas" panose="020B0609020204030204" pitchFamily="49" charset="0"/>
              </a:rPr>
              <a:t>   int</a:t>
            </a:r>
            <a:r>
              <a:rPr lang="en-US" altLang="en-US" b="1" dirty="0">
                <a:solidFill>
                  <a:srgbClr val="000000"/>
                </a:solidFill>
                <a:latin typeface="Consolas" panose="020B0609020204030204" pitchFamily="49" charset="0"/>
              </a:rPr>
              <a:t> total = 0;</a:t>
            </a:r>
          </a:p>
          <a:p>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grade : </a:t>
            </a:r>
            <a:r>
              <a:rPr lang="en-US" altLang="en-US" b="1" dirty="0" err="1">
                <a:solidFill>
                  <a:srgbClr val="000000"/>
                </a:solidFill>
                <a:latin typeface="Consolas" panose="020B0609020204030204" pitchFamily="49" charset="0"/>
              </a:rPr>
              <a:t>studentGrades</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total += grade;</a:t>
            </a:r>
          </a:p>
          <a:p>
            <a:r>
              <a:rPr lang="en-US" altLang="en-US" b="1" dirty="0">
                <a:solidFill>
                  <a:srgbClr val="7F0055"/>
                </a:solidFill>
                <a:latin typeface="Consolas" panose="020B0609020204030204" pitchFamily="49" charset="0"/>
              </a:rPr>
              <a:t>   return</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double</a:t>
            </a:r>
            <a:r>
              <a:rPr lang="en-US" altLang="en-US" b="1" dirty="0">
                <a:solidFill>
                  <a:srgbClr val="000000"/>
                </a:solidFill>
                <a:latin typeface="Consolas" panose="020B0609020204030204" pitchFamily="49" charset="0"/>
              </a:rPr>
              <a:t>) total/</a:t>
            </a:r>
            <a:r>
              <a:rPr lang="en-US" altLang="en-US" b="1" dirty="0" err="1">
                <a:solidFill>
                  <a:srgbClr val="000000"/>
                </a:solidFill>
                <a:latin typeface="Consolas" panose="020B0609020204030204" pitchFamily="49" charset="0"/>
              </a:rPr>
              <a:t>studentGrades.</a:t>
            </a:r>
            <a:r>
              <a:rPr lang="en-US" altLang="en-US" b="1" dirty="0" err="1">
                <a:solidFill>
                  <a:srgbClr val="0000C0"/>
                </a:solidFill>
                <a:latin typeface="Consolas" panose="020B0609020204030204" pitchFamily="49" charset="0"/>
              </a:rPr>
              <a:t>length</a:t>
            </a:r>
            <a:r>
              <a:rPr lang="en-US" altLang="en-US" b="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a:t>
            </a:r>
          </a:p>
          <a:p>
            <a:endParaRPr lang="en-US" altLang="en-US" sz="1100" dirty="0">
              <a:solidFill>
                <a:srgbClr val="000000"/>
              </a:solidFill>
              <a:latin typeface="Consolas" panose="020B06090202040302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6264-5238-4757-D3AC-D5757BF1D07A}"/>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77D9C9D-D790-654D-A2C8-EA2521922C5A}"/>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5A117BC-0D53-324A-8164-A0178FDF05F9}" type="slidenum">
              <a:rPr lang="en-US" altLang="en-US" sz="800">
                <a:solidFill>
                  <a:srgbClr val="595959"/>
                </a:solidFill>
              </a:rPr>
              <a:pPr/>
              <a:t>78</a:t>
            </a:fld>
            <a:endParaRPr lang="en-US" altLang="en-US" sz="800">
              <a:solidFill>
                <a:srgbClr val="595959"/>
              </a:solidFill>
            </a:endParaRPr>
          </a:p>
        </p:txBody>
      </p:sp>
      <p:sp>
        <p:nvSpPr>
          <p:cNvPr id="123906" name="TextBox 5">
            <a:extLst>
              <a:ext uri="{FF2B5EF4-FFF2-40B4-BE49-F238E27FC236}">
                <a16:creationId xmlns:a16="http://schemas.microsoft.com/office/drawing/2014/main" id="{1CEFBB08-9C69-DC42-8273-D6E6C1A5117A}"/>
              </a:ext>
            </a:extLst>
          </p:cNvPr>
          <p:cNvSpPr txBox="1">
            <a:spLocks noChangeArrowheads="1"/>
          </p:cNvSpPr>
          <p:nvPr/>
        </p:nvSpPr>
        <p:spPr bwMode="auto">
          <a:xfrm>
            <a:off x="1259632" y="1659011"/>
            <a:ext cx="5538787" cy="587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lvl="1"/>
            <a:r>
              <a:rPr lang="en-US" altLang="en-US" b="1" dirty="0">
                <a:solidFill>
                  <a:srgbClr val="7F0055"/>
                </a:solidFill>
                <a:latin typeface="Consolas" panose="020B0609020204030204" pitchFamily="49" charset="0"/>
              </a:rPr>
              <a:t>private</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getMinimum</a:t>
            </a:r>
            <a:r>
              <a:rPr lang="en-US" altLang="en-US" b="1" dirty="0">
                <a:solidFill>
                  <a:srgbClr val="000000"/>
                </a:solidFill>
                <a:latin typeface="Consolas" panose="020B0609020204030204" pitchFamily="49" charset="0"/>
              </a:rPr>
              <a:t>() {</a:t>
            </a:r>
          </a:p>
          <a:p>
            <a:pPr lvl="1"/>
            <a:r>
              <a:rPr lang="en-US" altLang="en-US" b="1" dirty="0">
                <a:solidFill>
                  <a:srgbClr val="7F0055"/>
                </a:solidFill>
                <a:latin typeface="Consolas" panose="020B0609020204030204" pitchFamily="49" charset="0"/>
              </a:rPr>
              <a:t>   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currMin</a:t>
            </a:r>
            <a:r>
              <a:rPr lang="en-US" altLang="en-US" b="1" dirty="0">
                <a:solidFill>
                  <a:srgbClr val="000000"/>
                </a:solidFill>
                <a:latin typeface="Consolas" panose="020B0609020204030204" pitchFamily="49" charset="0"/>
              </a:rPr>
              <a:t>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[0][0];</a:t>
            </a:r>
          </a:p>
          <a:p>
            <a:pPr lvl="1"/>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studentGrades</a:t>
            </a:r>
            <a:r>
              <a:rPr lang="en-US" altLang="en-US" b="1" dirty="0">
                <a:solidFill>
                  <a:srgbClr val="000000"/>
                </a:solidFill>
                <a:latin typeface="Consolas" panose="020B0609020204030204" pitchFamily="49" charset="0"/>
              </a:rPr>
              <a:t>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a:t>
            </a:r>
          </a:p>
          <a:p>
            <a:pPr lvl="1"/>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grade : </a:t>
            </a:r>
            <a:r>
              <a:rPr lang="en-US" altLang="en-US" b="1" dirty="0" err="1">
                <a:solidFill>
                  <a:srgbClr val="000000"/>
                </a:solidFill>
                <a:latin typeface="Consolas" panose="020B0609020204030204" pitchFamily="49" charset="0"/>
              </a:rPr>
              <a:t>studentGrades</a:t>
            </a:r>
            <a:r>
              <a:rPr lang="en-US" altLang="en-US" b="1" dirty="0">
                <a:solidFill>
                  <a:srgbClr val="000000"/>
                </a:solidFill>
                <a:latin typeface="Consolas" panose="020B0609020204030204" pitchFamily="49" charset="0"/>
              </a:rPr>
              <a:t>)</a:t>
            </a:r>
          </a:p>
          <a:p>
            <a:pPr lvl="1"/>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currMin</a:t>
            </a:r>
            <a:r>
              <a:rPr lang="en-US" altLang="en-US" dirty="0">
                <a:solidFill>
                  <a:srgbClr val="000000"/>
                </a:solidFill>
                <a:latin typeface="Consolas" panose="020B0609020204030204" pitchFamily="49" charset="0"/>
              </a:rPr>
              <a:t> = </a:t>
            </a:r>
            <a:r>
              <a:rPr lang="en-US" altLang="en-US" dirty="0" err="1">
                <a:solidFill>
                  <a:srgbClr val="000000"/>
                </a:solidFill>
                <a:latin typeface="Consolas" panose="020B0609020204030204" pitchFamily="49" charset="0"/>
              </a:rPr>
              <a:t>Math.</a:t>
            </a:r>
            <a:r>
              <a:rPr lang="en-US" altLang="en-US" i="1" dirty="0" err="1">
                <a:solidFill>
                  <a:srgbClr val="000000"/>
                </a:solidFill>
                <a:latin typeface="Consolas" panose="020B0609020204030204" pitchFamily="49" charset="0"/>
              </a:rPr>
              <a:t>min</a:t>
            </a:r>
            <a:r>
              <a:rPr lang="en-US" altLang="en-US" i="1" dirty="0">
                <a:solidFill>
                  <a:srgbClr val="000000"/>
                </a:solidFill>
                <a:latin typeface="Consolas" panose="020B0609020204030204" pitchFamily="49" charset="0"/>
              </a:rPr>
              <a:t>(grade,  </a:t>
            </a:r>
            <a:r>
              <a:rPr lang="en-US" altLang="en-US" i="1" dirty="0" err="1">
                <a:solidFill>
                  <a:srgbClr val="000000"/>
                </a:solidFill>
                <a:latin typeface="Consolas" panose="020B0609020204030204" pitchFamily="49" charset="0"/>
              </a:rPr>
              <a:t>currMin</a:t>
            </a:r>
            <a:r>
              <a:rPr lang="en-US" altLang="en-US" i="1" dirty="0">
                <a:solidFill>
                  <a:srgbClr val="000000"/>
                </a:solidFill>
                <a:latin typeface="Consolas" panose="020B0609020204030204" pitchFamily="49" charset="0"/>
              </a:rPr>
              <a:t>);</a:t>
            </a:r>
          </a:p>
          <a:p>
            <a:pPr lvl="1"/>
            <a:r>
              <a:rPr lang="en-US" altLang="en-US" b="1" dirty="0">
                <a:solidFill>
                  <a:srgbClr val="7F0055"/>
                </a:solidFill>
                <a:latin typeface="Consolas" panose="020B0609020204030204" pitchFamily="49" charset="0"/>
              </a:rPr>
              <a:t>	return</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currMin</a:t>
            </a:r>
            <a:r>
              <a:rPr lang="en-US" altLang="en-US" b="1" dirty="0">
                <a:solidFill>
                  <a:srgbClr val="000000"/>
                </a:solidFill>
                <a:latin typeface="Consolas" panose="020B0609020204030204" pitchFamily="49" charset="0"/>
              </a:rPr>
              <a:t>;</a:t>
            </a:r>
          </a:p>
          <a:p>
            <a:pPr lvl="1"/>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function </a:t>
            </a:r>
            <a:r>
              <a:rPr lang="en-US" altLang="en-US" dirty="0" err="1">
                <a:solidFill>
                  <a:srgbClr val="3F7F5F"/>
                </a:solidFill>
                <a:latin typeface="Consolas" panose="020B0609020204030204" pitchFamily="49" charset="0"/>
              </a:rPr>
              <a:t>getMinimum</a:t>
            </a:r>
            <a:endParaRPr lang="en-US" altLang="en-US" b="1" dirty="0">
              <a:solidFill>
                <a:srgbClr val="7F0055"/>
              </a:solidFill>
              <a:latin typeface="Consolas" panose="020B0609020204030204" pitchFamily="49" charset="0"/>
            </a:endParaRPr>
          </a:p>
          <a:p>
            <a:pPr lvl="1"/>
            <a:endParaRPr lang="en-US" altLang="en-US" b="1" dirty="0">
              <a:solidFill>
                <a:srgbClr val="7F0055"/>
              </a:solidFill>
              <a:latin typeface="Consolas" panose="020B0609020204030204" pitchFamily="49" charset="0"/>
            </a:endParaRPr>
          </a:p>
          <a:p>
            <a:pPr lvl="1"/>
            <a:r>
              <a:rPr lang="en-US" altLang="en-US" b="1" dirty="0">
                <a:solidFill>
                  <a:srgbClr val="7F0055"/>
                </a:solidFill>
                <a:latin typeface="Consolas" panose="020B0609020204030204" pitchFamily="49" charset="0"/>
              </a:rPr>
              <a:t>private</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getMaximum</a:t>
            </a:r>
            <a:r>
              <a:rPr lang="en-US" altLang="en-US" b="1" dirty="0">
                <a:solidFill>
                  <a:srgbClr val="000000"/>
                </a:solidFill>
                <a:latin typeface="Consolas" panose="020B0609020204030204" pitchFamily="49" charset="0"/>
              </a:rPr>
              <a:t>() {</a:t>
            </a:r>
          </a:p>
          <a:p>
            <a:pPr lvl="1"/>
            <a:r>
              <a:rPr lang="en-US" altLang="en-US" b="1" dirty="0">
                <a:solidFill>
                  <a:srgbClr val="7F0055"/>
                </a:solidFill>
                <a:latin typeface="Consolas" panose="020B0609020204030204" pitchFamily="49" charset="0"/>
              </a:rPr>
              <a:t>   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currMax</a:t>
            </a:r>
            <a:r>
              <a:rPr lang="en-US" altLang="en-US" b="1" dirty="0">
                <a:solidFill>
                  <a:srgbClr val="000000"/>
                </a:solidFill>
                <a:latin typeface="Consolas" panose="020B0609020204030204" pitchFamily="49" charset="0"/>
              </a:rPr>
              <a:t>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[0][0];</a:t>
            </a:r>
          </a:p>
          <a:p>
            <a:pPr lvl="1"/>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studentGrades</a:t>
            </a:r>
            <a:r>
              <a:rPr lang="en-US" altLang="en-US" b="1" dirty="0">
                <a:solidFill>
                  <a:srgbClr val="000000"/>
                </a:solidFill>
                <a:latin typeface="Consolas" panose="020B0609020204030204" pitchFamily="49" charset="0"/>
              </a:rPr>
              <a:t> : </a:t>
            </a:r>
            <a:r>
              <a:rPr lang="en-US" altLang="en-US" b="1" dirty="0">
                <a:solidFill>
                  <a:srgbClr val="0000C0"/>
                </a:solidFill>
                <a:latin typeface="Consolas" panose="020B0609020204030204" pitchFamily="49" charset="0"/>
              </a:rPr>
              <a:t>grades</a:t>
            </a:r>
            <a:r>
              <a:rPr lang="en-US" altLang="en-US" b="1" dirty="0">
                <a:solidFill>
                  <a:srgbClr val="000000"/>
                </a:solidFill>
                <a:latin typeface="Consolas" panose="020B0609020204030204" pitchFamily="49" charset="0"/>
              </a:rPr>
              <a:t>)</a:t>
            </a:r>
          </a:p>
          <a:p>
            <a:pPr lvl="1"/>
            <a:r>
              <a:rPr lang="en-US" altLang="en-US" b="1" dirty="0">
                <a:solidFill>
                  <a:srgbClr val="7F0055"/>
                </a:solidFill>
                <a:latin typeface="Consolas" panose="020B0609020204030204" pitchFamily="49" charset="0"/>
              </a:rPr>
              <a:t>      for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grade : </a:t>
            </a:r>
            <a:r>
              <a:rPr lang="en-US" altLang="en-US" b="1" dirty="0" err="1">
                <a:solidFill>
                  <a:srgbClr val="000000"/>
                </a:solidFill>
                <a:latin typeface="Consolas" panose="020B0609020204030204" pitchFamily="49" charset="0"/>
              </a:rPr>
              <a:t>studentGrades</a:t>
            </a:r>
            <a:r>
              <a:rPr lang="en-US" altLang="en-US" b="1" dirty="0">
                <a:solidFill>
                  <a:srgbClr val="000000"/>
                </a:solidFill>
                <a:latin typeface="Consolas" panose="020B0609020204030204" pitchFamily="49" charset="0"/>
              </a:rPr>
              <a:t>)</a:t>
            </a:r>
          </a:p>
          <a:p>
            <a:pPr lvl="1"/>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currMax</a:t>
            </a:r>
            <a:r>
              <a:rPr lang="en-US" altLang="en-US" dirty="0">
                <a:solidFill>
                  <a:srgbClr val="000000"/>
                </a:solidFill>
                <a:latin typeface="Consolas" panose="020B0609020204030204" pitchFamily="49" charset="0"/>
              </a:rPr>
              <a:t> = </a:t>
            </a:r>
            <a:r>
              <a:rPr lang="en-US" altLang="en-US" dirty="0" err="1">
                <a:solidFill>
                  <a:srgbClr val="000000"/>
                </a:solidFill>
                <a:latin typeface="Consolas" panose="020B0609020204030204" pitchFamily="49" charset="0"/>
              </a:rPr>
              <a:t>Math.</a:t>
            </a:r>
            <a:r>
              <a:rPr lang="en-US" altLang="en-US" i="1" dirty="0" err="1">
                <a:solidFill>
                  <a:srgbClr val="000000"/>
                </a:solidFill>
                <a:latin typeface="Consolas" panose="020B0609020204030204" pitchFamily="49" charset="0"/>
              </a:rPr>
              <a:t>max</a:t>
            </a:r>
            <a:r>
              <a:rPr lang="en-US" altLang="en-US" i="1" dirty="0">
                <a:solidFill>
                  <a:srgbClr val="000000"/>
                </a:solidFill>
                <a:latin typeface="Consolas" panose="020B0609020204030204" pitchFamily="49" charset="0"/>
              </a:rPr>
              <a:t>(grade, </a:t>
            </a:r>
            <a:r>
              <a:rPr lang="en-US" altLang="en-US" i="1" dirty="0" err="1">
                <a:solidFill>
                  <a:srgbClr val="000000"/>
                </a:solidFill>
                <a:latin typeface="Consolas" panose="020B0609020204030204" pitchFamily="49" charset="0"/>
              </a:rPr>
              <a:t>currMax</a:t>
            </a:r>
            <a:r>
              <a:rPr lang="en-US" altLang="en-US" i="1" dirty="0">
                <a:solidFill>
                  <a:srgbClr val="000000"/>
                </a:solidFill>
                <a:latin typeface="Consolas" panose="020B0609020204030204" pitchFamily="49" charset="0"/>
              </a:rPr>
              <a:t>);</a:t>
            </a:r>
          </a:p>
          <a:p>
            <a:pPr lvl="1"/>
            <a:r>
              <a:rPr lang="en-US" altLang="en-US" b="1" dirty="0">
                <a:solidFill>
                  <a:srgbClr val="7F0055"/>
                </a:solidFill>
                <a:latin typeface="Consolas" panose="020B0609020204030204" pitchFamily="49" charset="0"/>
              </a:rPr>
              <a:t>   return</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currMax</a:t>
            </a:r>
            <a:r>
              <a:rPr lang="en-US" altLang="en-US" b="1" dirty="0">
                <a:solidFill>
                  <a:srgbClr val="000000"/>
                </a:solidFill>
                <a:latin typeface="Consolas" panose="020B0609020204030204" pitchFamily="49" charset="0"/>
              </a:rPr>
              <a:t>;</a:t>
            </a:r>
          </a:p>
          <a:p>
            <a:pPr lvl="1"/>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function </a:t>
            </a:r>
            <a:r>
              <a:rPr lang="en-US" altLang="en-US" dirty="0" err="1">
                <a:solidFill>
                  <a:srgbClr val="3F7F5F"/>
                </a:solidFill>
                <a:latin typeface="Consolas" panose="020B0609020204030204" pitchFamily="49" charset="0"/>
              </a:rPr>
              <a:t>getMaximum</a:t>
            </a:r>
            <a:endParaRPr lang="en-US" altLang="en-US" dirty="0">
              <a:solidFill>
                <a:srgbClr val="3F7F5F"/>
              </a:solidFill>
              <a:latin typeface="Consolas" panose="020B0609020204030204" pitchFamily="49" charset="0"/>
            </a:endParaRP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class </a:t>
            </a:r>
            <a:r>
              <a:rPr lang="en-US" altLang="en-US" dirty="0" err="1">
                <a:solidFill>
                  <a:srgbClr val="3F7F5F"/>
                </a:solidFill>
                <a:latin typeface="Consolas" panose="020B0609020204030204" pitchFamily="49" charset="0"/>
              </a:rPr>
              <a:t>GradeBook</a:t>
            </a:r>
            <a:endParaRPr lang="en-US" altLang="en-US" dirty="0">
              <a:solidFill>
                <a:srgbClr val="3F7F5F"/>
              </a:solidFill>
              <a:latin typeface="Consolas" panose="020B06090202040302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B945-5686-D777-B53C-674618776C7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2B04CA8-D815-D144-96BA-E1FCC0863876}"/>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5332E52-8DAB-4843-A4F7-BF3F1817B00A}" type="slidenum">
              <a:rPr lang="en-US" altLang="en-US" sz="800">
                <a:solidFill>
                  <a:srgbClr val="595959"/>
                </a:solidFill>
              </a:rPr>
              <a:pPr/>
              <a:t>79</a:t>
            </a:fld>
            <a:endParaRPr lang="en-US" altLang="en-US" sz="800">
              <a:solidFill>
                <a:srgbClr val="595959"/>
              </a:solidFill>
            </a:endParaRPr>
          </a:p>
        </p:txBody>
      </p:sp>
      <p:sp>
        <p:nvSpPr>
          <p:cNvPr id="124930" name="TextBox 6">
            <a:extLst>
              <a:ext uri="{FF2B5EF4-FFF2-40B4-BE49-F238E27FC236}">
                <a16:creationId xmlns:a16="http://schemas.microsoft.com/office/drawing/2014/main" id="{CE01CDDC-5821-0B49-9C93-7B4181FFA543}"/>
              </a:ext>
            </a:extLst>
          </p:cNvPr>
          <p:cNvSpPr txBox="1">
            <a:spLocks noChangeArrowheads="1"/>
          </p:cNvSpPr>
          <p:nvPr/>
        </p:nvSpPr>
        <p:spPr bwMode="auto">
          <a:xfrm>
            <a:off x="1475656" y="1573782"/>
            <a:ext cx="6840538" cy="644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b="1" dirty="0">
                <a:solidFill>
                  <a:srgbClr val="7F0055"/>
                </a:solidFill>
                <a:latin typeface="Consolas" panose="020B0609020204030204" pitchFamily="49" charset="0"/>
              </a:rPr>
              <a:t>public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class</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GradeBookTest</a:t>
            </a:r>
            <a:r>
              <a:rPr lang="en-US" altLang="en-US" sz="1400" b="1" dirty="0">
                <a:solidFill>
                  <a:srgbClr val="000000"/>
                </a:solidFill>
                <a:latin typeface="Consolas" panose="020B0609020204030204" pitchFamily="49" charset="0"/>
              </a:rPr>
              <a:t> {</a:t>
            </a:r>
            <a:endParaRPr lang="en-US" altLang="en-US" sz="1400" dirty="0">
              <a:latin typeface="Consolas" panose="020B0609020204030204" pitchFamily="49" charset="0"/>
            </a:endParaRPr>
          </a:p>
          <a:p>
            <a:r>
              <a:rPr lang="en-US" altLang="en-US" sz="1400"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public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static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void</a:t>
            </a:r>
            <a:r>
              <a:rPr lang="en-US" altLang="en-US" sz="1400" b="1" dirty="0">
                <a:solidFill>
                  <a:srgbClr val="000000"/>
                </a:solidFill>
                <a:latin typeface="Consolas" panose="020B0609020204030204" pitchFamily="49" charset="0"/>
              </a:rPr>
              <a:t> main(String[] </a:t>
            </a:r>
            <a:r>
              <a:rPr lang="en-US" altLang="en-US" sz="1400" b="1" dirty="0" err="1">
                <a:solidFill>
                  <a:srgbClr val="000000"/>
                </a:solidFill>
                <a:latin typeface="Consolas" panose="020B0609020204030204" pitchFamily="49" charset="0"/>
              </a:rPr>
              <a:t>args</a:t>
            </a:r>
            <a:r>
              <a:rPr lang="en-US" altLang="en-US" sz="1400" b="1" dirty="0">
                <a:solidFill>
                  <a:srgbClr val="000000"/>
                </a:solidFill>
                <a:latin typeface="Consolas" panose="020B0609020204030204" pitchFamily="49" charset="0"/>
              </a:rPr>
              <a:t>) {</a:t>
            </a:r>
            <a:endParaRPr lang="en-US" altLang="en-US" sz="1400" dirty="0">
              <a:latin typeface="Consolas" panose="020B0609020204030204" pitchFamily="49" charset="0"/>
            </a:endParaRPr>
          </a:p>
          <a:p>
            <a:pPr lvl="1"/>
            <a:r>
              <a:rPr lang="en-US" altLang="en-US" sz="1400"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gradesArray</a:t>
            </a:r>
            <a:r>
              <a:rPr lang="en-US" altLang="en-US" sz="1400" b="1" dirty="0">
                <a:solidFill>
                  <a:srgbClr val="000000"/>
                </a:solidFill>
                <a:latin typeface="Consolas" panose="020B0609020204030204" pitchFamily="49" charset="0"/>
              </a:rPr>
              <a:t> = </a:t>
            </a:r>
          </a:p>
          <a:p>
            <a:pPr lvl="1"/>
            <a:r>
              <a:rPr lang="en-US" altLang="en-US" sz="1400" dirty="0">
                <a:solidFill>
                  <a:srgbClr val="000000"/>
                </a:solidFill>
                <a:latin typeface="Consolas" panose="020B0609020204030204" pitchFamily="49" charset="0"/>
              </a:rPr>
              <a:t>  {    {87, 95, 89},</a:t>
            </a:r>
          </a:p>
          <a:p>
            <a:pPr lvl="2"/>
            <a:r>
              <a:rPr lang="en-US" altLang="en-US" sz="1400" dirty="0">
                <a:solidFill>
                  <a:srgbClr val="000000"/>
                </a:solidFill>
                <a:latin typeface="Consolas" panose="020B0609020204030204" pitchFamily="49" charset="0"/>
              </a:rPr>
              <a:t>  	{78, 92, 80},</a:t>
            </a:r>
          </a:p>
          <a:p>
            <a:pPr lvl="2"/>
            <a:r>
              <a:rPr lang="en-US" altLang="en-US" sz="1400" dirty="0">
                <a:solidFill>
                  <a:srgbClr val="000000"/>
                </a:solidFill>
                <a:latin typeface="Consolas" panose="020B0609020204030204" pitchFamily="49" charset="0"/>
              </a:rPr>
              <a:t>  {92, 100, 91},</a:t>
            </a:r>
          </a:p>
          <a:p>
            <a:pPr lvl="2"/>
            <a:r>
              <a:rPr lang="en-US" altLang="en-US" sz="1400" dirty="0">
                <a:solidFill>
                  <a:srgbClr val="000000"/>
                </a:solidFill>
                <a:latin typeface="Consolas" panose="020B0609020204030204" pitchFamily="49" charset="0"/>
              </a:rPr>
              <a:t>  {89, 97, 93},</a:t>
            </a:r>
          </a:p>
          <a:p>
            <a:pPr lvl="2"/>
            <a:r>
              <a:rPr lang="en-US" altLang="en-US" sz="1400" dirty="0">
                <a:solidFill>
                  <a:srgbClr val="000000"/>
                </a:solidFill>
                <a:latin typeface="Consolas" panose="020B0609020204030204" pitchFamily="49" charset="0"/>
              </a:rPr>
              <a:t>  {89, 100, 100},</a:t>
            </a:r>
          </a:p>
          <a:p>
            <a:pPr lvl="2"/>
            <a:r>
              <a:rPr lang="en-US" altLang="en-US" sz="1400" dirty="0">
                <a:solidFill>
                  <a:srgbClr val="000000"/>
                </a:solidFill>
                <a:latin typeface="Consolas" panose="020B0609020204030204" pitchFamily="49" charset="0"/>
              </a:rPr>
              <a:t>  {75, 85, 95},</a:t>
            </a:r>
          </a:p>
          <a:p>
            <a:pPr lvl="2"/>
            <a:r>
              <a:rPr lang="en-US" altLang="en-US" sz="1400" dirty="0">
                <a:solidFill>
                  <a:srgbClr val="000000"/>
                </a:solidFill>
                <a:latin typeface="Consolas" panose="020B0609020204030204" pitchFamily="49" charset="0"/>
              </a:rPr>
              <a:t>  {76, 99, 95},</a:t>
            </a:r>
          </a:p>
          <a:p>
            <a:pPr lvl="2"/>
            <a:r>
              <a:rPr lang="en-US" altLang="en-US" sz="1400" dirty="0">
                <a:solidFill>
                  <a:srgbClr val="000000"/>
                </a:solidFill>
                <a:latin typeface="Consolas" panose="020B0609020204030204" pitchFamily="49" charset="0"/>
              </a:rPr>
              <a:t>  {81, 84, 89},</a:t>
            </a:r>
          </a:p>
          <a:p>
            <a:pPr lvl="2"/>
            <a:r>
              <a:rPr lang="en-US" altLang="en-US" sz="1400" dirty="0">
                <a:solidFill>
                  <a:srgbClr val="000000"/>
                </a:solidFill>
                <a:latin typeface="Consolas" panose="020B0609020204030204" pitchFamily="49" charset="0"/>
              </a:rPr>
              <a:t>  {79, 94, 97},</a:t>
            </a:r>
          </a:p>
          <a:p>
            <a:pPr lvl="2"/>
            <a:r>
              <a:rPr lang="en-US" altLang="en-US" sz="1400" dirty="0">
                <a:solidFill>
                  <a:srgbClr val="000000"/>
                </a:solidFill>
                <a:latin typeface="Consolas" panose="020B0609020204030204" pitchFamily="49" charset="0"/>
              </a:rPr>
              <a:t>  {86, 87, 95}</a:t>
            </a:r>
          </a:p>
          <a:p>
            <a:pPr lvl="1"/>
            <a:r>
              <a:rPr lang="en-US" altLang="en-US" sz="1400" dirty="0">
                <a:solidFill>
                  <a:srgbClr val="000000"/>
                </a:solidFill>
                <a:latin typeface="Consolas" panose="020B0609020204030204" pitchFamily="49" charset="0"/>
              </a:rPr>
              <a:t>  };</a:t>
            </a:r>
          </a:p>
          <a:p>
            <a:r>
              <a:rPr lang="en-US" altLang="en-US" sz="1400" dirty="0">
                <a:solidFill>
                  <a:srgbClr val="000000"/>
                </a:solidFill>
                <a:latin typeface="Consolas" panose="020B0609020204030204" pitchFamily="49" charset="0"/>
              </a:rPr>
              <a:t>  </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GradeBook</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gb</a:t>
            </a:r>
            <a:r>
              <a:rPr lang="en-US" altLang="en-US" sz="1400" dirty="0">
                <a:solidFill>
                  <a:srgbClr val="000000"/>
                </a:solidFill>
                <a:latin typeface="Consolas" panose="020B0609020204030204" pitchFamily="49" charset="0"/>
              </a:rPr>
              <a:t> = </a:t>
            </a:r>
            <a:r>
              <a:rPr lang="en-US" altLang="en-US" sz="1400" b="1" dirty="0">
                <a:solidFill>
                  <a:srgbClr val="7F0055"/>
                </a:solidFill>
                <a:latin typeface="Consolas" panose="020B0609020204030204" pitchFamily="49" charset="0"/>
              </a:rPr>
              <a:t>new</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GradeBook</a:t>
            </a:r>
            <a:r>
              <a:rPr lang="en-US" altLang="en-US" sz="1400" b="1" dirty="0">
                <a:solidFill>
                  <a:srgbClr val="000000"/>
                </a:solidFill>
                <a:latin typeface="Consolas" panose="020B0609020204030204" pitchFamily="49" charset="0"/>
              </a:rPr>
              <a:t>(</a:t>
            </a:r>
            <a:r>
              <a:rPr lang="en-US" altLang="en-US" sz="1400" b="1" dirty="0">
                <a:solidFill>
                  <a:srgbClr val="2A00FF"/>
                </a:solidFill>
                <a:latin typeface="Consolas" panose="020B0609020204030204" pitchFamily="49" charset="0"/>
              </a:rPr>
              <a:t>"Java"</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gradesArray</a:t>
            </a:r>
            <a:r>
              <a:rPr lang="en-US" altLang="en-US" sz="1400" b="1" dirty="0">
                <a:solidFill>
                  <a:srgbClr val="000000"/>
                </a:solidFill>
                <a:latin typeface="Consolas" panose="020B0609020204030204" pitchFamily="49" charset="0"/>
              </a:rPr>
              <a:t>);</a:t>
            </a:r>
            <a:endParaRPr lang="en-US" altLang="en-US" sz="1400" dirty="0">
              <a:latin typeface="Consolas" panose="020B0609020204030204" pitchFamily="49" charset="0"/>
            </a:endParaRP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gb.displayMessage</a:t>
            </a:r>
            <a:r>
              <a:rPr lang="en-US" altLang="en-US" sz="1400"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gb.processGrades</a:t>
            </a:r>
            <a:r>
              <a:rPr lang="en-US" altLang="en-US" sz="1400"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 </a:t>
            </a:r>
            <a:r>
              <a:rPr lang="en-US" altLang="en-US" sz="1400" dirty="0">
                <a:solidFill>
                  <a:srgbClr val="3F7F5F"/>
                </a:solidFill>
                <a:latin typeface="Consolas" panose="020B0609020204030204" pitchFamily="49" charset="0"/>
              </a:rPr>
              <a:t>// end function main</a:t>
            </a:r>
          </a:p>
          <a:p>
            <a:r>
              <a:rPr lang="en-US" altLang="en-US" sz="1400" dirty="0">
                <a:solidFill>
                  <a:srgbClr val="000000"/>
                </a:solidFill>
                <a:latin typeface="Consolas" panose="020B0609020204030204" pitchFamily="49" charset="0"/>
              </a:rPr>
              <a:t>} </a:t>
            </a:r>
            <a:r>
              <a:rPr lang="en-US" altLang="en-US" sz="1400" dirty="0">
                <a:solidFill>
                  <a:srgbClr val="3F7F5F"/>
                </a:solidFill>
                <a:latin typeface="Consolas" panose="020B0609020204030204" pitchFamily="49" charset="0"/>
              </a:rPr>
              <a:t>// end class </a:t>
            </a:r>
            <a:r>
              <a:rPr lang="en-US" altLang="en-US" sz="1400" dirty="0" err="1">
                <a:solidFill>
                  <a:srgbClr val="3F7F5F"/>
                </a:solidFill>
                <a:latin typeface="Consolas" panose="020B0609020204030204" pitchFamily="49" charset="0"/>
              </a:rPr>
              <a:t>GradeBookTest</a:t>
            </a:r>
            <a:endParaRPr lang="en-US" altLang="en-US" sz="1400" dirty="0">
              <a:solidFill>
                <a:srgbClr val="3F7F5F"/>
              </a:solidFill>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0C2D2344-5A74-924D-96DC-3C7E01A159F4}"/>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Array: An Example</a:t>
            </a:r>
          </a:p>
        </p:txBody>
      </p:sp>
      <p:sp>
        <p:nvSpPr>
          <p:cNvPr id="774147" name="Rectangle 3">
            <a:extLst>
              <a:ext uri="{FF2B5EF4-FFF2-40B4-BE49-F238E27FC236}">
                <a16:creationId xmlns:a16="http://schemas.microsoft.com/office/drawing/2014/main" id="{4507B233-BFEB-0049-A400-7B65C7631E4F}"/>
              </a:ext>
            </a:extLst>
          </p:cNvPr>
          <p:cNvSpPr>
            <a:spLocks noGrp="1" noChangeArrowheads="1"/>
          </p:cNvSpPr>
          <p:nvPr>
            <p:ph type="body" idx="1"/>
          </p:nvPr>
        </p:nvSpPr>
        <p:spPr>
          <a:xfrm>
            <a:off x="8293" y="1315104"/>
            <a:ext cx="9324527" cy="5543550"/>
          </a:xfrm>
        </p:spPr>
        <p:txBody>
          <a:bodyPr>
            <a:noAutofit/>
          </a:bodyPr>
          <a:lstStyle/>
          <a:p>
            <a:pPr marL="0" indent="0">
              <a:spcBef>
                <a:spcPts val="200"/>
              </a:spcBef>
              <a:buNone/>
            </a:pPr>
            <a:r>
              <a:rPr lang="en-US" sz="1600" b="1" dirty="0">
                <a:solidFill>
                  <a:srgbClr val="7F0055"/>
                </a:solidFill>
                <a:latin typeface="Courier New" panose="02070309020205020404" pitchFamily="49" charset="0"/>
                <a:cs typeface="Courier New" panose="02070309020205020404" pitchFamily="49" charset="0"/>
              </a:rPr>
              <a:t>import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java.util.Scanner</a:t>
            </a:r>
            <a:r>
              <a:rPr lang="en-US" sz="1600" b="1" dirty="0">
                <a:latin typeface="Courier New" panose="02070309020205020404" pitchFamily="49" charset="0"/>
                <a:cs typeface="Courier New" panose="02070309020205020404" pitchFamily="49" charset="0"/>
              </a:rPr>
              <a:t>;</a:t>
            </a:r>
          </a:p>
          <a:p>
            <a:pPr marL="0" indent="0">
              <a:spcBef>
                <a:spcPts val="200"/>
              </a:spcBef>
              <a:buNone/>
            </a:pPr>
            <a:endParaRPr lang="en-US" sz="1600" b="1" dirty="0">
              <a:latin typeface="Courier New" panose="02070309020205020404" pitchFamily="49" charset="0"/>
              <a:cs typeface="Courier New" panose="02070309020205020404" pitchFamily="49" charset="0"/>
            </a:endParaRPr>
          </a:p>
          <a:p>
            <a:pPr marL="0" indent="0">
              <a:spcBef>
                <a:spcPts val="200"/>
              </a:spcBef>
              <a:buNone/>
            </a:pPr>
            <a:r>
              <a:rPr lang="en-US" sz="1600" b="1" dirty="0">
                <a:solidFill>
                  <a:srgbClr val="7F0055"/>
                </a:solidFill>
                <a:latin typeface="Courier New" panose="02070309020205020404" pitchFamily="49" charset="0"/>
                <a:cs typeface="Courier New" panose="02070309020205020404" pitchFamily="49" charset="0"/>
              </a:rPr>
              <a:t>public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class</a:t>
            </a:r>
            <a:r>
              <a:rPr lang="en-US" sz="1600" b="1" dirty="0">
                <a:solidFill>
                  <a:srgbClr val="000000"/>
                </a:solidFill>
                <a:latin typeface="Courier New" panose="02070309020205020404" pitchFamily="49" charset="0"/>
                <a:cs typeface="Courier New" panose="02070309020205020404" pitchFamily="49" charset="0"/>
              </a:rPr>
              <a:t> Driver {</a:t>
            </a:r>
            <a:endParaRPr lang="en-US" sz="1600" b="1" dirty="0">
              <a:latin typeface="Courier New" panose="02070309020205020404" pitchFamily="49" charset="0"/>
              <a:cs typeface="Courier New" panose="02070309020205020404" pitchFamily="49" charset="0"/>
            </a:endParaRPr>
          </a:p>
          <a:p>
            <a:pPr marL="342900" lvl="1" indent="0">
              <a:spcBef>
                <a:spcPts val="200"/>
              </a:spcBef>
              <a:buNone/>
            </a:pPr>
            <a:r>
              <a:rPr lang="en-US" sz="1600" b="1" dirty="0">
                <a:solidFill>
                  <a:srgbClr val="7F0055"/>
                </a:solidFill>
                <a:latin typeface="Courier New" panose="02070309020205020404" pitchFamily="49" charset="0"/>
                <a:cs typeface="Courier New" panose="02070309020205020404" pitchFamily="49" charset="0"/>
              </a:rPr>
              <a:t>public</a:t>
            </a:r>
            <a:r>
              <a:rPr lang="en-US" sz="1600" b="1" dirty="0">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static</a:t>
            </a:r>
            <a:r>
              <a:rPr lang="en-US" sz="1600" b="1" dirty="0">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main(String[] </a:t>
            </a:r>
            <a:r>
              <a:rPr lang="en-US" sz="1600" b="1" dirty="0" err="1">
                <a:solidFill>
                  <a:srgbClr val="6A3E3E"/>
                </a:solidFill>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 {</a:t>
            </a:r>
          </a:p>
          <a:p>
            <a:pPr marL="692150" lvl="2" indent="0">
              <a:spcBef>
                <a:spcPts val="200"/>
              </a:spcBef>
              <a:buNone/>
            </a:pPr>
            <a:r>
              <a:rPr lang="en-US" sz="1600" b="1" dirty="0">
                <a:solidFill>
                  <a:srgbClr val="7F0055"/>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a:t>
            </a:r>
          </a:p>
          <a:p>
            <a:pPr marL="692150" lvl="2" indent="0">
              <a:spcBef>
                <a:spcPts val="200"/>
              </a:spcBef>
              <a:buNone/>
            </a:pPr>
            <a:r>
              <a:rPr lang="en-US" sz="1600" b="1" dirty="0">
                <a:solidFill>
                  <a:srgbClr val="7F0055"/>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 </a:t>
            </a:r>
            <a:r>
              <a:rPr lang="en-US" sz="1600" b="1" dirty="0" err="1">
                <a:solidFill>
                  <a:srgbClr val="6A3E3E"/>
                </a:solidFill>
                <a:latin typeface="Courier New" panose="02070309020205020404" pitchFamily="49" charset="0"/>
                <a:cs typeface="Courier New" panose="02070309020205020404" pitchFamily="49" charset="0"/>
              </a:rPr>
              <a:t>myArray</a:t>
            </a:r>
            <a:r>
              <a:rPr lang="en-US" sz="1600" b="1" dirty="0">
                <a:latin typeface="Courier New" panose="02070309020205020404" pitchFamily="49" charset="0"/>
                <a:cs typeface="Courier New" panose="02070309020205020404" pitchFamily="49" charset="0"/>
              </a:rPr>
              <a:t>;</a:t>
            </a:r>
          </a:p>
          <a:p>
            <a:pPr marL="692150" lvl="2" indent="0">
              <a:spcBef>
                <a:spcPts val="200"/>
              </a:spcBef>
              <a:buNone/>
            </a:pPr>
            <a:r>
              <a:rPr lang="en-US" sz="1600" b="1" dirty="0">
                <a:latin typeface="Courier New" panose="02070309020205020404" pitchFamily="49" charset="0"/>
                <a:cs typeface="Courier New" panose="02070309020205020404" pitchFamily="49" charset="0"/>
              </a:rPr>
              <a:t>Scanner </a:t>
            </a:r>
            <a:r>
              <a:rPr lang="en-US" sz="1600" b="1" dirty="0">
                <a:solidFill>
                  <a:srgbClr val="6A3E3E"/>
                </a:solidFill>
                <a:latin typeface="Courier New" panose="02070309020205020404" pitchFamily="49" charset="0"/>
                <a:cs typeface="Courier New" panose="02070309020205020404" pitchFamily="49" charset="0"/>
              </a:rPr>
              <a:t>input</a:t>
            </a:r>
            <a:r>
              <a:rPr lang="en-US" sz="1600" b="1" dirty="0">
                <a:latin typeface="Courier New" panose="02070309020205020404" pitchFamily="49" charset="0"/>
                <a:cs typeface="Courier New" panose="02070309020205020404" pitchFamily="49" charset="0"/>
              </a:rPr>
              <a:t> = </a:t>
            </a:r>
            <a:r>
              <a:rPr lang="en-US" sz="1600" b="1" dirty="0">
                <a:solidFill>
                  <a:srgbClr val="7F0055"/>
                </a:solidFill>
                <a:latin typeface="Courier New" panose="02070309020205020404" pitchFamily="49" charset="0"/>
                <a:cs typeface="Courier New" panose="02070309020205020404" pitchFamily="49" charset="0"/>
              </a:rPr>
              <a:t>new</a:t>
            </a:r>
            <a:r>
              <a:rPr lang="en-US" sz="1600" b="1" dirty="0">
                <a:latin typeface="Courier New" panose="02070309020205020404" pitchFamily="49" charset="0"/>
                <a:cs typeface="Courier New" panose="02070309020205020404" pitchFamily="49" charset="0"/>
              </a:rPr>
              <a:t> Scanner (</a:t>
            </a:r>
            <a:r>
              <a:rPr lang="en-US" sz="1600" b="1" dirty="0" err="1">
                <a:latin typeface="Courier New" panose="02070309020205020404" pitchFamily="49" charset="0"/>
                <a:cs typeface="Courier New" panose="02070309020205020404" pitchFamily="49" charset="0"/>
              </a:rPr>
              <a:t>System.</a:t>
            </a:r>
            <a:r>
              <a:rPr lang="en-US" sz="1600" b="1" dirty="0" err="1">
                <a:solidFill>
                  <a:srgbClr val="0000C0"/>
                </a:solidFill>
                <a:latin typeface="Courier New" panose="02070309020205020404" pitchFamily="49" charset="0"/>
                <a:cs typeface="Courier New" panose="02070309020205020404" pitchFamily="49" charset="0"/>
              </a:rPr>
              <a:t>in</a:t>
            </a:r>
            <a:r>
              <a:rPr lang="en-US" sz="1600" b="1" dirty="0">
                <a:latin typeface="Courier New" panose="02070309020205020404" pitchFamily="49" charset="0"/>
                <a:cs typeface="Courier New" panose="02070309020205020404" pitchFamily="49" charset="0"/>
              </a:rPr>
              <a:t>);</a:t>
            </a:r>
          </a:p>
          <a:p>
            <a:pPr marL="692150" lvl="2" indent="0">
              <a:spcBef>
                <a:spcPts val="200"/>
              </a:spcBef>
              <a:buNone/>
            </a:pPr>
            <a:r>
              <a:rPr lang="en-US" sz="1600" b="1" dirty="0" err="1">
                <a:solidFill>
                  <a:srgbClr val="000000"/>
                </a:solidFill>
                <a:latin typeface="Courier New" panose="02070309020205020404" pitchFamily="49" charset="0"/>
                <a:cs typeface="Courier New" panose="02070309020205020404" pitchFamily="49" charset="0"/>
              </a:rPr>
              <a:t>System.</a:t>
            </a:r>
            <a:r>
              <a:rPr lang="en-US" sz="1600" b="1" dirty="0" err="1">
                <a:solidFill>
                  <a:srgbClr val="0000C0"/>
                </a:solidFill>
                <a:latin typeface="Courier New" panose="02070309020205020404" pitchFamily="49" charset="0"/>
                <a:cs typeface="Courier New" panose="02070309020205020404" pitchFamily="49" charset="0"/>
              </a:rPr>
              <a:t>out</a:t>
            </a:r>
            <a:r>
              <a:rPr lang="en-US" sz="1600" b="1" dirty="0" err="1">
                <a:solidFill>
                  <a:srgbClr val="000000"/>
                </a:solidFill>
                <a:latin typeface="Courier New" panose="02070309020205020404" pitchFamily="49" charset="0"/>
                <a:cs typeface="Courier New" panose="02070309020205020404" pitchFamily="49" charset="0"/>
              </a:rPr>
              <a:t>.print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2A00FF"/>
                </a:solidFill>
                <a:latin typeface="Courier New" panose="02070309020205020404" pitchFamily="49" charset="0"/>
                <a:cs typeface="Courier New" panose="02070309020205020404" pitchFamily="49" charset="0"/>
              </a:rPr>
              <a:t>"Enter the number of array elements: "</a:t>
            </a:r>
            <a:r>
              <a:rPr lang="en-US" sz="1600" b="1" dirty="0">
                <a:solidFill>
                  <a:srgbClr val="000000"/>
                </a:solidFill>
                <a:latin typeface="Courier New" panose="02070309020205020404" pitchFamily="49" charset="0"/>
                <a:cs typeface="Courier New" panose="02070309020205020404" pitchFamily="49" charset="0"/>
              </a:rPr>
              <a:t>);</a:t>
            </a:r>
            <a:endParaRPr lang="en-US" sz="1600" b="1" dirty="0">
              <a:solidFill>
                <a:srgbClr val="2A00FF"/>
              </a:solidFill>
              <a:latin typeface="Courier New" panose="02070309020205020404" pitchFamily="49" charset="0"/>
              <a:cs typeface="Courier New" panose="02070309020205020404" pitchFamily="49" charset="0"/>
            </a:endParaRPr>
          </a:p>
          <a:p>
            <a:pPr marL="692150" lvl="2" indent="0">
              <a:spcBef>
                <a:spcPts val="200"/>
              </a:spcBef>
              <a:buNone/>
            </a:pPr>
            <a:r>
              <a:rPr lang="en-US" sz="1600" b="1" dirty="0" err="1">
                <a:solidFill>
                  <a:srgbClr val="6A3E3E"/>
                </a:solidFill>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 = </a:t>
            </a:r>
            <a:r>
              <a:rPr lang="en-US" sz="1600" b="1" dirty="0" err="1">
                <a:solidFill>
                  <a:srgbClr val="6A3E3E"/>
                </a:solidFill>
                <a:latin typeface="Courier New" panose="02070309020205020404" pitchFamily="49" charset="0"/>
                <a:cs typeface="Courier New" panose="02070309020205020404" pitchFamily="49" charset="0"/>
              </a:rPr>
              <a:t>input</a:t>
            </a:r>
            <a:r>
              <a:rPr lang="en-US" sz="1600" b="1" dirty="0" err="1">
                <a:latin typeface="Courier New" panose="02070309020205020404" pitchFamily="49" charset="0"/>
                <a:cs typeface="Courier New" panose="02070309020205020404" pitchFamily="49" charset="0"/>
              </a:rPr>
              <a:t>.nextInt</a:t>
            </a:r>
            <a:r>
              <a:rPr lang="en-US" sz="1600" b="1" dirty="0">
                <a:latin typeface="Courier New" panose="02070309020205020404" pitchFamily="49" charset="0"/>
                <a:cs typeface="Courier New" panose="02070309020205020404" pitchFamily="49" charset="0"/>
              </a:rPr>
              <a:t>();</a:t>
            </a:r>
          </a:p>
          <a:p>
            <a:pPr marL="692150" lvl="2" indent="0">
              <a:spcBef>
                <a:spcPts val="200"/>
              </a:spcBef>
              <a:buNone/>
            </a:pPr>
            <a:r>
              <a:rPr lang="en-US" sz="1600" b="1" dirty="0" err="1">
                <a:solidFill>
                  <a:srgbClr val="6A3E3E"/>
                </a:solidFill>
                <a:latin typeface="Courier New" panose="02070309020205020404" pitchFamily="49" charset="0"/>
                <a:cs typeface="Courier New" panose="02070309020205020404" pitchFamily="49" charset="0"/>
              </a:rPr>
              <a:t>input</a:t>
            </a:r>
            <a:r>
              <a:rPr lang="en-US" sz="1600" b="1" dirty="0" err="1">
                <a:latin typeface="Courier New" panose="02070309020205020404" pitchFamily="49" charset="0"/>
                <a:cs typeface="Courier New" panose="02070309020205020404" pitchFamily="49" charset="0"/>
              </a:rPr>
              <a:t>.close</a:t>
            </a:r>
            <a:r>
              <a:rPr lang="en-US" sz="1600" b="1" dirty="0">
                <a:latin typeface="Courier New" panose="02070309020205020404" pitchFamily="49" charset="0"/>
                <a:cs typeface="Courier New" panose="02070309020205020404" pitchFamily="49" charset="0"/>
              </a:rPr>
              <a:t>();</a:t>
            </a:r>
          </a:p>
          <a:p>
            <a:pPr marL="692150" lvl="2" indent="0">
              <a:spcBef>
                <a:spcPts val="200"/>
              </a:spcBef>
              <a:buNone/>
            </a:pPr>
            <a:r>
              <a:rPr lang="en-US" sz="1600" b="1" dirty="0" err="1">
                <a:solidFill>
                  <a:srgbClr val="6A3E3E"/>
                </a:solidFill>
                <a:latin typeface="Courier New" panose="02070309020205020404" pitchFamily="49" charset="0"/>
                <a:cs typeface="Courier New" panose="02070309020205020404" pitchFamily="49" charset="0"/>
              </a:rPr>
              <a:t>myArray</a:t>
            </a:r>
            <a:r>
              <a:rPr lang="en-US" sz="1600" b="1" dirty="0">
                <a:latin typeface="Courier New" panose="02070309020205020404" pitchFamily="49" charset="0"/>
                <a:cs typeface="Courier New" panose="02070309020205020404" pitchFamily="49" charset="0"/>
              </a:rPr>
              <a:t> = </a:t>
            </a:r>
            <a:r>
              <a:rPr lang="en-US" sz="1600" b="1" dirty="0">
                <a:solidFill>
                  <a:srgbClr val="7F0055"/>
                </a:solidFill>
                <a:latin typeface="Courier New" panose="02070309020205020404" pitchFamily="49" charset="0"/>
                <a:cs typeface="Courier New" panose="02070309020205020404" pitchFamily="49" charset="0"/>
              </a:rPr>
              <a:t>new</a:t>
            </a:r>
            <a:r>
              <a:rPr lang="en-US" sz="1600" b="1" dirty="0">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a:t>
            </a:r>
          </a:p>
          <a:p>
            <a:pPr marL="692150" lvl="2" indent="0">
              <a:spcBef>
                <a:spcPts val="200"/>
              </a:spcBef>
              <a:buNone/>
            </a:pPr>
            <a:r>
              <a:rPr lang="en-US" sz="1600" b="1" dirty="0" err="1">
                <a:latin typeface="Courier New" panose="02070309020205020404" pitchFamily="49" charset="0"/>
                <a:cs typeface="Courier New" panose="02070309020205020404" pitchFamily="49" charset="0"/>
              </a:rPr>
              <a:t>System.</a:t>
            </a:r>
            <a:r>
              <a:rPr lang="en-US" sz="1600" b="1" dirty="0" err="1">
                <a:solidFill>
                  <a:srgbClr val="0000C0"/>
                </a:solidFill>
                <a:latin typeface="Courier New" panose="02070309020205020404" pitchFamily="49" charset="0"/>
                <a:cs typeface="Courier New" panose="02070309020205020404" pitchFamily="49" charset="0"/>
              </a:rPr>
              <a:t>out</a:t>
            </a:r>
            <a:r>
              <a:rPr lang="en-US" sz="1600" b="1" dirty="0" err="1">
                <a:latin typeface="Courier New" panose="02070309020205020404" pitchFamily="49" charset="0"/>
                <a:cs typeface="Courier New" panose="02070309020205020404" pitchFamily="49" charset="0"/>
              </a:rPr>
              <a:t>.println</a:t>
            </a:r>
            <a:r>
              <a:rPr lang="en-US" sz="1600" b="1" dirty="0">
                <a:latin typeface="Courier New" panose="02070309020205020404" pitchFamily="49" charset="0"/>
                <a:cs typeface="Courier New" panose="02070309020205020404" pitchFamily="49" charset="0"/>
              </a:rPr>
              <a:t> (</a:t>
            </a:r>
            <a:r>
              <a:rPr lang="en-US" sz="1600" b="1" dirty="0">
                <a:solidFill>
                  <a:srgbClr val="2A00FF"/>
                </a:solidFill>
                <a:latin typeface="Courier New" panose="02070309020205020404" pitchFamily="49" charset="0"/>
                <a:cs typeface="Courier New" panose="02070309020205020404" pitchFamily="49" charset="0"/>
              </a:rPr>
              <a:t>"</a:t>
            </a:r>
            <a:r>
              <a:rPr lang="en-US" sz="1600" b="1" dirty="0" err="1">
                <a:solidFill>
                  <a:srgbClr val="2A00FF"/>
                </a:solidFill>
                <a:latin typeface="Courier New" panose="02070309020205020404" pitchFamily="49" charset="0"/>
                <a:cs typeface="Courier New" panose="02070309020205020404" pitchFamily="49" charset="0"/>
              </a:rPr>
              <a:t>myArray</a:t>
            </a:r>
            <a:r>
              <a:rPr lang="en-US" sz="1600" b="1" dirty="0">
                <a:solidFill>
                  <a:srgbClr val="2A00FF"/>
                </a:solidFill>
                <a:latin typeface="Courier New" panose="02070309020205020404" pitchFamily="49" charset="0"/>
                <a:cs typeface="Courier New" panose="02070309020205020404" pitchFamily="49" charset="0"/>
              </a:rPr>
              <a:t> has "</a:t>
            </a:r>
            <a:r>
              <a:rPr lang="en-US" sz="1600" b="1" dirty="0">
                <a:latin typeface="Courier New" panose="02070309020205020404" pitchFamily="49" charset="0"/>
                <a:cs typeface="Courier New" panose="02070309020205020404" pitchFamily="49" charset="0"/>
              </a:rPr>
              <a:t> + </a:t>
            </a:r>
            <a:r>
              <a:rPr lang="en-US" sz="1600" b="1" dirty="0" err="1">
                <a:solidFill>
                  <a:srgbClr val="6A3E3E"/>
                </a:solidFill>
                <a:latin typeface="Courier New" panose="02070309020205020404" pitchFamily="49" charset="0"/>
                <a:cs typeface="Courier New" panose="02070309020205020404" pitchFamily="49" charset="0"/>
              </a:rPr>
              <a:t>myArray</a:t>
            </a:r>
            <a:r>
              <a:rPr lang="en-US" sz="1600" b="1" dirty="0" err="1">
                <a:latin typeface="Courier New" panose="02070309020205020404" pitchFamily="49" charset="0"/>
                <a:cs typeface="Courier New" panose="02070309020205020404" pitchFamily="49" charset="0"/>
              </a:rPr>
              <a:t>.</a:t>
            </a:r>
            <a:r>
              <a:rPr lang="en-US" sz="1600" b="1" dirty="0" err="1">
                <a:solidFill>
                  <a:srgbClr val="0000C0"/>
                </a:solidFill>
                <a:latin typeface="Courier New" panose="02070309020205020404" pitchFamily="49" charset="0"/>
                <a:cs typeface="Courier New" panose="02070309020205020404" pitchFamily="49" charset="0"/>
              </a:rPr>
              <a:t>length</a:t>
            </a:r>
            <a:r>
              <a:rPr lang="en-US" sz="1600" b="1" dirty="0">
                <a:latin typeface="Courier New" panose="02070309020205020404" pitchFamily="49" charset="0"/>
                <a:cs typeface="Courier New" panose="02070309020205020404" pitchFamily="49" charset="0"/>
              </a:rPr>
              <a:t> + </a:t>
            </a:r>
            <a:r>
              <a:rPr lang="en-US" sz="1600" b="1" dirty="0">
                <a:solidFill>
                  <a:srgbClr val="2A00FF"/>
                </a:solidFill>
                <a:latin typeface="Courier New" panose="02070309020205020404" pitchFamily="49" charset="0"/>
                <a:cs typeface="Courier New" panose="02070309020205020404" pitchFamily="49" charset="0"/>
              </a:rPr>
              <a:t>" elements."</a:t>
            </a:r>
            <a:r>
              <a:rPr lang="en-US" sz="1600" b="1" dirty="0">
                <a:latin typeface="Courier New" panose="02070309020205020404" pitchFamily="49" charset="0"/>
                <a:cs typeface="Courier New" panose="02070309020205020404" pitchFamily="49" charset="0"/>
              </a:rPr>
              <a:t>);</a:t>
            </a:r>
          </a:p>
          <a:p>
            <a:pPr marL="692150" lvl="2" indent="0">
              <a:spcBef>
                <a:spcPts val="200"/>
              </a:spcBef>
              <a:buNone/>
            </a:pPr>
            <a:r>
              <a:rPr lang="en-US" sz="1600" b="1" dirty="0">
                <a:solidFill>
                  <a:srgbClr val="7F0055"/>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a:t>
            </a:r>
            <a:r>
              <a:rPr lang="en-US" sz="1600" b="1" dirty="0" err="1">
                <a:solidFill>
                  <a:srgbClr val="6A3E3E"/>
                </a:solidFill>
                <a:latin typeface="Courier New" panose="02070309020205020404" pitchFamily="49" charset="0"/>
                <a:cs typeface="Courier New" panose="02070309020205020404" pitchFamily="49" charset="0"/>
              </a:rPr>
              <a:t>myArray</a:t>
            </a:r>
            <a:r>
              <a:rPr lang="en-US" sz="1600" b="1" dirty="0" err="1">
                <a:latin typeface="Courier New" panose="02070309020205020404" pitchFamily="49" charset="0"/>
                <a:cs typeface="Courier New" panose="02070309020205020404" pitchFamily="49" charset="0"/>
              </a:rPr>
              <a:t>.</a:t>
            </a:r>
            <a:r>
              <a:rPr lang="en-US" sz="1600" b="1" dirty="0" err="1">
                <a:solidFill>
                  <a:srgbClr val="0000C0"/>
                </a:solidFill>
                <a:latin typeface="Courier New" panose="02070309020205020404" pitchFamily="49" charset="0"/>
                <a:cs typeface="Courier New" panose="02070309020205020404" pitchFamily="49" charset="0"/>
              </a:rPr>
              <a:t>length</a:t>
            </a:r>
            <a:r>
              <a:rPr lang="en-US" sz="1600" b="1" dirty="0">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marL="1377950" lvl="4" indent="0">
              <a:spcBef>
                <a:spcPts val="200"/>
              </a:spcBef>
              <a:buNone/>
            </a:pPr>
            <a:r>
              <a:rPr lang="en-US" sz="1600" b="1" dirty="0" err="1">
                <a:solidFill>
                  <a:srgbClr val="6A3E3E"/>
                </a:solidFill>
                <a:latin typeface="Courier New" panose="02070309020205020404" pitchFamily="49" charset="0"/>
                <a:cs typeface="Courier New" panose="02070309020205020404" pitchFamily="49" charset="0"/>
              </a:rPr>
              <a:t>myArray</a:t>
            </a:r>
            <a:r>
              <a:rPr lang="en-US" sz="1600" b="1" dirty="0">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marL="1028700" lvl="3" indent="0">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a:t>
            </a:r>
            <a:r>
              <a:rPr lang="en-US" sz="1600" b="1" dirty="0" err="1">
                <a:solidFill>
                  <a:srgbClr val="0000C0"/>
                </a:solidFill>
                <a:latin typeface="Courier New" panose="02070309020205020404" pitchFamily="49" charset="0"/>
                <a:cs typeface="Courier New" panose="02070309020205020404" pitchFamily="49" charset="0"/>
              </a:rPr>
              <a:t>out</a:t>
            </a:r>
            <a:r>
              <a:rPr lang="en-US" sz="1600" b="1" dirty="0" err="1">
                <a:latin typeface="Courier New" panose="02070309020205020404" pitchFamily="49" charset="0"/>
                <a:cs typeface="Courier New" panose="02070309020205020404" pitchFamily="49" charset="0"/>
              </a:rPr>
              <a:t>.println</a:t>
            </a:r>
            <a:r>
              <a:rPr lang="en-US" sz="1600" b="1" dirty="0">
                <a:latin typeface="Courier New" panose="02070309020205020404" pitchFamily="49" charset="0"/>
                <a:cs typeface="Courier New" panose="02070309020205020404" pitchFamily="49" charset="0"/>
              </a:rPr>
              <a:t>(</a:t>
            </a:r>
            <a:r>
              <a:rPr lang="en-US" sz="1600" b="1" dirty="0">
                <a:solidFill>
                  <a:srgbClr val="2A00FF"/>
                </a:solidFill>
                <a:latin typeface="Courier New" panose="02070309020205020404" pitchFamily="49" charset="0"/>
                <a:cs typeface="Courier New" panose="02070309020205020404" pitchFamily="49" charset="0"/>
              </a:rPr>
              <a:t>"Element["</a:t>
            </a:r>
            <a:r>
              <a:rPr lang="en-US" sz="1600" b="1" dirty="0">
                <a:latin typeface="Courier New" panose="02070309020205020404" pitchFamily="49" charset="0"/>
                <a:cs typeface="Courier New" panose="02070309020205020404" pitchFamily="49" charset="0"/>
              </a:rPr>
              <a:t> +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a:t>
            </a:r>
            <a:r>
              <a:rPr lang="en-US" sz="1600" b="1" dirty="0">
                <a:solidFill>
                  <a:srgbClr val="2A00FF"/>
                </a:solidFill>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 + </a:t>
            </a:r>
            <a:r>
              <a:rPr lang="en-US" sz="1600" b="1" dirty="0" err="1">
                <a:solidFill>
                  <a:srgbClr val="6A3E3E"/>
                </a:solidFill>
                <a:latin typeface="Courier New" panose="02070309020205020404" pitchFamily="49" charset="0"/>
                <a:cs typeface="Courier New" panose="02070309020205020404" pitchFamily="49" charset="0"/>
              </a:rPr>
              <a:t>myArray</a:t>
            </a:r>
            <a:r>
              <a:rPr lang="en-US" sz="1600" b="1" dirty="0">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marL="692150" lvl="2" indent="0">
              <a:spcBef>
                <a:spcPts val="200"/>
              </a:spcBef>
              <a:buNone/>
            </a:pPr>
            <a:r>
              <a:rPr lang="en-US" sz="1600" b="1" dirty="0">
                <a:latin typeface="Courier New" panose="02070309020205020404" pitchFamily="49" charset="0"/>
                <a:cs typeface="Courier New" panose="02070309020205020404" pitchFamily="49" charset="0"/>
              </a:rPr>
              <a:t>}</a:t>
            </a:r>
          </a:p>
          <a:p>
            <a:pPr marL="342900" lvl="1" indent="0">
              <a:spcBef>
                <a:spcPts val="200"/>
              </a:spcBef>
              <a:buNone/>
            </a:pPr>
            <a:r>
              <a:rPr lang="en-US" sz="1600" b="1" dirty="0">
                <a:latin typeface="Courier New" panose="02070309020205020404" pitchFamily="49" charset="0"/>
                <a:cs typeface="Courier New" panose="02070309020205020404" pitchFamily="49" charset="0"/>
              </a:rPr>
              <a:t>}</a:t>
            </a:r>
          </a:p>
          <a:p>
            <a:pPr marL="0" indent="0">
              <a:spcBef>
                <a:spcPts val="200"/>
              </a:spcBef>
              <a:buNone/>
            </a:pPr>
            <a:r>
              <a:rPr lang="en-US" sz="1600" b="1" dirty="0">
                <a:latin typeface="Courier New" panose="02070309020205020404" pitchFamily="49" charset="0"/>
                <a:cs typeface="Courier New" panose="02070309020205020404" pitchFamily="49" charset="0"/>
              </a:rPr>
              <a:t>}</a:t>
            </a:r>
          </a:p>
          <a:p>
            <a:pPr marL="0" indent="0" eaLnBrk="1" hangingPunct="1">
              <a:spcBef>
                <a:spcPts val="200"/>
              </a:spcBef>
              <a:buNone/>
            </a:pPr>
            <a:endParaRPr lang="en-US" altLang="en-US" sz="900" b="1"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title"/>
          </p:nvPr>
        </p:nvSpPr>
        <p:spPr>
          <a:noFill/>
        </p:spPr>
        <p:txBody>
          <a:bodyPr/>
          <a:lstStyle/>
          <a:p>
            <a:pPr eaLnBrk="1" hangingPunct="1"/>
            <a:r>
              <a:rPr lang="en-US" altLang="en-US" dirty="0">
                <a:ea typeface="ＭＳ Ｐゴシック" panose="020B0600070205080204" pitchFamily="34" charset="-128"/>
              </a:rPr>
              <a:t>6.7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body" idx="1"/>
          </p:nvPr>
        </p:nvSpPr>
        <p:spPr/>
        <p:txBody>
          <a:bodyPr/>
          <a:lstStyle/>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Variable length argument list</a:t>
            </a: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145178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6737-D2BE-F649-9116-0D861351F567}"/>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Variable length argument lists</a:t>
            </a:r>
          </a:p>
        </p:txBody>
      </p:sp>
      <p:sp>
        <p:nvSpPr>
          <p:cNvPr id="3" name="Text Placeholder 2">
            <a:extLst>
              <a:ext uri="{FF2B5EF4-FFF2-40B4-BE49-F238E27FC236}">
                <a16:creationId xmlns:a16="http://schemas.microsoft.com/office/drawing/2014/main" id="{D9F37941-AA72-6529-3550-961083A08EB7}"/>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C4175B5B-59B2-BC42-9929-146BBA52207E}"/>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F07D99D-7658-C24C-8233-95D859874A57}" type="slidenum">
              <a:rPr lang="en-US" altLang="en-US" sz="800">
                <a:solidFill>
                  <a:srgbClr val="595959"/>
                </a:solidFill>
              </a:rPr>
              <a:pPr/>
              <a:t>81</a:t>
            </a:fld>
            <a:endParaRPr lang="en-US" altLang="en-US" sz="800">
              <a:solidFill>
                <a:srgbClr val="595959"/>
              </a:solidFill>
            </a:endParaRPr>
          </a:p>
        </p:txBody>
      </p:sp>
      <p:sp>
        <p:nvSpPr>
          <p:cNvPr id="6" name="TextBox 5">
            <a:extLst>
              <a:ext uri="{FF2B5EF4-FFF2-40B4-BE49-F238E27FC236}">
                <a16:creationId xmlns:a16="http://schemas.microsoft.com/office/drawing/2014/main" id="{53515F24-181F-794E-B802-AFFAF082A153}"/>
              </a:ext>
            </a:extLst>
          </p:cNvPr>
          <p:cNvSpPr txBox="1"/>
          <p:nvPr/>
        </p:nvSpPr>
        <p:spPr>
          <a:xfrm>
            <a:off x="179512" y="1959615"/>
            <a:ext cx="9498113" cy="5016758"/>
          </a:xfrm>
          <a:prstGeom prst="rect">
            <a:avLst/>
          </a:prstGeom>
          <a:noFill/>
        </p:spPr>
        <p:txBody>
          <a:bodyPr wrap="none">
            <a:spAutoFit/>
          </a:bodyPr>
          <a:lstStyle/>
          <a:p>
            <a:pPr>
              <a:defRPr/>
            </a:pPr>
            <a:r>
              <a:rPr lang="en-US" sz="1600" b="1" dirty="0">
                <a:solidFill>
                  <a:srgbClr val="7F0055"/>
                </a:solidFill>
                <a:latin typeface="Consolas"/>
                <a:ea typeface="ＭＳ Ｐゴシック" charset="0"/>
              </a:rPr>
              <a:t>public</a:t>
            </a:r>
            <a:r>
              <a:rPr lang="en-US" sz="1600" b="1" dirty="0">
                <a:solidFill>
                  <a:srgbClr val="000000"/>
                </a:solidFill>
                <a:latin typeface="Consolas"/>
                <a:ea typeface="ＭＳ Ｐゴシック" charset="0"/>
              </a:rPr>
              <a:t> </a:t>
            </a:r>
            <a:r>
              <a:rPr lang="en-US" sz="1600" b="1" dirty="0">
                <a:solidFill>
                  <a:srgbClr val="7F0055"/>
                </a:solidFill>
                <a:latin typeface="Consolas"/>
                <a:ea typeface="ＭＳ Ｐゴシック" charset="0"/>
              </a:rPr>
              <a:t>class</a:t>
            </a:r>
            <a:r>
              <a:rPr lang="en-US" sz="1600" b="1" dirty="0">
                <a:solidFill>
                  <a:srgbClr val="000000"/>
                </a:solidFill>
                <a:latin typeface="Consolas"/>
                <a:ea typeface="ＭＳ Ｐゴシック" charset="0"/>
              </a:rPr>
              <a:t> </a:t>
            </a:r>
            <a:r>
              <a:rPr lang="en-US" sz="1600" b="1" dirty="0" err="1">
                <a:solidFill>
                  <a:srgbClr val="000000"/>
                </a:solidFill>
                <a:latin typeface="Consolas"/>
                <a:ea typeface="ＭＳ Ｐゴシック" charset="0"/>
              </a:rPr>
              <a:t>TestClass</a:t>
            </a:r>
            <a:r>
              <a:rPr lang="en-US" sz="1600" b="1" dirty="0">
                <a:solidFill>
                  <a:srgbClr val="000000"/>
                </a:solidFill>
                <a:latin typeface="Consolas"/>
                <a:ea typeface="ＭＳ Ｐゴシック" charset="0"/>
              </a:rPr>
              <a:t> {</a:t>
            </a:r>
            <a:endParaRPr lang="en-US" sz="1600" dirty="0">
              <a:latin typeface="Consolas"/>
              <a:ea typeface="ＭＳ Ｐゴシック" charset="0"/>
            </a:endParaRPr>
          </a:p>
          <a:p>
            <a:pPr>
              <a:defRPr/>
            </a:pPr>
            <a:r>
              <a:rPr lang="en-US" sz="1600" b="1" dirty="0">
                <a:solidFill>
                  <a:srgbClr val="7F0055"/>
                </a:solidFill>
                <a:latin typeface="Consolas"/>
                <a:ea typeface="ＭＳ Ｐゴシック" charset="0"/>
              </a:rPr>
              <a:t>  public</a:t>
            </a:r>
            <a:r>
              <a:rPr lang="en-US" sz="1600" b="1" dirty="0">
                <a:solidFill>
                  <a:srgbClr val="000000"/>
                </a:solidFill>
                <a:latin typeface="Consolas"/>
                <a:ea typeface="ＭＳ Ｐゴシック" charset="0"/>
              </a:rPr>
              <a:t> </a:t>
            </a:r>
            <a:r>
              <a:rPr lang="en-US" sz="1600" b="1" dirty="0">
                <a:solidFill>
                  <a:srgbClr val="7F0055"/>
                </a:solidFill>
                <a:latin typeface="Consolas"/>
                <a:ea typeface="ＭＳ Ｐゴシック" charset="0"/>
              </a:rPr>
              <a:t>double</a:t>
            </a:r>
            <a:r>
              <a:rPr lang="en-US" sz="1600" b="1" dirty="0">
                <a:solidFill>
                  <a:srgbClr val="000000"/>
                </a:solidFill>
                <a:latin typeface="Consolas"/>
                <a:ea typeface="ＭＳ Ｐゴシック" charset="0"/>
              </a:rPr>
              <a:t> average(</a:t>
            </a:r>
            <a:r>
              <a:rPr lang="en-US" sz="1600" b="1" dirty="0">
                <a:solidFill>
                  <a:srgbClr val="7F0055"/>
                </a:solidFill>
                <a:latin typeface="Consolas"/>
                <a:ea typeface="ＭＳ Ｐゴシック" charset="0"/>
              </a:rPr>
              <a:t>double</a:t>
            </a:r>
            <a:r>
              <a:rPr lang="en-US" sz="1600" b="1" dirty="0">
                <a:solidFill>
                  <a:srgbClr val="000000"/>
                </a:solidFill>
                <a:latin typeface="Consolas"/>
                <a:ea typeface="ＭＳ Ｐゴシック" charset="0"/>
              </a:rPr>
              <a:t>... numbers) {</a:t>
            </a:r>
          </a:p>
          <a:p>
            <a:pPr>
              <a:defRPr/>
            </a:pPr>
            <a:r>
              <a:rPr lang="en-US" sz="1600" b="1" dirty="0">
                <a:solidFill>
                  <a:srgbClr val="7F0055"/>
                </a:solidFill>
                <a:latin typeface="Consolas"/>
                <a:ea typeface="ＭＳ Ｐゴシック" charset="0"/>
              </a:rPr>
              <a:t>    double</a:t>
            </a:r>
            <a:r>
              <a:rPr lang="en-US" sz="1600" b="1" dirty="0">
                <a:solidFill>
                  <a:srgbClr val="000000"/>
                </a:solidFill>
                <a:latin typeface="Consolas"/>
                <a:ea typeface="ＭＳ Ｐゴシック" charset="0"/>
              </a:rPr>
              <a:t> total = 0;</a:t>
            </a:r>
          </a:p>
          <a:p>
            <a:pPr>
              <a:defRPr/>
            </a:pPr>
            <a:r>
              <a:rPr lang="en-US" sz="1600" b="1" dirty="0">
                <a:solidFill>
                  <a:srgbClr val="7F0055"/>
                </a:solidFill>
                <a:latin typeface="Consolas"/>
                <a:ea typeface="ＭＳ Ｐゴシック" charset="0"/>
              </a:rPr>
              <a:t>    for</a:t>
            </a:r>
            <a:r>
              <a:rPr lang="en-US" sz="1600" b="1" dirty="0">
                <a:solidFill>
                  <a:srgbClr val="000000"/>
                </a:solidFill>
                <a:latin typeface="Consolas"/>
                <a:ea typeface="ＭＳ Ｐゴシック" charset="0"/>
              </a:rPr>
              <a:t> (</a:t>
            </a:r>
            <a:r>
              <a:rPr lang="en-US" sz="1600" b="1" dirty="0">
                <a:solidFill>
                  <a:srgbClr val="7F0055"/>
                </a:solidFill>
                <a:latin typeface="Consolas"/>
                <a:ea typeface="ＭＳ Ｐゴシック" charset="0"/>
              </a:rPr>
              <a:t>double</a:t>
            </a:r>
            <a:r>
              <a:rPr lang="en-US" sz="1600" b="1" dirty="0">
                <a:solidFill>
                  <a:srgbClr val="000000"/>
                </a:solidFill>
                <a:latin typeface="Consolas"/>
                <a:ea typeface="ＭＳ Ｐゴシック" charset="0"/>
              </a:rPr>
              <a:t> d: numbers)</a:t>
            </a:r>
          </a:p>
          <a:p>
            <a:pPr>
              <a:defRPr/>
            </a:pPr>
            <a:r>
              <a:rPr lang="en-US" sz="1600" dirty="0">
                <a:solidFill>
                  <a:srgbClr val="000000"/>
                </a:solidFill>
                <a:latin typeface="Consolas"/>
                <a:ea typeface="ＭＳ Ｐゴシック" charset="0"/>
              </a:rPr>
              <a:t>      total += d;</a:t>
            </a:r>
          </a:p>
          <a:p>
            <a:pPr>
              <a:defRPr/>
            </a:pPr>
            <a:r>
              <a:rPr lang="en-US" sz="1600" b="1" dirty="0">
                <a:solidFill>
                  <a:srgbClr val="7F0055"/>
                </a:solidFill>
                <a:latin typeface="Consolas"/>
                <a:ea typeface="ＭＳ Ｐゴシック" charset="0"/>
              </a:rPr>
              <a:t>    return</a:t>
            </a:r>
            <a:r>
              <a:rPr lang="en-US" sz="1600" b="1" dirty="0">
                <a:solidFill>
                  <a:srgbClr val="000000"/>
                </a:solidFill>
                <a:latin typeface="Consolas"/>
                <a:ea typeface="ＭＳ Ｐゴシック" charset="0"/>
              </a:rPr>
              <a:t> total/</a:t>
            </a:r>
            <a:r>
              <a:rPr lang="en-US" sz="1600" b="1" dirty="0" err="1">
                <a:solidFill>
                  <a:srgbClr val="000000"/>
                </a:solidFill>
                <a:latin typeface="Consolas"/>
                <a:ea typeface="ＭＳ Ｐゴシック" charset="0"/>
              </a:rPr>
              <a:t>numbers.</a:t>
            </a:r>
            <a:r>
              <a:rPr lang="en-US" sz="1600" b="1" dirty="0" err="1">
                <a:solidFill>
                  <a:srgbClr val="0000C0"/>
                </a:solidFill>
                <a:latin typeface="Consolas"/>
                <a:ea typeface="ＭＳ Ｐゴシック" charset="0"/>
              </a:rPr>
              <a:t>length</a:t>
            </a:r>
            <a:r>
              <a:rPr lang="en-US" sz="1600" b="1" dirty="0">
                <a:solidFill>
                  <a:srgbClr val="000000"/>
                </a:solidFill>
                <a:latin typeface="Consolas"/>
                <a:ea typeface="ＭＳ Ｐゴシック" charset="0"/>
              </a:rPr>
              <a:t>;</a:t>
            </a:r>
          </a:p>
          <a:p>
            <a:pPr>
              <a:defRPr/>
            </a:pPr>
            <a:r>
              <a:rPr lang="en-US" sz="1600" dirty="0">
                <a:solidFill>
                  <a:srgbClr val="000000"/>
                </a:solidFill>
                <a:latin typeface="Consolas"/>
                <a:ea typeface="ＭＳ Ｐゴシック" charset="0"/>
              </a:rPr>
              <a:t>  }</a:t>
            </a:r>
          </a:p>
          <a:p>
            <a:pPr>
              <a:defRPr/>
            </a:pPr>
            <a:endParaRPr lang="en-US" sz="1600" dirty="0">
              <a:latin typeface="Consolas"/>
              <a:ea typeface="ＭＳ Ｐゴシック" charset="0"/>
            </a:endParaRPr>
          </a:p>
          <a:p>
            <a:pPr>
              <a:defRPr/>
            </a:pPr>
            <a:r>
              <a:rPr lang="en-US" sz="1600" b="1" dirty="0">
                <a:solidFill>
                  <a:srgbClr val="7F0055"/>
                </a:solidFill>
                <a:latin typeface="Consolas"/>
                <a:ea typeface="ＭＳ Ｐゴシック" charset="0"/>
              </a:rPr>
              <a:t>  public</a:t>
            </a:r>
            <a:r>
              <a:rPr lang="en-US" sz="1600" b="1" dirty="0">
                <a:solidFill>
                  <a:srgbClr val="000000"/>
                </a:solidFill>
                <a:latin typeface="Consolas"/>
                <a:ea typeface="ＭＳ Ｐゴシック" charset="0"/>
              </a:rPr>
              <a:t> </a:t>
            </a:r>
            <a:r>
              <a:rPr lang="en-US" sz="1600" b="1" dirty="0">
                <a:solidFill>
                  <a:srgbClr val="7F0055"/>
                </a:solidFill>
                <a:latin typeface="Consolas"/>
                <a:ea typeface="ＭＳ Ｐゴシック" charset="0"/>
              </a:rPr>
              <a:t>static</a:t>
            </a:r>
            <a:r>
              <a:rPr lang="en-US" sz="1600" b="1" dirty="0">
                <a:solidFill>
                  <a:srgbClr val="000000"/>
                </a:solidFill>
                <a:latin typeface="Consolas"/>
                <a:ea typeface="ＭＳ Ｐゴシック" charset="0"/>
              </a:rPr>
              <a:t> </a:t>
            </a:r>
            <a:r>
              <a:rPr lang="en-US" sz="1600" b="1" dirty="0">
                <a:solidFill>
                  <a:srgbClr val="7F0055"/>
                </a:solidFill>
                <a:latin typeface="Consolas"/>
                <a:ea typeface="ＭＳ Ｐゴシック" charset="0"/>
              </a:rPr>
              <a:t>void</a:t>
            </a:r>
            <a:r>
              <a:rPr lang="en-US" sz="1600" b="1" dirty="0">
                <a:solidFill>
                  <a:srgbClr val="000000"/>
                </a:solidFill>
                <a:latin typeface="Consolas"/>
                <a:ea typeface="ＭＳ Ｐゴシック" charset="0"/>
              </a:rPr>
              <a:t> main(String[] </a:t>
            </a:r>
            <a:r>
              <a:rPr lang="en-US" sz="1600" b="1" dirty="0" err="1">
                <a:solidFill>
                  <a:srgbClr val="000000"/>
                </a:solidFill>
                <a:latin typeface="Consolas"/>
                <a:ea typeface="ＭＳ Ｐゴシック" charset="0"/>
              </a:rPr>
              <a:t>args</a:t>
            </a:r>
            <a:r>
              <a:rPr lang="en-US" sz="1600" b="1" dirty="0">
                <a:solidFill>
                  <a:srgbClr val="000000"/>
                </a:solidFill>
                <a:latin typeface="Consolas"/>
                <a:ea typeface="ＭＳ Ｐゴシック" charset="0"/>
              </a:rPr>
              <a:t>) {</a:t>
            </a:r>
          </a:p>
          <a:p>
            <a:pPr>
              <a:defRPr/>
            </a:pPr>
            <a:r>
              <a:rPr lang="en-US" sz="1600" dirty="0">
                <a:solidFill>
                  <a:srgbClr val="000000"/>
                </a:solidFill>
                <a:latin typeface="Consolas"/>
                <a:ea typeface="ＭＳ Ｐゴシック" charset="0"/>
              </a:rPr>
              <a:t>    </a:t>
            </a:r>
            <a:r>
              <a:rPr lang="en-US" sz="1600" dirty="0" err="1">
                <a:solidFill>
                  <a:srgbClr val="000000"/>
                </a:solidFill>
                <a:latin typeface="Consolas"/>
                <a:ea typeface="ＭＳ Ｐゴシック" charset="0"/>
              </a:rPr>
              <a:t>TestClass</a:t>
            </a:r>
            <a:r>
              <a:rPr lang="en-US" sz="1600" dirty="0">
                <a:solidFill>
                  <a:srgbClr val="000000"/>
                </a:solidFill>
                <a:latin typeface="Consolas"/>
                <a:ea typeface="ＭＳ Ｐゴシック" charset="0"/>
              </a:rPr>
              <a:t> t = </a:t>
            </a:r>
            <a:r>
              <a:rPr lang="en-US" sz="1600" b="1" dirty="0">
                <a:solidFill>
                  <a:srgbClr val="7F0055"/>
                </a:solidFill>
                <a:latin typeface="Consolas"/>
                <a:ea typeface="ＭＳ Ｐゴシック" charset="0"/>
              </a:rPr>
              <a:t>new</a:t>
            </a:r>
            <a:r>
              <a:rPr lang="en-US" sz="1600" b="1" dirty="0">
                <a:solidFill>
                  <a:srgbClr val="000000"/>
                </a:solidFill>
                <a:latin typeface="Consolas"/>
                <a:ea typeface="ＭＳ Ｐゴシック" charset="0"/>
              </a:rPr>
              <a:t> </a:t>
            </a:r>
            <a:r>
              <a:rPr lang="en-US" sz="1600" b="1" dirty="0" err="1">
                <a:solidFill>
                  <a:srgbClr val="000000"/>
                </a:solidFill>
                <a:latin typeface="Consolas"/>
                <a:ea typeface="ＭＳ Ｐゴシック" charset="0"/>
              </a:rPr>
              <a:t>TestClass</a:t>
            </a:r>
            <a:r>
              <a:rPr lang="en-US" sz="1600" b="1" dirty="0">
                <a:solidFill>
                  <a:srgbClr val="000000"/>
                </a:solidFill>
                <a:latin typeface="Consolas"/>
                <a:ea typeface="ＭＳ Ｐゴシック" charset="0"/>
              </a:rPr>
              <a:t>();</a:t>
            </a:r>
          </a:p>
          <a:p>
            <a:pPr>
              <a:defRPr/>
            </a:pPr>
            <a:r>
              <a:rPr lang="fr-FR" sz="1600" b="1" dirty="0">
                <a:solidFill>
                  <a:srgbClr val="7F0055"/>
                </a:solidFill>
                <a:latin typeface="Consolas"/>
                <a:ea typeface="ＭＳ Ｐゴシック" charset="0"/>
              </a:rPr>
              <a:t>    double</a:t>
            </a:r>
            <a:r>
              <a:rPr lang="fr-FR" sz="1600" b="1" dirty="0">
                <a:solidFill>
                  <a:srgbClr val="000000"/>
                </a:solidFill>
                <a:latin typeface="Consolas"/>
                <a:ea typeface="ＭＳ Ｐゴシック" charset="0"/>
              </a:rPr>
              <a:t> d1 = 10, </a:t>
            </a:r>
            <a:r>
              <a:rPr lang="fr-FR" sz="1600" b="1" dirty="0">
                <a:solidFill>
                  <a:srgbClr val="000000"/>
                </a:solidFill>
                <a:highlight>
                  <a:srgbClr val="F0D8A8"/>
                </a:highlight>
                <a:latin typeface="Consolas"/>
                <a:ea typeface="ＭＳ Ｐゴシック" charset="0"/>
              </a:rPr>
              <a:t>d2 = 20, d3 = 30, d4 = 40;</a:t>
            </a:r>
            <a:endParaRPr lang="en-US" sz="1600" dirty="0">
              <a:latin typeface="Consolas"/>
              <a:ea typeface="ＭＳ Ｐゴシック" charset="0"/>
            </a:endParaRPr>
          </a:p>
          <a:p>
            <a:pPr>
              <a:defRPr/>
            </a:pPr>
            <a:r>
              <a:rPr lang="en-US" sz="1600" dirty="0">
                <a:solidFill>
                  <a:srgbClr val="000000"/>
                </a:solidFill>
                <a:latin typeface="Consolas"/>
                <a:ea typeface="ＭＳ Ｐゴシック" charset="0"/>
              </a:rPr>
              <a:t>    </a:t>
            </a:r>
            <a:r>
              <a:rPr lang="en-US" sz="1600" dirty="0" err="1">
                <a:solidFill>
                  <a:srgbClr val="000000"/>
                </a:solidFill>
                <a:latin typeface="Consolas"/>
                <a:ea typeface="ＭＳ Ｐゴシック" charset="0"/>
              </a:rPr>
              <a:t>System.</a:t>
            </a:r>
            <a:r>
              <a:rPr lang="en-US" sz="1600" i="1" dirty="0" err="1">
                <a:solidFill>
                  <a:srgbClr val="0000C0"/>
                </a:solidFill>
                <a:latin typeface="Consolas"/>
                <a:ea typeface="ＭＳ Ｐゴシック" charset="0"/>
              </a:rPr>
              <a:t>out</a:t>
            </a:r>
            <a:r>
              <a:rPr lang="en-US" sz="1600" i="1" dirty="0" err="1">
                <a:solidFill>
                  <a:srgbClr val="000000"/>
                </a:solidFill>
                <a:latin typeface="Consolas"/>
                <a:ea typeface="ＭＳ Ｐゴシック" charset="0"/>
              </a:rPr>
              <a:t>.println</a:t>
            </a:r>
            <a:r>
              <a:rPr lang="en-US" sz="1600" i="1" dirty="0">
                <a:solidFill>
                  <a:srgbClr val="000000"/>
                </a:solidFill>
                <a:latin typeface="Consolas"/>
                <a:ea typeface="ＭＳ Ｐゴシック" charset="0"/>
              </a:rPr>
              <a:t>(</a:t>
            </a:r>
            <a:r>
              <a:rPr lang="en-US" sz="1600" i="1" dirty="0">
                <a:solidFill>
                  <a:srgbClr val="2A00FF"/>
                </a:solidFill>
                <a:latin typeface="Consolas"/>
                <a:ea typeface="ＭＳ Ｐゴシック" charset="0"/>
              </a:rPr>
              <a:t>"d1 = "</a:t>
            </a:r>
            <a:r>
              <a:rPr lang="en-US" sz="1600" i="1" dirty="0">
                <a:solidFill>
                  <a:srgbClr val="000000"/>
                </a:solidFill>
                <a:latin typeface="Consolas"/>
                <a:ea typeface="ＭＳ Ｐゴシック" charset="0"/>
              </a:rPr>
              <a:t> + d1);</a:t>
            </a:r>
          </a:p>
          <a:p>
            <a:pPr>
              <a:defRPr/>
            </a:pPr>
            <a:r>
              <a:rPr lang="en-US" sz="1600" dirty="0">
                <a:solidFill>
                  <a:srgbClr val="000000"/>
                </a:solidFill>
                <a:latin typeface="Consolas"/>
                <a:ea typeface="ＭＳ Ｐゴシック" charset="0"/>
              </a:rPr>
              <a:t>    </a:t>
            </a:r>
            <a:r>
              <a:rPr lang="en-US" sz="1600" dirty="0" err="1">
                <a:solidFill>
                  <a:srgbClr val="000000"/>
                </a:solidFill>
                <a:latin typeface="Consolas"/>
                <a:ea typeface="ＭＳ Ｐゴシック" charset="0"/>
              </a:rPr>
              <a:t>System.</a:t>
            </a:r>
            <a:r>
              <a:rPr lang="en-US" sz="1600" i="1" dirty="0" err="1">
                <a:solidFill>
                  <a:srgbClr val="0000C0"/>
                </a:solidFill>
                <a:latin typeface="Consolas"/>
                <a:ea typeface="ＭＳ Ｐゴシック" charset="0"/>
              </a:rPr>
              <a:t>out</a:t>
            </a:r>
            <a:r>
              <a:rPr lang="en-US" sz="1600" i="1" dirty="0" err="1">
                <a:solidFill>
                  <a:srgbClr val="000000"/>
                </a:solidFill>
                <a:latin typeface="Consolas"/>
                <a:ea typeface="ＭＳ Ｐゴシック" charset="0"/>
              </a:rPr>
              <a:t>.println</a:t>
            </a:r>
            <a:r>
              <a:rPr lang="en-US" sz="1600" i="1" dirty="0">
                <a:solidFill>
                  <a:srgbClr val="000000"/>
                </a:solidFill>
                <a:latin typeface="Consolas"/>
                <a:ea typeface="ＭＳ Ｐゴシック" charset="0"/>
              </a:rPr>
              <a:t>(</a:t>
            </a:r>
            <a:r>
              <a:rPr lang="en-US" sz="1600" i="1" dirty="0">
                <a:solidFill>
                  <a:srgbClr val="2A00FF"/>
                </a:solidFill>
                <a:latin typeface="Consolas"/>
                <a:ea typeface="ＭＳ Ｐゴシック" charset="0"/>
              </a:rPr>
              <a:t>"d2 = "</a:t>
            </a:r>
            <a:r>
              <a:rPr lang="en-US" sz="1600" i="1" dirty="0">
                <a:solidFill>
                  <a:srgbClr val="000000"/>
                </a:solidFill>
                <a:latin typeface="Consolas"/>
                <a:ea typeface="ＭＳ Ｐゴシック" charset="0"/>
              </a:rPr>
              <a:t> + </a:t>
            </a:r>
            <a:r>
              <a:rPr lang="en-US" sz="1600" i="1" dirty="0">
                <a:solidFill>
                  <a:srgbClr val="000000"/>
                </a:solidFill>
                <a:highlight>
                  <a:srgbClr val="D4D4D4"/>
                </a:highlight>
                <a:latin typeface="Consolas"/>
                <a:ea typeface="ＭＳ Ｐゴシック" charset="0"/>
              </a:rPr>
              <a:t>d2);</a:t>
            </a:r>
          </a:p>
          <a:p>
            <a:pPr>
              <a:defRPr/>
            </a:pPr>
            <a:r>
              <a:rPr lang="en-US" sz="1600" dirty="0">
                <a:solidFill>
                  <a:srgbClr val="000000"/>
                </a:solidFill>
                <a:latin typeface="Consolas"/>
                <a:ea typeface="ＭＳ Ｐゴシック" charset="0"/>
              </a:rPr>
              <a:t>    </a:t>
            </a:r>
            <a:r>
              <a:rPr lang="en-US" sz="1600" dirty="0" err="1">
                <a:solidFill>
                  <a:srgbClr val="000000"/>
                </a:solidFill>
                <a:latin typeface="Consolas"/>
                <a:ea typeface="ＭＳ Ｐゴシック" charset="0"/>
              </a:rPr>
              <a:t>System.</a:t>
            </a:r>
            <a:r>
              <a:rPr lang="en-US" sz="1600" i="1" dirty="0" err="1">
                <a:solidFill>
                  <a:srgbClr val="0000C0"/>
                </a:solidFill>
                <a:latin typeface="Consolas"/>
                <a:ea typeface="ＭＳ Ｐゴシック" charset="0"/>
              </a:rPr>
              <a:t>out</a:t>
            </a:r>
            <a:r>
              <a:rPr lang="en-US" sz="1600" i="1" dirty="0" err="1">
                <a:solidFill>
                  <a:srgbClr val="000000"/>
                </a:solidFill>
                <a:latin typeface="Consolas"/>
                <a:ea typeface="ＭＳ Ｐゴシック" charset="0"/>
              </a:rPr>
              <a:t>.println</a:t>
            </a:r>
            <a:r>
              <a:rPr lang="en-US" sz="1600" i="1" dirty="0">
                <a:solidFill>
                  <a:srgbClr val="000000"/>
                </a:solidFill>
                <a:latin typeface="Consolas"/>
                <a:ea typeface="ＭＳ Ｐゴシック" charset="0"/>
              </a:rPr>
              <a:t>(</a:t>
            </a:r>
            <a:r>
              <a:rPr lang="en-US" sz="1600" i="1" dirty="0">
                <a:solidFill>
                  <a:srgbClr val="2A00FF"/>
                </a:solidFill>
                <a:latin typeface="Consolas"/>
                <a:ea typeface="ＭＳ Ｐゴシック" charset="0"/>
              </a:rPr>
              <a:t>"d3 = "</a:t>
            </a:r>
            <a:r>
              <a:rPr lang="en-US" sz="1600" i="1" dirty="0">
                <a:solidFill>
                  <a:srgbClr val="000000"/>
                </a:solidFill>
                <a:latin typeface="Consolas"/>
                <a:ea typeface="ＭＳ Ｐゴシック" charset="0"/>
              </a:rPr>
              <a:t> + d3);</a:t>
            </a:r>
          </a:p>
          <a:p>
            <a:pPr>
              <a:defRPr/>
            </a:pPr>
            <a:r>
              <a:rPr lang="en-US" sz="1600" dirty="0">
                <a:solidFill>
                  <a:srgbClr val="000000"/>
                </a:solidFill>
                <a:latin typeface="Consolas"/>
                <a:ea typeface="ＭＳ Ｐゴシック" charset="0"/>
              </a:rPr>
              <a:t>    </a:t>
            </a:r>
            <a:r>
              <a:rPr lang="en-US" sz="1600" dirty="0" err="1">
                <a:solidFill>
                  <a:srgbClr val="000000"/>
                </a:solidFill>
                <a:latin typeface="Consolas"/>
                <a:ea typeface="ＭＳ Ｐゴシック" charset="0"/>
              </a:rPr>
              <a:t>System.</a:t>
            </a:r>
            <a:r>
              <a:rPr lang="en-US" sz="1600" i="1" dirty="0" err="1">
                <a:solidFill>
                  <a:srgbClr val="0000C0"/>
                </a:solidFill>
                <a:latin typeface="Consolas"/>
                <a:ea typeface="ＭＳ Ｐゴシック" charset="0"/>
              </a:rPr>
              <a:t>out</a:t>
            </a:r>
            <a:r>
              <a:rPr lang="en-US" sz="1600" i="1" dirty="0" err="1">
                <a:solidFill>
                  <a:srgbClr val="000000"/>
                </a:solidFill>
                <a:latin typeface="Consolas"/>
                <a:ea typeface="ＭＳ Ｐゴシック" charset="0"/>
              </a:rPr>
              <a:t>.println</a:t>
            </a:r>
            <a:r>
              <a:rPr lang="en-US" sz="1600" i="1" dirty="0">
                <a:solidFill>
                  <a:srgbClr val="000000"/>
                </a:solidFill>
                <a:latin typeface="Consolas"/>
                <a:ea typeface="ＭＳ Ｐゴシック" charset="0"/>
              </a:rPr>
              <a:t>(</a:t>
            </a:r>
            <a:r>
              <a:rPr lang="en-US" sz="1600" i="1" dirty="0">
                <a:solidFill>
                  <a:srgbClr val="2A00FF"/>
                </a:solidFill>
                <a:latin typeface="Consolas"/>
                <a:ea typeface="ＭＳ Ｐゴシック" charset="0"/>
              </a:rPr>
              <a:t>"d4 = "</a:t>
            </a:r>
            <a:r>
              <a:rPr lang="en-US" sz="1600" i="1" dirty="0">
                <a:solidFill>
                  <a:srgbClr val="000000"/>
                </a:solidFill>
                <a:latin typeface="Consolas"/>
                <a:ea typeface="ＭＳ Ｐゴシック" charset="0"/>
              </a:rPr>
              <a:t> + d4);</a:t>
            </a:r>
            <a:endParaRPr lang="en-US" sz="1600" dirty="0">
              <a:latin typeface="Consolas"/>
              <a:ea typeface="ＭＳ Ｐゴシック" charset="0"/>
            </a:endParaRPr>
          </a:p>
          <a:p>
            <a:pPr>
              <a:defRPr/>
            </a:pPr>
            <a:r>
              <a:rPr lang="en-US" sz="1600" dirty="0">
                <a:solidFill>
                  <a:srgbClr val="000000"/>
                </a:solidFill>
                <a:latin typeface="Consolas"/>
                <a:ea typeface="ＭＳ Ｐゴシック" charset="0"/>
              </a:rPr>
              <a:t>    </a:t>
            </a:r>
            <a:r>
              <a:rPr lang="en-US" sz="1600" dirty="0" err="1">
                <a:solidFill>
                  <a:srgbClr val="000000"/>
                </a:solidFill>
                <a:latin typeface="Consolas"/>
                <a:ea typeface="ＭＳ Ｐゴシック" charset="0"/>
              </a:rPr>
              <a:t>System.</a:t>
            </a:r>
            <a:r>
              <a:rPr lang="en-US" sz="1600" i="1" dirty="0" err="1">
                <a:solidFill>
                  <a:srgbClr val="0000C0"/>
                </a:solidFill>
                <a:latin typeface="Consolas"/>
                <a:ea typeface="ＭＳ Ｐゴシック" charset="0"/>
              </a:rPr>
              <a:t>out</a:t>
            </a:r>
            <a:r>
              <a:rPr lang="en-US" sz="1600" i="1" dirty="0" err="1">
                <a:solidFill>
                  <a:srgbClr val="000000"/>
                </a:solidFill>
                <a:latin typeface="Consolas"/>
                <a:ea typeface="ＭＳ Ｐゴシック" charset="0"/>
              </a:rPr>
              <a:t>.println</a:t>
            </a:r>
            <a:r>
              <a:rPr lang="en-US" sz="1600" i="1" dirty="0">
                <a:solidFill>
                  <a:srgbClr val="000000"/>
                </a:solidFill>
                <a:latin typeface="Consolas"/>
                <a:ea typeface="ＭＳ Ｐゴシック" charset="0"/>
              </a:rPr>
              <a:t>(</a:t>
            </a:r>
            <a:r>
              <a:rPr lang="en-US" sz="1600" i="1" dirty="0">
                <a:solidFill>
                  <a:srgbClr val="2A00FF"/>
                </a:solidFill>
                <a:latin typeface="Consolas"/>
                <a:ea typeface="ＭＳ Ｐゴシック" charset="0"/>
              </a:rPr>
              <a:t>"average of d1, d2 = "</a:t>
            </a:r>
            <a:r>
              <a:rPr lang="en-US" sz="1600" i="1" dirty="0">
                <a:solidFill>
                  <a:srgbClr val="000000"/>
                </a:solidFill>
                <a:latin typeface="Consolas"/>
                <a:ea typeface="ＭＳ Ｐゴシック" charset="0"/>
              </a:rPr>
              <a:t> + </a:t>
            </a:r>
            <a:r>
              <a:rPr lang="en-US" sz="1600" i="1" dirty="0" err="1">
                <a:solidFill>
                  <a:srgbClr val="000000"/>
                </a:solidFill>
                <a:latin typeface="Consolas"/>
                <a:ea typeface="ＭＳ Ｐゴシック" charset="0"/>
              </a:rPr>
              <a:t>t.average</a:t>
            </a:r>
            <a:r>
              <a:rPr lang="en-US" sz="1600" i="1" dirty="0">
                <a:solidFill>
                  <a:srgbClr val="000000"/>
                </a:solidFill>
                <a:latin typeface="Consolas"/>
                <a:ea typeface="ＭＳ Ｐゴシック" charset="0"/>
              </a:rPr>
              <a:t>(d1, </a:t>
            </a:r>
            <a:r>
              <a:rPr lang="en-US" sz="1600" i="1" dirty="0">
                <a:solidFill>
                  <a:srgbClr val="000000"/>
                </a:solidFill>
                <a:highlight>
                  <a:srgbClr val="D4D4D4"/>
                </a:highlight>
                <a:latin typeface="Consolas"/>
                <a:ea typeface="ＭＳ Ｐゴシック" charset="0"/>
              </a:rPr>
              <a:t>d2));</a:t>
            </a:r>
          </a:p>
          <a:p>
            <a:pPr>
              <a:defRPr/>
            </a:pPr>
            <a:r>
              <a:rPr lang="en-US" sz="1600" dirty="0">
                <a:solidFill>
                  <a:srgbClr val="000000"/>
                </a:solidFill>
                <a:latin typeface="Consolas"/>
                <a:ea typeface="ＭＳ Ｐゴシック" charset="0"/>
              </a:rPr>
              <a:t>    </a:t>
            </a:r>
            <a:r>
              <a:rPr lang="en-US" sz="1600" dirty="0" err="1">
                <a:solidFill>
                  <a:srgbClr val="000000"/>
                </a:solidFill>
                <a:latin typeface="Consolas"/>
                <a:ea typeface="ＭＳ Ｐゴシック" charset="0"/>
              </a:rPr>
              <a:t>System.</a:t>
            </a:r>
            <a:r>
              <a:rPr lang="en-US" sz="1600" i="1" dirty="0" err="1">
                <a:solidFill>
                  <a:srgbClr val="0000C0"/>
                </a:solidFill>
                <a:latin typeface="Consolas"/>
                <a:ea typeface="ＭＳ Ｐゴシック" charset="0"/>
              </a:rPr>
              <a:t>out</a:t>
            </a:r>
            <a:r>
              <a:rPr lang="en-US" sz="1600" i="1" dirty="0" err="1">
                <a:solidFill>
                  <a:srgbClr val="000000"/>
                </a:solidFill>
                <a:latin typeface="Consolas"/>
                <a:ea typeface="ＭＳ Ｐゴシック" charset="0"/>
              </a:rPr>
              <a:t>.println</a:t>
            </a:r>
            <a:r>
              <a:rPr lang="en-US" sz="1600" i="1" dirty="0">
                <a:solidFill>
                  <a:srgbClr val="000000"/>
                </a:solidFill>
                <a:latin typeface="Consolas"/>
                <a:ea typeface="ＭＳ Ｐゴシック" charset="0"/>
              </a:rPr>
              <a:t>(</a:t>
            </a:r>
            <a:r>
              <a:rPr lang="en-US" sz="1600" i="1" dirty="0">
                <a:solidFill>
                  <a:srgbClr val="2A00FF"/>
                </a:solidFill>
                <a:latin typeface="Consolas"/>
                <a:ea typeface="ＭＳ Ｐゴシック" charset="0"/>
              </a:rPr>
              <a:t>"average of d1, d2, d3 = "</a:t>
            </a:r>
            <a:r>
              <a:rPr lang="en-US" sz="1600" i="1" dirty="0">
                <a:solidFill>
                  <a:srgbClr val="000000"/>
                </a:solidFill>
                <a:latin typeface="Consolas"/>
                <a:ea typeface="ＭＳ Ｐゴシック" charset="0"/>
              </a:rPr>
              <a:t> + </a:t>
            </a:r>
            <a:r>
              <a:rPr lang="en-US" sz="1600" i="1" dirty="0" err="1">
                <a:solidFill>
                  <a:srgbClr val="000000"/>
                </a:solidFill>
                <a:latin typeface="Consolas"/>
                <a:ea typeface="ＭＳ Ｐゴシック" charset="0"/>
              </a:rPr>
              <a:t>t.average</a:t>
            </a:r>
            <a:r>
              <a:rPr lang="en-US" sz="1600" i="1" dirty="0">
                <a:solidFill>
                  <a:srgbClr val="000000"/>
                </a:solidFill>
                <a:latin typeface="Consolas"/>
                <a:ea typeface="ＭＳ Ｐゴシック" charset="0"/>
              </a:rPr>
              <a:t>(d1, </a:t>
            </a:r>
            <a:r>
              <a:rPr lang="en-US" sz="1600" i="1" dirty="0">
                <a:solidFill>
                  <a:srgbClr val="000000"/>
                </a:solidFill>
                <a:highlight>
                  <a:srgbClr val="D4D4D4"/>
                </a:highlight>
                <a:latin typeface="Consolas"/>
                <a:ea typeface="ＭＳ Ｐゴシック" charset="0"/>
              </a:rPr>
              <a:t>d2, d3));</a:t>
            </a:r>
          </a:p>
          <a:p>
            <a:pPr>
              <a:defRPr/>
            </a:pPr>
            <a:r>
              <a:rPr lang="en-US" sz="1600" dirty="0">
                <a:solidFill>
                  <a:srgbClr val="000000"/>
                </a:solidFill>
                <a:latin typeface="Consolas"/>
                <a:ea typeface="ＭＳ Ｐゴシック" charset="0"/>
              </a:rPr>
              <a:t>    </a:t>
            </a:r>
            <a:r>
              <a:rPr lang="en-US" sz="1600" dirty="0" err="1">
                <a:solidFill>
                  <a:srgbClr val="000000"/>
                </a:solidFill>
                <a:latin typeface="Consolas"/>
                <a:ea typeface="ＭＳ Ｐゴシック" charset="0"/>
              </a:rPr>
              <a:t>System.</a:t>
            </a:r>
            <a:r>
              <a:rPr lang="en-US" sz="1600" i="1" dirty="0" err="1">
                <a:solidFill>
                  <a:srgbClr val="0000C0"/>
                </a:solidFill>
                <a:latin typeface="Consolas"/>
                <a:ea typeface="ＭＳ Ｐゴシック" charset="0"/>
              </a:rPr>
              <a:t>out</a:t>
            </a:r>
            <a:r>
              <a:rPr lang="en-US" sz="1600" i="1" dirty="0" err="1">
                <a:solidFill>
                  <a:srgbClr val="000000"/>
                </a:solidFill>
                <a:latin typeface="Consolas"/>
                <a:ea typeface="ＭＳ Ｐゴシック" charset="0"/>
              </a:rPr>
              <a:t>.println</a:t>
            </a:r>
            <a:r>
              <a:rPr lang="en-US" sz="1600" i="1" dirty="0">
                <a:solidFill>
                  <a:srgbClr val="000000"/>
                </a:solidFill>
                <a:latin typeface="Consolas"/>
                <a:ea typeface="ＭＳ Ｐゴシック" charset="0"/>
              </a:rPr>
              <a:t>(</a:t>
            </a:r>
            <a:r>
              <a:rPr lang="en-US" sz="1600" i="1" dirty="0">
                <a:solidFill>
                  <a:srgbClr val="2A00FF"/>
                </a:solidFill>
                <a:latin typeface="Consolas"/>
                <a:ea typeface="ＭＳ Ｐゴシック" charset="0"/>
              </a:rPr>
              <a:t>"average of d1, d2, d3, d4 = "</a:t>
            </a:r>
            <a:r>
              <a:rPr lang="en-US" sz="1600" i="1" dirty="0">
                <a:solidFill>
                  <a:srgbClr val="000000"/>
                </a:solidFill>
                <a:latin typeface="Consolas"/>
                <a:ea typeface="ＭＳ Ｐゴシック" charset="0"/>
              </a:rPr>
              <a:t> + </a:t>
            </a:r>
            <a:r>
              <a:rPr lang="en-US" sz="1600" i="1" dirty="0" err="1">
                <a:solidFill>
                  <a:srgbClr val="000000"/>
                </a:solidFill>
                <a:latin typeface="Consolas"/>
                <a:ea typeface="ＭＳ Ｐゴシック" charset="0"/>
              </a:rPr>
              <a:t>t.average</a:t>
            </a:r>
            <a:r>
              <a:rPr lang="en-US" sz="1600" i="1" dirty="0">
                <a:solidFill>
                  <a:srgbClr val="000000"/>
                </a:solidFill>
                <a:latin typeface="Consolas"/>
                <a:ea typeface="ＭＳ Ｐゴシック" charset="0"/>
              </a:rPr>
              <a:t>(d1, </a:t>
            </a:r>
            <a:r>
              <a:rPr lang="en-US" sz="1600" i="1" dirty="0">
                <a:solidFill>
                  <a:srgbClr val="000000"/>
                </a:solidFill>
                <a:highlight>
                  <a:srgbClr val="D4D4D4"/>
                </a:highlight>
                <a:latin typeface="Consolas"/>
                <a:ea typeface="ＭＳ Ｐゴシック" charset="0"/>
              </a:rPr>
              <a:t>d2, d3, d4));</a:t>
            </a:r>
          </a:p>
          <a:p>
            <a:pPr>
              <a:defRPr/>
            </a:pPr>
            <a:r>
              <a:rPr lang="en-US" sz="1600" dirty="0">
                <a:solidFill>
                  <a:srgbClr val="000000"/>
                </a:solidFill>
                <a:latin typeface="Consolas"/>
                <a:ea typeface="ＭＳ Ｐゴシック" charset="0"/>
              </a:rPr>
              <a:t>  } </a:t>
            </a:r>
            <a:r>
              <a:rPr lang="en-US" sz="1600" dirty="0">
                <a:solidFill>
                  <a:srgbClr val="3F7F5F"/>
                </a:solidFill>
                <a:latin typeface="Consolas"/>
                <a:ea typeface="ＭＳ Ｐゴシック" charset="0"/>
              </a:rPr>
              <a:t>// end method main</a:t>
            </a:r>
          </a:p>
          <a:p>
            <a:pPr>
              <a:defRPr/>
            </a:pPr>
            <a:r>
              <a:rPr lang="en-US" sz="1600" dirty="0">
                <a:solidFill>
                  <a:srgbClr val="000000"/>
                </a:solidFill>
                <a:latin typeface="Consolas"/>
                <a:ea typeface="ＭＳ Ｐゴシック" charset="0"/>
              </a:rPr>
              <a:t>} </a:t>
            </a:r>
            <a:r>
              <a:rPr lang="en-US" sz="1600" dirty="0">
                <a:solidFill>
                  <a:srgbClr val="3F7F5F"/>
                </a:solidFill>
                <a:latin typeface="Consolas"/>
                <a:ea typeface="ＭＳ Ｐゴシック" charset="0"/>
              </a:rPr>
              <a:t>// end class </a:t>
            </a:r>
            <a:r>
              <a:rPr lang="en-US" sz="1600" dirty="0" err="1">
                <a:solidFill>
                  <a:srgbClr val="3F7F5F"/>
                </a:solidFill>
                <a:latin typeface="Consolas"/>
                <a:ea typeface="ＭＳ Ｐゴシック" charset="0"/>
              </a:rPr>
              <a:t>TestClass</a:t>
            </a:r>
            <a:endParaRPr lang="en-US" sz="1600" dirty="0">
              <a:solidFill>
                <a:srgbClr val="3F7F5F"/>
              </a:solidFill>
              <a:latin typeface="Consolas"/>
              <a:ea typeface="ＭＳ Ｐゴシック" charset="0"/>
            </a:endParaRPr>
          </a:p>
        </p:txBody>
      </p:sp>
      <p:sp>
        <p:nvSpPr>
          <p:cNvPr id="125956" name="TextBox 4">
            <a:extLst>
              <a:ext uri="{FF2B5EF4-FFF2-40B4-BE49-F238E27FC236}">
                <a16:creationId xmlns:a16="http://schemas.microsoft.com/office/drawing/2014/main" id="{A2FAFD7B-07C8-0E4F-95E4-746FE6A18A67}"/>
              </a:ext>
            </a:extLst>
          </p:cNvPr>
          <p:cNvSpPr txBox="1">
            <a:spLocks noChangeArrowheads="1"/>
          </p:cNvSpPr>
          <p:nvPr/>
        </p:nvSpPr>
        <p:spPr bwMode="auto">
          <a:xfrm>
            <a:off x="5508625" y="2667695"/>
            <a:ext cx="2376488" cy="400050"/>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a:t>Enhanced for-loop</a:t>
            </a:r>
          </a:p>
        </p:txBody>
      </p:sp>
      <p:cxnSp>
        <p:nvCxnSpPr>
          <p:cNvPr id="8" name="Straight Arrow Connector 7">
            <a:extLst>
              <a:ext uri="{FF2B5EF4-FFF2-40B4-BE49-F238E27FC236}">
                <a16:creationId xmlns:a16="http://schemas.microsoft.com/office/drawing/2014/main" id="{C86BB24C-C083-2343-BC51-7CDA3B946434}"/>
              </a:ext>
            </a:extLst>
          </p:cNvPr>
          <p:cNvCxnSpPr/>
          <p:nvPr/>
        </p:nvCxnSpPr>
        <p:spPr>
          <a:xfrm flipH="1">
            <a:off x="3635375" y="2883595"/>
            <a:ext cx="1873250" cy="0"/>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5958" name="TextBox 4">
            <a:extLst>
              <a:ext uri="{FF2B5EF4-FFF2-40B4-BE49-F238E27FC236}">
                <a16:creationId xmlns:a16="http://schemas.microsoft.com/office/drawing/2014/main" id="{FEBA1A44-AFF2-1C49-9CAB-EF497CA4DDCA}"/>
              </a:ext>
            </a:extLst>
          </p:cNvPr>
          <p:cNvSpPr txBox="1">
            <a:spLocks noChangeArrowheads="1"/>
          </p:cNvSpPr>
          <p:nvPr/>
        </p:nvSpPr>
        <p:spPr bwMode="auto">
          <a:xfrm>
            <a:off x="5508625" y="3316982"/>
            <a:ext cx="1079500" cy="400050"/>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a:t>Length</a:t>
            </a:r>
          </a:p>
        </p:txBody>
      </p:sp>
      <p:cxnSp>
        <p:nvCxnSpPr>
          <p:cNvPr id="11" name="Straight Arrow Connector 10">
            <a:extLst>
              <a:ext uri="{FF2B5EF4-FFF2-40B4-BE49-F238E27FC236}">
                <a16:creationId xmlns:a16="http://schemas.microsoft.com/office/drawing/2014/main" id="{66A3F8FC-8B9F-7D49-BCD0-E5A938B78FD8}"/>
              </a:ext>
            </a:extLst>
          </p:cNvPr>
          <p:cNvCxnSpPr>
            <a:stCxn id="125958" idx="1"/>
          </p:cNvCxnSpPr>
          <p:nvPr/>
        </p:nvCxnSpPr>
        <p:spPr>
          <a:xfrm flipH="1">
            <a:off x="4067175" y="3517007"/>
            <a:ext cx="1441450" cy="15875"/>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5960" name="TextBox 4">
            <a:extLst>
              <a:ext uri="{FF2B5EF4-FFF2-40B4-BE49-F238E27FC236}">
                <a16:creationId xmlns:a16="http://schemas.microsoft.com/office/drawing/2014/main" id="{1991AF30-760E-5D45-8923-2EED9B386F85}"/>
              </a:ext>
            </a:extLst>
          </p:cNvPr>
          <p:cNvSpPr txBox="1">
            <a:spLocks noChangeArrowheads="1"/>
          </p:cNvSpPr>
          <p:nvPr/>
        </p:nvSpPr>
        <p:spPr bwMode="auto">
          <a:xfrm>
            <a:off x="6588125" y="3933825"/>
            <a:ext cx="2376488" cy="706438"/>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a:t>Variable length argument lists</a:t>
            </a:r>
          </a:p>
        </p:txBody>
      </p:sp>
      <p:cxnSp>
        <p:nvCxnSpPr>
          <p:cNvPr id="16" name="Straight Arrow Connector 15">
            <a:extLst>
              <a:ext uri="{FF2B5EF4-FFF2-40B4-BE49-F238E27FC236}">
                <a16:creationId xmlns:a16="http://schemas.microsoft.com/office/drawing/2014/main" id="{6EDA2978-E0C9-4E4E-ABEC-AFF00622AD6A}"/>
              </a:ext>
            </a:extLst>
          </p:cNvPr>
          <p:cNvCxnSpPr/>
          <p:nvPr/>
        </p:nvCxnSpPr>
        <p:spPr>
          <a:xfrm>
            <a:off x="7740650" y="4652963"/>
            <a:ext cx="0" cy="792162"/>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5962" name="TextBox 4">
            <a:extLst>
              <a:ext uri="{FF2B5EF4-FFF2-40B4-BE49-F238E27FC236}">
                <a16:creationId xmlns:a16="http://schemas.microsoft.com/office/drawing/2014/main" id="{715F5FDA-50A9-E942-951B-35750AFA999C}"/>
              </a:ext>
            </a:extLst>
          </p:cNvPr>
          <p:cNvSpPr txBox="1">
            <a:spLocks noChangeArrowheads="1"/>
          </p:cNvSpPr>
          <p:nvPr/>
        </p:nvSpPr>
        <p:spPr bwMode="auto">
          <a:xfrm>
            <a:off x="6011863" y="1875532"/>
            <a:ext cx="2376487" cy="708025"/>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a:t>Parameter variable is an array</a:t>
            </a:r>
          </a:p>
        </p:txBody>
      </p:sp>
      <p:cxnSp>
        <p:nvCxnSpPr>
          <p:cNvPr id="22" name="Straight Arrow Connector 21">
            <a:extLst>
              <a:ext uri="{FF2B5EF4-FFF2-40B4-BE49-F238E27FC236}">
                <a16:creationId xmlns:a16="http://schemas.microsoft.com/office/drawing/2014/main" id="{2DC7167D-21E3-2F45-A0E1-F28216097B40}"/>
              </a:ext>
            </a:extLst>
          </p:cNvPr>
          <p:cNvCxnSpPr/>
          <p:nvPr/>
        </p:nvCxnSpPr>
        <p:spPr>
          <a:xfrm flipH="1">
            <a:off x="5292725" y="2308920"/>
            <a:ext cx="719138" cy="0"/>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a:extLst>
              <a:ext uri="{FF2B5EF4-FFF2-40B4-BE49-F238E27FC236}">
                <a16:creationId xmlns:a16="http://schemas.microsoft.com/office/drawing/2014/main" id="{B728867B-A291-104A-BBB0-3BF66EA26FB0}"/>
              </a:ext>
            </a:extLst>
          </p:cNvPr>
          <p:cNvSpPr>
            <a:spLocks noGrp="1"/>
          </p:cNvSpPr>
          <p:nvPr>
            <p:ph type="title"/>
          </p:nvPr>
        </p:nvSpPr>
        <p:spPr/>
        <p:txBody>
          <a:bodyPr/>
          <a:lstStyle/>
          <a:p>
            <a:pPr eaLnBrk="1" hangingPunct="1"/>
            <a:r>
              <a:rPr lang="en-US" altLang="en-US">
                <a:ea typeface="ＭＳ Ｐゴシック" panose="020B0600070205080204" pitchFamily="34" charset="-128"/>
              </a:rPr>
              <a:t>Variable length argument lists</a:t>
            </a:r>
          </a:p>
        </p:txBody>
      </p:sp>
      <p:sp>
        <p:nvSpPr>
          <p:cNvPr id="126978" name="Content Placeholder 2">
            <a:extLst>
              <a:ext uri="{FF2B5EF4-FFF2-40B4-BE49-F238E27FC236}">
                <a16:creationId xmlns:a16="http://schemas.microsoft.com/office/drawing/2014/main" id="{2B9EADAD-0DAC-C349-A5D5-AF1EB5220A88}"/>
              </a:ext>
            </a:extLst>
          </p:cNvPr>
          <p:cNvSpPr>
            <a:spLocks noGrp="1"/>
          </p:cNvSpPr>
          <p:nvPr>
            <p:ph type="body" idx="1"/>
          </p:nvPr>
        </p:nvSpPr>
        <p:spPr/>
        <p:txBody>
          <a:bodyPr/>
          <a:lstStyle/>
          <a:p>
            <a:pPr lvl="1" eaLnBrk="1" hangingPunct="1"/>
            <a:r>
              <a:rPr lang="en-US" altLang="en-US" sz="2000" dirty="0">
                <a:latin typeface="Verdana"/>
                <a:ea typeface="ＭＳ Ｐゴシック" panose="020B0600070205080204" pitchFamily="34" charset="-128"/>
                <a:cs typeface="Verdana"/>
              </a:rPr>
              <a:t>Used to create method that receive unspecified number of arguments</a:t>
            </a:r>
          </a:p>
          <a:p>
            <a:pPr lvl="1" eaLnBrk="1" hangingPunct="1"/>
            <a:r>
              <a:rPr lang="en-US" altLang="en-US" sz="2000" dirty="0">
                <a:latin typeface="Verdana"/>
                <a:ea typeface="ＭＳ Ｐゴシック" panose="020B0600070205080204" pitchFamily="34" charset="-128"/>
                <a:cs typeface="Verdana"/>
              </a:rPr>
              <a:t>Parameter type followed by ellipsis (…) indicates method receives variable number of arguments of that type</a:t>
            </a:r>
          </a:p>
          <a:p>
            <a:pPr lvl="1" eaLnBrk="1" hangingPunct="1"/>
            <a:r>
              <a:rPr lang="en-US" altLang="en-US" sz="2000" dirty="0">
                <a:solidFill>
                  <a:srgbClr val="0000FF"/>
                </a:solidFill>
                <a:latin typeface="Verdana"/>
                <a:ea typeface="ＭＳ Ｐゴシック" panose="020B0600070205080204" pitchFamily="34" charset="-128"/>
                <a:cs typeface="Verdana"/>
              </a:rPr>
              <a:t>The parameter variable is an array</a:t>
            </a:r>
            <a:r>
              <a:rPr lang="en-US" altLang="en-US" sz="2000" dirty="0">
                <a:latin typeface="Verdana"/>
                <a:ea typeface="ＭＳ Ｐゴシック" panose="020B0600070205080204" pitchFamily="34" charset="-128"/>
                <a:cs typeface="Verdana"/>
              </a:rPr>
              <a:t>. Can access elements using index, can access length variable etc.</a:t>
            </a:r>
          </a:p>
          <a:p>
            <a:pPr lvl="1" eaLnBrk="1" hangingPunct="1"/>
            <a:r>
              <a:rPr lang="en-US" altLang="en-US" sz="2000" dirty="0">
                <a:solidFill>
                  <a:srgbClr val="0000FF"/>
                </a:solidFill>
                <a:latin typeface="Verdana"/>
                <a:ea typeface="ＭＳ Ｐゴシック" panose="020B0600070205080204" pitchFamily="34" charset="-128"/>
                <a:cs typeface="Verdana"/>
              </a:rPr>
              <a:t>The ellipsis can occur only at the end of a parameter list</a:t>
            </a:r>
          </a:p>
          <a:p>
            <a:pPr lvl="2" eaLnBrk="1" hangingPunct="1"/>
            <a:r>
              <a:rPr lang="en-US" altLang="en-US" sz="2000" dirty="0">
                <a:latin typeface="Verdana"/>
                <a:ea typeface="ＭＳ Ｐゴシック" panose="020B0600070205080204" pitchFamily="34" charset="-128"/>
                <a:cs typeface="Verdana"/>
              </a:rPr>
              <a:t>Otherwise, it is a compile time error</a:t>
            </a:r>
          </a:p>
        </p:txBody>
      </p:sp>
      <p:sp>
        <p:nvSpPr>
          <p:cNvPr id="6" name="Slide Number Placeholder 5">
            <a:extLst>
              <a:ext uri="{FF2B5EF4-FFF2-40B4-BE49-F238E27FC236}">
                <a16:creationId xmlns:a16="http://schemas.microsoft.com/office/drawing/2014/main" id="{E0ACA263-6437-9640-A200-6723BAA8EEA2}"/>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F883709-63E6-3843-86FD-A1EA50785188}" type="slidenum">
              <a:rPr lang="en-US" altLang="en-US" sz="800">
                <a:solidFill>
                  <a:srgbClr val="595959"/>
                </a:solidFill>
              </a:rPr>
              <a:pPr/>
              <a:t>82</a:t>
            </a:fld>
            <a:endParaRPr lang="en-US" altLang="en-US" sz="800">
              <a:solidFill>
                <a:srgbClr val="595959"/>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9E59-85AC-DD44-BE2D-FA85E7B81CAA}"/>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Command Line Arguments</a:t>
            </a:r>
          </a:p>
        </p:txBody>
      </p:sp>
      <p:sp>
        <p:nvSpPr>
          <p:cNvPr id="5" name="Slide Number Placeholder 4">
            <a:extLst>
              <a:ext uri="{FF2B5EF4-FFF2-40B4-BE49-F238E27FC236}">
                <a16:creationId xmlns:a16="http://schemas.microsoft.com/office/drawing/2014/main" id="{250009C3-3A83-164A-BBD5-FBC18B1E47BA}"/>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55B6012-936B-2243-B71A-12BC43FC46BE}" type="slidenum">
              <a:rPr lang="en-US" altLang="en-US" sz="800">
                <a:solidFill>
                  <a:srgbClr val="595959"/>
                </a:solidFill>
              </a:rPr>
              <a:pPr/>
              <a:t>83</a:t>
            </a:fld>
            <a:endParaRPr lang="en-US" altLang="en-US" sz="800">
              <a:solidFill>
                <a:srgbClr val="595959"/>
              </a:solidFill>
            </a:endParaRPr>
          </a:p>
        </p:txBody>
      </p:sp>
      <p:sp>
        <p:nvSpPr>
          <p:cNvPr id="128003" name="TextBox 5">
            <a:extLst>
              <a:ext uri="{FF2B5EF4-FFF2-40B4-BE49-F238E27FC236}">
                <a16:creationId xmlns:a16="http://schemas.microsoft.com/office/drawing/2014/main" id="{50D93BE6-AB81-C74F-9707-E7A9C17445EB}"/>
              </a:ext>
            </a:extLst>
          </p:cNvPr>
          <p:cNvSpPr txBox="1">
            <a:spLocks noChangeArrowheads="1"/>
          </p:cNvSpPr>
          <p:nvPr/>
        </p:nvSpPr>
        <p:spPr bwMode="auto">
          <a:xfrm>
            <a:off x="232227" y="1556792"/>
            <a:ext cx="8433719" cy="580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b="1" dirty="0">
                <a:solidFill>
                  <a:srgbClr val="7F0055"/>
                </a:solidFill>
                <a:latin typeface="Consolas" panose="020B0609020204030204" pitchFamily="49" charset="0"/>
              </a:rPr>
              <a:t>public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class</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TestClass</a:t>
            </a:r>
            <a:r>
              <a:rPr lang="en-US" altLang="en-US" sz="1400" b="1" dirty="0">
                <a:solidFill>
                  <a:srgbClr val="000000"/>
                </a:solidFill>
                <a:latin typeface="Consolas" panose="020B0609020204030204" pitchFamily="49" charset="0"/>
              </a:rPr>
              <a:t> {</a:t>
            </a:r>
            <a:endParaRPr lang="en-US" altLang="en-US" sz="1400" dirty="0">
              <a:latin typeface="Consolas" panose="020B0609020204030204" pitchFamily="49" charset="0"/>
            </a:endParaRPr>
          </a:p>
          <a:p>
            <a:r>
              <a:rPr lang="en-US" altLang="en-US" sz="1400" b="1" dirty="0">
                <a:solidFill>
                  <a:srgbClr val="7F0055"/>
                </a:solidFill>
                <a:latin typeface="Consolas" panose="020B0609020204030204" pitchFamily="49" charset="0"/>
              </a:rPr>
              <a:t>  public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static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void</a:t>
            </a:r>
            <a:r>
              <a:rPr lang="en-US" altLang="en-US" sz="1400" b="1" dirty="0">
                <a:solidFill>
                  <a:srgbClr val="000000"/>
                </a:solidFill>
                <a:latin typeface="Consolas" panose="020B0609020204030204" pitchFamily="49" charset="0"/>
              </a:rPr>
              <a:t> main(String[] </a:t>
            </a:r>
            <a:r>
              <a:rPr lang="en-US" altLang="en-US" sz="1400" b="1" dirty="0" err="1">
                <a:solidFill>
                  <a:srgbClr val="000000"/>
                </a:solidFill>
                <a:latin typeface="Consolas" panose="020B0609020204030204" pitchFamily="49" charset="0"/>
              </a:rPr>
              <a:t>args</a:t>
            </a:r>
            <a:r>
              <a:rPr lang="en-US" altLang="en-US" sz="1400" b="1" dirty="0">
                <a:solidFill>
                  <a:srgbClr val="000000"/>
                </a:solidFill>
                <a:latin typeface="Consolas" panose="020B0609020204030204" pitchFamily="49" charset="0"/>
              </a:rPr>
              <a:t>) {</a:t>
            </a:r>
          </a:p>
          <a:p>
            <a:r>
              <a:rPr lang="en-US" altLang="en-US" sz="1400" b="1" dirty="0">
                <a:solidFill>
                  <a:srgbClr val="7F0055"/>
                </a:solidFill>
                <a:latin typeface="Consolas" panose="020B0609020204030204" pitchFamily="49" charset="0"/>
              </a:rPr>
              <a:t>    if</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args.</a:t>
            </a:r>
            <a:r>
              <a:rPr lang="en-US" altLang="en-US" sz="1400" b="1" dirty="0" err="1">
                <a:solidFill>
                  <a:srgbClr val="0000C0"/>
                </a:solidFill>
                <a:latin typeface="Consolas" panose="020B0609020204030204" pitchFamily="49" charset="0"/>
              </a:rPr>
              <a:t>length</a:t>
            </a:r>
            <a:r>
              <a:rPr lang="en-US" altLang="en-US" sz="1400" b="1" dirty="0">
                <a:solidFill>
                  <a:srgbClr val="000000"/>
                </a:solidFill>
                <a:latin typeface="Consolas" panose="020B0609020204030204" pitchFamily="49" charset="0"/>
              </a:rPr>
              <a:t> != 3) {</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"Invoke as java </a:t>
            </a:r>
            <a:r>
              <a:rPr lang="en-US" altLang="en-US" sz="1400" i="1" dirty="0" err="1">
                <a:solidFill>
                  <a:srgbClr val="2A00FF"/>
                </a:solidFill>
                <a:latin typeface="Consolas" panose="020B0609020204030204" pitchFamily="49" charset="0"/>
              </a:rPr>
              <a:t>TestClass</a:t>
            </a:r>
            <a:r>
              <a:rPr lang="en-US" altLang="en-US" sz="1400" i="1" dirty="0">
                <a:solidFill>
                  <a:srgbClr val="2A00FF"/>
                </a:solidFill>
                <a:latin typeface="Consolas" panose="020B0609020204030204" pitchFamily="49" charset="0"/>
              </a:rPr>
              <a:t> </a:t>
            </a:r>
            <a:r>
              <a:rPr lang="en-US" altLang="en-US" sz="1400" i="1" dirty="0" err="1">
                <a:solidFill>
                  <a:srgbClr val="2A00FF"/>
                </a:solidFill>
                <a:latin typeface="Consolas" panose="020B0609020204030204" pitchFamily="49" charset="0"/>
              </a:rPr>
              <a:t>arraySize</a:t>
            </a:r>
            <a:r>
              <a:rPr lang="en-US" altLang="en-US" sz="1400" i="1" dirty="0">
                <a:solidFill>
                  <a:srgbClr val="2A00FF"/>
                </a:solidFill>
                <a:latin typeface="Consolas" panose="020B0609020204030204" pitchFamily="49" charset="0"/>
              </a:rPr>
              <a:t> </a:t>
            </a:r>
            <a:r>
              <a:rPr lang="en-US" altLang="en-US" sz="1400" i="1" dirty="0" err="1">
                <a:solidFill>
                  <a:srgbClr val="2A00FF"/>
                </a:solidFill>
                <a:latin typeface="Consolas" panose="020B0609020204030204" pitchFamily="49" charset="0"/>
              </a:rPr>
              <a:t>initValue</a:t>
            </a:r>
            <a:r>
              <a:rPr lang="en-US" altLang="en-US" sz="1400" i="1" dirty="0">
                <a:solidFill>
                  <a:srgbClr val="2A00FF"/>
                </a:solidFill>
                <a:latin typeface="Consolas" panose="020B0609020204030204" pitchFamily="49" charset="0"/>
              </a:rPr>
              <a:t> increment"</a:t>
            </a:r>
            <a:r>
              <a:rPr lang="en-US" altLang="en-US" sz="1400" i="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00"/>
                </a:solidFill>
                <a:latin typeface="Consolas" panose="020B0609020204030204" pitchFamily="49" charset="0"/>
              </a:rPr>
              <a:t>exit</a:t>
            </a:r>
            <a:r>
              <a:rPr lang="en-US" altLang="en-US" sz="1400" i="1" dirty="0">
                <a:solidFill>
                  <a:srgbClr val="000000"/>
                </a:solidFill>
                <a:latin typeface="Consolas" panose="020B0609020204030204" pitchFamily="49" charset="0"/>
              </a:rPr>
              <a:t>(0);</a:t>
            </a:r>
          </a:p>
          <a:p>
            <a:r>
              <a:rPr lang="en-US" altLang="en-US" sz="1400" dirty="0">
                <a:solidFill>
                  <a:srgbClr val="000000"/>
                </a:solidFill>
                <a:latin typeface="Consolas" panose="020B0609020204030204" pitchFamily="49" charset="0"/>
              </a:rPr>
              <a:t>    }</a:t>
            </a:r>
          </a:p>
          <a:p>
            <a:r>
              <a:rPr lang="en-US" altLang="en-US" sz="1400" b="1" dirty="0">
                <a:solidFill>
                  <a:srgbClr val="7F0055"/>
                </a:solidFill>
                <a:latin typeface="Consolas" panose="020B0609020204030204" pitchFamily="49" charset="0"/>
              </a:rPr>
              <a:t>    else</a:t>
            </a:r>
            <a:r>
              <a:rPr lang="en-US" altLang="en-US" sz="1400" b="1" dirty="0">
                <a:solidFill>
                  <a:srgbClr val="000000"/>
                </a:solidFill>
                <a:latin typeface="Consolas" panose="020B0609020204030204" pitchFamily="49" charset="0"/>
              </a:rPr>
              <a:t> {</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.printf</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"%5s%8s\n"</a:t>
            </a:r>
            <a:r>
              <a:rPr lang="en-US" altLang="en-US" sz="1400" i="1" dirty="0">
                <a:solidFill>
                  <a:srgbClr val="000000"/>
                </a:solidFill>
                <a:latin typeface="Consolas" panose="020B0609020204030204" pitchFamily="49" charset="0"/>
              </a:rPr>
              <a:t>, </a:t>
            </a:r>
            <a:r>
              <a:rPr lang="en-US" altLang="en-US" sz="1400" i="1" dirty="0">
                <a:solidFill>
                  <a:srgbClr val="2A00FF"/>
                </a:solidFill>
                <a:latin typeface="Consolas" panose="020B0609020204030204" pitchFamily="49" charset="0"/>
              </a:rPr>
              <a:t>"Index"</a:t>
            </a:r>
            <a:r>
              <a:rPr lang="en-US" altLang="en-US" sz="1400" i="1" dirty="0">
                <a:solidFill>
                  <a:srgbClr val="000000"/>
                </a:solidFill>
                <a:latin typeface="Consolas" panose="020B0609020204030204" pitchFamily="49" charset="0"/>
              </a:rPr>
              <a:t>, </a:t>
            </a:r>
            <a:r>
              <a:rPr lang="en-US" altLang="en-US" sz="1400" i="1" dirty="0">
                <a:solidFill>
                  <a:srgbClr val="2A00FF"/>
                </a:solidFill>
                <a:latin typeface="Consolas" panose="020B0609020204030204" pitchFamily="49" charset="0"/>
              </a:rPr>
              <a:t>"Value"</a:t>
            </a:r>
            <a:r>
              <a:rPr lang="en-US" altLang="en-US" sz="1400" i="1" dirty="0">
                <a:solidFill>
                  <a:srgbClr val="000000"/>
                </a:solidFill>
                <a:latin typeface="Consolas" panose="020B0609020204030204" pitchFamily="49" charset="0"/>
              </a:rPr>
              <a:t>);</a:t>
            </a:r>
          </a:p>
          <a:p>
            <a:r>
              <a:rPr lang="en-US" altLang="en-US" sz="1400" b="1" dirty="0">
                <a:solidFill>
                  <a:srgbClr val="7F0055"/>
                </a:solidFill>
                <a:latin typeface="Consolas" panose="020B0609020204030204" pitchFamily="49" charset="0"/>
              </a:rPr>
              <a:t>      int</a:t>
            </a:r>
            <a:r>
              <a:rPr lang="en-US" altLang="en-US" sz="1400" b="1" dirty="0">
                <a:solidFill>
                  <a:srgbClr val="000000"/>
                </a:solidFill>
                <a:latin typeface="Consolas" panose="020B0609020204030204" pitchFamily="49" charset="0"/>
              </a:rPr>
              <a:t> length = </a:t>
            </a:r>
            <a:r>
              <a:rPr lang="en-US" altLang="en-US" sz="1400" b="1" dirty="0" err="1">
                <a:solidFill>
                  <a:srgbClr val="000000"/>
                </a:solidFill>
                <a:latin typeface="Consolas" panose="020B0609020204030204" pitchFamily="49" charset="0"/>
              </a:rPr>
              <a:t>Integer.</a:t>
            </a:r>
            <a:r>
              <a:rPr lang="en-US" altLang="en-US" sz="1400" b="1" i="1" dirty="0" err="1">
                <a:solidFill>
                  <a:srgbClr val="000000"/>
                </a:solidFill>
                <a:latin typeface="Consolas" panose="020B0609020204030204" pitchFamily="49" charset="0"/>
              </a:rPr>
              <a:t>parseInt</a:t>
            </a:r>
            <a:r>
              <a:rPr lang="en-US" altLang="en-US" sz="1400" b="1" i="1" dirty="0">
                <a:solidFill>
                  <a:srgbClr val="000000"/>
                </a:solidFill>
                <a:latin typeface="Consolas" panose="020B0609020204030204" pitchFamily="49" charset="0"/>
              </a:rPr>
              <a:t>(</a:t>
            </a:r>
            <a:r>
              <a:rPr lang="en-US" altLang="en-US" sz="1400" b="1" i="1" dirty="0" err="1">
                <a:solidFill>
                  <a:srgbClr val="000000"/>
                </a:solidFill>
                <a:latin typeface="Consolas" panose="020B0609020204030204" pitchFamily="49" charset="0"/>
              </a:rPr>
              <a:t>args</a:t>
            </a:r>
            <a:r>
              <a:rPr lang="en-US" altLang="en-US" sz="1400" b="1" i="1" dirty="0">
                <a:solidFill>
                  <a:srgbClr val="000000"/>
                </a:solidFill>
                <a:latin typeface="Consolas" panose="020B0609020204030204" pitchFamily="49" charset="0"/>
              </a:rPr>
              <a:t>[0]);</a:t>
            </a:r>
          </a:p>
          <a:p>
            <a:r>
              <a:rPr lang="en-US" altLang="en-US" sz="1400" b="1" dirty="0">
                <a:solidFill>
                  <a:srgbClr val="7F0055"/>
                </a:solidFill>
                <a:latin typeface="Consolas" panose="020B0609020204030204" pitchFamily="49" charset="0"/>
              </a:rPr>
              <a:t>      int</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init</a:t>
            </a:r>
            <a:r>
              <a:rPr lang="en-US" altLang="en-US" sz="1400" b="1" dirty="0">
                <a:solidFill>
                  <a:srgbClr val="000000"/>
                </a:solidFill>
                <a:latin typeface="Consolas" panose="020B0609020204030204" pitchFamily="49" charset="0"/>
              </a:rPr>
              <a:t> = </a:t>
            </a:r>
            <a:r>
              <a:rPr lang="en-US" altLang="en-US" sz="1400" b="1" dirty="0" err="1">
                <a:solidFill>
                  <a:srgbClr val="000000"/>
                </a:solidFill>
                <a:latin typeface="Consolas" panose="020B0609020204030204" pitchFamily="49" charset="0"/>
              </a:rPr>
              <a:t>Integer.</a:t>
            </a:r>
            <a:r>
              <a:rPr lang="en-US" altLang="en-US" sz="1400" b="1" i="1" dirty="0" err="1">
                <a:solidFill>
                  <a:srgbClr val="000000"/>
                </a:solidFill>
                <a:latin typeface="Consolas" panose="020B0609020204030204" pitchFamily="49" charset="0"/>
              </a:rPr>
              <a:t>parseInt</a:t>
            </a:r>
            <a:r>
              <a:rPr lang="en-US" altLang="en-US" sz="1400" b="1" i="1" dirty="0">
                <a:solidFill>
                  <a:srgbClr val="000000"/>
                </a:solidFill>
                <a:latin typeface="Consolas" panose="020B0609020204030204" pitchFamily="49" charset="0"/>
              </a:rPr>
              <a:t>(</a:t>
            </a:r>
            <a:r>
              <a:rPr lang="en-US" altLang="en-US" sz="1400" b="1" i="1" dirty="0" err="1">
                <a:solidFill>
                  <a:srgbClr val="000000"/>
                </a:solidFill>
                <a:latin typeface="Consolas" panose="020B0609020204030204" pitchFamily="49" charset="0"/>
              </a:rPr>
              <a:t>args</a:t>
            </a:r>
            <a:r>
              <a:rPr lang="en-US" altLang="en-US" sz="1400" b="1" i="1" dirty="0">
                <a:solidFill>
                  <a:srgbClr val="000000"/>
                </a:solidFill>
                <a:latin typeface="Consolas" panose="020B0609020204030204" pitchFamily="49" charset="0"/>
              </a:rPr>
              <a:t>[1]);</a:t>
            </a:r>
          </a:p>
          <a:p>
            <a:r>
              <a:rPr lang="en-US" altLang="en-US" sz="1400" b="1" dirty="0">
                <a:solidFill>
                  <a:srgbClr val="7F0055"/>
                </a:solidFill>
                <a:latin typeface="Consolas" panose="020B0609020204030204" pitchFamily="49" charset="0"/>
              </a:rPr>
              <a:t>      int</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incr</a:t>
            </a:r>
            <a:r>
              <a:rPr lang="en-US" altLang="en-US" sz="1400" b="1" dirty="0">
                <a:solidFill>
                  <a:srgbClr val="000000"/>
                </a:solidFill>
                <a:latin typeface="Consolas" panose="020B0609020204030204" pitchFamily="49" charset="0"/>
              </a:rPr>
              <a:t> = </a:t>
            </a:r>
            <a:r>
              <a:rPr lang="en-US" altLang="en-US" sz="1400" b="1" dirty="0" err="1">
                <a:solidFill>
                  <a:srgbClr val="000000"/>
                </a:solidFill>
                <a:latin typeface="Consolas" panose="020B0609020204030204" pitchFamily="49" charset="0"/>
              </a:rPr>
              <a:t>Integer.</a:t>
            </a:r>
            <a:r>
              <a:rPr lang="en-US" altLang="en-US" sz="1400" b="1" i="1" dirty="0" err="1">
                <a:solidFill>
                  <a:srgbClr val="000000"/>
                </a:solidFill>
                <a:latin typeface="Consolas" panose="020B0609020204030204" pitchFamily="49" charset="0"/>
              </a:rPr>
              <a:t>parseInt</a:t>
            </a:r>
            <a:r>
              <a:rPr lang="en-US" altLang="en-US" sz="1400" b="1" i="1" dirty="0">
                <a:solidFill>
                  <a:srgbClr val="000000"/>
                </a:solidFill>
                <a:latin typeface="Consolas" panose="020B0609020204030204" pitchFamily="49" charset="0"/>
              </a:rPr>
              <a:t>(</a:t>
            </a:r>
            <a:r>
              <a:rPr lang="en-US" altLang="en-US" sz="1400" b="1" i="1" dirty="0" err="1">
                <a:solidFill>
                  <a:srgbClr val="000000"/>
                </a:solidFill>
                <a:latin typeface="Consolas" panose="020B0609020204030204" pitchFamily="49" charset="0"/>
              </a:rPr>
              <a:t>args</a:t>
            </a:r>
            <a:r>
              <a:rPr lang="en-US" altLang="en-US" sz="1400" b="1" i="1" dirty="0">
                <a:solidFill>
                  <a:srgbClr val="000000"/>
                </a:solidFill>
                <a:latin typeface="Consolas" panose="020B0609020204030204" pitchFamily="49" charset="0"/>
              </a:rPr>
              <a:t>[2]);</a:t>
            </a:r>
          </a:p>
          <a:p>
            <a:r>
              <a:rPr lang="en-US" altLang="en-US" sz="1400" b="1" dirty="0">
                <a:solidFill>
                  <a:srgbClr val="7F0055"/>
                </a:solidFill>
                <a:latin typeface="Consolas" panose="020B0609020204030204" pitchFamily="49" charset="0"/>
              </a:rPr>
              <a:t>      for</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i</a:t>
            </a:r>
            <a:r>
              <a:rPr lang="en-US" altLang="en-US" sz="1400" b="1" dirty="0">
                <a:solidFill>
                  <a:srgbClr val="000000"/>
                </a:solidFill>
                <a:latin typeface="Consolas" panose="020B0609020204030204" pitchFamily="49" charset="0"/>
              </a:rPr>
              <a:t> = 0; </a:t>
            </a:r>
            <a:r>
              <a:rPr lang="en-US" altLang="en-US" sz="1400" b="1" dirty="0" err="1">
                <a:solidFill>
                  <a:srgbClr val="000000"/>
                </a:solidFill>
                <a:latin typeface="Consolas" panose="020B0609020204030204" pitchFamily="49" charset="0"/>
              </a:rPr>
              <a:t>i</a:t>
            </a:r>
            <a:r>
              <a:rPr lang="en-US" altLang="en-US" sz="1400" b="1" dirty="0">
                <a:solidFill>
                  <a:srgbClr val="000000"/>
                </a:solidFill>
                <a:latin typeface="Consolas" panose="020B0609020204030204" pitchFamily="49" charset="0"/>
              </a:rPr>
              <a:t> &lt; length; </a:t>
            </a:r>
            <a:r>
              <a:rPr lang="en-US" altLang="en-US" sz="1400" b="1" dirty="0" err="1">
                <a:solidFill>
                  <a:srgbClr val="000000"/>
                </a:solidFill>
                <a:latin typeface="Consolas" panose="020B0609020204030204" pitchFamily="49" charset="0"/>
              </a:rPr>
              <a:t>i</a:t>
            </a:r>
            <a:r>
              <a:rPr lang="en-US" altLang="en-US" sz="1400" b="1" dirty="0">
                <a:solidFill>
                  <a:srgbClr val="000000"/>
                </a:solidFill>
                <a:latin typeface="Consolas" panose="020B0609020204030204" pitchFamily="49" charset="0"/>
              </a:rPr>
              <a:t>++) {</a:t>
            </a:r>
          </a:p>
          <a:p>
            <a:r>
              <a:rPr lang="en-US" altLang="en-US" sz="1400" b="1" dirty="0">
                <a:solidFill>
                  <a:srgbClr val="7F0055"/>
                </a:solidFill>
                <a:latin typeface="Consolas" panose="020B0609020204030204" pitchFamily="49" charset="0"/>
              </a:rPr>
              <a:t>        int</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val</a:t>
            </a:r>
            <a:r>
              <a:rPr lang="en-US" altLang="en-US" sz="1400" b="1" dirty="0">
                <a:solidFill>
                  <a:srgbClr val="000000"/>
                </a:solidFill>
                <a:latin typeface="Consolas" panose="020B0609020204030204" pitchFamily="49" charset="0"/>
              </a:rPr>
              <a:t> = </a:t>
            </a:r>
            <a:r>
              <a:rPr lang="en-US" altLang="en-US" sz="1400" b="1" dirty="0" err="1">
                <a:solidFill>
                  <a:srgbClr val="000000"/>
                </a:solidFill>
                <a:latin typeface="Consolas" panose="020B0609020204030204" pitchFamily="49" charset="0"/>
              </a:rPr>
              <a:t>init</a:t>
            </a:r>
            <a:r>
              <a:rPr lang="en-US" altLang="en-US" sz="1400" b="1" dirty="0">
                <a:solidFill>
                  <a:srgbClr val="000000"/>
                </a:solidFill>
                <a:latin typeface="Consolas" panose="020B0609020204030204" pitchFamily="49" charset="0"/>
              </a:rPr>
              <a:t> + </a:t>
            </a:r>
            <a:r>
              <a:rPr lang="en-US" altLang="en-US" sz="1400" b="1" dirty="0" err="1">
                <a:solidFill>
                  <a:srgbClr val="000000"/>
                </a:solidFill>
                <a:latin typeface="Consolas" panose="020B0609020204030204" pitchFamily="49" charset="0"/>
              </a:rPr>
              <a:t>incr</a:t>
            </a:r>
            <a:r>
              <a:rPr lang="en-US" altLang="en-US" sz="1400" b="1" dirty="0">
                <a:solidFill>
                  <a:srgbClr val="000000"/>
                </a:solidFill>
                <a:latin typeface="Consolas" panose="020B0609020204030204" pitchFamily="49" charset="0"/>
              </a:rPr>
              <a:t> * </a:t>
            </a:r>
            <a:r>
              <a:rPr lang="en-US" altLang="en-US" sz="1400" b="1" dirty="0" err="1">
                <a:solidFill>
                  <a:srgbClr val="000000"/>
                </a:solidFill>
                <a:latin typeface="Consolas" panose="020B0609020204030204" pitchFamily="49" charset="0"/>
              </a:rPr>
              <a:t>i</a:t>
            </a:r>
            <a:r>
              <a:rPr lang="en-US" altLang="en-US" sz="1400" b="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.printf</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"%5d%8d\n"</a:t>
            </a:r>
            <a:r>
              <a:rPr lang="en-US" altLang="en-US" sz="1400" i="1" dirty="0">
                <a:solidFill>
                  <a:srgbClr val="000000"/>
                </a:solidFill>
                <a:latin typeface="Consolas" panose="020B0609020204030204" pitchFamily="49" charset="0"/>
              </a:rPr>
              <a:t>, </a:t>
            </a:r>
            <a:r>
              <a:rPr lang="en-US" altLang="en-US" sz="1400" i="1" dirty="0" err="1">
                <a:solidFill>
                  <a:srgbClr val="000000"/>
                </a:solidFill>
                <a:latin typeface="Consolas" panose="020B0609020204030204" pitchFamily="49" charset="0"/>
              </a:rPr>
              <a:t>i</a:t>
            </a:r>
            <a:r>
              <a:rPr lang="en-US" altLang="en-US" sz="1400" i="1" dirty="0">
                <a:solidFill>
                  <a:srgbClr val="000000"/>
                </a:solidFill>
                <a:latin typeface="Consolas" panose="020B0609020204030204" pitchFamily="49" charset="0"/>
              </a:rPr>
              <a:t>, </a:t>
            </a:r>
            <a:r>
              <a:rPr lang="en-US" altLang="en-US" sz="1400" i="1" dirty="0" err="1">
                <a:solidFill>
                  <a:srgbClr val="000000"/>
                </a:solidFill>
                <a:latin typeface="Consolas" panose="020B0609020204030204" pitchFamily="49" charset="0"/>
              </a:rPr>
              <a:t>val</a:t>
            </a:r>
            <a:r>
              <a:rPr lang="en-US" altLang="en-US" sz="1400" i="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 </a:t>
            </a:r>
            <a:r>
              <a:rPr lang="en-US" altLang="en-US" sz="1400" dirty="0">
                <a:solidFill>
                  <a:srgbClr val="3F7F5F"/>
                </a:solidFill>
                <a:latin typeface="Consolas" panose="020B0609020204030204" pitchFamily="49" charset="0"/>
              </a:rPr>
              <a:t>// end for loop</a:t>
            </a:r>
            <a:endParaRPr lang="en-US" altLang="en-US" sz="1400" dirty="0">
              <a:solidFill>
                <a:srgbClr val="000000"/>
              </a:solidFill>
              <a:latin typeface="Consolas" panose="020B0609020204030204" pitchFamily="49" charset="0"/>
            </a:endParaRPr>
          </a:p>
          <a:p>
            <a:r>
              <a:rPr lang="en-US" altLang="en-US" sz="1400" dirty="0">
                <a:solidFill>
                  <a:srgbClr val="000000"/>
                </a:solidFill>
                <a:latin typeface="Consolas" panose="020B0609020204030204" pitchFamily="49" charset="0"/>
              </a:rPr>
              <a:t>    } </a:t>
            </a:r>
            <a:r>
              <a:rPr lang="en-US" altLang="en-US" sz="1400" dirty="0">
                <a:solidFill>
                  <a:srgbClr val="3F7F5F"/>
                </a:solidFill>
                <a:latin typeface="Consolas" panose="020B0609020204030204" pitchFamily="49" charset="0"/>
              </a:rPr>
              <a:t>// end else</a:t>
            </a:r>
            <a:endParaRPr lang="en-US" altLang="en-US" sz="1400" dirty="0">
              <a:solidFill>
                <a:srgbClr val="000000"/>
              </a:solidFill>
              <a:latin typeface="Consolas" panose="020B0609020204030204" pitchFamily="49" charset="0"/>
            </a:endParaRPr>
          </a:p>
          <a:p>
            <a:r>
              <a:rPr lang="en-US" altLang="en-US" sz="1400" dirty="0">
                <a:solidFill>
                  <a:srgbClr val="000000"/>
                </a:solidFill>
                <a:latin typeface="Consolas" panose="020B0609020204030204" pitchFamily="49" charset="0"/>
              </a:rPr>
              <a:t>  } </a:t>
            </a:r>
            <a:r>
              <a:rPr lang="en-US" altLang="en-US" sz="1400" dirty="0">
                <a:solidFill>
                  <a:srgbClr val="3F7F5F"/>
                </a:solidFill>
                <a:latin typeface="Consolas" panose="020B0609020204030204" pitchFamily="49" charset="0"/>
              </a:rPr>
              <a:t>// end method main</a:t>
            </a:r>
          </a:p>
          <a:p>
            <a:r>
              <a:rPr lang="en-US" altLang="en-US" sz="1400" dirty="0">
                <a:solidFill>
                  <a:srgbClr val="000000"/>
                </a:solidFill>
                <a:latin typeface="Consolas" panose="020B0609020204030204" pitchFamily="49" charset="0"/>
              </a:rPr>
              <a:t>} </a:t>
            </a:r>
            <a:r>
              <a:rPr lang="en-US" altLang="en-US" sz="1400" dirty="0">
                <a:solidFill>
                  <a:srgbClr val="3F7F5F"/>
                </a:solidFill>
                <a:latin typeface="Consolas" panose="020B0609020204030204" pitchFamily="49" charset="0"/>
              </a:rPr>
              <a:t>// end class </a:t>
            </a:r>
            <a:r>
              <a:rPr lang="en-US" altLang="en-US" sz="1400" dirty="0" err="1">
                <a:solidFill>
                  <a:srgbClr val="3F7F5F"/>
                </a:solidFill>
                <a:latin typeface="Consolas" panose="020B0609020204030204" pitchFamily="49" charset="0"/>
              </a:rPr>
              <a:t>TestClass</a:t>
            </a:r>
            <a:endParaRPr lang="en-US" altLang="en-US" sz="1400" dirty="0">
              <a:solidFill>
                <a:srgbClr val="3F7F5F"/>
              </a:solidFill>
              <a:latin typeface="Consolas" panose="020B0609020204030204" pitchFamily="49" charset="0"/>
            </a:endParaRPr>
          </a:p>
        </p:txBody>
      </p:sp>
      <p:sp>
        <p:nvSpPr>
          <p:cNvPr id="125956" name="TextBox 4">
            <a:extLst>
              <a:ext uri="{FF2B5EF4-FFF2-40B4-BE49-F238E27FC236}">
                <a16:creationId xmlns:a16="http://schemas.microsoft.com/office/drawing/2014/main" id="{7895647A-7564-0643-AEA2-9B5141133F48}"/>
              </a:ext>
            </a:extLst>
          </p:cNvPr>
          <p:cNvSpPr txBox="1">
            <a:spLocks noChangeArrowheads="1"/>
          </p:cNvSpPr>
          <p:nvPr/>
        </p:nvSpPr>
        <p:spPr bwMode="auto">
          <a:xfrm>
            <a:off x="6084168" y="3198167"/>
            <a:ext cx="2302251" cy="461665"/>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200" dirty="0">
                <a:latin typeface="Verdana" panose="020B0604030504040204" pitchFamily="34" charset="0"/>
                <a:ea typeface="Verdana" panose="020B0604030504040204" pitchFamily="34" charset="0"/>
                <a:cs typeface="Verdana" panose="020B0604030504040204" pitchFamily="34" charset="0"/>
              </a:rPr>
              <a:t>Use a wrapper class to parse a string into an int</a:t>
            </a:r>
          </a:p>
        </p:txBody>
      </p:sp>
      <p:cxnSp>
        <p:nvCxnSpPr>
          <p:cNvPr id="7" name="Straight Arrow Connector 6">
            <a:extLst>
              <a:ext uri="{FF2B5EF4-FFF2-40B4-BE49-F238E27FC236}">
                <a16:creationId xmlns:a16="http://schemas.microsoft.com/office/drawing/2014/main" id="{20F52EB4-11F5-AF4D-9DAC-B0264C980D08}"/>
              </a:ext>
            </a:extLst>
          </p:cNvPr>
          <p:cNvCxnSpPr/>
          <p:nvPr/>
        </p:nvCxnSpPr>
        <p:spPr>
          <a:xfrm flipH="1">
            <a:off x="4846153" y="3429719"/>
            <a:ext cx="1225550" cy="1587"/>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8006" name="TextBox 4">
            <a:extLst>
              <a:ext uri="{FF2B5EF4-FFF2-40B4-BE49-F238E27FC236}">
                <a16:creationId xmlns:a16="http://schemas.microsoft.com/office/drawing/2014/main" id="{AC4ACA3C-A461-9D4F-9814-9938DBB7646A}"/>
              </a:ext>
            </a:extLst>
          </p:cNvPr>
          <p:cNvSpPr txBox="1">
            <a:spLocks noChangeArrowheads="1"/>
          </p:cNvSpPr>
          <p:nvPr/>
        </p:nvSpPr>
        <p:spPr bwMode="auto">
          <a:xfrm>
            <a:off x="6443663" y="1649728"/>
            <a:ext cx="2253481" cy="461665"/>
          </a:xfrm>
          <a:prstGeom prst="rect">
            <a:avLst/>
          </a:prstGeom>
          <a:noFill/>
          <a:ln w="222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200" dirty="0">
                <a:latin typeface="Verdana" panose="020B0604030504040204" pitchFamily="34" charset="0"/>
                <a:ea typeface="Verdana" panose="020B0604030504040204" pitchFamily="34" charset="0"/>
                <a:cs typeface="Verdana" panose="020B0604030504040204" pitchFamily="34" charset="0"/>
              </a:rPr>
              <a:t>Checking the number of command line arguments</a:t>
            </a:r>
          </a:p>
        </p:txBody>
      </p:sp>
      <p:cxnSp>
        <p:nvCxnSpPr>
          <p:cNvPr id="9" name="Straight Arrow Connector 8">
            <a:extLst>
              <a:ext uri="{FF2B5EF4-FFF2-40B4-BE49-F238E27FC236}">
                <a16:creationId xmlns:a16="http://schemas.microsoft.com/office/drawing/2014/main" id="{59607527-A3FF-F944-B48E-AA3621B9D3BA}"/>
              </a:ext>
            </a:extLst>
          </p:cNvPr>
          <p:cNvCxnSpPr/>
          <p:nvPr/>
        </p:nvCxnSpPr>
        <p:spPr>
          <a:xfrm flipH="1">
            <a:off x="4572000" y="1993496"/>
            <a:ext cx="1871663" cy="0"/>
          </a:xfrm>
          <a:prstGeom prst="straightConnector1">
            <a:avLst/>
          </a:prstGeom>
          <a:ln w="4445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921C0-9F46-9F45-83DC-B2C6BE9F209B}"/>
              </a:ext>
            </a:extLst>
          </p:cNvPr>
          <p:cNvSpPr>
            <a:spLocks noGrp="1"/>
          </p:cNvSpPr>
          <p:nvPr>
            <p:ph type="title"/>
          </p:nvPr>
        </p:nvSpPr>
        <p:spPr>
          <a:xfrm>
            <a:off x="944562" y="266178"/>
            <a:ext cx="8432800" cy="935790"/>
          </a:xfrm>
        </p:spPr>
        <p:txBody>
          <a:bodyPr rtlCol="0">
            <a:normAutofit fontScale="90000"/>
          </a:bodyPr>
          <a:lstStyle/>
          <a:p>
            <a:pPr eaLnBrk="1" fontAlgn="auto" hangingPunct="1">
              <a:spcAft>
                <a:spcPts val="0"/>
              </a:spcAft>
              <a:defRPr/>
            </a:pPr>
            <a:r>
              <a:rPr lang="en-US" sz="3200" dirty="0">
                <a:ea typeface="+mj-ea"/>
                <a:cs typeface="+mj-cs"/>
              </a:rPr>
              <a:t>Running the above program from Eclipse</a:t>
            </a:r>
          </a:p>
        </p:txBody>
      </p:sp>
      <p:sp>
        <p:nvSpPr>
          <p:cNvPr id="2" name="Text Placeholder 1">
            <a:extLst>
              <a:ext uri="{FF2B5EF4-FFF2-40B4-BE49-F238E27FC236}">
                <a16:creationId xmlns:a16="http://schemas.microsoft.com/office/drawing/2014/main" id="{47C2F0C1-92CC-1E0F-7809-EE52868E61C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F325328-7B51-D949-BFC5-AB744D45EE8D}"/>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C844E9D-8E05-BF49-94B7-1E72DB333714}" type="slidenum">
              <a:rPr lang="en-US" altLang="en-US" sz="800">
                <a:solidFill>
                  <a:srgbClr val="595959"/>
                </a:solidFill>
              </a:rPr>
              <a:pPr/>
              <a:t>84</a:t>
            </a:fld>
            <a:endParaRPr lang="en-US" altLang="en-US" sz="800">
              <a:solidFill>
                <a:srgbClr val="595959"/>
              </a:solidFill>
            </a:endParaRPr>
          </a:p>
        </p:txBody>
      </p:sp>
      <p:pic>
        <p:nvPicPr>
          <p:cNvPr id="129027" name="Picture 2">
            <a:extLst>
              <a:ext uri="{FF2B5EF4-FFF2-40B4-BE49-F238E27FC236}">
                <a16:creationId xmlns:a16="http://schemas.microsoft.com/office/drawing/2014/main" id="{39D7685F-3D69-E440-99F3-EAD8E1B01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08050"/>
            <a:ext cx="3556000" cy="586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29028" name="Straight Arrow Connector 6">
            <a:extLst>
              <a:ext uri="{FF2B5EF4-FFF2-40B4-BE49-F238E27FC236}">
                <a16:creationId xmlns:a16="http://schemas.microsoft.com/office/drawing/2014/main" id="{20C6C553-DBFF-3F46-946F-8A64B123E196}"/>
              </a:ext>
            </a:extLst>
          </p:cNvPr>
          <p:cNvCxnSpPr>
            <a:cxnSpLocks noChangeShapeType="1"/>
          </p:cNvCxnSpPr>
          <p:nvPr/>
        </p:nvCxnSpPr>
        <p:spPr bwMode="auto">
          <a:xfrm>
            <a:off x="152400" y="6242050"/>
            <a:ext cx="1028700" cy="457200"/>
          </a:xfrm>
          <a:prstGeom prst="straightConnector1">
            <a:avLst/>
          </a:prstGeom>
          <a:noFill/>
          <a:ln w="25400">
            <a:solidFill>
              <a:srgbClr val="C00000"/>
            </a:solidFill>
            <a:round/>
            <a:headEnd/>
            <a:tailEnd type="arrow" w="med" len="med"/>
          </a:ln>
          <a:extLst>
            <a:ext uri="{909E8E84-426E-40dd-AFC4-6F175D3DCCD1}">
              <a14:hiddenFill xmlns:a14="http://schemas.microsoft.com/office/drawing/2010/main" xmlns="">
                <a:noFill/>
              </a14:hiddenFill>
            </a:ext>
          </a:extLst>
        </p:spPr>
      </p:cxnSp>
      <p:pic>
        <p:nvPicPr>
          <p:cNvPr id="129029" name="Picture 3">
            <a:extLst>
              <a:ext uri="{FF2B5EF4-FFF2-40B4-BE49-F238E27FC236}">
                <a16:creationId xmlns:a16="http://schemas.microsoft.com/office/drawing/2014/main" id="{7BD9554F-A0F6-244C-AA6E-A29104209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012950"/>
            <a:ext cx="5278438" cy="4533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29030" name="Straight Arrow Connector 9">
            <a:extLst>
              <a:ext uri="{FF2B5EF4-FFF2-40B4-BE49-F238E27FC236}">
                <a16:creationId xmlns:a16="http://schemas.microsoft.com/office/drawing/2014/main" id="{8F9FF4B2-996E-024C-B514-B73695281D05}"/>
              </a:ext>
            </a:extLst>
          </p:cNvPr>
          <p:cNvCxnSpPr>
            <a:cxnSpLocks noChangeShapeType="1"/>
          </p:cNvCxnSpPr>
          <p:nvPr/>
        </p:nvCxnSpPr>
        <p:spPr bwMode="auto">
          <a:xfrm flipV="1">
            <a:off x="4191000" y="2851150"/>
            <a:ext cx="266700" cy="457200"/>
          </a:xfrm>
          <a:prstGeom prst="straightConnector1">
            <a:avLst/>
          </a:prstGeom>
          <a:noFill/>
          <a:ln w="25400">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129031" name="Straight Arrow Connector 11">
            <a:extLst>
              <a:ext uri="{FF2B5EF4-FFF2-40B4-BE49-F238E27FC236}">
                <a16:creationId xmlns:a16="http://schemas.microsoft.com/office/drawing/2014/main" id="{3C3B499E-DB14-F44E-A879-353672484297}"/>
              </a:ext>
            </a:extLst>
          </p:cNvPr>
          <p:cNvCxnSpPr>
            <a:cxnSpLocks noChangeShapeType="1"/>
          </p:cNvCxnSpPr>
          <p:nvPr/>
        </p:nvCxnSpPr>
        <p:spPr bwMode="auto">
          <a:xfrm>
            <a:off x="4876800" y="3079750"/>
            <a:ext cx="568325" cy="152400"/>
          </a:xfrm>
          <a:prstGeom prst="straightConnector1">
            <a:avLst/>
          </a:prstGeom>
          <a:noFill/>
          <a:ln w="25400">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129032" name="Straight Arrow Connector 13">
            <a:extLst>
              <a:ext uri="{FF2B5EF4-FFF2-40B4-BE49-F238E27FC236}">
                <a16:creationId xmlns:a16="http://schemas.microsoft.com/office/drawing/2014/main" id="{1658EF31-46B7-A447-8EE8-BCB9AB89C8A3}"/>
              </a:ext>
            </a:extLst>
          </p:cNvPr>
          <p:cNvCxnSpPr>
            <a:cxnSpLocks noChangeShapeType="1"/>
          </p:cNvCxnSpPr>
          <p:nvPr/>
        </p:nvCxnSpPr>
        <p:spPr bwMode="auto">
          <a:xfrm>
            <a:off x="7239000" y="3213100"/>
            <a:ext cx="1028700" cy="457200"/>
          </a:xfrm>
          <a:prstGeom prst="straightConnector1">
            <a:avLst/>
          </a:prstGeom>
          <a:noFill/>
          <a:ln w="25400">
            <a:solidFill>
              <a:srgbClr val="C00000"/>
            </a:solidFill>
            <a:round/>
            <a:headEnd/>
            <a:tailEnd type="arrow" w="med" len="med"/>
          </a:ln>
          <a:extLst>
            <a:ext uri="{909E8E84-426E-40dd-AFC4-6F175D3DCCD1}">
              <a14:hiddenFill xmlns:a14="http://schemas.microsoft.com/office/drawing/2010/main" xmlns="">
                <a:noFill/>
              </a14:hiddenFill>
            </a:ext>
          </a:extLst>
        </p:spPr>
      </p:cxnSp>
      <p:sp>
        <p:nvSpPr>
          <p:cNvPr id="129033" name="TextBox 10">
            <a:extLst>
              <a:ext uri="{FF2B5EF4-FFF2-40B4-BE49-F238E27FC236}">
                <a16:creationId xmlns:a16="http://schemas.microsoft.com/office/drawing/2014/main" id="{CD037ED0-DD64-D34F-9EE3-95852E31C7F8}"/>
              </a:ext>
            </a:extLst>
          </p:cNvPr>
          <p:cNvSpPr txBox="1">
            <a:spLocks noChangeArrowheads="1"/>
          </p:cNvSpPr>
          <p:nvPr/>
        </p:nvSpPr>
        <p:spPr bwMode="auto">
          <a:xfrm>
            <a:off x="3951288" y="1060450"/>
            <a:ext cx="443547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t>Properties &gt; Run/Debug Settings &gt; Name of the class (</a:t>
            </a:r>
            <a:r>
              <a:rPr lang="en-US" altLang="en-US" dirty="0" err="1"/>
              <a:t>TestClass</a:t>
            </a:r>
            <a:r>
              <a:rPr lang="en-US" altLang="en-US" dirty="0"/>
              <a:t>) &gt; Edit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F3BB-E251-1482-AE00-8B82533D65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DB6DEE5-2F4C-AD58-94DB-5E980C08553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1F3D24-458C-6647-9C58-EA4F70679290}"/>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E31B912-C814-5D41-B221-0B4445D08F82}" type="slidenum">
              <a:rPr lang="en-US" altLang="en-US" sz="800">
                <a:solidFill>
                  <a:srgbClr val="595959"/>
                </a:solidFill>
              </a:rPr>
              <a:pPr/>
              <a:t>85</a:t>
            </a:fld>
            <a:endParaRPr lang="en-US" altLang="en-US" sz="800">
              <a:solidFill>
                <a:srgbClr val="595959"/>
              </a:solidFill>
            </a:endParaRPr>
          </a:p>
        </p:txBody>
      </p:sp>
      <p:pic>
        <p:nvPicPr>
          <p:cNvPr id="130050" name="Picture 2">
            <a:extLst>
              <a:ext uri="{FF2B5EF4-FFF2-40B4-BE49-F238E27FC236}">
                <a16:creationId xmlns:a16="http://schemas.microsoft.com/office/drawing/2014/main" id="{4892A3F2-139A-8546-8D55-C74E6F81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28600"/>
            <a:ext cx="4886325" cy="593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30051" name="Straight Arrow Connector 5">
            <a:extLst>
              <a:ext uri="{FF2B5EF4-FFF2-40B4-BE49-F238E27FC236}">
                <a16:creationId xmlns:a16="http://schemas.microsoft.com/office/drawing/2014/main" id="{63664F42-4BF4-264E-B7B9-78C006442F0D}"/>
              </a:ext>
            </a:extLst>
          </p:cNvPr>
          <p:cNvCxnSpPr>
            <a:cxnSpLocks noChangeShapeType="1"/>
          </p:cNvCxnSpPr>
          <p:nvPr/>
        </p:nvCxnSpPr>
        <p:spPr bwMode="auto">
          <a:xfrm flipH="1">
            <a:off x="4606925" y="914400"/>
            <a:ext cx="574675" cy="457200"/>
          </a:xfrm>
          <a:prstGeom prst="straightConnector1">
            <a:avLst/>
          </a:prstGeom>
          <a:noFill/>
          <a:ln w="25400">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130052" name="Straight Arrow Connector 6">
            <a:extLst>
              <a:ext uri="{FF2B5EF4-FFF2-40B4-BE49-F238E27FC236}">
                <a16:creationId xmlns:a16="http://schemas.microsoft.com/office/drawing/2014/main" id="{34AE3B24-632C-BB4B-9559-4F2161180B1D}"/>
              </a:ext>
            </a:extLst>
          </p:cNvPr>
          <p:cNvCxnSpPr>
            <a:cxnSpLocks noChangeShapeType="1"/>
          </p:cNvCxnSpPr>
          <p:nvPr/>
        </p:nvCxnSpPr>
        <p:spPr bwMode="auto">
          <a:xfrm flipH="1" flipV="1">
            <a:off x="4038600" y="1884363"/>
            <a:ext cx="647700" cy="228600"/>
          </a:xfrm>
          <a:prstGeom prst="straightConnector1">
            <a:avLst/>
          </a:prstGeom>
          <a:noFill/>
          <a:ln w="25400">
            <a:solidFill>
              <a:srgbClr val="C00000"/>
            </a:solidFill>
            <a:round/>
            <a:headEnd/>
            <a:tailEnd type="arrow" w="med" len="med"/>
          </a:ln>
          <a:extLst>
            <a:ext uri="{909E8E84-426E-40dd-AFC4-6F175D3DCCD1}">
              <a14:hiddenFill xmlns:a14="http://schemas.microsoft.com/office/drawing/2010/main" xmlns="">
                <a:noFill/>
              </a14:hiddenFill>
            </a:ext>
          </a:extLst>
        </p:spPr>
      </p:cxnSp>
      <p:sp>
        <p:nvSpPr>
          <p:cNvPr id="130053" name="TextBox 9">
            <a:extLst>
              <a:ext uri="{FF2B5EF4-FFF2-40B4-BE49-F238E27FC236}">
                <a16:creationId xmlns:a16="http://schemas.microsoft.com/office/drawing/2014/main" id="{AB2C1E8E-AF2E-0C41-8EFF-AF2F2A6D13F1}"/>
              </a:ext>
            </a:extLst>
          </p:cNvPr>
          <p:cNvSpPr txBox="1">
            <a:spLocks noChangeArrowheads="1"/>
          </p:cNvSpPr>
          <p:nvPr/>
        </p:nvSpPr>
        <p:spPr bwMode="auto">
          <a:xfrm>
            <a:off x="317973" y="852886"/>
            <a:ext cx="2971800" cy="979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t>Select Arguments</a:t>
            </a:r>
          </a:p>
          <a:p>
            <a:r>
              <a:rPr lang="en-US" altLang="en-US" dirty="0"/>
              <a:t>Now specify the arguments as a space-separated list</a:t>
            </a:r>
          </a:p>
        </p:txBody>
      </p:sp>
      <p:sp>
        <p:nvSpPr>
          <p:cNvPr id="130054" name="TextBox 10">
            <a:extLst>
              <a:ext uri="{FF2B5EF4-FFF2-40B4-BE49-F238E27FC236}">
                <a16:creationId xmlns:a16="http://schemas.microsoft.com/office/drawing/2014/main" id="{BB345A6A-396E-B544-9A9F-4D15F5F49388}"/>
              </a:ext>
            </a:extLst>
          </p:cNvPr>
          <p:cNvSpPr txBox="1">
            <a:spLocks noChangeArrowheads="1"/>
          </p:cNvSpPr>
          <p:nvPr/>
        </p:nvSpPr>
        <p:spPr bwMode="auto">
          <a:xfrm>
            <a:off x="270111" y="3378839"/>
            <a:ext cx="31654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t>If using command line, just type java </a:t>
            </a:r>
            <a:r>
              <a:rPr lang="en-US" altLang="en-US" dirty="0" err="1"/>
              <a:t>TestClass</a:t>
            </a:r>
            <a:r>
              <a:rPr lang="en-US" altLang="en-US" dirty="0"/>
              <a:t> 5 0 4</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title"/>
          </p:nvPr>
        </p:nvSpPr>
        <p:spPr>
          <a:noFill/>
        </p:spPr>
        <p:txBody>
          <a:bodyPr/>
          <a:lstStyle/>
          <a:p>
            <a:pPr eaLnBrk="1" hangingPunct="1"/>
            <a:r>
              <a:rPr lang="en-US" altLang="en-US" dirty="0">
                <a:ea typeface="ＭＳ Ｐゴシック" panose="020B0600070205080204" pitchFamily="34" charset="-128"/>
              </a:rPr>
              <a:t>6.8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body" idx="1"/>
          </p:nvPr>
        </p:nvSpPr>
        <p:spPr/>
        <p:txBody>
          <a:bodyPr/>
          <a:lstStyle/>
          <a:p>
            <a:pPr>
              <a:lnSpc>
                <a:spcPct val="80000"/>
              </a:lnSpc>
            </a:pPr>
            <a:r>
              <a:rPr lang="en-US" altLang="en-US" b="1" dirty="0" err="1">
                <a:latin typeface="Courier New" panose="02070309020205020404" pitchFamily="49" charset="0"/>
                <a:ea typeface="Verdana" panose="020B0604030504040204" pitchFamily="34" charset="0"/>
                <a:cs typeface="Courier New" panose="02070309020205020404" pitchFamily="49" charset="0"/>
              </a:rPr>
              <a:t>java.util.Arrays</a:t>
            </a:r>
            <a:r>
              <a:rPr lang="en-US" altLang="en-US" sz="1600" dirty="0">
                <a:latin typeface="Verdana" panose="020B0604030504040204" pitchFamily="34" charset="0"/>
                <a:ea typeface="Verdana" panose="020B0604030504040204" pitchFamily="34" charset="0"/>
                <a:cs typeface="Verdana" panose="020B0604030504040204" pitchFamily="34" charset="0"/>
              </a:rPr>
              <a:t> </a:t>
            </a:r>
          </a:p>
          <a:p>
            <a:pPr>
              <a:lnSpc>
                <a:spcPct val="80000"/>
              </a:lnSpc>
            </a:pPr>
            <a:r>
              <a:rPr lang="en-US" altLang="en-US" sz="1600" dirty="0">
                <a:latin typeface="Verdana" panose="020B0604030504040204" pitchFamily="34" charset="0"/>
                <a:ea typeface="Verdana" panose="020B0604030504040204" pitchFamily="34" charset="0"/>
                <a:cs typeface="Verdana" panose="020B0604030504040204" pitchFamily="34" charset="0"/>
              </a:rPr>
              <a:t>	static methods for common array manipulations</a:t>
            </a:r>
          </a:p>
        </p:txBody>
      </p:sp>
    </p:spTree>
    <p:extLst>
      <p:ext uri="{BB962C8B-B14F-4D97-AF65-F5344CB8AC3E}">
        <p14:creationId xmlns:p14="http://schemas.microsoft.com/office/powerpoint/2010/main" val="6857940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a:extLst>
              <a:ext uri="{FF2B5EF4-FFF2-40B4-BE49-F238E27FC236}">
                <a16:creationId xmlns:a16="http://schemas.microsoft.com/office/drawing/2014/main" id="{E2B868ED-2708-9747-8378-882AD4DF61E3}"/>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Class: </a:t>
            </a:r>
            <a:r>
              <a:rPr lang="en-US" altLang="en-US" dirty="0" err="1">
                <a:ea typeface="ＭＳ Ｐゴシック" panose="020B0600070205080204" pitchFamily="34" charset="-128"/>
              </a:rPr>
              <a:t>java.util.Arrays</a:t>
            </a:r>
            <a:endParaRPr lang="en-US" altLang="en-US" dirty="0">
              <a:ea typeface="ＭＳ Ｐゴシック" panose="020B0600070205080204" pitchFamily="34" charset="-128"/>
            </a:endParaRPr>
          </a:p>
        </p:txBody>
      </p:sp>
      <p:sp>
        <p:nvSpPr>
          <p:cNvPr id="131074" name="Content Placeholder 2">
            <a:extLst>
              <a:ext uri="{FF2B5EF4-FFF2-40B4-BE49-F238E27FC236}">
                <a16:creationId xmlns:a16="http://schemas.microsoft.com/office/drawing/2014/main" id="{80CC503C-60CA-974C-8C3B-F4695355E802}"/>
              </a:ext>
            </a:extLst>
          </p:cNvPr>
          <p:cNvSpPr>
            <a:spLocks noGrp="1"/>
          </p:cNvSpPr>
          <p:nvPr>
            <p:ph type="body" idx="1"/>
          </p:nvPr>
        </p:nvSpPr>
        <p:spPr/>
        <p:txBody>
          <a:bodyPr/>
          <a:lstStyle/>
          <a:p>
            <a:pPr eaLnBrk="1" hangingPunct="1"/>
            <a:r>
              <a:rPr lang="en-US" altLang="en-US" sz="1600" dirty="0">
                <a:latin typeface="Verdana" panose="020B0604030504040204" pitchFamily="34" charset="0"/>
                <a:ea typeface="Verdana" panose="020B0604030504040204" pitchFamily="34" charset="0"/>
                <a:cs typeface="Verdana" panose="020B0604030504040204" pitchFamily="34" charset="0"/>
              </a:rPr>
              <a:t>Provides </a:t>
            </a:r>
            <a:r>
              <a:rPr lang="en-US" altLang="en-US" sz="1600" dirty="0">
                <a:solidFill>
                  <a:srgbClr val="0000FF"/>
                </a:solidFill>
                <a:latin typeface="Verdana" panose="020B0604030504040204" pitchFamily="34" charset="0"/>
                <a:ea typeface="Verdana" panose="020B0604030504040204" pitchFamily="34" charset="0"/>
                <a:cs typeface="Verdana" panose="020B0604030504040204" pitchFamily="34" charset="0"/>
              </a:rPr>
              <a:t>static methods </a:t>
            </a:r>
            <a:r>
              <a:rPr lang="en-US" altLang="en-US" sz="1600" dirty="0">
                <a:latin typeface="Verdana" panose="020B0604030504040204" pitchFamily="34" charset="0"/>
                <a:ea typeface="Verdana" panose="020B0604030504040204" pitchFamily="34" charset="0"/>
                <a:cs typeface="Verdana" panose="020B0604030504040204" pitchFamily="34" charset="0"/>
              </a:rPr>
              <a:t>for common array manipulations</a:t>
            </a:r>
          </a:p>
          <a:p>
            <a:pPr eaLnBrk="1" hangingPunct="1"/>
            <a:r>
              <a:rPr lang="en-US" altLang="en-US" sz="1600" dirty="0">
                <a:latin typeface="Verdana" panose="020B0604030504040204" pitchFamily="34" charset="0"/>
                <a:ea typeface="Verdana" panose="020B0604030504040204" pitchFamily="34" charset="0"/>
                <a:cs typeface="Verdana" panose="020B0604030504040204" pitchFamily="34" charset="0"/>
              </a:rPr>
              <a:t>Can be used with arrays of primitive types as well as arrays of objects</a:t>
            </a:r>
          </a:p>
          <a:p>
            <a:pPr eaLnBrk="1" hangingPunct="1"/>
            <a:r>
              <a:rPr lang="en-US" altLang="en-US" sz="1600" dirty="0">
                <a:latin typeface="Verdana" panose="020B0604030504040204" pitchFamily="34" charset="0"/>
                <a:ea typeface="Verdana" panose="020B0604030504040204" pitchFamily="34" charset="0"/>
                <a:cs typeface="Verdana" panose="020B0604030504040204" pitchFamily="34" charset="0"/>
              </a:rPr>
              <a:t>Methods include: </a:t>
            </a:r>
            <a:r>
              <a:rPr lang="en-US" altLang="en-US" sz="1600" b="1" dirty="0">
                <a:latin typeface="Courier New" panose="02070309020205020404" pitchFamily="49" charset="0"/>
                <a:ea typeface="Verdana" panose="020B0604030504040204" pitchFamily="34" charset="0"/>
                <a:cs typeface="Courier New" panose="02070309020205020404" pitchFamily="49" charset="0"/>
              </a:rPr>
              <a:t>sort, </a:t>
            </a:r>
            <a:r>
              <a:rPr lang="en-US" altLang="en-US" sz="1600" b="1" dirty="0" err="1">
                <a:latin typeface="Courier New" panose="02070309020205020404" pitchFamily="49" charset="0"/>
                <a:ea typeface="Verdana" panose="020B0604030504040204" pitchFamily="34" charset="0"/>
                <a:cs typeface="Courier New" panose="02070309020205020404" pitchFamily="49" charset="0"/>
              </a:rPr>
              <a:t>binarySearch</a:t>
            </a:r>
            <a:r>
              <a:rPr lang="en-US" altLang="en-US" sz="1600" b="1" dirty="0">
                <a:latin typeface="Courier New" panose="02070309020205020404" pitchFamily="49" charset="0"/>
                <a:ea typeface="Verdana" panose="020B0604030504040204" pitchFamily="34" charset="0"/>
                <a:cs typeface="Courier New" panose="02070309020205020404" pitchFamily="49" charset="0"/>
              </a:rPr>
              <a:t>, equals, fill, </a:t>
            </a:r>
            <a:r>
              <a:rPr lang="en-US" altLang="en-US" sz="1600" b="1" dirty="0" err="1">
                <a:latin typeface="Courier New" panose="02070309020205020404" pitchFamily="49" charset="0"/>
                <a:ea typeface="Verdana" panose="020B0604030504040204" pitchFamily="34" charset="0"/>
                <a:cs typeface="Courier New" panose="02070309020205020404" pitchFamily="49" charset="0"/>
              </a:rPr>
              <a:t>toString</a:t>
            </a:r>
            <a:endParaRPr lang="en-US" altLang="en-US" sz="1600" b="1" dirty="0">
              <a:latin typeface="Courier New" panose="02070309020205020404" pitchFamily="49" charset="0"/>
              <a:ea typeface="Verdana" panose="020B0604030504040204" pitchFamily="34" charset="0"/>
              <a:cs typeface="Courier New" panose="02070309020205020404" pitchFamily="49" charset="0"/>
            </a:endParaRPr>
          </a:p>
          <a:p>
            <a:pPr lvl="1" eaLnBrk="1" hangingPunct="1"/>
            <a:r>
              <a:rPr lang="en-US" altLang="en-US" sz="1400" dirty="0">
                <a:latin typeface="Verdana" panose="020B0604030504040204" pitchFamily="34" charset="0"/>
                <a:ea typeface="Verdana" panose="020B0604030504040204" pitchFamily="34" charset="0"/>
                <a:cs typeface="Verdana" panose="020B0604030504040204" pitchFamily="34" charset="0"/>
              </a:rPr>
              <a:t>Note: </a:t>
            </a:r>
            <a:r>
              <a:rPr lang="en-US" altLang="en-US" sz="1600" b="1" dirty="0" err="1">
                <a:latin typeface="Courier New" panose="02070309020205020404" pitchFamily="49" charset="0"/>
                <a:ea typeface="Verdana" panose="020B0604030504040204" pitchFamily="34" charset="0"/>
                <a:cs typeface="Courier New" panose="02070309020205020404" pitchFamily="49" charset="0"/>
              </a:rPr>
              <a:t>binarySearch</a:t>
            </a:r>
            <a:r>
              <a:rPr lang="en-US" altLang="en-US" sz="1400" dirty="0">
                <a:latin typeface="Verdana" panose="020B0604030504040204" pitchFamily="34" charset="0"/>
                <a:ea typeface="Verdana" panose="020B0604030504040204" pitchFamily="34" charset="0"/>
                <a:cs typeface="Verdana" panose="020B0604030504040204" pitchFamily="34" charset="0"/>
              </a:rPr>
              <a:t> requires sorted array, otherwise the value returned is undefined</a:t>
            </a:r>
          </a:p>
          <a:p>
            <a:pPr eaLnBrk="1" hangingPunct="1"/>
            <a:r>
              <a:rPr lang="en-US" altLang="en-US" sz="1600" dirty="0">
                <a:latin typeface="Verdana" panose="020B0604030504040204" pitchFamily="34" charset="0"/>
                <a:ea typeface="Verdana" panose="020B0604030504040204" pitchFamily="34" charset="0"/>
                <a:cs typeface="Verdana" panose="020B0604030504040204" pitchFamily="34" charset="0"/>
              </a:rPr>
              <a:t>Static method: </a:t>
            </a:r>
            <a:r>
              <a:rPr lang="en-US" altLang="en-US" sz="1600" b="1"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System.arraycopy</a:t>
            </a:r>
            <a:endParaRPr lang="en-US" altLang="en-US" sz="1600" b="1" dirty="0">
              <a:solidFill>
                <a:srgbClr val="0000FF"/>
              </a:solidFill>
              <a:latin typeface="Courier New" panose="02070309020205020404" pitchFamily="49" charset="0"/>
              <a:ea typeface="Verdana" panose="020B0604030504040204" pitchFamily="34" charset="0"/>
              <a:cs typeface="Courier New" panose="02070309020205020404" pitchFamily="49" charset="0"/>
            </a:endParaRPr>
          </a:p>
          <a:p>
            <a:pPr lvl="1" eaLnBrk="1" hangingPunct="1"/>
            <a:r>
              <a:rPr lang="en-US" altLang="en-US" sz="1400" dirty="0">
                <a:latin typeface="Verdana" panose="020B0604030504040204" pitchFamily="34" charset="0"/>
                <a:ea typeface="Verdana" panose="020B0604030504040204" pitchFamily="34" charset="0"/>
                <a:cs typeface="Verdana" panose="020B0604030504040204" pitchFamily="34" charset="0"/>
              </a:rPr>
              <a:t>Copies contents from one array to another</a:t>
            </a:r>
          </a:p>
          <a:p>
            <a:pPr lvl="1" eaLnBrk="1" hangingPunct="1"/>
            <a:r>
              <a:rPr lang="en-US" altLang="en-US" sz="1400" dirty="0">
                <a:latin typeface="Verdana" panose="020B0604030504040204" pitchFamily="34" charset="0"/>
                <a:ea typeface="Verdana" panose="020B0604030504040204" pitchFamily="34" charset="0"/>
                <a:cs typeface="Verdana" panose="020B0604030504040204" pitchFamily="34" charset="0"/>
              </a:rPr>
              <a:t>For array of objects, object references are copied</a:t>
            </a:r>
          </a:p>
        </p:txBody>
      </p:sp>
      <p:sp>
        <p:nvSpPr>
          <p:cNvPr id="6" name="Slide Number Placeholder 5">
            <a:extLst>
              <a:ext uri="{FF2B5EF4-FFF2-40B4-BE49-F238E27FC236}">
                <a16:creationId xmlns:a16="http://schemas.microsoft.com/office/drawing/2014/main" id="{A4DA407B-C251-784F-9D00-554C809558B8}"/>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46022C9-BF21-EC45-A996-1A8873865958}" type="slidenum">
              <a:rPr lang="en-US" altLang="en-US" sz="800">
                <a:solidFill>
                  <a:srgbClr val="595959"/>
                </a:solidFill>
              </a:rPr>
              <a:pPr/>
              <a:t>87</a:t>
            </a:fld>
            <a:endParaRPr lang="en-US" altLang="en-US" sz="800">
              <a:solidFill>
                <a:srgbClr val="595959"/>
              </a:solidFill>
            </a:endParaRPr>
          </a:p>
        </p:txBody>
      </p:sp>
      <p:sp>
        <p:nvSpPr>
          <p:cNvPr id="2" name="TextBox 1">
            <a:extLst>
              <a:ext uri="{FF2B5EF4-FFF2-40B4-BE49-F238E27FC236}">
                <a16:creationId xmlns:a16="http://schemas.microsoft.com/office/drawing/2014/main" id="{549DE7C9-3882-CE4F-B6C3-C1A0A7FFED5D}"/>
              </a:ext>
            </a:extLst>
          </p:cNvPr>
          <p:cNvSpPr txBox="1"/>
          <p:nvPr/>
        </p:nvSpPr>
        <p:spPr>
          <a:xfrm>
            <a:off x="867780" y="5275848"/>
            <a:ext cx="7560840" cy="338554"/>
          </a:xfrm>
          <a:prstGeom prst="rect">
            <a:avLst/>
          </a:prstGeom>
          <a:noFill/>
        </p:spPr>
        <p:txBody>
          <a:bodyPr wrap="square" rtlCol="0">
            <a:spAutoFit/>
          </a:bodyPr>
          <a:lstStyle/>
          <a:p>
            <a:r>
              <a:rPr lang="en-US" dirty="0">
                <a:hlinkClick r:id="rId2"/>
              </a:rPr>
              <a:t>https://</a:t>
            </a:r>
            <a:r>
              <a:rPr lang="en-US" dirty="0" err="1">
                <a:hlinkClick r:id="rId2"/>
              </a:rPr>
              <a:t>docs.oracle.com</a:t>
            </a:r>
            <a:r>
              <a:rPr lang="en-US" dirty="0">
                <a:hlinkClick r:id="rId2"/>
              </a:rPr>
              <a:t>/</a:t>
            </a:r>
            <a:r>
              <a:rPr lang="en-US" dirty="0" err="1">
                <a:hlinkClick r:id="rId2"/>
              </a:rPr>
              <a:t>en</a:t>
            </a:r>
            <a:r>
              <a:rPr lang="en-US" dirty="0">
                <a:hlinkClick r:id="rId2"/>
              </a:rPr>
              <a:t>/java/</a:t>
            </a:r>
            <a:r>
              <a:rPr lang="en-US" dirty="0" err="1">
                <a:hlinkClick r:id="rId2"/>
              </a:rPr>
              <a:t>javase</a:t>
            </a:r>
            <a:r>
              <a:rPr lang="en-US" dirty="0">
                <a:hlinkClick r:id="rId2"/>
              </a:rPr>
              <a:t>/11/docs/</a:t>
            </a:r>
            <a:r>
              <a:rPr lang="en-US" dirty="0" err="1">
                <a:hlinkClick r:id="rId2"/>
              </a:rPr>
              <a:t>api</a:t>
            </a:r>
            <a:r>
              <a:rPr lang="en-US" dirty="0">
                <a:hlinkClick r:id="rId2"/>
              </a:rPr>
              <a:t>/</a:t>
            </a:r>
            <a:r>
              <a:rPr lang="en-US" dirty="0" err="1">
                <a:hlinkClick r:id="rId2"/>
              </a:rPr>
              <a:t>java.base</a:t>
            </a:r>
            <a:r>
              <a:rPr lang="en-US" dirty="0">
                <a:hlinkClick r:id="rId2"/>
              </a:rPr>
              <a:t>/java/util/</a:t>
            </a:r>
            <a:r>
              <a:rPr lang="en-US" dirty="0" err="1">
                <a:hlinkClick r:id="rId2"/>
              </a:rPr>
              <a:t>Arrays.html</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a:extLst>
              <a:ext uri="{FF2B5EF4-FFF2-40B4-BE49-F238E27FC236}">
                <a16:creationId xmlns:a16="http://schemas.microsoft.com/office/drawing/2014/main" id="{CCD9ECF1-9D8B-324B-8DCC-3811980B88D0}"/>
              </a:ext>
            </a:extLst>
          </p:cNvPr>
          <p:cNvSpPr>
            <a:spLocks noChangeArrowheads="1"/>
          </p:cNvSpPr>
          <p:nvPr/>
        </p:nvSpPr>
        <p:spPr bwMode="auto">
          <a:xfrm>
            <a:off x="2123728" y="5157192"/>
            <a:ext cx="1905000" cy="2159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2098" name="Rectangle 6">
            <a:extLst>
              <a:ext uri="{FF2B5EF4-FFF2-40B4-BE49-F238E27FC236}">
                <a16:creationId xmlns:a16="http://schemas.microsoft.com/office/drawing/2014/main" id="{276F7644-FA72-314F-9049-DF87A0E0931B}"/>
              </a:ext>
            </a:extLst>
          </p:cNvPr>
          <p:cNvSpPr>
            <a:spLocks noChangeArrowheads="1"/>
          </p:cNvSpPr>
          <p:nvPr/>
        </p:nvSpPr>
        <p:spPr bwMode="auto">
          <a:xfrm>
            <a:off x="6084168" y="5012730"/>
            <a:ext cx="2447925" cy="144462"/>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2099" name="Rectangle 5">
            <a:extLst>
              <a:ext uri="{FF2B5EF4-FFF2-40B4-BE49-F238E27FC236}">
                <a16:creationId xmlns:a16="http://schemas.microsoft.com/office/drawing/2014/main" id="{B21C9968-7BD5-3A4F-A626-8802B6B7DC81}"/>
              </a:ext>
            </a:extLst>
          </p:cNvPr>
          <p:cNvSpPr>
            <a:spLocks noChangeArrowheads="1"/>
          </p:cNvSpPr>
          <p:nvPr/>
        </p:nvSpPr>
        <p:spPr bwMode="auto">
          <a:xfrm>
            <a:off x="6340102" y="5373216"/>
            <a:ext cx="2192338" cy="1524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2" name="Title 1">
            <a:extLst>
              <a:ext uri="{FF2B5EF4-FFF2-40B4-BE49-F238E27FC236}">
                <a16:creationId xmlns:a16="http://schemas.microsoft.com/office/drawing/2014/main" id="{B35BC16A-AC32-C6CF-6ED6-BE53D54D0EA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B560B2E0-2929-7E4E-8F27-B68BAA8C973B}"/>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81CCC25-070E-6B4A-A508-3A7DA21715ED}" type="slidenum">
              <a:rPr lang="en-US" altLang="en-US" sz="800">
                <a:solidFill>
                  <a:srgbClr val="595959"/>
                </a:solidFill>
              </a:rPr>
              <a:pPr/>
              <a:t>88</a:t>
            </a:fld>
            <a:endParaRPr lang="en-US" altLang="en-US" sz="800">
              <a:solidFill>
                <a:srgbClr val="595959"/>
              </a:solidFill>
            </a:endParaRPr>
          </a:p>
        </p:txBody>
      </p:sp>
      <p:sp>
        <p:nvSpPr>
          <p:cNvPr id="132101" name="TextBox 4">
            <a:extLst>
              <a:ext uri="{FF2B5EF4-FFF2-40B4-BE49-F238E27FC236}">
                <a16:creationId xmlns:a16="http://schemas.microsoft.com/office/drawing/2014/main" id="{AF9DD286-4177-374E-8D83-04833A65B08F}"/>
              </a:ext>
            </a:extLst>
          </p:cNvPr>
          <p:cNvSpPr txBox="1">
            <a:spLocks noChangeArrowheads="1"/>
          </p:cNvSpPr>
          <p:nvPr/>
        </p:nvSpPr>
        <p:spPr bwMode="auto">
          <a:xfrm>
            <a:off x="1549651" y="1894974"/>
            <a:ext cx="7416800" cy="4185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b="1" dirty="0">
                <a:solidFill>
                  <a:srgbClr val="7F0055"/>
                </a:solidFill>
                <a:latin typeface="Consolas" panose="020B0609020204030204" pitchFamily="49" charset="0"/>
              </a:rPr>
              <a:t>import</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java.util.Arrays</a:t>
            </a:r>
            <a:r>
              <a:rPr lang="en-US" altLang="en-US" sz="1400" b="1" dirty="0">
                <a:solidFill>
                  <a:srgbClr val="000000"/>
                </a:solidFill>
                <a:latin typeface="Consolas" panose="020B0609020204030204" pitchFamily="49" charset="0"/>
              </a:rPr>
              <a:t>;</a:t>
            </a:r>
            <a:endParaRPr lang="en-US" altLang="en-US" sz="1400" dirty="0">
              <a:latin typeface="Consolas" panose="020B0609020204030204" pitchFamily="49" charset="0"/>
            </a:endParaRPr>
          </a:p>
          <a:p>
            <a:r>
              <a:rPr lang="en-US" altLang="en-US" sz="1400" b="1" dirty="0">
                <a:solidFill>
                  <a:srgbClr val="7F0055"/>
                </a:solidFill>
                <a:latin typeface="Consolas" panose="020B0609020204030204" pitchFamily="49" charset="0"/>
              </a:rPr>
              <a:t>class</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TempClass</a:t>
            </a:r>
            <a:r>
              <a:rPr lang="en-US" altLang="en-US" sz="1400" b="1" dirty="0">
                <a:solidFill>
                  <a:srgbClr val="000000"/>
                </a:solidFill>
                <a:latin typeface="Consolas" panose="020B0609020204030204" pitchFamily="49" charset="0"/>
              </a:rPr>
              <a:t> {     </a:t>
            </a:r>
            <a:r>
              <a:rPr lang="en-US" altLang="en-US" sz="1400" b="1" dirty="0">
                <a:solidFill>
                  <a:srgbClr val="3F7F5F"/>
                </a:solidFill>
                <a:latin typeface="Consolas" panose="020B0609020204030204" pitchFamily="49" charset="0"/>
              </a:rPr>
              <a:t>// package class</a:t>
            </a:r>
          </a:p>
          <a:p>
            <a:r>
              <a:rPr lang="en-US" altLang="en-US" sz="1400" b="1" dirty="0">
                <a:solidFill>
                  <a:srgbClr val="7F0055"/>
                </a:solidFill>
                <a:latin typeface="Consolas" panose="020B0609020204030204" pitchFamily="49" charset="0"/>
              </a:rPr>
              <a:t>    public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a:t>
            </a:r>
            <a:r>
              <a:rPr lang="en-US" altLang="en-US" sz="1400" b="1" dirty="0">
                <a:solidFill>
                  <a:srgbClr val="0000C0"/>
                </a:solidFill>
                <a:latin typeface="Consolas" panose="020B0609020204030204" pitchFamily="49" charset="0"/>
              </a:rPr>
              <a:t>v1</a:t>
            </a:r>
            <a:r>
              <a:rPr lang="en-US" altLang="en-US" sz="1400" b="1" dirty="0">
                <a:solidFill>
                  <a:srgbClr val="000000"/>
                </a:solidFill>
                <a:latin typeface="Consolas" panose="020B0609020204030204" pitchFamily="49" charset="0"/>
              </a:rPr>
              <a:t>;</a:t>
            </a:r>
            <a:endParaRPr lang="en-US" altLang="en-US" sz="1400" dirty="0">
              <a:latin typeface="Consolas" panose="020B0609020204030204" pitchFamily="49" charset="0"/>
            </a:endParaRPr>
          </a:p>
          <a:p>
            <a:r>
              <a:rPr lang="en-US" altLang="en-US" sz="1400" b="1" dirty="0">
                <a:solidFill>
                  <a:srgbClr val="7F0055"/>
                </a:solidFill>
                <a:latin typeface="Consolas" panose="020B0609020204030204" pitchFamily="49" charset="0"/>
              </a:rPr>
              <a:t>    public</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TempClass</a:t>
            </a:r>
            <a:r>
              <a:rPr lang="en-US" altLang="en-US" sz="1400" b="1" dirty="0">
                <a:solidFill>
                  <a:srgbClr val="000000"/>
                </a:solidFill>
                <a:latin typeface="Consolas" panose="020B0609020204030204" pitchFamily="49" charset="0"/>
              </a:rPr>
              <a:t>(</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v) {</a:t>
            </a:r>
          </a:p>
          <a:p>
            <a:r>
              <a:rPr lang="en-US" altLang="en-US" sz="1400" dirty="0">
                <a:solidFill>
                  <a:srgbClr val="0000C0"/>
                </a:solidFill>
                <a:latin typeface="Consolas" panose="020B0609020204030204" pitchFamily="49" charset="0"/>
              </a:rPr>
              <a:t>	v1</a:t>
            </a:r>
            <a:r>
              <a:rPr lang="en-US" altLang="en-US" sz="1400" dirty="0">
                <a:solidFill>
                  <a:srgbClr val="000000"/>
                </a:solidFill>
                <a:latin typeface="Consolas" panose="020B0609020204030204" pitchFamily="49" charset="0"/>
              </a:rPr>
              <a:t> = v;</a:t>
            </a:r>
          </a:p>
          <a:p>
            <a:r>
              <a:rPr lang="en-US" altLang="en-US" sz="1400" dirty="0">
                <a:solidFill>
                  <a:srgbClr val="000000"/>
                </a:solidFill>
                <a:latin typeface="Consolas" panose="020B0609020204030204" pitchFamily="49" charset="0"/>
              </a:rPr>
              <a:t>    }</a:t>
            </a:r>
            <a:endParaRPr lang="en-US" altLang="en-US" sz="1400" dirty="0">
              <a:latin typeface="Consolas" panose="020B0609020204030204" pitchFamily="49" charset="0"/>
            </a:endParaRPr>
          </a:p>
          <a:p>
            <a:r>
              <a:rPr lang="en-US" altLang="en-US" sz="1400" b="1" dirty="0">
                <a:solidFill>
                  <a:srgbClr val="7F0055"/>
                </a:solidFill>
                <a:latin typeface="Consolas" panose="020B0609020204030204" pitchFamily="49" charset="0"/>
              </a:rPr>
              <a:t>    public</a:t>
            </a:r>
            <a:r>
              <a:rPr lang="en-US" altLang="en-US" sz="1400" b="1" dirty="0">
                <a:solidFill>
                  <a:srgbClr val="000000"/>
                </a:solidFill>
                <a:latin typeface="Consolas" panose="020B0609020204030204" pitchFamily="49" charset="0"/>
              </a:rPr>
              <a:t> String </a:t>
            </a:r>
            <a:r>
              <a:rPr lang="en-US" altLang="en-US" sz="1400" b="1" dirty="0" err="1">
                <a:solidFill>
                  <a:srgbClr val="000000"/>
                </a:solidFill>
                <a:latin typeface="Consolas" panose="020B0609020204030204" pitchFamily="49" charset="0"/>
              </a:rPr>
              <a:t>toString</a:t>
            </a:r>
            <a:r>
              <a:rPr lang="en-US" altLang="en-US" sz="1400" b="1" dirty="0">
                <a:solidFill>
                  <a:srgbClr val="000000"/>
                </a:solidFill>
                <a:latin typeface="Consolas" panose="020B0609020204030204" pitchFamily="49" charset="0"/>
              </a:rPr>
              <a:t>() {</a:t>
            </a:r>
          </a:p>
          <a:p>
            <a:r>
              <a:rPr lang="en-US" altLang="en-US" sz="1400" b="1" dirty="0">
                <a:solidFill>
                  <a:srgbClr val="7F0055"/>
                </a:solidFill>
                <a:latin typeface="Consolas" panose="020B0609020204030204" pitchFamily="49" charset="0"/>
              </a:rPr>
              <a:t>	return</a:t>
            </a:r>
            <a:r>
              <a:rPr lang="en-US" altLang="en-US" sz="1400" b="1" dirty="0">
                <a:solidFill>
                  <a:srgbClr val="000000"/>
                </a:solidFill>
                <a:latin typeface="Consolas" panose="020B0609020204030204" pitchFamily="49" charset="0"/>
              </a:rPr>
              <a:t> (</a:t>
            </a:r>
            <a:r>
              <a:rPr lang="en-US" altLang="en-US" sz="1400" b="1" dirty="0">
                <a:solidFill>
                  <a:srgbClr val="2A00FF"/>
                </a:solidFill>
                <a:latin typeface="Consolas" panose="020B0609020204030204" pitchFamily="49" charset="0"/>
              </a:rPr>
              <a:t>""</a:t>
            </a:r>
            <a:r>
              <a:rPr lang="en-US" altLang="en-US" sz="1400" b="1" dirty="0">
                <a:solidFill>
                  <a:srgbClr val="000000"/>
                </a:solidFill>
                <a:latin typeface="Consolas" panose="020B0609020204030204" pitchFamily="49" charset="0"/>
              </a:rPr>
              <a:t> + </a:t>
            </a:r>
            <a:r>
              <a:rPr lang="en-US" altLang="en-US" sz="1400" b="1" dirty="0">
                <a:solidFill>
                  <a:srgbClr val="0000C0"/>
                </a:solidFill>
                <a:latin typeface="Consolas" panose="020B0609020204030204" pitchFamily="49" charset="0"/>
              </a:rPr>
              <a:t>v1</a:t>
            </a:r>
            <a:r>
              <a:rPr lang="en-US" altLang="en-US" sz="1400" b="1" dirty="0">
                <a:solidFill>
                  <a:srgbClr val="000000"/>
                </a:solidFill>
                <a:latin typeface="Consolas" panose="020B0609020204030204" pitchFamily="49" charset="0"/>
              </a:rPr>
              <a:t>); </a:t>
            </a:r>
            <a:r>
              <a:rPr lang="en-US" altLang="en-US" sz="1400" b="1" dirty="0">
                <a:solidFill>
                  <a:srgbClr val="3F7F5F"/>
                </a:solidFill>
                <a:latin typeface="Consolas" panose="020B0609020204030204" pitchFamily="49" charset="0"/>
              </a:rPr>
              <a:t>// to return a String</a:t>
            </a:r>
          </a:p>
          <a:p>
            <a:r>
              <a:rPr lang="en-US" altLang="en-US" sz="1400" dirty="0">
                <a:solidFill>
                  <a:srgbClr val="000000"/>
                </a:solidFill>
                <a:latin typeface="Consolas" panose="020B0609020204030204" pitchFamily="49" charset="0"/>
              </a:rPr>
              <a:t>    }</a:t>
            </a:r>
          </a:p>
          <a:p>
            <a:r>
              <a:rPr lang="en-US" altLang="en-US" sz="1400" dirty="0">
                <a:solidFill>
                  <a:srgbClr val="000000"/>
                </a:solidFill>
                <a:latin typeface="Consolas" panose="020B0609020204030204" pitchFamily="49" charset="0"/>
              </a:rPr>
              <a:t>} </a:t>
            </a:r>
            <a:r>
              <a:rPr lang="en-US" altLang="en-US" sz="1400" dirty="0">
                <a:solidFill>
                  <a:srgbClr val="3F7F5F"/>
                </a:solidFill>
                <a:latin typeface="Consolas" panose="020B0609020204030204" pitchFamily="49" charset="0"/>
              </a:rPr>
              <a:t>// end class </a:t>
            </a:r>
            <a:r>
              <a:rPr lang="en-US" altLang="en-US" sz="1400" dirty="0" err="1">
                <a:solidFill>
                  <a:srgbClr val="3F7F5F"/>
                </a:solidFill>
                <a:latin typeface="Consolas" panose="020B0609020204030204" pitchFamily="49" charset="0"/>
              </a:rPr>
              <a:t>TempClass</a:t>
            </a:r>
            <a:endParaRPr lang="en-US" altLang="en-US" sz="1400" dirty="0">
              <a:solidFill>
                <a:srgbClr val="3F7F5F"/>
              </a:solidFill>
              <a:latin typeface="Consolas" panose="020B0609020204030204" pitchFamily="49" charset="0"/>
            </a:endParaRPr>
          </a:p>
          <a:p>
            <a:endParaRPr lang="en-US" altLang="en-US" sz="1400" dirty="0">
              <a:latin typeface="Consolas" panose="020B0609020204030204" pitchFamily="49" charset="0"/>
            </a:endParaRPr>
          </a:p>
          <a:p>
            <a:r>
              <a:rPr lang="en-US" altLang="en-US" sz="1400" b="1" dirty="0">
                <a:solidFill>
                  <a:srgbClr val="7F0055"/>
                </a:solidFill>
                <a:latin typeface="Consolas" panose="020B0609020204030204" pitchFamily="49" charset="0"/>
              </a:rPr>
              <a:t>public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class</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TestClass</a:t>
            </a:r>
            <a:r>
              <a:rPr lang="en-US" altLang="en-US" sz="1400" b="1" dirty="0">
                <a:solidFill>
                  <a:srgbClr val="000000"/>
                </a:solidFill>
                <a:latin typeface="Consolas" panose="020B0609020204030204" pitchFamily="49" charset="0"/>
              </a:rPr>
              <a:t> {</a:t>
            </a:r>
            <a:endParaRPr lang="en-US" altLang="en-US" sz="1400" dirty="0">
              <a:latin typeface="Consolas" panose="020B0609020204030204" pitchFamily="49" charset="0"/>
            </a:endParaRPr>
          </a:p>
          <a:p>
            <a:r>
              <a:rPr lang="en-US" altLang="en-US" sz="1400"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public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static</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void</a:t>
            </a:r>
            <a:r>
              <a:rPr lang="en-US" altLang="en-US" sz="1400" b="1" dirty="0">
                <a:solidFill>
                  <a:srgbClr val="000000"/>
                </a:solidFill>
                <a:latin typeface="Consolas" panose="020B0609020204030204" pitchFamily="49" charset="0"/>
              </a:rPr>
              <a:t> main(String[] </a:t>
            </a:r>
            <a:r>
              <a:rPr lang="en-US" altLang="en-US" sz="1400" b="1" dirty="0" err="1">
                <a:solidFill>
                  <a:srgbClr val="000000"/>
                </a:solidFill>
                <a:latin typeface="Consolas" panose="020B0609020204030204" pitchFamily="49" charset="0"/>
              </a:rPr>
              <a:t>args</a:t>
            </a:r>
            <a:r>
              <a:rPr lang="en-US" altLang="en-US" sz="1400" b="1" dirty="0">
                <a:solidFill>
                  <a:srgbClr val="000000"/>
                </a:solidFill>
                <a:latin typeface="Consolas" panose="020B0609020204030204" pitchFamily="49" charset="0"/>
              </a:rPr>
              <a:t>) {</a:t>
            </a:r>
          </a:p>
          <a:p>
            <a:r>
              <a:rPr lang="fr-FR" altLang="en-US" sz="1400" dirty="0">
                <a:solidFill>
                  <a:srgbClr val="000000"/>
                </a:solidFill>
                <a:latin typeface="Consolas" panose="020B0609020204030204" pitchFamily="49" charset="0"/>
              </a:rPr>
              <a:t>      </a:t>
            </a:r>
            <a:r>
              <a:rPr lang="fr-FR" altLang="en-US" sz="1400" b="1" dirty="0">
                <a:solidFill>
                  <a:srgbClr val="7F0055"/>
                </a:solidFill>
                <a:latin typeface="Consolas" panose="020B0609020204030204" pitchFamily="49" charset="0"/>
              </a:rPr>
              <a:t>double</a:t>
            </a:r>
            <a:r>
              <a:rPr lang="fr-FR" altLang="en-US" sz="1400" b="1" dirty="0">
                <a:solidFill>
                  <a:srgbClr val="000000"/>
                </a:solidFill>
                <a:latin typeface="Consolas" panose="020B0609020204030204" pitchFamily="49" charset="0"/>
              </a:rPr>
              <a:t>[] </a:t>
            </a:r>
            <a:r>
              <a:rPr lang="fr-FR" altLang="en-US" sz="1400" b="1" dirty="0" err="1">
                <a:solidFill>
                  <a:srgbClr val="000000"/>
                </a:solidFill>
                <a:latin typeface="Consolas" panose="020B0609020204030204" pitchFamily="49" charset="0"/>
              </a:rPr>
              <a:t>dArr</a:t>
            </a:r>
            <a:r>
              <a:rPr lang="fr-FR" altLang="en-US" sz="1400" b="1" dirty="0">
                <a:solidFill>
                  <a:srgbClr val="000000"/>
                </a:solidFill>
                <a:latin typeface="Consolas" panose="020B0609020204030204" pitchFamily="49" charset="0"/>
              </a:rPr>
              <a:t> = { 8.4, 9.3, 0.2, 7.9, 3.4 };</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"original </a:t>
            </a:r>
            <a:r>
              <a:rPr lang="en-US" altLang="en-US" sz="1400" i="1" dirty="0" err="1">
                <a:solidFill>
                  <a:srgbClr val="2A00FF"/>
                </a:solidFill>
                <a:latin typeface="Consolas" panose="020B0609020204030204" pitchFamily="49" charset="0"/>
              </a:rPr>
              <a:t>dArr</a:t>
            </a:r>
            <a:r>
              <a:rPr lang="en-US" altLang="en-US" sz="1400" i="1" dirty="0">
                <a:solidFill>
                  <a:srgbClr val="2A00FF"/>
                </a:solidFill>
                <a:latin typeface="Consolas" panose="020B0609020204030204" pitchFamily="49" charset="0"/>
              </a:rPr>
              <a:t> = "</a:t>
            </a:r>
            <a:r>
              <a:rPr lang="en-US" altLang="en-US" sz="1400" i="1" dirty="0">
                <a:solidFill>
                  <a:srgbClr val="000000"/>
                </a:solidFill>
                <a:latin typeface="Consolas" panose="020B0609020204030204" pitchFamily="49" charset="0"/>
              </a:rPr>
              <a:t> + </a:t>
            </a:r>
            <a:r>
              <a:rPr lang="en-US" altLang="en-US" sz="1400" i="1" dirty="0" err="1">
                <a:solidFill>
                  <a:srgbClr val="000000"/>
                </a:solidFill>
                <a:latin typeface="Consolas" panose="020B0609020204030204" pitchFamily="49" charset="0"/>
              </a:rPr>
              <a:t>Arrays.toString</a:t>
            </a:r>
            <a:r>
              <a:rPr lang="en-US" altLang="en-US" sz="1400" i="1" dirty="0">
                <a:solidFill>
                  <a:srgbClr val="000000"/>
                </a:solidFill>
                <a:latin typeface="Consolas" panose="020B0609020204030204" pitchFamily="49" charset="0"/>
              </a:rPr>
              <a:t>(</a:t>
            </a:r>
            <a:r>
              <a:rPr lang="en-US" altLang="en-US" sz="1400" i="1" dirty="0" err="1">
                <a:solidFill>
                  <a:srgbClr val="000000"/>
                </a:solidFill>
                <a:latin typeface="Consolas" panose="020B0609020204030204" pitchFamily="49" charset="0"/>
              </a:rPr>
              <a:t>dArr</a:t>
            </a:r>
            <a:r>
              <a:rPr lang="en-US" altLang="en-US" sz="1400" i="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Arrays.</a:t>
            </a:r>
            <a:r>
              <a:rPr lang="en-US" altLang="en-US" sz="1400" i="1" dirty="0" err="1">
                <a:solidFill>
                  <a:srgbClr val="000000"/>
                </a:solidFill>
                <a:latin typeface="Consolas" panose="020B0609020204030204" pitchFamily="49" charset="0"/>
              </a:rPr>
              <a:t>sort</a:t>
            </a:r>
            <a:r>
              <a:rPr lang="en-US" altLang="en-US" sz="1400" i="1" dirty="0">
                <a:solidFill>
                  <a:srgbClr val="000000"/>
                </a:solidFill>
                <a:latin typeface="Consolas" panose="020B0609020204030204" pitchFamily="49" charset="0"/>
              </a:rPr>
              <a:t>(</a:t>
            </a:r>
            <a:r>
              <a:rPr lang="en-US" altLang="en-US" sz="1400" i="1" dirty="0" err="1">
                <a:solidFill>
                  <a:srgbClr val="000000"/>
                </a:solidFill>
                <a:latin typeface="Consolas" panose="020B0609020204030204" pitchFamily="49" charset="0"/>
              </a:rPr>
              <a:t>dArr</a:t>
            </a:r>
            <a:r>
              <a:rPr lang="en-US" altLang="en-US" sz="1400" i="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a:t>
            </a:r>
            <a:r>
              <a:rPr lang="en-US" altLang="en-US" sz="1400" i="1" dirty="0" err="1">
                <a:solidFill>
                  <a:srgbClr val="2A00FF"/>
                </a:solidFill>
                <a:latin typeface="Consolas" panose="020B0609020204030204" pitchFamily="49" charset="0"/>
              </a:rPr>
              <a:t>dArr</a:t>
            </a:r>
            <a:r>
              <a:rPr lang="en-US" altLang="en-US" sz="1400" i="1" dirty="0">
                <a:solidFill>
                  <a:srgbClr val="2A00FF"/>
                </a:solidFill>
                <a:latin typeface="Consolas" panose="020B0609020204030204" pitchFamily="49" charset="0"/>
              </a:rPr>
              <a:t> after sort = "</a:t>
            </a:r>
            <a:r>
              <a:rPr lang="en-US" altLang="en-US" sz="1400" i="1" dirty="0">
                <a:solidFill>
                  <a:srgbClr val="000000"/>
                </a:solidFill>
                <a:latin typeface="Consolas" panose="020B0609020204030204" pitchFamily="49" charset="0"/>
              </a:rPr>
              <a:t> + </a:t>
            </a:r>
            <a:r>
              <a:rPr lang="en-US" altLang="en-US" sz="1400" i="1" dirty="0" err="1">
                <a:solidFill>
                  <a:srgbClr val="000000"/>
                </a:solidFill>
                <a:latin typeface="Consolas" panose="020B0609020204030204" pitchFamily="49" charset="0"/>
              </a:rPr>
              <a:t>Arrays.toString</a:t>
            </a:r>
            <a:r>
              <a:rPr lang="en-US" altLang="en-US" sz="1400" i="1" dirty="0">
                <a:solidFill>
                  <a:srgbClr val="000000"/>
                </a:solidFill>
                <a:latin typeface="Consolas" panose="020B0609020204030204" pitchFamily="49" charset="0"/>
              </a:rPr>
              <a:t>(</a:t>
            </a:r>
            <a:r>
              <a:rPr lang="en-US" altLang="en-US" sz="1400" i="1" dirty="0" err="1">
                <a:solidFill>
                  <a:srgbClr val="000000"/>
                </a:solidFill>
                <a:latin typeface="Consolas" panose="020B0609020204030204" pitchFamily="49" charset="0"/>
              </a:rPr>
              <a:t>dArr</a:t>
            </a:r>
            <a:r>
              <a:rPr lang="en-US" altLang="en-US" sz="1400" i="1" dirty="0">
                <a:solidFill>
                  <a:srgbClr val="000000"/>
                </a:solidFill>
                <a:latin typeface="Consolas" panose="020B0609020204030204" pitchFamily="49" charset="0"/>
              </a:rPr>
              <a:t>));</a:t>
            </a:r>
          </a:p>
          <a:p>
            <a:r>
              <a:rPr lang="en-US" altLang="en-US" sz="1200" dirty="0">
                <a:solidFill>
                  <a:srgbClr val="000000"/>
                </a:solidFill>
                <a:latin typeface="Consolas" panose="020B0609020204030204" pitchFamily="49" charset="0"/>
              </a:rPr>
              <a:t>  </a:t>
            </a:r>
          </a:p>
          <a:p>
            <a:r>
              <a:rPr lang="en-US" altLang="en-US" sz="1200" dirty="0">
                <a:solidFill>
                  <a:srgbClr val="000000"/>
                </a:solidFill>
                <a:latin typeface="Consolas" panose="020B0609020204030204" pitchFamily="49" charset="0"/>
              </a:rPr>
              <a:t>  </a:t>
            </a:r>
            <a:endParaRPr lang="en-US" altLang="en-US" sz="1200" i="1" dirty="0">
              <a:solidFill>
                <a:srgbClr val="000000"/>
              </a:solidFill>
              <a:latin typeface="Consolas" panose="020B0609020204030204"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4E5DC7EE-1D7D-744C-B221-581415222ACC}"/>
              </a:ext>
            </a:extLst>
          </p:cNvPr>
          <p:cNvSpPr>
            <a:spLocks noChangeArrowheads="1"/>
          </p:cNvSpPr>
          <p:nvPr/>
        </p:nvSpPr>
        <p:spPr bwMode="auto">
          <a:xfrm>
            <a:off x="2151879" y="3429248"/>
            <a:ext cx="1346200" cy="2159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3122" name="Rectangle 7">
            <a:extLst>
              <a:ext uri="{FF2B5EF4-FFF2-40B4-BE49-F238E27FC236}">
                <a16:creationId xmlns:a16="http://schemas.microsoft.com/office/drawing/2014/main" id="{D0985D3A-E0CB-614D-A42B-D905BD67FF61}"/>
              </a:ext>
            </a:extLst>
          </p:cNvPr>
          <p:cNvSpPr>
            <a:spLocks noChangeArrowheads="1"/>
          </p:cNvSpPr>
          <p:nvPr/>
        </p:nvSpPr>
        <p:spPr bwMode="auto">
          <a:xfrm>
            <a:off x="5435600" y="2997200"/>
            <a:ext cx="1562100" cy="2159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3123" name="Rectangle 7">
            <a:extLst>
              <a:ext uri="{FF2B5EF4-FFF2-40B4-BE49-F238E27FC236}">
                <a16:creationId xmlns:a16="http://schemas.microsoft.com/office/drawing/2014/main" id="{34D2377D-2F80-C84B-8C73-62F49FEBA939}"/>
              </a:ext>
            </a:extLst>
          </p:cNvPr>
          <p:cNvSpPr>
            <a:spLocks noChangeArrowheads="1"/>
          </p:cNvSpPr>
          <p:nvPr/>
        </p:nvSpPr>
        <p:spPr bwMode="auto">
          <a:xfrm>
            <a:off x="2124075" y="2348880"/>
            <a:ext cx="1635125" cy="144462"/>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3124" name="Rectangle 7">
            <a:extLst>
              <a:ext uri="{FF2B5EF4-FFF2-40B4-BE49-F238E27FC236}">
                <a16:creationId xmlns:a16="http://schemas.microsoft.com/office/drawing/2014/main" id="{6C875891-5652-AA49-B9A2-20C21B955784}"/>
              </a:ext>
            </a:extLst>
          </p:cNvPr>
          <p:cNvSpPr>
            <a:spLocks noChangeArrowheads="1"/>
          </p:cNvSpPr>
          <p:nvPr/>
        </p:nvSpPr>
        <p:spPr bwMode="auto">
          <a:xfrm>
            <a:off x="5630863" y="2597170"/>
            <a:ext cx="1562100" cy="2159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3125" name="Rectangle 6">
            <a:extLst>
              <a:ext uri="{FF2B5EF4-FFF2-40B4-BE49-F238E27FC236}">
                <a16:creationId xmlns:a16="http://schemas.microsoft.com/office/drawing/2014/main" id="{9DC3EA12-29CB-5A4E-94E4-39C5FB0BB917}"/>
              </a:ext>
            </a:extLst>
          </p:cNvPr>
          <p:cNvSpPr>
            <a:spLocks noChangeArrowheads="1"/>
          </p:cNvSpPr>
          <p:nvPr/>
        </p:nvSpPr>
        <p:spPr bwMode="auto">
          <a:xfrm>
            <a:off x="4838228" y="3921021"/>
            <a:ext cx="2362200" cy="1524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3126" name="Rectangle 5">
            <a:extLst>
              <a:ext uri="{FF2B5EF4-FFF2-40B4-BE49-F238E27FC236}">
                <a16:creationId xmlns:a16="http://schemas.microsoft.com/office/drawing/2014/main" id="{51AE1B72-32FF-DF4D-AA19-750CA669F395}"/>
              </a:ext>
            </a:extLst>
          </p:cNvPr>
          <p:cNvSpPr>
            <a:spLocks noChangeArrowheads="1"/>
          </p:cNvSpPr>
          <p:nvPr/>
        </p:nvSpPr>
        <p:spPr bwMode="auto">
          <a:xfrm>
            <a:off x="2015727" y="4102442"/>
            <a:ext cx="2592388" cy="144462"/>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4" name="Slide Number Placeholder 3">
            <a:extLst>
              <a:ext uri="{FF2B5EF4-FFF2-40B4-BE49-F238E27FC236}">
                <a16:creationId xmlns:a16="http://schemas.microsoft.com/office/drawing/2014/main" id="{43B658F5-ABD4-BE4C-A2E0-8E9E8796F572}"/>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C853E943-CFB4-1743-B6F2-13EF152E68EA}" type="slidenum">
              <a:rPr lang="en-US" altLang="en-US" sz="800">
                <a:solidFill>
                  <a:srgbClr val="595959"/>
                </a:solidFill>
              </a:rPr>
              <a:pPr/>
              <a:t>89</a:t>
            </a:fld>
            <a:endParaRPr lang="en-US" altLang="en-US" sz="800">
              <a:solidFill>
                <a:srgbClr val="595959"/>
              </a:solidFill>
            </a:endParaRPr>
          </a:p>
        </p:txBody>
      </p:sp>
      <p:sp>
        <p:nvSpPr>
          <p:cNvPr id="133128" name="TextBox 4">
            <a:extLst>
              <a:ext uri="{FF2B5EF4-FFF2-40B4-BE49-F238E27FC236}">
                <a16:creationId xmlns:a16="http://schemas.microsoft.com/office/drawing/2014/main" id="{D9C2D18B-077D-4A44-B098-7AB99ACA7923}"/>
              </a:ext>
            </a:extLst>
          </p:cNvPr>
          <p:cNvSpPr txBox="1">
            <a:spLocks noChangeArrowheads="1"/>
          </p:cNvSpPr>
          <p:nvPr/>
        </p:nvSpPr>
        <p:spPr bwMode="auto">
          <a:xfrm>
            <a:off x="1187846" y="2089026"/>
            <a:ext cx="6840538" cy="5732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b="1" dirty="0">
                <a:solidFill>
                  <a:srgbClr val="7F0055"/>
                </a:solidFill>
                <a:latin typeface="Consolas" panose="020B0609020204030204" pitchFamily="49" charset="0"/>
              </a:rPr>
              <a:t>  int</a:t>
            </a:r>
            <a:r>
              <a:rPr lang="en-US" altLang="en-US" sz="1400" b="1" dirty="0">
                <a:solidFill>
                  <a:srgbClr val="000000"/>
                </a:solidFill>
                <a:latin typeface="Consolas" panose="020B0609020204030204" pitchFamily="49" charset="0"/>
              </a:rPr>
              <a:t>[] iArr1 = </a:t>
            </a:r>
            <a:r>
              <a:rPr lang="en-US" altLang="en-US" sz="1400" b="1" dirty="0">
                <a:solidFill>
                  <a:srgbClr val="7F0055"/>
                </a:solidFill>
                <a:latin typeface="Consolas" panose="020B0609020204030204" pitchFamily="49" charset="0"/>
              </a:rPr>
              <a:t>new</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[10];</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Arrays.</a:t>
            </a:r>
            <a:r>
              <a:rPr lang="en-US" altLang="en-US" sz="1400" i="1" dirty="0" err="1">
                <a:solidFill>
                  <a:srgbClr val="000000"/>
                </a:solidFill>
                <a:latin typeface="Consolas" panose="020B0609020204030204" pitchFamily="49" charset="0"/>
              </a:rPr>
              <a:t>fill</a:t>
            </a:r>
            <a:r>
              <a:rPr lang="en-US" altLang="en-US" sz="1400" i="1" dirty="0">
                <a:solidFill>
                  <a:srgbClr val="000000"/>
                </a:solidFill>
                <a:latin typeface="Consolas" panose="020B0609020204030204" pitchFamily="49" charset="0"/>
              </a:rPr>
              <a:t>(iArr1, 7);</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"iArr1 filled = "</a:t>
            </a:r>
            <a:r>
              <a:rPr lang="en-US" altLang="en-US" sz="1400" i="1" dirty="0">
                <a:solidFill>
                  <a:srgbClr val="000000"/>
                </a:solidFill>
                <a:latin typeface="Consolas" panose="020B0609020204030204" pitchFamily="49" charset="0"/>
              </a:rPr>
              <a:t> + </a:t>
            </a:r>
            <a:r>
              <a:rPr lang="en-US" altLang="en-US" sz="1400" i="1" dirty="0" err="1">
                <a:solidFill>
                  <a:srgbClr val="000000"/>
                </a:solidFill>
                <a:latin typeface="Consolas" panose="020B0609020204030204" pitchFamily="49" charset="0"/>
              </a:rPr>
              <a:t>Arrays.toString</a:t>
            </a:r>
            <a:r>
              <a:rPr lang="en-US" altLang="en-US" sz="1400" i="1" dirty="0">
                <a:solidFill>
                  <a:srgbClr val="000000"/>
                </a:solidFill>
                <a:latin typeface="Consolas" panose="020B0609020204030204" pitchFamily="49" charset="0"/>
              </a:rPr>
              <a:t>(iArr1));</a:t>
            </a:r>
          </a:p>
          <a:p>
            <a:r>
              <a:rPr lang="sv-SE" altLang="en-US" sz="1400" dirty="0">
                <a:solidFill>
                  <a:srgbClr val="000000"/>
                </a:solidFill>
                <a:latin typeface="Consolas" panose="020B0609020204030204" pitchFamily="49" charset="0"/>
              </a:rPr>
              <a:t>  </a:t>
            </a:r>
          </a:p>
          <a:p>
            <a:r>
              <a:rPr lang="sv-SE" altLang="en-US" sz="1400" b="1" dirty="0">
                <a:solidFill>
                  <a:srgbClr val="7F0055"/>
                </a:solidFill>
                <a:latin typeface="Consolas" panose="020B0609020204030204" pitchFamily="49" charset="0"/>
              </a:rPr>
              <a:t>  </a:t>
            </a:r>
            <a:r>
              <a:rPr lang="sv-SE" altLang="en-US" sz="1400" b="1" dirty="0" err="1">
                <a:solidFill>
                  <a:srgbClr val="7F0055"/>
                </a:solidFill>
                <a:latin typeface="Consolas" panose="020B0609020204030204" pitchFamily="49" charset="0"/>
              </a:rPr>
              <a:t>int</a:t>
            </a:r>
            <a:r>
              <a:rPr lang="sv-SE" altLang="en-US" sz="1400" b="1" dirty="0">
                <a:solidFill>
                  <a:srgbClr val="000000"/>
                </a:solidFill>
                <a:latin typeface="Consolas" panose="020B0609020204030204" pitchFamily="49" charset="0"/>
              </a:rPr>
              <a:t>[] iArr2 = {1, 2, 3, 4, 5, 6};</a:t>
            </a:r>
          </a:p>
          <a:p>
            <a:r>
              <a:rPr lang="en-US" altLang="en-US" sz="1400"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iArrCopy</a:t>
            </a:r>
            <a:r>
              <a:rPr lang="en-US" altLang="en-US" sz="1400" b="1" dirty="0">
                <a:solidFill>
                  <a:srgbClr val="000000"/>
                </a:solidFill>
                <a:latin typeface="Consolas" panose="020B0609020204030204" pitchFamily="49" charset="0"/>
              </a:rPr>
              <a:t> = </a:t>
            </a:r>
            <a:r>
              <a:rPr lang="en-US" altLang="en-US" sz="1400" b="1" dirty="0">
                <a:solidFill>
                  <a:srgbClr val="7F0055"/>
                </a:solidFill>
                <a:latin typeface="Consolas" panose="020B0609020204030204" pitchFamily="49" charset="0"/>
              </a:rPr>
              <a:t>new</a:t>
            </a:r>
            <a:r>
              <a:rPr lang="en-US" altLang="en-US" sz="1400" b="1"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int</a:t>
            </a:r>
            <a:r>
              <a:rPr lang="en-US" altLang="en-US" sz="1400" b="1" dirty="0">
                <a:solidFill>
                  <a:srgbClr val="000000"/>
                </a:solidFill>
                <a:latin typeface="Consolas" panose="020B0609020204030204" pitchFamily="49" charset="0"/>
              </a:rPr>
              <a:t>[iArr2.</a:t>
            </a:r>
            <a:r>
              <a:rPr lang="en-US" altLang="en-US" sz="1400" b="1" dirty="0">
                <a:solidFill>
                  <a:srgbClr val="0000C0"/>
                </a:solidFill>
                <a:latin typeface="Consolas" panose="020B0609020204030204" pitchFamily="49" charset="0"/>
              </a:rPr>
              <a:t>length</a:t>
            </a:r>
            <a:r>
              <a:rPr lang="en-US" altLang="en-US" sz="1400" b="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00"/>
                </a:solidFill>
                <a:latin typeface="Consolas" panose="020B0609020204030204" pitchFamily="49" charset="0"/>
              </a:rPr>
              <a:t>arraycopy</a:t>
            </a:r>
            <a:r>
              <a:rPr lang="en-US" altLang="en-US" sz="1400" i="1" dirty="0">
                <a:solidFill>
                  <a:srgbClr val="000000"/>
                </a:solidFill>
                <a:latin typeface="Consolas" panose="020B0609020204030204" pitchFamily="49" charset="0"/>
              </a:rPr>
              <a:t>(iArr2, 0, </a:t>
            </a:r>
            <a:r>
              <a:rPr lang="en-US" altLang="en-US" sz="1400" i="1" dirty="0" err="1">
                <a:solidFill>
                  <a:srgbClr val="000000"/>
                </a:solidFill>
                <a:latin typeface="Consolas" panose="020B0609020204030204" pitchFamily="49" charset="0"/>
              </a:rPr>
              <a:t>iArrCopy</a:t>
            </a:r>
            <a:r>
              <a:rPr lang="en-US" altLang="en-US" sz="1400" i="1" dirty="0">
                <a:solidFill>
                  <a:srgbClr val="000000"/>
                </a:solidFill>
                <a:latin typeface="Consolas" panose="020B0609020204030204" pitchFamily="49" charset="0"/>
              </a:rPr>
              <a:t>, 0, iArr2.</a:t>
            </a:r>
            <a:r>
              <a:rPr lang="en-US" altLang="en-US" sz="1400" i="1" dirty="0">
                <a:solidFill>
                  <a:srgbClr val="0000C0"/>
                </a:solidFill>
                <a:latin typeface="Consolas" panose="020B0609020204030204" pitchFamily="49" charset="0"/>
              </a:rPr>
              <a:t>length</a:t>
            </a:r>
            <a:r>
              <a:rPr lang="en-US" altLang="en-US" sz="1400" i="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"iArr2 = "</a:t>
            </a:r>
            <a:r>
              <a:rPr lang="en-US" altLang="en-US" sz="1400" i="1" dirty="0">
                <a:solidFill>
                  <a:srgbClr val="000000"/>
                </a:solidFill>
                <a:latin typeface="Consolas" panose="020B0609020204030204" pitchFamily="49" charset="0"/>
              </a:rPr>
              <a:t> + </a:t>
            </a:r>
            <a:r>
              <a:rPr lang="en-US" altLang="en-US" sz="1400" i="1" dirty="0" err="1">
                <a:solidFill>
                  <a:srgbClr val="000000"/>
                </a:solidFill>
                <a:latin typeface="Consolas" panose="020B0609020204030204" pitchFamily="49" charset="0"/>
              </a:rPr>
              <a:t>Arrays.toString</a:t>
            </a:r>
            <a:r>
              <a:rPr lang="en-US" altLang="en-US" sz="1400" i="1" dirty="0">
                <a:solidFill>
                  <a:srgbClr val="000000"/>
                </a:solidFill>
                <a:latin typeface="Consolas" panose="020B0609020204030204" pitchFamily="49" charset="0"/>
              </a:rPr>
              <a:t>(iArr2));</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a:t>
            </a:r>
            <a:r>
              <a:rPr lang="en-US" altLang="en-US" sz="1400" i="1" dirty="0" err="1">
                <a:solidFill>
                  <a:srgbClr val="2A00FF"/>
                </a:solidFill>
                <a:latin typeface="Consolas" panose="020B0609020204030204" pitchFamily="49" charset="0"/>
              </a:rPr>
              <a:t>iArrCopy</a:t>
            </a:r>
            <a:r>
              <a:rPr lang="en-US" altLang="en-US" sz="1400" i="1" dirty="0">
                <a:solidFill>
                  <a:srgbClr val="2A00FF"/>
                </a:solidFill>
                <a:latin typeface="Consolas" panose="020B0609020204030204" pitchFamily="49" charset="0"/>
              </a:rPr>
              <a:t> = "</a:t>
            </a:r>
            <a:r>
              <a:rPr lang="en-US" altLang="en-US" sz="1400" i="1" dirty="0">
                <a:solidFill>
                  <a:srgbClr val="000000"/>
                </a:solidFill>
                <a:latin typeface="Consolas" panose="020B0609020204030204" pitchFamily="49" charset="0"/>
              </a:rPr>
              <a:t> + </a:t>
            </a:r>
            <a:r>
              <a:rPr lang="en-US" altLang="en-US" sz="1400" i="1" dirty="0" err="1">
                <a:solidFill>
                  <a:srgbClr val="000000"/>
                </a:solidFill>
                <a:latin typeface="Consolas" panose="020B0609020204030204" pitchFamily="49" charset="0"/>
              </a:rPr>
              <a:t>Arrays.toString</a:t>
            </a:r>
            <a:r>
              <a:rPr lang="en-US" altLang="en-US" sz="1400" i="1" dirty="0">
                <a:solidFill>
                  <a:srgbClr val="000000"/>
                </a:solidFill>
                <a:latin typeface="Consolas" panose="020B0609020204030204" pitchFamily="49" charset="0"/>
              </a:rPr>
              <a:t>(</a:t>
            </a:r>
            <a:r>
              <a:rPr lang="en-US" altLang="en-US" sz="1400" i="1" dirty="0" err="1">
                <a:solidFill>
                  <a:srgbClr val="000000"/>
                </a:solidFill>
                <a:latin typeface="Consolas" panose="020B0609020204030204" pitchFamily="49" charset="0"/>
              </a:rPr>
              <a:t>iArrCopy</a:t>
            </a:r>
            <a:r>
              <a:rPr lang="en-US" altLang="en-US" sz="1400" i="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if</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Arrays.</a:t>
            </a:r>
            <a:r>
              <a:rPr lang="en-US" altLang="en-US" sz="1400" b="1" i="1" dirty="0" err="1">
                <a:solidFill>
                  <a:srgbClr val="000000"/>
                </a:solidFill>
                <a:latin typeface="Consolas" panose="020B0609020204030204" pitchFamily="49" charset="0"/>
              </a:rPr>
              <a:t>equals</a:t>
            </a:r>
            <a:r>
              <a:rPr lang="en-US" altLang="en-US" sz="1400" b="1" i="1" dirty="0">
                <a:solidFill>
                  <a:srgbClr val="000000"/>
                </a:solidFill>
                <a:latin typeface="Consolas" panose="020B0609020204030204" pitchFamily="49" charset="0"/>
              </a:rPr>
              <a:t>(iArr2, </a:t>
            </a:r>
            <a:r>
              <a:rPr lang="en-US" altLang="en-US" sz="1400" b="1" i="1" dirty="0" err="1">
                <a:solidFill>
                  <a:srgbClr val="000000"/>
                </a:solidFill>
                <a:latin typeface="Consolas" panose="020B0609020204030204" pitchFamily="49" charset="0"/>
              </a:rPr>
              <a:t>iArrCopy</a:t>
            </a:r>
            <a:r>
              <a:rPr lang="en-US" altLang="en-US" sz="1400" b="1" i="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i="1" dirty="0">
                <a:solidFill>
                  <a:srgbClr val="000000"/>
                </a:solidFill>
                <a:latin typeface="Consolas" panose="020B0609020204030204" pitchFamily="49" charset="0"/>
              </a:rPr>
              <a:t>(</a:t>
            </a:r>
            <a:r>
              <a:rPr lang="en-US" altLang="en-US" sz="1400" i="1" dirty="0">
                <a:solidFill>
                  <a:srgbClr val="2A00FF"/>
                </a:solidFill>
                <a:latin typeface="Consolas" panose="020B0609020204030204" pitchFamily="49" charset="0"/>
              </a:rPr>
              <a:t>"iArr2 == </a:t>
            </a:r>
            <a:r>
              <a:rPr lang="en-US" altLang="en-US" sz="1400" i="1" dirty="0" err="1">
                <a:solidFill>
                  <a:srgbClr val="2A00FF"/>
                </a:solidFill>
                <a:latin typeface="Consolas" panose="020B0609020204030204" pitchFamily="49" charset="0"/>
              </a:rPr>
              <a:t>iArrCopy</a:t>
            </a:r>
            <a:r>
              <a:rPr lang="en-US" altLang="en-US" sz="1400" i="1" dirty="0">
                <a:solidFill>
                  <a:srgbClr val="2A00FF"/>
                </a:solidFill>
                <a:latin typeface="Consolas" panose="020B0609020204030204" pitchFamily="49" charset="0"/>
              </a:rPr>
              <a:t>"</a:t>
            </a:r>
            <a:r>
              <a:rPr lang="en-US" altLang="en-US" sz="1400" i="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r>
              <a:rPr lang="en-US" altLang="en-US" sz="1400" b="1" dirty="0">
                <a:solidFill>
                  <a:srgbClr val="7F0055"/>
                </a:solidFill>
                <a:latin typeface="Consolas" panose="020B0609020204030204" pitchFamily="49" charset="0"/>
              </a:rPr>
              <a:t>else</a:t>
            </a:r>
            <a:r>
              <a:rPr lang="en-US" altLang="en-US" sz="1400" b="1"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a:t>
            </a:r>
            <a:r>
              <a:rPr lang="en-US" altLang="en-US" sz="1400" i="1" dirty="0" err="1">
                <a:solidFill>
                  <a:srgbClr val="0000C0"/>
                </a:solidFill>
                <a:latin typeface="Consolas" panose="020B0609020204030204" pitchFamily="49" charset="0"/>
              </a:rPr>
              <a:t>out</a:t>
            </a:r>
            <a:r>
              <a:rPr lang="en-US" altLang="en-US" sz="1400" i="1" dirty="0" err="1">
                <a:solidFill>
                  <a:srgbClr val="000000"/>
                </a:solidFill>
                <a:latin typeface="Consolas" panose="020B0609020204030204" pitchFamily="49" charset="0"/>
              </a:rPr>
              <a:t>.println</a:t>
            </a:r>
            <a:r>
              <a:rPr lang="en-US" altLang="en-US" sz="1400" b="1" i="1" dirty="0">
                <a:solidFill>
                  <a:srgbClr val="000000"/>
                </a:solidFill>
                <a:latin typeface="Consolas" panose="020B0609020204030204" pitchFamily="49" charset="0"/>
              </a:rPr>
              <a:t>(</a:t>
            </a:r>
            <a:r>
              <a:rPr lang="en-US" altLang="en-US" sz="1400" b="1" i="1" dirty="0">
                <a:solidFill>
                  <a:srgbClr val="2A00FF"/>
                </a:solidFill>
                <a:latin typeface="Consolas" panose="020B0609020204030204" pitchFamily="49" charset="0"/>
              </a:rPr>
              <a:t>"iArr2 != </a:t>
            </a:r>
            <a:r>
              <a:rPr lang="en-US" altLang="en-US" sz="1400" b="1" i="1" dirty="0" err="1">
                <a:solidFill>
                  <a:srgbClr val="2A00FF"/>
                </a:solidFill>
                <a:latin typeface="Consolas" panose="020B0609020204030204" pitchFamily="49" charset="0"/>
              </a:rPr>
              <a:t>iArrCopy</a:t>
            </a:r>
            <a:r>
              <a:rPr lang="en-US" altLang="en-US" sz="1400" b="1" i="1" dirty="0">
                <a:solidFill>
                  <a:srgbClr val="2A00FF"/>
                </a:solidFill>
                <a:latin typeface="Consolas" panose="020B0609020204030204" pitchFamily="49" charset="0"/>
              </a:rPr>
              <a:t>"</a:t>
            </a:r>
            <a:r>
              <a:rPr lang="en-US" altLang="en-US" sz="1400" b="1" i="1" dirty="0">
                <a:solidFill>
                  <a:srgbClr val="000000"/>
                </a:solidFill>
                <a:latin typeface="Consolas" panose="020B0609020204030204" pitchFamily="49" charset="0"/>
              </a:rPr>
              <a:t>);</a:t>
            </a:r>
          </a:p>
          <a:p>
            <a:r>
              <a:rPr lang="en-US" altLang="en-US" sz="1400" dirty="0">
                <a:solidFill>
                  <a:srgbClr val="000000"/>
                </a:solidFill>
                <a:latin typeface="Consolas" panose="020B0609020204030204" pitchFamily="49" charset="0"/>
              </a:rPr>
              <a:t>  </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TempClass</a:t>
            </a:r>
            <a:r>
              <a:rPr lang="en-US" altLang="en-US" sz="1400" dirty="0">
                <a:solidFill>
                  <a:srgbClr val="000000"/>
                </a:solidFill>
                <a:latin typeface="Consolas" panose="020B0609020204030204" pitchFamily="49" charset="0"/>
              </a:rPr>
              <a:t>[] tArr1 = </a:t>
            </a:r>
            <a:r>
              <a:rPr lang="en-US" altLang="en-US" sz="1400" b="1" dirty="0">
                <a:solidFill>
                  <a:srgbClr val="7F0055"/>
                </a:solidFill>
                <a:latin typeface="Consolas" panose="020B0609020204030204" pitchFamily="49" charset="0"/>
              </a:rPr>
              <a:t>new</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TempClass</a:t>
            </a:r>
            <a:r>
              <a:rPr lang="en-US" altLang="en-US" sz="1400" b="1" dirty="0">
                <a:solidFill>
                  <a:srgbClr val="000000"/>
                </a:solidFill>
                <a:latin typeface="Consolas" panose="020B0609020204030204" pitchFamily="49" charset="0"/>
              </a:rPr>
              <a:t>[2];</a:t>
            </a:r>
          </a:p>
          <a:p>
            <a:r>
              <a:rPr lang="en-US" altLang="en-US" sz="1400" dirty="0">
                <a:solidFill>
                  <a:srgbClr val="000000"/>
                </a:solidFill>
                <a:latin typeface="Consolas" panose="020B0609020204030204" pitchFamily="49" charset="0"/>
              </a:rPr>
              <a:t>  tArr1[0] = </a:t>
            </a:r>
            <a:r>
              <a:rPr lang="en-US" altLang="en-US" sz="1400" b="1" dirty="0">
                <a:solidFill>
                  <a:srgbClr val="7F0055"/>
                </a:solidFill>
                <a:latin typeface="Consolas" panose="020B0609020204030204" pitchFamily="49" charset="0"/>
              </a:rPr>
              <a:t>new</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TempClass</a:t>
            </a:r>
            <a:r>
              <a:rPr lang="en-US" altLang="en-US" sz="1400" b="1" dirty="0">
                <a:solidFill>
                  <a:srgbClr val="000000"/>
                </a:solidFill>
                <a:latin typeface="Consolas" panose="020B0609020204030204" pitchFamily="49" charset="0"/>
              </a:rPr>
              <a:t>(0);</a:t>
            </a:r>
          </a:p>
          <a:p>
            <a:r>
              <a:rPr lang="en-US" altLang="en-US" sz="1400" dirty="0">
                <a:solidFill>
                  <a:srgbClr val="000000"/>
                </a:solidFill>
                <a:latin typeface="Consolas" panose="020B0609020204030204" pitchFamily="49" charset="0"/>
              </a:rPr>
              <a:t>  tArr1[1] = </a:t>
            </a:r>
            <a:r>
              <a:rPr lang="en-US" altLang="en-US" sz="1400" b="1" dirty="0">
                <a:solidFill>
                  <a:srgbClr val="7F0055"/>
                </a:solidFill>
                <a:latin typeface="Consolas" panose="020B0609020204030204" pitchFamily="49" charset="0"/>
              </a:rPr>
              <a:t>new</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TempClass</a:t>
            </a:r>
            <a:r>
              <a:rPr lang="en-US" altLang="en-US" sz="1400" b="1" dirty="0">
                <a:solidFill>
                  <a:srgbClr val="000000"/>
                </a:solidFill>
                <a:latin typeface="Consolas" panose="020B0609020204030204" pitchFamily="49" charset="0"/>
              </a:rPr>
              <a:t>(1);</a:t>
            </a:r>
          </a:p>
          <a:p>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TempClass</a:t>
            </a:r>
            <a:r>
              <a:rPr lang="en-US" altLang="en-US" sz="1400" dirty="0">
                <a:solidFill>
                  <a:srgbClr val="000000"/>
                </a:solidFill>
                <a:latin typeface="Consolas" panose="020B0609020204030204" pitchFamily="49" charset="0"/>
              </a:rPr>
              <a:t>[] tArr2 = </a:t>
            </a:r>
            <a:r>
              <a:rPr lang="en-US" altLang="en-US" sz="1400" b="1" dirty="0">
                <a:solidFill>
                  <a:srgbClr val="7F0055"/>
                </a:solidFill>
                <a:latin typeface="Consolas" panose="020B0609020204030204" pitchFamily="49" charset="0"/>
              </a:rPr>
              <a:t>new</a:t>
            </a:r>
            <a:r>
              <a:rPr lang="en-US" altLang="en-US" sz="1400" b="1" dirty="0">
                <a:solidFill>
                  <a:srgbClr val="000000"/>
                </a:solidFill>
                <a:latin typeface="Consolas" panose="020B0609020204030204" pitchFamily="49" charset="0"/>
              </a:rPr>
              <a:t> </a:t>
            </a:r>
            <a:r>
              <a:rPr lang="en-US" altLang="en-US" sz="1400" b="1" dirty="0" err="1">
                <a:solidFill>
                  <a:srgbClr val="000000"/>
                </a:solidFill>
                <a:latin typeface="Consolas" panose="020B0609020204030204" pitchFamily="49" charset="0"/>
              </a:rPr>
              <a:t>TempClass</a:t>
            </a:r>
            <a:r>
              <a:rPr lang="en-US" altLang="en-US" sz="1400" b="1" dirty="0">
                <a:solidFill>
                  <a:srgbClr val="000000"/>
                </a:solidFill>
                <a:latin typeface="Consolas" panose="020B0609020204030204" pitchFamily="49" charset="0"/>
              </a:rPr>
              <a:t>[2];</a:t>
            </a:r>
          </a:p>
          <a:p>
            <a:r>
              <a:rPr lang="en-US" altLang="en-US" sz="1100" dirty="0">
                <a:solidFill>
                  <a:srgbClr val="000000"/>
                </a:solidFill>
                <a:latin typeface="Consolas" panose="020B0609020204030204" pitchFamily="49" charset="0"/>
              </a:rPr>
              <a:t>  </a:t>
            </a:r>
            <a:endParaRPr lang="en-US" alt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9CC4B322-7D93-2D4F-A754-4B65CFC9BA76}"/>
              </a:ext>
            </a:extLst>
          </p:cNvPr>
          <p:cNvSpPr>
            <a:spLocks noGrp="1" noChangeArrowheads="1"/>
          </p:cNvSpPr>
          <p:nvPr>
            <p:ph type="title"/>
          </p:nvPr>
        </p:nvSpPr>
        <p:spPr/>
        <p:txBody>
          <a:bodyPr/>
          <a:lstStyle/>
          <a:p>
            <a:pPr eaLnBrk="1" hangingPunct="1"/>
            <a:r>
              <a:rPr lang="en-CA" altLang="en-US" dirty="0">
                <a:ea typeface="ＭＳ Ｐゴシック" panose="020B0600070205080204" pitchFamily="34" charset="-128"/>
              </a:rPr>
              <a:t>Array In Java (same as C++)</a:t>
            </a:r>
            <a:endParaRPr lang="en-US" altLang="en-US" dirty="0">
              <a:ea typeface="ＭＳ Ｐゴシック" panose="020B0600070205080204" pitchFamily="34" charset="-128"/>
            </a:endParaRPr>
          </a:p>
        </p:txBody>
      </p:sp>
      <p:sp>
        <p:nvSpPr>
          <p:cNvPr id="776195" name="Rectangle 3">
            <a:extLst>
              <a:ext uri="{FF2B5EF4-FFF2-40B4-BE49-F238E27FC236}">
                <a16:creationId xmlns:a16="http://schemas.microsoft.com/office/drawing/2014/main" id="{F08D7F96-DCBB-5C4E-A8DD-6DD3D13EED04}"/>
              </a:ext>
            </a:extLst>
          </p:cNvPr>
          <p:cNvSpPr>
            <a:spLocks noGrp="1" noChangeArrowheads="1"/>
          </p:cNvSpPr>
          <p:nvPr>
            <p:ph type="body" idx="1"/>
          </p:nvPr>
        </p:nvSpPr>
        <p:spPr>
          <a:xfrm>
            <a:off x="539750" y="1484313"/>
            <a:ext cx="8496300" cy="4679950"/>
          </a:xfrm>
        </p:spPr>
        <p:txBody>
          <a:bodyPr rtlCol="0">
            <a:normAutofit/>
          </a:bodyPr>
          <a:lstStyle/>
          <a:p>
            <a:pPr eaLnBrk="1" fontAlgn="auto" hangingPunct="1">
              <a:lnSpc>
                <a:spcPct val="110000"/>
              </a:lnSpc>
              <a:spcBef>
                <a:spcPts val="600"/>
              </a:spcBef>
              <a:spcAft>
                <a:spcPts val="0"/>
              </a:spcAft>
              <a:buFont typeface="Wingdings 2" charset="0"/>
              <a:buChar char=""/>
              <a:defRPr/>
            </a:pPr>
            <a:r>
              <a:rPr lang="en-CA"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An array of n elements will have an index of zero for the first element up to (n-1) for the last element</a:t>
            </a:r>
          </a:p>
          <a:p>
            <a:pPr eaLnBrk="1" fontAlgn="auto" hangingPunct="1">
              <a:lnSpc>
                <a:spcPct val="110000"/>
              </a:lnSpc>
              <a:spcBef>
                <a:spcPts val="600"/>
              </a:spcBef>
              <a:spcAft>
                <a:spcPts val="0"/>
              </a:spcAft>
              <a:buFont typeface="Wingdings 2" charset="0"/>
              <a:buChar char=""/>
              <a:defRPr/>
            </a:pPr>
            <a:r>
              <a:rPr lang="en-CA"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The array index must be an integer</a:t>
            </a:r>
          </a:p>
          <a:p>
            <a:pPr eaLnBrk="1" fontAlgn="auto" hangingPunct="1">
              <a:lnSpc>
                <a:spcPct val="110000"/>
              </a:lnSpc>
              <a:spcBef>
                <a:spcPts val="600"/>
              </a:spcBef>
              <a:spcAft>
                <a:spcPts val="0"/>
              </a:spcAft>
              <a:buFont typeface="Wingdings 2" charset="0"/>
              <a:buChar char=""/>
              <a:defRPr/>
            </a:pPr>
            <a:r>
              <a:rPr lang="en-CA"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Array elements accessed by </a:t>
            </a:r>
            <a:r>
              <a:rPr lang="en-CA" sz="1800" b="1" dirty="0" err="1">
                <a:solidFill>
                  <a:schemeClr val="tx1">
                    <a:lumMod val="65000"/>
                    <a:lumOff val="35000"/>
                  </a:schemeClr>
                </a:solidFill>
                <a:latin typeface="Courier New" panose="02070309020205020404" pitchFamily="49" charset="0"/>
                <a:ea typeface="Verdana" panose="020B0604030504040204" pitchFamily="34" charset="0"/>
                <a:cs typeface="Courier New" panose="02070309020205020404" pitchFamily="49" charset="0"/>
              </a:rPr>
              <a:t>arrayName</a:t>
            </a:r>
            <a:r>
              <a:rPr lang="en-CA" sz="1800" b="1" dirty="0">
                <a:solidFill>
                  <a:schemeClr val="tx1">
                    <a:lumMod val="65000"/>
                    <a:lumOff val="35000"/>
                  </a:schemeClr>
                </a:solidFill>
                <a:latin typeface="Courier New" panose="02070309020205020404" pitchFamily="49" charset="0"/>
                <a:ea typeface="Verdana" panose="020B0604030504040204" pitchFamily="34" charset="0"/>
                <a:cs typeface="Courier New" panose="02070309020205020404" pitchFamily="49" charset="0"/>
              </a:rPr>
              <a:t> [index]</a:t>
            </a:r>
          </a:p>
          <a:p>
            <a:pPr eaLnBrk="1" fontAlgn="auto" hangingPunct="1">
              <a:lnSpc>
                <a:spcPct val="110000"/>
              </a:lnSpc>
              <a:spcBef>
                <a:spcPts val="600"/>
              </a:spcBef>
              <a:spcAft>
                <a:spcPts val="0"/>
              </a:spcAft>
              <a:buFont typeface="Wingdings 2" charset="0"/>
              <a:buChar char=""/>
              <a:defRPr/>
            </a:pPr>
            <a:r>
              <a:rPr lang="en-CA"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Array elements are of the </a:t>
            </a:r>
            <a:r>
              <a:rPr lang="en-CA" sz="1800" dirty="0">
                <a:solidFill>
                  <a:srgbClr val="0000FF"/>
                </a:solidFill>
                <a:latin typeface="Verdana" panose="020B0604030504040204" pitchFamily="34" charset="0"/>
                <a:ea typeface="Verdana" panose="020B0604030504040204" pitchFamily="34" charset="0"/>
                <a:cs typeface="Verdana" panose="020B0604030504040204" pitchFamily="34" charset="0"/>
              </a:rPr>
              <a:t>same type</a:t>
            </a:r>
            <a:r>
              <a:rPr lang="en-CA" sz="18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(an array can hold values of the same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primitive type</a:t>
            </a:r>
            <a:r>
              <a:rPr lang="en-US" sz="1800" dirty="0">
                <a:latin typeface="Verdana" panose="020B0604030504040204" pitchFamily="34" charset="0"/>
                <a:ea typeface="Verdana" panose="020B0604030504040204" pitchFamily="34" charset="0"/>
                <a:cs typeface="Verdana" panose="020B0604030504040204" pitchFamily="34" charset="0"/>
              </a:rPr>
              <a:t> or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references to objects</a:t>
            </a:r>
            <a:r>
              <a:rPr lang="en-US" sz="1800" dirty="0">
                <a:latin typeface="Verdana" panose="020B0604030504040204" pitchFamily="34" charset="0"/>
                <a:ea typeface="Verdana" panose="020B0604030504040204" pitchFamily="34" charset="0"/>
                <a:cs typeface="Verdana" panose="020B0604030504040204" pitchFamily="34" charset="0"/>
              </a:rPr>
              <a:t> of the same class)</a:t>
            </a:r>
          </a:p>
          <a:p>
            <a:pPr eaLnBrk="1" fontAlgn="auto" hangingPunct="1">
              <a:lnSpc>
                <a:spcPct val="110000"/>
              </a:lnSpc>
              <a:spcBef>
                <a:spcPts val="600"/>
              </a:spcBef>
              <a:spcAft>
                <a:spcPts val="0"/>
              </a:spcAft>
              <a:buFont typeface="Wingdings 2" charset="0"/>
              <a:buChar char=""/>
              <a:defRPr/>
            </a:pPr>
            <a:endParaRPr lang="en-CA" dirty="0">
              <a:solidFill>
                <a:schemeClr val="tx1">
                  <a:lumMod val="65000"/>
                  <a:lumOff val="35000"/>
                </a:schemeClr>
              </a:solidFill>
              <a:ea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6">
            <a:extLst>
              <a:ext uri="{FF2B5EF4-FFF2-40B4-BE49-F238E27FC236}">
                <a16:creationId xmlns:a16="http://schemas.microsoft.com/office/drawing/2014/main" id="{06D35D02-A2DD-6642-B4D5-A80D7DDA9ACF}"/>
              </a:ext>
            </a:extLst>
          </p:cNvPr>
          <p:cNvSpPr>
            <a:spLocks noChangeArrowheads="1"/>
          </p:cNvSpPr>
          <p:nvPr/>
        </p:nvSpPr>
        <p:spPr bwMode="auto">
          <a:xfrm>
            <a:off x="2535910" y="3049260"/>
            <a:ext cx="1570037" cy="2159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4146" name="Rectangle 6">
            <a:extLst>
              <a:ext uri="{FF2B5EF4-FFF2-40B4-BE49-F238E27FC236}">
                <a16:creationId xmlns:a16="http://schemas.microsoft.com/office/drawing/2014/main" id="{42FBAB5F-5C37-8A4E-828B-914205390F7B}"/>
              </a:ext>
            </a:extLst>
          </p:cNvPr>
          <p:cNvSpPr>
            <a:spLocks noChangeArrowheads="1"/>
          </p:cNvSpPr>
          <p:nvPr/>
        </p:nvSpPr>
        <p:spPr bwMode="auto">
          <a:xfrm>
            <a:off x="5076056" y="2851443"/>
            <a:ext cx="1714500" cy="142875"/>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4147" name="Rectangle 8">
            <a:extLst>
              <a:ext uri="{FF2B5EF4-FFF2-40B4-BE49-F238E27FC236}">
                <a16:creationId xmlns:a16="http://schemas.microsoft.com/office/drawing/2014/main" id="{ACA1AF49-82F5-014E-BE83-E9DF3808B541}"/>
              </a:ext>
            </a:extLst>
          </p:cNvPr>
          <p:cNvSpPr>
            <a:spLocks noChangeArrowheads="1"/>
          </p:cNvSpPr>
          <p:nvPr/>
        </p:nvSpPr>
        <p:spPr bwMode="auto">
          <a:xfrm>
            <a:off x="2614284" y="5178223"/>
            <a:ext cx="2182813" cy="2159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4148" name="Rectangle 7">
            <a:extLst>
              <a:ext uri="{FF2B5EF4-FFF2-40B4-BE49-F238E27FC236}">
                <a16:creationId xmlns:a16="http://schemas.microsoft.com/office/drawing/2014/main" id="{EE14802E-7632-8148-9013-39978D09F30B}"/>
              </a:ext>
            </a:extLst>
          </p:cNvPr>
          <p:cNvSpPr>
            <a:spLocks noChangeArrowheads="1"/>
          </p:cNvSpPr>
          <p:nvPr/>
        </p:nvSpPr>
        <p:spPr bwMode="auto">
          <a:xfrm>
            <a:off x="2555776" y="4757081"/>
            <a:ext cx="2209800" cy="152400"/>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4149" name="Rectangle 6">
            <a:extLst>
              <a:ext uri="{FF2B5EF4-FFF2-40B4-BE49-F238E27FC236}">
                <a16:creationId xmlns:a16="http://schemas.microsoft.com/office/drawing/2014/main" id="{C943FC39-D830-3A4D-9460-1D1376AAD094}"/>
              </a:ext>
            </a:extLst>
          </p:cNvPr>
          <p:cNvSpPr>
            <a:spLocks noChangeArrowheads="1"/>
          </p:cNvSpPr>
          <p:nvPr/>
        </p:nvSpPr>
        <p:spPr bwMode="auto">
          <a:xfrm>
            <a:off x="5073257" y="2564904"/>
            <a:ext cx="1714500" cy="144463"/>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134150" name="Rectangle 5">
            <a:extLst>
              <a:ext uri="{FF2B5EF4-FFF2-40B4-BE49-F238E27FC236}">
                <a16:creationId xmlns:a16="http://schemas.microsoft.com/office/drawing/2014/main" id="{24BF832F-ECE0-904C-9463-DED202B238BD}"/>
              </a:ext>
            </a:extLst>
          </p:cNvPr>
          <p:cNvSpPr>
            <a:spLocks noChangeArrowheads="1"/>
          </p:cNvSpPr>
          <p:nvPr/>
        </p:nvSpPr>
        <p:spPr bwMode="auto">
          <a:xfrm>
            <a:off x="2535910" y="2137321"/>
            <a:ext cx="1887538" cy="144463"/>
          </a:xfrm>
          <a:prstGeom prst="rect">
            <a:avLst/>
          </a:prstGeom>
          <a:solidFill>
            <a:srgbClr val="FFFF00"/>
          </a:solidFill>
          <a:ln>
            <a:noFill/>
          </a:ln>
          <a:extLst>
            <a:ext uri="{91240B29-F687-4f45-9708-019B960494DF}">
              <a14:hiddenLine xmlns:a14="http://schemas.microsoft.com/office/drawing/2010/main" xmlns="" w="25400">
                <a:solidFill>
                  <a:srgbClr val="000000"/>
                </a:solidFill>
                <a:round/>
                <a:headEnd/>
                <a:tailEnd/>
              </a14:hiddenLine>
            </a:ext>
          </a:extLst>
        </p:spPr>
        <p:txBody>
          <a:bodyPr wrap="none" lIns="0" rIns="0"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SzPct val="70000"/>
            </a:pPr>
            <a:endParaRPr lang="en-US" altLang="en-US" sz="1800">
              <a:latin typeface="Tahoma" panose="020B0604030504040204" pitchFamily="34" charset="0"/>
            </a:endParaRPr>
          </a:p>
        </p:txBody>
      </p:sp>
      <p:sp>
        <p:nvSpPr>
          <p:cNvPr id="4" name="Slide Number Placeholder 3">
            <a:extLst>
              <a:ext uri="{FF2B5EF4-FFF2-40B4-BE49-F238E27FC236}">
                <a16:creationId xmlns:a16="http://schemas.microsoft.com/office/drawing/2014/main" id="{3E890DCE-96F0-1B47-872B-AD8075CEA3AE}"/>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42FE086-939C-294D-AAE8-144F9705CB18}" type="slidenum">
              <a:rPr lang="en-US" altLang="en-US" sz="800">
                <a:solidFill>
                  <a:srgbClr val="595959"/>
                </a:solidFill>
              </a:rPr>
              <a:pPr/>
              <a:t>90</a:t>
            </a:fld>
            <a:endParaRPr lang="en-US" altLang="en-US" sz="800">
              <a:solidFill>
                <a:srgbClr val="595959"/>
              </a:solidFill>
            </a:endParaRPr>
          </a:p>
        </p:txBody>
      </p:sp>
      <p:sp>
        <p:nvSpPr>
          <p:cNvPr id="134152" name="TextBox 4">
            <a:extLst>
              <a:ext uri="{FF2B5EF4-FFF2-40B4-BE49-F238E27FC236}">
                <a16:creationId xmlns:a16="http://schemas.microsoft.com/office/drawing/2014/main" id="{62DD97EC-4B10-7948-AF17-F06366E8578A}"/>
              </a:ext>
            </a:extLst>
          </p:cNvPr>
          <p:cNvSpPr txBox="1">
            <a:spLocks noChangeArrowheads="1"/>
          </p:cNvSpPr>
          <p:nvPr/>
        </p:nvSpPr>
        <p:spPr bwMode="auto">
          <a:xfrm>
            <a:off x="1008856" y="1773238"/>
            <a:ext cx="7126288" cy="6494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solidFill>
                  <a:srgbClr val="3F7F5F"/>
                </a:solidFill>
                <a:latin typeface="Consolas" panose="020B0609020204030204" pitchFamily="49" charset="0"/>
              </a:rPr>
              <a:t>// when objects are copied, references are copied</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00"/>
                </a:solidFill>
                <a:latin typeface="Consolas" panose="020B0609020204030204" pitchFamily="49" charset="0"/>
              </a:rPr>
              <a:t>arraycopy</a:t>
            </a:r>
            <a:r>
              <a:rPr lang="en-US" altLang="en-US" i="1" dirty="0">
                <a:solidFill>
                  <a:srgbClr val="000000"/>
                </a:solidFill>
                <a:latin typeface="Consolas" panose="020B0609020204030204" pitchFamily="49" charset="0"/>
              </a:rPr>
              <a:t>(tArr1, 0, tArr2, 0, tArr1.</a:t>
            </a:r>
            <a:r>
              <a:rPr lang="en-US" altLang="en-US" i="1" dirty="0">
                <a:solidFill>
                  <a:srgbClr val="0000C0"/>
                </a:solidFill>
                <a:latin typeface="Consolas" panose="020B0609020204030204" pitchFamily="49" charset="0"/>
              </a:rPr>
              <a:t>length</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tArr2[1].</a:t>
            </a:r>
            <a:r>
              <a:rPr lang="en-US" altLang="en-US" dirty="0">
                <a:solidFill>
                  <a:srgbClr val="0000C0"/>
                </a:solidFill>
                <a:latin typeface="Consolas" panose="020B0609020204030204" pitchFamily="49" charset="0"/>
              </a:rPr>
              <a:t>v1</a:t>
            </a:r>
            <a:r>
              <a:rPr lang="en-US" altLang="en-US" dirty="0">
                <a:solidFill>
                  <a:srgbClr val="000000"/>
                </a:solidFill>
                <a:latin typeface="Consolas" panose="020B0609020204030204" pitchFamily="49" charset="0"/>
              </a:rPr>
              <a:t> = 2;</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"tArr1 = "</a:t>
            </a:r>
            <a:r>
              <a:rPr lang="en-US" altLang="en-US" i="1" dirty="0">
                <a:solidFill>
                  <a:srgbClr val="000000"/>
                </a:solidFill>
                <a:latin typeface="Consolas" panose="020B0609020204030204" pitchFamily="49" charset="0"/>
              </a:rPr>
              <a:t> + </a:t>
            </a:r>
            <a:r>
              <a:rPr lang="en-US" altLang="en-US" i="1" dirty="0" err="1">
                <a:solidFill>
                  <a:srgbClr val="000000"/>
                </a:solidFill>
                <a:latin typeface="Consolas" panose="020B0609020204030204" pitchFamily="49" charset="0"/>
              </a:rPr>
              <a:t>Arrays.toString</a:t>
            </a:r>
            <a:r>
              <a:rPr lang="en-US" altLang="en-US" i="1" dirty="0">
                <a:solidFill>
                  <a:srgbClr val="000000"/>
                </a:solidFill>
                <a:latin typeface="Consolas" panose="020B0609020204030204" pitchFamily="49" charset="0"/>
              </a:rPr>
              <a:t>(tArr1));</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"tArr2 = "</a:t>
            </a:r>
            <a:r>
              <a:rPr lang="en-US" altLang="en-US" i="1" dirty="0">
                <a:solidFill>
                  <a:srgbClr val="000000"/>
                </a:solidFill>
                <a:latin typeface="Consolas" panose="020B0609020204030204" pitchFamily="49" charset="0"/>
              </a:rPr>
              <a:t> + </a:t>
            </a:r>
            <a:r>
              <a:rPr lang="en-US" altLang="en-US" i="1" dirty="0" err="1">
                <a:solidFill>
                  <a:srgbClr val="000000"/>
                </a:solidFill>
                <a:latin typeface="Consolas" panose="020B0609020204030204" pitchFamily="49" charset="0"/>
              </a:rPr>
              <a:t>Arrays.toString</a:t>
            </a:r>
            <a:r>
              <a:rPr lang="en-US" altLang="en-US" i="1" dirty="0">
                <a:solidFill>
                  <a:srgbClr val="000000"/>
                </a:solidFill>
                <a:latin typeface="Consolas" panose="020B0609020204030204" pitchFamily="49" charset="0"/>
              </a:rPr>
              <a:t>(tArr2));</a:t>
            </a:r>
          </a:p>
          <a:p>
            <a:r>
              <a:rPr lang="en-US" altLang="en-US"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if</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Arrays.</a:t>
            </a:r>
            <a:r>
              <a:rPr lang="en-US" altLang="en-US" b="1" i="1" dirty="0" err="1">
                <a:solidFill>
                  <a:srgbClr val="000000"/>
                </a:solidFill>
                <a:latin typeface="Consolas" panose="020B0609020204030204" pitchFamily="49" charset="0"/>
              </a:rPr>
              <a:t>equals</a:t>
            </a:r>
            <a:r>
              <a:rPr lang="en-US" altLang="en-US" b="1" i="1" dirty="0">
                <a:solidFill>
                  <a:srgbClr val="000000"/>
                </a:solidFill>
                <a:latin typeface="Consolas" panose="020B0609020204030204" pitchFamily="49" charset="0"/>
              </a:rPr>
              <a:t>(tArr1, tArr2))</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"tArr1 == tArr2"</a:t>
            </a:r>
            <a:r>
              <a:rPr lang="en-US" altLang="en-US" i="1"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else</a:t>
            </a:r>
            <a:r>
              <a:rPr lang="en-US" altLang="en-US" b="1"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"tArr1 != tArr2"</a:t>
            </a:r>
            <a:r>
              <a:rPr lang="en-US" altLang="en-US" i="1" dirty="0">
                <a:solidFill>
                  <a:srgbClr val="000000"/>
                </a:solidFill>
                <a:latin typeface="Consolas" panose="020B0609020204030204" pitchFamily="49" charset="0"/>
              </a:rPr>
              <a:t>);</a:t>
            </a:r>
          </a:p>
          <a:p>
            <a:endParaRPr lang="en-US" altLang="en-US" dirty="0">
              <a:solidFill>
                <a:srgbClr val="000000"/>
              </a:solidFill>
              <a:latin typeface="Consolas" panose="020B0609020204030204" pitchFamily="49" charset="0"/>
            </a:endParaRP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binary search returns &lt; 0 means key not present in array</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otherwise binary search returns location where key is present</a:t>
            </a:r>
          </a:p>
          <a:p>
            <a:r>
              <a:rPr lang="en-US" altLang="en-US"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int</a:t>
            </a:r>
            <a:r>
              <a:rPr lang="en-US" altLang="en-US" b="1" dirty="0">
                <a:solidFill>
                  <a:srgbClr val="000000"/>
                </a:solidFill>
                <a:latin typeface="Consolas" panose="020B0609020204030204" pitchFamily="49" charset="0"/>
              </a:rPr>
              <a:t> loc = </a:t>
            </a:r>
            <a:r>
              <a:rPr lang="en-US" altLang="en-US" b="1" dirty="0" err="1">
                <a:solidFill>
                  <a:srgbClr val="000000"/>
                </a:solidFill>
                <a:latin typeface="Consolas" panose="020B0609020204030204" pitchFamily="49" charset="0"/>
              </a:rPr>
              <a:t>Arrays.</a:t>
            </a:r>
            <a:r>
              <a:rPr lang="en-US" altLang="en-US" b="1" i="1" dirty="0" err="1">
                <a:solidFill>
                  <a:srgbClr val="000000"/>
                </a:solidFill>
                <a:latin typeface="Consolas" panose="020B0609020204030204" pitchFamily="49" charset="0"/>
              </a:rPr>
              <a:t>binarySearch</a:t>
            </a:r>
            <a:r>
              <a:rPr lang="en-US" altLang="en-US" b="1" i="1" dirty="0">
                <a:solidFill>
                  <a:srgbClr val="000000"/>
                </a:solidFill>
                <a:latin typeface="Consolas" panose="020B0609020204030204" pitchFamily="49" charset="0"/>
              </a:rPr>
              <a:t>(iArr2, 5);</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"binary search returned "</a:t>
            </a:r>
            <a:r>
              <a:rPr lang="en-US" altLang="en-US" i="1" dirty="0">
                <a:solidFill>
                  <a:srgbClr val="000000"/>
                </a:solidFill>
                <a:latin typeface="Consolas" panose="020B0609020204030204" pitchFamily="49" charset="0"/>
              </a:rPr>
              <a:t> + loc);</a:t>
            </a:r>
          </a:p>
          <a:p>
            <a:r>
              <a:rPr lang="en-US" altLang="en-US" dirty="0">
                <a:solidFill>
                  <a:srgbClr val="000000"/>
                </a:solidFill>
                <a:latin typeface="Consolas" panose="020B0609020204030204" pitchFamily="49" charset="0"/>
              </a:rPr>
              <a:t>  loc = </a:t>
            </a:r>
            <a:r>
              <a:rPr lang="en-US" altLang="en-US" dirty="0" err="1">
                <a:solidFill>
                  <a:srgbClr val="000000"/>
                </a:solidFill>
                <a:latin typeface="Consolas" panose="020B0609020204030204" pitchFamily="49" charset="0"/>
              </a:rPr>
              <a:t>Arrays.</a:t>
            </a:r>
            <a:r>
              <a:rPr lang="en-US" altLang="en-US" i="1" dirty="0" err="1">
                <a:solidFill>
                  <a:srgbClr val="000000"/>
                </a:solidFill>
                <a:latin typeface="Consolas" panose="020B0609020204030204" pitchFamily="49" charset="0"/>
              </a:rPr>
              <a:t>binarySearch</a:t>
            </a:r>
            <a:r>
              <a:rPr lang="en-US" altLang="en-US" i="1" dirty="0">
                <a:solidFill>
                  <a:srgbClr val="000000"/>
                </a:solidFill>
                <a:latin typeface="Consolas" panose="020B0609020204030204" pitchFamily="49" charset="0"/>
              </a:rPr>
              <a:t>(iArr2, 10);</a:t>
            </a:r>
          </a:p>
          <a:p>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System.</a:t>
            </a:r>
            <a:r>
              <a:rPr lang="en-US" altLang="en-US" i="1" dirty="0" err="1">
                <a:solidFill>
                  <a:srgbClr val="0000C0"/>
                </a:solidFill>
                <a:latin typeface="Consolas" panose="020B0609020204030204" pitchFamily="49" charset="0"/>
              </a:rPr>
              <a:t>out</a:t>
            </a:r>
            <a:r>
              <a:rPr lang="en-US" altLang="en-US" i="1" dirty="0" err="1">
                <a:solidFill>
                  <a:srgbClr val="000000"/>
                </a:solidFill>
                <a:latin typeface="Consolas" panose="020B0609020204030204" pitchFamily="49" charset="0"/>
              </a:rPr>
              <a:t>.println</a:t>
            </a:r>
            <a:r>
              <a:rPr lang="en-US" altLang="en-US" i="1" dirty="0">
                <a:solidFill>
                  <a:srgbClr val="000000"/>
                </a:solidFill>
                <a:latin typeface="Consolas" panose="020B0609020204030204" pitchFamily="49" charset="0"/>
              </a:rPr>
              <a:t>(</a:t>
            </a:r>
            <a:r>
              <a:rPr lang="en-US" altLang="en-US" i="1" dirty="0">
                <a:solidFill>
                  <a:srgbClr val="2A00FF"/>
                </a:solidFill>
                <a:latin typeface="Consolas" panose="020B0609020204030204" pitchFamily="49" charset="0"/>
              </a:rPr>
              <a:t>"binary search returned "</a:t>
            </a:r>
            <a:r>
              <a:rPr lang="en-US" altLang="en-US" i="1" dirty="0">
                <a:solidFill>
                  <a:srgbClr val="000000"/>
                </a:solidFill>
                <a:latin typeface="Consolas" panose="020B0609020204030204" pitchFamily="49" charset="0"/>
              </a:rPr>
              <a:t> + loc);</a:t>
            </a:r>
          </a:p>
          <a:p>
            <a:r>
              <a:rPr lang="en-US" altLang="en-US" dirty="0">
                <a:solidFill>
                  <a:srgbClr val="000000"/>
                </a:solidFill>
                <a:latin typeface="Consolas" panose="020B0609020204030204" pitchFamily="49" charset="0"/>
              </a:rPr>
              <a:t>  } </a:t>
            </a:r>
            <a:r>
              <a:rPr lang="en-US" altLang="en-US" dirty="0">
                <a:solidFill>
                  <a:srgbClr val="3F7F5F"/>
                </a:solidFill>
                <a:latin typeface="Consolas" panose="020B0609020204030204" pitchFamily="49" charset="0"/>
              </a:rPr>
              <a:t>// end method main</a:t>
            </a:r>
          </a:p>
          <a:p>
            <a:r>
              <a:rPr lang="en-US" altLang="en-US" dirty="0">
                <a:solidFill>
                  <a:srgbClr val="000000"/>
                </a:solidFill>
                <a:latin typeface="Consolas" panose="020B0609020204030204" pitchFamily="49" charset="0"/>
              </a:rPr>
              <a:t>} </a:t>
            </a:r>
            <a:r>
              <a:rPr lang="en-US" altLang="en-US" dirty="0">
                <a:solidFill>
                  <a:srgbClr val="3F7F5F"/>
                </a:solidFill>
                <a:latin typeface="Consolas" panose="020B0609020204030204" pitchFamily="49" charset="0"/>
              </a:rPr>
              <a:t>// end class </a:t>
            </a:r>
            <a:r>
              <a:rPr lang="en-US" altLang="en-US" dirty="0" err="1">
                <a:solidFill>
                  <a:srgbClr val="3F7F5F"/>
                </a:solidFill>
                <a:latin typeface="Consolas" panose="020B0609020204030204" pitchFamily="49" charset="0"/>
              </a:rPr>
              <a:t>TestClass</a:t>
            </a:r>
            <a:endParaRPr lang="en-US"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A5736E0B-24FF-9944-88FC-3BAA3EDAFFC2}"/>
              </a:ext>
            </a:extLst>
          </p:cNvPr>
          <p:cNvPicPr>
            <a:picLocks noChangeAspect="1"/>
          </p:cNvPicPr>
          <p:nvPr/>
        </p:nvPicPr>
        <p:blipFill>
          <a:blip r:embed="rId2"/>
          <a:stretch>
            <a:fillRect/>
          </a:stretch>
        </p:blipFill>
        <p:spPr>
          <a:xfrm>
            <a:off x="1290606" y="0"/>
            <a:ext cx="6562788" cy="6858000"/>
          </a:xfrm>
          <a:prstGeom prst="rect">
            <a:avLst/>
          </a:prstGeom>
        </p:spPr>
      </p:pic>
    </p:spTree>
    <p:extLst>
      <p:ext uri="{BB962C8B-B14F-4D97-AF65-F5344CB8AC3E}">
        <p14:creationId xmlns:p14="http://schemas.microsoft.com/office/powerpoint/2010/main" val="23190410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9E6A-09A2-384B-A204-05C05030B3E3}"/>
              </a:ext>
            </a:extLst>
          </p:cNvPr>
          <p:cNvSpPr>
            <a:spLocks noGrp="1"/>
          </p:cNvSpPr>
          <p:nvPr>
            <p:ph type="title"/>
          </p:nvPr>
        </p:nvSpPr>
        <p:spPr/>
        <p:txBody>
          <a:bodyPr/>
          <a:lstStyle/>
          <a:p>
            <a:r>
              <a:rPr lang="en-US" dirty="0"/>
              <a:t>Output</a:t>
            </a:r>
          </a:p>
        </p:txBody>
      </p:sp>
      <p:sp>
        <p:nvSpPr>
          <p:cNvPr id="3" name="Text Placeholder 2">
            <a:extLst>
              <a:ext uri="{FF2B5EF4-FFF2-40B4-BE49-F238E27FC236}">
                <a16:creationId xmlns:a16="http://schemas.microsoft.com/office/drawing/2014/main" id="{711DB2BB-7D9E-BD98-000C-078FA3FBFD84}"/>
              </a:ext>
            </a:extLst>
          </p:cNvPr>
          <p:cNvSpPr>
            <a:spLocks noGrp="1"/>
          </p:cNvSpPr>
          <p:nvPr>
            <p:ph type="body" idx="1"/>
          </p:nvPr>
        </p:nvSpPr>
        <p:spPr/>
        <p:txBody>
          <a:bodyPr/>
          <a:lstStyle/>
          <a:p>
            <a:endParaRPr lang="en-US"/>
          </a:p>
        </p:txBody>
      </p:sp>
      <p:pic>
        <p:nvPicPr>
          <p:cNvPr id="5" name="Content Placeholder 4" descr="Text, letter&#10;&#10;Description automatically generated">
            <a:extLst>
              <a:ext uri="{FF2B5EF4-FFF2-40B4-BE49-F238E27FC236}">
                <a16:creationId xmlns:a16="http://schemas.microsoft.com/office/drawing/2014/main" id="{712B3F89-0322-F149-A6EE-0A76FC5A5AB1}"/>
              </a:ext>
            </a:extLst>
          </p:cNvPr>
          <p:cNvPicPr>
            <a:picLocks noGrp="1" noChangeAspect="1"/>
          </p:cNvPicPr>
          <p:nvPr>
            <p:ph idx="4294967295"/>
          </p:nvPr>
        </p:nvPicPr>
        <p:blipFill>
          <a:blip r:embed="rId2"/>
          <a:stretch>
            <a:fillRect/>
          </a:stretch>
        </p:blipFill>
        <p:spPr>
          <a:xfrm>
            <a:off x="0" y="1989138"/>
            <a:ext cx="4368800" cy="2057400"/>
          </a:xfrm>
        </p:spPr>
      </p:pic>
    </p:spTree>
    <p:extLst>
      <p:ext uri="{BB962C8B-B14F-4D97-AF65-F5344CB8AC3E}">
        <p14:creationId xmlns:p14="http://schemas.microsoft.com/office/powerpoint/2010/main" val="24613914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D3EAEA2-738A-E348-A871-BEC28DF33A00}"/>
              </a:ext>
            </a:extLst>
          </p:cNvPr>
          <p:cNvSpPr>
            <a:spLocks noGrp="1"/>
          </p:cNvSpPr>
          <p:nvPr>
            <p:ph type="title"/>
          </p:nvPr>
        </p:nvSpPr>
        <p:spPr>
          <a:noFill/>
        </p:spPr>
        <p:txBody>
          <a:bodyPr/>
          <a:lstStyle/>
          <a:p>
            <a:pPr eaLnBrk="1" hangingPunct="1"/>
            <a:r>
              <a:rPr lang="en-US" altLang="en-US" dirty="0">
                <a:ea typeface="ＭＳ Ｐゴシック" panose="020B0600070205080204" pitchFamily="34" charset="-128"/>
              </a:rPr>
              <a:t>6.9 Array and </a:t>
            </a:r>
            <a:r>
              <a:rPr lang="en-US" altLang="en-US" dirty="0" err="1">
                <a:ea typeface="ＭＳ Ｐゴシック" panose="020B0600070205080204" pitchFamily="34" charset="-128"/>
              </a:rPr>
              <a:t>ArrayList</a:t>
            </a:r>
            <a:endParaRPr lang="en-US" altLang="en-US" dirty="0">
              <a:ea typeface="ＭＳ Ｐゴシック" panose="020B0600070205080204" pitchFamily="34" charset="-128"/>
            </a:endParaRPr>
          </a:p>
        </p:txBody>
      </p:sp>
      <p:sp>
        <p:nvSpPr>
          <p:cNvPr id="3" name="Subtitle 2">
            <a:extLst>
              <a:ext uri="{FF2B5EF4-FFF2-40B4-BE49-F238E27FC236}">
                <a16:creationId xmlns:a16="http://schemas.microsoft.com/office/drawing/2014/main" id="{5A95C827-8FD3-0D49-893A-6C985FCB1570}"/>
              </a:ext>
            </a:extLst>
          </p:cNvPr>
          <p:cNvSpPr>
            <a:spLocks noGrp="1"/>
          </p:cNvSpPr>
          <p:nvPr>
            <p:ph type="body" idx="1"/>
          </p:nvPr>
        </p:nvSpPr>
        <p:spPr/>
        <p:txBody>
          <a:bodyPr/>
          <a:lstStyle/>
          <a:p>
            <a:pPr>
              <a:lnSpc>
                <a:spcPct val="80000"/>
              </a:lnSpc>
            </a:pPr>
            <a:r>
              <a:rPr lang="en-US" altLang="en-US" b="1" dirty="0" err="1">
                <a:latin typeface="Courier New" panose="02070309020205020404" pitchFamily="49" charset="0"/>
                <a:ea typeface="Verdana" panose="020B0604030504040204" pitchFamily="34" charset="0"/>
                <a:cs typeface="Courier New" panose="02070309020205020404" pitchFamily="49" charset="0"/>
              </a:rPr>
              <a:t>java.util.ArrayList</a:t>
            </a:r>
            <a:endParaRPr lang="en-US" altLang="en-US" b="1" dirty="0">
              <a:latin typeface="Verdana" panose="020B0604030504040204" pitchFamily="34" charset="0"/>
              <a:ea typeface="Verdana" panose="020B0604030504040204" pitchFamily="34" charset="0"/>
              <a:cs typeface="Verdana" panose="020B0604030504040204" pitchFamily="34" charset="0"/>
            </a:endParaRPr>
          </a:p>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implements resizable arrays</a:t>
            </a:r>
          </a:p>
          <a:p>
            <a:pPr>
              <a:lnSpc>
                <a:spcPct val="80000"/>
              </a:lnSpc>
            </a:pPr>
            <a:r>
              <a:rPr lang="en-US" altLang="en-US" dirty="0" err="1">
                <a:latin typeface="Verdana" panose="020B0604030504040204" pitchFamily="34" charset="0"/>
                <a:ea typeface="Verdana" panose="020B0604030504040204" pitchFamily="34" charset="0"/>
                <a:cs typeface="Verdana" panose="020B0604030504040204" pitchFamily="34" charset="0"/>
              </a:rPr>
              <a:t>ArrayList</a:t>
            </a:r>
            <a:r>
              <a:rPr lang="en-US" altLang="en-US" dirty="0">
                <a:latin typeface="Verdana" panose="020B0604030504040204" pitchFamily="34" charset="0"/>
                <a:ea typeface="Verdana" panose="020B0604030504040204" pitchFamily="34" charset="0"/>
                <a:cs typeface="Verdana" panose="020B0604030504040204" pitchFamily="34" charset="0"/>
              </a:rPr>
              <a:t> declaration</a:t>
            </a:r>
          </a:p>
          <a:p>
            <a:pPr>
              <a:lnSpc>
                <a:spcPct val="80000"/>
              </a:lnSpc>
            </a:pPr>
            <a:r>
              <a:rPr lang="en-US" altLang="en-US" dirty="0" err="1">
                <a:latin typeface="Verdana" panose="020B0604030504040204" pitchFamily="34" charset="0"/>
                <a:ea typeface="Verdana" panose="020B0604030504040204" pitchFamily="34" charset="0"/>
                <a:cs typeface="Verdana" panose="020B0604030504040204" pitchFamily="34" charset="0"/>
              </a:rPr>
              <a:t>ArrayList</a:t>
            </a:r>
            <a:r>
              <a:rPr lang="en-US" altLang="en-US" dirty="0">
                <a:latin typeface="Verdana" panose="020B0604030504040204" pitchFamily="34" charset="0"/>
                <a:ea typeface="Verdana" panose="020B0604030504040204" pitchFamily="34" charset="0"/>
                <a:cs typeface="Verdana" panose="020B0604030504040204" pitchFamily="34" charset="0"/>
              </a:rPr>
              <a:t> methods</a:t>
            </a:r>
          </a:p>
          <a:p>
            <a:pPr>
              <a:lnSpc>
                <a:spcPct val="80000"/>
              </a:lnSpc>
            </a:pPr>
            <a:r>
              <a:rPr lang="en-US" altLang="en-US" dirty="0">
                <a:latin typeface="Verdana" panose="020B0604030504040204" pitchFamily="34" charset="0"/>
                <a:ea typeface="Verdana" panose="020B0604030504040204" pitchFamily="34" charset="0"/>
                <a:cs typeface="Verdana" panose="020B0604030504040204" pitchFamily="34" charset="0"/>
              </a:rPr>
              <a:t>Wrapper Classes</a:t>
            </a:r>
          </a:p>
        </p:txBody>
      </p:sp>
    </p:spTree>
    <p:extLst>
      <p:ext uri="{BB962C8B-B14F-4D97-AF65-F5344CB8AC3E}">
        <p14:creationId xmlns:p14="http://schemas.microsoft.com/office/powerpoint/2010/main" val="9786704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5C3E-51FB-3F45-A963-0BD7E41E1154}"/>
              </a:ext>
            </a:extLst>
          </p:cNvPr>
          <p:cNvSpPr>
            <a:spLocks noGrp="1"/>
          </p:cNvSpPr>
          <p:nvPr>
            <p:ph type="title"/>
          </p:nvPr>
        </p:nvSpPr>
        <p:spPr/>
        <p:txBody>
          <a:bodyPr rtlCol="0">
            <a:normAutofit/>
          </a:bodyPr>
          <a:lstStyle/>
          <a:p>
            <a:pPr eaLnBrk="1" fontAlgn="auto" hangingPunct="1">
              <a:spcAft>
                <a:spcPts val="0"/>
              </a:spcAft>
              <a:defRPr/>
            </a:pPr>
            <a:r>
              <a:rPr lang="en-US" dirty="0">
                <a:ea typeface="+mj-ea"/>
                <a:cs typeface="+mj-cs"/>
              </a:rPr>
              <a:t>Introduction to Collections</a:t>
            </a:r>
          </a:p>
        </p:txBody>
      </p:sp>
      <p:sp>
        <p:nvSpPr>
          <p:cNvPr id="108546" name="Content Placeholder 2">
            <a:extLst>
              <a:ext uri="{FF2B5EF4-FFF2-40B4-BE49-F238E27FC236}">
                <a16:creationId xmlns:a16="http://schemas.microsoft.com/office/drawing/2014/main" id="{1F77D82A-9C59-FC4C-868D-55346FA8BA72}"/>
              </a:ext>
            </a:extLst>
          </p:cNvPr>
          <p:cNvSpPr>
            <a:spLocks noGrp="1"/>
          </p:cNvSpPr>
          <p:nvPr>
            <p:ph type="body" idx="1"/>
          </p:nvPr>
        </p:nvSpPr>
        <p:spPr/>
        <p:txBody>
          <a:bodyPr/>
          <a:lstStyle/>
          <a:p>
            <a:pPr marL="0" indent="0" eaLnBrk="1" hangingPunct="1">
              <a:buFont typeface="Wingdings 2" pitchFamily="2" charset="2"/>
              <a:buNone/>
            </a:pPr>
            <a:r>
              <a:rPr lang="en-US" altLang="en-US" sz="2000" dirty="0">
                <a:latin typeface="Verdana"/>
                <a:ea typeface="ＭＳ Ｐゴシック" panose="020B0600070205080204" pitchFamily="34" charset="-128"/>
                <a:cs typeface="Verdana"/>
              </a:rPr>
              <a:t>Java API provides several predefined data structures, called </a:t>
            </a:r>
            <a:r>
              <a:rPr lang="en-US" altLang="en-US" sz="2000" dirty="0">
                <a:solidFill>
                  <a:srgbClr val="0000FF"/>
                </a:solidFill>
                <a:latin typeface="Verdana"/>
                <a:ea typeface="ＭＳ Ｐゴシック" panose="020B0600070205080204" pitchFamily="34" charset="-128"/>
                <a:cs typeface="Verdana"/>
              </a:rPr>
              <a:t>Collections</a:t>
            </a:r>
            <a:r>
              <a:rPr lang="en-US" altLang="en-US" sz="2000" dirty="0">
                <a:latin typeface="Verdana"/>
                <a:ea typeface="ＭＳ Ｐゴシック" panose="020B0600070205080204" pitchFamily="34" charset="-128"/>
                <a:cs typeface="Verdana"/>
              </a:rPr>
              <a:t> to store groups of related objects</a:t>
            </a:r>
            <a:endParaRPr lang="en-US" altLang="en-US" sz="2000" dirty="0">
              <a:solidFill>
                <a:srgbClr val="0000FF"/>
              </a:solidFill>
              <a:latin typeface="Verdana"/>
              <a:ea typeface="ＭＳ Ｐゴシック" panose="020B0600070205080204" pitchFamily="34" charset="-128"/>
              <a:cs typeface="Verdana"/>
            </a:endParaRPr>
          </a:p>
          <a:p>
            <a:pPr lvl="1" eaLnBrk="1" hangingPunct="1"/>
            <a:r>
              <a:rPr lang="en-US" altLang="en-US" sz="1800" dirty="0">
                <a:latin typeface="Verdana"/>
                <a:ea typeface="ＭＳ Ｐゴシック" panose="020B0600070205080204" pitchFamily="34" charset="-128"/>
                <a:cs typeface="Verdana"/>
              </a:rPr>
              <a:t>They provide methods to organize, store and retrieve data without requiring knowledge of how data is stored</a:t>
            </a:r>
          </a:p>
          <a:p>
            <a:pPr lvl="1" eaLnBrk="1" hangingPunct="1"/>
            <a:r>
              <a:rPr lang="en-US" altLang="en-US" sz="1800" dirty="0">
                <a:latin typeface="Verdana"/>
                <a:ea typeface="ＭＳ Ｐゴシック" panose="020B0600070205080204" pitchFamily="34" charset="-128"/>
                <a:cs typeface="Verdana"/>
              </a:rPr>
              <a:t>Reduces application development time</a:t>
            </a:r>
          </a:p>
          <a:p>
            <a:pPr lvl="1" eaLnBrk="1" hangingPunct="1"/>
            <a:r>
              <a:rPr lang="en-US" altLang="en-US" sz="1800" dirty="0">
                <a:latin typeface="Verdana"/>
                <a:ea typeface="ＭＳ Ｐゴシック" panose="020B0600070205080204" pitchFamily="34" charset="-128"/>
                <a:cs typeface="Verdana"/>
              </a:rPr>
              <a:t>Examples: </a:t>
            </a:r>
            <a:r>
              <a:rPr lang="en-US" altLang="en-US" sz="1800" b="1" dirty="0" err="1">
                <a:latin typeface="Courier New"/>
                <a:ea typeface="ＭＳ Ｐゴシック" panose="020B0600070205080204" pitchFamily="34" charset="-128"/>
                <a:cs typeface="Courier New"/>
              </a:rPr>
              <a:t>ArrayList</a:t>
            </a:r>
            <a:r>
              <a:rPr lang="en-US" altLang="en-US" sz="1800" b="1" dirty="0">
                <a:latin typeface="Courier New"/>
                <a:ea typeface="ＭＳ Ｐゴシック" panose="020B0600070205080204" pitchFamily="34" charset="-128"/>
                <a:cs typeface="Courier New"/>
              </a:rPr>
              <a:t>, Stack, </a:t>
            </a:r>
            <a:r>
              <a:rPr lang="en-US" altLang="en-US" sz="1800" b="1" dirty="0" err="1">
                <a:latin typeface="Courier New"/>
                <a:ea typeface="ＭＳ Ｐゴシック" panose="020B0600070205080204" pitchFamily="34" charset="-128"/>
                <a:cs typeface="Courier New"/>
              </a:rPr>
              <a:t>LinkedList</a:t>
            </a:r>
            <a:r>
              <a:rPr lang="en-US" altLang="en-US" sz="1800" b="1" dirty="0">
                <a:latin typeface="Courier New"/>
                <a:ea typeface="ＭＳ Ｐゴシック" panose="020B0600070205080204" pitchFamily="34" charset="-128"/>
                <a:cs typeface="Courier New"/>
              </a:rPr>
              <a:t>, </a:t>
            </a:r>
            <a:r>
              <a:rPr lang="en-US" altLang="en-US" sz="1800" b="1" dirty="0" err="1">
                <a:latin typeface="Courier New"/>
                <a:ea typeface="ＭＳ Ｐゴシック" panose="020B0600070205080204" pitchFamily="34" charset="-128"/>
                <a:cs typeface="Courier New"/>
              </a:rPr>
              <a:t>HashSet</a:t>
            </a:r>
            <a:r>
              <a:rPr lang="en-US" altLang="en-US" sz="1800" b="1" dirty="0">
                <a:latin typeface="Courier New"/>
                <a:ea typeface="ＭＳ Ｐゴシック" panose="020B0600070205080204" pitchFamily="34" charset="-128"/>
                <a:cs typeface="Courier New"/>
              </a:rPr>
              <a:t>, </a:t>
            </a:r>
            <a:r>
              <a:rPr lang="en-US" altLang="en-US" sz="1800" b="1" dirty="0" err="1">
                <a:latin typeface="Courier New"/>
                <a:ea typeface="ＭＳ Ｐゴシック" panose="020B0600070205080204" pitchFamily="34" charset="-128"/>
                <a:cs typeface="Courier New"/>
              </a:rPr>
              <a:t>HashMap</a:t>
            </a:r>
            <a:r>
              <a:rPr lang="en-US" altLang="en-US" sz="1800" dirty="0">
                <a:latin typeface="Verdana"/>
                <a:ea typeface="ＭＳ Ｐゴシック" panose="020B0600070205080204" pitchFamily="34" charset="-128"/>
                <a:cs typeface="Verdana"/>
              </a:rPr>
              <a:t>, … </a:t>
            </a:r>
          </a:p>
          <a:p>
            <a:pPr lvl="1" eaLnBrk="1" hangingPunct="1">
              <a:buFont typeface="Wingdings 2" pitchFamily="2" charset="2"/>
              <a:buNone/>
            </a:pPr>
            <a:endParaRPr lang="en-US" altLang="en-US" sz="2200" dirty="0">
              <a:ea typeface="ＭＳ Ｐゴシック" panose="020B0600070205080204" pitchFamily="34" charset="-128"/>
            </a:endParaRPr>
          </a:p>
        </p:txBody>
      </p:sp>
      <p:sp>
        <p:nvSpPr>
          <p:cNvPr id="6" name="Slide Number Placeholder 5">
            <a:extLst>
              <a:ext uri="{FF2B5EF4-FFF2-40B4-BE49-F238E27FC236}">
                <a16:creationId xmlns:a16="http://schemas.microsoft.com/office/drawing/2014/main" id="{BCD3657D-4D09-CD4E-9EAD-8BE1718BEA66}"/>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CA278EF-E719-224A-998A-3DB40E2B3B4C}" type="slidenum">
              <a:rPr lang="en-US" altLang="en-US" sz="800">
                <a:solidFill>
                  <a:srgbClr val="595959"/>
                </a:solidFill>
              </a:rPr>
              <a:pPr/>
              <a:t>94</a:t>
            </a:fld>
            <a:endParaRPr lang="en-US" altLang="en-US" sz="800">
              <a:solidFill>
                <a:srgbClr val="595959"/>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54FF-59A5-E54B-8F7B-704CCAD3C12F}"/>
              </a:ext>
            </a:extLst>
          </p:cNvPr>
          <p:cNvSpPr>
            <a:spLocks noGrp="1"/>
          </p:cNvSpPr>
          <p:nvPr>
            <p:ph type="title"/>
          </p:nvPr>
        </p:nvSpPr>
        <p:spPr/>
        <p:txBody>
          <a:bodyPr rtlCol="0">
            <a:normAutofit/>
          </a:bodyPr>
          <a:lstStyle/>
          <a:p>
            <a:pPr eaLnBrk="1" fontAlgn="auto" hangingPunct="1">
              <a:spcAft>
                <a:spcPts val="0"/>
              </a:spcAft>
              <a:defRPr/>
            </a:pPr>
            <a:r>
              <a:rPr lang="en-US" dirty="0" err="1">
                <a:ea typeface="+mj-ea"/>
                <a:cs typeface="+mj-cs"/>
              </a:rPr>
              <a:t>ArrayList</a:t>
            </a:r>
            <a:r>
              <a:rPr lang="en-US" dirty="0">
                <a:ea typeface="+mj-ea"/>
                <a:cs typeface="+mj-cs"/>
              </a:rPr>
              <a:t> </a:t>
            </a:r>
            <a:r>
              <a:rPr lang="en-US" sz="1800" dirty="0"/>
              <a:t>(</a:t>
            </a:r>
            <a:r>
              <a:rPr lang="en-US" sz="1800" dirty="0" err="1"/>
              <a:t>Dietel</a:t>
            </a:r>
            <a:r>
              <a:rPr lang="en-US" sz="1800" dirty="0"/>
              <a:t> 10</a:t>
            </a:r>
            <a:r>
              <a:rPr lang="en-US" sz="1800" baseline="30000" dirty="0"/>
              <a:t>th</a:t>
            </a:r>
            <a:r>
              <a:rPr lang="en-US" sz="1800" dirty="0"/>
              <a:t> Ed: p. 287)</a:t>
            </a:r>
            <a:endParaRPr lang="en-US" sz="1800" dirty="0">
              <a:ea typeface="+mj-ea"/>
              <a:cs typeface="+mj-cs"/>
            </a:endParaRPr>
          </a:p>
        </p:txBody>
      </p:sp>
      <p:sp>
        <p:nvSpPr>
          <p:cNvPr id="136194" name="Content Placeholder 2">
            <a:extLst>
              <a:ext uri="{FF2B5EF4-FFF2-40B4-BE49-F238E27FC236}">
                <a16:creationId xmlns:a16="http://schemas.microsoft.com/office/drawing/2014/main" id="{0C1ECABB-16F9-864B-9686-DCFC0E8141AF}"/>
              </a:ext>
            </a:extLst>
          </p:cNvPr>
          <p:cNvSpPr>
            <a:spLocks noGrp="1"/>
          </p:cNvSpPr>
          <p:nvPr>
            <p:ph type="body" idx="1"/>
          </p:nvPr>
        </p:nvSpPr>
        <p:spPr/>
        <p:txBody>
          <a:bodyPr/>
          <a:lstStyle/>
          <a:p>
            <a:pPr marL="0" indent="0" eaLnBrk="1" hangingPunct="1">
              <a:buFont typeface="Wingdings 2" pitchFamily="2" charset="2"/>
              <a:buNone/>
            </a:pPr>
            <a:r>
              <a:rPr lang="en-US" altLang="en-US" sz="2000" b="1" dirty="0" err="1">
                <a:latin typeface="Courier New"/>
                <a:ea typeface="ＭＳ Ｐゴシック" panose="020B0600070205080204" pitchFamily="34" charset="-128"/>
                <a:cs typeface="Courier New"/>
              </a:rPr>
              <a:t>ArrayList</a:t>
            </a:r>
            <a:r>
              <a:rPr lang="en-US" altLang="en-US" sz="2000" b="1" dirty="0">
                <a:latin typeface="Courier New"/>
                <a:ea typeface="ＭＳ Ｐゴシック" panose="020B0600070205080204" pitchFamily="34" charset="-128"/>
                <a:cs typeface="Courier New"/>
              </a:rPr>
              <a:t>&lt;T&gt; </a:t>
            </a:r>
            <a:r>
              <a:rPr lang="en-US" altLang="en-US" sz="2000" dirty="0">
                <a:latin typeface="Verdana"/>
                <a:ea typeface="ＭＳ Ｐゴシック" panose="020B0600070205080204" pitchFamily="34" charset="-128"/>
                <a:cs typeface="Verdana"/>
              </a:rPr>
              <a:t>is a generic class that dynamically changes size to accommodate more elements</a:t>
            </a:r>
          </a:p>
          <a:p>
            <a:pPr lvl="1" eaLnBrk="1" hangingPunct="1"/>
            <a:r>
              <a:rPr lang="en-US" altLang="en-US" sz="2000" dirty="0">
                <a:latin typeface="Verdana"/>
                <a:ea typeface="ＭＳ Ｐゴシック" panose="020B0600070205080204" pitchFamily="34" charset="-128"/>
                <a:cs typeface="Verdana"/>
              </a:rPr>
              <a:t>T is placeholder for type of elements in Collection</a:t>
            </a:r>
          </a:p>
          <a:p>
            <a:pPr lvl="1" eaLnBrk="1" hangingPunct="1"/>
            <a:r>
              <a:rPr lang="en-US" altLang="en-US" sz="2000" dirty="0">
                <a:latin typeface="Verdana"/>
                <a:ea typeface="ＭＳ Ｐゴシック" panose="020B0600070205080204" pitchFamily="34" charset="-128"/>
                <a:cs typeface="Verdana"/>
              </a:rPr>
              <a:t>T is class name, and cannot be primitive type. Therefore </a:t>
            </a:r>
            <a:r>
              <a:rPr lang="en-US" altLang="en-US" sz="2000" dirty="0" err="1">
                <a:solidFill>
                  <a:srgbClr val="0000FF"/>
                </a:solidFill>
                <a:latin typeface="Verdana"/>
                <a:ea typeface="ＭＳ Ｐゴシック" panose="020B0600070205080204" pitchFamily="34" charset="-128"/>
                <a:cs typeface="Verdana"/>
              </a:rPr>
              <a:t>ArrayList</a:t>
            </a:r>
            <a:r>
              <a:rPr lang="en-US" altLang="en-US" sz="2000" dirty="0">
                <a:solidFill>
                  <a:srgbClr val="0000FF"/>
                </a:solidFill>
                <a:latin typeface="Verdana"/>
                <a:ea typeface="ＭＳ Ｐゴシック" panose="020B0600070205080204" pitchFamily="34" charset="-128"/>
                <a:cs typeface="Verdana"/>
              </a:rPr>
              <a:t> is a collection of objects </a:t>
            </a:r>
            <a:r>
              <a:rPr lang="en-US" altLang="en-US" sz="2000" dirty="0">
                <a:latin typeface="Verdana"/>
                <a:ea typeface="ＭＳ Ｐゴシック" panose="020B0600070205080204" pitchFamily="34" charset="-128"/>
                <a:cs typeface="Verdana"/>
              </a:rPr>
              <a:t>(not of primitive types)</a:t>
            </a:r>
          </a:p>
          <a:p>
            <a:pPr lvl="1" eaLnBrk="1" hangingPunct="1"/>
            <a:r>
              <a:rPr lang="en-US" altLang="en-US" sz="2000" dirty="0">
                <a:latin typeface="Verdana"/>
                <a:ea typeface="ＭＳ Ｐゴシック" panose="020B0600070205080204" pitchFamily="34" charset="-128"/>
                <a:cs typeface="Verdana"/>
              </a:rPr>
              <a:t>Classes with such placeholders are called </a:t>
            </a:r>
            <a:r>
              <a:rPr lang="en-US" altLang="en-US" sz="2000" dirty="0">
                <a:solidFill>
                  <a:srgbClr val="0000FF"/>
                </a:solidFill>
                <a:latin typeface="Verdana"/>
                <a:ea typeface="ＭＳ Ｐゴシック" panose="020B0600070205080204" pitchFamily="34" charset="-128"/>
                <a:cs typeface="Verdana"/>
              </a:rPr>
              <a:t>generic classes</a:t>
            </a:r>
          </a:p>
          <a:p>
            <a:pPr lvl="1" eaLnBrk="1" hangingPunct="1"/>
            <a:endParaRPr lang="en-US" altLang="en-US" dirty="0">
              <a:ea typeface="ＭＳ Ｐゴシック" panose="020B0600070205080204" pitchFamily="34" charset="-128"/>
            </a:endParaRPr>
          </a:p>
        </p:txBody>
      </p:sp>
      <p:sp>
        <p:nvSpPr>
          <p:cNvPr id="6" name="Slide Number Placeholder 5">
            <a:extLst>
              <a:ext uri="{FF2B5EF4-FFF2-40B4-BE49-F238E27FC236}">
                <a16:creationId xmlns:a16="http://schemas.microsoft.com/office/drawing/2014/main" id="{10B46B10-FFDD-6F47-9F08-E2B102272F4A}"/>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9B81084-8CEF-E946-9324-F9F0B40507ED}" type="slidenum">
              <a:rPr lang="en-US" altLang="en-US" sz="800">
                <a:solidFill>
                  <a:srgbClr val="595959"/>
                </a:solidFill>
              </a:rPr>
              <a:pPr/>
              <a:t>95</a:t>
            </a:fld>
            <a:endParaRPr lang="en-US" altLang="en-US" sz="800">
              <a:solidFill>
                <a:srgbClr val="595959"/>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F38BF36F-F8DF-5544-974F-9293C31C1CC5}"/>
              </a:ext>
            </a:extLst>
          </p:cNvPr>
          <p:cNvSpPr>
            <a:spLocks noGrp="1" noChangeArrowheads="1"/>
          </p:cNvSpPr>
          <p:nvPr>
            <p:ph type="title"/>
          </p:nvPr>
        </p:nvSpPr>
        <p:spPr/>
        <p:txBody>
          <a:bodyPr/>
          <a:lstStyle/>
          <a:p>
            <a:r>
              <a:rPr lang="en-US" altLang="en-US" dirty="0" err="1">
                <a:ea typeface="ＭＳ Ｐゴシック" panose="020B0600070205080204" pitchFamily="34" charset="-128"/>
              </a:rPr>
              <a:t>ArrayList</a:t>
            </a:r>
            <a:r>
              <a:rPr lang="en-US" altLang="en-US" dirty="0">
                <a:ea typeface="ＭＳ Ｐゴシック" panose="020B0600070205080204" pitchFamily="34" charset="-128"/>
              </a:rPr>
              <a:t> Declaration</a:t>
            </a:r>
            <a:endParaRPr lang="en-US" altLang="en-US" sz="1400" dirty="0">
              <a:ea typeface="ＭＳ Ｐゴシック" panose="020B0600070205080204" pitchFamily="34" charset="-128"/>
            </a:endParaRPr>
          </a:p>
        </p:txBody>
      </p:sp>
      <p:sp>
        <p:nvSpPr>
          <p:cNvPr id="814083" name="Rectangle 3">
            <a:extLst>
              <a:ext uri="{FF2B5EF4-FFF2-40B4-BE49-F238E27FC236}">
                <a16:creationId xmlns:a16="http://schemas.microsoft.com/office/drawing/2014/main" id="{11B9CF1B-0665-0941-B4ED-C5D778948031}"/>
              </a:ext>
            </a:extLst>
          </p:cNvPr>
          <p:cNvSpPr>
            <a:spLocks noGrp="1" noChangeArrowheads="1"/>
          </p:cNvSpPr>
          <p:nvPr>
            <p:ph type="body" idx="1"/>
          </p:nvPr>
        </p:nvSpPr>
        <p:spPr/>
        <p:txBody>
          <a:bodyPr/>
          <a:lstStyle/>
          <a:p>
            <a:pPr marL="0" indent="0">
              <a:buFont typeface="Wingdings 2" pitchFamily="2" charset="2"/>
              <a:buNone/>
            </a:pPr>
            <a:r>
              <a:rPr lang="en-US" altLang="en-US" sz="1800" b="1" dirty="0" err="1">
                <a:latin typeface="Courier New"/>
                <a:ea typeface="ＭＳ Ｐゴシック" panose="020B0600070205080204" pitchFamily="34" charset="-128"/>
                <a:cs typeface="Courier New"/>
              </a:rPr>
              <a:t>ArrayList</a:t>
            </a:r>
            <a:r>
              <a:rPr lang="en-US" altLang="en-US" sz="1800" b="1" dirty="0">
                <a:latin typeface="Courier New"/>
                <a:ea typeface="ＭＳ Ｐゴシック" panose="020B0600070205080204" pitchFamily="34" charset="-128"/>
                <a:cs typeface="Courier New"/>
              </a:rPr>
              <a:t>&lt;String&gt; items = new </a:t>
            </a:r>
            <a:r>
              <a:rPr lang="en-US" altLang="en-US" sz="1800" b="1" dirty="0" err="1">
                <a:latin typeface="Courier New"/>
                <a:ea typeface="ＭＳ Ｐゴシック" panose="020B0600070205080204" pitchFamily="34" charset="-128"/>
                <a:cs typeface="Courier New"/>
              </a:rPr>
              <a:t>ArrayList</a:t>
            </a:r>
            <a:r>
              <a:rPr lang="en-US" altLang="en-US" sz="1800" b="1" dirty="0">
                <a:latin typeface="Courier New"/>
                <a:ea typeface="ＭＳ Ｐゴシック" panose="020B0600070205080204" pitchFamily="34" charset="-128"/>
                <a:cs typeface="Courier New"/>
              </a:rPr>
              <a:t>&lt;String&gt; ();</a:t>
            </a:r>
          </a:p>
          <a:p>
            <a:pPr marL="0" indent="0">
              <a:buFont typeface="Wingdings 2" pitchFamily="2" charset="2"/>
              <a:buNone/>
            </a:pPr>
            <a:r>
              <a:rPr lang="en-US" altLang="en-US" sz="1800" b="1" dirty="0" err="1">
                <a:latin typeface="Courier New"/>
                <a:ea typeface="ＭＳ Ｐゴシック" panose="020B0600070205080204" pitchFamily="34" charset="-128"/>
                <a:cs typeface="Courier New"/>
              </a:rPr>
              <a:t>ArrayList</a:t>
            </a:r>
            <a:r>
              <a:rPr lang="en-US" altLang="en-US" sz="1800" b="1" dirty="0">
                <a:latin typeface="Courier New"/>
                <a:ea typeface="ＭＳ Ｐゴシック" panose="020B0600070205080204" pitchFamily="34" charset="-128"/>
                <a:cs typeface="Courier New"/>
              </a:rPr>
              <a:t>&lt;String&gt; items = new </a:t>
            </a:r>
            <a:r>
              <a:rPr lang="en-US" altLang="en-US" sz="1800" b="1" dirty="0" err="1">
                <a:latin typeface="Courier New"/>
                <a:ea typeface="ＭＳ Ｐゴシック" panose="020B0600070205080204" pitchFamily="34" charset="-128"/>
                <a:cs typeface="Courier New"/>
              </a:rPr>
              <a:t>ArrayList</a:t>
            </a:r>
            <a:r>
              <a:rPr lang="en-US" altLang="en-US" sz="1800" b="1" dirty="0">
                <a:latin typeface="Courier New"/>
                <a:ea typeface="ＭＳ Ｐゴシック" panose="020B0600070205080204" pitchFamily="34" charset="-128"/>
                <a:cs typeface="Courier New"/>
              </a:rPr>
              <a:t>&lt;&gt; ();</a:t>
            </a:r>
          </a:p>
          <a:p>
            <a:pPr marL="0" indent="0">
              <a:buFont typeface="Wingdings 2" pitchFamily="2" charset="2"/>
              <a:buNone/>
            </a:pPr>
            <a:endParaRPr lang="en-US" altLang="en-US" sz="2000" dirty="0">
              <a:ea typeface="ＭＳ Ｐゴシック" panose="020B0600070205080204" pitchFamily="34" charset="-128"/>
            </a:endParaRPr>
          </a:p>
          <a:p>
            <a:pPr marL="0" indent="0">
              <a:buFont typeface="Wingdings 2" pitchFamily="2" charset="2"/>
              <a:buNone/>
            </a:pPr>
            <a:r>
              <a:rPr lang="en-US" altLang="en-US" sz="1800" dirty="0">
                <a:latin typeface="Verdana"/>
                <a:ea typeface="ＭＳ Ｐゴシック" panose="020B0600070205080204" pitchFamily="34" charset="-128"/>
                <a:cs typeface="Verdana"/>
              </a:rPr>
              <a:t>Java SE 7 introduced Diamond &lt;&gt; notation for creating an object of a generic class</a:t>
            </a:r>
          </a:p>
          <a:p>
            <a:pPr marL="0" indent="0">
              <a:buFont typeface="Wingdings 2" pitchFamily="2" charset="2"/>
              <a:buNone/>
            </a:pPr>
            <a:r>
              <a:rPr lang="en-US" altLang="en-US" sz="1800" dirty="0">
                <a:latin typeface="Verdana"/>
                <a:ea typeface="ＭＳ Ｐゴシック" panose="020B0600070205080204" pitchFamily="34" charset="-128"/>
                <a:cs typeface="Verdana"/>
              </a:rPr>
              <a:t>When the compiler encounters &lt;&gt; in the class instance creation expression, it uses the declaration of variable </a:t>
            </a:r>
            <a:r>
              <a:rPr lang="en-US" altLang="en-US" sz="1800" i="1" dirty="0">
                <a:latin typeface="Verdana"/>
                <a:ea typeface="ＭＳ Ｐゴシック" panose="020B0600070205080204" pitchFamily="34" charset="-128"/>
                <a:cs typeface="Verdana"/>
              </a:rPr>
              <a:t>items</a:t>
            </a:r>
            <a:r>
              <a:rPr lang="en-US" altLang="en-US" sz="1800" dirty="0">
                <a:latin typeface="Verdana"/>
                <a:ea typeface="ＭＳ Ｐゴシック" panose="020B0600070205080204" pitchFamily="34" charset="-128"/>
                <a:cs typeface="Verdana"/>
              </a:rPr>
              <a:t> to determine the </a:t>
            </a:r>
            <a:r>
              <a:rPr lang="en-US" altLang="en-US" sz="1800" dirty="0" err="1">
                <a:latin typeface="Verdana"/>
                <a:ea typeface="ＭＳ Ｐゴシック" panose="020B0600070205080204" pitchFamily="34" charset="-128"/>
                <a:cs typeface="Verdana"/>
              </a:rPr>
              <a:t>ArrayList’s</a:t>
            </a:r>
            <a:r>
              <a:rPr lang="en-US" altLang="en-US" sz="1800" dirty="0">
                <a:latin typeface="Verdana"/>
                <a:ea typeface="ＭＳ Ｐゴシック" panose="020B0600070205080204" pitchFamily="34" charset="-128"/>
                <a:cs typeface="Verdana"/>
              </a:rPr>
              <a:t> element type (String in this case) </a:t>
            </a:r>
          </a:p>
          <a:p>
            <a:pPr marL="0" indent="0">
              <a:buFont typeface="Wingdings 2" pitchFamily="2" charset="2"/>
              <a:buNone/>
            </a:pPr>
            <a:r>
              <a:rPr lang="en-US" altLang="en-US" sz="1800" dirty="0">
                <a:latin typeface="Verdana"/>
                <a:ea typeface="ＭＳ Ｐゴシック" panose="020B0600070205080204" pitchFamily="34" charset="-128"/>
                <a:cs typeface="Verdana"/>
              </a:rPr>
              <a:t>– </a:t>
            </a:r>
            <a:r>
              <a:rPr lang="en-US" altLang="en-US" sz="1800" i="1" dirty="0">
                <a:latin typeface="Verdana"/>
                <a:ea typeface="ＭＳ Ｐゴシック" panose="020B0600070205080204" pitchFamily="34" charset="-128"/>
                <a:cs typeface="Verdana"/>
              </a:rPr>
              <a:t>inferring the element type</a:t>
            </a:r>
          </a:p>
          <a:p>
            <a:pPr marL="0" indent="0">
              <a:buFont typeface="Wingdings 2" pitchFamily="2" charset="2"/>
              <a:buNone/>
            </a:pPr>
            <a:endParaRPr lang="en-US" altLang="en-US" dirty="0">
              <a:ea typeface="ＭＳ Ｐゴシック" panose="020B0600070205080204" pitchFamily="34" charset="-128"/>
            </a:endParaRPr>
          </a:p>
          <a:p>
            <a:pPr marL="0" indent="0">
              <a:buFont typeface="Wingdings 2" pitchFamily="2" charset="2"/>
              <a:buNone/>
            </a:pPr>
            <a:endParaRPr lang="en-US" altLang="en-US" dirty="0">
              <a:ea typeface="ＭＳ Ｐゴシック" panose="020B0600070205080204" pitchFamily="34" charset="-128"/>
            </a:endParaRPr>
          </a:p>
          <a:p>
            <a:pPr marL="0" indent="0"/>
            <a:endParaRPr lang="en-US" altLang="en-US" dirty="0">
              <a:ea typeface="ＭＳ Ｐゴシック" panose="020B0600070205080204" pitchFamily="34" charset="-128"/>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a:extLst>
              <a:ext uri="{FF2B5EF4-FFF2-40B4-BE49-F238E27FC236}">
                <a16:creationId xmlns:a16="http://schemas.microsoft.com/office/drawing/2014/main" id="{032AF2E0-3737-9D4F-906D-9A1CA060A59C}"/>
              </a:ext>
            </a:extLst>
          </p:cNvPr>
          <p:cNvSpPr>
            <a:spLocks noGrp="1"/>
          </p:cNvSpPr>
          <p:nvPr>
            <p:ph type="title"/>
          </p:nvPr>
        </p:nvSpPr>
        <p:spPr/>
        <p:txBody>
          <a:bodyPr/>
          <a:lstStyle/>
          <a:p>
            <a:pPr eaLnBrk="1" hangingPunct="1"/>
            <a:r>
              <a:rPr lang="en-US" altLang="en-US">
                <a:ea typeface="ＭＳ Ｐゴシック" panose="020B0600070205080204" pitchFamily="34" charset="-128"/>
              </a:rPr>
              <a:t>Some methods of ArrayList</a:t>
            </a:r>
          </a:p>
        </p:txBody>
      </p:sp>
      <p:sp>
        <p:nvSpPr>
          <p:cNvPr id="137218" name="Content Placeholder 5">
            <a:extLst>
              <a:ext uri="{FF2B5EF4-FFF2-40B4-BE49-F238E27FC236}">
                <a16:creationId xmlns:a16="http://schemas.microsoft.com/office/drawing/2014/main" id="{39BB527F-D376-2544-952F-837D04959D24}"/>
              </a:ext>
            </a:extLst>
          </p:cNvPr>
          <p:cNvSpPr>
            <a:spLocks noGrp="1"/>
          </p:cNvSpPr>
          <p:nvPr>
            <p:ph type="body" idx="1"/>
          </p:nvPr>
        </p:nvSpPr>
        <p:spPr/>
        <p:txBody>
          <a:bodyPr/>
          <a:lstStyle/>
          <a:p>
            <a:pPr marL="0" indent="0" eaLnBrk="1" hangingPunct="1">
              <a:buFont typeface="Wingdings 2" pitchFamily="2" charset="2"/>
              <a:buNone/>
            </a:pPr>
            <a:r>
              <a:rPr lang="en-US" altLang="en-US" sz="2000" b="1" dirty="0">
                <a:latin typeface="Courier New"/>
                <a:ea typeface="ＭＳ Ｐゴシック" panose="020B0600070205080204" pitchFamily="34" charset="-128"/>
                <a:cs typeface="Courier New"/>
              </a:rPr>
              <a:t>import </a:t>
            </a:r>
            <a:r>
              <a:rPr lang="en-US" altLang="en-US" sz="2000" b="1" dirty="0" err="1">
                <a:latin typeface="Courier New"/>
                <a:ea typeface="ＭＳ Ｐゴシック" panose="020B0600070205080204" pitchFamily="34" charset="-128"/>
                <a:cs typeface="Courier New"/>
              </a:rPr>
              <a:t>java.util.ArrayList</a:t>
            </a:r>
            <a:r>
              <a:rPr lang="en-US" altLang="en-US" sz="2000" b="1" dirty="0">
                <a:latin typeface="Courier New"/>
                <a:ea typeface="ＭＳ Ｐゴシック" panose="020B0600070205080204" pitchFamily="34" charset="-128"/>
                <a:cs typeface="Courier New"/>
              </a:rPr>
              <a:t>;</a:t>
            </a:r>
          </a:p>
        </p:txBody>
      </p:sp>
      <p:sp>
        <p:nvSpPr>
          <p:cNvPr id="5" name="Slide Number Placeholder 4">
            <a:extLst>
              <a:ext uri="{FF2B5EF4-FFF2-40B4-BE49-F238E27FC236}">
                <a16:creationId xmlns:a16="http://schemas.microsoft.com/office/drawing/2014/main" id="{E27EBA27-A97E-6944-96F5-5B7928E698E1}"/>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93D4D4E-F94D-4B4A-80ED-030BC920BA4E}" type="slidenum">
              <a:rPr lang="en-US" altLang="en-US" sz="800">
                <a:solidFill>
                  <a:srgbClr val="595959"/>
                </a:solidFill>
              </a:rPr>
              <a:pPr/>
              <a:t>97</a:t>
            </a:fld>
            <a:endParaRPr lang="en-US" altLang="en-US" sz="800">
              <a:solidFill>
                <a:srgbClr val="595959"/>
              </a:solidFill>
            </a:endParaRPr>
          </a:p>
        </p:txBody>
      </p:sp>
      <p:pic>
        <p:nvPicPr>
          <p:cNvPr id="137220" name="Picture 2">
            <a:extLst>
              <a:ext uri="{FF2B5EF4-FFF2-40B4-BE49-F238E27FC236}">
                <a16:creationId xmlns:a16="http://schemas.microsoft.com/office/drawing/2014/main" id="{33970F53-2230-F84A-929F-DEA0C5FBD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1700213"/>
            <a:ext cx="9048750" cy="4545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7221" name="TextBox 1">
            <a:extLst>
              <a:ext uri="{FF2B5EF4-FFF2-40B4-BE49-F238E27FC236}">
                <a16:creationId xmlns:a16="http://schemas.microsoft.com/office/drawing/2014/main" id="{2B0F18EB-0267-DE40-BB4D-609831AD4801}"/>
              </a:ext>
            </a:extLst>
          </p:cNvPr>
          <p:cNvSpPr txBox="1">
            <a:spLocks noChangeArrowheads="1"/>
          </p:cNvSpPr>
          <p:nvPr/>
        </p:nvSpPr>
        <p:spPr bwMode="auto">
          <a:xfrm>
            <a:off x="250825" y="5949950"/>
            <a:ext cx="889317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b="1" dirty="0">
                <a:solidFill>
                  <a:schemeClr val="tx1">
                    <a:lumMod val="75000"/>
                    <a:lumOff val="25000"/>
                  </a:schemeClr>
                </a:solidFill>
                <a:latin typeface="Courier New"/>
                <a:cs typeface="Courier New"/>
              </a:rPr>
              <a:t>add</a:t>
            </a:r>
            <a:r>
              <a:rPr lang="en-US" altLang="en-US" dirty="0">
                <a:solidFill>
                  <a:schemeClr val="tx1">
                    <a:lumMod val="75000"/>
                    <a:lumOff val="25000"/>
                  </a:schemeClr>
                </a:solidFill>
              </a:rPr>
              <a:t>	           </a:t>
            </a:r>
            <a:r>
              <a:rPr lang="en-US" altLang="en-US" dirty="0">
                <a:solidFill>
                  <a:schemeClr val="tx1">
                    <a:lumMod val="75000"/>
                    <a:lumOff val="25000"/>
                  </a:schemeClr>
                </a:solidFill>
                <a:latin typeface="Times New Roman"/>
                <a:cs typeface="Times New Roman"/>
              </a:rPr>
              <a:t>Overloaded. Adds an element to specified index of the </a:t>
            </a:r>
            <a:r>
              <a:rPr lang="en-US" altLang="en-US" dirty="0" err="1">
                <a:solidFill>
                  <a:schemeClr val="tx1">
                    <a:lumMod val="75000"/>
                    <a:lumOff val="25000"/>
                  </a:schemeClr>
                </a:solidFill>
                <a:latin typeface="Times New Roman"/>
                <a:cs typeface="Times New Roman"/>
              </a:rPr>
              <a:t>ArrayList</a:t>
            </a:r>
            <a:r>
              <a:rPr lang="en-US" altLang="en-US" dirty="0">
                <a:solidFill>
                  <a:schemeClr val="tx1">
                    <a:lumMod val="75000"/>
                    <a:lumOff val="25000"/>
                  </a:schemeClr>
                </a:solidFill>
                <a:latin typeface="Times New Roman"/>
                <a:cs typeface="Times New Roman"/>
              </a:rPr>
              <a:t>. </a:t>
            </a:r>
          </a:p>
          <a:p>
            <a:r>
              <a:rPr lang="en-US" altLang="en-US" b="1" dirty="0" err="1">
                <a:solidFill>
                  <a:schemeClr val="tx1">
                    <a:lumMod val="75000"/>
                    <a:lumOff val="25000"/>
                  </a:schemeClr>
                </a:solidFill>
                <a:latin typeface="Courier New"/>
                <a:cs typeface="Courier New"/>
              </a:rPr>
              <a:t>isEmpty</a:t>
            </a:r>
            <a:r>
              <a:rPr lang="en-US" altLang="en-US" dirty="0">
                <a:solidFill>
                  <a:schemeClr val="tx1">
                    <a:lumMod val="75000"/>
                    <a:lumOff val="25000"/>
                  </a:schemeClr>
                </a:solidFill>
                <a:latin typeface="Times New Roman"/>
                <a:cs typeface="Times New Roman"/>
              </a:rPr>
              <a:t>	             Returns true if the </a:t>
            </a:r>
            <a:r>
              <a:rPr lang="en-US" altLang="en-US" dirty="0" err="1">
                <a:solidFill>
                  <a:schemeClr val="tx1">
                    <a:lumMod val="75000"/>
                    <a:lumOff val="25000"/>
                  </a:schemeClr>
                </a:solidFill>
                <a:latin typeface="Times New Roman"/>
                <a:cs typeface="Times New Roman"/>
              </a:rPr>
              <a:t>ArrayList</a:t>
            </a:r>
            <a:r>
              <a:rPr lang="en-US" altLang="en-US" dirty="0">
                <a:solidFill>
                  <a:schemeClr val="tx1">
                    <a:lumMod val="75000"/>
                    <a:lumOff val="25000"/>
                  </a:schemeClr>
                </a:solidFill>
                <a:latin typeface="Times New Roman"/>
                <a:cs typeface="Times New Roman"/>
              </a:rPr>
              <a:t> is empty, otherwise false.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99161119-87F5-4E47-BE51-B03CF3694BDD}"/>
              </a:ext>
            </a:extLst>
          </p:cNvPr>
          <p:cNvSpPr>
            <a:spLocks noGrp="1" noChangeArrowheads="1"/>
          </p:cNvSpPr>
          <p:nvPr>
            <p:ph type="title"/>
          </p:nvPr>
        </p:nvSpPr>
        <p:spPr/>
        <p:txBody>
          <a:bodyPr/>
          <a:lstStyle/>
          <a:p>
            <a:r>
              <a:rPr lang="en-US" altLang="en-US" dirty="0">
                <a:ea typeface="ＭＳ Ｐゴシック" panose="020B0600070205080204" pitchFamily="34" charset="-128"/>
              </a:rPr>
              <a:t>Examples: </a:t>
            </a:r>
            <a:r>
              <a:rPr lang="en-US" altLang="en-US" dirty="0" err="1">
                <a:ea typeface="ＭＳ Ｐゴシック" panose="020B0600070205080204" pitchFamily="34" charset="-128"/>
              </a:rPr>
              <a:t>ArrayList</a:t>
            </a:r>
            <a:endParaRPr lang="en-US" altLang="en-US" sz="1400" dirty="0">
              <a:ea typeface="ＭＳ Ｐゴシック" panose="020B0600070205080204" pitchFamily="34" charset="-128"/>
            </a:endParaRPr>
          </a:p>
        </p:txBody>
      </p:sp>
      <p:sp>
        <p:nvSpPr>
          <p:cNvPr id="814083" name="Rectangle 3">
            <a:extLst>
              <a:ext uri="{FF2B5EF4-FFF2-40B4-BE49-F238E27FC236}">
                <a16:creationId xmlns:a16="http://schemas.microsoft.com/office/drawing/2014/main" id="{02D56D13-B364-4440-B0B8-214A192C5BC0}"/>
              </a:ext>
            </a:extLst>
          </p:cNvPr>
          <p:cNvSpPr>
            <a:spLocks noGrp="1" noChangeArrowheads="1"/>
          </p:cNvSpPr>
          <p:nvPr>
            <p:ph type="body" idx="1"/>
          </p:nvPr>
        </p:nvSpPr>
        <p:spPr/>
        <p:txBody>
          <a:bodyPr/>
          <a:lstStyle/>
          <a:p>
            <a:pPr marL="0" indent="0">
              <a:buNone/>
              <a:defRPr/>
            </a:pPr>
            <a:r>
              <a:rPr lang="en-US" sz="1800" b="1" dirty="0" err="1">
                <a:latin typeface="Courier New"/>
                <a:cs typeface="Courier New"/>
              </a:rPr>
              <a:t>ArrayList</a:t>
            </a:r>
            <a:r>
              <a:rPr lang="en-US" sz="1800" b="1" dirty="0">
                <a:latin typeface="Courier New"/>
                <a:cs typeface="Courier New"/>
              </a:rPr>
              <a:t>&lt;Dog&gt; </a:t>
            </a:r>
            <a:r>
              <a:rPr lang="en-US" sz="1800" b="1" dirty="0" err="1">
                <a:latin typeface="Courier New"/>
                <a:cs typeface="Courier New"/>
              </a:rPr>
              <a:t>dogList</a:t>
            </a:r>
            <a:r>
              <a:rPr lang="en-US" sz="1800" b="1" dirty="0">
                <a:latin typeface="Courier New"/>
                <a:cs typeface="Courier New"/>
              </a:rPr>
              <a:t> = new </a:t>
            </a:r>
            <a:r>
              <a:rPr lang="en-US" sz="1800" b="1" dirty="0" err="1">
                <a:latin typeface="Courier New"/>
                <a:cs typeface="Courier New"/>
              </a:rPr>
              <a:t>ArrayList</a:t>
            </a:r>
            <a:r>
              <a:rPr lang="en-US" sz="1800" b="1" dirty="0">
                <a:latin typeface="Courier New"/>
                <a:cs typeface="Courier New"/>
              </a:rPr>
              <a:t>&lt;Dog&gt; ();</a:t>
            </a:r>
          </a:p>
          <a:p>
            <a:pPr marL="0" indent="0">
              <a:spcBef>
                <a:spcPts val="800"/>
              </a:spcBef>
              <a:buNone/>
              <a:defRPr/>
            </a:pPr>
            <a:r>
              <a:rPr lang="en-US" dirty="0"/>
              <a:t>	</a:t>
            </a:r>
            <a:r>
              <a:rPr lang="en-US" sz="1800" dirty="0">
                <a:latin typeface="Verdana"/>
                <a:cs typeface="Verdana"/>
              </a:rPr>
              <a:t>OR</a:t>
            </a:r>
          </a:p>
          <a:p>
            <a:pPr marL="0" indent="0">
              <a:buNone/>
              <a:defRPr/>
            </a:pPr>
            <a:r>
              <a:rPr lang="en-US" sz="1800" b="1" dirty="0" err="1">
                <a:latin typeface="Courier New"/>
                <a:cs typeface="Courier New"/>
              </a:rPr>
              <a:t>ArrayList</a:t>
            </a:r>
            <a:r>
              <a:rPr lang="en-US" sz="1800" b="1" dirty="0">
                <a:latin typeface="Courier New"/>
                <a:cs typeface="Courier New"/>
              </a:rPr>
              <a:t>&lt;Dog&gt; </a:t>
            </a:r>
            <a:r>
              <a:rPr lang="en-US" sz="1800" b="1" dirty="0" err="1">
                <a:latin typeface="Courier New"/>
                <a:cs typeface="Courier New"/>
              </a:rPr>
              <a:t>dogList</a:t>
            </a:r>
            <a:r>
              <a:rPr lang="en-US" sz="1800" b="1" dirty="0">
                <a:latin typeface="Courier New"/>
                <a:cs typeface="Courier New"/>
              </a:rPr>
              <a:t> = new </a:t>
            </a:r>
            <a:r>
              <a:rPr lang="en-US" sz="1800" b="1" dirty="0" err="1">
                <a:latin typeface="Courier New"/>
                <a:cs typeface="Courier New"/>
              </a:rPr>
              <a:t>ArrayList</a:t>
            </a:r>
            <a:r>
              <a:rPr lang="en-US" sz="1800" b="1" dirty="0">
                <a:latin typeface="Courier New"/>
                <a:cs typeface="Courier New"/>
              </a:rPr>
              <a:t>&lt;&gt; ();</a:t>
            </a:r>
          </a:p>
          <a:p>
            <a:pPr marL="0" indent="0">
              <a:buNone/>
              <a:defRPr/>
            </a:pPr>
            <a:endParaRPr lang="en-US" sz="1800" b="1" dirty="0">
              <a:latin typeface="Courier New"/>
              <a:cs typeface="Courier New"/>
            </a:endParaRPr>
          </a:p>
          <a:p>
            <a:pPr marL="0" indent="0">
              <a:buNone/>
              <a:defRPr/>
            </a:pPr>
            <a:r>
              <a:rPr lang="en-US" sz="1800" b="1" dirty="0">
                <a:latin typeface="Courier New"/>
                <a:cs typeface="Courier New"/>
              </a:rPr>
              <a:t>Dog d1 = new Dog ();</a:t>
            </a:r>
          </a:p>
          <a:p>
            <a:pPr marL="0" indent="0">
              <a:buNone/>
              <a:defRPr/>
            </a:pPr>
            <a:r>
              <a:rPr lang="en-US" sz="1800" b="1" dirty="0">
                <a:latin typeface="Courier New"/>
                <a:cs typeface="Courier New"/>
              </a:rPr>
              <a:t>Dog d2 = new Dog ();</a:t>
            </a:r>
          </a:p>
          <a:p>
            <a:pPr marL="0" indent="0">
              <a:buNone/>
              <a:defRPr/>
            </a:pPr>
            <a:r>
              <a:rPr lang="en-US" sz="1800" b="1" dirty="0" err="1">
                <a:latin typeface="Courier New"/>
                <a:cs typeface="Courier New"/>
              </a:rPr>
              <a:t>dogList.add</a:t>
            </a:r>
            <a:r>
              <a:rPr lang="en-US" sz="1800" b="1" dirty="0">
                <a:latin typeface="Courier New"/>
                <a:cs typeface="Courier New"/>
              </a:rPr>
              <a:t> (d1);</a:t>
            </a:r>
          </a:p>
          <a:p>
            <a:pPr marL="0" indent="0">
              <a:spcBef>
                <a:spcPts val="800"/>
              </a:spcBef>
              <a:buNone/>
              <a:defRPr/>
            </a:pPr>
            <a:r>
              <a:rPr lang="en-US" sz="1800" b="1" dirty="0" err="1">
                <a:latin typeface="Courier New"/>
                <a:cs typeface="Courier New"/>
              </a:rPr>
              <a:t>dogList.add</a:t>
            </a:r>
            <a:r>
              <a:rPr lang="en-US" sz="1800" b="1" dirty="0">
                <a:latin typeface="Courier New"/>
                <a:cs typeface="Courier New"/>
              </a:rPr>
              <a:t> (0, d2);</a:t>
            </a:r>
            <a:r>
              <a:rPr lang="en-US" dirty="0"/>
              <a:t>	</a:t>
            </a:r>
            <a:r>
              <a:rPr lang="en-US" sz="1800" dirty="0">
                <a:latin typeface="Verdana"/>
                <a:cs typeface="Verdana"/>
              </a:rPr>
              <a:t>// overloaded add()</a:t>
            </a:r>
          </a:p>
          <a:p>
            <a:pPr marL="0" indent="0">
              <a:buFont typeface="Wingdings 2" charset="0"/>
              <a:buNone/>
              <a:defRPr/>
            </a:pPr>
            <a:endParaRPr lang="en-US" dirty="0"/>
          </a:p>
          <a:p>
            <a:pPr>
              <a:buFont typeface="Wingdings 2" charset="0"/>
              <a:buChar char=""/>
              <a:defRPr/>
            </a:pP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49CF0933-6E73-7E4F-8C35-7105F0FCE304}"/>
              </a:ext>
            </a:extLst>
          </p:cNvPr>
          <p:cNvSpPr>
            <a:spLocks noGrp="1" noChangeArrowheads="1"/>
          </p:cNvSpPr>
          <p:nvPr>
            <p:ph type="title"/>
          </p:nvPr>
        </p:nvSpPr>
        <p:spPr/>
        <p:txBody>
          <a:bodyPr/>
          <a:lstStyle/>
          <a:p>
            <a:r>
              <a:rPr lang="en-US" altLang="en-US">
                <a:ea typeface="ＭＳ Ｐゴシック" panose="020B0600070205080204" pitchFamily="34" charset="-128"/>
              </a:rPr>
              <a:t>ArrayList methods</a:t>
            </a:r>
          </a:p>
        </p:txBody>
      </p:sp>
      <p:sp>
        <p:nvSpPr>
          <p:cNvPr id="142338" name="Rectangle 3">
            <a:extLst>
              <a:ext uri="{FF2B5EF4-FFF2-40B4-BE49-F238E27FC236}">
                <a16:creationId xmlns:a16="http://schemas.microsoft.com/office/drawing/2014/main" id="{A1109CED-6188-E744-B1CA-AF12AC2C1CC0}"/>
              </a:ext>
            </a:extLst>
          </p:cNvPr>
          <p:cNvSpPr>
            <a:spLocks noGrp="1" noChangeArrowheads="1"/>
          </p:cNvSpPr>
          <p:nvPr>
            <p:ph type="body" idx="1"/>
          </p:nvPr>
        </p:nvSpPr>
        <p:spPr/>
        <p:txBody>
          <a:bodyPr/>
          <a:lstStyle/>
          <a:p>
            <a:pPr marL="0" indent="0">
              <a:buFont typeface="Wingdings 2" pitchFamily="2" charset="2"/>
              <a:buNone/>
            </a:pPr>
            <a:r>
              <a:rPr lang="en-US" altLang="en-US" sz="1800" b="1" dirty="0" err="1">
                <a:latin typeface="Courier New"/>
                <a:ea typeface="ＭＳ Ｐゴシック" panose="020B0600070205080204" pitchFamily="34" charset="-128"/>
                <a:cs typeface="Courier New"/>
              </a:rPr>
              <a:t>int</a:t>
            </a:r>
            <a:r>
              <a:rPr lang="en-US" altLang="en-US" sz="1800" b="1" dirty="0">
                <a:latin typeface="Courier New"/>
                <a:ea typeface="ＭＳ Ｐゴシック" panose="020B0600070205080204" pitchFamily="34" charset="-128"/>
                <a:cs typeface="Courier New"/>
              </a:rPr>
              <a:t> size = </a:t>
            </a:r>
            <a:r>
              <a:rPr lang="en-US" altLang="en-US" sz="1800" b="1" dirty="0" err="1">
                <a:latin typeface="Courier New"/>
                <a:ea typeface="ＭＳ Ｐゴシック" panose="020B0600070205080204" pitchFamily="34" charset="-128"/>
                <a:cs typeface="Courier New"/>
              </a:rPr>
              <a:t>dogList.size</a:t>
            </a:r>
            <a:r>
              <a:rPr lang="en-US" altLang="en-US" sz="1800" b="1" dirty="0">
                <a:latin typeface="Courier New"/>
                <a:ea typeface="ＭＳ Ｐゴシック" panose="020B0600070205080204" pitchFamily="34" charset="-128"/>
                <a:cs typeface="Courier New"/>
              </a:rPr>
              <a:t>();</a:t>
            </a:r>
          </a:p>
          <a:p>
            <a:pPr marL="0" indent="0">
              <a:buFont typeface="Wingdings 2" pitchFamily="2" charset="2"/>
              <a:buNone/>
            </a:pPr>
            <a:r>
              <a:rPr lang="en-US" altLang="en-US" sz="1800" b="1" dirty="0" err="1">
                <a:latin typeface="Courier New"/>
                <a:ea typeface="ＭＳ Ｐゴシック" panose="020B0600070205080204" pitchFamily="34" charset="-128"/>
                <a:cs typeface="Courier New"/>
              </a:rPr>
              <a:t>boolean</a:t>
            </a:r>
            <a:r>
              <a:rPr lang="en-US" altLang="en-US" sz="1800" b="1" dirty="0">
                <a:latin typeface="Courier New"/>
                <a:ea typeface="ＭＳ Ｐゴシック" panose="020B0600070205080204" pitchFamily="34" charset="-128"/>
                <a:cs typeface="Courier New"/>
              </a:rPr>
              <a:t> </a:t>
            </a:r>
            <a:r>
              <a:rPr lang="en-US" altLang="en-US" sz="1800" b="1" dirty="0" err="1">
                <a:latin typeface="Courier New"/>
                <a:ea typeface="ＭＳ Ｐゴシック" panose="020B0600070205080204" pitchFamily="34" charset="-128"/>
                <a:cs typeface="Courier New"/>
              </a:rPr>
              <a:t>isIn</a:t>
            </a:r>
            <a:r>
              <a:rPr lang="en-US" altLang="en-US" sz="1800" b="1" dirty="0">
                <a:latin typeface="Courier New"/>
                <a:ea typeface="ＭＳ Ｐゴシック" panose="020B0600070205080204" pitchFamily="34" charset="-128"/>
                <a:cs typeface="Courier New"/>
              </a:rPr>
              <a:t> = </a:t>
            </a:r>
            <a:r>
              <a:rPr lang="en-US" altLang="en-US" sz="1800" b="1" dirty="0" err="1">
                <a:latin typeface="Courier New"/>
                <a:ea typeface="ＭＳ Ｐゴシック" panose="020B0600070205080204" pitchFamily="34" charset="-128"/>
                <a:cs typeface="Courier New"/>
              </a:rPr>
              <a:t>dogList.contains</a:t>
            </a:r>
            <a:r>
              <a:rPr lang="en-US" altLang="en-US" sz="1800" b="1" dirty="0">
                <a:latin typeface="Courier New"/>
                <a:ea typeface="ＭＳ Ｐゴシック" panose="020B0600070205080204" pitchFamily="34" charset="-128"/>
                <a:cs typeface="Courier New"/>
              </a:rPr>
              <a:t>(d1);</a:t>
            </a:r>
          </a:p>
          <a:p>
            <a:pPr marL="0" indent="0">
              <a:buFont typeface="Wingdings 2" pitchFamily="2" charset="2"/>
              <a:buNone/>
            </a:pPr>
            <a:r>
              <a:rPr lang="en-US" altLang="en-US" sz="1800" b="1" dirty="0" err="1">
                <a:latin typeface="Courier New"/>
                <a:ea typeface="ＭＳ Ｐゴシック" panose="020B0600070205080204" pitchFamily="34" charset="-128"/>
                <a:cs typeface="Courier New"/>
              </a:rPr>
              <a:t>int</a:t>
            </a:r>
            <a:r>
              <a:rPr lang="en-US" altLang="en-US" sz="1800" b="1" dirty="0">
                <a:latin typeface="Courier New"/>
                <a:ea typeface="ＭＳ Ｐゴシック" panose="020B0600070205080204" pitchFamily="34" charset="-128"/>
                <a:cs typeface="Courier New"/>
              </a:rPr>
              <a:t> </a:t>
            </a:r>
            <a:r>
              <a:rPr lang="en-US" altLang="en-US" sz="1800" b="1" dirty="0" err="1">
                <a:latin typeface="Courier New"/>
                <a:ea typeface="ＭＳ Ｐゴシック" panose="020B0600070205080204" pitchFamily="34" charset="-128"/>
                <a:cs typeface="Courier New"/>
              </a:rPr>
              <a:t>i</a:t>
            </a:r>
            <a:r>
              <a:rPr lang="en-US" altLang="en-US" sz="1800" b="1" dirty="0">
                <a:latin typeface="Courier New"/>
                <a:ea typeface="ＭＳ Ｐゴシック" panose="020B0600070205080204" pitchFamily="34" charset="-128"/>
                <a:cs typeface="Courier New"/>
              </a:rPr>
              <a:t> = </a:t>
            </a:r>
            <a:r>
              <a:rPr lang="en-US" altLang="en-US" sz="1800" b="1" dirty="0" err="1">
                <a:latin typeface="Courier New"/>
                <a:ea typeface="ＭＳ Ｐゴシック" panose="020B0600070205080204" pitchFamily="34" charset="-128"/>
                <a:cs typeface="Courier New"/>
              </a:rPr>
              <a:t>dogList.indexOf</a:t>
            </a:r>
            <a:r>
              <a:rPr lang="en-US" altLang="en-US" sz="1800" b="1" dirty="0">
                <a:latin typeface="Courier New"/>
                <a:ea typeface="ＭＳ Ｐゴシック" panose="020B0600070205080204" pitchFamily="34" charset="-128"/>
                <a:cs typeface="Courier New"/>
              </a:rPr>
              <a:t> (d2);</a:t>
            </a:r>
          </a:p>
          <a:p>
            <a:pPr marL="0" indent="0">
              <a:buFont typeface="Wingdings 2" pitchFamily="2" charset="2"/>
              <a:buNone/>
            </a:pPr>
            <a:r>
              <a:rPr lang="en-US" altLang="en-US" sz="1800" b="1" dirty="0" err="1">
                <a:latin typeface="Courier New"/>
                <a:ea typeface="ＭＳ Ｐゴシック" panose="020B0600070205080204" pitchFamily="34" charset="-128"/>
                <a:cs typeface="Courier New"/>
              </a:rPr>
              <a:t>boolean</a:t>
            </a:r>
            <a:r>
              <a:rPr lang="en-US" altLang="en-US" sz="1800" b="1" dirty="0">
                <a:latin typeface="Courier New"/>
                <a:ea typeface="ＭＳ Ｐゴシック" panose="020B0600070205080204" pitchFamily="34" charset="-128"/>
                <a:cs typeface="Courier New"/>
              </a:rPr>
              <a:t> </a:t>
            </a:r>
            <a:r>
              <a:rPr lang="en-US" altLang="en-US" sz="1800" b="1" dirty="0" err="1">
                <a:latin typeface="Courier New"/>
                <a:ea typeface="ＭＳ Ｐゴシック" panose="020B0600070205080204" pitchFamily="34" charset="-128"/>
                <a:cs typeface="Courier New"/>
              </a:rPr>
              <a:t>isEmp</a:t>
            </a:r>
            <a:r>
              <a:rPr lang="en-US" altLang="en-US" sz="1800" b="1" dirty="0">
                <a:latin typeface="Courier New"/>
                <a:ea typeface="ＭＳ Ｐゴシック" panose="020B0600070205080204" pitchFamily="34" charset="-128"/>
                <a:cs typeface="Courier New"/>
              </a:rPr>
              <a:t> = </a:t>
            </a:r>
            <a:r>
              <a:rPr lang="en-US" altLang="en-US" sz="1800" b="1" dirty="0" err="1">
                <a:latin typeface="Courier New"/>
                <a:ea typeface="ＭＳ Ｐゴシック" panose="020B0600070205080204" pitchFamily="34" charset="-128"/>
                <a:cs typeface="Courier New"/>
              </a:rPr>
              <a:t>dogList.isEmpty</a:t>
            </a:r>
            <a:r>
              <a:rPr lang="en-US" altLang="en-US" sz="1800" b="1" dirty="0">
                <a:latin typeface="Courier New"/>
                <a:ea typeface="ＭＳ Ｐゴシック" panose="020B0600070205080204" pitchFamily="34" charset="-128"/>
                <a:cs typeface="Courier New"/>
              </a:rPr>
              <a:t>();</a:t>
            </a:r>
          </a:p>
          <a:p>
            <a:pPr marL="0" indent="0">
              <a:buFont typeface="Wingdings 2" pitchFamily="2" charset="2"/>
              <a:buNone/>
            </a:pPr>
            <a:r>
              <a:rPr lang="en-US" altLang="en-US" sz="1800" b="1" dirty="0" err="1">
                <a:latin typeface="Courier New"/>
                <a:ea typeface="ＭＳ Ｐゴシック" panose="020B0600070205080204" pitchFamily="34" charset="-128"/>
                <a:cs typeface="Courier New"/>
              </a:rPr>
              <a:t>dogList.remove</a:t>
            </a:r>
            <a:r>
              <a:rPr lang="en-US" altLang="en-US" sz="1800" b="1" dirty="0">
                <a:latin typeface="Courier New"/>
                <a:ea typeface="ＭＳ Ｐゴシック" panose="020B0600070205080204" pitchFamily="34" charset="-128"/>
                <a:cs typeface="Courier New"/>
              </a:rPr>
              <a:t> (d1);</a:t>
            </a:r>
          </a:p>
          <a:p>
            <a:pPr marL="0" indent="0">
              <a:buFont typeface="Wingdings 2" pitchFamily="2" charset="2"/>
              <a:buNone/>
            </a:pPr>
            <a:r>
              <a:rPr lang="en-US" altLang="en-US" sz="1800" b="1" dirty="0">
                <a:latin typeface="Courier New"/>
                <a:ea typeface="ＭＳ Ｐゴシック" panose="020B0600070205080204" pitchFamily="34" charset="-128"/>
                <a:cs typeface="Courier New"/>
              </a:rPr>
              <a:t>Dog d3 = </a:t>
            </a:r>
            <a:r>
              <a:rPr lang="en-US" altLang="en-US" sz="1800" b="1" dirty="0" err="1">
                <a:latin typeface="Courier New"/>
                <a:ea typeface="ＭＳ Ｐゴシック" panose="020B0600070205080204" pitchFamily="34" charset="-128"/>
                <a:cs typeface="Courier New"/>
              </a:rPr>
              <a:t>dogList.get</a:t>
            </a:r>
            <a:r>
              <a:rPr lang="en-US" altLang="en-US" sz="1800" b="1" dirty="0">
                <a:latin typeface="Courier New"/>
                <a:ea typeface="ＭＳ Ｐゴシック" panose="020B0600070205080204" pitchFamily="34" charset="-128"/>
                <a:cs typeface="Courier New"/>
              </a:rPr>
              <a:t>(0);</a:t>
            </a:r>
          </a:p>
        </p:txBody>
      </p:sp>
    </p:spTree>
  </p:cSld>
  <p:clrMapOvr>
    <a:masterClrMapping/>
  </p:clrMapOvr>
</p:sld>
</file>

<file path=ppt/theme/theme1.xml><?xml version="1.0" encoding="utf-8"?>
<a:theme xmlns:a="http://schemas.openxmlformats.org/drawingml/2006/main" name="java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avaTheme" id="{CA36D6D5-2F9A-E349-B81C-93A1C1678E2F}" vid="{4AB89B0B-1CDA-3749-95F0-9757A192EC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javaTheme</Template>
  <TotalTime>41274</TotalTime>
  <Words>12717</Words>
  <Application>Microsoft Macintosh PowerPoint</Application>
  <PresentationFormat>On-screen Show (4:3)</PresentationFormat>
  <Paragraphs>1834</Paragraphs>
  <Slides>141</Slides>
  <Notes>57</Notes>
  <HiddenSlides>52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141</vt:i4>
      </vt:variant>
    </vt:vector>
  </HeadingPairs>
  <TitlesOfParts>
    <vt:vector size="157" baseType="lpstr">
      <vt:lpstr>ＭＳ Ｐゴシック</vt:lpstr>
      <vt:lpstr>AGaramond</vt:lpstr>
      <vt:lpstr>Arial</vt:lpstr>
      <vt:lpstr>Calibri</vt:lpstr>
      <vt:lpstr>Callibri</vt:lpstr>
      <vt:lpstr>Century Gothic</vt:lpstr>
      <vt:lpstr>Consolas</vt:lpstr>
      <vt:lpstr>Courier New</vt:lpstr>
      <vt:lpstr>Georgia</vt:lpstr>
      <vt:lpstr>Gill Sans</vt:lpstr>
      <vt:lpstr>Tahoma</vt:lpstr>
      <vt:lpstr>Times New Roman</vt:lpstr>
      <vt:lpstr>Verdana</vt:lpstr>
      <vt:lpstr>Wingdings</vt:lpstr>
      <vt:lpstr>Wingdings 2</vt:lpstr>
      <vt:lpstr>javaTheme</vt:lpstr>
      <vt:lpstr>6.1 Array and ArrayList</vt:lpstr>
      <vt:lpstr>Declaring Arrays (different from C++)</vt:lpstr>
      <vt:lpstr>Declaring and Creating Array (1)</vt:lpstr>
      <vt:lpstr>Declaring and Creating Array (2)</vt:lpstr>
      <vt:lpstr>Declaring and creating arrays</vt:lpstr>
      <vt:lpstr>Exercise: Declaring arrays</vt:lpstr>
      <vt:lpstr>Sample Code: Declaring arrays</vt:lpstr>
      <vt:lpstr>Array: An Example</vt:lpstr>
      <vt:lpstr>Array In Java (same as C++)</vt:lpstr>
      <vt:lpstr>Array In Java (Different from C++)</vt:lpstr>
      <vt:lpstr>6.2 Array and ArrayList</vt:lpstr>
      <vt:lpstr>PowerPoint Presentation</vt:lpstr>
      <vt:lpstr>PowerPoint Presentation</vt:lpstr>
      <vt:lpstr>More about arrays</vt:lpstr>
      <vt:lpstr>More about arrays</vt:lpstr>
      <vt:lpstr>PowerPoint Presentation</vt:lpstr>
      <vt:lpstr>PowerPoint Presentation</vt:lpstr>
      <vt:lpstr>PowerPoint Presentation</vt:lpstr>
      <vt:lpstr>Keys to Questions</vt:lpstr>
      <vt:lpstr>Looping through array elements</vt:lpstr>
      <vt:lpstr>Exercise – Array manipulation</vt:lpstr>
      <vt:lpstr>Sample Code – Array manipulation</vt:lpstr>
      <vt:lpstr>Sample Code – Array manipulation</vt:lpstr>
      <vt:lpstr>Sample Code – Array manipulation</vt:lpstr>
      <vt:lpstr>Exercise – Methods with arrays</vt:lpstr>
      <vt:lpstr>Sample Code – Methods with arrays</vt:lpstr>
      <vt:lpstr>6.3 Array and ArrayList</vt:lpstr>
      <vt:lpstr>Enhanced for statement</vt:lpstr>
      <vt:lpstr>PowerPoint Presentation</vt:lpstr>
      <vt:lpstr>What does this code do?</vt:lpstr>
      <vt:lpstr>Enhanced first for loop</vt:lpstr>
      <vt:lpstr>toString() method for a class</vt:lpstr>
      <vt:lpstr>PowerPoint Presentation</vt:lpstr>
      <vt:lpstr>PowerPoint Presentation</vt:lpstr>
      <vt:lpstr>Overriding toString()</vt:lpstr>
      <vt:lpstr>A larger example – Shuffling cards</vt:lpstr>
      <vt:lpstr>PowerPoint Presentation</vt:lpstr>
      <vt:lpstr>PowerPoint Presentation</vt:lpstr>
      <vt:lpstr>PowerPoint Presentation</vt:lpstr>
      <vt:lpstr>Output</vt:lpstr>
      <vt:lpstr>Output</vt:lpstr>
      <vt:lpstr>Passing Arguments to Methods</vt:lpstr>
      <vt:lpstr>Passing Arguments to Methods</vt:lpstr>
      <vt:lpstr>Passing Arguments to Methods</vt:lpstr>
      <vt:lpstr>Passing Arguments in Java</vt:lpstr>
      <vt:lpstr>Passing object references</vt:lpstr>
      <vt:lpstr>PowerPoint Presentation</vt:lpstr>
      <vt:lpstr>6.4 Array and ArrayList</vt:lpstr>
      <vt:lpstr>Passing array references in Java</vt:lpstr>
      <vt:lpstr>PowerPoint Presentation</vt:lpstr>
      <vt:lpstr>PowerPoint Presentation</vt:lpstr>
      <vt:lpstr>PowerPoint Presentation</vt:lpstr>
      <vt:lpstr>toString() method for a class</vt:lpstr>
      <vt:lpstr>PowerPoint Presentation</vt:lpstr>
      <vt:lpstr>PowerPoint Presentation</vt:lpstr>
      <vt:lpstr>Summary: Passing Arrays to Methods</vt:lpstr>
      <vt:lpstr>6.5 Array and ArrayList</vt:lpstr>
      <vt:lpstr>Exercise 1: redo GradeBook class </vt:lpstr>
      <vt:lpstr>Sample Code: redo GradeBook</vt:lpstr>
      <vt:lpstr>Exercise 2: modify GradeBook class</vt:lpstr>
      <vt:lpstr>Sample Code: modify GradeBook</vt:lpstr>
      <vt:lpstr>PowerPoint Presentation</vt:lpstr>
      <vt:lpstr>PowerPoint Presentation</vt:lpstr>
      <vt:lpstr>GradeBook Test Application</vt:lpstr>
      <vt:lpstr>6.6 Array and ArrayList</vt:lpstr>
      <vt:lpstr>Multi-dimensional arrays in Java</vt:lpstr>
      <vt:lpstr>2-D array</vt:lpstr>
      <vt:lpstr>Multi-dimensional arrays</vt:lpstr>
      <vt:lpstr>Multi-dimensional arrays</vt:lpstr>
      <vt:lpstr>PowerPoint Presentation</vt:lpstr>
      <vt:lpstr>PowerPoint Presentation</vt:lpstr>
      <vt:lpstr>Key</vt:lpstr>
      <vt:lpstr>Sample code for #14 Exercise </vt:lpstr>
      <vt:lpstr>Case study: Gradebook using 2-D array</vt:lpstr>
      <vt:lpstr>PowerPoint Presentation</vt:lpstr>
      <vt:lpstr>PowerPoint Presentation</vt:lpstr>
      <vt:lpstr>PowerPoint Presentation</vt:lpstr>
      <vt:lpstr>PowerPoint Presentation</vt:lpstr>
      <vt:lpstr>PowerPoint Presentation</vt:lpstr>
      <vt:lpstr>6.7 Array and ArrayList</vt:lpstr>
      <vt:lpstr>Variable length argument lists</vt:lpstr>
      <vt:lpstr>Variable length argument lists</vt:lpstr>
      <vt:lpstr>Command Line Arguments</vt:lpstr>
      <vt:lpstr>Running the above program from Eclipse</vt:lpstr>
      <vt:lpstr>PowerPoint Presentation</vt:lpstr>
      <vt:lpstr>6.8 Array and ArrayList</vt:lpstr>
      <vt:lpstr>Class: java.util.Arrays</vt:lpstr>
      <vt:lpstr>PowerPoint Presentation</vt:lpstr>
      <vt:lpstr>PowerPoint Presentation</vt:lpstr>
      <vt:lpstr>PowerPoint Presentation</vt:lpstr>
      <vt:lpstr>PowerPoint Presentation</vt:lpstr>
      <vt:lpstr>Output</vt:lpstr>
      <vt:lpstr>6.9 Array and ArrayList</vt:lpstr>
      <vt:lpstr>Introduction to Collections</vt:lpstr>
      <vt:lpstr>ArrayList (Dietel 10th Ed: p. 287)</vt:lpstr>
      <vt:lpstr>ArrayList Declaration</vt:lpstr>
      <vt:lpstr>Some methods of ArrayList</vt:lpstr>
      <vt:lpstr>Examples: ArrayList</vt:lpstr>
      <vt:lpstr>ArrayList methods</vt:lpstr>
      <vt:lpstr>ArrayList for Primitive Types</vt:lpstr>
      <vt:lpstr>Wrapper Classes (in java.lang)</vt:lpstr>
      <vt:lpstr>ArrayList of Primitives</vt:lpstr>
      <vt:lpstr>PowerPoint Presentation</vt:lpstr>
      <vt:lpstr>PowerPoint Presentation</vt:lpstr>
      <vt:lpstr>PowerPoint Presentation</vt:lpstr>
      <vt:lpstr>6.10 Array and ArrayList</vt:lpstr>
      <vt:lpstr>Java Exceptions: An introduction</vt:lpstr>
      <vt:lpstr>Handling Exceptions: try… catch block</vt:lpstr>
      <vt:lpstr>Handling Exceptions: try… catch block</vt:lpstr>
      <vt:lpstr> No try… catch block </vt:lpstr>
      <vt:lpstr>With try… catch block</vt:lpstr>
      <vt:lpstr>How to use try… catch block depends on your requirements…</vt:lpstr>
      <vt:lpstr>GUI and Graphics</vt:lpstr>
      <vt:lpstr>PowerPoint Presentation</vt:lpstr>
      <vt:lpstr>PowerPoint Presentation</vt:lpstr>
      <vt:lpstr>Readings</vt:lpstr>
      <vt:lpstr>Arrays Of References To Objects: An Example</vt:lpstr>
      <vt:lpstr>The Driver Class</vt:lpstr>
      <vt:lpstr>The Menu Class</vt:lpstr>
      <vt:lpstr>The Menu Class (2)</vt:lpstr>
      <vt:lpstr>The Menu Class (3)</vt:lpstr>
      <vt:lpstr>The Menu Class (4)</vt:lpstr>
      <vt:lpstr>The Manager Class</vt:lpstr>
      <vt:lpstr>The Manager Class (2)</vt:lpstr>
      <vt:lpstr>The Manager Class (3)</vt:lpstr>
      <vt:lpstr>The Manager Class (4)</vt:lpstr>
      <vt:lpstr>The Manager Class (5)</vt:lpstr>
      <vt:lpstr>The Book Class</vt:lpstr>
      <vt:lpstr>Creating Objects With The Constructor</vt:lpstr>
      <vt:lpstr>Creating Objects With The Constructor (2)</vt:lpstr>
      <vt:lpstr>Writing Your Own Constructor</vt:lpstr>
      <vt:lpstr>Overloading The Constructor</vt:lpstr>
      <vt:lpstr>Constructors: An Example</vt:lpstr>
      <vt:lpstr>The Driver Class</vt:lpstr>
      <vt:lpstr>Class Sheep</vt:lpstr>
      <vt:lpstr>Shadowing</vt:lpstr>
      <vt:lpstr>Shadowing</vt:lpstr>
      <vt:lpstr>Information Hiding</vt:lpstr>
      <vt:lpstr>Encapsulation</vt:lpstr>
      <vt:lpstr>Public And Private Parts Of A Class</vt:lpstr>
      <vt:lpstr>Public And Private Parts Of A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classes and objects in Java</dc:title>
  <dc:creator>James Tam</dc:creator>
  <cp:lastModifiedBy>Bisgin, Halil</cp:lastModifiedBy>
  <cp:revision>2353</cp:revision>
  <cp:lastPrinted>2021-08-26T22:26:17Z</cp:lastPrinted>
  <dcterms:created xsi:type="dcterms:W3CDTF">2002-07-22T01:06:05Z</dcterms:created>
  <dcterms:modified xsi:type="dcterms:W3CDTF">2024-10-16T02:59:36Z</dcterms:modified>
</cp:coreProperties>
</file>