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90" r:id="rId1"/>
  </p:sldMasterIdLst>
  <p:notesMasterIdLst>
    <p:notesMasterId r:id="rId61"/>
  </p:notesMasterIdLst>
  <p:handoutMasterIdLst>
    <p:handoutMasterId r:id="rId62"/>
  </p:handoutMasterIdLst>
  <p:sldIdLst>
    <p:sldId id="716" r:id="rId2"/>
    <p:sldId id="684" r:id="rId3"/>
    <p:sldId id="640" r:id="rId4"/>
    <p:sldId id="641" r:id="rId5"/>
    <p:sldId id="749" r:id="rId6"/>
    <p:sldId id="691" r:id="rId7"/>
    <p:sldId id="643" r:id="rId8"/>
    <p:sldId id="644" r:id="rId9"/>
    <p:sldId id="645" r:id="rId10"/>
    <p:sldId id="751" r:id="rId11"/>
    <p:sldId id="757" r:id="rId12"/>
    <p:sldId id="693" r:id="rId13"/>
    <p:sldId id="694" r:id="rId14"/>
    <p:sldId id="709" r:id="rId15"/>
    <p:sldId id="646" r:id="rId16"/>
    <p:sldId id="647" r:id="rId17"/>
    <p:sldId id="648" r:id="rId18"/>
    <p:sldId id="717" r:id="rId19"/>
    <p:sldId id="739" r:id="rId20"/>
    <p:sldId id="740" r:id="rId21"/>
    <p:sldId id="718" r:id="rId22"/>
    <p:sldId id="758" r:id="rId23"/>
    <p:sldId id="719" r:id="rId24"/>
    <p:sldId id="746" r:id="rId25"/>
    <p:sldId id="762" r:id="rId26"/>
    <p:sldId id="747" r:id="rId27"/>
    <p:sldId id="752" r:id="rId28"/>
    <p:sldId id="753" r:id="rId29"/>
    <p:sldId id="720" r:id="rId30"/>
    <p:sldId id="721" r:id="rId31"/>
    <p:sldId id="722" r:id="rId32"/>
    <p:sldId id="723" r:id="rId33"/>
    <p:sldId id="724" r:id="rId34"/>
    <p:sldId id="725" r:id="rId35"/>
    <p:sldId id="754" r:id="rId36"/>
    <p:sldId id="302" r:id="rId37"/>
    <p:sldId id="726" r:id="rId38"/>
    <p:sldId id="741" r:id="rId39"/>
    <p:sldId id="727" r:id="rId40"/>
    <p:sldId id="748" r:id="rId41"/>
    <p:sldId id="755" r:id="rId42"/>
    <p:sldId id="728" r:id="rId43"/>
    <p:sldId id="742" r:id="rId44"/>
    <p:sldId id="729" r:id="rId45"/>
    <p:sldId id="759" r:id="rId46"/>
    <p:sldId id="731" r:id="rId47"/>
    <p:sldId id="763" r:id="rId48"/>
    <p:sldId id="730" r:id="rId49"/>
    <p:sldId id="760" r:id="rId50"/>
    <p:sldId id="732" r:id="rId51"/>
    <p:sldId id="735" r:id="rId52"/>
    <p:sldId id="733" r:id="rId53"/>
    <p:sldId id="743" r:id="rId54"/>
    <p:sldId id="744" r:id="rId55"/>
    <p:sldId id="734" r:id="rId56"/>
    <p:sldId id="761" r:id="rId57"/>
    <p:sldId id="736" r:id="rId58"/>
    <p:sldId id="737" r:id="rId59"/>
    <p:sldId id="738" r:id="rId6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6F975-25D6-4445-B702-3FBDC1303386}" v="26" dt="2024-10-23T15:12:24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71156"/>
  </p:normalViewPr>
  <p:slideViewPr>
    <p:cSldViewPr>
      <p:cViewPr varScale="1">
        <p:scale>
          <a:sx n="89" d="100"/>
          <a:sy n="89" d="100"/>
        </p:scale>
        <p:origin x="2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67" y="-6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gin, Halil" userId="31729c2b-70b1-499d-992a-43acd64ada6e" providerId="ADAL" clId="{A576F975-25D6-4445-B702-3FBDC1303386}"/>
    <pc:docChg chg="undo custSel addSld modSld">
      <pc:chgData name="Bisgin, Halil" userId="31729c2b-70b1-499d-992a-43acd64ada6e" providerId="ADAL" clId="{A576F975-25D6-4445-B702-3FBDC1303386}" dt="2024-10-23T15:17:55.924" v="81" actId="20577"/>
      <pc:docMkLst>
        <pc:docMk/>
      </pc:docMkLst>
      <pc:sldChg chg="mod modShow">
        <pc:chgData name="Bisgin, Halil" userId="31729c2b-70b1-499d-992a-43acd64ada6e" providerId="ADAL" clId="{A576F975-25D6-4445-B702-3FBDC1303386}" dt="2024-10-23T03:55:04.703" v="1" actId="729"/>
        <pc:sldMkLst>
          <pc:docMk/>
          <pc:sldMk cId="0" sldId="732"/>
        </pc:sldMkLst>
      </pc:sldChg>
      <pc:sldChg chg="mod modShow">
        <pc:chgData name="Bisgin, Halil" userId="31729c2b-70b1-499d-992a-43acd64ada6e" providerId="ADAL" clId="{A576F975-25D6-4445-B702-3FBDC1303386}" dt="2024-10-23T03:55:19.408" v="3" actId="729"/>
        <pc:sldMkLst>
          <pc:docMk/>
          <pc:sldMk cId="0" sldId="733"/>
        </pc:sldMkLst>
      </pc:sldChg>
      <pc:sldChg chg="mod modShow">
        <pc:chgData name="Bisgin, Halil" userId="31729c2b-70b1-499d-992a-43acd64ada6e" providerId="ADAL" clId="{A576F975-25D6-4445-B702-3FBDC1303386}" dt="2024-10-23T03:55:57.627" v="6" actId="729"/>
        <pc:sldMkLst>
          <pc:docMk/>
          <pc:sldMk cId="0" sldId="734"/>
        </pc:sldMkLst>
      </pc:sldChg>
      <pc:sldChg chg="mod modShow">
        <pc:chgData name="Bisgin, Halil" userId="31729c2b-70b1-499d-992a-43acd64ada6e" providerId="ADAL" clId="{A576F975-25D6-4445-B702-3FBDC1303386}" dt="2024-10-23T03:55:10.301" v="2" actId="729"/>
        <pc:sldMkLst>
          <pc:docMk/>
          <pc:sldMk cId="0" sldId="735"/>
        </pc:sldMkLst>
      </pc:sldChg>
      <pc:sldChg chg="addSp modSp mod modShow">
        <pc:chgData name="Bisgin, Halil" userId="31729c2b-70b1-499d-992a-43acd64ada6e" providerId="ADAL" clId="{A576F975-25D6-4445-B702-3FBDC1303386}" dt="2024-10-23T03:58:04.952" v="20" actId="2711"/>
        <pc:sldMkLst>
          <pc:docMk/>
          <pc:sldMk cId="0" sldId="743"/>
        </pc:sldMkLst>
        <pc:spChg chg="add mod">
          <ac:chgData name="Bisgin, Halil" userId="31729c2b-70b1-499d-992a-43acd64ada6e" providerId="ADAL" clId="{A576F975-25D6-4445-B702-3FBDC1303386}" dt="2024-10-23T03:58:04.952" v="20" actId="2711"/>
          <ac:spMkLst>
            <pc:docMk/>
            <pc:sldMk cId="0" sldId="743"/>
            <ac:spMk id="2" creationId="{26D91081-45DB-4034-74CC-DFEFAEB6056F}"/>
          </ac:spMkLst>
        </pc:spChg>
      </pc:sldChg>
      <pc:sldChg chg="mod modShow">
        <pc:chgData name="Bisgin, Halil" userId="31729c2b-70b1-499d-992a-43acd64ada6e" providerId="ADAL" clId="{A576F975-25D6-4445-B702-3FBDC1303386}" dt="2024-10-23T03:55:32.476" v="5" actId="729"/>
        <pc:sldMkLst>
          <pc:docMk/>
          <pc:sldMk cId="0" sldId="744"/>
        </pc:sldMkLst>
      </pc:sldChg>
      <pc:sldChg chg="mod modShow">
        <pc:chgData name="Bisgin, Halil" userId="31729c2b-70b1-499d-992a-43acd64ada6e" providerId="ADAL" clId="{A576F975-25D6-4445-B702-3FBDC1303386}" dt="2024-10-23T03:54:55.534" v="0" actId="729"/>
        <pc:sldMkLst>
          <pc:docMk/>
          <pc:sldMk cId="0" sldId="760"/>
        </pc:sldMkLst>
      </pc:sldChg>
      <pc:sldChg chg="addSp delSp modSp new mod">
        <pc:chgData name="Bisgin, Halil" userId="31729c2b-70b1-499d-992a-43acd64ada6e" providerId="ADAL" clId="{A576F975-25D6-4445-B702-3FBDC1303386}" dt="2024-10-23T15:17:55.924" v="81" actId="20577"/>
        <pc:sldMkLst>
          <pc:docMk/>
          <pc:sldMk cId="3486679804" sldId="763"/>
        </pc:sldMkLst>
        <pc:spChg chg="mod">
          <ac:chgData name="Bisgin, Halil" userId="31729c2b-70b1-499d-992a-43acd64ada6e" providerId="ADAL" clId="{A576F975-25D6-4445-B702-3FBDC1303386}" dt="2024-10-23T15:17:55.924" v="81" actId="20577"/>
          <ac:spMkLst>
            <pc:docMk/>
            <pc:sldMk cId="3486679804" sldId="763"/>
            <ac:spMk id="2" creationId="{71872D70-DFD4-1977-E175-7084D5BE227A}"/>
          </ac:spMkLst>
        </pc:spChg>
        <pc:spChg chg="del">
          <ac:chgData name="Bisgin, Halil" userId="31729c2b-70b1-499d-992a-43acd64ada6e" providerId="ADAL" clId="{A576F975-25D6-4445-B702-3FBDC1303386}" dt="2024-10-23T15:12:11.108" v="22" actId="478"/>
          <ac:spMkLst>
            <pc:docMk/>
            <pc:sldMk cId="3486679804" sldId="763"/>
            <ac:spMk id="3" creationId="{CD9B025E-5407-34A6-4590-266C71E61E39}"/>
          </ac:spMkLst>
        </pc:spChg>
        <pc:spChg chg="add del">
          <ac:chgData name="Bisgin, Halil" userId="31729c2b-70b1-499d-992a-43acd64ada6e" providerId="ADAL" clId="{A576F975-25D6-4445-B702-3FBDC1303386}" dt="2024-10-23T15:12:13.207" v="24" actId="22"/>
          <ac:spMkLst>
            <pc:docMk/>
            <pc:sldMk cId="3486679804" sldId="763"/>
            <ac:spMk id="5" creationId="{01F09F2A-C7D6-55D1-C738-C4F3D49D3E6F}"/>
          </ac:spMkLst>
        </pc:spChg>
        <pc:graphicFrameChg chg="add mod modGraphic">
          <ac:chgData name="Bisgin, Halil" userId="31729c2b-70b1-499d-992a-43acd64ada6e" providerId="ADAL" clId="{A576F975-25D6-4445-B702-3FBDC1303386}" dt="2024-10-23T15:17:50.658" v="65" actId="1076"/>
          <ac:graphicFrameMkLst>
            <pc:docMk/>
            <pc:sldMk cId="3486679804" sldId="763"/>
            <ac:graphicFrameMk id="6" creationId="{B5F3A1E7-1FFF-CE81-CB05-E171019848F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7D52D89-83D3-3E07-472E-DAB89EF3F7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B2EFC1-78BD-41A5-D9C6-FEC21D25FE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AC76B2B-B0B1-5A11-CB1C-BDAFE8F7DF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436938" cy="481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classes and objects in Java, Part I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8DCCC4B-FAEB-8AE5-2BAF-88ABD2054E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25B2DA3-FFF9-3F4D-BA8B-BC5436EF1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59D9F55-6C3F-59FC-A2F1-D888AF16C6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EEB7546-0B02-F93B-1E82-8E2636525F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38D133C1-1B8C-986D-32CB-98A9624F0A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90CEE5E-CC47-3C40-BF3C-27C09F4F11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0C9BD69-081B-87EE-51EB-C4E0F04A94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583EFAA-DCC9-A75C-AE3C-914637BD5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33231BF-26E0-D245-8A2E-2BF016BAB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D7C67F41-422D-C15F-637B-36CDBC37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9312275"/>
            <a:ext cx="976312" cy="284163"/>
          </a:xfrm>
          <a:prstGeom prst="rect">
            <a:avLst/>
          </a:prstGeom>
          <a:noFill/>
          <a:ln>
            <a:noFill/>
          </a:ln>
          <a:effectLst/>
        </p:spPr>
        <p:txBody>
          <a:bodyPr lIns="96658" tIns="48328" rIns="96658" bIns="48328">
            <a:spAutoFit/>
          </a:bodyPr>
          <a:lstStyle>
            <a:lvl1pPr defTabSz="965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84188" defTabSz="965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65200" defTabSz="965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49388" defTabSz="965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33575" defTabSz="965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90775" defTabSz="965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47975" defTabSz="965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05175" defTabSz="965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62375" defTabSz="965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/>
              <a:t>James Tam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4.2/docs/tooldocs/windows/jar.html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3231BF-26E0-D245-8A2E-2BF016BABEA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01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41F0ABAD-8CE3-D200-7D2E-15099F4A9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F9F90BFE-572D-24BE-97FD-E80674248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4A85F700-08BF-BC18-B9F3-642D801CC8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3DFF390B-2405-30CB-608C-398CC882E4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55E728-41D4-F64E-A348-378C26318DCE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8B9591E2-A32B-7A44-083F-2F49852CF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C5E9566F-7DAB-82BB-C9C8-041A0D7C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47107" name="Footer Placeholder 3">
            <a:extLst>
              <a:ext uri="{FF2B5EF4-FFF2-40B4-BE49-F238E27FC236}">
                <a16:creationId xmlns:a16="http://schemas.microsoft.com/office/drawing/2014/main" id="{35D21078-75E9-4468-1665-23B09E53B8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582C602C-5799-BDBC-AB89-EDD5C7F3B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FC9F68-4BA7-3E4B-8F74-49A7840A4F6C}" type="slidenum">
              <a:rPr lang="en-US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9841737D-695E-D19F-921A-B2CBEB68D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7A51D037-C9BB-E49A-3A34-3D4C3B362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Footer Placeholder 3">
            <a:extLst>
              <a:ext uri="{FF2B5EF4-FFF2-40B4-BE49-F238E27FC236}">
                <a16:creationId xmlns:a16="http://schemas.microsoft.com/office/drawing/2014/main" id="{00B7648E-B6BE-CFD3-6158-3D0B2565D0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D2140E0E-7F85-1033-8170-C5826DC3F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E78A56-A818-C54E-803A-166592920EE5}" type="slidenum">
              <a:rPr lang="en-US" altLang="en-US" sz="12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B025CAC-0347-E3F2-F932-4EA283AA28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19A55EF9-F6D1-C4A5-BB69-187CEC53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7CD7A176-6DB2-BB00-48DE-2F209B9AD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F155470-2C1E-4C4E-91CD-AEC23C8FE74D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FFBBBD6A-D54B-790B-439E-54573ED52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1F220BD0-8318-2D3D-A18C-C1965FCEA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Century Gothic" panose="020B0502020202020204" pitchFamily="34" charset="0"/>
                <a:ea typeface="ＭＳ Ｐゴシック" panose="020B0600070205080204" pitchFamily="34" charset="-128"/>
              </a:rPr>
              <a:t>Recall: setter and getter methods automatically generated by Eclipse use this reference.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AD864977-39D8-38FF-DD4F-E8C9250BF5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65E1490B-C224-5BAE-4876-69A90CEE1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6C8150-7CF6-5742-8120-545C6EAA1F25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D90DCD4D-79BE-0E15-7D92-ACB095007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CEFA36DE-6F46-5CED-EC43-AD8986C8E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Century Gothic" panose="020B0502020202020204" pitchFamily="34" charset="0"/>
                <a:ea typeface="ＭＳ Ｐゴシック" panose="020B0600070205080204" pitchFamily="34" charset="-128"/>
              </a:rPr>
              <a:t>Recall: setter and getter methods automatically generated by Eclipse use this reference.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Footer Placeholder 3">
            <a:extLst>
              <a:ext uri="{FF2B5EF4-FFF2-40B4-BE49-F238E27FC236}">
                <a16:creationId xmlns:a16="http://schemas.microsoft.com/office/drawing/2014/main" id="{8ED9EBD9-D481-1996-95E7-0C784E563B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12CC7B3A-AE01-25E9-5C35-F948523B9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6B78F2-76DC-8546-8527-EDBA9255BCCF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A2AC8FDD-9BBF-193A-8521-ECB45A1DA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57B98318-9488-D83F-D498-95570C25C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Century Gothic" panose="020B0502020202020204" pitchFamily="34" charset="0"/>
                <a:ea typeface="ＭＳ Ｐゴシック" panose="020B0600070205080204" pitchFamily="34" charset="-128"/>
              </a:rPr>
              <a:t>Recall: setter and getter methods automatically generated by Eclipse use this reference.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0419" name="Footer Placeholder 3">
            <a:extLst>
              <a:ext uri="{FF2B5EF4-FFF2-40B4-BE49-F238E27FC236}">
                <a16:creationId xmlns:a16="http://schemas.microsoft.com/office/drawing/2014/main" id="{7C1E3130-E984-DAA9-0806-4791D83D57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DBBB6417-57EB-74BC-04EF-0FC46EC64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4D4950-6F38-8945-8E84-2DA10781D645}" type="slidenum">
              <a:rPr lang="en-US" altLang="en-US" sz="1200" smtClean="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B5E8763B-ABAA-BECD-2958-9692515E4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D4EE8BEE-25A5-E034-58EB-700C52B8B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Century Gothic" panose="020B0502020202020204" pitchFamily="34" charset="0"/>
                <a:ea typeface="ＭＳ Ｐゴシック" panose="020B0600070205080204" pitchFamily="34" charset="-128"/>
              </a:rPr>
              <a:t>Recall: setter and getter methods automatically generated by Eclipse use this reference.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2467" name="Footer Placeholder 3">
            <a:extLst>
              <a:ext uri="{FF2B5EF4-FFF2-40B4-BE49-F238E27FC236}">
                <a16:creationId xmlns:a16="http://schemas.microsoft.com/office/drawing/2014/main" id="{3DC7E653-79F7-C9A5-AF4B-2D101539A6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62468" name="Slide Number Placeholder 4">
            <a:extLst>
              <a:ext uri="{FF2B5EF4-FFF2-40B4-BE49-F238E27FC236}">
                <a16:creationId xmlns:a16="http://schemas.microsoft.com/office/drawing/2014/main" id="{A944F42F-8EA7-FAD6-6A55-5ECC53809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538F3E-E864-3F4F-80A5-574CA0302B0E}" type="slidenum">
              <a:rPr lang="en-US" altLang="en-US" sz="12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F12BDD1B-7403-AD43-1ABC-1EA3D7545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37B6C0F3-13D1-241E-64D0-5C34393C0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Century Gothic" panose="020B0502020202020204" pitchFamily="34" charset="0"/>
                <a:ea typeface="ＭＳ Ｐゴシック" panose="020B0600070205080204" pitchFamily="34" charset="-128"/>
              </a:rPr>
              <a:t>Recall: setter and getter methods automatically generated by Eclipse use this reference.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4515" name="Footer Placeholder 3">
            <a:extLst>
              <a:ext uri="{FF2B5EF4-FFF2-40B4-BE49-F238E27FC236}">
                <a16:creationId xmlns:a16="http://schemas.microsoft.com/office/drawing/2014/main" id="{211337DF-B270-98F3-5274-0E4EDB5CA5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64516" name="Slide Number Placeholder 4">
            <a:extLst>
              <a:ext uri="{FF2B5EF4-FFF2-40B4-BE49-F238E27FC236}">
                <a16:creationId xmlns:a16="http://schemas.microsoft.com/office/drawing/2014/main" id="{5953666F-FCAC-8BB0-ECD3-252123EEA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2F4E24-D100-A048-B152-E8BDA878E3D7}" type="slidenum">
              <a:rPr lang="en-US" altLang="en-US" sz="1200" smtClean="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F637618A-5FF9-3D14-827D-478BEFF3C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40B6E819-F869-A163-DB64-225EF1295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Century Gothic" panose="020B0502020202020204" pitchFamily="34" charset="0"/>
                <a:ea typeface="ＭＳ Ｐゴシック" panose="020B0600070205080204" pitchFamily="34" charset="-128"/>
              </a:rPr>
              <a:t>Recall: setter and getter methods automatically generated by Eclipse use this reference.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DF806892-92F4-C51C-A316-0C908F6D7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80BBF985-E283-85B0-D467-CF714E9A5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77D7F3-6929-794E-8E6F-C4E29697FC1D}" type="slidenum">
              <a:rPr lang="en-US" altLang="en-US" sz="1200" smtClean="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D0D7E0F9-DDA4-2E09-3977-959FC81E0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4B792-AA68-B596-8284-C93E0C2EC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Check Fig. 7.9 (Section 7.5) in </a:t>
            </a:r>
            <a:r>
              <a:rPr lang="en-US" dirty="0" err="1">
                <a:cs typeface="+mn-cs"/>
              </a:rPr>
              <a:t>Deitel</a:t>
            </a:r>
            <a:endParaRPr lang="en-US" dirty="0">
              <a:cs typeface="+mn-cs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84FC41B7-162C-0B50-7E14-2387E3D29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96F067-A312-FD4A-B041-DF5045F2715A}" type="slidenum">
              <a:rPr lang="en-US" altLang="en-US" sz="12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53FAEAE7-1B55-69CF-4DA6-EBD93826E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6BF5685F-C97D-DA03-F5F4-C514B62D8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Emphasize the default no-argument constructor doesn’t exist once a constructor is defined so here time1() will call the constructor with 3 arguments.</a:t>
            </a:r>
          </a:p>
        </p:txBody>
      </p:sp>
      <p:sp>
        <p:nvSpPr>
          <p:cNvPr id="68611" name="Footer Placeholder 3">
            <a:extLst>
              <a:ext uri="{FF2B5EF4-FFF2-40B4-BE49-F238E27FC236}">
                <a16:creationId xmlns:a16="http://schemas.microsoft.com/office/drawing/2014/main" id="{E404FF7C-A585-E3BB-501E-1DA01772D2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68612" name="Slide Number Placeholder 4">
            <a:extLst>
              <a:ext uri="{FF2B5EF4-FFF2-40B4-BE49-F238E27FC236}">
                <a16:creationId xmlns:a16="http://schemas.microsoft.com/office/drawing/2014/main" id="{6030404E-43BF-668F-62B5-EACFF724A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25AEA-EBD7-F04B-89ED-CA4418EB0ECC}" type="slidenum">
              <a:rPr lang="en-US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7BD89565-D209-C421-CDC8-F9BB480DC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9DEE3D88-7390-F69D-53E6-7F4E725AF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Recall: every class has a default no-argument constructor as long as the class does not define any other constructor.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Footer Placeholder 3">
            <a:extLst>
              <a:ext uri="{FF2B5EF4-FFF2-40B4-BE49-F238E27FC236}">
                <a16:creationId xmlns:a16="http://schemas.microsoft.com/office/drawing/2014/main" id="{69591694-ED16-04E3-2536-AECAD8EFD9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70660" name="Slide Number Placeholder 4">
            <a:extLst>
              <a:ext uri="{FF2B5EF4-FFF2-40B4-BE49-F238E27FC236}">
                <a16:creationId xmlns:a16="http://schemas.microsoft.com/office/drawing/2014/main" id="{EEFB126C-FB0D-81AC-4BF3-68629471A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316C21-C5E0-F642-990A-47230A4B53DA}" type="slidenum">
              <a:rPr lang="en-US" altLang="en-US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63C17750-83F2-DDCD-B8AE-53A4C17AE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84105A94-169F-B383-AA8F-09D01329B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72707" name="Footer Placeholder 3">
            <a:extLst>
              <a:ext uri="{FF2B5EF4-FFF2-40B4-BE49-F238E27FC236}">
                <a16:creationId xmlns:a16="http://schemas.microsoft.com/office/drawing/2014/main" id="{BE01CE09-C0FD-E647-607E-4929FB86F2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5FD568F5-0063-540D-54F1-B843012D9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08B192-D50E-7E41-85FC-3E9E687414AF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F68AAC67-8629-D789-E862-E155451AB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5F107739-9869-A701-27F5-EEEF237D1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AEEE204C-EBA4-7493-7711-FE6C3BCD0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E9705F-E730-634D-A2D4-C3C052C7BE5D}" type="slidenum">
              <a:rPr lang="en-US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020636EE-89C1-9AEC-97A8-F9253DFE4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4F943D86-B0CC-437F-F075-AE76ED1CF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Math.pow (double, double);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BB2737AF-DF47-50F8-19CB-82D090FFB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BFD206-AB3E-2A41-970B-F0AC0700A694}" type="slidenum">
              <a:rPr lang="en-US" altLang="en-US" sz="1200" smtClean="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9967007A-F04E-49D7-40E1-014947DEC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237FE051-9A08-D02E-14FA-2C8C7E1DB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Why don’t we just import the entire class, and then just use the import methods?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you just import the class, you will need to specify the class first: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Math.sort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()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But with static import, you can just use sort()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 Array class as example: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Import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java.util.Arrays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Then we need to specify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Arrays.sort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() or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Arrays.binarySearch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()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But if 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Import static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java.util.Arrays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.*;  or import static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java.util.Arrays.sort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; 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Then we can just call sort(),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binarySearch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81923" name="Footer Placeholder 3">
            <a:extLst>
              <a:ext uri="{FF2B5EF4-FFF2-40B4-BE49-F238E27FC236}">
                <a16:creationId xmlns:a16="http://schemas.microsoft.com/office/drawing/2014/main" id="{28007174-92B6-008A-DDCB-AE30CDF0C0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81924" name="Slide Number Placeholder 4">
            <a:extLst>
              <a:ext uri="{FF2B5EF4-FFF2-40B4-BE49-F238E27FC236}">
                <a16:creationId xmlns:a16="http://schemas.microsoft.com/office/drawing/2014/main" id="{B6FF96DB-785D-7754-A669-DF54BFAD3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2E65A-518E-0645-A301-99045B7E824A}" type="slidenum">
              <a:rPr lang="en-US" altLang="en-US" sz="1200" smtClean="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257A2742-D6D5-CE2F-EBFB-A1A3E4E3D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4164B0EB-5280-A631-A9BE-B39B07EE1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3971" name="Footer Placeholder 3">
            <a:extLst>
              <a:ext uri="{FF2B5EF4-FFF2-40B4-BE49-F238E27FC236}">
                <a16:creationId xmlns:a16="http://schemas.microsoft.com/office/drawing/2014/main" id="{1D2EFD98-A68A-BFDF-1B70-560739D711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83972" name="Slide Number Placeholder 4">
            <a:extLst>
              <a:ext uri="{FF2B5EF4-FFF2-40B4-BE49-F238E27FC236}">
                <a16:creationId xmlns:a16="http://schemas.microsoft.com/office/drawing/2014/main" id="{24212C93-0EE4-A5C8-5F87-7F531F2B5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8458AD-625E-0F4A-B251-55086633B4BD}" type="slidenum">
              <a:rPr lang="en-US" altLang="en-US" sz="12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CPSC 233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3231BF-26E0-D245-8A2E-2BF016BABEA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651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8C935FC7-9520-B920-2A37-D3CF28F7B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D717ED6B-C8B1-17A1-D5E8-89AF29C01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How to create packages?</a:t>
            </a:r>
          </a:p>
        </p:txBody>
      </p:sp>
      <p:sp>
        <p:nvSpPr>
          <p:cNvPr id="90115" name="Footer Placeholder 3">
            <a:extLst>
              <a:ext uri="{FF2B5EF4-FFF2-40B4-BE49-F238E27FC236}">
                <a16:creationId xmlns:a16="http://schemas.microsoft.com/office/drawing/2014/main" id="{E73B1E9B-9756-95E7-2321-8C05199541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90116" name="Slide Number Placeholder 4">
            <a:extLst>
              <a:ext uri="{FF2B5EF4-FFF2-40B4-BE49-F238E27FC236}">
                <a16:creationId xmlns:a16="http://schemas.microsoft.com/office/drawing/2014/main" id="{06FC8924-21D2-31E8-8026-CA39B0775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FC7AAE-F2A5-A54C-AA6A-E488012AFC41}" type="slidenum">
              <a:rPr lang="en-US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F25D507C-4B22-B031-C3D2-28E567788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C6B23059-26C9-A79C-9A17-A90D7FB3F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See Access Modifiers in the next slide</a:t>
            </a:r>
          </a:p>
        </p:txBody>
      </p:sp>
      <p:sp>
        <p:nvSpPr>
          <p:cNvPr id="95235" name="Footer Placeholder 3">
            <a:extLst>
              <a:ext uri="{FF2B5EF4-FFF2-40B4-BE49-F238E27FC236}">
                <a16:creationId xmlns:a16="http://schemas.microsoft.com/office/drawing/2014/main" id="{4738573D-CDE9-F943-1D18-8BAF543A58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95236" name="Slide Number Placeholder 4">
            <a:extLst>
              <a:ext uri="{FF2B5EF4-FFF2-40B4-BE49-F238E27FC236}">
                <a16:creationId xmlns:a16="http://schemas.microsoft.com/office/drawing/2014/main" id="{BC2BC3E2-5A38-5E88-20BE-5C846A4A2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630C7E-506A-864B-8196-57A5E0DF1D43}" type="slidenum">
              <a:rPr lang="en-US" altLang="en-US" sz="1200" smtClean="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2FB92D49-27F4-3D45-AC29-9A1296697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B017C-2845-EFE2-ED69-410DE2490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Check Fig. 7.9 (Section 7.5) in </a:t>
            </a:r>
            <a:r>
              <a:rPr lang="en-US" dirty="0" err="1">
                <a:cs typeface="+mn-cs"/>
              </a:rPr>
              <a:t>Deitel</a:t>
            </a:r>
            <a:endParaRPr lang="en-US" dirty="0">
              <a:cs typeface="+mn-cs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9836E395-8B91-D3E2-31F6-281F8E5EA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3BB4CD-A1C7-7D4C-BFB0-2A910B9D66B5}" type="slidenum">
              <a:rPr lang="en-US" altLang="en-US" sz="12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>
            <a:extLst>
              <a:ext uri="{FF2B5EF4-FFF2-40B4-BE49-F238E27FC236}">
                <a16:creationId xmlns:a16="http://schemas.microsoft.com/office/drawing/2014/main" id="{932F6C67-831F-322C-66ED-9D43FEF29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>
            <a:extLst>
              <a:ext uri="{FF2B5EF4-FFF2-40B4-BE49-F238E27FC236}">
                <a16:creationId xmlns:a16="http://schemas.microsoft.com/office/drawing/2014/main" id="{A3E65E91-0608-F2DC-46D3-4E16276DE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https://docs.oracle.com/javase/tutorial/deployment/jar/basicsindex.html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  <a:hlinkClick r:id="rId3"/>
              </a:rPr>
              <a:t>http://docs.oracle.com/javase/1.4.2/docs/tooldocs/windows/jar.html</a:t>
            </a:r>
            <a:r>
              <a:rPr lang="en-US" altLang="en-US"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5475" name="Footer Placeholder 3">
            <a:extLst>
              <a:ext uri="{FF2B5EF4-FFF2-40B4-BE49-F238E27FC236}">
                <a16:creationId xmlns:a16="http://schemas.microsoft.com/office/drawing/2014/main" id="{BBE9D7A4-C450-4E95-CB43-AACC08884D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105476" name="Slide Number Placeholder 4">
            <a:extLst>
              <a:ext uri="{FF2B5EF4-FFF2-40B4-BE49-F238E27FC236}">
                <a16:creationId xmlns:a16="http://schemas.microsoft.com/office/drawing/2014/main" id="{CCF5B648-8A51-7504-40CC-1DEE0F787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28A5DE-3FE3-204D-874A-96D7277A078F}" type="slidenum">
              <a:rPr lang="en-US" altLang="en-US" sz="1200" smtClean="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32EA78AB-EC4E-D2B9-1A8E-8C04BED43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00C81-79F0-F5D8-D59E-FAEE274C4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Section 7.5 in </a:t>
            </a:r>
            <a:r>
              <a:rPr lang="en-US" dirty="0" err="1">
                <a:cs typeface="+mn-cs"/>
              </a:rPr>
              <a:t>Deitel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Use Eclipse to show this code example.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71ADB463-BA20-F65F-6936-7A0A6E498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0E6A44-B04C-194A-AE04-6E62AE3200B6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0DE85716-A78C-F53A-D2FE-009D7C4059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E6AD6-7849-8DAF-2EB4-10D36C0CF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30C0E441-F936-46AF-E399-4F9A60D83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D706D8-0137-C34D-B637-12AFBCE0FC42}" type="slidenum">
              <a:rPr lang="en-US" altLang="en-US" sz="120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395FE034-5B4C-24A3-2879-BACF117FF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8FA144BD-8829-CF4A-9D8A-9D2D198CA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This has been covered in Methods topic.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B2BCB742-32A1-6776-6024-02A357FED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8AC770-4C6F-4145-9AF0-FE84FA993D33}" type="slidenum">
              <a:rPr lang="en-US" altLang="en-US" sz="1200" smtClean="0">
                <a:latin typeface="Calibri" panose="020F050202020403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77846E21-5410-AB4F-08F8-B7934F2A1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00C6EBE7-68AA-EB67-7B94-1F0F5BB1A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4C60431-6A8E-0A56-1C0C-F04CB6B79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FDD901-0C97-0644-ABAA-71900D59C04D}" type="slidenum">
              <a:rPr lang="en-US" altLang="en-US" sz="1200" smtClean="0">
                <a:latin typeface="Calibri" panose="020F050202020403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00674347-36FC-4B08-1299-B53DD7316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24ADB200-F8D5-249A-1F4F-ED9B8FA7A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4D431040-5873-97EF-94E5-FB7B8DA40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76A457-B83A-F44C-96D6-1DFDB6028A4D}" type="slidenum">
              <a:rPr lang="en-US" altLang="en-US" sz="1200" smtClean="0">
                <a:latin typeface="Calibri" panose="020F050202020403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9455FBC7-7374-4432-DDF2-17CF653C18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F3BAC20F-D24C-4511-F2DE-080AC73A8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43011" name="Footer Placeholder 3">
            <a:extLst>
              <a:ext uri="{FF2B5EF4-FFF2-40B4-BE49-F238E27FC236}">
                <a16:creationId xmlns:a16="http://schemas.microsoft.com/office/drawing/2014/main" id="{D4BB2C2A-166D-C066-1C1C-7F740F6EDF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Introduction to CPSC 233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6C26A51D-B124-28FB-6955-7C8617878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C48849-F48B-1C48-831C-C3B57644CF33}" type="slidenum">
              <a:rPr lang="en-US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5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5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243195A3-580B-E44E-B45F-F0983B28EE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2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D29C8-BC77-EB43-9FCE-DE1D2916B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8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E2DE-98A3-BE4E-A642-77EFDAE1CD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92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12875"/>
            <a:ext cx="7772400" cy="51403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752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A9211C9-7887-F17C-FB11-7E01881A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8DDBE-AE72-864B-9485-6FB3B587EFF3}" type="datetime1">
              <a:rPr lang="en-US" altLang="en-US"/>
              <a:pPr>
                <a:defRPr/>
              </a:pPr>
              <a:t>10/23/24</a:t>
            </a:fld>
            <a:endParaRPr lang="en-US" alt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732AE714-4734-F56B-CD07-E8181AD0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© Copyright 1992-2012 by Pearson Education, Inc.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B65B5DA-0D6D-2A29-CD0A-C2263CCA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3983-5F25-4949-9A77-E980C8C9EF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02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24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54637" algn="l" rtl="0">
              <a:spcBef>
                <a:spcPts val="420"/>
              </a:spcBef>
              <a:buClr>
                <a:schemeClr val="dk2"/>
              </a:buClr>
              <a:buSzPct val="101022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33319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96011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12008" algn="l" rtl="0">
              <a:spcBef>
                <a:spcPts val="252"/>
              </a:spcBef>
              <a:buClr>
                <a:schemeClr val="dk2"/>
              </a:buClr>
              <a:buSzPct val="98777"/>
              <a:buFont typeface="Arial"/>
              <a:buChar char="–"/>
              <a:defRPr sz="12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28036" algn="l" rtl="0">
              <a:spcBef>
                <a:spcPts val="202"/>
              </a:spcBef>
              <a:buClr>
                <a:schemeClr val="dk2"/>
              </a:buClr>
              <a:buSzPct val="101571"/>
              <a:buFont typeface="Arial"/>
              <a:buChar char="»"/>
              <a:defRPr sz="9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EC0E6AEF-C6CE-1C4F-901C-4E9256855D5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4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2" y="1055083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8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521"/>
              </a:spcBef>
              <a:buClr>
                <a:schemeClr val="dk2"/>
              </a:buClr>
              <a:buFont typeface="Arial"/>
              <a:buNone/>
              <a:defRPr sz="26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ctr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ctr" rtl="0">
              <a:spcBef>
                <a:spcPts val="252"/>
              </a:spcBef>
              <a:buClr>
                <a:srgbClr val="888888"/>
              </a:buClr>
              <a:buFont typeface="Arial"/>
              <a:buNone/>
              <a:defRPr sz="12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ctr" rtl="0">
              <a:spcBef>
                <a:spcPts val="202"/>
              </a:spcBef>
              <a:buClr>
                <a:srgbClr val="888888"/>
              </a:buClr>
              <a:buFont typeface="Arial"/>
              <a:buNone/>
              <a:defRPr sz="9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ABA66E36-BBC8-A744-8373-52D672899F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 Box 1028">
            <a:extLst>
              <a:ext uri="{FF2B5EF4-FFF2-40B4-BE49-F238E27FC236}">
                <a16:creationId xmlns:a16="http://schemas.microsoft.com/office/drawing/2014/main" id="{89290DCA-267E-0F90-0B95-234B97F07C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813" y="6524625"/>
            <a:ext cx="611187" cy="336550"/>
          </a:xfrm>
          <a:prstGeom prst="rect">
            <a:avLst/>
          </a:prstGeom>
          <a:noFill/>
          <a:ln>
            <a:noFill/>
          </a:ln>
        </p:spPr>
        <p:txBody>
          <a:bodyPr lIns="93600" tIns="46800" rIns="93600" bIns="46800">
            <a:spAutoFit/>
          </a:bodyPr>
          <a:lstStyle>
            <a:lvl1pPr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5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0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7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05C2536D-8940-FE4D-B7A8-D981E2A80E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54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7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3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1" y="153511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8" y="2424143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C1E69CC2-088F-CC43-9928-3E768393DAF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94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6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255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2C40F66C-584C-DC46-A417-4846A51491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15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5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38650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•"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90664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–"/>
              <a:defRPr sz="23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64004" algn="l" rtl="0">
              <a:spcBef>
                <a:spcPts val="403"/>
              </a:spcBef>
              <a:buClr>
                <a:schemeClr val="dk2"/>
              </a:buClr>
              <a:buSzPct val="99232"/>
              <a:buFont typeface="Arial"/>
              <a:buChar char="•"/>
              <a:defRPr sz="20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8534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8535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»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5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DE780F90-673C-2540-AF8E-3B878398DF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538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470"/>
              </a:spcBef>
              <a:buClr>
                <a:schemeClr val="dk2"/>
              </a:buClr>
              <a:buFont typeface="Arial"/>
              <a:buNone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>
              <a:defRPr/>
            </a:pPr>
            <a:fld id="{034EE2DE-98A3-BE4E-A642-77EFDAE1CD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07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192-4F30-4EB9-BE3E-2D41679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67" y="136525"/>
            <a:ext cx="6016666" cy="912394"/>
          </a:xfrm>
        </p:spPr>
        <p:txBody>
          <a:bodyPr anchor="b"/>
          <a:lstStyle>
            <a:lvl1pPr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EC894-B56D-470F-84F4-09288F5E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5833" y="1644234"/>
            <a:ext cx="4629150" cy="422475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15CC-CB7B-4DA9-9D32-CA07C87D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9357" y="5201905"/>
            <a:ext cx="2949178" cy="607177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2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5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43188" tIns="21587" rIns="43188" bIns="2158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75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Solving and Programming II - Java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9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b="0" i="0" u="none" strike="noStrike" cap="none" baseline="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9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34EE2DE-98A3-BE4E-A642-77EFDAE1CD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6423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  <p:sldLayoutId id="2147484202" r:id="rId12"/>
    <p:sldLayoutId id="2147484203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pearsoncmg.com/ph/esm/deitel/java_htp9e/code_examples/code_exampl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bjec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accesscontrol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technotes/tools/index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31BAC38-7B24-3186-A5DB-4D2599DC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382000" cy="8334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we will learn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DD7E3DAA-AE04-2672-3740-8314C681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8" y="1335088"/>
            <a:ext cx="8763000" cy="5334000"/>
          </a:xfrm>
        </p:spPr>
        <p:txBody>
          <a:bodyPr/>
          <a:lstStyle/>
          <a:p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Keyword: this – to refer to current object</a:t>
            </a:r>
          </a:p>
          <a:p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Organize classes into packages</a:t>
            </a:r>
          </a:p>
          <a:p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Access modifiers: public, private, protected and none (which provides package access)</a:t>
            </a:r>
          </a:p>
          <a:p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Adding java classes to </a:t>
            </a:r>
            <a:r>
              <a:rPr lang="en-US" altLang="en-US" sz="24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classpath</a:t>
            </a:r>
            <a:endParaRPr lang="en-US" altLang="en-US" sz="24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Creating and using java archive (.jar) files</a:t>
            </a:r>
          </a:p>
          <a:p>
            <a:pPr>
              <a:buFont typeface="Wingdings 2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>
              <a:buFont typeface="Wingdings 2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Remember: Code examples from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Deitel</a:t>
            </a:r>
            <a:r>
              <a:rPr lang="en-US" altLang="en-US" sz="2000" dirty="0">
                <a:ea typeface="ＭＳ Ｐゴシック" panose="020B0600070205080204" pitchFamily="34" charset="-128"/>
              </a:rPr>
              <a:t> at: </a:t>
            </a:r>
            <a:r>
              <a:rPr lang="en-US" altLang="en-US" sz="1800" dirty="0">
                <a:solidFill>
                  <a:srgbClr val="703B01"/>
                </a:solidFill>
                <a:ea typeface="ＭＳ Ｐゴシック" panose="020B0600070205080204" pitchFamily="34" charset="-128"/>
                <a:hlinkClick r:id="rId3"/>
              </a:rPr>
              <a:t>http://media.pearsoncmg.com/ph/esm/deitel/java_htp9e/code_examples/code_examples.html</a:t>
            </a:r>
            <a:r>
              <a:rPr lang="en-US" altLang="en-US" sz="1800" dirty="0">
                <a:solidFill>
                  <a:srgbClr val="703B01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A84A984E-6454-5589-8F86-A806EC3AFC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99ADDD-4A0A-E348-A78D-91973FBBF771}" type="slidenum">
              <a:rPr lang="en-US" altLang="en-US" sz="800" smtClean="0">
                <a:solidFill>
                  <a:srgbClr val="595959"/>
                </a:solidFill>
              </a:rPr>
              <a:pPr/>
              <a:t>1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CCAA4C56-73DD-4F41-6B5C-302AEE55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Output</a:t>
            </a:r>
          </a:p>
        </p:txBody>
      </p:sp>
      <p:sp>
        <p:nvSpPr>
          <p:cNvPr id="33794" name="Text Placeholder 2">
            <a:extLst>
              <a:ext uri="{FF2B5EF4-FFF2-40B4-BE49-F238E27FC236}">
                <a16:creationId xmlns:a16="http://schemas.microsoft.com/office/drawing/2014/main" id="{100F1866-E4AF-9E8E-615A-48D47E6C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3795" name="Picture 3" descr="Screen Shot 2021-01-29 at 2.03.18 PM.png">
            <a:extLst>
              <a:ext uri="{FF2B5EF4-FFF2-40B4-BE49-F238E27FC236}">
                <a16:creationId xmlns:a16="http://schemas.microsoft.com/office/drawing/2014/main" id="{C7BCD820-7BFA-3472-9B70-FFBA1446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205038"/>
            <a:ext cx="900430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2290E06-925D-7981-FF2A-91207DBE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7.2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E1E7F-9A5F-2EEA-F2B3-82912AEE1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Verdana"/>
                <a:cs typeface="Verdana"/>
              </a:rPr>
              <a:t>Pass arguments to methods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888D-D2E9-23C5-BE58-1D742CCD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Passing Arguments to Methods</a:t>
            </a:r>
          </a:p>
        </p:txBody>
      </p:sp>
      <p:sp>
        <p:nvSpPr>
          <p:cNvPr id="35842" name="Text Placeholder 2">
            <a:extLst>
              <a:ext uri="{FF2B5EF4-FFF2-40B4-BE49-F238E27FC236}">
                <a16:creationId xmlns:a16="http://schemas.microsoft.com/office/drawing/2014/main" id="{32640763-FC17-6317-23E6-F2EDDC5E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412875"/>
            <a:ext cx="7969250" cy="4852988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Pass-by-value (also called </a:t>
            </a: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call-by-value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 copy of the argument</a:t>
            </a:r>
            <a:r>
              <a:rPr lang="ja-JP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 value is passed to the called method.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The called method works exclusively with the copy.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Changes to the called method</a:t>
            </a:r>
            <a:r>
              <a:rPr lang="ja-JP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 copy do not affect the original variable</a:t>
            </a:r>
            <a:r>
              <a:rPr lang="ja-JP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 value in the caller.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Pass-by-reference (also called </a:t>
            </a: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call-by-reference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The called method can access the argument</a:t>
            </a:r>
            <a:r>
              <a:rPr lang="ja-JP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 value in the caller directly and modify that data, if necessary. </a:t>
            </a:r>
          </a:p>
          <a:p>
            <a:pPr lvl="1" eaLnBrk="1" hangingPunct="1"/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Improves performance by eliminating the need to copy possibly large amounts of data. 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3FE8-506D-7C21-99D0-0137E047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  <a:ea typeface="+mj-ea"/>
              </a:rPr>
              <a:t>Passing Arguments to Methods</a:t>
            </a:r>
          </a:p>
        </p:txBody>
      </p:sp>
      <p:sp>
        <p:nvSpPr>
          <p:cNvPr id="37890" name="Text Placeholder 2">
            <a:extLst>
              <a:ext uri="{FF2B5EF4-FFF2-40B4-BE49-F238E27FC236}">
                <a16:creationId xmlns:a16="http://schemas.microsoft.com/office/drawing/2014/main" id="{A14B3142-5BBE-1CEE-8473-5C3744E8D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628775"/>
            <a:ext cx="7969250" cy="4421188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All arguments in Java are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passed by value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 method call can pass two types of values to a method</a:t>
            </a:r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Copies of primitive values </a:t>
            </a:r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Copies of references to objects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Objects (not references to objects) cannot be passed to methods.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963B-00BD-6145-6E81-2C556A91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FF"/>
                </a:solidFill>
                <a:ea typeface="+mj-ea"/>
              </a:rPr>
              <a:t>Passing Arguments to Methods</a:t>
            </a:r>
          </a:p>
        </p:txBody>
      </p:sp>
      <p:sp>
        <p:nvSpPr>
          <p:cNvPr id="39938" name="Text Placeholder 2">
            <a:extLst>
              <a:ext uri="{FF2B5EF4-FFF2-40B4-BE49-F238E27FC236}">
                <a16:creationId xmlns:a16="http://schemas.microsoft.com/office/drawing/2014/main" id="{B16FB858-4DF6-336F-2408-340B5C78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557338"/>
            <a:ext cx="8185150" cy="467995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If a method modifies a reference-type parameter so that it refers to another object, only the parameter refers to the new object</a:t>
            </a:r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The reference stored in the caller</a:t>
            </a:r>
            <a:r>
              <a:rPr lang="ja-JP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 variable still refers to the original object.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Although an object</a:t>
            </a:r>
            <a:r>
              <a:rPr lang="ja-JP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 reference is passed by value, a method can still interact with the referenced object by calling its </a:t>
            </a:r>
            <a:r>
              <a:rPr lang="en-US" altLang="ja-JP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public 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methods using the copy of the object</a:t>
            </a:r>
            <a:r>
              <a:rPr lang="ja-JP" altLang="en-US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 reference. </a:t>
            </a:r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The parameter in the called method and the argument in the calling method refer to the same object in memory. 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1CCF8A1B-D157-382D-7933-DA216B91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" y="188913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Passing Arguments in Java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AE85C9FC-6211-AC51-0632-3BBBE3D6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96975"/>
            <a:ext cx="7610475" cy="4852988"/>
          </a:xfrm>
        </p:spPr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6a) What is the output of the following code?</a:t>
            </a:r>
          </a:p>
          <a:p>
            <a:pPr marL="0" indent="0"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2F5B2AA5-93C6-3388-B67A-44958ED512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A30431-8186-7449-8734-9BB7F3850E3E}" type="slidenum">
              <a:rPr lang="en-US" altLang="en-US" sz="800" smtClean="0">
                <a:solidFill>
                  <a:srgbClr val="595959"/>
                </a:solidFill>
              </a:rPr>
              <a:pPr/>
              <a:t>15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A0AED-8E79-FDC3-9BD0-6522E8DED215}"/>
              </a:ext>
            </a:extLst>
          </p:cNvPr>
          <p:cNvSpPr txBox="1"/>
          <p:nvPr/>
        </p:nvSpPr>
        <p:spPr>
          <a:xfrm>
            <a:off x="359827" y="1823438"/>
            <a:ext cx="4897495" cy="4780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TestClass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</a:p>
          <a:p>
            <a:pPr>
              <a:spcBef>
                <a:spcPts val="36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{</a:t>
            </a: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36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fn1 (</a:t>
            </a:r>
            <a:r>
              <a:rPr lang="en-US" b="1" dirty="0" err="1">
                <a:solidFill>
                  <a:srgbClr val="7F0055"/>
                </a:solidFill>
                <a:latin typeface="Consolas"/>
                <a:ea typeface="ＭＳ Ｐゴシック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x) </a:t>
            </a:r>
          </a:p>
          <a:p>
            <a:pPr>
              <a:spcBef>
                <a:spcPts val="36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 {</a:t>
            </a:r>
          </a:p>
          <a:p>
            <a:pPr>
              <a:spcBef>
                <a:spcPts val="36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	x = 10;</a:t>
            </a:r>
          </a:p>
          <a:p>
            <a:pPr>
              <a:spcBef>
                <a:spcPts val="36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method fn1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[]) {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TestClass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t =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TestClass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  <a:ea typeface="ＭＳ Ｐゴシック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ＭＳ Ｐゴシック" charset="0"/>
              </a:rPr>
              <a:t>y = 5;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t.fn1 (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y);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</a:rPr>
              <a:t>y);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/>
                <a:ea typeface="ＭＳ Ｐゴシック" charset="0"/>
              </a:rPr>
              <a:t>// end method main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/>
                <a:ea typeface="ＭＳ Ｐゴシック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/>
                <a:ea typeface="ＭＳ Ｐゴシック" charset="0"/>
              </a:rPr>
              <a:t>TestClass</a:t>
            </a:r>
            <a:endParaRPr lang="en-US" dirty="0">
              <a:solidFill>
                <a:srgbClr val="3F7F5F"/>
              </a:solidFill>
              <a:latin typeface="Consolas"/>
              <a:ea typeface="ＭＳ Ｐゴシック" charset="0"/>
            </a:endParaRPr>
          </a:p>
        </p:txBody>
      </p:sp>
      <p:sp>
        <p:nvSpPr>
          <p:cNvPr id="41989" name="TextBox 7">
            <a:extLst>
              <a:ext uri="{FF2B5EF4-FFF2-40B4-BE49-F238E27FC236}">
                <a16:creationId xmlns:a16="http://schemas.microsoft.com/office/drawing/2014/main" id="{CEFB9DDD-D47D-5E1A-77A9-4679729C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2573338"/>
            <a:ext cx="1838325" cy="10763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5</a:t>
            </a:r>
          </a:p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10</a:t>
            </a:r>
          </a:p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Compiler error</a:t>
            </a:r>
          </a:p>
        </p:txBody>
      </p:sp>
      <p:sp>
        <p:nvSpPr>
          <p:cNvPr id="41990" name="TextBox 8">
            <a:extLst>
              <a:ext uri="{FF2B5EF4-FFF2-40B4-BE49-F238E27FC236}">
                <a16:creationId xmlns:a16="http://schemas.microsoft.com/office/drawing/2014/main" id="{44335AC9-A04B-C332-CC30-0F31B009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4594225"/>
            <a:ext cx="4032250" cy="831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Values of primitive types are passed by value (i.e., a copy of the value is passed to the called method).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31A7F4-41F0-4B9B-2B9D-AC00ABD9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2000" cy="6921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Passing object references</a:t>
            </a:r>
          </a:p>
        </p:txBody>
      </p:sp>
      <p:sp>
        <p:nvSpPr>
          <p:cNvPr id="44034" name="Content Placeholder 7">
            <a:extLst>
              <a:ext uri="{FF2B5EF4-FFF2-40B4-BE49-F238E27FC236}">
                <a16:creationId xmlns:a16="http://schemas.microsoft.com/office/drawing/2014/main" id="{AFEDF1A5-6E3D-917F-E617-7B1E7604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382000" cy="5364163"/>
          </a:xfrm>
        </p:spPr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6b) What is the output of the following code?</a:t>
            </a:r>
          </a:p>
          <a:p>
            <a:pPr marL="0" indent="0" eaLnBrk="1" hangingPunct="1"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85BAEE4D-DC90-1015-5C52-BF713A1FB4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685A35-912B-0345-82F4-EB3B099E4B70}" type="slidenum">
              <a:rPr lang="en-US" altLang="en-US" sz="800" smtClean="0">
                <a:solidFill>
                  <a:srgbClr val="595959"/>
                </a:solidFill>
              </a:rPr>
              <a:pPr/>
              <a:t>16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44036" name="TextBox 8">
            <a:extLst>
              <a:ext uri="{FF2B5EF4-FFF2-40B4-BE49-F238E27FC236}">
                <a16:creationId xmlns:a16="http://schemas.microsoft.com/office/drawing/2014/main" id="{C1E58427-602E-5A93-7728-70A94BF1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48974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TestClass 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fn1 (TestClass t1) 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t1.</a:t>
            </a:r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fn1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main(String args[]) 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TestClass t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TestClass();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t.</a:t>
            </a:r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t.fn1(t);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en-US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i="1">
                <a:solidFill>
                  <a:srgbClr val="000000"/>
                </a:solidFill>
                <a:latin typeface="Consolas" panose="020B0609020204030204" pitchFamily="49" charset="0"/>
              </a:rPr>
              <a:t>.println(t.</a:t>
            </a:r>
            <a:r>
              <a:rPr lang="en-US" altLang="en-US" i="1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main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class TestClass</a:t>
            </a:r>
          </a:p>
        </p:txBody>
      </p:sp>
      <p:sp>
        <p:nvSpPr>
          <p:cNvPr id="44037" name="TextBox 9">
            <a:extLst>
              <a:ext uri="{FF2B5EF4-FFF2-40B4-BE49-F238E27FC236}">
                <a16:creationId xmlns:a16="http://schemas.microsoft.com/office/drawing/2014/main" id="{9B11F031-9F4D-BF1E-C252-C783A3E7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133600"/>
            <a:ext cx="1838325" cy="10763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5</a:t>
            </a:r>
          </a:p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10</a:t>
            </a:r>
          </a:p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Compiler error</a:t>
            </a:r>
          </a:p>
        </p:txBody>
      </p:sp>
      <p:sp>
        <p:nvSpPr>
          <p:cNvPr id="44038" name="TextBox 10">
            <a:extLst>
              <a:ext uri="{FF2B5EF4-FFF2-40B4-BE49-F238E27FC236}">
                <a16:creationId xmlns:a16="http://schemas.microsoft.com/office/drawing/2014/main" id="{331A4891-7ED0-6907-5B4C-C0DE3587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13325"/>
            <a:ext cx="4343400" cy="10779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Object references are passed by value (i.e., the method stores a new reference to the passed object in its local variable, similar to pass by reference in C++).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ontent Placeholder 2">
            <a:extLst>
              <a:ext uri="{FF2B5EF4-FFF2-40B4-BE49-F238E27FC236}">
                <a16:creationId xmlns:a16="http://schemas.microsoft.com/office/drawing/2014/main" id="{B35A3834-2E96-C554-B2D7-28D5BCAA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188913"/>
            <a:ext cx="8382000" cy="5937250"/>
          </a:xfrm>
        </p:spPr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7) What is the output of the following code?</a:t>
            </a:r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526CF7FE-60D5-AD5F-76EF-A14FAC84AE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4FC13E-8B0D-4746-B47A-B33E7D0EBD3D}" type="slidenum">
              <a:rPr lang="en-US" altLang="en-US" sz="800" smtClean="0">
                <a:solidFill>
                  <a:srgbClr val="595959"/>
                </a:solidFill>
              </a:rPr>
              <a:pPr/>
              <a:t>17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46083" name="TextBox 6">
            <a:extLst>
              <a:ext uri="{FF2B5EF4-FFF2-40B4-BE49-F238E27FC236}">
                <a16:creationId xmlns:a16="http://schemas.microsoft.com/office/drawing/2014/main" id="{9A572812-ECA7-9154-55C2-988060696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57250"/>
            <a:ext cx="4897437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TestClass 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fn1 (TestClass t1) 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t1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TestClass();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t1.</a:t>
            </a:r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fn1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main(String args[]) 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TestClass t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TestClass();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t.</a:t>
            </a:r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t.fn1(t);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en-US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i="1">
                <a:solidFill>
                  <a:srgbClr val="000000"/>
                </a:solidFill>
                <a:latin typeface="Consolas" panose="020B0609020204030204" pitchFamily="49" charset="0"/>
              </a:rPr>
              <a:t>.println(t.</a:t>
            </a:r>
            <a:r>
              <a:rPr lang="en-US" altLang="en-US" i="1">
                <a:solidFill>
                  <a:srgbClr val="0000C0"/>
                </a:solidFill>
                <a:latin typeface="Consolas" panose="020B0609020204030204" pitchFamily="49" charset="0"/>
              </a:rPr>
              <a:t>iV</a:t>
            </a:r>
            <a:r>
              <a:rPr lang="en-US" altLang="en-US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main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class TestClass</a:t>
            </a:r>
          </a:p>
        </p:txBody>
      </p:sp>
      <p:sp>
        <p:nvSpPr>
          <p:cNvPr id="46084" name="TextBox 7">
            <a:extLst>
              <a:ext uri="{FF2B5EF4-FFF2-40B4-BE49-F238E27FC236}">
                <a16:creationId xmlns:a16="http://schemas.microsoft.com/office/drawing/2014/main" id="{DE92A4C8-DA91-499D-F186-2B89B80B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989138"/>
            <a:ext cx="1839913" cy="10763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5</a:t>
            </a:r>
          </a:p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10</a:t>
            </a:r>
          </a:p>
          <a:p>
            <a:pPr>
              <a:buFontTx/>
              <a:buAutoNum type="alphaUcParenBoth"/>
            </a:pPr>
            <a:r>
              <a:rPr lang="en-US" altLang="en-US">
                <a:solidFill>
                  <a:srgbClr val="0000FF"/>
                </a:solidFill>
              </a:rPr>
              <a:t>Compiler error</a:t>
            </a:r>
          </a:p>
        </p:txBody>
      </p:sp>
      <p:sp>
        <p:nvSpPr>
          <p:cNvPr id="87045" name="TextBox 8">
            <a:extLst>
              <a:ext uri="{FF2B5EF4-FFF2-40B4-BE49-F238E27FC236}">
                <a16:creationId xmlns:a16="http://schemas.microsoft.com/office/drawing/2014/main" id="{735F7109-007D-C305-2FAE-3BDFF743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797425"/>
            <a:ext cx="4143375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In fn1, t1 initially has a reference to the same object that t1 references.</a:t>
            </a:r>
          </a:p>
          <a:p>
            <a:r>
              <a:rPr lang="en-US" altLang="en-US">
                <a:latin typeface="Verdana" panose="020B0604030504040204" pitchFamily="34" charset="0"/>
              </a:rPr>
              <a:t>After the first statement in fn1, t1 references a new object.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11808A6D-61BB-9C55-185D-C9F1BC3C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Case Study: Time1 class</a:t>
            </a:r>
          </a:p>
        </p:txBody>
      </p:sp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ADC1B16A-9B34-5851-D4AB-AFCF8760E3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332552-364B-4C4B-9843-D011D7188A4D}" type="slidenum">
              <a:rPr lang="en-US" altLang="en-US" sz="800" smtClean="0">
                <a:solidFill>
                  <a:srgbClr val="595959"/>
                </a:solidFill>
              </a:rPr>
              <a:pPr/>
              <a:t>18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48131" name="TextBox 5">
            <a:extLst>
              <a:ext uri="{FF2B5EF4-FFF2-40B4-BE49-F238E27FC236}">
                <a16:creationId xmlns:a16="http://schemas.microsoft.com/office/drawing/2014/main" id="{E6BBF8AE-E011-4466-CD25-87F581DD4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3752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Time1 {</a:t>
            </a:r>
          </a:p>
          <a:p>
            <a:pPr>
              <a:spcBef>
                <a:spcPct val="50000"/>
              </a:spcBef>
            </a:pPr>
            <a:endParaRPr lang="en-US" altLang="en-US" sz="12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altLang="en-US" sz="12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String toString() {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String.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en-US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"%02d:%02d:%02d %s"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 12) ? 12 : </a:t>
            </a:r>
            <a:r>
              <a:rPr lang="en-US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% 12), </a:t>
            </a:r>
          </a:p>
          <a:p>
            <a:pPr>
              <a:spcBef>
                <a:spcPct val="50000"/>
              </a:spcBef>
            </a:pPr>
            <a:r>
              <a:rPr lang="de-DE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de-DE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de-DE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de-DE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de-DE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&lt; 12 ? </a:t>
            </a:r>
            <a:r>
              <a:rPr lang="de-DE" altLang="en-US" sz="1200">
                <a:solidFill>
                  <a:srgbClr val="2A00FF"/>
                </a:solidFill>
                <a:latin typeface="Consolas" panose="020B0609020204030204" pitchFamily="49" charset="0"/>
              </a:rPr>
              <a:t>"AM"</a:t>
            </a:r>
            <a:r>
              <a:rPr lang="de-DE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altLang="en-US" sz="1200">
                <a:solidFill>
                  <a:srgbClr val="2A00FF"/>
                </a:solidFill>
                <a:latin typeface="Consolas" panose="020B0609020204030204" pitchFamily="49" charset="0"/>
              </a:rPr>
              <a:t>"PM"</a:t>
            </a:r>
            <a:r>
              <a:rPr lang="de-DE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8132" name="TextBox 6">
            <a:extLst>
              <a:ext uri="{FF2B5EF4-FFF2-40B4-BE49-F238E27FC236}">
                <a16:creationId xmlns:a16="http://schemas.microsoft.com/office/drawing/2014/main" id="{6916609A-93E8-24D8-3754-AB1EF84E2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09975"/>
            <a:ext cx="36687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Time1 t =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Time1();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"Universal time =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	t.toUniversalString());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"Standard time =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	t.toString() + 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endParaRPr lang="en-US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t.setTime(13,  27, 6);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"Universal time =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	t.toUniversalString());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"Standard time =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	t.toString() + 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8133" name="TextBox 7">
            <a:extLst>
              <a:ext uri="{FF2B5EF4-FFF2-40B4-BE49-F238E27FC236}">
                <a16:creationId xmlns:a16="http://schemas.microsoft.com/office/drawing/2014/main" id="{190AA104-0279-D48B-C2E6-F95239D6B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85800"/>
            <a:ext cx="545147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setTime(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(h &gt;= 0 &amp;&amp; h &lt; 24 &amp;&amp; m &gt;= 0 &amp;&amp; m &lt; 60 &amp;&amp; s &gt;= 0 &amp;&amp; s &lt;60) {</a:t>
            </a:r>
          </a:p>
          <a:p>
            <a:pPr>
              <a:spcBef>
                <a:spcPct val="50000"/>
              </a:spcBef>
            </a:pPr>
            <a:r>
              <a:rPr lang="pt-BR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pt-B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h; </a:t>
            </a:r>
            <a:r>
              <a:rPr lang="pt-BR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pt-B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m; </a:t>
            </a:r>
            <a:r>
              <a:rPr lang="pt-BR" altLang="en-US" sz="1200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pt-B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IllegalArgumentException(</a:t>
            </a:r>
            <a:r>
              <a:rPr lang="en-US" altLang="en-US" sz="1200" b="1">
                <a:solidFill>
                  <a:srgbClr val="2A00FF"/>
                </a:solidFill>
                <a:latin typeface="Consolas" panose="020B0609020204030204" pitchFamily="49" charset="0"/>
              </a:rPr>
              <a:t>"hr/min/sec out of range"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String toUniversalString() {</a:t>
            </a:r>
          </a:p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String.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en-US" altLang="en-US" sz="1200" b="1" i="1">
                <a:solidFill>
                  <a:srgbClr val="2A00FF"/>
                </a:solidFill>
                <a:latin typeface="Consolas" panose="020B0609020204030204" pitchFamily="49" charset="0"/>
              </a:rPr>
              <a:t>"%02d:%02d:%02d"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134" name="TextBox 8">
            <a:extLst>
              <a:ext uri="{FF2B5EF4-FFF2-40B4-BE49-F238E27FC236}">
                <a16:creationId xmlns:a16="http://schemas.microsoft.com/office/drawing/2014/main" id="{3386215D-3FA5-C242-5070-A3AF9B620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3511550"/>
            <a:ext cx="36671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t.setTime(99, 99, 99);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e.printStackTrace();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"Universal time =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	t.toUniversalString());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"Standard time = 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	t.toString() + </a:t>
            </a:r>
            <a:r>
              <a:rPr lang="en-US" altLang="en-US" sz="1200" i="1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end main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200">
                <a:solidFill>
                  <a:srgbClr val="3F7F5F"/>
                </a:solidFill>
                <a:latin typeface="Consolas" panose="020B0609020204030204" pitchFamily="49" charset="0"/>
              </a:rPr>
              <a:t>// end class Time1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9B34E2BF-6DE9-ED73-9828-69ADE10B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0" y="0"/>
            <a:ext cx="4140200" cy="6207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Time1 class</a:t>
            </a:r>
          </a:p>
        </p:txBody>
      </p:sp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71FBAD5B-7964-1B48-5524-C6B88484C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3EC068-DE2B-1643-A89B-99C5AB70E479}" type="slidenum">
              <a:rPr lang="en-US" altLang="en-US" sz="800" smtClean="0">
                <a:solidFill>
                  <a:srgbClr val="595959"/>
                </a:solidFill>
              </a:rPr>
              <a:pPr/>
              <a:t>19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49155" name="TextBox 5">
            <a:extLst>
              <a:ext uri="{FF2B5EF4-FFF2-40B4-BE49-F238E27FC236}">
                <a16:creationId xmlns:a16="http://schemas.microsoft.com/office/drawing/2014/main" id="{9D8ACC0C-ADCD-C638-964E-D87FA14D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8675687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Time1 {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646464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toString()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String.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en-US" altLang="en-US" sz="1400" b="1" i="1">
                <a:solidFill>
                  <a:srgbClr val="2A00FF"/>
                </a:solidFill>
                <a:latin typeface="Consolas" panose="020B0609020204030204" pitchFamily="49" charset="0"/>
              </a:rPr>
              <a:t>"%02d:%02d:%02d %s"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== 12) ? 12 :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% 12), </a:t>
            </a:r>
          </a:p>
          <a:p>
            <a:pPr>
              <a:spcBef>
                <a:spcPct val="50000"/>
              </a:spcBef>
            </a:pPr>
            <a:r>
              <a:rPr lang="de-DE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     min</a:t>
            </a:r>
            <a:r>
              <a:rPr lang="de-DE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de-DE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de-DE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de-DE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&lt; 12 ? </a:t>
            </a:r>
            <a:r>
              <a:rPr lang="de-DE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"AM"</a:t>
            </a:r>
            <a:r>
              <a:rPr lang="de-DE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"PM"</a:t>
            </a:r>
            <a:r>
              <a:rPr lang="de-DE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9156" name="TextBox 9">
            <a:extLst>
              <a:ext uri="{FF2B5EF4-FFF2-40B4-BE49-F238E27FC236}">
                <a16:creationId xmlns:a16="http://schemas.microsoft.com/office/drawing/2014/main" id="{965791D8-599C-82AF-741E-E06E27ACC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3141663"/>
            <a:ext cx="842645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setTime(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pt-BR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(h &gt;= 0 &amp;&amp; h &lt; 24 &amp;&amp; m &gt;= 0 &amp;&amp; m &lt; 60 &amp;&amp; s &gt;= 0 &amp;&amp; s &lt;60) {</a:t>
            </a:r>
          </a:p>
          <a:p>
            <a:pPr>
              <a:spcBef>
                <a:spcPct val="50000"/>
              </a:spcBef>
            </a:pPr>
            <a:r>
              <a:rPr lang="pt-BR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         hr</a:t>
            </a:r>
            <a:r>
              <a:rPr lang="pt-B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h; </a:t>
            </a:r>
            <a:r>
              <a:rPr lang="pt-BR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pt-B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m; </a:t>
            </a:r>
            <a:r>
              <a:rPr lang="pt-BR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pt-B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else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    throw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IllegalArgumentException(</a:t>
            </a:r>
            <a:r>
              <a:rPr lang="en-US" altLang="en-US" sz="1400" b="1">
                <a:solidFill>
                  <a:srgbClr val="2A00FF"/>
                </a:solidFill>
                <a:latin typeface="Consolas" panose="020B0609020204030204" pitchFamily="49" charset="0"/>
              </a:rPr>
              <a:t>"hr/min/sec out of range"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toUniversalString()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String.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format(</a:t>
            </a:r>
            <a:r>
              <a:rPr lang="en-US" altLang="en-US" sz="1400" b="1" i="1">
                <a:solidFill>
                  <a:srgbClr val="2A00FF"/>
                </a:solidFill>
                <a:latin typeface="Consolas" panose="020B0609020204030204" pitchFamily="49" charset="0"/>
              </a:rPr>
              <a:t>"%02d:%02d:%02d"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400" b="1" i="1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40E0EA2F-C1FC-CE36-01BA-3FA9B752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noFill/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7.1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5589-3810-A08C-BE4D-EC9C1F4C6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Verdana"/>
                <a:cs typeface="Verdana"/>
              </a:rPr>
              <a:t>Override </a:t>
            </a:r>
            <a:r>
              <a:rPr lang="en-US" dirty="0" err="1">
                <a:latin typeface="Verdana"/>
                <a:cs typeface="Verdana"/>
              </a:rPr>
              <a:t>toString</a:t>
            </a:r>
            <a:r>
              <a:rPr lang="en-US" dirty="0">
                <a:latin typeface="Verdana"/>
                <a:cs typeface="Verdana"/>
              </a:rPr>
              <a:t>()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49785C6C-DA7C-CAAB-F378-E2AC243CD9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5E9692-63EF-514E-AFAF-60555FCD85C5}" type="slidenum">
              <a:rPr lang="en-US" altLang="en-US" sz="800" smtClean="0">
                <a:solidFill>
                  <a:srgbClr val="595959"/>
                </a:solidFill>
              </a:rPr>
              <a:pPr/>
              <a:t>20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51202" name="TextBox 9">
            <a:extLst>
              <a:ext uri="{FF2B5EF4-FFF2-40B4-BE49-F238E27FC236}">
                <a16:creationId xmlns:a16="http://schemas.microsoft.com/office/drawing/2014/main" id="{B3E501D5-A58E-8212-D65A-ED5E6BA54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7777162" cy="58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Time1 t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Time1();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"Universal time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t.toUniversalString());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"Standard time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t.toString() + 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t.setTime(13,  27, 6);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"Universal time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t.toUniversalString());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"Standard time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t.toString() + 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t.setTime(99, 99, 99);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e.printStackTrace();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"Universal time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t.toUniversalString());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"Standard time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t.toString() + 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main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Time1</a:t>
            </a:r>
          </a:p>
          <a:p>
            <a:pPr>
              <a:spcBef>
                <a:spcPct val="50000"/>
              </a:spcBef>
            </a:pPr>
            <a:endParaRPr lang="en-US" altLang="en-US" sz="1400" i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3FB515D4-C94C-0AD7-3A97-7A3A170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8382000" cy="863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will be the output?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CD12BF13-42D1-A7E5-9E42-63328C21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" y="1557338"/>
            <a:ext cx="8839200" cy="5080000"/>
          </a:xfrm>
        </p:spPr>
        <p:txBody>
          <a:bodyPr/>
          <a:lstStyle/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Does the class have a constructor?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What are the default initial values for hr, min, sec?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What happens when the exception is thrown?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Is it caught by the catch block? What will it print?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What will be the instance variable values for the reference t?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Also, hr, min, sec cannot be set to arbitrary values, and they are private instance variables, so they are modifiable only by setter methods.</a:t>
            </a:r>
          </a:p>
        </p:txBody>
      </p:sp>
      <p:sp>
        <p:nvSpPr>
          <p:cNvPr id="52227" name="Slide Number Placeholder 5">
            <a:extLst>
              <a:ext uri="{FF2B5EF4-FFF2-40B4-BE49-F238E27FC236}">
                <a16:creationId xmlns:a16="http://schemas.microsoft.com/office/drawing/2014/main" id="{AE05FE36-AE06-B5BF-319F-CC57F6887E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236FCD-9793-CF44-9655-0108E9C5B108}" type="slidenum">
              <a:rPr lang="en-US" altLang="en-US" sz="800" smtClean="0">
                <a:solidFill>
                  <a:srgbClr val="595959"/>
                </a:solidFill>
              </a:rPr>
              <a:pPr/>
              <a:t>21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F3665A63-6B9D-650D-CCB4-95E55C8B1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noFill/>
        </p:spPr>
        <p:txBody>
          <a:bodyPr/>
          <a:lstStyle/>
          <a:p>
            <a:pPr eaLnBrk="1" hangingPunct="1"/>
            <a:r>
              <a:rPr lang="en-US" altLang="en-US" sz="3000" dirty="0">
                <a:ea typeface="ＭＳ Ｐゴシック" panose="020B0600070205080204" pitchFamily="34" charset="-128"/>
              </a:rPr>
              <a:t>7.2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83567-74D3-BB47-1BFC-8A19AAC9D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this – refer to current object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918C9CC7-543D-7CEC-CDCC-08B708C9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913"/>
            <a:ext cx="8382000" cy="762000"/>
          </a:xfrm>
        </p:spPr>
        <p:txBody>
          <a:bodyPr/>
          <a:lstStyle/>
          <a:p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this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7B9B37CA-2882-5AA4-8C12-ECAB952C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68413"/>
            <a:ext cx="8382000" cy="5184775"/>
          </a:xfrm>
        </p:spPr>
        <p:txBody>
          <a:bodyPr/>
          <a:lstStyle/>
          <a:p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Every object can explicitly access a reference to itself with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reference</a:t>
            </a:r>
          </a:p>
          <a:p>
            <a:endParaRPr lang="en-US" altLang="en-US" sz="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this.courseName</a:t>
            </a:r>
            <a:r>
              <a:rPr lang="en-US" altLang="en-US" sz="1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– refers to the </a:t>
            </a:r>
            <a:r>
              <a:rPr lang="en-US" altLang="en-US" sz="16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courseName</a:t>
            </a:r>
            <a:r>
              <a:rPr lang="en-US" altLang="en-US" sz="1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instance variable of the current object</a:t>
            </a:r>
          </a:p>
          <a:p>
            <a:pPr lvl="1">
              <a:buFont typeface="Wingdings 2" pitchFamily="2" charset="2"/>
              <a:buNone/>
            </a:pPr>
            <a:endParaRPr lang="en-US" altLang="en-US" sz="16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this.displayMessage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6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– invokes method() of the current object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AC59A5A6-46CD-6468-65FB-67057565C7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92A095-3D74-BD4E-B339-CC70674323EF}" type="slidenum">
              <a:rPr lang="en-US" altLang="en-US" sz="800" smtClean="0">
                <a:solidFill>
                  <a:srgbClr val="595959"/>
                </a:solidFill>
              </a:rPr>
              <a:pPr/>
              <a:t>23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05BCE383-DC8E-9D2A-F94C-E31DF38B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913"/>
            <a:ext cx="8382000" cy="762000"/>
          </a:xfrm>
        </p:spPr>
        <p:txBody>
          <a:bodyPr/>
          <a:lstStyle/>
          <a:p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this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35C1D186-B504-6DE8-0BF7-8528FE0B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68413"/>
            <a:ext cx="8382000" cy="5184775"/>
          </a:xfrm>
        </p:spPr>
        <p:txBody>
          <a:bodyPr/>
          <a:lstStyle/>
          <a:p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Recall: if a method has a local variable, say x and the class has an instance variable with name x, then using x within the method refers to the local variable (shadowing)</a:t>
            </a:r>
          </a:p>
          <a:p>
            <a:pPr lvl="1"/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Use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this.x</a:t>
            </a:r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to refer to the instance variable x</a:t>
            </a:r>
          </a:p>
          <a:p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z="18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used in </a:t>
            </a:r>
            <a:r>
              <a:rPr lang="en-US" altLang="en-US" sz="18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constructor</a:t>
            </a:r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to </a:t>
            </a:r>
            <a:r>
              <a:rPr lang="en-US" altLang="en-US" sz="18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explicitly call another constructor of the same class </a:t>
            </a:r>
            <a:endParaRPr lang="en-US" altLang="en-US" sz="1800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must be the first statement in constructor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D151C893-D320-AC34-D458-F4E212556B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0A6C8A-F9C6-1344-8F76-60523F2015E3}" type="slidenum">
              <a:rPr lang="en-US" altLang="en-US" sz="800" smtClean="0">
                <a:solidFill>
                  <a:srgbClr val="595959"/>
                </a:solidFill>
              </a:rPr>
              <a:pPr/>
              <a:t>24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9BB7A732-4A70-705A-9F4A-6690EB17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913"/>
            <a:ext cx="8382000" cy="762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E6A3F3EE-FAEC-54D5-2BC7-A1A53096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1268413"/>
            <a:ext cx="8426450" cy="5184775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Use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4DBF1CFF-6698-374E-9BDB-CF560D783F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29F6EB-3737-5342-BC75-2453638918CA}" type="slidenum">
              <a:rPr lang="en-US" altLang="en-US" sz="800" smtClean="0">
                <a:solidFill>
                  <a:srgbClr val="595959"/>
                </a:solidFill>
              </a:rPr>
              <a:pPr/>
              <a:t>25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59396" name="TextBox 9">
            <a:extLst>
              <a:ext uri="{FF2B5EF4-FFF2-40B4-BE49-F238E27FC236}">
                <a16:creationId xmlns:a16="http://schemas.microsoft.com/office/drawing/2014/main" id="{38966DCB-A571-B62E-943E-1279860E5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804988"/>
            <a:ext cx="7542213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 class Student {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	String 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	int 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id;</a:t>
            </a:r>
            <a:endParaRPr lang="en-US" altLang="en-US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setName 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name) {</a:t>
            </a:r>
          </a:p>
          <a:p>
            <a:pPr>
              <a:spcBef>
                <a:spcPct val="50000"/>
              </a:spcBef>
            </a:pP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		this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.name </a:t>
            </a: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= </a:t>
            </a:r>
            <a:r>
              <a:rPr lang="pt-BR" altLang="en-US" b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ame</a:t>
            </a: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setId 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id) {</a:t>
            </a:r>
          </a:p>
          <a:p>
            <a:pPr>
              <a:spcBef>
                <a:spcPct val="50000"/>
              </a:spcBef>
            </a:pP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		this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.id = id</a:t>
            </a: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;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AF8F6C3A-CE9E-96AA-B779-A09B076B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83664"/>
            <a:ext cx="8382000" cy="762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7AB006EA-8F9D-83FA-9184-F3D344FD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268413"/>
            <a:ext cx="8667750" cy="5184775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Modify 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setTime(…) 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method to explicitly refer to the current object using the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4A711103-4484-0B1A-04A1-083EA79A40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351067-8EC2-0B4E-87C2-AB7BAC0863C3}" type="slidenum">
              <a:rPr lang="en-US" altLang="en-US" sz="800" smtClean="0">
                <a:solidFill>
                  <a:srgbClr val="595959"/>
                </a:solidFill>
              </a:rPr>
              <a:pPr/>
              <a:t>26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61444" name="TextBox 9">
            <a:extLst>
              <a:ext uri="{FF2B5EF4-FFF2-40B4-BE49-F238E27FC236}">
                <a16:creationId xmlns:a16="http://schemas.microsoft.com/office/drawing/2014/main" id="{DE45A3A9-4695-119B-31A1-089110DB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068638"/>
            <a:ext cx="84264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setTime(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pt-BR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(h &gt;= 0 &amp;&amp; h &lt; 24 &amp;&amp; m &gt;= 0 &amp;&amp; m &lt; 60 &amp;&amp; s &gt;= 0 &amp;&amp; s &lt;60) {</a:t>
            </a:r>
          </a:p>
          <a:p>
            <a:pPr>
              <a:spcBef>
                <a:spcPct val="50000"/>
              </a:spcBef>
            </a:pP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         hr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h; 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m; 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else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     throw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IllegalArgumentException(</a:t>
            </a:r>
            <a:r>
              <a:rPr lang="en-US" altLang="en-US" b="1">
                <a:solidFill>
                  <a:srgbClr val="2A00FF"/>
                </a:solidFill>
                <a:latin typeface="Consolas" panose="020B0609020204030204" pitchFamily="49" charset="0"/>
              </a:rPr>
              <a:t>"hr/min/sec out of range"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1445" name="TextBox 9">
            <a:extLst>
              <a:ext uri="{FF2B5EF4-FFF2-40B4-BE49-F238E27FC236}">
                <a16:creationId xmlns:a16="http://schemas.microsoft.com/office/drawing/2014/main" id="{3A29BE70-FB2E-DE94-FB00-BD454B25E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068638"/>
            <a:ext cx="842645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setTime(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pt-BR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(h &gt;= 0 &amp;&amp; h &lt; 24 &amp;&amp; m &gt;= 0 &amp;&amp; m &lt; 60 &amp;&amp; s &gt;= 0 &amp;&amp; s &lt;60) {</a:t>
            </a:r>
          </a:p>
          <a:p>
            <a:pPr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else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     throw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IllegalArgumentException(</a:t>
            </a:r>
            <a:r>
              <a:rPr lang="en-US" altLang="en-US" b="1">
                <a:solidFill>
                  <a:srgbClr val="2A00FF"/>
                </a:solidFill>
                <a:latin typeface="Consolas" panose="020B0609020204030204" pitchFamily="49" charset="0"/>
              </a:rPr>
              <a:t>"hr/min/sec out of range"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6BD50D31-A247-0D15-5529-F0B1A60A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913"/>
            <a:ext cx="8382000" cy="762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3632D1AA-FA06-D760-5916-DB93C13D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1268413"/>
            <a:ext cx="8426450" cy="5184775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Use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A66E5C7A-DC4D-3B98-4479-EC7FC54A65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5B2BA8-E71A-E040-AFBE-59D4384D29EC}" type="slidenum">
              <a:rPr lang="en-US" altLang="en-US" sz="800" smtClean="0">
                <a:solidFill>
                  <a:srgbClr val="595959"/>
                </a:solidFill>
              </a:rPr>
              <a:pPr/>
              <a:t>27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63492" name="TextBox 9">
            <a:extLst>
              <a:ext uri="{FF2B5EF4-FFF2-40B4-BE49-F238E27FC236}">
                <a16:creationId xmlns:a16="http://schemas.microsoft.com/office/drawing/2014/main" id="{54D51F3D-A8A7-B022-3DF1-CC4EDE3F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068638"/>
            <a:ext cx="84264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setTime(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pt-BR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(h &gt;= 0 &amp;&amp; h &lt; 24 &amp;&amp; m &gt;= 0 &amp;&amp; m &lt; 60 &amp;&amp; s &gt;= 0 &amp;&amp; s &lt;60) {</a:t>
            </a:r>
          </a:p>
          <a:p>
            <a:pPr>
              <a:spcBef>
                <a:spcPct val="50000"/>
              </a:spcBef>
            </a:pP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         hr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h; 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m; 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else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     throw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IllegalArgumentException(</a:t>
            </a:r>
            <a:r>
              <a:rPr lang="en-US" altLang="en-US" b="1">
                <a:solidFill>
                  <a:srgbClr val="2A00FF"/>
                </a:solidFill>
                <a:latin typeface="Consolas" panose="020B0609020204030204" pitchFamily="49" charset="0"/>
              </a:rPr>
              <a:t>"hr/min/sec out of range"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3493" name="TextBox 9">
            <a:extLst>
              <a:ext uri="{FF2B5EF4-FFF2-40B4-BE49-F238E27FC236}">
                <a16:creationId xmlns:a16="http://schemas.microsoft.com/office/drawing/2014/main" id="{12D58036-AF83-E694-65B7-CC13CDC2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068638"/>
            <a:ext cx="842645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setTime(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pt-BR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(h &gt;= 0 &amp;&amp; h &lt; 24 &amp;&amp; m &gt;= 0 &amp;&amp; m &lt; 60 &amp;&amp; s &gt;= 0 &amp;&amp; s &lt;60) {</a:t>
            </a:r>
          </a:p>
          <a:p>
            <a:pPr>
              <a:spcBef>
                <a:spcPct val="50000"/>
              </a:spcBef>
            </a:pP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         </a:t>
            </a:r>
          </a:p>
          <a:p>
            <a:pPr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else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     throw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IllegalArgumentException(</a:t>
            </a:r>
            <a:r>
              <a:rPr lang="en-US" altLang="en-US" b="1">
                <a:solidFill>
                  <a:srgbClr val="2A00FF"/>
                </a:solidFill>
                <a:latin typeface="Consolas" panose="020B0609020204030204" pitchFamily="49" charset="0"/>
              </a:rPr>
              <a:t>"hr/min/sec out of range"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3494" name="TextBox 1">
            <a:extLst>
              <a:ext uri="{FF2B5EF4-FFF2-40B4-BE49-F238E27FC236}">
                <a16:creationId xmlns:a16="http://schemas.microsoft.com/office/drawing/2014/main" id="{1BFCCA25-794A-EB63-7CA0-CF7541F1A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860800"/>
            <a:ext cx="547211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.hr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h; </a:t>
            </a: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.min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m; </a:t>
            </a: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.sec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F544BD06-8841-83A3-0D13-DF7EC300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913"/>
            <a:ext cx="8382000" cy="762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this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0CE613EC-4EAB-80F0-2FD9-2BEB2B79A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268413"/>
            <a:ext cx="8915400" cy="5184775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Modify 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setTime(…) 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method in Time1 to explicitly refer to the current object using the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this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reference</a:t>
            </a:r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D17C358E-BD05-DD6F-E352-618E7B7D65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EA782F-ADB9-2344-8B89-6045E742C4C1}" type="slidenum">
              <a:rPr lang="en-US" altLang="en-US" sz="800" smtClean="0">
                <a:solidFill>
                  <a:srgbClr val="595959"/>
                </a:solidFill>
              </a:rPr>
              <a:pPr/>
              <a:t>28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3DEC956-E663-BF1C-5EE4-1EFA4ED3B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068638"/>
            <a:ext cx="84264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setTime(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pt-BR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(h &gt;= 0 &amp;&amp; h &lt; 24 &amp;&amp; m &gt;= 0 &amp;&amp; m &lt; 60 &amp;&amp; s &gt;= 0 &amp;&amp; s &lt;60) {</a:t>
            </a:r>
          </a:p>
          <a:p>
            <a:pPr>
              <a:spcBef>
                <a:spcPct val="50000"/>
              </a:spcBef>
            </a:pP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         hr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h; 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m; </a:t>
            </a:r>
            <a:r>
              <a:rPr lang="pt-BR" altLang="en-US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pt-BR" altLang="en-US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else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     throw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IllegalArgumentException(</a:t>
            </a:r>
            <a:r>
              <a:rPr lang="en-US" altLang="en-US" b="1">
                <a:solidFill>
                  <a:srgbClr val="2A00FF"/>
                </a:solidFill>
                <a:latin typeface="Consolas" panose="020B0609020204030204" pitchFamily="49" charset="0"/>
              </a:rPr>
              <a:t>"hr/min/sec out of range"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72CB246-9F98-D607-EBBB-DCDC673A6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068638"/>
            <a:ext cx="84264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pPr>
              <a:spcBef>
                <a:spcPct val="50000"/>
              </a:spcBef>
            </a:pPr>
            <a:r>
              <a:rPr lang="pt-BR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pt-B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 &amp;&amp; </a:t>
            </a:r>
            <a:r>
              <a:rPr lang="pt-B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pt-B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24 &amp;&amp; m &gt;= 0 &amp;&amp; m &lt; 60 &amp;&amp; </a:t>
            </a:r>
            <a:r>
              <a:rPr lang="pt-B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pt-B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 &amp;&amp; </a:t>
            </a:r>
            <a:r>
              <a:rPr lang="pt-B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pt-B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&lt;60) {</a:t>
            </a:r>
          </a:p>
          <a:p>
            <a:pPr>
              <a:spcBef>
                <a:spcPct val="50000"/>
              </a:spcBef>
            </a:pPr>
            <a:r>
              <a:rPr lang="pt-BR" alt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 </a:t>
            </a:r>
            <a:r>
              <a:rPr lang="pt-BR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.hr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.min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m; </a:t>
            </a:r>
            <a:r>
              <a:rPr lang="pt-BR" alt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alt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.sec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else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throw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/min/sec out of range"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E92F3EA5-BFEB-765C-0B35-2B7767FD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" y="44624"/>
            <a:ext cx="8815387" cy="620713"/>
          </a:xfrm>
        </p:spPr>
        <p:txBody>
          <a:bodyPr/>
          <a:lstStyle/>
          <a:p>
            <a:r>
              <a:rPr lang="en-US" altLang="en-US" b="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Time1 class with multiple constructors</a:t>
            </a:r>
            <a:endParaRPr lang="en-US" altLang="en-US" sz="2800" b="0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D5DAE809-47F0-E16A-05B7-760D2FE6AE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5811BD-256A-304D-9A55-36E3F0FCEDEA}" type="slidenum">
              <a:rPr lang="en-US" altLang="en-US" sz="800" smtClean="0">
                <a:solidFill>
                  <a:srgbClr val="595959"/>
                </a:solidFill>
              </a:rPr>
              <a:pPr/>
              <a:t>29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67587" name="TextBox 6">
            <a:extLst>
              <a:ext uri="{FF2B5EF4-FFF2-40B4-BE49-F238E27FC236}">
                <a16:creationId xmlns:a16="http://schemas.microsoft.com/office/drawing/2014/main" id="{82AE6382-8E61-E241-36D2-229DF4209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018802"/>
            <a:ext cx="3838575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Time1 ()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this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Time1 (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this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0, 0);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Time1 (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min)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this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min, 0);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Time1(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min,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sec)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min; 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sec;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Time1 (Time1 t)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this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t.getHr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t.getMin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t.getSec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7588" name="TextBox 7">
            <a:extLst>
              <a:ext uri="{FF2B5EF4-FFF2-40B4-BE49-F238E27FC236}">
                <a16:creationId xmlns:a16="http://schemas.microsoft.com/office/drawing/2014/main" id="{5FDC215C-99D8-E38C-625A-6D0D723FA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92696"/>
            <a:ext cx="5451475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 &amp;&amp;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24)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 must be 0-23"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min)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(min &gt;= 0 &amp;&amp; min &lt; 60)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min;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"min must be 0-59"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sec)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(sec &gt;= 0 &amp;&amp; sec &lt; 60)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sec;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else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"sec must be 0-59"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min,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sec) {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hr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.setMin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(min);</a:t>
            </a:r>
          </a:p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.setSec</a:t>
            </a:r>
            <a:r>
              <a:rPr lang="en-US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(sec);</a:t>
            </a: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E537A-24A1-8ED5-B11D-6B46B2C2F190}"/>
              </a:ext>
            </a:extLst>
          </p:cNvPr>
          <p:cNvCxnSpPr>
            <a:cxnSpLocks/>
          </p:cNvCxnSpPr>
          <p:nvPr/>
        </p:nvCxnSpPr>
        <p:spPr>
          <a:xfrm>
            <a:off x="3851275" y="765175"/>
            <a:ext cx="0" cy="610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90" name="TextBox 1">
            <a:extLst>
              <a:ext uri="{FF2B5EF4-FFF2-40B4-BE49-F238E27FC236}">
                <a16:creationId xmlns:a16="http://schemas.microsoft.com/office/drawing/2014/main" id="{6AC5A5AB-972C-6771-3487-DA805B33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00" y="1032793"/>
            <a:ext cx="2447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class Time1 {</a:t>
            </a:r>
          </a:p>
        </p:txBody>
      </p:sp>
      <p:sp>
        <p:nvSpPr>
          <p:cNvPr id="67591" name="TextBox 3">
            <a:extLst>
              <a:ext uri="{FF2B5EF4-FFF2-40B4-BE49-F238E27FC236}">
                <a16:creationId xmlns:a16="http://schemas.microsoft.com/office/drawing/2014/main" id="{24A6FD72-9DB3-A086-E7BF-B15C1FED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597650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B6E0D23-FE62-038C-8E9F-ACE1F786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toString() method for a class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C327446A-AA74-7335-AD97-D48D7AB0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200" y="1628775"/>
            <a:ext cx="8202613" cy="467995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Every object has a </a:t>
            </a:r>
            <a:r>
              <a:rPr lang="en-US" altLang="en-US" sz="18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toString()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method defined.</a:t>
            </a:r>
          </a:p>
          <a:p>
            <a:pPr eaLnBrk="1" hangingPunct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Check 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toString() 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in class </a:t>
            </a:r>
            <a:r>
              <a:rPr lang="en-US" altLang="en-US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java.lang.Object</a:t>
            </a:r>
          </a:p>
          <a:p>
            <a:pPr eaLnBrk="1" hangingPunct="1"/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When we print an object, the object’s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toString()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method is invoked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to convert the object into a String and this string is returned.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AB7A2697-0D52-6617-3131-DD6413468A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54BBD5-BA00-CE4D-8448-A73CDA2FEF34}" type="slidenum">
              <a:rPr lang="en-US" altLang="en-US" sz="800" smtClean="0">
                <a:solidFill>
                  <a:srgbClr val="595959"/>
                </a:solidFill>
              </a:rPr>
              <a:pPr/>
              <a:t>3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22532" name="TextBox 1">
            <a:extLst>
              <a:ext uri="{FF2B5EF4-FFF2-40B4-BE49-F238E27FC236}">
                <a16:creationId xmlns:a16="http://schemas.microsoft.com/office/drawing/2014/main" id="{86BDCB7C-E238-3F82-ABDD-54EEB370A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5157788"/>
            <a:ext cx="59769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hlinkClick r:id="rId3"/>
              </a:rPr>
              <a:t>https://docs.oracle.com/javase/8/docs/api/java/lang/Object.html</a:t>
            </a:r>
            <a:endParaRPr lang="en-US" altLang="en-US"/>
          </a:p>
        </p:txBody>
      </p:sp>
      <p:pic>
        <p:nvPicPr>
          <p:cNvPr id="22533" name="Picture 3">
            <a:extLst>
              <a:ext uri="{FF2B5EF4-FFF2-40B4-BE49-F238E27FC236}">
                <a16:creationId xmlns:a16="http://schemas.microsoft.com/office/drawing/2014/main" id="{340EA65B-3E70-9DF4-5CAA-5E83E7E6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86425"/>
            <a:ext cx="85344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5500AC94-4580-885B-D492-2A724D72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" y="324758"/>
            <a:ext cx="8382000" cy="76517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Try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795C-8F27-6C2F-3343-83671492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546976" cy="5498976"/>
          </a:xfrm>
        </p:spPr>
        <p:txBody>
          <a:bodyPr/>
          <a:lstStyle/>
          <a:p>
            <a:pPr>
              <a:buFont typeface="Wingdings 2" charset="0"/>
              <a:buChar char=""/>
              <a:defRPr/>
            </a:pPr>
            <a:r>
              <a:rPr lang="en-US" sz="2000" dirty="0">
                <a:latin typeface="Verdana"/>
                <a:cs typeface="Verdana"/>
              </a:rPr>
              <a:t>Replace the constructor that takes Time1 object reference as:</a:t>
            </a:r>
          </a:p>
          <a:p>
            <a:pPr marL="800100" lvl="2" indent="0">
              <a:buFont typeface="Wingdings 2" charset="0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Time1 (Time1 t) {</a:t>
            </a:r>
          </a:p>
          <a:p>
            <a:pPr marL="800100" lvl="2" indent="0">
              <a:buFont typeface="Wingdings 2" charset="0"/>
              <a:buNone/>
              <a:defRPr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(t.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hr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min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t.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sec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marL="800100" lvl="2" indent="0">
              <a:buFont typeface="Wingdings 2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Font typeface="Wingdings 2" charset="0"/>
              <a:buChar char=""/>
              <a:defRPr/>
            </a:pPr>
            <a:r>
              <a:rPr lang="en-US" sz="2000" dirty="0">
                <a:latin typeface="Verdana"/>
                <a:cs typeface="Verdana"/>
              </a:rPr>
              <a:t>The above works (even though </a:t>
            </a:r>
            <a:r>
              <a:rPr lang="en-US" sz="2000" dirty="0" err="1">
                <a:latin typeface="Verdana"/>
                <a:cs typeface="Verdana"/>
              </a:rPr>
              <a:t>hr</a:t>
            </a:r>
            <a:r>
              <a:rPr lang="en-US" sz="2000" dirty="0">
                <a:latin typeface="Verdana"/>
                <a:cs typeface="Verdana"/>
              </a:rPr>
              <a:t>, min, sec are private members)</a:t>
            </a:r>
          </a:p>
          <a:p>
            <a:pPr lvl="1">
              <a:buFont typeface="Wingdings 2" charset="0"/>
              <a:buChar char=""/>
              <a:defRPr/>
            </a:pPr>
            <a:r>
              <a:rPr lang="en-US" sz="1800" dirty="0">
                <a:latin typeface="Verdana"/>
                <a:cs typeface="Verdana"/>
              </a:rPr>
              <a:t>This is because an object of a class that has a </a:t>
            </a:r>
            <a:r>
              <a:rPr lang="en-US" sz="1800" dirty="0">
                <a:solidFill>
                  <a:srgbClr val="0000FF"/>
                </a:solidFill>
                <a:latin typeface="Verdana"/>
                <a:cs typeface="Verdana"/>
              </a:rPr>
              <a:t>reference to another object of the same class</a:t>
            </a:r>
            <a:r>
              <a:rPr lang="en-US" sz="1800" dirty="0">
                <a:latin typeface="Verdana"/>
                <a:cs typeface="Verdana"/>
              </a:rPr>
              <a:t> can access all members of the second object, including private members.</a:t>
            </a:r>
          </a:p>
          <a:p>
            <a:pPr>
              <a:buFont typeface="Wingdings 2" charset="0"/>
              <a:buChar char=""/>
              <a:defRPr/>
            </a:pPr>
            <a:endParaRPr lang="en-US" dirty="0"/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51BA13FA-D775-E61C-1E66-95C68B41BC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F92D85-6FC7-ED4D-9FC0-93FFFC1681C7}" type="slidenum">
              <a:rPr lang="en-US" altLang="en-US" sz="800" smtClean="0">
                <a:solidFill>
                  <a:srgbClr val="595959"/>
                </a:solidFill>
              </a:rPr>
              <a:pPr/>
              <a:t>30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2">
            <a:extLst>
              <a:ext uri="{FF2B5EF4-FFF2-40B4-BE49-F238E27FC236}">
                <a16:creationId xmlns:a16="http://schemas.microsoft.com/office/drawing/2014/main" id="{3672399F-B900-7D95-07C9-FBA4E08F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333375"/>
            <a:ext cx="8166100" cy="914400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en-US" altLang="en-US" sz="2400">
                <a:latin typeface="Verdana" panose="020B0604030504040204" pitchFamily="34" charset="0"/>
                <a:ea typeface="ＭＳ Ｐゴシック" panose="020B0600070205080204" pitchFamily="34" charset="-128"/>
              </a:rPr>
              <a:t>7-1 What is the output?</a:t>
            </a:r>
          </a:p>
        </p:txBody>
      </p:sp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83309DC8-15D7-0C47-5072-9AC611132D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FBBD55-BB4F-A743-A220-746531654EB4}" type="slidenum">
              <a:rPr lang="en-US" altLang="en-US" sz="800" smtClean="0">
                <a:solidFill>
                  <a:srgbClr val="595959"/>
                </a:solidFill>
              </a:rPr>
              <a:pPr/>
              <a:t>31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D413E-CB91-F36A-40DC-97F6562E4BC9}"/>
              </a:ext>
            </a:extLst>
          </p:cNvPr>
          <p:cNvSpPr txBox="1"/>
          <p:nvPr/>
        </p:nvSpPr>
        <p:spPr>
          <a:xfrm>
            <a:off x="899592" y="1340768"/>
            <a:ext cx="5035553" cy="4770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TestClass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{</a:t>
            </a:r>
            <a:endParaRPr lang="en-US" dirty="0">
              <a:latin typeface="Consolas"/>
              <a:ea typeface="ＭＳ Ｐゴシック" charset="0"/>
              <a:cs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  <a:ea typeface="ＭＳ Ｐゴシック" charset="0"/>
                <a:cs typeface="ＭＳ Ｐゴシック" charset="0"/>
              </a:rPr>
              <a:t>x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ＭＳ Ｐゴシック" charset="0"/>
                <a:cs typeface="ＭＳ Ｐゴシック" charset="0"/>
              </a:rPr>
              <a:t>;</a:t>
            </a:r>
            <a:endParaRPr lang="en-US" dirty="0">
              <a:latin typeface="Consolas"/>
              <a:ea typeface="ＭＳ Ｐゴシック" charset="0"/>
              <a:cs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fn1() {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x;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	x = 10;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  }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Consolas"/>
              <a:ea typeface="ＭＳ Ｐゴシック" charset="0"/>
              <a:cs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) {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TestClass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t =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TestClass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();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	t.fn1();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  <a:cs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t.</a:t>
            </a:r>
            <a:r>
              <a:rPr lang="en-US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ＭＳ Ｐゴシック" charset="0"/>
                <a:cs typeface="ＭＳ Ｐゴシック" charset="0"/>
              </a:rPr>
              <a:t>x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  <a:cs typeface="ＭＳ Ｐゴシック" charset="0"/>
              </a:rPr>
              <a:t>);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  } </a:t>
            </a:r>
            <a:r>
              <a:rPr lang="en-US" dirty="0">
                <a:solidFill>
                  <a:srgbClr val="3F7F5F"/>
                </a:solidFill>
                <a:latin typeface="Consolas"/>
                <a:ea typeface="ＭＳ Ｐゴシック" charset="0"/>
                <a:cs typeface="ＭＳ Ｐゴシック" charset="0"/>
              </a:rPr>
              <a:t>// end method main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/>
                <a:ea typeface="ＭＳ Ｐゴシック" charset="0"/>
                <a:cs typeface="ＭＳ Ｐゴシック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/>
                <a:ea typeface="ＭＳ Ｐゴシック" charset="0"/>
                <a:cs typeface="ＭＳ Ｐゴシック" charset="0"/>
              </a:rPr>
              <a:t>TestClass</a:t>
            </a:r>
            <a:r>
              <a:rPr lang="en-US" dirty="0">
                <a:solidFill>
                  <a:srgbClr val="3F7F5F"/>
                </a:solidFill>
                <a:latin typeface="Consolas"/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71684" name="TextBox 7">
            <a:extLst>
              <a:ext uri="{FF2B5EF4-FFF2-40B4-BE49-F238E27FC236}">
                <a16:creationId xmlns:a16="http://schemas.microsoft.com/office/drawing/2014/main" id="{FB5638D8-F649-3BE9-47C1-DE84C53C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349500"/>
            <a:ext cx="1468438" cy="701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AutoNum type="alphaUcParenBoth"/>
            </a:pPr>
            <a:r>
              <a:rPr lang="en-US" altLang="en-US">
                <a:latin typeface="Verdana" panose="020B0604030504040204" pitchFamily="34" charset="0"/>
              </a:rPr>
              <a:t>10</a:t>
            </a:r>
          </a:p>
          <a:p>
            <a:pPr>
              <a:spcBef>
                <a:spcPct val="50000"/>
              </a:spcBef>
              <a:buFontTx/>
              <a:buAutoNum type="alphaUcParenBoth"/>
            </a:pPr>
            <a:r>
              <a:rPr lang="en-US" altLang="en-US">
                <a:latin typeface="Verdana" panose="020B0604030504040204" pitchFamily="34" charset="0"/>
              </a:rPr>
              <a:t>0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18C40191-4BDF-288C-DFF0-69994C49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Multiple classes in a .java file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DDAFBDD5-6F12-FA41-3E0A-8430FE9B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412875"/>
            <a:ext cx="8569325" cy="4906963"/>
          </a:xfrm>
        </p:spPr>
        <p:txBody>
          <a:bodyPr/>
          <a:lstStyle/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A .java file can include multiple class declarations, but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only one </a:t>
            </a: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of the classes can be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public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When a .java file contains many class declarations,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 separate .class file is generated </a:t>
            </a: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by the compiler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for each class </a:t>
            </a: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declaration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All the .class files generated by the compiler will be kept in the same directory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non-public classes </a:t>
            </a: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can be used by any class in the same “package”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Remember, public classes can be used by any class even in other packages</a:t>
            </a:r>
          </a:p>
        </p:txBody>
      </p:sp>
      <p:sp>
        <p:nvSpPr>
          <p:cNvPr id="73731" name="Slide Number Placeholder 5">
            <a:extLst>
              <a:ext uri="{FF2B5EF4-FFF2-40B4-BE49-F238E27FC236}">
                <a16:creationId xmlns:a16="http://schemas.microsoft.com/office/drawing/2014/main" id="{D89A134F-BC57-35CE-D771-6528632BE5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D24EC9-6B65-DB4A-92CC-11AB04A1E3F6}" type="slidenum">
              <a:rPr lang="en-US" altLang="en-US" sz="800" smtClean="0">
                <a:solidFill>
                  <a:srgbClr val="595959"/>
                </a:solidFill>
              </a:rPr>
              <a:pPr/>
              <a:t>32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E12FC5E5-2456-AF56-C11B-8A6C58637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E3B08C-24F2-C448-90CB-A896075675D2}" type="slidenum">
              <a:rPr lang="en-US" altLang="en-US" sz="800" smtClean="0">
                <a:solidFill>
                  <a:srgbClr val="595959"/>
                </a:solidFill>
              </a:rPr>
              <a:pPr/>
              <a:t>33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74754" name="TextBox 4">
            <a:extLst>
              <a:ext uri="{FF2B5EF4-FFF2-40B4-BE49-F238E27FC236}">
                <a16:creationId xmlns:a16="http://schemas.microsoft.com/office/drawing/2014/main" id="{A36D4595-E4C1-369B-451B-69742EF9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88913"/>
            <a:ext cx="69850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Test1 {</a:t>
            </a: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printMsg() {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	System.</a:t>
            </a:r>
            <a:r>
              <a:rPr lang="en-US" altLang="en-US" sz="18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 sz="18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MultipleClassTest {</a:t>
            </a:r>
            <a:endParaRPr lang="en-US" altLang="en-US" sz="18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	Test1 t =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Test1();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	t.printMsg();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TextBox 5">
            <a:extLst>
              <a:ext uri="{FF2B5EF4-FFF2-40B4-BE49-F238E27FC236}">
                <a16:creationId xmlns:a16="http://schemas.microsoft.com/office/drawing/2014/main" id="{E65EFCF1-0E1D-8877-D6C8-B6916A682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29225"/>
            <a:ext cx="7200900" cy="830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altLang="en-US" b="1">
                <a:latin typeface="Verdana" panose="020B0604030504040204" pitchFamily="34" charset="0"/>
              </a:rPr>
              <a:t>Test1.class </a:t>
            </a:r>
            <a:r>
              <a:rPr lang="en-US" altLang="en-US">
                <a:latin typeface="Verdana" panose="020B0604030504040204" pitchFamily="34" charset="0"/>
              </a:rPr>
              <a:t>and </a:t>
            </a:r>
            <a:r>
              <a:rPr lang="en-US" altLang="en-US" b="1">
                <a:latin typeface="Verdana" panose="020B0604030504040204" pitchFamily="34" charset="0"/>
              </a:rPr>
              <a:t>MultipleClassTest.class</a:t>
            </a:r>
            <a:r>
              <a:rPr lang="en-US" altLang="en-US">
                <a:latin typeface="Verdana" panose="020B0604030504040204" pitchFamily="34" charset="0"/>
              </a:rPr>
              <a:t> are generated when compiled. In Eclipse, (by default) you will see the two .class files in the bin folder for that project.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26809CCD-5601-C7BE-572B-16C3B43C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Composition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40D8875B-2A47-0615-8B0B-71C94E446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17" y="1382240"/>
            <a:ext cx="8382000" cy="1905000"/>
          </a:xfrm>
        </p:spPr>
        <p:txBody>
          <a:bodyPr/>
          <a:lstStyle/>
          <a:p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A class can have references to objects of other classes as members</a:t>
            </a:r>
          </a:p>
          <a:p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This is called </a:t>
            </a:r>
            <a:r>
              <a:rPr lang="en-US" altLang="en-US" sz="24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composition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, also referred to as </a:t>
            </a:r>
            <a:r>
              <a:rPr lang="en-US" altLang="en-US" sz="24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has-a</a:t>
            </a:r>
            <a:r>
              <a:rPr lang="en-US" altLang="en-US" sz="24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relationship.</a:t>
            </a:r>
          </a:p>
        </p:txBody>
      </p:sp>
      <p:sp>
        <p:nvSpPr>
          <p:cNvPr id="76803" name="Slide Number Placeholder 5">
            <a:extLst>
              <a:ext uri="{FF2B5EF4-FFF2-40B4-BE49-F238E27FC236}">
                <a16:creationId xmlns:a16="http://schemas.microsoft.com/office/drawing/2014/main" id="{62F91437-16F6-6057-E287-E69037907D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75C08D-AFC0-0747-ACA5-FC27DA67488C}" type="slidenum">
              <a:rPr lang="en-US" altLang="en-US" sz="800" smtClean="0">
                <a:solidFill>
                  <a:srgbClr val="595959"/>
                </a:solidFill>
              </a:rPr>
              <a:pPr/>
              <a:t>34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76804" name="TextBox 6">
            <a:extLst>
              <a:ext uri="{FF2B5EF4-FFF2-40B4-BE49-F238E27FC236}">
                <a16:creationId xmlns:a16="http://schemas.microsoft.com/office/drawing/2014/main" id="{D627A219-62CC-DE91-E6C6-1AA88E3D0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068638"/>
            <a:ext cx="28924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Date1 {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altLang="en-US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b="1" u="sng">
                <a:solidFill>
                  <a:srgbClr val="0000C0"/>
                </a:solidFill>
                <a:latin typeface="Consolas" panose="020B0609020204030204" pitchFamily="49" charset="0"/>
              </a:rPr>
              <a:t>fName</a:t>
            </a:r>
            <a:r>
              <a:rPr lang="en-US" altLang="en-US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b="1" u="sng">
                <a:solidFill>
                  <a:srgbClr val="0000C0"/>
                </a:solidFill>
                <a:latin typeface="Consolas" panose="020B0609020204030204" pitchFamily="49" charset="0"/>
              </a:rPr>
              <a:t>lName</a:t>
            </a:r>
            <a:r>
              <a:rPr lang="en-US" altLang="en-US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Date1 </a:t>
            </a:r>
            <a:r>
              <a:rPr lang="en-US" altLang="en-US" b="1" u="sng">
                <a:solidFill>
                  <a:srgbClr val="0000C0"/>
                </a:solidFill>
                <a:latin typeface="Consolas" panose="020B0609020204030204" pitchFamily="49" charset="0"/>
              </a:rPr>
              <a:t>bDate</a:t>
            </a:r>
            <a:r>
              <a:rPr lang="en-US" altLang="en-US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private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Date1 </a:t>
            </a:r>
            <a:r>
              <a:rPr lang="en-US" altLang="en-US" b="1" u="sng">
                <a:solidFill>
                  <a:srgbClr val="0000C0"/>
                </a:solidFill>
                <a:latin typeface="Consolas" panose="020B0609020204030204" pitchFamily="49" charset="0"/>
              </a:rPr>
              <a:t>hDate</a:t>
            </a:r>
            <a:r>
              <a:rPr lang="en-US" altLang="en-US" b="1" u="sng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CFFAF398-6B02-510C-9E2F-92958FB8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noFill/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7.3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B9EEF-0781-15EE-B99B-6BDA644B2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Verdana"/>
                <a:cs typeface="Verdana"/>
              </a:rPr>
              <a:t>import static</a:t>
            </a:r>
            <a:endParaRPr lang="en-US" altLang="en-US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66BC48C1-D397-898C-770A-C9C96ED2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" y="439363"/>
            <a:ext cx="8382000" cy="887413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Use static fields and methods</a:t>
            </a:r>
          </a:p>
        </p:txBody>
      </p:sp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4972B5B0-CE48-82FD-372C-48899DD7DF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23184C-C5AE-5E44-8C68-595BBF062E23}" type="slidenum">
              <a:rPr lang="en-US" altLang="en-US" sz="800" smtClean="0">
                <a:solidFill>
                  <a:srgbClr val="595959"/>
                </a:solidFill>
              </a:rPr>
              <a:pPr/>
              <a:t>36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78851" name="TextBox 4">
            <a:extLst>
              <a:ext uri="{FF2B5EF4-FFF2-40B4-BE49-F238E27FC236}">
                <a16:creationId xmlns:a16="http://schemas.microsoft.com/office/drawing/2014/main" id="{F6637CC9-F733-B906-FE9E-06E827D5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1863725"/>
            <a:ext cx="818356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>
                <a:latin typeface="Courier New" panose="02070309020205020404" pitchFamily="49" charset="0"/>
              </a:rPr>
              <a:t> java.lang.Math;</a:t>
            </a:r>
          </a:p>
          <a:p>
            <a:endParaRPr lang="en-US" altLang="en-US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3F7F5F"/>
                </a:solidFill>
                <a:latin typeface="Courier New" panose="02070309020205020404" pitchFamily="49" charset="0"/>
              </a:rPr>
              <a:t>// use static fields in java.lang.Math</a:t>
            </a:r>
          </a:p>
          <a:p>
            <a:endParaRPr lang="en-US" altLang="en-US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 = Math.</a:t>
            </a:r>
            <a:r>
              <a:rPr lang="en-US" altLang="en-US" i="1">
                <a:latin typeface="Courier New" panose="02070309020205020404" pitchFamily="49" charset="0"/>
              </a:rPr>
              <a:t>abs</a:t>
            </a:r>
            <a:r>
              <a:rPr lang="en-US" altLang="en-US">
                <a:latin typeface="Courier New" panose="02070309020205020404" pitchFamily="49" charset="0"/>
              </a:rPr>
              <a:t>(-20.0);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System.</a:t>
            </a:r>
            <a:r>
              <a:rPr lang="en-US" altLang="en-US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>
                <a:latin typeface="Courier New" panose="02070309020205020404" pitchFamily="49" charset="0"/>
              </a:rPr>
              <a:t>.println (</a:t>
            </a:r>
            <a:r>
              <a:rPr lang="en-US" altLang="en-US">
                <a:solidFill>
                  <a:srgbClr val="2A00FF"/>
                </a:solidFill>
                <a:latin typeface="Courier New" panose="02070309020205020404" pitchFamily="49" charset="0"/>
              </a:rPr>
              <a:t>"Absolute value = "</a:t>
            </a:r>
            <a:r>
              <a:rPr lang="en-US" altLang="en-US">
                <a:latin typeface="Courier New" panose="02070309020205020404" pitchFamily="49" charset="0"/>
              </a:rPr>
              <a:t> + </a:t>
            </a:r>
            <a:r>
              <a:rPr lang="en-US" altLang="en-US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endParaRPr lang="en-US" altLang="en-US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>
                <a:latin typeface="Courier New" panose="02070309020205020404" pitchFamily="49" charset="0"/>
              </a:rPr>
              <a:t> = 10;</a:t>
            </a:r>
          </a:p>
          <a:p>
            <a:r>
              <a:rPr lang="en-US" alt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A3E3E"/>
                </a:solidFill>
                <a:latin typeface="Courier New" panose="02070309020205020404" pitchFamily="49" charset="0"/>
              </a:rPr>
              <a:t>circumference</a:t>
            </a:r>
            <a:r>
              <a:rPr lang="en-US" altLang="en-US">
                <a:latin typeface="Courier New" panose="02070309020205020404" pitchFamily="49" charset="0"/>
              </a:rPr>
              <a:t> = 2 * Math.</a:t>
            </a:r>
            <a:r>
              <a:rPr lang="en-US" altLang="en-US" b="1" i="1">
                <a:solidFill>
                  <a:srgbClr val="0000C0"/>
                </a:solidFill>
                <a:latin typeface="Courier New" panose="02070309020205020404" pitchFamily="49" charset="0"/>
              </a:rPr>
              <a:t>PI</a:t>
            </a:r>
            <a:r>
              <a:rPr lang="en-US" altLang="en-US">
                <a:latin typeface="Courier New" panose="02070309020205020404" pitchFamily="49" charset="0"/>
              </a:rPr>
              <a:t> * </a:t>
            </a:r>
            <a:r>
              <a:rPr lang="en-US" altLang="en-US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System.</a:t>
            </a:r>
            <a:r>
              <a:rPr lang="en-US" altLang="en-US" b="1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>
                <a:latin typeface="Courier New" panose="02070309020205020404" pitchFamily="49" charset="0"/>
              </a:rPr>
              <a:t>.println (</a:t>
            </a:r>
            <a:r>
              <a:rPr lang="en-US" altLang="en-US">
                <a:solidFill>
                  <a:srgbClr val="2A00FF"/>
                </a:solidFill>
                <a:latin typeface="Courier New" panose="02070309020205020404" pitchFamily="49" charset="0"/>
              </a:rPr>
              <a:t>"The circumference = "</a:t>
            </a:r>
            <a:r>
              <a:rPr lang="en-US" altLang="en-US">
                <a:latin typeface="Courier New" panose="02070309020205020404" pitchFamily="49" charset="0"/>
              </a:rPr>
              <a:t> + </a:t>
            </a:r>
            <a:r>
              <a:rPr lang="en-US" altLang="en-US">
                <a:solidFill>
                  <a:srgbClr val="6A3E3E"/>
                </a:solidFill>
                <a:latin typeface="Courier New" panose="02070309020205020404" pitchFamily="49" charset="0"/>
              </a:rPr>
              <a:t>circumference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EA7A5882-DDB5-7684-F5CB-B59980DB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575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Import static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F001DCE2-AF44-10E9-C890-E208B3378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773238"/>
            <a:ext cx="7610475" cy="4421187"/>
          </a:xfrm>
        </p:spPr>
        <p:txBody>
          <a:bodyPr/>
          <a:lstStyle/>
          <a:p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A static import declaration can be used to </a:t>
            </a: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import static members of a class or an interface</a:t>
            </a:r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so we can access them using unqualified names (i.e. the class name and a dot are not required when using an imported static member)</a:t>
            </a:r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8A079E67-FB3B-E9B3-D378-CE77A685DD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E6AB5C-3E08-314A-8A9E-92951CCD56CB}" type="slidenum">
              <a:rPr lang="en-US" altLang="en-US" sz="800" smtClean="0">
                <a:solidFill>
                  <a:srgbClr val="595959"/>
                </a:solidFill>
              </a:rPr>
              <a:pPr/>
              <a:t>37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C16D2F9C-7519-CA4B-4F74-72F58FD5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575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Import static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CF31D166-7EAD-EDC9-BC00-5197818B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5" y="1773238"/>
            <a:ext cx="7610475" cy="4421187"/>
          </a:xfrm>
        </p:spPr>
        <p:txBody>
          <a:bodyPr/>
          <a:lstStyle/>
          <a:p>
            <a:pPr>
              <a:buFont typeface="Wingdings 2" charset="0"/>
              <a:buChar char=""/>
              <a:defRPr/>
            </a:pPr>
            <a:r>
              <a:rPr lang="en-US" sz="1800" dirty="0">
                <a:latin typeface="Verdana"/>
                <a:cs typeface="Verdana"/>
              </a:rPr>
              <a:t>Two possible statements: </a:t>
            </a:r>
          </a:p>
          <a:p>
            <a:pPr lvl="1">
              <a:buFont typeface="Wingdings 2" charset="0"/>
              <a:buChar char=""/>
              <a:defRPr/>
            </a:pPr>
            <a:r>
              <a:rPr lang="en-US" sz="1600" dirty="0">
                <a:latin typeface="Verdana"/>
                <a:cs typeface="Verdana"/>
              </a:rPr>
              <a:t>static import single member</a:t>
            </a:r>
          </a:p>
          <a:p>
            <a:pPr lvl="2">
              <a:buFont typeface="Wingdings 2" charset="0"/>
              <a:buChar char=""/>
              <a:defRPr/>
            </a:pPr>
            <a:r>
              <a:rPr lang="en-US" sz="1600" b="1" dirty="0" err="1">
                <a:latin typeface="Verdana"/>
                <a:cs typeface="Verdana"/>
              </a:rPr>
              <a:t>pkgName.className.staticMemberName</a:t>
            </a:r>
            <a:r>
              <a:rPr lang="en-US" sz="1600" dirty="0">
                <a:latin typeface="Verdana"/>
                <a:cs typeface="Verdana"/>
              </a:rPr>
              <a:t> imports the specified static member</a:t>
            </a:r>
          </a:p>
          <a:p>
            <a:pPr marL="685800" lvl="2" indent="0">
              <a:buFont typeface="Wingdings 2" charset="0"/>
              <a:buNone/>
              <a:defRPr/>
            </a:pPr>
            <a:r>
              <a:rPr lang="en-US" sz="1600" dirty="0">
                <a:latin typeface="Verdana"/>
                <a:cs typeface="Verdana"/>
              </a:rPr>
              <a:t>	 E.g. </a:t>
            </a:r>
            <a:r>
              <a:rPr lang="en-US" sz="1600" b="1" dirty="0">
                <a:latin typeface="Courier New"/>
                <a:cs typeface="Courier New"/>
              </a:rPr>
              <a:t>import static </a:t>
            </a:r>
            <a:r>
              <a:rPr lang="en-US" sz="1600" b="1" dirty="0" err="1">
                <a:latin typeface="Courier New"/>
                <a:cs typeface="Courier New"/>
              </a:rPr>
              <a:t>java.util.Arrays.sort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 marL="685800" lvl="2" indent="0">
              <a:buFont typeface="Wingdings 2" charset="0"/>
              <a:buNone/>
              <a:defRPr/>
            </a:pPr>
            <a:endParaRPr lang="en-US" sz="1600" dirty="0">
              <a:latin typeface="Verdana"/>
              <a:cs typeface="Verdana"/>
            </a:endParaRPr>
          </a:p>
          <a:p>
            <a:pPr lvl="1">
              <a:buFont typeface="Wingdings 2" charset="0"/>
              <a:buChar char=""/>
              <a:defRPr/>
            </a:pPr>
            <a:r>
              <a:rPr lang="en-US" sz="1600" dirty="0">
                <a:latin typeface="Verdana"/>
                <a:cs typeface="Verdana"/>
              </a:rPr>
              <a:t>static import all members</a:t>
            </a:r>
          </a:p>
          <a:p>
            <a:pPr lvl="2">
              <a:buFont typeface="Wingdings 2" charset="0"/>
              <a:buChar char=""/>
              <a:defRPr/>
            </a:pPr>
            <a:r>
              <a:rPr lang="en-US" sz="1600" b="1" dirty="0" err="1">
                <a:latin typeface="Verdana"/>
                <a:cs typeface="Verdana"/>
              </a:rPr>
              <a:t>pkgName.className</a:t>
            </a:r>
            <a:r>
              <a:rPr lang="en-US" sz="1600" b="1" dirty="0">
                <a:latin typeface="Verdana"/>
                <a:cs typeface="Verdana"/>
              </a:rPr>
              <a:t>.* </a:t>
            </a:r>
            <a:r>
              <a:rPr lang="en-US" sz="1600" dirty="0">
                <a:latin typeface="Verdana"/>
                <a:cs typeface="Verdana"/>
              </a:rPr>
              <a:t>imports all the static members of the class</a:t>
            </a:r>
          </a:p>
          <a:p>
            <a:pPr marL="685800" lvl="2" indent="0">
              <a:buFont typeface="Wingdings 2" charset="0"/>
              <a:buNone/>
              <a:defRPr/>
            </a:pPr>
            <a:r>
              <a:rPr lang="en-US" sz="1600" dirty="0">
                <a:latin typeface="Verdana"/>
                <a:cs typeface="Verdana"/>
              </a:rPr>
              <a:t>	 E.g. </a:t>
            </a:r>
            <a:r>
              <a:rPr lang="en-US" sz="1600" b="1" dirty="0">
                <a:latin typeface="Courier New"/>
                <a:cs typeface="Courier New"/>
              </a:rPr>
              <a:t>import static </a:t>
            </a:r>
            <a:r>
              <a:rPr lang="en-US" sz="1600" b="1" dirty="0" err="1">
                <a:latin typeface="Courier New"/>
                <a:cs typeface="Courier New"/>
              </a:rPr>
              <a:t>java.util.Arrays</a:t>
            </a:r>
            <a:r>
              <a:rPr lang="en-US" sz="1600" b="1" dirty="0">
                <a:latin typeface="Courier New"/>
                <a:cs typeface="Courier New"/>
              </a:rPr>
              <a:t>.*;</a:t>
            </a:r>
          </a:p>
          <a:p>
            <a:pPr lvl="1">
              <a:buFont typeface="Wingdings 2" charset="0"/>
              <a:buChar char=""/>
              <a:defRPr/>
            </a:pPr>
            <a:endParaRPr lang="en-US" dirty="0"/>
          </a:p>
          <a:p>
            <a:pPr>
              <a:buFont typeface="Wingdings 2" charset="0"/>
              <a:buChar char=""/>
              <a:defRPr/>
            </a:pPr>
            <a:endParaRPr lang="en-US" dirty="0"/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E049E4CA-2012-9469-E8FC-304D7C5916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96755F-ACED-2C44-B8EB-28592A29F4D2}" type="slidenum">
              <a:rPr lang="en-US" altLang="en-US" sz="800" smtClean="0">
                <a:solidFill>
                  <a:srgbClr val="595959"/>
                </a:solidFill>
              </a:rPr>
              <a:pPr/>
              <a:t>38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3">
            <a:extLst>
              <a:ext uri="{FF2B5EF4-FFF2-40B4-BE49-F238E27FC236}">
                <a16:creationId xmlns:a16="http://schemas.microsoft.com/office/drawing/2014/main" id="{65CB1757-1D12-B61A-F3CC-C73714CDA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510E8B-14C4-EC44-A102-DB3946FE3F18}" type="slidenum">
              <a:rPr lang="en-US" altLang="en-US" sz="800" smtClean="0">
                <a:solidFill>
                  <a:srgbClr val="595959"/>
                </a:solidFill>
              </a:rPr>
              <a:pPr/>
              <a:t>39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84994" name="TextBox 4">
            <a:extLst>
              <a:ext uri="{FF2B5EF4-FFF2-40B4-BE49-F238E27FC236}">
                <a16:creationId xmlns:a16="http://schemas.microsoft.com/office/drawing/2014/main" id="{56A849D3-D1AD-75B3-664D-44D1BE7B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33563"/>
            <a:ext cx="45688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java.util.Arrays.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sort;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java.util.Arrays.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binarySearch;</a:t>
            </a:r>
          </a:p>
          <a:p>
            <a:pPr>
              <a:spcBef>
                <a:spcPct val="50000"/>
              </a:spcBef>
            </a:pP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TestClass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[] arr = {3, 2, 1};</a:t>
            </a:r>
          </a:p>
          <a:p>
            <a:pPr>
              <a:spcBef>
                <a:spcPct val="50000"/>
              </a:spcBef>
            </a:pP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   sort(arr);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pos = 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binarySearch(arr, 3);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"pos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pos);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method main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TestClass</a:t>
            </a:r>
          </a:p>
        </p:txBody>
      </p:sp>
      <p:sp>
        <p:nvSpPr>
          <p:cNvPr id="84995" name="TextBox 5">
            <a:extLst>
              <a:ext uri="{FF2B5EF4-FFF2-40B4-BE49-F238E27FC236}">
                <a16:creationId xmlns:a16="http://schemas.microsoft.com/office/drawing/2014/main" id="{FD50BFC8-BB13-B4C7-F135-17CFF944E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2157413"/>
            <a:ext cx="434657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java.util.Arrays.*;</a:t>
            </a:r>
          </a:p>
          <a:p>
            <a:pPr>
              <a:spcBef>
                <a:spcPct val="50000"/>
              </a:spcBef>
            </a:pP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TestClass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[] arr = {3, 2, 1};</a:t>
            </a:r>
          </a:p>
          <a:p>
            <a:pPr>
              <a:spcBef>
                <a:spcPct val="50000"/>
              </a:spcBef>
            </a:pP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   sort(arr);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pos = 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binarySearch(arr, 3);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"pos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pos);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method main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TestClass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4AD69C-2814-FAA5-2B3E-F996012CA092}"/>
              </a:ext>
            </a:extLst>
          </p:cNvPr>
          <p:cNvCxnSpPr/>
          <p:nvPr/>
        </p:nvCxnSpPr>
        <p:spPr>
          <a:xfrm>
            <a:off x="4572000" y="1484313"/>
            <a:ext cx="0" cy="4176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DDF4DD4-2641-9313-0D1C-68F289342C8C}"/>
              </a:ext>
            </a:extLst>
          </p:cNvPr>
          <p:cNvSpPr txBox="1">
            <a:spLocks/>
          </p:cNvSpPr>
          <p:nvPr/>
        </p:nvSpPr>
        <p:spPr>
          <a:xfrm>
            <a:off x="935831" y="558802"/>
            <a:ext cx="7417072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chemeClr val="bg2"/>
                </a:solidFill>
              </a:rPr>
              <a:t>	import static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255207-BF0A-4A2C-A837-E081F89E8842}"/>
              </a:ext>
            </a:extLst>
          </p:cNvPr>
          <p:cNvCxnSpPr>
            <a:cxnSpLocks/>
          </p:cNvCxnSpPr>
          <p:nvPr/>
        </p:nvCxnSpPr>
        <p:spPr>
          <a:xfrm>
            <a:off x="395288" y="4005263"/>
            <a:ext cx="10810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86674-7F78-7EF5-D2C0-08BDAD352959}"/>
              </a:ext>
            </a:extLst>
          </p:cNvPr>
          <p:cNvCxnSpPr>
            <a:cxnSpLocks/>
          </p:cNvCxnSpPr>
          <p:nvPr/>
        </p:nvCxnSpPr>
        <p:spPr>
          <a:xfrm>
            <a:off x="5219700" y="4005263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361A2-EEB5-AA60-EC72-5655A71C3353}"/>
              </a:ext>
            </a:extLst>
          </p:cNvPr>
          <p:cNvCxnSpPr/>
          <p:nvPr/>
        </p:nvCxnSpPr>
        <p:spPr>
          <a:xfrm>
            <a:off x="1476375" y="4365625"/>
            <a:ext cx="12239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6B9DC9-7AE5-B60C-F08B-03BCE68B56BB}"/>
              </a:ext>
            </a:extLst>
          </p:cNvPr>
          <p:cNvCxnSpPr/>
          <p:nvPr/>
        </p:nvCxnSpPr>
        <p:spPr>
          <a:xfrm>
            <a:off x="6300788" y="4365625"/>
            <a:ext cx="12239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17000B7D-704B-DF3B-111D-5C7CEDFBE6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DFD423-4DD0-B146-A496-728D7E8911B6}" type="slidenum">
              <a:rPr lang="en-US" altLang="en-US" sz="800" smtClean="0">
                <a:solidFill>
                  <a:srgbClr val="595959"/>
                </a:solidFill>
              </a:rPr>
              <a:pPr/>
              <a:t>4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B28BA-1F53-BBF7-648C-FA2288297BC2}"/>
              </a:ext>
            </a:extLst>
          </p:cNvPr>
          <p:cNvSpPr txBox="1"/>
          <p:nvPr/>
        </p:nvSpPr>
        <p:spPr>
          <a:xfrm>
            <a:off x="539552" y="1556792"/>
            <a:ext cx="6614912" cy="4647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face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suit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(String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cardFace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, String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cardSuit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face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cardFace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suit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cardSuit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value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0;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constructor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c =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  <a:ea typeface="ＭＳ Ｐゴシック" charset="0"/>
              </a:rPr>
              <a:t>"5"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  <a:ea typeface="ＭＳ Ｐゴシック" charset="0"/>
              </a:rPr>
              <a:t>"Diamonds"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(c);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c.toString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());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method main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PlayingCard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EDF4CAB7-1F78-5825-92F4-0629BB8A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" y="505264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	Print object and </a:t>
            </a:r>
            <a:r>
              <a:rPr lang="en-US" altLang="en-US" sz="3600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toString</a:t>
            </a:r>
            <a:r>
              <a:rPr lang="en-US" altLang="en-US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()</a:t>
            </a:r>
          </a:p>
        </p:txBody>
      </p:sp>
      <p:sp>
        <p:nvSpPr>
          <p:cNvPr id="24580" name="TextBox 1">
            <a:extLst>
              <a:ext uri="{FF2B5EF4-FFF2-40B4-BE49-F238E27FC236}">
                <a16:creationId xmlns:a16="http://schemas.microsoft.com/office/drawing/2014/main" id="{19F086F3-8322-0075-DAAF-BD29245B8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349500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What method is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CBD336-BFEC-D6F5-744E-9744FE700C64}"/>
              </a:ext>
            </a:extLst>
          </p:cNvPr>
          <p:cNvCxnSpPr/>
          <p:nvPr/>
        </p:nvCxnSpPr>
        <p:spPr>
          <a:xfrm flipH="1">
            <a:off x="2916238" y="2565400"/>
            <a:ext cx="1439862" cy="503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FB2F58-66CB-33E9-186B-383905642557}"/>
              </a:ext>
            </a:extLst>
          </p:cNvPr>
          <p:cNvSpPr/>
          <p:nvPr/>
        </p:nvSpPr>
        <p:spPr>
          <a:xfrm>
            <a:off x="1043608" y="4077072"/>
            <a:ext cx="208823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3" name="TextBox 2">
            <a:extLst>
              <a:ext uri="{FF2B5EF4-FFF2-40B4-BE49-F238E27FC236}">
                <a16:creationId xmlns:a16="http://schemas.microsoft.com/office/drawing/2014/main" id="{5FAB7DEB-C71A-6409-5F68-879F1FF9D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745038"/>
            <a:ext cx="3960813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PlayingCard();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E5EA8A3-FD01-C06A-EAF4-15F05B26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4745038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Is this good?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374780-72ED-03FD-D351-2C0FF11F7691}"/>
              </a:ext>
            </a:extLst>
          </p:cNvPr>
          <p:cNvCxnSpPr>
            <a:cxnSpLocks/>
          </p:cNvCxnSpPr>
          <p:nvPr/>
        </p:nvCxnSpPr>
        <p:spPr>
          <a:xfrm flipH="1">
            <a:off x="4930775" y="4940300"/>
            <a:ext cx="93662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>
            <a:extLst>
              <a:ext uri="{FF2B5EF4-FFF2-40B4-BE49-F238E27FC236}">
                <a16:creationId xmlns:a16="http://schemas.microsoft.com/office/drawing/2014/main" id="{6CE831F2-EA7C-AF46-541A-64E4CAD0D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537969-01F6-F44A-A156-8CC5238571DE}" type="slidenum">
              <a:rPr lang="en-US" altLang="en-US" sz="800" smtClean="0">
                <a:solidFill>
                  <a:srgbClr val="595959"/>
                </a:solidFill>
              </a:rPr>
              <a:pPr/>
              <a:t>40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86018" name="TextBox 4">
            <a:extLst>
              <a:ext uri="{FF2B5EF4-FFF2-40B4-BE49-F238E27FC236}">
                <a16:creationId xmlns:a16="http://schemas.microsoft.com/office/drawing/2014/main" id="{B068F06A-0C61-F550-71BB-DE205FB88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60575"/>
            <a:ext cx="434657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java.util.Arrays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TestClass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[] arr = {3, 2, 1};</a:t>
            </a:r>
          </a:p>
          <a:p>
            <a:pPr>
              <a:spcBef>
                <a:spcPct val="50000"/>
              </a:spcBef>
            </a:pP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   Arrays.sort(arr);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pos = Arrays.</a:t>
            </a:r>
            <a:r>
              <a:rPr lang="en-US" altLang="en-US" sz="1400" b="1" i="1">
                <a:solidFill>
                  <a:srgbClr val="000000"/>
                </a:solidFill>
                <a:latin typeface="Consolas" panose="020B0609020204030204" pitchFamily="49" charset="0"/>
              </a:rPr>
              <a:t>binarySearch(arr, 3);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nsolas" panose="020B0609020204030204" pitchFamily="49" charset="0"/>
              </a:rPr>
              <a:t>"pos = "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 + pos);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method main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end class TestClass</a:t>
            </a:r>
          </a:p>
        </p:txBody>
      </p:sp>
      <p:sp>
        <p:nvSpPr>
          <p:cNvPr id="86019" name="TextBox 5">
            <a:extLst>
              <a:ext uri="{FF2B5EF4-FFF2-40B4-BE49-F238E27FC236}">
                <a16:creationId xmlns:a16="http://schemas.microsoft.com/office/drawing/2014/main" id="{36A1BCE3-A523-39AF-01E5-47E63BA6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2157413"/>
            <a:ext cx="434657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>
              <a:spcBef>
                <a:spcPct val="50000"/>
              </a:spcBef>
            </a:pP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{3, 2, 1};</a:t>
            </a:r>
          </a:p>
          <a:p>
            <a:pPr>
              <a:spcBef>
                <a:spcPct val="50000"/>
              </a:spcBef>
            </a:pPr>
            <a:r>
              <a:rPr lang="en-US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sort(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pos = </a:t>
            </a:r>
            <a:r>
              <a:rPr lang="en-US" alt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"pos = "</a:t>
            </a:r>
            <a:r>
              <a:rPr lang="en-US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pos);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method main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end class </a:t>
            </a:r>
            <a:r>
              <a:rPr lang="en-US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TestClass</a:t>
            </a:r>
            <a:endParaRPr lang="en-US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6024EE-CF99-CEA5-C74B-AD2150F9F389}"/>
              </a:ext>
            </a:extLst>
          </p:cNvPr>
          <p:cNvCxnSpPr/>
          <p:nvPr/>
        </p:nvCxnSpPr>
        <p:spPr>
          <a:xfrm>
            <a:off x="4572000" y="1484313"/>
            <a:ext cx="0" cy="4176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70759A5-C149-EF72-296B-703D395FC5F5}"/>
              </a:ext>
            </a:extLst>
          </p:cNvPr>
          <p:cNvSpPr txBox="1">
            <a:spLocks/>
          </p:cNvSpPr>
          <p:nvPr/>
        </p:nvSpPr>
        <p:spPr>
          <a:xfrm>
            <a:off x="252883" y="596107"/>
            <a:ext cx="8913813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chemeClr val="bg2"/>
                </a:solidFill>
              </a:rPr>
              <a:t>	import vs. import static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2985E7-EBF6-EBB1-4D0B-401F8894C232}"/>
              </a:ext>
            </a:extLst>
          </p:cNvPr>
          <p:cNvCxnSpPr/>
          <p:nvPr/>
        </p:nvCxnSpPr>
        <p:spPr>
          <a:xfrm>
            <a:off x="468313" y="3933825"/>
            <a:ext cx="12239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5FF788-5E58-6607-E5E9-8CE055E16CBF}"/>
              </a:ext>
            </a:extLst>
          </p:cNvPr>
          <p:cNvCxnSpPr>
            <a:cxnSpLocks/>
          </p:cNvCxnSpPr>
          <p:nvPr/>
        </p:nvCxnSpPr>
        <p:spPr>
          <a:xfrm>
            <a:off x="5292725" y="4076700"/>
            <a:ext cx="863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F0F276-82D5-70CC-7255-6E2DC1B35AD7}"/>
              </a:ext>
            </a:extLst>
          </p:cNvPr>
          <p:cNvCxnSpPr/>
          <p:nvPr/>
        </p:nvCxnSpPr>
        <p:spPr>
          <a:xfrm>
            <a:off x="1476375" y="4292600"/>
            <a:ext cx="18716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BAE50-FDC1-C240-3F12-0E309E1EB747}"/>
              </a:ext>
            </a:extLst>
          </p:cNvPr>
          <p:cNvCxnSpPr/>
          <p:nvPr/>
        </p:nvCxnSpPr>
        <p:spPr>
          <a:xfrm>
            <a:off x="6300788" y="4365625"/>
            <a:ext cx="12239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86333192-C4F9-68E9-60C3-33ECB1B8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noFill/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7.4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79E93-0C85-F2F6-28B3-567B86045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Organize classes into packages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5A74DF2A-F3A5-4141-ACE3-3F9F2BD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Packages in Java </a:t>
            </a:r>
            <a:r>
              <a:rPr lang="en-US" altLang="en-US" sz="2000">
                <a:ea typeface="ＭＳ Ｐゴシック" panose="020B0600070205080204" pitchFamily="34" charset="-128"/>
              </a:rPr>
              <a:t>(10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th</a:t>
            </a:r>
            <a:r>
              <a:rPr lang="en-US" altLang="en-US" sz="2000">
                <a:ea typeface="ＭＳ Ｐゴシック" panose="020B0600070205080204" pitchFamily="34" charset="-128"/>
              </a:rPr>
              <a:t> Ed. p. 882)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26DF27B8-C2AB-0BFD-8B2C-E9712EE1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617663"/>
            <a:ext cx="8299450" cy="4906962"/>
          </a:xfrm>
        </p:spPr>
        <p:txBody>
          <a:bodyPr/>
          <a:lstStyle/>
          <a:p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Each class in Java belongs to a package; a package typically contains related classes</a:t>
            </a:r>
          </a:p>
          <a:p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Each java source code file may contain </a:t>
            </a:r>
            <a:r>
              <a:rPr lang="en-US" altLang="en-US" sz="18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only one package declaration</a:t>
            </a:r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and it must precede all other declarations and statements.</a:t>
            </a:r>
          </a:p>
          <a:p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If no package statement is provided in a java file, the types declared in that file are placed in the </a:t>
            </a:r>
            <a:r>
              <a:rPr lang="en-US" altLang="en-US" sz="1800" b="1" i="1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default package</a:t>
            </a:r>
            <a:r>
              <a:rPr lang="en-US" altLang="en-US" sz="18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and are accessible only to other classes in the default package that are located in the same directory.</a:t>
            </a:r>
          </a:p>
        </p:txBody>
      </p:sp>
      <p:sp>
        <p:nvSpPr>
          <p:cNvPr id="88067" name="Slide Number Placeholder 5">
            <a:extLst>
              <a:ext uri="{FF2B5EF4-FFF2-40B4-BE49-F238E27FC236}">
                <a16:creationId xmlns:a16="http://schemas.microsoft.com/office/drawing/2014/main" id="{5EC0146A-2EBE-5DFB-C72D-ABC93F473F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397F1C-1C7E-C743-8F94-C368DCB75A07}" type="slidenum">
              <a:rPr lang="en-US" altLang="en-US" sz="800" smtClean="0">
                <a:solidFill>
                  <a:srgbClr val="595959"/>
                </a:solidFill>
              </a:rPr>
              <a:pPr/>
              <a:t>42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D8B9BCE4-F2DE-BE82-BA7B-F6881FDB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Packages in Java</a:t>
            </a:r>
          </a:p>
        </p:txBody>
      </p:sp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EA28258D-D581-D97C-1FF9-67976027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1617663"/>
            <a:ext cx="8228012" cy="4906962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Packages are defined once, can be imported into many programs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Packages help programmers manage the complexity of application components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Packages facilitate software reuse – we can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import packages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, rather than copying class code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Packages provide a convention for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unique class names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that help avoid class name conflicts</a:t>
            </a:r>
          </a:p>
        </p:txBody>
      </p:sp>
      <p:sp>
        <p:nvSpPr>
          <p:cNvPr id="89091" name="Slide Number Placeholder 5">
            <a:extLst>
              <a:ext uri="{FF2B5EF4-FFF2-40B4-BE49-F238E27FC236}">
                <a16:creationId xmlns:a16="http://schemas.microsoft.com/office/drawing/2014/main" id="{33063E54-79B4-D0E0-1B05-511CB82E24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BB0895-62F4-274C-B501-C4E12491C550}" type="slidenum">
              <a:rPr lang="en-US" altLang="en-US" sz="800" smtClean="0">
                <a:solidFill>
                  <a:srgbClr val="595959"/>
                </a:solidFill>
              </a:rPr>
              <a:pPr/>
              <a:t>43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49F3F6FC-1A37-FC1E-340D-CFE3A6CE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714375"/>
            <a:ext cx="8913813" cy="91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 class with package</a:t>
            </a:r>
          </a:p>
        </p:txBody>
      </p:sp>
      <p:sp>
        <p:nvSpPr>
          <p:cNvPr id="91138" name="Slide Number Placeholder 4">
            <a:extLst>
              <a:ext uri="{FF2B5EF4-FFF2-40B4-BE49-F238E27FC236}">
                <a16:creationId xmlns:a16="http://schemas.microsoft.com/office/drawing/2014/main" id="{FBCDB413-7CCD-29D8-A958-74498A62B3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3989D6-361F-384C-B02B-7CE353978263}" type="slidenum">
              <a:rPr lang="en-US" altLang="en-US" sz="800" smtClean="0">
                <a:solidFill>
                  <a:srgbClr val="595959"/>
                </a:solidFill>
              </a:rPr>
              <a:pPr/>
              <a:t>44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91139" name="TextBox 5">
            <a:extLst>
              <a:ext uri="{FF2B5EF4-FFF2-40B4-BE49-F238E27FC236}">
                <a16:creationId xmlns:a16="http://schemas.microsoft.com/office/drawing/2014/main" id="{97CEB4AE-BD2F-F355-DF63-4899F6C39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628775"/>
            <a:ext cx="640873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edu.umflint.pkg1;</a:t>
            </a:r>
          </a:p>
          <a:p>
            <a:pPr>
              <a:spcBef>
                <a:spcPct val="50000"/>
              </a:spcBef>
            </a:pPr>
            <a:endParaRPr lang="en-US" altLang="en-US" sz="9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PkgTest1 {</a:t>
            </a:r>
            <a:endParaRPr lang="en-US" altLang="en-US" sz="18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altLang="en-US" sz="18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18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1140" name="TextBox 6">
            <a:extLst>
              <a:ext uri="{FF2B5EF4-FFF2-40B4-BE49-F238E27FC236}">
                <a16:creationId xmlns:a16="http://schemas.microsoft.com/office/drawing/2014/main" id="{F4CBDD46-A2CE-228C-1085-EE8741056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84725"/>
            <a:ext cx="7848600" cy="12001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Verdana" panose="020B0604030504040204" pitchFamily="34" charset="0"/>
              </a:rPr>
              <a:t>PkgTest1.java file must be in a folder edu\umflint\pkg1 – eclipse will automatically do it.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latin typeface="Verdana" panose="020B0604030504040204" pitchFamily="34" charset="0"/>
              </a:rPr>
              <a:t>PkgTest1.class file (generated by compiler) must be in folder edu\umflint\pkg1 – again, eclipse will automatically do it.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90235977-DDC6-CDD9-6F5C-1C1F863AD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noFill/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7.5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F43F0-B7FD-EC53-F422-F1F7D03B9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Access modifiers: </a:t>
            </a:r>
          </a:p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	public</a:t>
            </a:r>
          </a:p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	private</a:t>
            </a:r>
          </a:p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	protected </a:t>
            </a:r>
          </a:p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	none (which provides package access)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4B8C91ED-20F6-4450-3CBB-0C54F9BC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8382000" cy="863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Access Modifiers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BDC57F04-1832-F5A2-DEE7-F137D897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1628775"/>
            <a:ext cx="7848600" cy="4973638"/>
          </a:xfrm>
        </p:spPr>
        <p:txBody>
          <a:bodyPr/>
          <a:lstStyle/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4 different access modifiers</a:t>
            </a:r>
          </a:p>
          <a:p>
            <a:pPr lvl="1"/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Public 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members can be accessed from anywhere</a:t>
            </a:r>
          </a:p>
          <a:p>
            <a:pPr lvl="1"/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Protected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members can be accessed from any class in the </a:t>
            </a:r>
            <a:r>
              <a:rPr lang="en-US" altLang="en-US" sz="1800" b="1">
                <a:latin typeface="Verdana" panose="020B0604030504040204" pitchFamily="34" charset="0"/>
                <a:ea typeface="ＭＳ Ｐゴシック" panose="020B0600070205080204" pitchFamily="34" charset="-128"/>
              </a:rPr>
              <a:t>same package 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or from a </a:t>
            </a:r>
            <a:r>
              <a:rPr lang="en-US" altLang="en-US" sz="1800" b="1">
                <a:latin typeface="Verdana" panose="020B0604030504040204" pitchFamily="34" charset="0"/>
                <a:ea typeface="ＭＳ Ｐゴシック" panose="020B0600070205080204" pitchFamily="34" charset="-128"/>
              </a:rPr>
              <a:t>subclass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(even in a different package)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Members with </a:t>
            </a:r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no modifier 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can be accessed from any class in the same package (called package access)</a:t>
            </a:r>
          </a:p>
          <a:p>
            <a:pPr lvl="1"/>
            <a:r>
              <a:rPr lang="en-US" altLang="en-US" sz="18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Private</a:t>
            </a:r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 members can be accessed only from that class and from nowhere else</a:t>
            </a:r>
          </a:p>
          <a:p>
            <a:pPr lvl="1"/>
            <a:endParaRPr lang="en-US" altLang="en-US" sz="180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lvl="1"/>
            <a:endParaRPr lang="en-US" altLang="en-US" sz="180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algn="ctr">
              <a:buFont typeface="Wingdings 2" pitchFamily="2" charset="2"/>
              <a:buNone/>
            </a:pPr>
            <a:r>
              <a:rPr lang="en-US" altLang="en-US" sz="1600">
                <a:solidFill>
                  <a:srgbClr val="703B01"/>
                </a:solidFill>
                <a:ea typeface="ＭＳ Ｐゴシック" panose="020B0600070205080204" pitchFamily="34" charset="-128"/>
                <a:hlinkClick r:id="rId2"/>
              </a:rPr>
              <a:t>http://docs.oracle.com/javase/tutorial/java/javaOO/accesscontrol.html</a:t>
            </a:r>
            <a:r>
              <a:rPr lang="en-US" altLang="en-US" sz="1600">
                <a:solidFill>
                  <a:srgbClr val="703B01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93187" name="Slide Number Placeholder 5">
            <a:extLst>
              <a:ext uri="{FF2B5EF4-FFF2-40B4-BE49-F238E27FC236}">
                <a16:creationId xmlns:a16="http://schemas.microsoft.com/office/drawing/2014/main" id="{800899D4-8C8A-091E-AE38-8433D78AF8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D14ECF-E191-E546-A8F1-E1AD3ADD21F4}" type="slidenum">
              <a:rPr lang="en-US" altLang="en-US" sz="800" smtClean="0">
                <a:solidFill>
                  <a:srgbClr val="595959"/>
                </a:solidFill>
              </a:rPr>
              <a:pPr/>
              <a:t>46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2D70-DFD4-1977-E175-7084D5B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reference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3A1E7-1FFF-CE81-CB05-E17101984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67018"/>
              </p:ext>
            </p:extLst>
          </p:nvPr>
        </p:nvGraphicFramePr>
        <p:xfrm>
          <a:off x="2555776" y="2420302"/>
          <a:ext cx="4032448" cy="201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4418">
                  <a:extLst>
                    <a:ext uri="{9D8B030D-6E8A-4147-A177-3AD203B41FA5}">
                      <a16:colId xmlns:a16="http://schemas.microsoft.com/office/drawing/2014/main" val="364461839"/>
                    </a:ext>
                  </a:extLst>
                </a:gridCol>
                <a:gridCol w="938030">
                  <a:extLst>
                    <a:ext uri="{9D8B030D-6E8A-4147-A177-3AD203B41FA5}">
                      <a16:colId xmlns:a16="http://schemas.microsoft.com/office/drawing/2014/main" val="2097318103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.SF NS"/>
                        </a:rPr>
                        <a:t>Members with no modifiers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1523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Context </a:t>
                      </a:r>
                      <a:endParaRPr lang="en-US" sz="1600" b="1" i="0" u="none" strike="noStrike">
                        <a:solidFill>
                          <a:srgbClr val="0E0E0E"/>
                        </a:solidFill>
                        <a:effectLst/>
                        <a:latin typeface=".SF 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Access Possible?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73377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Same class </a:t>
                      </a:r>
                      <a:endParaRPr lang="en-US" sz="1600" b="0" i="0" u="none" strike="noStrike">
                        <a:solidFill>
                          <a:srgbClr val="0E0E0E"/>
                        </a:solidFill>
                        <a:effectLst/>
                        <a:latin typeface=".SF 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5529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Same package, different class</a:t>
                      </a:r>
                      <a:endParaRPr lang="en-US" sz="1600" b="0" i="0" u="none" strike="noStrike">
                        <a:solidFill>
                          <a:srgbClr val="0E0E0E"/>
                        </a:solidFill>
                        <a:effectLst/>
                        <a:latin typeface=".SF 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0133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Subclass in the same package </a:t>
                      </a:r>
                      <a:endParaRPr lang="en-US" sz="1600" b="0" i="0" u="none" strike="noStrike">
                        <a:solidFill>
                          <a:srgbClr val="0E0E0E"/>
                        </a:solidFill>
                        <a:effectLst/>
                        <a:latin typeface=".SF 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8757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Subclass in a different package </a:t>
                      </a:r>
                      <a:endParaRPr lang="en-US" sz="1600" b="0" i="0" u="none" strike="noStrike">
                        <a:solidFill>
                          <a:srgbClr val="0E0E0E"/>
                        </a:solidFill>
                        <a:effectLst/>
                        <a:latin typeface=".SF 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26147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Different package (no inheritance) </a:t>
                      </a:r>
                      <a:endParaRPr lang="en-US" sz="1600" b="0" i="0" u="none" strike="noStrike" dirty="0">
                        <a:solidFill>
                          <a:srgbClr val="0E0E0E"/>
                        </a:solidFill>
                        <a:effectLst/>
                        <a:latin typeface=".SF 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903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79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3">
            <a:extLst>
              <a:ext uri="{FF2B5EF4-FFF2-40B4-BE49-F238E27FC236}">
                <a16:creationId xmlns:a16="http://schemas.microsoft.com/office/drawing/2014/main" id="{C2FA592A-A265-C972-8665-36E6F5CA3B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C65B13-DFC8-DF47-B991-CAFC7A54E50A}" type="slidenum">
              <a:rPr lang="en-US" altLang="en-US" sz="800" smtClean="0">
                <a:solidFill>
                  <a:srgbClr val="595959"/>
                </a:solidFill>
              </a:rPr>
              <a:pPr/>
              <a:t>48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BBB74-A02C-0C08-7B25-F33DE0B29E46}"/>
              </a:ext>
            </a:extLst>
          </p:cNvPr>
          <p:cNvSpPr txBox="1"/>
          <p:nvPr/>
        </p:nvSpPr>
        <p:spPr>
          <a:xfrm>
            <a:off x="266080" y="966207"/>
            <a:ext cx="3729856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edu.umflint.pkg1;</a:t>
            </a:r>
            <a:endParaRPr lang="en-US" sz="1400" dirty="0">
              <a:latin typeface="Consolas"/>
              <a:ea typeface="ＭＳ Ｐゴシック" charset="0"/>
              <a:cs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ＭＳ Ｐゴシック" charset="0"/>
                <a:cs typeface="ＭＳ Ｐゴシック" charset="0"/>
              </a:rPr>
              <a:t>Pkg1Test1 {</a:t>
            </a:r>
            <a:endParaRPr lang="en-US" sz="1400" dirty="0">
              <a:latin typeface="Consolas"/>
              <a:ea typeface="ＭＳ Ｐゴシック" charset="0"/>
              <a:cs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  <a:ea typeface="ＭＳ Ｐゴシック" charset="0"/>
                <a:cs typeface="ＭＳ Ｐゴシック" charset="0"/>
              </a:rPr>
              <a:t>var1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protected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  <a:ea typeface="ＭＳ Ｐゴシック" charset="0"/>
                <a:cs typeface="ＭＳ Ｐゴシック" charset="0"/>
              </a:rPr>
              <a:t>var2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  <a:ea typeface="ＭＳ Ｐゴシック" charset="0"/>
                <a:cs typeface="ＭＳ Ｐゴシック" charset="0"/>
              </a:rPr>
              <a:t>var3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private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  <a:ea typeface="ＭＳ Ｐゴシック" charset="0"/>
                <a:cs typeface="ＭＳ Ｐゴシック" charset="0"/>
              </a:rPr>
              <a:t>var4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94211" name="TextBox 5">
            <a:extLst>
              <a:ext uri="{FF2B5EF4-FFF2-40B4-BE49-F238E27FC236}">
                <a16:creationId xmlns:a16="http://schemas.microsoft.com/office/drawing/2014/main" id="{EA6BC648-6727-2D1D-43EE-454592EE3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236" y="407695"/>
            <a:ext cx="4211637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edu.umflint.pkg1;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Pkg1Test2 {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Pkg1Test1 obj1 =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Pkg1Test1();</a:t>
            </a: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int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obj1.</a:t>
            </a:r>
            <a:r>
              <a:rPr lang="en-US" alt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x = obj1.</a:t>
            </a:r>
            <a:r>
              <a:rPr lang="en-US" alt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protected access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x = obj1.</a:t>
            </a:r>
            <a:r>
              <a:rPr lang="en-US" alt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var3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package access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x = obj1.var4;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4212" name="TextBox 6">
            <a:extLst>
              <a:ext uri="{FF2B5EF4-FFF2-40B4-BE49-F238E27FC236}">
                <a16:creationId xmlns:a16="http://schemas.microsoft.com/office/drawing/2014/main" id="{C6A07AE9-FA25-8002-5B67-B8301B631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27388"/>
            <a:ext cx="43307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edu.umflint.pkg2;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edu.umflint.pkg1.Pkg1Test1;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Pkg2Test3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Pkg1Test1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     int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en-US" sz="1400" b="1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n-US" alt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x =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var2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// subclass access</a:t>
            </a:r>
            <a:endParaRPr lang="en-US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 // x = var3;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3F7F5F"/>
                </a:solidFill>
                <a:latin typeface="Consolas" panose="020B0609020204030204" pitchFamily="49" charset="0"/>
              </a:rPr>
              <a:t>     // x = var4;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4213" name="TextBox 7">
            <a:extLst>
              <a:ext uri="{FF2B5EF4-FFF2-40B4-BE49-F238E27FC236}">
                <a16:creationId xmlns:a16="http://schemas.microsoft.com/office/drawing/2014/main" id="{E29E39EA-430D-F58B-B66B-2418E3ECD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236" y="3623970"/>
            <a:ext cx="4103687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edu.umflint.pkg2;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edu.umflint.pkg1.*;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Pkg2Test2 {</a:t>
            </a: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fn1() {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Pkg1Test1 obj1 =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Pkg1Test1();</a:t>
            </a: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int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obj1.</a:t>
            </a:r>
            <a:r>
              <a:rPr lang="en-US" alt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var1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x = obj1.var2;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x = obj1.var3;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x = obj1.var4;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026B70-1EFB-8610-9004-B2D90CB5E8A8}"/>
              </a:ext>
            </a:extLst>
          </p:cNvPr>
          <p:cNvCxnSpPr/>
          <p:nvPr/>
        </p:nvCxnSpPr>
        <p:spPr>
          <a:xfrm>
            <a:off x="4572000" y="188913"/>
            <a:ext cx="0" cy="6480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E66115C9-8211-131A-3C09-D7A5559D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noFill/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7.6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C4A09-84EE-6514-B7C2-7C405DECC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Specify </a:t>
            </a:r>
            <a:r>
              <a:rPr lang="en-US" altLang="en-US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classpath</a:t>
            </a:r>
            <a:endParaRPr lang="en-US" altLang="en-US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013AF14A-F90E-D757-233A-855300B3E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5B0BAB-DD58-924E-9817-260BFE5F5312}" type="slidenum">
              <a:rPr lang="en-US" altLang="en-US" sz="800" smtClean="0">
                <a:solidFill>
                  <a:srgbClr val="595959"/>
                </a:solidFill>
              </a:rPr>
              <a:pPr/>
              <a:t>5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F9193-7C73-D34C-17C8-9040793751B1}"/>
              </a:ext>
            </a:extLst>
          </p:cNvPr>
          <p:cNvSpPr txBox="1"/>
          <p:nvPr/>
        </p:nvSpPr>
        <p:spPr>
          <a:xfrm>
            <a:off x="539552" y="1556792"/>
            <a:ext cx="6614912" cy="4647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face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suit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(String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cardFace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, String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cardSuit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face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cardFace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suit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cardSuit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value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0;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constructor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c =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  <a:ea typeface="ＭＳ Ｐゴシック" charset="0"/>
              </a:rPr>
              <a:t>"5"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  <a:ea typeface="ＭＳ Ｐゴシック" charset="0"/>
              </a:rPr>
              <a:t>"Diamonds"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(c);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c.toString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());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method main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PlayingCard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</p:txBody>
      </p:sp>
      <p:sp>
        <p:nvSpPr>
          <p:cNvPr id="65539" name="TextBox 5">
            <a:extLst>
              <a:ext uri="{FF2B5EF4-FFF2-40B4-BE49-F238E27FC236}">
                <a16:creationId xmlns:a16="http://schemas.microsoft.com/office/drawing/2014/main" id="{6A3FF83E-38FD-500D-0C7D-18CDD2A1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05488"/>
            <a:ext cx="2590800" cy="7016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PlayingCard@1bc4459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PlayingCard@1bc4459</a:t>
            </a: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DBB29EE4-8A15-86DD-5021-29684E912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373688"/>
            <a:ext cx="96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Output:</a:t>
            </a:r>
          </a:p>
        </p:txBody>
      </p:sp>
      <p:sp>
        <p:nvSpPr>
          <p:cNvPr id="25605" name="Title 1">
            <a:extLst>
              <a:ext uri="{FF2B5EF4-FFF2-40B4-BE49-F238E27FC236}">
                <a16:creationId xmlns:a16="http://schemas.microsoft.com/office/drawing/2014/main" id="{CF7F94CD-4B32-41E3-04E3-44FAAD8B0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37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	Print object and </a:t>
            </a:r>
            <a:r>
              <a:rPr lang="en-US" altLang="en-US" sz="3600" dirty="0" err="1">
                <a:solidFill>
                  <a:schemeClr val="bg2"/>
                </a:solidFill>
                <a:latin typeface="Century Gothic" panose="020B0502020202020204" pitchFamily="34" charset="0"/>
              </a:rPr>
              <a:t>toString</a:t>
            </a:r>
            <a:r>
              <a:rPr lang="en-US" altLang="en-US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/>
      <p:bldP spid="655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BDC7D30D-D4ED-986B-AC65-E68EC1FA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382000" cy="827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Specify the classpath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D5C0C358-3DC1-4280-88B3-B860D298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8382000" cy="914400"/>
          </a:xfrm>
        </p:spPr>
        <p:txBody>
          <a:bodyPr/>
          <a:lstStyle/>
          <a:p>
            <a:r>
              <a:rPr lang="en-US" altLang="en-US" sz="2000">
                <a:ea typeface="ＭＳ Ｐゴシック" panose="020B0600070205080204" pitchFamily="34" charset="-128"/>
              </a:rPr>
              <a:t>Create 2 projects: Project1 and Project2, and declare 1 class in each project as follows:</a:t>
            </a:r>
          </a:p>
        </p:txBody>
      </p:sp>
      <p:sp>
        <p:nvSpPr>
          <p:cNvPr id="97283" name="Slide Number Placeholder 5">
            <a:extLst>
              <a:ext uri="{FF2B5EF4-FFF2-40B4-BE49-F238E27FC236}">
                <a16:creationId xmlns:a16="http://schemas.microsoft.com/office/drawing/2014/main" id="{97E3745F-55AD-864F-C278-5BEC55A11B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5E243-B6F2-E94F-874B-DAC68CCB2866}" type="slidenum">
              <a:rPr lang="en-US" altLang="en-US" sz="800" smtClean="0">
                <a:solidFill>
                  <a:srgbClr val="595959"/>
                </a:solidFill>
              </a:rPr>
              <a:pPr/>
              <a:t>50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E5259-F5EA-C688-C193-BF4F4639F208}"/>
              </a:ext>
            </a:extLst>
          </p:cNvPr>
          <p:cNvSpPr txBox="1"/>
          <p:nvPr/>
        </p:nvSpPr>
        <p:spPr>
          <a:xfrm>
            <a:off x="179512" y="2420888"/>
            <a:ext cx="3442093" cy="12772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edu.umflint.Project1Pkg1;</a:t>
            </a:r>
            <a:endParaRPr lang="en-US" sz="1400" dirty="0">
              <a:latin typeface="Consolas"/>
              <a:ea typeface="ＭＳ Ｐゴシック" charset="0"/>
              <a:cs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Project1Class1 {</a:t>
            </a:r>
            <a:endParaRPr lang="en-US" sz="1400" dirty="0">
              <a:latin typeface="Consolas"/>
              <a:ea typeface="ＭＳ Ｐゴシック" charset="0"/>
              <a:cs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ＭＳ Ｐゴシック" charset="0"/>
                <a:cs typeface="ＭＳ Ｐゴシック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  <a:ea typeface="ＭＳ Ｐゴシック" charset="0"/>
                <a:cs typeface="ＭＳ Ｐゴシック" charset="0"/>
              </a:rPr>
              <a:t>class1var1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97285" name="TextBox 7">
            <a:extLst>
              <a:ext uri="{FF2B5EF4-FFF2-40B4-BE49-F238E27FC236}">
                <a16:creationId xmlns:a16="http://schemas.microsoft.com/office/drawing/2014/main" id="{904EC238-3E63-BA6F-1902-EE3C5841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420938"/>
            <a:ext cx="482441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edu.umflint.Project2Pkg1;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edu.umflint.Project1Pkg1.*;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Project2Class1 {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Project1Class1 obj1 = </a:t>
            </a:r>
            <a:r>
              <a:rPr lang="en-US" alt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Project1Class1();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7286" name="TextBox 9">
            <a:extLst>
              <a:ext uri="{FF2B5EF4-FFF2-40B4-BE49-F238E27FC236}">
                <a16:creationId xmlns:a16="http://schemas.microsoft.com/office/drawing/2014/main" id="{EDED0E93-EB7F-36DF-6BE0-42624497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41888"/>
            <a:ext cx="7993062" cy="1384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latin typeface="Verdana" panose="020B0604030504040204" pitchFamily="34" charset="0"/>
              </a:rPr>
              <a:t>Project2 cannot see the classes in Project1 (we get a compiler error above).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latin typeface="Verdana" panose="020B0604030504040204" pitchFamily="34" charset="0"/>
              </a:rPr>
              <a:t>We have to </a:t>
            </a:r>
            <a:r>
              <a:rPr lang="en-US" altLang="en-US" sz="1400">
                <a:solidFill>
                  <a:srgbClr val="0000FF"/>
                </a:solidFill>
                <a:latin typeface="Verdana" panose="020B0604030504040204" pitchFamily="34" charset="0"/>
              </a:rPr>
              <a:t>specify the classpath</a:t>
            </a:r>
            <a:r>
              <a:rPr lang="en-US" altLang="en-US" sz="1400">
                <a:latin typeface="Verdana" panose="020B0604030504040204" pitchFamily="34" charset="0"/>
              </a:rPr>
              <a:t> appropriately to allow Project2 to see classes in Project 1</a:t>
            </a:r>
          </a:p>
          <a:p>
            <a:pPr>
              <a:spcBef>
                <a:spcPct val="50000"/>
              </a:spcBef>
            </a:pPr>
            <a:r>
              <a:rPr lang="en-US" altLang="en-US" sz="1400">
                <a:latin typeface="Verdana" panose="020B0604030504040204" pitchFamily="34" charset="0"/>
              </a:rPr>
              <a:t>Note also: we can import all the classes from a package, or individual classes from a package.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A2D2750E-A61D-DE25-8F1E-5DB25F8D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Specify classpath in Eclipse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A87B0FA3-F551-389E-DB1B-7FE3893A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557338"/>
            <a:ext cx="7610475" cy="4852987"/>
          </a:xfrm>
        </p:spPr>
        <p:txBody>
          <a:bodyPr/>
          <a:lstStyle/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Right click on Project2Class1.java &gt; Build Path &gt; Configure Build Path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Select Libraries &gt; Add External Class Folder &gt; (choose the appropriate bin directory)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Select ok</a:t>
            </a:r>
          </a:p>
        </p:txBody>
      </p:sp>
      <p:sp>
        <p:nvSpPr>
          <p:cNvPr id="98307" name="Slide Number Placeholder 5">
            <a:extLst>
              <a:ext uri="{FF2B5EF4-FFF2-40B4-BE49-F238E27FC236}">
                <a16:creationId xmlns:a16="http://schemas.microsoft.com/office/drawing/2014/main" id="{2A22547E-4ED6-FE8F-B93F-1AE20B8143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42CECD-3552-2B4C-9D5B-EF9AA42FC875}" type="slidenum">
              <a:rPr lang="en-US" altLang="en-US" sz="800" smtClean="0">
                <a:solidFill>
                  <a:srgbClr val="595959"/>
                </a:solidFill>
              </a:rPr>
              <a:pPr/>
              <a:t>51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55C2B914-A5DC-4F53-9BB8-4B5602B0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382000" cy="827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Specify the classpath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C33B32CE-7977-026D-C38C-3E636D46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04925"/>
            <a:ext cx="8154988" cy="5364163"/>
          </a:xfrm>
        </p:spPr>
        <p:txBody>
          <a:bodyPr/>
          <a:lstStyle/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Java compiler must locate the .class files for all classes being used; otherwise, compiler error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Compiler uses a special object called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class loader </a:t>
            </a: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to locate the classes it needs</a:t>
            </a:r>
          </a:p>
          <a:p>
            <a:pPr lvl="1"/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Class loader first checks the standard Java classes bundled with the JDK and optional packages</a:t>
            </a:r>
          </a:p>
          <a:p>
            <a:pPr lvl="1"/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If not available there, class loader checks the classes in the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classpath</a:t>
            </a:r>
            <a:endParaRPr lang="en-US" altLang="en-US" sz="2000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9331" name="Slide Number Placeholder 5">
            <a:extLst>
              <a:ext uri="{FF2B5EF4-FFF2-40B4-BE49-F238E27FC236}">
                <a16:creationId xmlns:a16="http://schemas.microsoft.com/office/drawing/2014/main" id="{742E0EBB-CB50-41A0-BACF-95C7539BF0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1DAFB6-3435-9D4A-8792-4EDA7DB83D20}" type="slidenum">
              <a:rPr lang="en-US" altLang="en-US" sz="800" smtClean="0">
                <a:solidFill>
                  <a:srgbClr val="595959"/>
                </a:solidFill>
              </a:rPr>
              <a:pPr/>
              <a:t>52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80BBBE11-E287-D8F0-3CE2-683A162A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382000" cy="827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Classpath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9060D078-A31F-B822-2FFA-9304E5C0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04925"/>
            <a:ext cx="8534400" cy="5364163"/>
          </a:xfrm>
        </p:spPr>
        <p:txBody>
          <a:bodyPr/>
          <a:lstStyle/>
          <a:p>
            <a:r>
              <a:rPr lang="en-US" altLang="en-US" sz="20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Classpath</a:t>
            </a:r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is a list of </a:t>
            </a: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directories</a:t>
            </a:r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or </a:t>
            </a:r>
            <a:r>
              <a:rPr lang="en-US" altLang="en-US" sz="2000" dirty="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archive files </a:t>
            </a:r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containing reusable types. </a:t>
            </a:r>
          </a:p>
          <a:p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Each directory or archive file is separated by a ; in Windows and : in Unix/Linux/Mac OS X.</a:t>
            </a:r>
          </a:p>
          <a:p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Archive files are individual files that contain directories of other files, e.g., .jar and .zip files.</a:t>
            </a:r>
          </a:p>
          <a:p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 err="1">
                <a:latin typeface="Verdana" panose="020B0604030504040204" pitchFamily="34" charset="0"/>
                <a:ea typeface="ＭＳ Ｐゴシック" panose="020B0600070205080204" pitchFamily="34" charset="-128"/>
              </a:rPr>
              <a:t>classpath</a:t>
            </a:r>
            <a:r>
              <a:rPr lang="en-US" altLang="en-US" sz="2000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 consists only of the current directory by default, but can be modified. </a:t>
            </a:r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B26FCF1F-BC1E-671C-14E7-CBA3DFC273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256229-7390-D046-B6F5-DC10E935FE98}" type="slidenum">
              <a:rPr lang="en-US" altLang="en-US" sz="800" smtClean="0">
                <a:solidFill>
                  <a:srgbClr val="595959"/>
                </a:solidFill>
              </a:rPr>
              <a:pPr/>
              <a:t>53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91081-45DB-4034-74CC-DFEFAEB6056F}"/>
              </a:ext>
            </a:extLst>
          </p:cNvPr>
          <p:cNvSpPr txBox="1"/>
          <p:nvPr/>
        </p:nvSpPr>
        <p:spPr>
          <a:xfrm>
            <a:off x="304800" y="4653136"/>
            <a:ext cx="8839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&gt; 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javac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 -d JavaExampleProj1/bin JavaExampleProj1/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src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/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edu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/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umflint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/Project1Pkg1/Project1Class1.java</a:t>
            </a:r>
          </a:p>
          <a:p>
            <a:endParaRPr lang="en-US" sz="1600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&gt; 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javac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 -cp JavaExampleProj1/bin -d JavaExampleProj2/bin JavaExampleProj2/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src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/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edu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/</a:t>
            </a:r>
            <a:r>
              <a:rPr lang="en-US" sz="1600" dirty="0" err="1">
                <a:latin typeface="Agency FB" panose="020F0502020204030204" pitchFamily="34" charset="0"/>
                <a:cs typeface="Agency FB" panose="020F0502020204030204" pitchFamily="34" charset="0"/>
              </a:rPr>
              <a:t>umflint</a:t>
            </a:r>
            <a:r>
              <a:rPr lang="en-US" sz="1600" dirty="0">
                <a:latin typeface="Agency FB" panose="020F0502020204030204" pitchFamily="34" charset="0"/>
                <a:cs typeface="Agency FB" panose="020F0502020204030204" pitchFamily="34" charset="0"/>
              </a:rPr>
              <a:t>/Project2Pkg1/Project2Class1.java  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7CEA7476-7405-3FAE-3114-CE3452FA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382000" cy="827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Modify Classpath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8B681507-6B0A-4E3A-7FAE-CE0585CF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1304925"/>
            <a:ext cx="7993063" cy="5364163"/>
          </a:xfrm>
        </p:spPr>
        <p:txBody>
          <a:bodyPr/>
          <a:lstStyle/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Providing the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–classpath </a:t>
            </a:r>
            <a:r>
              <a:rPr lang="en-US" altLang="en-US" sz="2000" i="1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listOfDirectories </a:t>
            </a:r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option to the javac compiler or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Setting the 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CLASSPATH environment variable</a:t>
            </a:r>
            <a:endParaRPr lang="en-US" altLang="en-US" sz="2000">
              <a:solidFill>
                <a:srgbClr val="404040"/>
              </a:solidFill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2000">
                <a:solidFill>
                  <a:srgbClr val="40404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It’s a better practice to use the </a:t>
            </a:r>
            <a:r>
              <a:rPr lang="en-US" altLang="en-US" sz="2000" i="1">
                <a:solidFill>
                  <a:srgbClr val="40404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–classpath </a:t>
            </a:r>
            <a:r>
              <a:rPr lang="en-US" altLang="en-US" sz="2000">
                <a:solidFill>
                  <a:srgbClr val="40404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option of the compiler, rather than the </a:t>
            </a:r>
            <a:r>
              <a:rPr lang="en-US" altLang="en-US" sz="2000" i="1">
                <a:solidFill>
                  <a:srgbClr val="40404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CLASSPATH environment variable </a:t>
            </a:r>
            <a:r>
              <a:rPr lang="en-US" altLang="en-US" sz="2000">
                <a:solidFill>
                  <a:srgbClr val="40404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so that each program can have its own classpath.</a:t>
            </a:r>
            <a:r>
              <a:rPr lang="en-US" altLang="en-US" sz="2000">
                <a:solidFill>
                  <a:srgbClr val="0000FF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000">
                <a:solidFill>
                  <a:srgbClr val="40404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javac -classpath .;.. ListTest.java (Windows) or javac –classpath .:.. ListTest.java (Linux, Mac)</a:t>
            </a:r>
          </a:p>
          <a:p>
            <a:pPr lvl="1"/>
            <a:r>
              <a:rPr lang="en-US" altLang="en-US" sz="1800">
                <a:solidFill>
                  <a:srgbClr val="404040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. for current directory, .. for parent directory </a:t>
            </a:r>
          </a:p>
        </p:txBody>
      </p:sp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9B59D590-C463-F2D9-305A-0A6F3BB06E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948900-CA57-D44A-9A2D-BB3A6371F6BF}" type="slidenum">
              <a:rPr lang="en-US" altLang="en-US" sz="800" smtClean="0">
                <a:solidFill>
                  <a:srgbClr val="595959"/>
                </a:solidFill>
              </a:rPr>
              <a:pPr/>
              <a:t>54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26FBC80A-071E-53F9-3A97-DF33517A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260350"/>
            <a:ext cx="8382000" cy="7921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Specify the classpath</a:t>
            </a:r>
          </a:p>
        </p:txBody>
      </p:sp>
      <p:sp>
        <p:nvSpPr>
          <p:cNvPr id="102402" name="Content Placeholder 2">
            <a:extLst>
              <a:ext uri="{FF2B5EF4-FFF2-40B4-BE49-F238E27FC236}">
                <a16:creationId xmlns:a16="http://schemas.microsoft.com/office/drawing/2014/main" id="{107059F5-0481-9862-6965-2F0192C2A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1341438"/>
            <a:ext cx="8353425" cy="5181600"/>
          </a:xfrm>
        </p:spPr>
        <p:txBody>
          <a:bodyPr/>
          <a:lstStyle/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For programs with multiple classes and class loader was finding the necessary classes. How??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The current directory (.) is in the classpath</a:t>
            </a:r>
          </a:p>
          <a:p>
            <a:pPr lvl="2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This was available by default</a:t>
            </a:r>
          </a:p>
          <a:p>
            <a:r>
              <a:rPr lang="en-US" altLang="en-US" sz="2000">
                <a:latin typeface="Verdana" panose="020B0604030504040204" pitchFamily="34" charset="0"/>
                <a:ea typeface="ＭＳ Ｐゴシック" panose="020B0600070205080204" pitchFamily="34" charset="-128"/>
              </a:rPr>
              <a:t>Classpath can be modified by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Providing the –classpath option to javac</a:t>
            </a:r>
          </a:p>
          <a:p>
            <a:pPr lvl="2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Remember to explicitly include . in this case</a:t>
            </a:r>
          </a:p>
          <a:p>
            <a:pPr lvl="1"/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Modifying classpath environment variable in OS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>
                <a:solidFill>
                  <a:srgbClr val="A50021"/>
                </a:solidFill>
                <a:latin typeface="Verdana" panose="020B0604030504040204" pitchFamily="34" charset="0"/>
                <a:ea typeface="ＭＳ Ｐゴシック" panose="020B0600070205080204" pitchFamily="34" charset="-128"/>
                <a:hlinkClick r:id="rId2"/>
              </a:rPr>
              <a:t>http://docs.oracle.com/javase/8/docs/technotes/tools/index.html#genera</a:t>
            </a:r>
            <a:r>
              <a:rPr lang="en-US" altLang="en-US" sz="1600">
                <a:solidFill>
                  <a:srgbClr val="A50021"/>
                </a:solidFill>
                <a:latin typeface="Verdan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latin typeface="Verdana" panose="020B0604030504040204" pitchFamily="34" charset="0"/>
                <a:ea typeface="ＭＳ Ｐゴシック" panose="020B0600070205080204" pitchFamily="34" charset="-128"/>
              </a:rPr>
              <a:t>(General information &gt; Setting the Classpath)</a:t>
            </a:r>
          </a:p>
        </p:txBody>
      </p:sp>
      <p:sp>
        <p:nvSpPr>
          <p:cNvPr id="102403" name="Slide Number Placeholder 5">
            <a:extLst>
              <a:ext uri="{FF2B5EF4-FFF2-40B4-BE49-F238E27FC236}">
                <a16:creationId xmlns:a16="http://schemas.microsoft.com/office/drawing/2014/main" id="{972FDF82-744A-C2DB-72FF-4C6835FCFA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C7030C-2A5C-724D-B69A-34DA53C9C199}" type="slidenum">
              <a:rPr lang="en-US" altLang="en-US" sz="800" smtClean="0">
                <a:solidFill>
                  <a:srgbClr val="595959"/>
                </a:solidFill>
              </a:rPr>
              <a:pPr/>
              <a:t>55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F74D6C94-BD95-3FCA-5298-A7EC9CF7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6113"/>
            <a:ext cx="8915400" cy="1119187"/>
          </a:xfrm>
          <a:solidFill>
            <a:srgbClr val="0070C0"/>
          </a:solidFill>
        </p:spPr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7.7 Classes and Objects: A Deeper 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A0D3D-CB3B-FE81-4FD4-4DD382BF0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Verdana" panose="020B0604030504040204" pitchFamily="34" charset="0"/>
                <a:ea typeface="ＭＳ Ｐゴシック" panose="020B0600070205080204" pitchFamily="34" charset="-128"/>
              </a:rPr>
              <a:t>Create and use jar files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latin typeface="Verdana" panose="020B0604030504040204" pitchFamily="34" charset="0"/>
              <a:ea typeface="ＭＳ Ｐゴシック" panose="020B0600070205080204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4BBD8392-6661-B6EB-0278-7E38C748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" y="260350"/>
            <a:ext cx="8382000" cy="863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jar (java archive) file</a:t>
            </a:r>
          </a:p>
        </p:txBody>
      </p:sp>
      <p:sp>
        <p:nvSpPr>
          <p:cNvPr id="104450" name="Content Placeholder 2">
            <a:extLst>
              <a:ext uri="{FF2B5EF4-FFF2-40B4-BE49-F238E27FC236}">
                <a16:creationId xmlns:a16="http://schemas.microsoft.com/office/drawing/2014/main" id="{F764747C-3EC0-A5D0-CAB2-E448B2B7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196975"/>
            <a:ext cx="7991475" cy="5364163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Lots of add-on software are provided as .jar (or .zip files) that contain several classes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Select a project, then choose File &gt; Export &gt; Java &gt; JAR file (let us generate Project1.jar)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Specify appropriate folder and .jar file as export destination &gt; Finish</a:t>
            </a:r>
          </a:p>
          <a:p>
            <a:pPr lvl="1"/>
            <a:r>
              <a:rPr lang="en-US" altLang="en-US" sz="1600">
                <a:latin typeface="Verdana" panose="020B0604030504040204" pitchFamily="34" charset="0"/>
                <a:ea typeface="ＭＳ Ｐゴシック" panose="020B0600070205080204" pitchFamily="34" charset="-128"/>
              </a:rPr>
              <a:t>We will see the jar file in the specified location</a:t>
            </a:r>
          </a:p>
          <a:p>
            <a:pPr lvl="1"/>
            <a:r>
              <a:rPr lang="en-US" altLang="en-US" sz="1600">
                <a:latin typeface="Verdana" panose="020B0604030504040204" pitchFamily="34" charset="0"/>
                <a:ea typeface="ＭＳ Ｐゴシック" panose="020B0600070205080204" pitchFamily="34" charset="-128"/>
              </a:rPr>
              <a:t>It can be opened with software such as (7-zip)</a:t>
            </a:r>
          </a:p>
          <a:p>
            <a:pPr lvl="1"/>
            <a:r>
              <a:rPr lang="en-US" altLang="en-US" sz="1600">
                <a:latin typeface="Verdana" panose="020B0604030504040204" pitchFamily="34" charset="0"/>
                <a:ea typeface="ＭＳ Ｐゴシック" panose="020B0600070205080204" pitchFamily="34" charset="-128"/>
              </a:rPr>
              <a:t>It can also be opened from cmd using jar tool as: jar –tvf &lt;nameOfJar.jar&gt;</a:t>
            </a:r>
          </a:p>
          <a:p>
            <a:pPr lvl="2"/>
            <a:r>
              <a:rPr lang="en-US" altLang="en-US" sz="1600">
                <a:latin typeface="Verdana" panose="020B0604030504040204" pitchFamily="34" charset="0"/>
                <a:ea typeface="ＭＳ Ｐゴシック" panose="020B0600070205080204" pitchFamily="34" charset="-128"/>
              </a:rPr>
              <a:t>t = list contents; v = verbose; f = file to be opened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>
                <a:solidFill>
                  <a:srgbClr val="A50021"/>
                </a:solidFill>
                <a:ea typeface="ＭＳ Ｐゴシック" panose="020B0600070205080204" pitchFamily="34" charset="-128"/>
              </a:rPr>
              <a:t>https://docs.oracle.com/javase/tutorial/deployment/jar/basicsindex.html</a:t>
            </a:r>
          </a:p>
        </p:txBody>
      </p:sp>
      <p:sp>
        <p:nvSpPr>
          <p:cNvPr id="104451" name="Slide Number Placeholder 5">
            <a:extLst>
              <a:ext uri="{FF2B5EF4-FFF2-40B4-BE49-F238E27FC236}">
                <a16:creationId xmlns:a16="http://schemas.microsoft.com/office/drawing/2014/main" id="{AD5C43A5-EEB7-8DD7-E010-71BAC55138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099E35-84FA-B844-A9A4-8A8EFDD9BBCD}" type="slidenum">
              <a:rPr lang="en-US" altLang="en-US" sz="800" smtClean="0">
                <a:solidFill>
                  <a:srgbClr val="595959"/>
                </a:solidFill>
              </a:rPr>
              <a:pPr/>
              <a:t>57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>
            <a:extLst>
              <a:ext uri="{FF2B5EF4-FFF2-40B4-BE49-F238E27FC236}">
                <a16:creationId xmlns:a16="http://schemas.microsoft.com/office/drawing/2014/main" id="{3830707E-5580-8C35-3884-2939E794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8913813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 a .jar file</a:t>
            </a:r>
          </a:p>
        </p:txBody>
      </p:sp>
      <p:sp>
        <p:nvSpPr>
          <p:cNvPr id="106498" name="Content Placeholder 2">
            <a:extLst>
              <a:ext uri="{FF2B5EF4-FFF2-40B4-BE49-F238E27FC236}">
                <a16:creationId xmlns:a16="http://schemas.microsoft.com/office/drawing/2014/main" id="{AA7C77B2-B8C4-8261-C3A0-F7DF3BB6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1412875"/>
            <a:ext cx="7897812" cy="4852988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Specify the .jar file in classpath (similar to  before)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For this, first configure build path for Project2Class1.java and remove the external class folder specified earlier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Now, right click on Project2Class1.java &gt; Build Path &gt; Configure Build Path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Select Libraries &gt; Add External Jar &gt; (specify the jarfile)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Select ok</a:t>
            </a:r>
          </a:p>
        </p:txBody>
      </p:sp>
      <p:sp>
        <p:nvSpPr>
          <p:cNvPr id="106499" name="Slide Number Placeholder 5">
            <a:extLst>
              <a:ext uri="{FF2B5EF4-FFF2-40B4-BE49-F238E27FC236}">
                <a16:creationId xmlns:a16="http://schemas.microsoft.com/office/drawing/2014/main" id="{68DEC2C1-0D39-7FB7-5E16-622B89DCEB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3D1811-ED21-0443-950A-5E9A5B0DB4C2}" type="slidenum">
              <a:rPr lang="en-US" altLang="en-US" sz="800" smtClean="0">
                <a:solidFill>
                  <a:srgbClr val="595959"/>
                </a:solidFill>
              </a:rPr>
              <a:pPr/>
              <a:t>58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8FB5C335-0C5A-9A31-4C5C-9E4B4EAB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5"/>
            <a:ext cx="8604250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Readings</a:t>
            </a:r>
          </a:p>
        </p:txBody>
      </p:sp>
      <p:sp>
        <p:nvSpPr>
          <p:cNvPr id="107522" name="Content Placeholder 2">
            <a:extLst>
              <a:ext uri="{FF2B5EF4-FFF2-40B4-BE49-F238E27FC236}">
                <a16:creationId xmlns:a16="http://schemas.microsoft.com/office/drawing/2014/main" id="{08A53AEB-0AFC-C62A-1D91-06DDCF96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28775"/>
            <a:ext cx="7920037" cy="4421188"/>
          </a:xfrm>
        </p:spPr>
        <p:txBody>
          <a:bodyPr/>
          <a:lstStyle/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Chapter 8 (Deitel)</a:t>
            </a:r>
          </a:p>
          <a:p>
            <a:r>
              <a:rPr lang="en-US" altLang="en-US" sz="1800">
                <a:latin typeface="Verdana" panose="020B0604030504040204" pitchFamily="34" charset="0"/>
                <a:ea typeface="ＭＳ Ｐゴシック" panose="020B0600070205080204" pitchFamily="34" charset="-128"/>
              </a:rPr>
              <a:t>Skipped Chapter 8.9 (Enumerations), 8.10 (garbage collection, finalize() method), 8.11 (static class members), 8.13 (final instance variables), 8.16 (GUI and Graphics Case study)</a:t>
            </a:r>
          </a:p>
          <a:p>
            <a:pPr lvl="1"/>
            <a:r>
              <a:rPr lang="en-US" altLang="en-US" sz="1600">
                <a:latin typeface="Verdana" panose="020B0604030504040204" pitchFamily="34" charset="0"/>
                <a:ea typeface="ＭＳ Ｐゴシック" panose="020B0600070205080204" pitchFamily="34" charset="-128"/>
              </a:rPr>
              <a:t>We have already looked at Enumerations, garbage collection, static members, final instance variables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3" name="Slide Number Placeholder 5">
            <a:extLst>
              <a:ext uri="{FF2B5EF4-FFF2-40B4-BE49-F238E27FC236}">
                <a16:creationId xmlns:a16="http://schemas.microsoft.com/office/drawing/2014/main" id="{DAAF1EAC-C897-96FD-49F6-3005238A03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734570-832D-8249-8274-B1172E5DF35F}" type="slidenum">
              <a:rPr lang="en-US" altLang="en-US" sz="800" smtClean="0">
                <a:solidFill>
                  <a:srgbClr val="595959"/>
                </a:solidFill>
              </a:rPr>
              <a:pPr/>
              <a:t>59</a:t>
            </a:fld>
            <a:endParaRPr lang="en-US" altLang="en-US" sz="80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B5D24435-1AE4-D1AD-6D3D-E074DF77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350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Override toString()</a:t>
            </a: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6419CACB-22F4-0EE0-0043-6A62A4BF3A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B65963-6EA1-1347-8BD8-724BFAE79AB3}" type="slidenum">
              <a:rPr lang="en-US" altLang="en-US" sz="800" smtClean="0">
                <a:solidFill>
                  <a:srgbClr val="595959"/>
                </a:solidFill>
              </a:rPr>
              <a:pPr/>
              <a:t>6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89013F3D-24AE-249F-E308-074A5BFAA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4094163"/>
            <a:ext cx="4895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toString() {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b="1">
                <a:solidFill>
                  <a:srgbClr val="2A00FF"/>
                </a:solidFill>
                <a:latin typeface="Consolas" panose="020B0609020204030204" pitchFamily="49" charset="0"/>
              </a:rPr>
              <a:t>" of "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toString()</a:t>
            </a:r>
          </a:p>
        </p:txBody>
      </p:sp>
      <p:sp>
        <p:nvSpPr>
          <p:cNvPr id="66565" name="Rectangle 6">
            <a:extLst>
              <a:ext uri="{FF2B5EF4-FFF2-40B4-BE49-F238E27FC236}">
                <a16:creationId xmlns:a16="http://schemas.microsoft.com/office/drawing/2014/main" id="{EEC14F78-D1C5-496E-FC90-BBF43A2DE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5359400"/>
            <a:ext cx="865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Output:</a:t>
            </a:r>
          </a:p>
        </p:txBody>
      </p:sp>
      <p:sp>
        <p:nvSpPr>
          <p:cNvPr id="66566" name="Rectangle 7">
            <a:extLst>
              <a:ext uri="{FF2B5EF4-FFF2-40B4-BE49-F238E27FC236}">
                <a16:creationId xmlns:a16="http://schemas.microsoft.com/office/drawing/2014/main" id="{8D32CCBD-D94B-0993-3381-67A39184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5697538"/>
            <a:ext cx="1905000" cy="7016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5 of Diamonds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5 of Diamonds</a:t>
            </a:r>
            <a:endParaRPr lang="en-US" altLang="en-US"/>
          </a:p>
        </p:txBody>
      </p:sp>
      <p:sp>
        <p:nvSpPr>
          <p:cNvPr id="26630" name="TextBox 8">
            <a:extLst>
              <a:ext uri="{FF2B5EF4-FFF2-40B4-BE49-F238E27FC236}">
                <a16:creationId xmlns:a16="http://schemas.microsoft.com/office/drawing/2014/main" id="{E016E3F7-3DFE-07FF-FCC7-FFA8631BA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4202113"/>
            <a:ext cx="3041650" cy="3079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toString() </a:t>
            </a:r>
            <a:r>
              <a:rPr lang="en-US" altLang="en-US" sz="120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must return a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0982F-94FB-D0F3-8B2B-3ED4745EAED9}"/>
              </a:ext>
            </a:extLst>
          </p:cNvPr>
          <p:cNvSpPr txBox="1"/>
          <p:nvPr/>
        </p:nvSpPr>
        <p:spPr>
          <a:xfrm>
            <a:off x="269179" y="970459"/>
            <a:ext cx="868362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face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suit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  <a:ea typeface="ＭＳ Ｐゴシック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(String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cardFace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, String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cardSuit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face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cardFace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suit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cardSuit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C0"/>
                </a:solidFill>
                <a:latin typeface="Consolas"/>
                <a:ea typeface="ＭＳ Ｐゴシック" charset="0"/>
              </a:rPr>
              <a:t>    value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= 0;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constructor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b="1" dirty="0">
              <a:solidFill>
                <a:srgbClr val="7F0055"/>
              </a:solidFill>
              <a:latin typeface="Consolas"/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c =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ＭＳ Ｐゴシック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PlayingCard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  <a:ea typeface="ＭＳ Ｐゴシック" charset="0"/>
              </a:rPr>
              <a:t>"5"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/>
                <a:ea typeface="ＭＳ Ｐゴシック" charset="0"/>
              </a:rPr>
              <a:t>"Diamonds"</a:t>
            </a:r>
            <a:r>
              <a:rPr lang="en-US" b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(c);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  <a:ea typeface="ＭＳ Ｐゴシック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  <a:ea typeface="ＭＳ Ｐゴシック" charset="0"/>
              </a:rPr>
              <a:t>c.toString</a:t>
            </a:r>
            <a:r>
              <a:rPr lang="en-US" i="1" dirty="0">
                <a:solidFill>
                  <a:srgbClr val="000000"/>
                </a:solidFill>
                <a:latin typeface="Consolas"/>
                <a:ea typeface="ＭＳ Ｐゴシック" charset="0"/>
              </a:rPr>
              <a:t>());</a:t>
            </a:r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  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method main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nsolas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 </a:t>
            </a:r>
            <a:r>
              <a:rPr lang="en-US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  <a:ea typeface="ＭＳ Ｐゴシック" charset="0"/>
              </a:rPr>
              <a:t>PlayingCard</a:t>
            </a:r>
            <a:endParaRPr lang="en-US" dirty="0">
              <a:solidFill>
                <a:srgbClr val="000000"/>
              </a:solidFill>
              <a:latin typeface="Consolas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6">
            <a:extLst>
              <a:ext uri="{FF2B5EF4-FFF2-40B4-BE49-F238E27FC236}">
                <a16:creationId xmlns:a16="http://schemas.microsoft.com/office/drawing/2014/main" id="{19F3E1DB-EC0F-958A-935E-CF11055E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18342"/>
            <a:ext cx="8913813" cy="914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A larger example – Shuffling cards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713B87D0-002A-8568-A46A-426B71FE29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BA7989-5DAF-A84C-A3A4-644DE987A511}" type="slidenum">
              <a:rPr lang="en-US" altLang="en-US" sz="800" smtClean="0">
                <a:solidFill>
                  <a:srgbClr val="595959"/>
                </a:solidFill>
              </a:rPr>
              <a:pPr/>
              <a:t>7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28675" name="TextBox 7">
            <a:extLst>
              <a:ext uri="{FF2B5EF4-FFF2-40B4-BE49-F238E27FC236}">
                <a16:creationId xmlns:a16="http://schemas.microsoft.com/office/drawing/2014/main" id="{66E314A7-C543-389D-BAB4-1ACCA3B1F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19200"/>
            <a:ext cx="6516688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Card {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Card (String cardFace, String cardSuit) {</a:t>
            </a:r>
          </a:p>
          <a:p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    face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cardFace;</a:t>
            </a:r>
          </a:p>
          <a:p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    suit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= cardSuit;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constructor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toString() {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face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b="1">
                <a:solidFill>
                  <a:srgbClr val="2A00FF"/>
                </a:solidFill>
                <a:latin typeface="Consolas" panose="020B0609020204030204" pitchFamily="49" charset="0"/>
              </a:rPr>
              <a:t>" of "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suit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toString()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class Card</a:t>
            </a:r>
          </a:p>
        </p:txBody>
      </p:sp>
      <p:sp>
        <p:nvSpPr>
          <p:cNvPr id="28676" name="TextBox 1">
            <a:extLst>
              <a:ext uri="{FF2B5EF4-FFF2-40B4-BE49-F238E27FC236}">
                <a16:creationId xmlns:a16="http://schemas.microsoft.com/office/drawing/2014/main" id="{9686413D-BB86-C498-07CF-7B8E6C2D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3024188"/>
            <a:ext cx="4105275" cy="338137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Overriding </a:t>
            </a:r>
            <a:r>
              <a:rPr lang="en-US" altLang="en-US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toString() </a:t>
            </a:r>
            <a:r>
              <a:rPr lang="en-US" altLang="en-US">
                <a:latin typeface="Verdana" panose="020B0604030504040204" pitchFamily="34" charset="0"/>
              </a:rPr>
              <a:t>in Card class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5109E7-9D5C-5C4B-BD98-2E25F2A93E97}"/>
              </a:ext>
            </a:extLst>
          </p:cNvPr>
          <p:cNvCxnSpPr>
            <a:cxnSpLocks/>
          </p:cNvCxnSpPr>
          <p:nvPr/>
        </p:nvCxnSpPr>
        <p:spPr>
          <a:xfrm flipH="1">
            <a:off x="4348163" y="3362325"/>
            <a:ext cx="719137" cy="3444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CBF92168-46B9-DC0F-A921-61DDD6B3A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4F6C8B-1B65-2044-A140-2937A53EFC35}" type="slidenum">
              <a:rPr lang="en-US" altLang="en-US" sz="800" smtClean="0">
                <a:solidFill>
                  <a:srgbClr val="595959"/>
                </a:solidFill>
              </a:rPr>
              <a:pPr/>
              <a:t>8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30722" name="TextBox 4">
            <a:extLst>
              <a:ext uri="{FF2B5EF4-FFF2-40B4-BE49-F238E27FC236}">
                <a16:creationId xmlns:a16="http://schemas.microsoft.com/office/drawing/2014/main" id="{21C66199-48CB-F440-4C93-0A346DCC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85738"/>
            <a:ext cx="8539163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java.util.Random;</a:t>
            </a:r>
            <a:endParaRPr lang="en-US" altLang="en-US" sz="1500">
              <a:latin typeface="Consolas" panose="020B0609020204030204" pitchFamily="49" charset="0"/>
            </a:endParaRPr>
          </a:p>
          <a:p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DeckOfCards {</a:t>
            </a:r>
            <a:endParaRPr lang="en-US" altLang="en-US" sz="1500">
              <a:latin typeface="Consolas" panose="020B0609020204030204" pitchFamily="49" charset="0"/>
            </a:endParaRPr>
          </a:p>
          <a:p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Card[] </a:t>
            </a:r>
            <a:r>
              <a:rPr lang="en-US" altLang="en-US" sz="1500" b="1">
                <a:solidFill>
                  <a:srgbClr val="0000C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b="1" i="1">
                <a:solidFill>
                  <a:srgbClr val="0000C0"/>
                </a:solidFill>
                <a:latin typeface="Consolas" panose="020B0609020204030204" pitchFamily="49" charset="0"/>
              </a:rPr>
              <a:t>NUMBER_OF_CARDS</a:t>
            </a:r>
            <a:r>
              <a:rPr lang="en-US" alt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 = 52;</a:t>
            </a:r>
          </a:p>
          <a:p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500" b="1">
                <a:solidFill>
                  <a:srgbClr val="0000C0"/>
                </a:solidFill>
                <a:latin typeface="Consolas" panose="020B0609020204030204" pitchFamily="49" charset="0"/>
              </a:rPr>
              <a:t>currentCard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500" b="1">
                <a:solidFill>
                  <a:srgbClr val="3F7F5F"/>
                </a:solidFill>
                <a:latin typeface="Consolas" panose="020B0609020204030204" pitchFamily="49" charset="0"/>
              </a:rPr>
              <a:t>// used to deal cards</a:t>
            </a:r>
          </a:p>
          <a:p>
            <a:endParaRPr lang="en-US" altLang="en-US" sz="1500">
              <a:latin typeface="Consolas" panose="020B0609020204030204" pitchFamily="49" charset="0"/>
            </a:endParaRPr>
          </a:p>
          <a:p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DeckOfCards() {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String[] faces = {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"Ace"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"Deuce"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"Three"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"Four"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"Five"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"Six"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"Seven"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                       "Eight"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"Nine"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"Ten"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"Jack"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"Queen"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"King"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String[] suits = {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"Clubs"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"Diamonds"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"Hearts"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500">
                <a:solidFill>
                  <a:srgbClr val="2A00FF"/>
                </a:solidFill>
                <a:latin typeface="Consolas" panose="020B0609020204030204" pitchFamily="49" charset="0"/>
              </a:rPr>
              <a:t>"Spades"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en-US" sz="1500">
                <a:solidFill>
                  <a:srgbClr val="0000C0"/>
                </a:solidFill>
                <a:latin typeface="Consolas" panose="020B0609020204030204" pitchFamily="49" charset="0"/>
              </a:rPr>
              <a:t>    deck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Card[</a:t>
            </a:r>
            <a:r>
              <a:rPr lang="en-US" altLang="en-US" sz="1500" b="1" i="1">
                <a:solidFill>
                  <a:srgbClr val="0000C0"/>
                </a:solidFill>
                <a:latin typeface="Consolas" panose="020B0609020204030204" pitchFamily="49" charset="0"/>
              </a:rPr>
              <a:t>NUMBER_OF_CARDS</a:t>
            </a:r>
            <a:r>
              <a:rPr lang="en-US" alt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en-US" sz="1500">
              <a:latin typeface="Consolas" panose="020B0609020204030204" pitchFamily="49" charset="0"/>
            </a:endParaRPr>
          </a:p>
          <a:p>
            <a:r>
              <a:rPr lang="en-US" altLang="en-US" sz="1500">
                <a:solidFill>
                  <a:srgbClr val="3F7F5F"/>
                </a:solidFill>
                <a:latin typeface="Consolas" panose="020B0609020204030204" pitchFamily="49" charset="0"/>
              </a:rPr>
              <a:t>    // set deck to have cards in order</a:t>
            </a:r>
          </a:p>
          <a:p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altLang="en-US" sz="1500" b="1" i="1">
                <a:solidFill>
                  <a:srgbClr val="0000C0"/>
                </a:solidFill>
                <a:latin typeface="Consolas" panose="020B0609020204030204" pitchFamily="49" charset="0"/>
              </a:rPr>
              <a:t>NUMBER_OF_CARDS</a:t>
            </a:r>
            <a:r>
              <a:rPr lang="en-US" altLang="en-US" sz="1500" b="1" i="1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altLang="en-US" sz="1500">
                <a:solidFill>
                  <a:srgbClr val="0000C0"/>
                </a:solidFill>
                <a:latin typeface="Consolas" panose="020B0609020204030204" pitchFamily="49" charset="0"/>
              </a:rPr>
              <a:t>      deck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altLang="en-US" sz="15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Card(faces[i%13], suits[i/13]);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  shuffle(); </a:t>
            </a:r>
            <a:r>
              <a:rPr lang="en-US" altLang="en-US" sz="1500">
                <a:solidFill>
                  <a:srgbClr val="3F7F5F"/>
                </a:solidFill>
                <a:latin typeface="Consolas" panose="020B0609020204030204" pitchFamily="49" charset="0"/>
              </a:rPr>
              <a:t>// shuffle the cards</a:t>
            </a:r>
          </a:p>
          <a:p>
            <a:r>
              <a:rPr lang="en-US" altLang="en-US" sz="1500">
                <a:solidFill>
                  <a:srgbClr val="0000C0"/>
                </a:solidFill>
                <a:latin typeface="Consolas" panose="020B0609020204030204" pitchFamily="49" charset="0"/>
              </a:rPr>
              <a:t>    currentCard</a:t>
            </a:r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en-US" sz="1500">
                <a:solidFill>
                  <a:srgbClr val="3F7F5F"/>
                </a:solidFill>
                <a:latin typeface="Consolas" panose="020B0609020204030204" pitchFamily="49" charset="0"/>
              </a:rPr>
              <a:t>// next card to deal = card at index 0</a:t>
            </a:r>
          </a:p>
          <a:p>
            <a:r>
              <a:rPr lang="en-US" altLang="en-US" sz="15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 sz="1500">
                <a:solidFill>
                  <a:srgbClr val="3F7F5F"/>
                </a:solidFill>
                <a:latin typeface="Consolas" panose="020B0609020204030204" pitchFamily="49" charset="0"/>
              </a:rPr>
              <a:t>// end constructor</a:t>
            </a:r>
          </a:p>
        </p:txBody>
      </p:sp>
      <p:sp>
        <p:nvSpPr>
          <p:cNvPr id="30723" name="TextBox 4">
            <a:extLst>
              <a:ext uri="{FF2B5EF4-FFF2-40B4-BE49-F238E27FC236}">
                <a16:creationId xmlns:a16="http://schemas.microsoft.com/office/drawing/2014/main" id="{79AC7736-DA43-69E8-5DAB-D0A7E13FF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60350"/>
            <a:ext cx="2808287" cy="5842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Reference variable for an array of Card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6A928-C1A1-5DA2-7767-E07601CD0719}"/>
              </a:ext>
            </a:extLst>
          </p:cNvPr>
          <p:cNvCxnSpPr>
            <a:cxnSpLocks/>
          </p:cNvCxnSpPr>
          <p:nvPr/>
        </p:nvCxnSpPr>
        <p:spPr>
          <a:xfrm flipH="1">
            <a:off x="2916238" y="476250"/>
            <a:ext cx="1511300" cy="3683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BEFAC9DC-0282-B47C-6F92-F3800D061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EF25B1-663B-2844-A1E3-8B2BFF339C55}" type="slidenum">
              <a:rPr lang="en-US" altLang="en-US" sz="800" smtClean="0">
                <a:solidFill>
                  <a:srgbClr val="595959"/>
                </a:solidFill>
              </a:rPr>
              <a:pPr/>
              <a:t>9</a:t>
            </a:fld>
            <a:endParaRPr lang="en-US" altLang="en-US" sz="800">
              <a:solidFill>
                <a:srgbClr val="5959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72B99-9D29-C310-5BCE-A4E9D24E5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4625"/>
            <a:ext cx="80645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shuffle() {</a:t>
            </a:r>
          </a:p>
          <a:p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    // for each card, pick a random card and swap them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Random r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j; 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     j = r.nextInt(</a:t>
            </a:r>
            <a:r>
              <a:rPr lang="en-US" altLang="en-US" b="1" i="1">
                <a:solidFill>
                  <a:srgbClr val="0000C0"/>
                </a:solidFill>
                <a:latin typeface="Consolas" panose="020B0609020204030204" pitchFamily="49" charset="0"/>
              </a:rPr>
              <a:t>NUMBER_OF_CARDS</a:t>
            </a:r>
            <a:r>
              <a:rPr lang="en-US" alt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      // swap cards at indexes i and j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Card temp = </a:t>
            </a:r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      deck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altLang="en-US">
                <a:solidFill>
                  <a:srgbClr val="0000C0"/>
                </a:solidFill>
                <a:latin typeface="Consolas" panose="020B0609020204030204" pitchFamily="49" charset="0"/>
              </a:rPr>
              <a:t>      deck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[j] = temp;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for loop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shuffle</a:t>
            </a:r>
            <a:endParaRPr lang="en-US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endParaRPr lang="en-US" altLang="en-US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71683" name="TextBox 5">
            <a:extLst>
              <a:ext uri="{FF2B5EF4-FFF2-40B4-BE49-F238E27FC236}">
                <a16:creationId xmlns:a16="http://schemas.microsoft.com/office/drawing/2014/main" id="{8BC99B4C-0E17-1133-C93C-15A90A24F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2168525"/>
            <a:ext cx="2160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Swapping Cards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193D04F-B6B1-CE27-6002-29EED3079F1E}"/>
              </a:ext>
            </a:extLst>
          </p:cNvPr>
          <p:cNvSpPr/>
          <p:nvPr/>
        </p:nvSpPr>
        <p:spPr>
          <a:xfrm>
            <a:off x="3608388" y="2014538"/>
            <a:ext cx="360362" cy="6477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D3AAC6CE-6F35-4A1E-C450-F265002E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8569325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method that deals the next card</a:t>
            </a:r>
            <a:endParaRPr lang="en-US" altLang="en-US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Card dealCard() {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currentCard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>
                <a:solidFill>
                  <a:srgbClr val="0000C0"/>
                </a:solidFill>
                <a:latin typeface="Consolas" panose="020B0609020204030204" pitchFamily="49" charset="0"/>
              </a:rPr>
              <a:t>currentCard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DeckOfCards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myDeck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DeckOfCards();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i = 0; i &lt; DeckOfCards.</a:t>
            </a:r>
            <a:r>
              <a:rPr lang="en-US" altLang="en-US" b="1" i="1">
                <a:solidFill>
                  <a:srgbClr val="0000C0"/>
                </a:solidFill>
                <a:latin typeface="Consolas" panose="020B0609020204030204" pitchFamily="49" charset="0"/>
              </a:rPr>
              <a:t>NUMBER_OF_CARDS</a:t>
            </a:r>
            <a:r>
              <a:rPr lang="en-US" altLang="en-US" b="1" i="1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en-US" altLang="en-US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i="1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en-US" altLang="en-US" i="1">
                <a:solidFill>
                  <a:srgbClr val="2A00FF"/>
                </a:solidFill>
                <a:latin typeface="Consolas" panose="020B0609020204030204" pitchFamily="49" charset="0"/>
              </a:rPr>
              <a:t>"%19s"</a:t>
            </a:r>
            <a:r>
              <a:rPr lang="en-US" altLang="en-US" i="1">
                <a:solidFill>
                  <a:srgbClr val="000000"/>
                </a:solidFill>
                <a:latin typeface="Consolas" panose="020B0609020204030204" pitchFamily="49" charset="0"/>
              </a:rPr>
              <a:t>, myDeck.dealCard());</a:t>
            </a:r>
          </a:p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en-US" b="1">
                <a:solidFill>
                  <a:srgbClr val="000000"/>
                </a:solidFill>
                <a:latin typeface="Consolas" panose="020B0609020204030204" pitchFamily="49" charset="0"/>
              </a:rPr>
              <a:t> (i % 4 == 3) System.</a:t>
            </a:r>
            <a:r>
              <a:rPr lang="en-US" altLang="en-US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b="1" i="1">
                <a:solidFill>
                  <a:srgbClr val="000000"/>
                </a:solidFill>
                <a:latin typeface="Consolas" panose="020B0609020204030204" pitchFamily="49" charset="0"/>
              </a:rPr>
              <a:t>.println();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for loop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method main</a:t>
            </a: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en-US">
                <a:solidFill>
                  <a:srgbClr val="3F7F5F"/>
                </a:solidFill>
                <a:latin typeface="Consolas" panose="020B0609020204030204" pitchFamily="49" charset="0"/>
              </a:rPr>
              <a:t>// end class DeckOfCards</a:t>
            </a:r>
          </a:p>
        </p:txBody>
      </p:sp>
      <p:sp>
        <p:nvSpPr>
          <p:cNvPr id="31750" name="TextBox 5">
            <a:extLst>
              <a:ext uri="{FF2B5EF4-FFF2-40B4-BE49-F238E27FC236}">
                <a16:creationId xmlns:a16="http://schemas.microsoft.com/office/drawing/2014/main" id="{399D27E0-0FB0-4B68-5087-62519FD8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781300"/>
            <a:ext cx="1438275" cy="338138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Return Card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16BCBD-2C70-3E74-4AB5-792D7C6DA30A}"/>
              </a:ext>
            </a:extLst>
          </p:cNvPr>
          <p:cNvCxnSpPr/>
          <p:nvPr/>
        </p:nvCxnSpPr>
        <p:spPr>
          <a:xfrm flipH="1">
            <a:off x="6516688" y="3190875"/>
            <a:ext cx="503237" cy="7207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52" name="TextBox 7">
            <a:extLst>
              <a:ext uri="{FF2B5EF4-FFF2-40B4-BE49-F238E27FC236}">
                <a16:creationId xmlns:a16="http://schemas.microsoft.com/office/drawing/2014/main" id="{A586B4A8-D369-DF47-9106-0C1F666FA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6121400"/>
            <a:ext cx="3743325" cy="339725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Invoke </a:t>
            </a:r>
            <a:r>
              <a:rPr lang="en-US" altLang="en-US" b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toString() </a:t>
            </a:r>
            <a:r>
              <a:rPr lang="en-US" altLang="en-US">
                <a:latin typeface="Verdana" panose="020B0604030504040204" pitchFamily="34" charset="0"/>
              </a:rPr>
              <a:t>of Card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94D5ED-35D7-6C8E-91AC-E99AA0CEA141}"/>
              </a:ext>
            </a:extLst>
          </p:cNvPr>
          <p:cNvCxnSpPr>
            <a:cxnSpLocks/>
          </p:cNvCxnSpPr>
          <p:nvPr/>
        </p:nvCxnSpPr>
        <p:spPr>
          <a:xfrm flipH="1" flipV="1">
            <a:off x="6011863" y="5711825"/>
            <a:ext cx="935037" cy="409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2" grpId="0" animBg="1"/>
    </p:bldLst>
  </p:timing>
</p:sld>
</file>

<file path=ppt/theme/theme1.xml><?xml version="1.0" encoding="utf-8"?>
<a:theme xmlns:a="http://schemas.openxmlformats.org/drawingml/2006/main" name="jav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Theme" id="{CA36D6D5-2F9A-E349-B81C-93A1C1678E2F}" vid="{4AB89B0B-1CDA-3749-95F0-9757A192EC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javaTheme</Template>
  <TotalTime>36607</TotalTime>
  <Words>6289</Words>
  <Application>Microsoft Macintosh PowerPoint</Application>
  <PresentationFormat>On-screen Show (4:3)</PresentationFormat>
  <Paragraphs>869</Paragraphs>
  <Slides>59</Slides>
  <Notes>30</Notes>
  <HiddenSlides>25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ＭＳ Ｐゴシック</vt:lpstr>
      <vt:lpstr>.SF NS</vt:lpstr>
      <vt:lpstr>Agency FB</vt:lpstr>
      <vt:lpstr>Arial</vt:lpstr>
      <vt:lpstr>Calibri</vt:lpstr>
      <vt:lpstr>Callibri</vt:lpstr>
      <vt:lpstr>Century Gothic</vt:lpstr>
      <vt:lpstr>Consolas</vt:lpstr>
      <vt:lpstr>Courier New</vt:lpstr>
      <vt:lpstr>Georgia</vt:lpstr>
      <vt:lpstr>Gill Sans</vt:lpstr>
      <vt:lpstr>Times New Roman</vt:lpstr>
      <vt:lpstr>Verdana</vt:lpstr>
      <vt:lpstr>Wingdings</vt:lpstr>
      <vt:lpstr>Wingdings 2</vt:lpstr>
      <vt:lpstr>javaTheme</vt:lpstr>
      <vt:lpstr>What we will learn</vt:lpstr>
      <vt:lpstr>7.1 Classes and Objects: A Deeper Look</vt:lpstr>
      <vt:lpstr>toString() method for a class</vt:lpstr>
      <vt:lpstr>PowerPoint Presentation</vt:lpstr>
      <vt:lpstr>PowerPoint Presentation</vt:lpstr>
      <vt:lpstr>Override toString()</vt:lpstr>
      <vt:lpstr>A larger example – Shuffling cards</vt:lpstr>
      <vt:lpstr>PowerPoint Presentation</vt:lpstr>
      <vt:lpstr>PowerPoint Presentation</vt:lpstr>
      <vt:lpstr>Output</vt:lpstr>
      <vt:lpstr>7.2 Classes and Objects: A Deeper Look</vt:lpstr>
      <vt:lpstr>Passing Arguments to Methods</vt:lpstr>
      <vt:lpstr>Passing Arguments to Methods</vt:lpstr>
      <vt:lpstr>Passing Arguments to Methods</vt:lpstr>
      <vt:lpstr>Passing Arguments in Java</vt:lpstr>
      <vt:lpstr>Passing object references</vt:lpstr>
      <vt:lpstr>PowerPoint Presentation</vt:lpstr>
      <vt:lpstr>Case Study: Time1 class</vt:lpstr>
      <vt:lpstr>Time1 class</vt:lpstr>
      <vt:lpstr>PowerPoint Presentation</vt:lpstr>
      <vt:lpstr>What will be the output?</vt:lpstr>
      <vt:lpstr>7.2 Classes and Objects: A Deeper Look</vt:lpstr>
      <vt:lpstr> this</vt:lpstr>
      <vt:lpstr> this</vt:lpstr>
      <vt:lpstr>this</vt:lpstr>
      <vt:lpstr>this</vt:lpstr>
      <vt:lpstr>this</vt:lpstr>
      <vt:lpstr>this</vt:lpstr>
      <vt:lpstr>Time1 class with multiple constructors</vt:lpstr>
      <vt:lpstr>Try the following</vt:lpstr>
      <vt:lpstr>PowerPoint Presentation</vt:lpstr>
      <vt:lpstr>Multiple classes in a .java file</vt:lpstr>
      <vt:lpstr>PowerPoint Presentation</vt:lpstr>
      <vt:lpstr>Composition</vt:lpstr>
      <vt:lpstr>7.3 Classes and Objects: A Deeper Look</vt:lpstr>
      <vt:lpstr>Use static fields and methods</vt:lpstr>
      <vt:lpstr>Import static</vt:lpstr>
      <vt:lpstr>Import static</vt:lpstr>
      <vt:lpstr>PowerPoint Presentation</vt:lpstr>
      <vt:lpstr>PowerPoint Presentation</vt:lpstr>
      <vt:lpstr>7.4 Classes and Objects: A Deeper Look</vt:lpstr>
      <vt:lpstr>Packages in Java (10th Ed. p. 882)</vt:lpstr>
      <vt:lpstr>Packages in Java</vt:lpstr>
      <vt:lpstr>Example class with package</vt:lpstr>
      <vt:lpstr>7.5 Classes and Objects: A Deeper Look</vt:lpstr>
      <vt:lpstr>Access Modifiers</vt:lpstr>
      <vt:lpstr>Quick reference</vt:lpstr>
      <vt:lpstr>PowerPoint Presentation</vt:lpstr>
      <vt:lpstr>7.6 Classes and Objects: A Deeper Look</vt:lpstr>
      <vt:lpstr>Specify the classpath</vt:lpstr>
      <vt:lpstr>Specify classpath in Eclipse</vt:lpstr>
      <vt:lpstr>Specify the classpath</vt:lpstr>
      <vt:lpstr>Classpath</vt:lpstr>
      <vt:lpstr>Modify Classpath</vt:lpstr>
      <vt:lpstr>Specify the classpath</vt:lpstr>
      <vt:lpstr>7.7 Classes and Objects: A Deeper Look</vt:lpstr>
      <vt:lpstr>jar (java archive) file</vt:lpstr>
      <vt:lpstr>Use a .jar file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classes and objects in Java</dc:title>
  <dc:creator>James Tam</dc:creator>
  <cp:lastModifiedBy>Bisgin, Halil</cp:lastModifiedBy>
  <cp:revision>2320</cp:revision>
  <cp:lastPrinted>2021-08-27T17:48:03Z</cp:lastPrinted>
  <dcterms:created xsi:type="dcterms:W3CDTF">2002-07-22T01:06:05Z</dcterms:created>
  <dcterms:modified xsi:type="dcterms:W3CDTF">2024-10-23T15:17:57Z</dcterms:modified>
</cp:coreProperties>
</file>