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98"/>
  </p:notesMasterIdLst>
  <p:sldIdLst>
    <p:sldId id="256" r:id="rId2"/>
    <p:sldId id="304" r:id="rId3"/>
    <p:sldId id="331" r:id="rId4"/>
    <p:sldId id="310" r:id="rId5"/>
    <p:sldId id="300" r:id="rId6"/>
    <p:sldId id="301" r:id="rId7"/>
    <p:sldId id="299" r:id="rId8"/>
    <p:sldId id="332" r:id="rId9"/>
    <p:sldId id="306" r:id="rId10"/>
    <p:sldId id="302" r:id="rId11"/>
    <p:sldId id="307" r:id="rId12"/>
    <p:sldId id="260" r:id="rId13"/>
    <p:sldId id="305" r:id="rId14"/>
    <p:sldId id="344" r:id="rId15"/>
    <p:sldId id="308" r:id="rId16"/>
    <p:sldId id="311" r:id="rId17"/>
    <p:sldId id="333" r:id="rId18"/>
    <p:sldId id="309" r:id="rId19"/>
    <p:sldId id="345" r:id="rId20"/>
    <p:sldId id="312" r:id="rId21"/>
    <p:sldId id="341" r:id="rId22"/>
    <p:sldId id="338" r:id="rId23"/>
    <p:sldId id="334" r:id="rId24"/>
    <p:sldId id="335" r:id="rId25"/>
    <p:sldId id="336" r:id="rId26"/>
    <p:sldId id="346" r:id="rId27"/>
    <p:sldId id="314" r:id="rId28"/>
    <p:sldId id="315" r:id="rId29"/>
    <p:sldId id="313" r:id="rId30"/>
    <p:sldId id="316" r:id="rId31"/>
    <p:sldId id="317" r:id="rId32"/>
    <p:sldId id="322" r:id="rId33"/>
    <p:sldId id="268" r:id="rId34"/>
    <p:sldId id="276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347" r:id="rId43"/>
    <p:sldId id="349" r:id="rId44"/>
    <p:sldId id="337" r:id="rId45"/>
    <p:sldId id="327" r:id="rId46"/>
    <p:sldId id="328" r:id="rId47"/>
    <p:sldId id="278" r:id="rId48"/>
    <p:sldId id="329" r:id="rId49"/>
    <p:sldId id="318" r:id="rId50"/>
    <p:sldId id="279" r:id="rId51"/>
    <p:sldId id="330" r:id="rId52"/>
    <p:sldId id="352" r:id="rId53"/>
    <p:sldId id="319" r:id="rId54"/>
    <p:sldId id="320" r:id="rId55"/>
    <p:sldId id="321" r:id="rId56"/>
    <p:sldId id="356" r:id="rId57"/>
    <p:sldId id="348" r:id="rId58"/>
    <p:sldId id="324" r:id="rId59"/>
    <p:sldId id="323" r:id="rId60"/>
    <p:sldId id="339" r:id="rId61"/>
    <p:sldId id="325" r:id="rId62"/>
    <p:sldId id="326" r:id="rId63"/>
    <p:sldId id="261" r:id="rId64"/>
    <p:sldId id="350" r:id="rId65"/>
    <p:sldId id="262" r:id="rId66"/>
    <p:sldId id="263" r:id="rId67"/>
    <p:sldId id="264" r:id="rId68"/>
    <p:sldId id="265" r:id="rId69"/>
    <p:sldId id="266" r:id="rId70"/>
    <p:sldId id="353" r:id="rId71"/>
    <p:sldId id="267" r:id="rId72"/>
    <p:sldId id="342" r:id="rId73"/>
    <p:sldId id="343" r:id="rId74"/>
    <p:sldId id="351" r:id="rId75"/>
    <p:sldId id="355" r:id="rId76"/>
    <p:sldId id="280" r:id="rId77"/>
    <p:sldId id="281" r:id="rId78"/>
    <p:sldId id="282" r:id="rId79"/>
    <p:sldId id="283" r:id="rId80"/>
    <p:sldId id="284" r:id="rId81"/>
    <p:sldId id="285" r:id="rId82"/>
    <p:sldId id="286" r:id="rId83"/>
    <p:sldId id="287" r:id="rId84"/>
    <p:sldId id="288" r:id="rId85"/>
    <p:sldId id="289" r:id="rId86"/>
    <p:sldId id="290" r:id="rId87"/>
    <p:sldId id="354" r:id="rId88"/>
    <p:sldId id="291" r:id="rId89"/>
    <p:sldId id="292" r:id="rId90"/>
    <p:sldId id="293" r:id="rId91"/>
    <p:sldId id="340" r:id="rId92"/>
    <p:sldId id="294" r:id="rId93"/>
    <p:sldId id="295" r:id="rId94"/>
    <p:sldId id="296" r:id="rId95"/>
    <p:sldId id="297" r:id="rId96"/>
    <p:sldId id="298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gin, Halil" userId="31729c2b-70b1-499d-992a-43acd64ada6e" providerId="ADAL" clId="{BD8F0445-30D9-409D-BBD5-D2EC158D5690}"/>
    <pc:docChg chg="modSld">
      <pc:chgData name="Bisgin, Halil" userId="31729c2b-70b1-499d-992a-43acd64ada6e" providerId="ADAL" clId="{BD8F0445-30D9-409D-BBD5-D2EC158D5690}" dt="2024-10-30T02:30:24.568" v="9" actId="1076"/>
      <pc:docMkLst>
        <pc:docMk/>
      </pc:docMkLst>
      <pc:sldChg chg="modSp mod">
        <pc:chgData name="Bisgin, Halil" userId="31729c2b-70b1-499d-992a-43acd64ada6e" providerId="ADAL" clId="{BD8F0445-30D9-409D-BBD5-D2EC158D5690}" dt="2024-10-30T01:52:41.667" v="2" actId="1076"/>
        <pc:sldMkLst>
          <pc:docMk/>
          <pc:sldMk cId="347108122" sldId="269"/>
        </pc:sldMkLst>
        <pc:spChg chg="mod">
          <ac:chgData name="Bisgin, Halil" userId="31729c2b-70b1-499d-992a-43acd64ada6e" providerId="ADAL" clId="{BD8F0445-30D9-409D-BBD5-D2EC158D5690}" dt="2024-10-30T01:52:33.604" v="1" actId="1076"/>
          <ac:spMkLst>
            <pc:docMk/>
            <pc:sldMk cId="347108122" sldId="269"/>
            <ac:spMk id="2" creationId="{00000000-0000-0000-0000-000000000000}"/>
          </ac:spMkLst>
        </pc:spChg>
        <pc:spChg chg="mod">
          <ac:chgData name="Bisgin, Halil" userId="31729c2b-70b1-499d-992a-43acd64ada6e" providerId="ADAL" clId="{BD8F0445-30D9-409D-BBD5-D2EC158D5690}" dt="2024-10-30T01:52:41.667" v="2" actId="1076"/>
          <ac:spMkLst>
            <pc:docMk/>
            <pc:sldMk cId="347108122" sldId="269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BD8F0445-30D9-409D-BBD5-D2EC158D5690}" dt="2024-10-30T01:52:20.037" v="0" actId="20577"/>
        <pc:sldMkLst>
          <pc:docMk/>
          <pc:sldMk cId="3288498647" sldId="276"/>
        </pc:sldMkLst>
        <pc:spChg chg="mod">
          <ac:chgData name="Bisgin, Halil" userId="31729c2b-70b1-499d-992a-43acd64ada6e" providerId="ADAL" clId="{BD8F0445-30D9-409D-BBD5-D2EC158D5690}" dt="2024-10-30T01:52:20.037" v="0" actId="20577"/>
          <ac:spMkLst>
            <pc:docMk/>
            <pc:sldMk cId="3288498647" sldId="276"/>
            <ac:spMk id="3" creationId="{00000000-0000-0000-0000-000000000000}"/>
          </ac:spMkLst>
        </pc:spChg>
      </pc:sldChg>
      <pc:sldChg chg="modSp mod">
        <pc:chgData name="Bisgin, Halil" userId="31729c2b-70b1-499d-992a-43acd64ada6e" providerId="ADAL" clId="{BD8F0445-30D9-409D-BBD5-D2EC158D5690}" dt="2024-10-30T02:16:54.668" v="4" actId="207"/>
        <pc:sldMkLst>
          <pc:docMk/>
          <pc:sldMk cId="2813857648" sldId="278"/>
        </pc:sldMkLst>
        <pc:spChg chg="mod">
          <ac:chgData name="Bisgin, Halil" userId="31729c2b-70b1-499d-992a-43acd64ada6e" providerId="ADAL" clId="{BD8F0445-30D9-409D-BBD5-D2EC158D5690}" dt="2024-10-30T02:16:54.668" v="4" actId="207"/>
          <ac:spMkLst>
            <pc:docMk/>
            <pc:sldMk cId="2813857648" sldId="278"/>
            <ac:spMk id="3" creationId="{00000000-0000-0000-0000-000000000000}"/>
          </ac:spMkLst>
        </pc:spChg>
      </pc:sldChg>
      <pc:sldChg chg="modSp mod">
        <pc:chgData name="Bisgin, Halil" userId="31729c2b-70b1-499d-992a-43acd64ada6e" providerId="ADAL" clId="{BD8F0445-30D9-409D-BBD5-D2EC158D5690}" dt="2024-10-30T02:30:24.568" v="9" actId="1076"/>
        <pc:sldMkLst>
          <pc:docMk/>
          <pc:sldMk cId="284428921" sldId="279"/>
        </pc:sldMkLst>
        <pc:spChg chg="mod">
          <ac:chgData name="Bisgin, Halil" userId="31729c2b-70b1-499d-992a-43acd64ada6e" providerId="ADAL" clId="{BD8F0445-30D9-409D-BBD5-D2EC158D5690}" dt="2024-10-30T02:30:24.568" v="9" actId="1076"/>
          <ac:spMkLst>
            <pc:docMk/>
            <pc:sldMk cId="284428921" sldId="279"/>
            <ac:spMk id="2" creationId="{00000000-0000-0000-0000-000000000000}"/>
          </ac:spMkLst>
        </pc:spChg>
        <pc:spChg chg="mod">
          <ac:chgData name="Bisgin, Halil" userId="31729c2b-70b1-499d-992a-43acd64ada6e" providerId="ADAL" clId="{BD8F0445-30D9-409D-BBD5-D2EC158D5690}" dt="2024-10-30T02:30:19.969" v="8" actId="1076"/>
          <ac:spMkLst>
            <pc:docMk/>
            <pc:sldMk cId="284428921" sldId="279"/>
            <ac:spMk id="5" creationId="{00000000-0000-0000-0000-000000000000}"/>
          </ac:spMkLst>
        </pc:spChg>
        <pc:spChg chg="mod">
          <ac:chgData name="Bisgin, Halil" userId="31729c2b-70b1-499d-992a-43acd64ada6e" providerId="ADAL" clId="{BD8F0445-30D9-409D-BBD5-D2EC158D5690}" dt="2024-10-30T02:30:12.948" v="7" actId="1076"/>
          <ac:spMkLst>
            <pc:docMk/>
            <pc:sldMk cId="284428921" sldId="279"/>
            <ac:spMk id="6" creationId="{00000000-0000-0000-0000-000000000000}"/>
          </ac:spMkLst>
        </pc:spChg>
        <pc:spChg chg="mod">
          <ac:chgData name="Bisgin, Halil" userId="31729c2b-70b1-499d-992a-43acd64ada6e" providerId="ADAL" clId="{BD8F0445-30D9-409D-BBD5-D2EC158D5690}" dt="2024-10-30T02:30:08.098" v="6" actId="1076"/>
          <ac:spMkLst>
            <pc:docMk/>
            <pc:sldMk cId="284428921" sldId="279"/>
            <ac:spMk id="7" creationId="{00000000-0000-0000-0000-000000000000}"/>
          </ac:spMkLst>
        </pc:spChg>
      </pc:sldChg>
      <pc:sldChg chg="modSp mod">
        <pc:chgData name="Bisgin, Halil" userId="31729c2b-70b1-499d-992a-43acd64ada6e" providerId="ADAL" clId="{BD8F0445-30D9-409D-BBD5-D2EC158D5690}" dt="2024-10-30T02:15:13.556" v="3" actId="1076"/>
        <pc:sldMkLst>
          <pc:docMk/>
          <pc:sldMk cId="348021773" sldId="329"/>
        </pc:sldMkLst>
        <pc:spChg chg="mod">
          <ac:chgData name="Bisgin, Halil" userId="31729c2b-70b1-499d-992a-43acd64ada6e" providerId="ADAL" clId="{BD8F0445-30D9-409D-BBD5-D2EC158D5690}" dt="2024-10-30T02:15:13.556" v="3" actId="1076"/>
          <ac:spMkLst>
            <pc:docMk/>
            <pc:sldMk cId="348021773" sldId="329"/>
            <ac:spMk id="579586" creationId="{00000000-0000-0000-0000-000000000000}"/>
          </ac:spMkLst>
        </pc:spChg>
      </pc:sldChg>
    </pc:docChg>
  </pc:docChgLst>
  <pc:docChgLst>
    <pc:chgData name="Bisgin, Halil" userId="31729c2b-70b1-499d-992a-43acd64ada6e" providerId="ADAL" clId="{A7467321-EFF4-3742-B12D-7A9B8033B09E}"/>
    <pc:docChg chg="undo custSel modSld">
      <pc:chgData name="Bisgin, Halil" userId="31729c2b-70b1-499d-992a-43acd64ada6e" providerId="ADAL" clId="{A7467321-EFF4-3742-B12D-7A9B8033B09E}" dt="2024-11-02T02:19:01.106" v="75" actId="729"/>
      <pc:docMkLst>
        <pc:docMk/>
      </pc:docMkLst>
      <pc:sldChg chg="modSp mod chgLayout">
        <pc:chgData name="Bisgin, Halil" userId="31729c2b-70b1-499d-992a-43acd64ada6e" providerId="ADAL" clId="{A7467321-EFF4-3742-B12D-7A9B8033B09E}" dt="2024-11-01T02:57:34.721" v="12" actId="14100"/>
        <pc:sldMkLst>
          <pc:docMk/>
          <pc:sldMk cId="426787356" sldId="263"/>
        </pc:sldMkLst>
        <pc:spChg chg="mod ord">
          <ac:chgData name="Bisgin, Halil" userId="31729c2b-70b1-499d-992a-43acd64ada6e" providerId="ADAL" clId="{A7467321-EFF4-3742-B12D-7A9B8033B09E}" dt="2024-11-01T02:57:27.962" v="10" actId="700"/>
          <ac:spMkLst>
            <pc:docMk/>
            <pc:sldMk cId="426787356" sldId="263"/>
            <ac:spMk id="2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2:57:27.962" v="10" actId="700"/>
          <ac:spMkLst>
            <pc:docMk/>
            <pc:sldMk cId="426787356" sldId="263"/>
            <ac:spMk id="5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2:57:27.962" v="10" actId="700"/>
          <ac:spMkLst>
            <pc:docMk/>
            <pc:sldMk cId="426787356" sldId="263"/>
            <ac:spMk id="7" creationId="{00000000-0000-0000-0000-000000000000}"/>
          </ac:spMkLst>
        </pc:spChg>
        <pc:picChg chg="mod">
          <ac:chgData name="Bisgin, Halil" userId="31729c2b-70b1-499d-992a-43acd64ada6e" providerId="ADAL" clId="{A7467321-EFF4-3742-B12D-7A9B8033B09E}" dt="2024-11-01T02:57:34.721" v="12" actId="14100"/>
          <ac:picMkLst>
            <pc:docMk/>
            <pc:sldMk cId="426787356" sldId="263"/>
            <ac:picMk id="2051" creationId="{00000000-0000-0000-0000-000000000000}"/>
          </ac:picMkLst>
        </pc:picChg>
      </pc:sldChg>
      <pc:sldChg chg="modSp mod">
        <pc:chgData name="Bisgin, Halil" userId="31729c2b-70b1-499d-992a-43acd64ada6e" providerId="ADAL" clId="{A7467321-EFF4-3742-B12D-7A9B8033B09E}" dt="2024-11-01T02:58:36.748" v="13" actId="1076"/>
        <pc:sldMkLst>
          <pc:docMk/>
          <pc:sldMk cId="3189053632" sldId="267"/>
        </pc:sldMkLst>
        <pc:spChg chg="mod">
          <ac:chgData name="Bisgin, Halil" userId="31729c2b-70b1-499d-992a-43acd64ada6e" providerId="ADAL" clId="{A7467321-EFF4-3742-B12D-7A9B8033B09E}" dt="2024-11-01T02:58:36.748" v="13" actId="1076"/>
          <ac:spMkLst>
            <pc:docMk/>
            <pc:sldMk cId="3189053632" sldId="267"/>
            <ac:spMk id="2" creationId="{00000000-0000-0000-0000-000000000000}"/>
          </ac:spMkLst>
        </pc:spChg>
      </pc:sldChg>
      <pc:sldChg chg="modSp mod">
        <pc:chgData name="Bisgin, Halil" userId="31729c2b-70b1-499d-992a-43acd64ada6e" providerId="ADAL" clId="{A7467321-EFF4-3742-B12D-7A9B8033B09E}" dt="2024-11-01T03:04:46.276" v="16" actId="1076"/>
        <pc:sldMkLst>
          <pc:docMk/>
          <pc:sldMk cId="553197827" sldId="281"/>
        </pc:sldMkLst>
        <pc:spChg chg="mod">
          <ac:chgData name="Bisgin, Halil" userId="31729c2b-70b1-499d-992a-43acd64ada6e" providerId="ADAL" clId="{A7467321-EFF4-3742-B12D-7A9B8033B09E}" dt="2024-11-01T03:04:46.276" v="16" actId="1076"/>
          <ac:spMkLst>
            <pc:docMk/>
            <pc:sldMk cId="553197827" sldId="281"/>
            <ac:spMk id="5" creationId="{00000000-0000-0000-0000-000000000000}"/>
          </ac:spMkLst>
        </pc:spChg>
      </pc:sldChg>
      <pc:sldChg chg="addSp delSp modSp mod">
        <pc:chgData name="Bisgin, Halil" userId="31729c2b-70b1-499d-992a-43acd64ada6e" providerId="ADAL" clId="{A7467321-EFF4-3742-B12D-7A9B8033B09E}" dt="2024-11-01T03:06:56.138" v="21"/>
        <pc:sldMkLst>
          <pc:docMk/>
          <pc:sldMk cId="3279079797" sldId="283"/>
        </pc:sldMkLst>
        <pc:spChg chg="add del mod">
          <ac:chgData name="Bisgin, Halil" userId="31729c2b-70b1-499d-992a-43acd64ada6e" providerId="ADAL" clId="{A7467321-EFF4-3742-B12D-7A9B8033B09E}" dt="2024-11-01T03:06:56.138" v="21"/>
          <ac:spMkLst>
            <pc:docMk/>
            <pc:sldMk cId="3279079797" sldId="283"/>
            <ac:spMk id="2" creationId="{495A90DF-3288-7839-DE11-062818768CCA}"/>
          </ac:spMkLst>
        </pc:spChg>
        <pc:spChg chg="mod">
          <ac:chgData name="Bisgin, Halil" userId="31729c2b-70b1-499d-992a-43acd64ada6e" providerId="ADAL" clId="{A7467321-EFF4-3742-B12D-7A9B8033B09E}" dt="2024-11-01T03:06:44.168" v="17" actId="1076"/>
          <ac:spMkLst>
            <pc:docMk/>
            <pc:sldMk cId="3279079797" sldId="283"/>
            <ac:spMk id="5" creationId="{00000000-0000-0000-0000-000000000000}"/>
          </ac:spMkLst>
        </pc:spChg>
        <pc:spChg chg="mod">
          <ac:chgData name="Bisgin, Halil" userId="31729c2b-70b1-499d-992a-43acd64ada6e" providerId="ADAL" clId="{A7467321-EFF4-3742-B12D-7A9B8033B09E}" dt="2024-11-01T03:06:52.090" v="18" actId="1076"/>
          <ac:spMkLst>
            <pc:docMk/>
            <pc:sldMk cId="3279079797" sldId="283"/>
            <ac:spMk id="6" creationId="{00000000-0000-0000-0000-000000000000}"/>
          </ac:spMkLst>
        </pc:spChg>
      </pc:sldChg>
      <pc:sldChg chg="delSp modSp mod">
        <pc:chgData name="Bisgin, Halil" userId="31729c2b-70b1-499d-992a-43acd64ada6e" providerId="ADAL" clId="{A7467321-EFF4-3742-B12D-7A9B8033B09E}" dt="2024-11-01T03:07:32.168" v="41" actId="478"/>
        <pc:sldMkLst>
          <pc:docMk/>
          <pc:sldMk cId="3741654501" sldId="284"/>
        </pc:sldMkLst>
        <pc:spChg chg="mod">
          <ac:chgData name="Bisgin, Halil" userId="31729c2b-70b1-499d-992a-43acd64ada6e" providerId="ADAL" clId="{A7467321-EFF4-3742-B12D-7A9B8033B09E}" dt="2024-11-01T03:07:27.376" v="39" actId="1038"/>
          <ac:spMkLst>
            <pc:docMk/>
            <pc:sldMk cId="3741654501" sldId="284"/>
            <ac:spMk id="5" creationId="{00000000-0000-0000-0000-000000000000}"/>
          </ac:spMkLst>
        </pc:spChg>
        <pc:spChg chg="del mod">
          <ac:chgData name="Bisgin, Halil" userId="31729c2b-70b1-499d-992a-43acd64ada6e" providerId="ADAL" clId="{A7467321-EFF4-3742-B12D-7A9B8033B09E}" dt="2024-11-01T03:07:32.168" v="41" actId="478"/>
          <ac:spMkLst>
            <pc:docMk/>
            <pc:sldMk cId="3741654501" sldId="284"/>
            <ac:spMk id="8" creationId="{2BDF1698-88DE-864C-BE25-21B1249D6670}"/>
          </ac:spMkLst>
        </pc:spChg>
      </pc:sldChg>
      <pc:sldChg chg="modSp mod">
        <pc:chgData name="Bisgin, Halil" userId="31729c2b-70b1-499d-992a-43acd64ada6e" providerId="ADAL" clId="{A7467321-EFF4-3742-B12D-7A9B8033B09E}" dt="2024-11-01T03:08:06.955" v="42" actId="1076"/>
        <pc:sldMkLst>
          <pc:docMk/>
          <pc:sldMk cId="1386092188" sldId="285"/>
        </pc:sldMkLst>
        <pc:spChg chg="mod">
          <ac:chgData name="Bisgin, Halil" userId="31729c2b-70b1-499d-992a-43acd64ada6e" providerId="ADAL" clId="{A7467321-EFF4-3742-B12D-7A9B8033B09E}" dt="2024-11-01T03:08:06.955" v="42" actId="1076"/>
          <ac:spMkLst>
            <pc:docMk/>
            <pc:sldMk cId="1386092188" sldId="285"/>
            <ac:spMk id="5" creationId="{00000000-0000-0000-0000-000000000000}"/>
          </ac:spMkLst>
        </pc:spChg>
      </pc:sldChg>
      <pc:sldChg chg="modSp mod">
        <pc:chgData name="Bisgin, Halil" userId="31729c2b-70b1-499d-992a-43acd64ada6e" providerId="ADAL" clId="{A7467321-EFF4-3742-B12D-7A9B8033B09E}" dt="2024-11-01T03:09:33.079" v="43" actId="1076"/>
        <pc:sldMkLst>
          <pc:docMk/>
          <pc:sldMk cId="3357570846" sldId="286"/>
        </pc:sldMkLst>
        <pc:spChg chg="mod">
          <ac:chgData name="Bisgin, Halil" userId="31729c2b-70b1-499d-992a-43acd64ada6e" providerId="ADAL" clId="{A7467321-EFF4-3742-B12D-7A9B8033B09E}" dt="2024-11-01T03:09:33.079" v="43" actId="1076"/>
          <ac:spMkLst>
            <pc:docMk/>
            <pc:sldMk cId="3357570846" sldId="286"/>
            <ac:spMk id="5" creationId="{00000000-0000-0000-0000-000000000000}"/>
          </ac:spMkLst>
        </pc:spChg>
      </pc:sldChg>
      <pc:sldChg chg="modSp mod">
        <pc:chgData name="Bisgin, Halil" userId="31729c2b-70b1-499d-992a-43acd64ada6e" providerId="ADAL" clId="{A7467321-EFF4-3742-B12D-7A9B8033B09E}" dt="2024-11-01T03:11:34.887" v="64" actId="1038"/>
        <pc:sldMkLst>
          <pc:docMk/>
          <pc:sldMk cId="2701971786" sldId="287"/>
        </pc:sldMkLst>
        <pc:spChg chg="mod">
          <ac:chgData name="Bisgin, Halil" userId="31729c2b-70b1-499d-992a-43acd64ada6e" providerId="ADAL" clId="{A7467321-EFF4-3742-B12D-7A9B8033B09E}" dt="2024-11-01T03:11:06.082" v="44" actId="1076"/>
          <ac:spMkLst>
            <pc:docMk/>
            <pc:sldMk cId="2701971786" sldId="287"/>
            <ac:spMk id="5" creationId="{00000000-0000-0000-0000-000000000000}"/>
          </ac:spMkLst>
        </pc:spChg>
        <pc:spChg chg="mod">
          <ac:chgData name="Bisgin, Halil" userId="31729c2b-70b1-499d-992a-43acd64ada6e" providerId="ADAL" clId="{A7467321-EFF4-3742-B12D-7A9B8033B09E}" dt="2024-11-01T03:11:11.134" v="45" actId="1076"/>
          <ac:spMkLst>
            <pc:docMk/>
            <pc:sldMk cId="2701971786" sldId="287"/>
            <ac:spMk id="6" creationId="{00000000-0000-0000-0000-000000000000}"/>
          </ac:spMkLst>
        </pc:spChg>
        <pc:spChg chg="mod">
          <ac:chgData name="Bisgin, Halil" userId="31729c2b-70b1-499d-992a-43acd64ada6e" providerId="ADAL" clId="{A7467321-EFF4-3742-B12D-7A9B8033B09E}" dt="2024-11-01T03:11:34.887" v="64" actId="1038"/>
          <ac:spMkLst>
            <pc:docMk/>
            <pc:sldMk cId="2701971786" sldId="287"/>
            <ac:spMk id="7" creationId="{00000000-0000-0000-0000-000000000000}"/>
          </ac:spMkLst>
        </pc:spChg>
      </pc:sldChg>
      <pc:sldChg chg="modSp mod">
        <pc:chgData name="Bisgin, Halil" userId="31729c2b-70b1-499d-992a-43acd64ada6e" providerId="ADAL" clId="{A7467321-EFF4-3742-B12D-7A9B8033B09E}" dt="2024-11-01T03:12:25.046" v="66" actId="1076"/>
        <pc:sldMkLst>
          <pc:docMk/>
          <pc:sldMk cId="1173847842" sldId="288"/>
        </pc:sldMkLst>
        <pc:spChg chg="mod">
          <ac:chgData name="Bisgin, Halil" userId="31729c2b-70b1-499d-992a-43acd64ada6e" providerId="ADAL" clId="{A7467321-EFF4-3742-B12D-7A9B8033B09E}" dt="2024-11-01T03:12:22.914" v="65" actId="1076"/>
          <ac:spMkLst>
            <pc:docMk/>
            <pc:sldMk cId="1173847842" sldId="288"/>
            <ac:spMk id="5" creationId="{00000000-0000-0000-0000-000000000000}"/>
          </ac:spMkLst>
        </pc:spChg>
        <pc:spChg chg="mod">
          <ac:chgData name="Bisgin, Halil" userId="31729c2b-70b1-499d-992a-43acd64ada6e" providerId="ADAL" clId="{A7467321-EFF4-3742-B12D-7A9B8033B09E}" dt="2024-11-01T03:12:25.046" v="66" actId="1076"/>
          <ac:spMkLst>
            <pc:docMk/>
            <pc:sldMk cId="1173847842" sldId="288"/>
            <ac:spMk id="6" creationId="{00000000-0000-0000-0000-000000000000}"/>
          </ac:spMkLst>
        </pc:spChg>
      </pc:sldChg>
      <pc:sldChg chg="modSp mod chgLayout">
        <pc:chgData name="Bisgin, Halil" userId="31729c2b-70b1-499d-992a-43acd64ada6e" providerId="ADAL" clId="{A7467321-EFF4-3742-B12D-7A9B8033B09E}" dt="2024-11-01T03:12:52.337" v="69" actId="700"/>
        <pc:sldMkLst>
          <pc:docMk/>
          <pc:sldMk cId="4043386282" sldId="291"/>
        </pc:sldMkLst>
        <pc:spChg chg="mod ord">
          <ac:chgData name="Bisgin, Halil" userId="31729c2b-70b1-499d-992a-43acd64ada6e" providerId="ADAL" clId="{A7467321-EFF4-3742-B12D-7A9B8033B09E}" dt="2024-11-01T03:12:52.337" v="69" actId="700"/>
          <ac:spMkLst>
            <pc:docMk/>
            <pc:sldMk cId="4043386282" sldId="291"/>
            <ac:spMk id="2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3:12:52.337" v="69" actId="700"/>
          <ac:spMkLst>
            <pc:docMk/>
            <pc:sldMk cId="4043386282" sldId="291"/>
            <ac:spMk id="3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3:12:52.337" v="69" actId="700"/>
          <ac:spMkLst>
            <pc:docMk/>
            <pc:sldMk cId="4043386282" sldId="291"/>
            <ac:spMk id="6" creationId="{00000000-0000-0000-0000-000000000000}"/>
          </ac:spMkLst>
        </pc:spChg>
      </pc:sldChg>
      <pc:sldChg chg="modSp mod chgLayout">
        <pc:chgData name="Bisgin, Halil" userId="31729c2b-70b1-499d-992a-43acd64ada6e" providerId="ADAL" clId="{A7467321-EFF4-3742-B12D-7A9B8033B09E}" dt="2024-11-01T03:13:03.668" v="70" actId="700"/>
        <pc:sldMkLst>
          <pc:docMk/>
          <pc:sldMk cId="135620767" sldId="292"/>
        </pc:sldMkLst>
        <pc:spChg chg="mod ord">
          <ac:chgData name="Bisgin, Halil" userId="31729c2b-70b1-499d-992a-43acd64ada6e" providerId="ADAL" clId="{A7467321-EFF4-3742-B12D-7A9B8033B09E}" dt="2024-11-01T03:13:03.668" v="70" actId="700"/>
          <ac:spMkLst>
            <pc:docMk/>
            <pc:sldMk cId="135620767" sldId="292"/>
            <ac:spMk id="2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3:13:03.668" v="70" actId="700"/>
          <ac:spMkLst>
            <pc:docMk/>
            <pc:sldMk cId="135620767" sldId="292"/>
            <ac:spMk id="3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3:13:03.668" v="70" actId="700"/>
          <ac:spMkLst>
            <pc:docMk/>
            <pc:sldMk cId="135620767" sldId="292"/>
            <ac:spMk id="6" creationId="{00000000-0000-0000-0000-000000000000}"/>
          </ac:spMkLst>
        </pc:spChg>
      </pc:sldChg>
      <pc:sldChg chg="modSp mod chgLayout">
        <pc:chgData name="Bisgin, Halil" userId="31729c2b-70b1-499d-992a-43acd64ada6e" providerId="ADAL" clId="{A7467321-EFF4-3742-B12D-7A9B8033B09E}" dt="2024-11-01T03:13:11.053" v="71" actId="700"/>
        <pc:sldMkLst>
          <pc:docMk/>
          <pc:sldMk cId="630600474" sldId="293"/>
        </pc:sldMkLst>
        <pc:spChg chg="mod ord">
          <ac:chgData name="Bisgin, Halil" userId="31729c2b-70b1-499d-992a-43acd64ada6e" providerId="ADAL" clId="{A7467321-EFF4-3742-B12D-7A9B8033B09E}" dt="2024-11-01T03:13:11.053" v="71" actId="700"/>
          <ac:spMkLst>
            <pc:docMk/>
            <pc:sldMk cId="630600474" sldId="293"/>
            <ac:spMk id="2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3:13:11.053" v="71" actId="700"/>
          <ac:spMkLst>
            <pc:docMk/>
            <pc:sldMk cId="630600474" sldId="293"/>
            <ac:spMk id="3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3:13:11.053" v="71" actId="700"/>
          <ac:spMkLst>
            <pc:docMk/>
            <pc:sldMk cId="630600474" sldId="293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A7467321-EFF4-3742-B12D-7A9B8033B09E}" dt="2024-11-01T03:13:43.028" v="73" actId="1076"/>
        <pc:sldMkLst>
          <pc:docMk/>
          <pc:sldMk cId="2132921228" sldId="294"/>
        </pc:sldMkLst>
        <pc:spChg chg="mod">
          <ac:chgData name="Bisgin, Halil" userId="31729c2b-70b1-499d-992a-43acd64ada6e" providerId="ADAL" clId="{A7467321-EFF4-3742-B12D-7A9B8033B09E}" dt="2024-11-01T03:13:43.028" v="73" actId="1076"/>
          <ac:spMkLst>
            <pc:docMk/>
            <pc:sldMk cId="2132921228" sldId="294"/>
            <ac:spMk id="6" creationId="{00000000-0000-0000-0000-000000000000}"/>
          </ac:spMkLst>
        </pc:spChg>
      </pc:sldChg>
      <pc:sldChg chg="modSp mod chgLayout">
        <pc:chgData name="Bisgin, Halil" userId="31729c2b-70b1-499d-992a-43acd64ada6e" providerId="ADAL" clId="{A7467321-EFF4-3742-B12D-7A9B8033B09E}" dt="2024-11-01T02:47:53.077" v="2" actId="27636"/>
        <pc:sldMkLst>
          <pc:docMk/>
          <pc:sldMk cId="1719951501" sldId="319"/>
        </pc:sldMkLst>
        <pc:spChg chg="mod ord">
          <ac:chgData name="Bisgin, Halil" userId="31729c2b-70b1-499d-992a-43acd64ada6e" providerId="ADAL" clId="{A7467321-EFF4-3742-B12D-7A9B8033B09E}" dt="2024-11-01T02:47:53.076" v="1" actId="700"/>
          <ac:spMkLst>
            <pc:docMk/>
            <pc:sldMk cId="1719951501" sldId="319"/>
            <ac:spMk id="2" creationId="{0894E0BA-CB03-B517-94E6-2F10EC6E17A4}"/>
          </ac:spMkLst>
        </pc:spChg>
        <pc:spChg chg="mod ord">
          <ac:chgData name="Bisgin, Halil" userId="31729c2b-70b1-499d-992a-43acd64ada6e" providerId="ADAL" clId="{A7467321-EFF4-3742-B12D-7A9B8033B09E}" dt="2024-11-01T02:47:53.077" v="2" actId="27636"/>
          <ac:spMkLst>
            <pc:docMk/>
            <pc:sldMk cId="1719951501" sldId="319"/>
            <ac:spMk id="851970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2:47:53.076" v="1" actId="700"/>
          <ac:spMkLst>
            <pc:docMk/>
            <pc:sldMk cId="1719951501" sldId="319"/>
            <ac:spMk id="851971" creationId="{00000000-0000-0000-0000-000000000000}"/>
          </ac:spMkLst>
        </pc:spChg>
      </pc:sldChg>
      <pc:sldChg chg="modSp mod chgLayout">
        <pc:chgData name="Bisgin, Halil" userId="31729c2b-70b1-499d-992a-43acd64ada6e" providerId="ADAL" clId="{A7467321-EFF4-3742-B12D-7A9B8033B09E}" dt="2024-11-01T02:47:58.816" v="3" actId="700"/>
        <pc:sldMkLst>
          <pc:docMk/>
          <pc:sldMk cId="159244226" sldId="320"/>
        </pc:sldMkLst>
        <pc:spChg chg="mod ord">
          <ac:chgData name="Bisgin, Halil" userId="31729c2b-70b1-499d-992a-43acd64ada6e" providerId="ADAL" clId="{A7467321-EFF4-3742-B12D-7A9B8033B09E}" dt="2024-11-01T02:47:58.816" v="3" actId="700"/>
          <ac:spMkLst>
            <pc:docMk/>
            <pc:sldMk cId="159244226" sldId="320"/>
            <ac:spMk id="3" creationId="{0B7B9A5C-1356-E0B0-7F35-C78220151D96}"/>
          </ac:spMkLst>
        </pc:spChg>
        <pc:spChg chg="mod ord">
          <ac:chgData name="Bisgin, Halil" userId="31729c2b-70b1-499d-992a-43acd64ada6e" providerId="ADAL" clId="{A7467321-EFF4-3742-B12D-7A9B8033B09E}" dt="2024-11-01T02:47:58.816" v="3" actId="700"/>
          <ac:spMkLst>
            <pc:docMk/>
            <pc:sldMk cId="159244226" sldId="320"/>
            <ac:spMk id="852994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2:47:58.816" v="3" actId="700"/>
          <ac:spMkLst>
            <pc:docMk/>
            <pc:sldMk cId="159244226" sldId="320"/>
            <ac:spMk id="852995" creationId="{00000000-0000-0000-0000-000000000000}"/>
          </ac:spMkLst>
        </pc:spChg>
      </pc:sldChg>
      <pc:sldChg chg="modSp mod chgLayout">
        <pc:chgData name="Bisgin, Halil" userId="31729c2b-70b1-499d-992a-43acd64ada6e" providerId="ADAL" clId="{A7467321-EFF4-3742-B12D-7A9B8033B09E}" dt="2024-11-01T02:50:13.832" v="4" actId="700"/>
        <pc:sldMkLst>
          <pc:docMk/>
          <pc:sldMk cId="586459967" sldId="321"/>
        </pc:sldMkLst>
        <pc:spChg chg="mod ord">
          <ac:chgData name="Bisgin, Halil" userId="31729c2b-70b1-499d-992a-43acd64ada6e" providerId="ADAL" clId="{A7467321-EFF4-3742-B12D-7A9B8033B09E}" dt="2024-11-01T02:50:13.832" v="4" actId="700"/>
          <ac:spMkLst>
            <pc:docMk/>
            <pc:sldMk cId="586459967" sldId="321"/>
            <ac:spMk id="2" creationId="{982CD274-2E16-B469-BEF4-ED9B4A1E6E3C}"/>
          </ac:spMkLst>
        </pc:spChg>
        <pc:spChg chg="mod ord">
          <ac:chgData name="Bisgin, Halil" userId="31729c2b-70b1-499d-992a-43acd64ada6e" providerId="ADAL" clId="{A7467321-EFF4-3742-B12D-7A9B8033B09E}" dt="2024-11-01T02:50:13.832" v="4" actId="700"/>
          <ac:spMkLst>
            <pc:docMk/>
            <pc:sldMk cId="586459967" sldId="321"/>
            <ac:spMk id="854018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2:50:13.832" v="4" actId="700"/>
          <ac:spMkLst>
            <pc:docMk/>
            <pc:sldMk cId="586459967" sldId="321"/>
            <ac:spMk id="854019" creationId="{00000000-0000-0000-0000-000000000000}"/>
          </ac:spMkLst>
        </pc:spChg>
      </pc:sldChg>
      <pc:sldChg chg="mod modShow">
        <pc:chgData name="Bisgin, Halil" userId="31729c2b-70b1-499d-992a-43acd64ada6e" providerId="ADAL" clId="{A7467321-EFF4-3742-B12D-7A9B8033B09E}" dt="2024-11-02T02:18:26.239" v="74" actId="729"/>
        <pc:sldMkLst>
          <pc:docMk/>
          <pc:sldMk cId="1151595061" sldId="328"/>
        </pc:sldMkLst>
      </pc:sldChg>
      <pc:sldChg chg="mod modShow">
        <pc:chgData name="Bisgin, Halil" userId="31729c2b-70b1-499d-992a-43acd64ada6e" providerId="ADAL" clId="{A7467321-EFF4-3742-B12D-7A9B8033B09E}" dt="2024-11-02T02:19:01.106" v="75" actId="729"/>
        <pc:sldMkLst>
          <pc:docMk/>
          <pc:sldMk cId="1473175972" sldId="330"/>
        </pc:sldMkLst>
      </pc:sldChg>
      <pc:sldChg chg="modSp mod chgLayout">
        <pc:chgData name="Bisgin, Halil" userId="31729c2b-70b1-499d-992a-43acd64ada6e" providerId="ADAL" clId="{A7467321-EFF4-3742-B12D-7A9B8033B09E}" dt="2024-11-01T03:13:28.048" v="72" actId="700"/>
        <pc:sldMkLst>
          <pc:docMk/>
          <pc:sldMk cId="3776708271" sldId="340"/>
        </pc:sldMkLst>
        <pc:spChg chg="mod ord">
          <ac:chgData name="Bisgin, Halil" userId="31729c2b-70b1-499d-992a-43acd64ada6e" providerId="ADAL" clId="{A7467321-EFF4-3742-B12D-7A9B8033B09E}" dt="2024-11-01T03:13:28.048" v="72" actId="700"/>
          <ac:spMkLst>
            <pc:docMk/>
            <pc:sldMk cId="3776708271" sldId="340"/>
            <ac:spMk id="2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3:13:28.048" v="72" actId="700"/>
          <ac:spMkLst>
            <pc:docMk/>
            <pc:sldMk cId="3776708271" sldId="340"/>
            <ac:spMk id="3" creationId="{00000000-0000-0000-0000-000000000000}"/>
          </ac:spMkLst>
        </pc:spChg>
        <pc:spChg chg="mod ord">
          <ac:chgData name="Bisgin, Halil" userId="31729c2b-70b1-499d-992a-43acd64ada6e" providerId="ADAL" clId="{A7467321-EFF4-3742-B12D-7A9B8033B09E}" dt="2024-11-01T03:13:28.048" v="72" actId="700"/>
          <ac:spMkLst>
            <pc:docMk/>
            <pc:sldMk cId="3776708271" sldId="340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A7467321-EFF4-3742-B12D-7A9B8033B09E}" dt="2024-11-01T02:50:46.346" v="8" actId="207"/>
        <pc:sldMkLst>
          <pc:docMk/>
          <pc:sldMk cId="1742509117" sldId="348"/>
        </pc:sldMkLst>
        <pc:spChg chg="mod">
          <ac:chgData name="Bisgin, Halil" userId="31729c2b-70b1-499d-992a-43acd64ada6e" providerId="ADAL" clId="{A7467321-EFF4-3742-B12D-7A9B8033B09E}" dt="2024-11-01T02:50:46.346" v="8" actId="207"/>
          <ac:spMkLst>
            <pc:docMk/>
            <pc:sldMk cId="1742509117" sldId="348"/>
            <ac:spMk id="2" creationId="{00000000-0000-0000-0000-000000000000}"/>
          </ac:spMkLst>
        </pc:spChg>
      </pc:sldChg>
      <pc:sldChg chg="modSp mod">
        <pc:chgData name="Bisgin, Halil" userId="31729c2b-70b1-499d-992a-43acd64ada6e" providerId="ADAL" clId="{A7467321-EFF4-3742-B12D-7A9B8033B09E}" dt="2024-11-01T02:57:11.004" v="9" actId="207"/>
        <pc:sldMkLst>
          <pc:docMk/>
          <pc:sldMk cId="3400746504" sldId="350"/>
        </pc:sldMkLst>
        <pc:spChg chg="mod">
          <ac:chgData name="Bisgin, Halil" userId="31729c2b-70b1-499d-992a-43acd64ada6e" providerId="ADAL" clId="{A7467321-EFF4-3742-B12D-7A9B8033B09E}" dt="2024-11-01T02:57:11.004" v="9" actId="207"/>
          <ac:spMkLst>
            <pc:docMk/>
            <pc:sldMk cId="3400746504" sldId="350"/>
            <ac:spMk id="2" creationId="{00000000-0000-0000-0000-000000000000}"/>
          </ac:spMkLst>
        </pc:spChg>
      </pc:sldChg>
      <pc:sldChg chg="modSp mod">
        <pc:chgData name="Bisgin, Halil" userId="31729c2b-70b1-499d-992a-43acd64ada6e" providerId="ADAL" clId="{A7467321-EFF4-3742-B12D-7A9B8033B09E}" dt="2024-11-01T03:00:03.877" v="14" actId="1076"/>
        <pc:sldMkLst>
          <pc:docMk/>
          <pc:sldMk cId="1826399082" sldId="351"/>
        </pc:sldMkLst>
        <pc:spChg chg="mod">
          <ac:chgData name="Bisgin, Halil" userId="31729c2b-70b1-499d-992a-43acd64ada6e" providerId="ADAL" clId="{A7467321-EFF4-3742-B12D-7A9B8033B09E}" dt="2024-11-01T03:00:03.877" v="14" actId="1076"/>
          <ac:spMkLst>
            <pc:docMk/>
            <pc:sldMk cId="1826399082" sldId="351"/>
            <ac:spMk id="2" creationId="{04F3C494-5455-6047-B795-218369E686BB}"/>
          </ac:spMkLst>
        </pc:spChg>
      </pc:sldChg>
      <pc:sldChg chg="modSp mod">
        <pc:chgData name="Bisgin, Halil" userId="31729c2b-70b1-499d-992a-43acd64ada6e" providerId="ADAL" clId="{A7467321-EFF4-3742-B12D-7A9B8033B09E}" dt="2024-11-01T02:47:26.424" v="0" actId="207"/>
        <pc:sldMkLst>
          <pc:docMk/>
          <pc:sldMk cId="1182250266" sldId="352"/>
        </pc:sldMkLst>
        <pc:spChg chg="mod">
          <ac:chgData name="Bisgin, Halil" userId="31729c2b-70b1-499d-992a-43acd64ada6e" providerId="ADAL" clId="{A7467321-EFF4-3742-B12D-7A9B8033B09E}" dt="2024-11-01T02:47:26.424" v="0" actId="207"/>
          <ac:spMkLst>
            <pc:docMk/>
            <pc:sldMk cId="1182250266" sldId="352"/>
            <ac:spMk id="2" creationId="{00000000-0000-0000-0000-000000000000}"/>
          </ac:spMkLst>
        </pc:spChg>
      </pc:sldChg>
      <pc:sldChg chg="addSp delSp modSp mod chgLayout">
        <pc:chgData name="Bisgin, Halil" userId="31729c2b-70b1-499d-992a-43acd64ada6e" providerId="ADAL" clId="{A7467321-EFF4-3742-B12D-7A9B8033B09E}" dt="2024-11-01T03:12:41.842" v="68" actId="478"/>
        <pc:sldMkLst>
          <pc:docMk/>
          <pc:sldMk cId="373556277" sldId="354"/>
        </pc:sldMkLst>
        <pc:spChg chg="mod ord">
          <ac:chgData name="Bisgin, Halil" userId="31729c2b-70b1-499d-992a-43acd64ada6e" providerId="ADAL" clId="{A7467321-EFF4-3742-B12D-7A9B8033B09E}" dt="2024-11-01T03:12:38.944" v="67" actId="700"/>
          <ac:spMkLst>
            <pc:docMk/>
            <pc:sldMk cId="373556277" sldId="354"/>
            <ac:spMk id="2" creationId="{04F3C494-5455-6047-B795-218369E686BB}"/>
          </ac:spMkLst>
        </pc:spChg>
        <pc:spChg chg="mod ord">
          <ac:chgData name="Bisgin, Halil" userId="31729c2b-70b1-499d-992a-43acd64ada6e" providerId="ADAL" clId="{A7467321-EFF4-3742-B12D-7A9B8033B09E}" dt="2024-11-01T03:12:38.944" v="67" actId="700"/>
          <ac:spMkLst>
            <pc:docMk/>
            <pc:sldMk cId="373556277" sldId="354"/>
            <ac:spMk id="3" creationId="{6FD1A7E3-32FD-FDAB-A62F-CDE3AE64A5B5}"/>
          </ac:spMkLst>
        </pc:spChg>
        <pc:spChg chg="add del mod ord">
          <ac:chgData name="Bisgin, Halil" userId="31729c2b-70b1-499d-992a-43acd64ada6e" providerId="ADAL" clId="{A7467321-EFF4-3742-B12D-7A9B8033B09E}" dt="2024-11-01T03:12:41.842" v="68" actId="478"/>
          <ac:spMkLst>
            <pc:docMk/>
            <pc:sldMk cId="373556277" sldId="354"/>
            <ac:spMk id="5" creationId="{ADCF5537-7FD6-D097-2239-714F4D02E219}"/>
          </ac:spMkLst>
        </pc:spChg>
      </pc:sldChg>
      <pc:sldChg chg="modSp mod">
        <pc:chgData name="Bisgin, Halil" userId="31729c2b-70b1-499d-992a-43acd64ada6e" providerId="ADAL" clId="{A7467321-EFF4-3742-B12D-7A9B8033B09E}" dt="2024-11-01T03:01:42.314" v="15" actId="207"/>
        <pc:sldMkLst>
          <pc:docMk/>
          <pc:sldMk cId="1959005712" sldId="355"/>
        </pc:sldMkLst>
        <pc:spChg chg="mod">
          <ac:chgData name="Bisgin, Halil" userId="31729c2b-70b1-499d-992a-43acd64ada6e" providerId="ADAL" clId="{A7467321-EFF4-3742-B12D-7A9B8033B09E}" dt="2024-11-01T03:01:42.314" v="15" actId="207"/>
          <ac:spMkLst>
            <pc:docMk/>
            <pc:sldMk cId="1959005712" sldId="355"/>
            <ac:spMk id="2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A7467321-EFF4-3742-B12D-7A9B8033B09E}" dt="2024-11-01T02:50:33.324" v="7" actId="1076"/>
        <pc:sldMkLst>
          <pc:docMk/>
          <pc:sldMk cId="2854047491" sldId="356"/>
        </pc:sldMkLst>
        <pc:spChg chg="mod ord">
          <ac:chgData name="Bisgin, Halil" userId="31729c2b-70b1-499d-992a-43acd64ada6e" providerId="ADAL" clId="{A7467321-EFF4-3742-B12D-7A9B8033B09E}" dt="2024-11-01T02:50:33.324" v="7" actId="1076"/>
          <ac:spMkLst>
            <pc:docMk/>
            <pc:sldMk cId="2854047491" sldId="356"/>
            <ac:spMk id="2" creationId="{00000000-0000-0000-0000-000000000000}"/>
          </ac:spMkLst>
        </pc:spChg>
        <pc:spChg chg="add del mod ord">
          <ac:chgData name="Bisgin, Halil" userId="31729c2b-70b1-499d-992a-43acd64ada6e" providerId="ADAL" clId="{A7467321-EFF4-3742-B12D-7A9B8033B09E}" dt="2024-11-01T02:50:26.752" v="6" actId="700"/>
          <ac:spMkLst>
            <pc:docMk/>
            <pc:sldMk cId="2854047491" sldId="356"/>
            <ac:spMk id="3" creationId="{554AAB51-C043-A412-E0FC-C375644B64CE}"/>
          </ac:spMkLst>
        </pc:spChg>
        <pc:spChg chg="mod ord">
          <ac:chgData name="Bisgin, Halil" userId="31729c2b-70b1-499d-992a-43acd64ada6e" providerId="ADAL" clId="{A7467321-EFF4-3742-B12D-7A9B8033B09E}" dt="2024-11-01T02:50:26.752" v="6" actId="700"/>
          <ac:spMkLst>
            <pc:docMk/>
            <pc:sldMk cId="2854047491" sldId="3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B0D94-6598-554B-96AE-249340E0C1D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D0039-D973-3B4A-B8EC-D856A633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0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A693E-5DFC-3549-9F71-A048289A7640}" type="slidenum">
              <a:rPr lang="en-US"/>
              <a:pPr/>
              <a:t>3</a:t>
            </a:fld>
            <a:endParaRPr lang="en-US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7C537-259B-8044-BEF7-38F128A40BB0}" type="slidenum">
              <a:rPr lang="en-US"/>
              <a:pPr/>
              <a:t>16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11DA6-0F66-EC43-A0DD-3E5719846F80}" type="slidenum">
              <a:rPr lang="en-US"/>
              <a:pPr/>
              <a:t>20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50B57-4F68-CF42-9C64-16D2730AEC1E}" type="slidenum">
              <a:rPr lang="en-US"/>
              <a:pPr/>
              <a:t>21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9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from here March 17,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65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triangle: base, height plus</a:t>
            </a:r>
            <a:r>
              <a:rPr lang="en-US" baseline="0"/>
              <a:t> two sides so circumference can be calculated.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7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57372-2741-7544-827E-E085CA149EF8}" type="slidenum">
              <a:rPr lang="en-US"/>
              <a:pPr/>
              <a:t>28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subclass</a:t>
            </a:r>
            <a:r>
              <a:rPr lang="en-US" baseline="0"/>
              <a:t> has methods of the same name as superclass but different parameter list?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0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E579-E364-844C-97AD-D03D1138B5E1}" type="slidenum">
              <a:rPr lang="en-US"/>
              <a:pPr/>
              <a:t>31</a:t>
            </a:fld>
            <a:endParaRPr 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EF9F8-2AC3-A349-B934-F93583E20AA2}" type="slidenum">
              <a:rPr lang="en-US"/>
              <a:pPr/>
              <a:t>32</a:t>
            </a:fld>
            <a:endParaRPr lang="en-US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+ public</a:t>
            </a:r>
          </a:p>
          <a:p>
            <a:pPr marL="171450" indent="-171450">
              <a:buFontTx/>
              <a:buChar char="-"/>
            </a:pPr>
            <a:r>
              <a:rPr lang="en-US"/>
              <a:t>Private</a:t>
            </a:r>
          </a:p>
          <a:p>
            <a:pPr marL="171450" indent="-171450">
              <a:buFontTx/>
              <a:buChar char="-"/>
            </a:pPr>
            <a:r>
              <a:rPr lang="en-US"/>
              <a:t># protected</a:t>
            </a:r>
          </a:p>
        </p:txBody>
      </p:sp>
    </p:spTree>
    <p:extLst>
      <p:ext uri="{BB962C8B-B14F-4D97-AF65-F5344CB8AC3E}">
        <p14:creationId xmlns:p14="http://schemas.microsoft.com/office/powerpoint/2010/main" val="3639539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A693E-5DFC-3549-9F71-A048289A7640}" type="slidenum">
              <a:rPr lang="en-US"/>
              <a:pPr/>
              <a:t>5</a:t>
            </a:fld>
            <a:endParaRPr lang="en-US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1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1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75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0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5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2CA69-DC3E-4C46-8590-738231C06E7C}" type="slidenum">
              <a:rPr lang="en-US"/>
              <a:pPr/>
              <a:t>46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9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87D8F-BB1C-7C4E-83EF-60E4B1E321EE}" type="slidenum">
              <a:rPr lang="en-US"/>
              <a:pPr/>
              <a:t>48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04096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7D354-0108-0547-B530-4135FFF2E3E8}" type="slidenum">
              <a:rPr lang="en-US"/>
              <a:pPr/>
              <a:t>51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0063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 to:</a:t>
            </a:r>
          </a:p>
          <a:p>
            <a:r>
              <a:rPr lang="en-US"/>
              <a:t>When there’s a local variable in a method having the same name x as an instance variable, we use </a:t>
            </a:r>
            <a:r>
              <a:rPr lang="en-US" err="1"/>
              <a:t>this.x</a:t>
            </a:r>
            <a:r>
              <a:rPr lang="en-US"/>
              <a:t> to refer to the instance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094CC-7241-5040-BC47-9422AE1A7DD8}" type="slidenum">
              <a:rPr lang="en-US"/>
              <a:pPr/>
              <a:t>58</a:t>
            </a:fld>
            <a:endParaRPr lang="en-US"/>
          </a:p>
        </p:txBody>
      </p:sp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50B57-4F68-CF42-9C64-16D2730AEC1E}" type="slidenum">
              <a:rPr lang="en-US"/>
              <a:pPr/>
              <a:t>6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92DD8-FAC9-2748-8F31-936223AF51A0}" type="slidenum">
              <a:rPr lang="en-US"/>
              <a:pPr/>
              <a:t>61</a:t>
            </a:fld>
            <a:endParaRPr 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E090F-0EEF-7B4B-A02F-4B815A28B92E}" type="slidenum">
              <a:rPr lang="en-US"/>
              <a:pPr/>
              <a:t>62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71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0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from here on Nov 4,</a:t>
            </a:r>
            <a:r>
              <a:rPr lang="en-US" baseline="0"/>
              <a:t> 2014.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6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 -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constructor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undefined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8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 – if subclass</a:t>
            </a:r>
            <a:r>
              <a:rPr lang="en-US" baseline="0"/>
              <a:t> constructor does not explicitly use a superclass constructor, it will implicitly invoke superclass’ no-</a:t>
            </a:r>
            <a:r>
              <a:rPr lang="en-US" baseline="0" err="1"/>
              <a:t>arg</a:t>
            </a:r>
            <a:r>
              <a:rPr lang="en-US" baseline="0"/>
              <a:t> default constructor first.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8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 – because the default constructor does not exist if constructors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4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B8B70-0074-DB41-BDAE-1C1F3D64D8CF}" type="slidenum">
              <a:rPr lang="en-US"/>
              <a:pPr/>
              <a:t>7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97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25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 – super() has to be the first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5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26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560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9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 (using </a:t>
            </a:r>
            <a:r>
              <a:rPr lang="en-US" err="1"/>
              <a:t>cmd</a:t>
            </a:r>
            <a:r>
              <a:rPr lang="en-US"/>
              <a:t> line and not Eclipse):</a:t>
            </a:r>
          </a:p>
          <a:p>
            <a:pPr lvl="1"/>
            <a:r>
              <a:rPr lang="en-US"/>
              <a:t>Create a </a:t>
            </a:r>
            <a:r>
              <a:rPr lang="en-US" err="1"/>
              <a:t>SubClass.java</a:t>
            </a:r>
            <a:r>
              <a:rPr lang="en-US"/>
              <a:t> file that extends </a:t>
            </a:r>
            <a:r>
              <a:rPr lang="en-US" err="1"/>
              <a:t>SuperClass</a:t>
            </a:r>
            <a:endParaRPr lang="en-US"/>
          </a:p>
          <a:p>
            <a:pPr lvl="1"/>
            <a:r>
              <a:rPr lang="en-US"/>
              <a:t>Get </a:t>
            </a:r>
            <a:r>
              <a:rPr lang="en-US" err="1"/>
              <a:t>SuperClass.class</a:t>
            </a:r>
            <a:r>
              <a:rPr lang="en-US"/>
              <a:t> file and put it in the same directory as </a:t>
            </a:r>
            <a:r>
              <a:rPr lang="en-US" err="1"/>
              <a:t>SubClass.java</a:t>
            </a:r>
            <a:endParaRPr lang="en-US"/>
          </a:p>
          <a:p>
            <a:pPr lvl="1"/>
            <a:r>
              <a:rPr lang="en-US"/>
              <a:t>Now from </a:t>
            </a:r>
            <a:r>
              <a:rPr lang="en-US" err="1"/>
              <a:t>cmd</a:t>
            </a:r>
            <a:r>
              <a:rPr lang="en-US"/>
              <a:t> line, compile </a:t>
            </a:r>
            <a:r>
              <a:rPr lang="en-US" err="1"/>
              <a:t>SubClass.java</a:t>
            </a:r>
            <a:r>
              <a:rPr lang="en-US"/>
              <a:t> – </a:t>
            </a:r>
            <a:r>
              <a:rPr lang="en-US" err="1"/>
              <a:t>javac</a:t>
            </a:r>
            <a:r>
              <a:rPr lang="en-US"/>
              <a:t> </a:t>
            </a:r>
            <a:r>
              <a:rPr lang="en-US" err="1"/>
              <a:t>SubClass.java</a:t>
            </a:r>
            <a:endParaRPr lang="en-US"/>
          </a:p>
          <a:p>
            <a:pPr lvl="1"/>
            <a:r>
              <a:rPr lang="en-US"/>
              <a:t>See that it compiles fine, even though the code for </a:t>
            </a:r>
            <a:r>
              <a:rPr lang="en-US" err="1"/>
              <a:t>SuperClass</a:t>
            </a:r>
            <a:r>
              <a:rPr lang="en-US"/>
              <a:t> is not available.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67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image file needs to be inside the package but outside of </a:t>
            </a:r>
            <a:r>
              <a:rPr lang="en-US" err="1"/>
              <a:t>src</a:t>
            </a:r>
            <a:r>
              <a:rPr lang="en-US"/>
              <a:t> and bin folders.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A693E-5DFC-3549-9F71-A048289A7640}" type="slidenum">
              <a:rPr lang="en-US"/>
              <a:pPr/>
              <a:t>8</a:t>
            </a:fld>
            <a:endParaRPr lang="en-US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EED55-EBCD-D94C-BCE9-4B71FD354E41}" type="slidenum">
              <a:rPr lang="en-US"/>
              <a:pPr/>
              <a:t>9</a:t>
            </a:fld>
            <a:endParaRPr lang="en-US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72AE7-6680-1344-9398-80B94D4239A2}" type="slidenum">
              <a:rPr lang="en-US"/>
              <a:pPr/>
              <a:t>10</a:t>
            </a:fld>
            <a:endParaRPr lang="en-US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Relations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50B57-4F68-CF42-9C64-16D2730AEC1E}" type="slidenum">
              <a:rPr lang="en-US"/>
              <a:pPr/>
              <a:t>14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0039-D973-3B4A-B8EC-D856A6330B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5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5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469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882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12875"/>
            <a:ext cx="7772400" cy="51403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6090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52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52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00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74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24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2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54637" algn="l" rtl="0">
              <a:spcBef>
                <a:spcPts val="420"/>
              </a:spcBef>
              <a:buClr>
                <a:schemeClr val="dk2"/>
              </a:buClr>
              <a:buSzPct val="101022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33319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96011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12008" algn="l" rtl="0">
              <a:spcBef>
                <a:spcPts val="252"/>
              </a:spcBef>
              <a:buClr>
                <a:schemeClr val="dk2"/>
              </a:buClr>
              <a:buSzPct val="98777"/>
              <a:buFont typeface="Arial"/>
              <a:buChar char="–"/>
              <a:defRPr sz="12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28036" algn="l" rtl="0">
              <a:spcBef>
                <a:spcPts val="202"/>
              </a:spcBef>
              <a:buClr>
                <a:schemeClr val="dk2"/>
              </a:buClr>
              <a:buSzPct val="101571"/>
              <a:buFont typeface="Arial"/>
              <a:buChar char="»"/>
              <a:defRPr sz="9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2" y="1055083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8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521"/>
              </a:spcBef>
              <a:buClr>
                <a:schemeClr val="dk2"/>
              </a:buClr>
              <a:buFont typeface="Arial"/>
              <a:buNone/>
              <a:defRPr sz="26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ctr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ctr" rtl="0">
              <a:spcBef>
                <a:spcPts val="252"/>
              </a:spcBef>
              <a:buClr>
                <a:srgbClr val="888888"/>
              </a:buClr>
              <a:buFont typeface="Arial"/>
              <a:buNone/>
              <a:defRPr sz="12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ctr" rtl="0">
              <a:spcBef>
                <a:spcPts val="202"/>
              </a:spcBef>
              <a:buClr>
                <a:srgbClr val="888888"/>
              </a:buClr>
              <a:buFont typeface="Arial"/>
              <a:buNone/>
              <a:defRPr sz="9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5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7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7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3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1" y="1535116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8" y="2424143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6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255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5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50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38650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•"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90664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–"/>
              <a:defRPr sz="23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64004" algn="l" rtl="0">
              <a:spcBef>
                <a:spcPts val="403"/>
              </a:spcBef>
              <a:buClr>
                <a:schemeClr val="dk2"/>
              </a:buClr>
              <a:buSzPct val="99232"/>
              <a:buFont typeface="Arial"/>
              <a:buChar char="•"/>
              <a:defRPr sz="20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8534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8535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»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5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538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470"/>
              </a:spcBef>
              <a:buClr>
                <a:schemeClr val="dk2"/>
              </a:buClr>
              <a:buFont typeface="Arial"/>
              <a:buNone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3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192-4F30-4EB9-BE3E-2D41679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67" y="136525"/>
            <a:ext cx="6016666" cy="912394"/>
          </a:xfrm>
        </p:spPr>
        <p:txBody>
          <a:bodyPr anchor="b"/>
          <a:lstStyle>
            <a:lvl1pPr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EC894-B56D-470F-84F4-09288F5E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5833" y="1644234"/>
            <a:ext cx="4629150" cy="422475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615CC-CB7B-4DA9-9D32-CA07C87D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9357" y="5201905"/>
            <a:ext cx="2949178" cy="607177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00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6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43188" tIns="21587" rIns="43188" bIns="2158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75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 Solving and Programming II - Java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9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900" b="0" i="0" u="none" strike="noStrike" cap="none" baseline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Bisgin</a:t>
            </a:r>
            <a:endParaRPr lang="en-US" sz="9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fld id="{CB90BD8E-34A2-3444-8C06-8E4CE64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13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uiswing/layout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8.1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Verdana"/>
                <a:cs typeface="Verdana"/>
              </a:rPr>
              <a:t>Concept of Inheritance in OOP</a:t>
            </a:r>
          </a:p>
          <a:p>
            <a:r>
              <a:rPr lang="en-US" sz="2000">
                <a:latin typeface="Verdana"/>
                <a:cs typeface="Verdana"/>
              </a:rPr>
              <a:t>Is-a relationship</a:t>
            </a:r>
          </a:p>
          <a:p>
            <a:r>
              <a:rPr lang="en-US" sz="2000">
                <a:latin typeface="Verdana"/>
                <a:cs typeface="Verdana"/>
              </a:rPr>
              <a:t>Subclasses and </a:t>
            </a:r>
            <a:r>
              <a:rPr lang="en-US" sz="2000" err="1">
                <a:latin typeface="Verdana"/>
                <a:cs typeface="Verdana"/>
              </a:rPr>
              <a:t>SuperClasses</a:t>
            </a:r>
            <a:endParaRPr lang="en-US" sz="2000">
              <a:latin typeface="Verdana"/>
              <a:cs typeface="Verdana"/>
            </a:endParaRPr>
          </a:p>
          <a:p>
            <a:pPr lvl="1" algn="l"/>
            <a:endParaRPr lang="en-US">
              <a:latin typeface="Verdana"/>
              <a:cs typeface="Verdana"/>
            </a:endParaRPr>
          </a:p>
          <a:p>
            <a:pPr lvl="1" algn="l"/>
            <a:r>
              <a:rPr lang="en-US">
                <a:latin typeface="Verdana"/>
                <a:cs typeface="Verdana"/>
              </a:rPr>
              <a:t>Keyword </a:t>
            </a:r>
            <a:r>
              <a:rPr lang="en-US" b="1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lang="en-US">
                <a:latin typeface="Verdana"/>
                <a:cs typeface="Verdana"/>
              </a:rPr>
              <a:t> to declare a subclass</a:t>
            </a:r>
          </a:p>
          <a:p>
            <a:pPr lvl="1" algn="l"/>
            <a:endParaRPr lang="en-US" sz="16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B06F-D23B-B8F0-4F20-24520C46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Terminology</a:t>
            </a:r>
          </a:p>
        </p:txBody>
      </p:sp>
      <p:grpSp>
        <p:nvGrpSpPr>
          <p:cNvPr id="529411" name="Group 3"/>
          <p:cNvGrpSpPr>
            <a:grpSpLocks/>
          </p:cNvGrpSpPr>
          <p:nvPr/>
        </p:nvGrpSpPr>
        <p:grpSpPr bwMode="auto">
          <a:xfrm>
            <a:off x="684213" y="1989138"/>
            <a:ext cx="2160587" cy="3168650"/>
            <a:chOff x="2064" y="1979"/>
            <a:chExt cx="1361" cy="1996"/>
          </a:xfrm>
        </p:grpSpPr>
        <p:sp>
          <p:nvSpPr>
            <p:cNvPr id="529412" name="Rectangle 4"/>
            <p:cNvSpPr>
              <a:spLocks noChangeArrowheads="1"/>
            </p:cNvSpPr>
            <p:nvPr/>
          </p:nvSpPr>
          <p:spPr bwMode="auto">
            <a:xfrm>
              <a:off x="2064" y="1979"/>
              <a:ext cx="1361" cy="6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/>
            <a:lstStyle/>
            <a:p>
              <a:pPr algn="ctr"/>
              <a:r>
                <a:rPr lang="en-US" sz="2000">
                  <a:latin typeface="Verdana"/>
                  <a:cs typeface="Verdana"/>
                </a:rPr>
                <a:t>Superclass</a:t>
              </a:r>
              <a:endParaRPr lang="en-US" sz="2400">
                <a:latin typeface="Verdana"/>
                <a:cs typeface="Verdana"/>
              </a:endParaRPr>
            </a:p>
          </p:txBody>
        </p:sp>
        <p:sp>
          <p:nvSpPr>
            <p:cNvPr id="529413" name="AutoShape 5"/>
            <p:cNvSpPr>
              <a:spLocks noChangeArrowheads="1"/>
            </p:cNvSpPr>
            <p:nvPr/>
          </p:nvSpPr>
          <p:spPr bwMode="auto">
            <a:xfrm>
              <a:off x="2653" y="2659"/>
              <a:ext cx="181" cy="18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9414" name="Line 6"/>
            <p:cNvSpPr>
              <a:spLocks noChangeShapeType="1"/>
            </p:cNvSpPr>
            <p:nvPr/>
          </p:nvSpPr>
          <p:spPr bwMode="auto">
            <a:xfrm>
              <a:off x="2744" y="2840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529415" name="Line 7"/>
            <p:cNvSpPr>
              <a:spLocks noChangeShapeType="1"/>
            </p:cNvSpPr>
            <p:nvPr/>
          </p:nvSpPr>
          <p:spPr bwMode="auto">
            <a:xfrm>
              <a:off x="2064" y="2251"/>
              <a:ext cx="1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529416" name="Rectangle 8"/>
            <p:cNvSpPr>
              <a:spLocks noChangeArrowheads="1"/>
            </p:cNvSpPr>
            <p:nvPr/>
          </p:nvSpPr>
          <p:spPr bwMode="auto">
            <a:xfrm>
              <a:off x="2064" y="3294"/>
              <a:ext cx="1361" cy="6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/>
            <a:lstStyle/>
            <a:p>
              <a:pPr algn="ctr"/>
              <a:r>
                <a:rPr lang="en-US" sz="2000">
                  <a:latin typeface="Verdana"/>
                  <a:cs typeface="Verdana"/>
                </a:rPr>
                <a:t>Subclass</a:t>
              </a:r>
            </a:p>
          </p:txBody>
        </p:sp>
        <p:sp>
          <p:nvSpPr>
            <p:cNvPr id="529417" name="Line 9"/>
            <p:cNvSpPr>
              <a:spLocks noChangeShapeType="1"/>
            </p:cNvSpPr>
            <p:nvPr/>
          </p:nvSpPr>
          <p:spPr bwMode="auto">
            <a:xfrm>
              <a:off x="2064" y="3566"/>
              <a:ext cx="1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29418" name="Group 10"/>
          <p:cNvGrpSpPr>
            <a:grpSpLocks/>
          </p:cNvGrpSpPr>
          <p:nvPr/>
        </p:nvGrpSpPr>
        <p:grpSpPr bwMode="auto">
          <a:xfrm>
            <a:off x="3492500" y="1989138"/>
            <a:ext cx="2160588" cy="3168650"/>
            <a:chOff x="476" y="1480"/>
            <a:chExt cx="1361" cy="1996"/>
          </a:xfrm>
        </p:grpSpPr>
        <p:sp>
          <p:nvSpPr>
            <p:cNvPr id="529419" name="Rectangle 11"/>
            <p:cNvSpPr>
              <a:spLocks noChangeArrowheads="1"/>
            </p:cNvSpPr>
            <p:nvPr/>
          </p:nvSpPr>
          <p:spPr bwMode="auto">
            <a:xfrm>
              <a:off x="476" y="1480"/>
              <a:ext cx="1361" cy="6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/>
            <a:lstStyle/>
            <a:p>
              <a:pPr algn="ctr"/>
              <a:r>
                <a:rPr lang="en-US" sz="2000">
                  <a:latin typeface="Verdana"/>
                  <a:cs typeface="Verdana"/>
                </a:rPr>
                <a:t>Generalization</a:t>
              </a:r>
            </a:p>
          </p:txBody>
        </p:sp>
        <p:sp>
          <p:nvSpPr>
            <p:cNvPr id="529420" name="AutoShape 12"/>
            <p:cNvSpPr>
              <a:spLocks noChangeArrowheads="1"/>
            </p:cNvSpPr>
            <p:nvPr/>
          </p:nvSpPr>
          <p:spPr bwMode="auto">
            <a:xfrm>
              <a:off x="1065" y="2160"/>
              <a:ext cx="181" cy="18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9421" name="Line 13"/>
            <p:cNvSpPr>
              <a:spLocks noChangeShapeType="1"/>
            </p:cNvSpPr>
            <p:nvPr/>
          </p:nvSpPr>
          <p:spPr bwMode="auto">
            <a:xfrm>
              <a:off x="1156" y="2341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529422" name="Line 14"/>
            <p:cNvSpPr>
              <a:spLocks noChangeShapeType="1"/>
            </p:cNvSpPr>
            <p:nvPr/>
          </p:nvSpPr>
          <p:spPr bwMode="auto">
            <a:xfrm>
              <a:off x="476" y="1752"/>
              <a:ext cx="1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529423" name="Rectangle 15"/>
            <p:cNvSpPr>
              <a:spLocks noChangeArrowheads="1"/>
            </p:cNvSpPr>
            <p:nvPr/>
          </p:nvSpPr>
          <p:spPr bwMode="auto">
            <a:xfrm>
              <a:off x="476" y="2795"/>
              <a:ext cx="1361" cy="6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/>
            <a:lstStyle/>
            <a:p>
              <a:pPr algn="ctr"/>
              <a:r>
                <a:rPr lang="en-US" sz="2000">
                  <a:latin typeface="Verdana"/>
                  <a:cs typeface="Verdana"/>
                </a:rPr>
                <a:t>Specialization</a:t>
              </a:r>
            </a:p>
          </p:txBody>
        </p:sp>
        <p:sp>
          <p:nvSpPr>
            <p:cNvPr id="529424" name="Line 16"/>
            <p:cNvSpPr>
              <a:spLocks noChangeShapeType="1"/>
            </p:cNvSpPr>
            <p:nvPr/>
          </p:nvSpPr>
          <p:spPr bwMode="auto">
            <a:xfrm>
              <a:off x="476" y="3067"/>
              <a:ext cx="1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29425" name="Group 17"/>
          <p:cNvGrpSpPr>
            <a:grpSpLocks/>
          </p:cNvGrpSpPr>
          <p:nvPr/>
        </p:nvGrpSpPr>
        <p:grpSpPr bwMode="auto">
          <a:xfrm>
            <a:off x="6372225" y="1989138"/>
            <a:ext cx="2160588" cy="3168650"/>
            <a:chOff x="3515" y="1480"/>
            <a:chExt cx="1361" cy="1996"/>
          </a:xfrm>
        </p:grpSpPr>
        <p:sp>
          <p:nvSpPr>
            <p:cNvPr id="529426" name="Rectangle 18"/>
            <p:cNvSpPr>
              <a:spLocks noChangeArrowheads="1"/>
            </p:cNvSpPr>
            <p:nvPr/>
          </p:nvSpPr>
          <p:spPr bwMode="auto">
            <a:xfrm>
              <a:off x="3515" y="1480"/>
              <a:ext cx="1361" cy="6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/>
            <a:lstStyle/>
            <a:p>
              <a:pPr algn="ctr"/>
              <a:r>
                <a:rPr lang="en-US" sz="2000">
                  <a:latin typeface="Verdana"/>
                  <a:cs typeface="Verdana"/>
                </a:rPr>
                <a:t>Parent</a:t>
              </a:r>
              <a:r>
                <a:rPr lang="en-US" sz="2400"/>
                <a:t> </a:t>
              </a:r>
              <a:r>
                <a:rPr lang="en-US" sz="2000">
                  <a:latin typeface="Verdana"/>
                  <a:cs typeface="Verdana"/>
                </a:rPr>
                <a:t>class</a:t>
              </a:r>
            </a:p>
          </p:txBody>
        </p:sp>
        <p:sp>
          <p:nvSpPr>
            <p:cNvPr id="529427" name="AutoShape 19"/>
            <p:cNvSpPr>
              <a:spLocks noChangeArrowheads="1"/>
            </p:cNvSpPr>
            <p:nvPr/>
          </p:nvSpPr>
          <p:spPr bwMode="auto">
            <a:xfrm>
              <a:off x="4104" y="2160"/>
              <a:ext cx="181" cy="18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9428" name="Line 20"/>
            <p:cNvSpPr>
              <a:spLocks noChangeShapeType="1"/>
            </p:cNvSpPr>
            <p:nvPr/>
          </p:nvSpPr>
          <p:spPr bwMode="auto">
            <a:xfrm>
              <a:off x="4195" y="2341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529429" name="Line 21"/>
            <p:cNvSpPr>
              <a:spLocks noChangeShapeType="1"/>
            </p:cNvSpPr>
            <p:nvPr/>
          </p:nvSpPr>
          <p:spPr bwMode="auto">
            <a:xfrm>
              <a:off x="3515" y="1752"/>
              <a:ext cx="1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529430" name="Rectangle 22"/>
            <p:cNvSpPr>
              <a:spLocks noChangeArrowheads="1"/>
            </p:cNvSpPr>
            <p:nvPr/>
          </p:nvSpPr>
          <p:spPr bwMode="auto">
            <a:xfrm>
              <a:off x="3515" y="2795"/>
              <a:ext cx="1361" cy="6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/>
            <a:lstStyle/>
            <a:p>
              <a:pPr algn="ctr"/>
              <a:r>
                <a:rPr lang="en-US" sz="2000">
                  <a:latin typeface="Verdana"/>
                  <a:cs typeface="Verdana"/>
                </a:rPr>
                <a:t>Child</a:t>
              </a:r>
              <a:r>
                <a:rPr lang="en-US" sz="2400"/>
                <a:t> </a:t>
              </a:r>
              <a:r>
                <a:rPr lang="en-US" sz="2000">
                  <a:latin typeface="Verdana"/>
                  <a:cs typeface="Verdana"/>
                </a:rPr>
                <a:t>class</a:t>
              </a:r>
            </a:p>
          </p:txBody>
        </p:sp>
        <p:sp>
          <p:nvSpPr>
            <p:cNvPr id="529431" name="Line 23"/>
            <p:cNvSpPr>
              <a:spLocks noChangeShapeType="1"/>
            </p:cNvSpPr>
            <p:nvPr/>
          </p:nvSpPr>
          <p:spPr bwMode="auto">
            <a:xfrm>
              <a:off x="3515" y="3067"/>
              <a:ext cx="1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458AE5-D25F-FEBC-CC8C-59AED7B4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6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Employ Inheritance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>
                <a:latin typeface="Verdana"/>
                <a:cs typeface="Verdana"/>
              </a:rPr>
              <a:t>If certain behaviors or data are common among a group of candidate classes </a:t>
            </a:r>
          </a:p>
          <a:p>
            <a:pPr>
              <a:buFont typeface="Wingdings" charset="2"/>
              <a:buChar char="q"/>
            </a:pPr>
            <a:r>
              <a:rPr lang="en-US">
                <a:latin typeface="Verdana"/>
                <a:cs typeface="Verdana"/>
              </a:rPr>
              <a:t>The commonalities may be defined by a superclass</a:t>
            </a:r>
          </a:p>
          <a:p>
            <a:pPr>
              <a:buFont typeface="Wingdings" charset="2"/>
              <a:buChar char="q"/>
            </a:pPr>
            <a:r>
              <a:rPr lang="en-US">
                <a:latin typeface="Verdana"/>
                <a:cs typeface="Verdana"/>
              </a:rPr>
              <a:t>What is unique may be defined by particular subclasses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E7546-FDBB-2143-5F04-D7211946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inheritance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7" y="1349543"/>
            <a:ext cx="8088177" cy="31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88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Verdana"/>
                <a:cs typeface="Verdana"/>
              </a:rPr>
              <a:t>A subclass can in turn be superclass for future subclasses</a:t>
            </a:r>
          </a:p>
          <a:p>
            <a:r>
              <a:rPr lang="en-US">
                <a:latin typeface="Verdana"/>
                <a:cs typeface="Verdana"/>
              </a:rPr>
              <a:t>A subclass is more specific than its superclass and represents a more specialized group of objects</a:t>
            </a:r>
          </a:p>
          <a:p>
            <a:pPr lvl="1"/>
            <a:r>
              <a:rPr lang="en-US">
                <a:latin typeface="Verdana"/>
                <a:cs typeface="Verdana"/>
              </a:rPr>
              <a:t>Hence, inheritance is also called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specialization</a:t>
            </a:r>
          </a:p>
          <a:p>
            <a:pPr lvl="1"/>
            <a:r>
              <a:rPr lang="en-US">
                <a:latin typeface="Verdana"/>
                <a:cs typeface="Verdana"/>
              </a:rPr>
              <a:t>A subclass exhibits all behaviors of superclass</a:t>
            </a:r>
          </a:p>
          <a:p>
            <a:pPr lvl="1"/>
            <a:r>
              <a:rPr lang="en-US">
                <a:latin typeface="Verdana"/>
                <a:cs typeface="Verdana"/>
              </a:rPr>
              <a:t>A subclass can add its own fields and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7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8221" name="Group 4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36792244"/>
              </p:ext>
            </p:extLst>
          </p:nvPr>
        </p:nvGraphicFramePr>
        <p:xfrm>
          <a:off x="1555234" y="3242339"/>
          <a:ext cx="1142991" cy="1442004"/>
        </p:xfrm>
        <a:graphic>
          <a:graphicData uri="http://schemas.openxmlformats.org/drawingml/2006/table">
            <a:tbl>
              <a:tblPr/>
              <a:tblGrid>
                <a:gridCol w="1142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Pianist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staccato()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8222" name="Group 4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16546785"/>
              </p:ext>
            </p:extLst>
          </p:nvPr>
        </p:nvGraphicFramePr>
        <p:xfrm>
          <a:off x="2845242" y="3242339"/>
          <a:ext cx="1142991" cy="1454742"/>
        </p:xfrm>
        <a:graphic>
          <a:graphicData uri="http://schemas.openxmlformats.org/drawingml/2006/table">
            <a:tbl>
              <a:tblPr/>
              <a:tblGrid>
                <a:gridCol w="1142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Violinist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pluck()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8208" name="Group 3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71980388"/>
              </p:ext>
            </p:extLst>
          </p:nvPr>
        </p:nvGraphicFramePr>
        <p:xfrm>
          <a:off x="2590928" y="658387"/>
          <a:ext cx="1887330" cy="2101558"/>
        </p:xfrm>
        <a:graphic>
          <a:graphicData uri="http://schemas.openxmlformats.org/drawingml/2006/table">
            <a:tbl>
              <a:tblPr/>
              <a:tblGrid>
                <a:gridCol w="188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Musician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favoriteComposer:String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8223" name="Group 4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72378893"/>
              </p:ext>
            </p:extLst>
          </p:nvPr>
        </p:nvGraphicFramePr>
        <p:xfrm>
          <a:off x="4128394" y="3259152"/>
          <a:ext cx="1546716" cy="1394703"/>
        </p:xfrm>
        <a:graphic>
          <a:graphicData uri="http://schemas.openxmlformats.org/drawingml/2006/table">
            <a:tbl>
              <a:tblPr/>
              <a:tblGrid>
                <a:gridCol w="154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Guitarist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guitarType:String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8224" name="Text Box 48"/>
          <p:cNvSpPr txBox="1">
            <a:spLocks noChangeArrowheads="1"/>
          </p:cNvSpPr>
          <p:nvPr/>
        </p:nvSpPr>
        <p:spPr bwMode="auto">
          <a:xfrm>
            <a:off x="4478258" y="1254155"/>
            <a:ext cx="22320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Superclass</a:t>
            </a:r>
          </a:p>
        </p:txBody>
      </p:sp>
      <p:sp>
        <p:nvSpPr>
          <p:cNvPr id="818225" name="Text Box 49"/>
          <p:cNvSpPr txBox="1">
            <a:spLocks noChangeArrowheads="1"/>
          </p:cNvSpPr>
          <p:nvPr/>
        </p:nvSpPr>
        <p:spPr bwMode="auto">
          <a:xfrm>
            <a:off x="5699824" y="3677666"/>
            <a:ext cx="2232025" cy="371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3600" tIns="46800" rIns="93600" bIns="46800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Subclasses</a:t>
            </a:r>
          </a:p>
        </p:txBody>
      </p:sp>
      <p:sp>
        <p:nvSpPr>
          <p:cNvPr id="818227" name="Text Box 51"/>
          <p:cNvSpPr txBox="1">
            <a:spLocks noChangeArrowheads="1"/>
          </p:cNvSpPr>
          <p:nvPr/>
        </p:nvSpPr>
        <p:spPr bwMode="auto">
          <a:xfrm>
            <a:off x="4274287" y="2788421"/>
            <a:ext cx="22320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extends</a:t>
            </a:r>
            <a:endParaRPr lang="en-US" sz="2400" b="1">
              <a:solidFill>
                <a:srgbClr val="FF3300"/>
              </a:solidFill>
            </a:endParaRPr>
          </a:p>
        </p:txBody>
      </p:sp>
      <p:sp>
        <p:nvSpPr>
          <p:cNvPr id="818228" name="AutoShape 52"/>
          <p:cNvSpPr>
            <a:spLocks noChangeArrowheads="1"/>
          </p:cNvSpPr>
          <p:nvPr/>
        </p:nvSpPr>
        <p:spPr bwMode="auto">
          <a:xfrm>
            <a:off x="3348728" y="2788421"/>
            <a:ext cx="202510" cy="191791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18229" name="Line 53"/>
          <p:cNvSpPr>
            <a:spLocks noChangeShapeType="1"/>
          </p:cNvSpPr>
          <p:nvPr/>
        </p:nvSpPr>
        <p:spPr bwMode="auto">
          <a:xfrm flipH="1">
            <a:off x="3449983" y="2980212"/>
            <a:ext cx="2710" cy="204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18230" name="AutoShape 54"/>
          <p:cNvSpPr>
            <a:spLocks noChangeArrowheads="1"/>
          </p:cNvSpPr>
          <p:nvPr/>
        </p:nvSpPr>
        <p:spPr bwMode="auto">
          <a:xfrm rot="2427055">
            <a:off x="2925906" y="2770453"/>
            <a:ext cx="238526" cy="18801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18231" name="Line 55"/>
          <p:cNvSpPr>
            <a:spLocks noChangeShapeType="1"/>
          </p:cNvSpPr>
          <p:nvPr/>
        </p:nvSpPr>
        <p:spPr bwMode="auto">
          <a:xfrm flipH="1">
            <a:off x="2698226" y="2944509"/>
            <a:ext cx="303494" cy="2978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18232" name="AutoShape 56"/>
          <p:cNvSpPr>
            <a:spLocks noChangeArrowheads="1"/>
          </p:cNvSpPr>
          <p:nvPr/>
        </p:nvSpPr>
        <p:spPr bwMode="auto">
          <a:xfrm rot="19455962">
            <a:off x="3828264" y="2767486"/>
            <a:ext cx="216578" cy="16948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18233" name="Line 57"/>
          <p:cNvSpPr>
            <a:spLocks noChangeShapeType="1"/>
          </p:cNvSpPr>
          <p:nvPr/>
        </p:nvSpPr>
        <p:spPr bwMode="auto">
          <a:xfrm>
            <a:off x="3999501" y="2944509"/>
            <a:ext cx="316946" cy="2640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graphicFrame>
        <p:nvGraphicFramePr>
          <p:cNvPr id="15" name="Group 47">
            <a:extLst>
              <a:ext uri="{FF2B5EF4-FFF2-40B4-BE49-F238E27FC236}">
                <a16:creationId xmlns:a16="http://schemas.microsoft.com/office/drawing/2014/main" id="{9ACC3E42-89AE-144C-8261-D47B3703F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77743"/>
              </p:ext>
            </p:extLst>
          </p:nvPr>
        </p:nvGraphicFramePr>
        <p:xfrm>
          <a:off x="2614936" y="5070534"/>
          <a:ext cx="1373297" cy="1394703"/>
        </p:xfrm>
        <a:graphic>
          <a:graphicData uri="http://schemas.openxmlformats.org/drawingml/2006/table">
            <a:tbl>
              <a:tblPr/>
              <a:tblGrid>
                <a:gridCol w="137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Base Guitarist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numGroove:int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47">
            <a:extLst>
              <a:ext uri="{FF2B5EF4-FFF2-40B4-BE49-F238E27FC236}">
                <a16:creationId xmlns:a16="http://schemas.microsoft.com/office/drawing/2014/main" id="{5980D763-B6C7-A54B-9FCC-EC0B42D8CA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859295"/>
              </p:ext>
            </p:extLst>
          </p:nvPr>
        </p:nvGraphicFramePr>
        <p:xfrm>
          <a:off x="4218180" y="5070533"/>
          <a:ext cx="1202467" cy="1608063"/>
        </p:xfrm>
        <a:graphic>
          <a:graphicData uri="http://schemas.openxmlformats.org/drawingml/2006/table">
            <a:tbl>
              <a:tblPr/>
              <a:tblGrid>
                <a:gridCol w="1202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Acoustic Guitarist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shape:String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47">
            <a:extLst>
              <a:ext uri="{FF2B5EF4-FFF2-40B4-BE49-F238E27FC236}">
                <a16:creationId xmlns:a16="http://schemas.microsoft.com/office/drawing/2014/main" id="{B4805568-2A89-E74F-A9BE-0E59BAAB5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3849"/>
              </p:ext>
            </p:extLst>
          </p:nvPr>
        </p:nvGraphicFramePr>
        <p:xfrm>
          <a:off x="5657698" y="5070533"/>
          <a:ext cx="1373297" cy="1608063"/>
        </p:xfrm>
        <a:graphic>
          <a:graphicData uri="http://schemas.openxmlformats.org/drawingml/2006/table">
            <a:tbl>
              <a:tblPr/>
              <a:tblGrid>
                <a:gridCol w="137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Electric Guitarist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plugType:String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AutoShape 54">
            <a:extLst>
              <a:ext uri="{FF2B5EF4-FFF2-40B4-BE49-F238E27FC236}">
                <a16:creationId xmlns:a16="http://schemas.microsoft.com/office/drawing/2014/main" id="{F31A4631-19D0-2649-82D4-99DA1326C708}"/>
              </a:ext>
            </a:extLst>
          </p:cNvPr>
          <p:cNvSpPr>
            <a:spLocks noChangeArrowheads="1"/>
          </p:cNvSpPr>
          <p:nvPr/>
        </p:nvSpPr>
        <p:spPr bwMode="auto">
          <a:xfrm rot="2427055">
            <a:off x="4190458" y="4671186"/>
            <a:ext cx="238526" cy="18801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19" name="Line 55">
            <a:extLst>
              <a:ext uri="{FF2B5EF4-FFF2-40B4-BE49-F238E27FC236}">
                <a16:creationId xmlns:a16="http://schemas.microsoft.com/office/drawing/2014/main" id="{2B37FF08-08C4-F94B-87E4-7AA9E4B0EF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4450" y="4840169"/>
            <a:ext cx="370833" cy="22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20" name="AutoShape 54">
            <a:extLst>
              <a:ext uri="{FF2B5EF4-FFF2-40B4-BE49-F238E27FC236}">
                <a16:creationId xmlns:a16="http://schemas.microsoft.com/office/drawing/2014/main" id="{2B8A2257-685C-304C-8C67-B65839B4B616}"/>
              </a:ext>
            </a:extLst>
          </p:cNvPr>
          <p:cNvSpPr>
            <a:spLocks noChangeArrowheads="1"/>
          </p:cNvSpPr>
          <p:nvPr/>
        </p:nvSpPr>
        <p:spPr bwMode="auto">
          <a:xfrm rot="227175">
            <a:off x="4686271" y="4682016"/>
            <a:ext cx="293246" cy="155556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21" name="AutoShape 54">
            <a:extLst>
              <a:ext uri="{FF2B5EF4-FFF2-40B4-BE49-F238E27FC236}">
                <a16:creationId xmlns:a16="http://schemas.microsoft.com/office/drawing/2014/main" id="{A984AE41-7DE4-EB4E-AE15-CB9DC648FE0D}"/>
              </a:ext>
            </a:extLst>
          </p:cNvPr>
          <p:cNvSpPr>
            <a:spLocks noChangeArrowheads="1"/>
          </p:cNvSpPr>
          <p:nvPr/>
        </p:nvSpPr>
        <p:spPr bwMode="auto">
          <a:xfrm rot="19556306">
            <a:off x="5336441" y="4658134"/>
            <a:ext cx="293246" cy="155556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22" name="Line 57">
            <a:extLst>
              <a:ext uri="{FF2B5EF4-FFF2-40B4-BE49-F238E27FC236}">
                <a16:creationId xmlns:a16="http://schemas.microsoft.com/office/drawing/2014/main" id="{8E280A32-C9B8-B949-95D4-8C953BD20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988" y="4801943"/>
            <a:ext cx="316946" cy="2640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23" name="Line 53">
            <a:extLst>
              <a:ext uri="{FF2B5EF4-FFF2-40B4-BE49-F238E27FC236}">
                <a16:creationId xmlns:a16="http://schemas.microsoft.com/office/drawing/2014/main" id="{5A3CBDEF-79D3-E546-9B37-8F4565D83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6935" y="4849869"/>
            <a:ext cx="2710" cy="204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24" name="Text Box 51">
            <a:extLst>
              <a:ext uri="{FF2B5EF4-FFF2-40B4-BE49-F238E27FC236}">
                <a16:creationId xmlns:a16="http://schemas.microsoft.com/office/drawing/2014/main" id="{DBBBD6C7-1F43-D84B-9125-6011F57D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896" y="4683267"/>
            <a:ext cx="22320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extends</a:t>
            </a:r>
            <a:endParaRPr 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 Box 49">
            <a:extLst>
              <a:ext uri="{FF2B5EF4-FFF2-40B4-BE49-F238E27FC236}">
                <a16:creationId xmlns:a16="http://schemas.microsoft.com/office/drawing/2014/main" id="{DD0B7736-39C1-8B4F-8045-800802092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947" y="5533534"/>
            <a:ext cx="2232025" cy="371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3600" tIns="46800" rIns="93600" bIns="46800">
            <a:spAutoFit/>
          </a:bodyPr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Subclasses</a:t>
            </a:r>
          </a:p>
        </p:txBody>
      </p:sp>
      <p:sp>
        <p:nvSpPr>
          <p:cNvPr id="26" name="Text Box 48">
            <a:extLst>
              <a:ext uri="{FF2B5EF4-FFF2-40B4-BE49-F238E27FC236}">
                <a16:creationId xmlns:a16="http://schemas.microsoft.com/office/drawing/2014/main" id="{BDEC16AF-17F7-1943-BE5B-74B1F65A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824" y="4049179"/>
            <a:ext cx="22320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Superclass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689C8B1B-D861-4A4F-B877-69AB96C3C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258" y="1576666"/>
            <a:ext cx="22320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b="1" err="1">
                <a:solidFill>
                  <a:schemeClr val="accent5">
                    <a:lumMod val="75000"/>
                  </a:schemeClr>
                </a:solidFill>
              </a:rPr>
              <a:t>SuperSuperclass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4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/>
              <a:t>Example: Inheritance hierarchy</a:t>
            </a:r>
          </a:p>
        </p:txBody>
      </p:sp>
      <p:sp>
        <p:nvSpPr>
          <p:cNvPr id="820228" name="Text Box 4"/>
          <p:cNvSpPr txBox="1">
            <a:spLocks noChangeArrowheads="1"/>
          </p:cNvSpPr>
          <p:nvPr/>
        </p:nvSpPr>
        <p:spPr bwMode="auto">
          <a:xfrm>
            <a:off x="3563939" y="1412875"/>
            <a:ext cx="2246414" cy="371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r>
              <a:rPr lang="en-US" b="1">
                <a:latin typeface="Verdana"/>
                <a:cs typeface="Verdana"/>
              </a:rPr>
              <a:t>Instrumentalist</a:t>
            </a:r>
            <a:endParaRPr lang="en-US" sz="2000" b="1">
              <a:latin typeface="Verdana"/>
              <a:cs typeface="Verdana"/>
            </a:endParaRPr>
          </a:p>
        </p:txBody>
      </p:sp>
      <p:sp>
        <p:nvSpPr>
          <p:cNvPr id="820229" name="Text Box 5"/>
          <p:cNvSpPr txBox="1">
            <a:spLocks noChangeArrowheads="1"/>
          </p:cNvSpPr>
          <p:nvPr/>
        </p:nvSpPr>
        <p:spPr bwMode="auto">
          <a:xfrm>
            <a:off x="2114296" y="2931735"/>
            <a:ext cx="2012420" cy="371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r>
              <a:rPr lang="en-US" b="1">
                <a:latin typeface="Verdana"/>
                <a:cs typeface="Verdana"/>
              </a:rPr>
              <a:t>Percussionist</a:t>
            </a:r>
          </a:p>
        </p:txBody>
      </p:sp>
      <p:sp>
        <p:nvSpPr>
          <p:cNvPr id="820230" name="Text Box 6"/>
          <p:cNvSpPr txBox="1">
            <a:spLocks noChangeArrowheads="1"/>
          </p:cNvSpPr>
          <p:nvPr/>
        </p:nvSpPr>
        <p:spPr bwMode="auto">
          <a:xfrm>
            <a:off x="5940425" y="2924175"/>
            <a:ext cx="1295400" cy="371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b="1" err="1">
                <a:latin typeface="Verdana"/>
                <a:cs typeface="Verdana"/>
              </a:rPr>
              <a:t>Stringist</a:t>
            </a:r>
            <a:endParaRPr lang="en-US" b="1">
              <a:latin typeface="Verdana"/>
              <a:cs typeface="Verdana"/>
            </a:endParaRPr>
          </a:p>
        </p:txBody>
      </p:sp>
      <p:sp>
        <p:nvSpPr>
          <p:cNvPr id="820231" name="Text Box 7"/>
          <p:cNvSpPr txBox="1">
            <a:spLocks noChangeArrowheads="1"/>
          </p:cNvSpPr>
          <p:nvPr/>
        </p:nvSpPr>
        <p:spPr bwMode="auto">
          <a:xfrm>
            <a:off x="613271" y="4822279"/>
            <a:ext cx="1137704" cy="371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r>
              <a:rPr lang="en-US" b="1">
                <a:latin typeface="Verdana"/>
                <a:cs typeface="Verdana"/>
              </a:rPr>
              <a:t>Pianist</a:t>
            </a:r>
          </a:p>
        </p:txBody>
      </p:sp>
      <p:sp>
        <p:nvSpPr>
          <p:cNvPr id="820232" name="Text Box 8"/>
          <p:cNvSpPr txBox="1">
            <a:spLocks noChangeArrowheads="1"/>
          </p:cNvSpPr>
          <p:nvPr/>
        </p:nvSpPr>
        <p:spPr bwMode="auto">
          <a:xfrm>
            <a:off x="5177564" y="4855444"/>
            <a:ext cx="1368425" cy="371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b="1">
                <a:latin typeface="Verdana"/>
                <a:cs typeface="Verdana"/>
              </a:rPr>
              <a:t>Violinist</a:t>
            </a:r>
          </a:p>
        </p:txBody>
      </p:sp>
      <p:sp>
        <p:nvSpPr>
          <p:cNvPr id="820233" name="Text Box 9"/>
          <p:cNvSpPr txBox="1">
            <a:spLocks noChangeArrowheads="1"/>
          </p:cNvSpPr>
          <p:nvPr/>
        </p:nvSpPr>
        <p:spPr bwMode="auto">
          <a:xfrm>
            <a:off x="7625970" y="4877920"/>
            <a:ext cx="1079500" cy="371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b="1">
                <a:latin typeface="Verdana"/>
                <a:cs typeface="Verdana"/>
              </a:rPr>
              <a:t>cellist</a:t>
            </a:r>
          </a:p>
        </p:txBody>
      </p:sp>
      <p:sp>
        <p:nvSpPr>
          <p:cNvPr id="820234" name="Text Box 10"/>
          <p:cNvSpPr txBox="1">
            <a:spLocks noChangeArrowheads="1"/>
          </p:cNvSpPr>
          <p:nvPr/>
        </p:nvSpPr>
        <p:spPr bwMode="auto">
          <a:xfrm>
            <a:off x="2987675" y="4868863"/>
            <a:ext cx="1439863" cy="371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b="1">
                <a:latin typeface="Verdana"/>
                <a:cs typeface="Verdana"/>
              </a:rPr>
              <a:t>Drummer</a:t>
            </a:r>
          </a:p>
        </p:txBody>
      </p:sp>
      <p:sp>
        <p:nvSpPr>
          <p:cNvPr id="820241" name="AutoShape 17"/>
          <p:cNvSpPr>
            <a:spLocks noChangeArrowheads="1"/>
          </p:cNvSpPr>
          <p:nvPr/>
        </p:nvSpPr>
        <p:spPr bwMode="auto">
          <a:xfrm rot="2084092">
            <a:off x="4067175" y="1844675"/>
            <a:ext cx="288925" cy="28892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20242" name="Line 18"/>
          <p:cNvSpPr>
            <a:spLocks noChangeShapeType="1"/>
          </p:cNvSpPr>
          <p:nvPr/>
        </p:nvSpPr>
        <p:spPr bwMode="auto">
          <a:xfrm rot="2091019">
            <a:off x="3870325" y="1993900"/>
            <a:ext cx="0" cy="935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20243" name="AutoShape 19"/>
          <p:cNvSpPr>
            <a:spLocks noChangeArrowheads="1"/>
          </p:cNvSpPr>
          <p:nvPr/>
        </p:nvSpPr>
        <p:spPr bwMode="auto">
          <a:xfrm rot="2084092">
            <a:off x="6227763" y="3429000"/>
            <a:ext cx="288925" cy="28892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20244" name="Line 20"/>
          <p:cNvSpPr>
            <a:spLocks noChangeShapeType="1"/>
          </p:cNvSpPr>
          <p:nvPr/>
        </p:nvSpPr>
        <p:spPr bwMode="auto">
          <a:xfrm rot="2091019">
            <a:off x="5940425" y="3644900"/>
            <a:ext cx="22225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20245" name="AutoShape 21"/>
          <p:cNvSpPr>
            <a:spLocks noChangeArrowheads="1"/>
          </p:cNvSpPr>
          <p:nvPr/>
        </p:nvSpPr>
        <p:spPr bwMode="auto">
          <a:xfrm rot="2084092">
            <a:off x="2310237" y="3363020"/>
            <a:ext cx="288925" cy="28892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20246" name="Line 22"/>
          <p:cNvSpPr>
            <a:spLocks noChangeShapeType="1"/>
          </p:cNvSpPr>
          <p:nvPr/>
        </p:nvSpPr>
        <p:spPr bwMode="auto">
          <a:xfrm rot="2091019" flipH="1">
            <a:off x="1610619" y="3404477"/>
            <a:ext cx="355741" cy="1611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20247" name="AutoShape 23"/>
          <p:cNvSpPr>
            <a:spLocks noChangeArrowheads="1"/>
          </p:cNvSpPr>
          <p:nvPr/>
        </p:nvSpPr>
        <p:spPr bwMode="auto">
          <a:xfrm rot="-2674117">
            <a:off x="5148263" y="1844675"/>
            <a:ext cx="288925" cy="28892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20248" name="Line 24"/>
          <p:cNvSpPr>
            <a:spLocks noChangeShapeType="1"/>
          </p:cNvSpPr>
          <p:nvPr/>
        </p:nvSpPr>
        <p:spPr bwMode="auto">
          <a:xfrm rot="-2689438">
            <a:off x="5724525" y="1989138"/>
            <a:ext cx="0" cy="93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20249" name="AutoShape 25"/>
          <p:cNvSpPr>
            <a:spLocks noChangeArrowheads="1"/>
          </p:cNvSpPr>
          <p:nvPr/>
        </p:nvSpPr>
        <p:spPr bwMode="auto">
          <a:xfrm rot="-2674117">
            <a:off x="2992381" y="3373856"/>
            <a:ext cx="317356" cy="30564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20250" name="Line 26"/>
          <p:cNvSpPr>
            <a:spLocks noChangeShapeType="1"/>
          </p:cNvSpPr>
          <p:nvPr/>
        </p:nvSpPr>
        <p:spPr bwMode="auto">
          <a:xfrm rot="-2689438" flipH="1">
            <a:off x="3473433" y="3545002"/>
            <a:ext cx="232369" cy="12900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20251" name="AutoShape 27"/>
          <p:cNvSpPr>
            <a:spLocks noChangeArrowheads="1"/>
          </p:cNvSpPr>
          <p:nvPr/>
        </p:nvSpPr>
        <p:spPr bwMode="auto">
          <a:xfrm rot="-2674117">
            <a:off x="6804025" y="3429000"/>
            <a:ext cx="288925" cy="28892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20252" name="Line 28"/>
          <p:cNvSpPr>
            <a:spLocks noChangeShapeType="1"/>
          </p:cNvSpPr>
          <p:nvPr/>
        </p:nvSpPr>
        <p:spPr bwMode="auto">
          <a:xfrm rot="-2689438">
            <a:off x="7607300" y="3478213"/>
            <a:ext cx="0" cy="158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7F807-884B-7BBE-EE9A-75E5844FF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Where to Define Attributes And  Behaviors</a:t>
            </a:r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Rule of thumb: Put them high enough in the inheritance hierarchy so that all the appropriate sub-classes have access to the attribute or behavior.</a:t>
            </a:r>
          </a:p>
          <a:p>
            <a:endParaRPr lang="en-US"/>
          </a:p>
          <a:p>
            <a:r>
              <a:rPr lang="en-US"/>
              <a:t>Example: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C4187-7CD1-B415-8276-3134F50B7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16</a:t>
            </a:fld>
            <a:endParaRPr lang="en-US"/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116013" y="4221163"/>
            <a:ext cx="3744912" cy="151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/>
          <a:lstStyle/>
          <a:p>
            <a:r>
              <a:rPr lang="en-US" b="1" i="1"/>
              <a:t>Instrumentalist</a:t>
            </a:r>
          </a:p>
          <a:p>
            <a:endParaRPr lang="en-US"/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1116013" y="4581525"/>
            <a:ext cx="2592387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228600" indent="-1143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CA" sz="1600">
                <a:latin typeface="Arial" charset="0"/>
              </a:rPr>
              <a:t>name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CA" sz="1600">
                <a:latin typeface="Arial" charset="0"/>
              </a:rPr>
              <a:t>age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CA" sz="1600">
                <a:latin typeface="Arial" charset="0"/>
              </a:rPr>
              <a:t>favouriteComposer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CA" sz="1600">
                <a:latin typeface="Arial" charset="0"/>
              </a:rPr>
              <a:t>gender</a:t>
            </a:r>
            <a:endParaRPr lang="en-US" sz="1600">
              <a:latin typeface="Arial" charset="0"/>
            </a:endParaRPr>
          </a:p>
        </p:txBody>
      </p:sp>
      <p:sp>
        <p:nvSpPr>
          <p:cNvPr id="803855" name="Text Box 15"/>
          <p:cNvSpPr txBox="1">
            <a:spLocks noChangeArrowheads="1"/>
          </p:cNvSpPr>
          <p:nvPr/>
        </p:nvSpPr>
        <p:spPr bwMode="auto">
          <a:xfrm>
            <a:off x="3419475" y="4652963"/>
            <a:ext cx="16557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228600" indent="-1143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Arial" charset="0"/>
              </a:rPr>
              <a:t>play()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Arial" charset="0"/>
              </a:rPr>
              <a:t>compete()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Arial" charset="0"/>
              </a:rPr>
              <a:t>perform()</a:t>
            </a:r>
          </a:p>
        </p:txBody>
      </p:sp>
      <p:sp>
        <p:nvSpPr>
          <p:cNvPr id="803858" name="AutoShape 18"/>
          <p:cNvSpPr>
            <a:spLocks/>
          </p:cNvSpPr>
          <p:nvPr/>
        </p:nvSpPr>
        <p:spPr bwMode="auto">
          <a:xfrm>
            <a:off x="5075238" y="4221163"/>
            <a:ext cx="290512" cy="1512887"/>
          </a:xfrm>
          <a:prstGeom prst="rightBrace">
            <a:avLst>
              <a:gd name="adj1" fmla="val 2909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03859" name="Text Box 19"/>
          <p:cNvSpPr txBox="1">
            <a:spLocks noChangeArrowheads="1"/>
          </p:cNvSpPr>
          <p:nvPr/>
        </p:nvSpPr>
        <p:spPr bwMode="auto">
          <a:xfrm>
            <a:off x="5580063" y="4652963"/>
            <a:ext cx="2305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/>
              <a:t>Common to all instrumentalists</a:t>
            </a:r>
          </a:p>
        </p:txBody>
      </p:sp>
    </p:spTree>
    <p:extLst>
      <p:ext uri="{BB962C8B-B14F-4D97-AF65-F5344CB8AC3E}">
        <p14:creationId xmlns:p14="http://schemas.microsoft.com/office/powerpoint/2010/main" val="295145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Superclass &amp;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Verdana"/>
                <a:cs typeface="Verdana"/>
              </a:rPr>
              <a:t>For each superclass, come up with 2 to 5 attributes and 2 to 5 behaviors. Then make three subclasses and specify unique attributes and behaviors for each subclass. Draw the class hierarchy.</a:t>
            </a:r>
          </a:p>
          <a:p>
            <a:r>
              <a:rPr lang="en-US">
                <a:latin typeface="Verdana"/>
                <a:cs typeface="Verdana"/>
              </a:rPr>
              <a:t>Automobile</a:t>
            </a:r>
          </a:p>
          <a:p>
            <a:r>
              <a:rPr lang="en-US">
                <a:latin typeface="Verdana"/>
                <a:cs typeface="Verdana"/>
              </a:rPr>
              <a:t>Athlete</a:t>
            </a:r>
          </a:p>
          <a:p>
            <a:r>
              <a:rPr lang="en-US">
                <a:latin typeface="Verdana"/>
                <a:cs typeface="Verdana"/>
              </a:rPr>
              <a:t>Computing device</a:t>
            </a:r>
          </a:p>
          <a:p>
            <a:r>
              <a:rPr lang="en-US">
                <a:latin typeface="Verdana"/>
                <a:cs typeface="Verdana"/>
              </a:rPr>
              <a:t>Public service worker</a:t>
            </a:r>
          </a:p>
          <a:p>
            <a:r>
              <a:rPr lang="en-US">
                <a:latin typeface="Verdana"/>
                <a:cs typeface="Verdana"/>
              </a:rPr>
              <a:t>Healthcare worker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59CA4-2A84-8CA0-8A5F-F54826E13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Exercise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/>
              <a:t>Car</a:t>
            </a:r>
          </a:p>
          <a:p>
            <a:r>
              <a:rPr lang="en-US"/>
              <a:t>Truck</a:t>
            </a:r>
          </a:p>
          <a:p>
            <a:r>
              <a:rPr lang="en-US"/>
              <a:t>Mini Van</a:t>
            </a:r>
          </a:p>
          <a:p>
            <a:r>
              <a:rPr lang="en-US"/>
              <a:t>Motor Bike</a:t>
            </a:r>
          </a:p>
          <a:p>
            <a:r>
              <a:rPr lang="en-US"/>
              <a:t>SUV</a:t>
            </a:r>
          </a:p>
          <a:p>
            <a:r>
              <a:rPr lang="en-US"/>
              <a:t>Bus</a:t>
            </a:r>
          </a:p>
          <a:p>
            <a:r>
              <a:rPr lang="en-US"/>
              <a:t>Train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98BC5-C4C7-4C45-07FD-2407B42C9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18</a:t>
            </a:fld>
            <a:endParaRPr lang="en-US"/>
          </a:p>
        </p:txBody>
      </p:sp>
      <p:sp>
        <p:nvSpPr>
          <p:cNvPr id="822276" name="Rectangle 4"/>
          <p:cNvSpPr>
            <a:spLocks noChangeArrowheads="1"/>
          </p:cNvSpPr>
          <p:nvPr/>
        </p:nvSpPr>
        <p:spPr bwMode="auto">
          <a:xfrm>
            <a:off x="2195512" y="2492375"/>
            <a:ext cx="1822305" cy="240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Policeman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Fire Fighter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822277" name="Rectangle 5"/>
          <p:cNvSpPr>
            <a:spLocks noChangeArrowheads="1"/>
          </p:cNvSpPr>
          <p:nvPr/>
        </p:nvSpPr>
        <p:spPr bwMode="auto">
          <a:xfrm>
            <a:off x="4110182" y="2492375"/>
            <a:ext cx="2550968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Internist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Surgeon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Nurse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Administrator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Medical Assistant</a:t>
            </a: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6804025" y="2492375"/>
            <a:ext cx="2247611" cy="240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Tennis Player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Squash Player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Swimmer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Figure Skater</a:t>
            </a:r>
          </a:p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tabLst>
                <a:tab pos="476250" algn="l"/>
              </a:tabLst>
            </a:pP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Speed Skater</a:t>
            </a:r>
          </a:p>
        </p:txBody>
      </p:sp>
    </p:spTree>
    <p:extLst>
      <p:ext uri="{BB962C8B-B14F-4D97-AF65-F5344CB8AC3E}">
        <p14:creationId xmlns:p14="http://schemas.microsoft.com/office/powerpoint/2010/main" val="395211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8.2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Verdana"/>
                <a:cs typeface="Verdana"/>
              </a:rPr>
              <a:t>Programming Inheritance : Shapes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16721-4AD1-0FBD-8CE7-99909815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>
                <a:latin typeface="Verdana"/>
                <a:cs typeface="Verdana"/>
              </a:rPr>
              <a:t>A form of software reuse</a:t>
            </a:r>
          </a:p>
          <a:p>
            <a:pPr lvl="1"/>
            <a:r>
              <a:rPr lang="en-US" sz="2000">
                <a:latin typeface="Verdana"/>
                <a:cs typeface="Verdana"/>
              </a:rPr>
              <a:t>A new class is created by absorbing existing class’s members and enhancing them with new or modified capabilities or with completely new members</a:t>
            </a:r>
          </a:p>
          <a:p>
            <a:pPr lvl="2"/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superclass</a:t>
            </a:r>
          </a:p>
          <a:p>
            <a:pPr lvl="2"/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subclass</a:t>
            </a:r>
          </a:p>
          <a:p>
            <a:pPr lvl="1"/>
            <a:r>
              <a:rPr lang="en-US" sz="2000">
                <a:latin typeface="Verdana"/>
                <a:cs typeface="Verdana"/>
              </a:rPr>
              <a:t>Can save time in program development</a:t>
            </a:r>
          </a:p>
          <a:p>
            <a:pPr lvl="2"/>
            <a:r>
              <a:rPr lang="en-US">
                <a:latin typeface="Verdana"/>
                <a:cs typeface="Verdana"/>
              </a:rPr>
              <a:t>New classes based on proven and debugged high-quality software</a:t>
            </a:r>
          </a:p>
          <a:p>
            <a:pPr lvl="1"/>
            <a:r>
              <a:rPr lang="en-US" sz="2000">
                <a:latin typeface="Verdana"/>
                <a:cs typeface="Verdana"/>
              </a:rPr>
              <a:t>Increases the likelihood that a system will be implemented and maintained effectively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13"/>
            <a:ext cx="8913813" cy="914400"/>
          </a:xfrm>
        </p:spPr>
        <p:txBody>
          <a:bodyPr/>
          <a:lstStyle/>
          <a:p>
            <a:r>
              <a:rPr lang="en-US"/>
              <a:t>Using Inheritance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816138"/>
            <a:ext cx="7610476" cy="4450191"/>
          </a:xfrm>
        </p:spPr>
        <p:txBody>
          <a:bodyPr>
            <a:normAutofit fontScale="92500" lnSpcReduction="10000"/>
          </a:bodyPr>
          <a:lstStyle/>
          <a:p>
            <a:r>
              <a:rPr lang="en-US" sz="2000">
                <a:latin typeface="Verdana"/>
                <a:cs typeface="Verdana"/>
              </a:rPr>
              <a:t>Format:</a:t>
            </a:r>
          </a:p>
          <a:p>
            <a:pPr lvl="1">
              <a:buFontTx/>
              <a:buNone/>
            </a:pPr>
            <a:r>
              <a:rPr lang="en-US" sz="1800">
                <a:latin typeface="Verdana"/>
                <a:cs typeface="Verdana"/>
              </a:rPr>
              <a:t>public class &lt;</a:t>
            </a:r>
            <a:r>
              <a:rPr lang="en-US" sz="1800" i="1">
                <a:latin typeface="Verdana"/>
                <a:cs typeface="Verdana"/>
              </a:rPr>
              <a:t>Name of Subclass</a:t>
            </a:r>
            <a:r>
              <a:rPr lang="en-US" sz="1800">
                <a:latin typeface="Verdana"/>
                <a:cs typeface="Verdana"/>
              </a:rPr>
              <a:t> &gt; extends &lt;</a:t>
            </a:r>
            <a:r>
              <a:rPr lang="en-US" sz="1800" i="1">
                <a:latin typeface="Verdana"/>
                <a:cs typeface="Verdana"/>
              </a:rPr>
              <a:t>Name of Superclass</a:t>
            </a:r>
            <a:r>
              <a:rPr lang="en-US" sz="1800">
                <a:latin typeface="Verdana"/>
                <a:cs typeface="Verdana"/>
              </a:rPr>
              <a:t>&gt;</a:t>
            </a:r>
          </a:p>
          <a:p>
            <a:pPr lvl="1">
              <a:buFontTx/>
              <a:buNone/>
            </a:pPr>
            <a:r>
              <a:rPr lang="en-US" sz="1800">
                <a:latin typeface="Verdana"/>
                <a:cs typeface="Verdana"/>
              </a:rPr>
              <a:t>{</a:t>
            </a:r>
          </a:p>
          <a:p>
            <a:pPr lvl="1">
              <a:buFontTx/>
              <a:buNone/>
            </a:pPr>
            <a:r>
              <a:rPr lang="en-US" sz="1800">
                <a:latin typeface="Verdana"/>
                <a:cs typeface="Verdana"/>
              </a:rPr>
              <a:t>		// Definition of subclass – only what is unique to subclass</a:t>
            </a:r>
          </a:p>
          <a:p>
            <a:pPr lvl="1">
              <a:buFontTx/>
              <a:buNone/>
            </a:pPr>
            <a:r>
              <a:rPr lang="en-US" sz="1800">
                <a:latin typeface="Verdana"/>
                <a:cs typeface="Verdana"/>
              </a:rPr>
              <a:t>}</a:t>
            </a:r>
          </a:p>
          <a:p>
            <a:endParaRPr lang="en-US" sz="2000">
              <a:latin typeface="Verdana"/>
              <a:cs typeface="Verdana"/>
            </a:endParaRPr>
          </a:p>
          <a:p>
            <a:r>
              <a:rPr lang="en-US" sz="2000">
                <a:latin typeface="Verdana"/>
                <a:cs typeface="Verdana"/>
              </a:rPr>
              <a:t>Example:</a:t>
            </a:r>
          </a:p>
          <a:p>
            <a:pPr lvl="1"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public class Pianist extends Instrumentalist</a:t>
            </a:r>
          </a:p>
          <a:p>
            <a:pPr lvl="1"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{</a:t>
            </a:r>
          </a:p>
          <a:p>
            <a:pPr lvl="1"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    public void play ()</a:t>
            </a:r>
          </a:p>
          <a:p>
            <a:pPr lvl="1"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    {</a:t>
            </a:r>
          </a:p>
          <a:p>
            <a:pPr lvl="1"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        </a:t>
            </a:r>
            <a:r>
              <a:rPr lang="en-US" sz="1800" b="1" err="1">
                <a:latin typeface="Courier New"/>
                <a:cs typeface="Courier New"/>
              </a:rPr>
              <a:t>System.out.println</a:t>
            </a:r>
            <a:r>
              <a:rPr lang="en-US" sz="1800" b="1">
                <a:latin typeface="Courier New"/>
                <a:cs typeface="Courier New"/>
              </a:rPr>
              <a:t>(</a:t>
            </a:r>
            <a:r>
              <a:rPr lang="ja-JP" altLang="en-US" sz="1800" b="1">
                <a:latin typeface="Courier New"/>
                <a:cs typeface="Courier New"/>
              </a:rPr>
              <a:t>“</a:t>
            </a:r>
            <a:r>
              <a:rPr lang="en-US" sz="1800" b="1">
                <a:latin typeface="Courier New"/>
                <a:cs typeface="Courier New"/>
              </a:rPr>
              <a:t>Play piano.");</a:t>
            </a:r>
          </a:p>
          <a:p>
            <a:pPr lvl="1"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    }</a:t>
            </a:r>
          </a:p>
          <a:p>
            <a:pPr lvl="1"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E261A-E0C5-B13D-1D67-9899F894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10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8221" name="Group 4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45555"/>
              </p:ext>
            </p:extLst>
          </p:nvPr>
        </p:nvGraphicFramePr>
        <p:xfrm>
          <a:off x="604303" y="3484393"/>
          <a:ext cx="2446337" cy="2101019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Square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side: double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setSide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(double):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getSide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(): double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8222" name="Group 4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3314147"/>
              </p:ext>
            </p:extLst>
          </p:nvPr>
        </p:nvGraphicFramePr>
        <p:xfrm>
          <a:off x="3377964" y="3926562"/>
          <a:ext cx="2444750" cy="2366202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Rectangle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length: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width: double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setLength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(double):void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getLength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setWidth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(double):void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getWidth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(): double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8208" name="Group 3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75874297"/>
              </p:ext>
            </p:extLst>
          </p:nvPr>
        </p:nvGraphicFramePr>
        <p:xfrm>
          <a:off x="3050641" y="485471"/>
          <a:ext cx="3042717" cy="2427225"/>
        </p:xfrm>
        <a:graphic>
          <a:graphicData uri="http://schemas.openxmlformats.org/drawingml/2006/table">
            <a:tbl>
              <a:tblPr/>
              <a:tblGrid>
                <a:gridCol w="3042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Shape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area: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perimeter: 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setArea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(double):void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getArea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setPerimeter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(double):void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getPerimeter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(): double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8223" name="Group 4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70204668"/>
              </p:ext>
            </p:extLst>
          </p:nvPr>
        </p:nvGraphicFramePr>
        <p:xfrm>
          <a:off x="6093358" y="3538793"/>
          <a:ext cx="2444750" cy="2170234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Circle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radius: double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setRadius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(double):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getRadius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(): double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8228" name="AutoShape 52"/>
          <p:cNvSpPr>
            <a:spLocks noChangeArrowheads="1"/>
          </p:cNvSpPr>
          <p:nvPr/>
        </p:nvSpPr>
        <p:spPr bwMode="auto">
          <a:xfrm>
            <a:off x="4375292" y="2936020"/>
            <a:ext cx="190519" cy="21500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18229" name="Line 53"/>
          <p:cNvSpPr>
            <a:spLocks noChangeShapeType="1"/>
          </p:cNvSpPr>
          <p:nvPr/>
        </p:nvSpPr>
        <p:spPr bwMode="auto">
          <a:xfrm>
            <a:off x="4466957" y="317843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18230" name="AutoShape 54"/>
          <p:cNvSpPr>
            <a:spLocks noChangeArrowheads="1"/>
          </p:cNvSpPr>
          <p:nvPr/>
        </p:nvSpPr>
        <p:spPr bwMode="auto">
          <a:xfrm rot="3325999">
            <a:off x="3691929" y="2875328"/>
            <a:ext cx="229340" cy="231304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18231" name="Line 55"/>
          <p:cNvSpPr>
            <a:spLocks noChangeShapeType="1"/>
          </p:cNvSpPr>
          <p:nvPr/>
        </p:nvSpPr>
        <p:spPr bwMode="auto">
          <a:xfrm flipH="1">
            <a:off x="3050640" y="3070541"/>
            <a:ext cx="654649" cy="4036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18232" name="AutoShape 56"/>
          <p:cNvSpPr>
            <a:spLocks noChangeArrowheads="1"/>
          </p:cNvSpPr>
          <p:nvPr/>
        </p:nvSpPr>
        <p:spPr bwMode="auto">
          <a:xfrm rot="-3236320">
            <a:off x="5350600" y="2913971"/>
            <a:ext cx="224269" cy="235778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18233" name="Line 57"/>
          <p:cNvSpPr>
            <a:spLocks noChangeShapeType="1"/>
          </p:cNvSpPr>
          <p:nvPr/>
        </p:nvSpPr>
        <p:spPr bwMode="auto">
          <a:xfrm>
            <a:off x="5547152" y="3092912"/>
            <a:ext cx="585419" cy="4458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Example: Shape and Square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971" y="1646048"/>
            <a:ext cx="8090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>
                <a:latin typeface="Verdana"/>
                <a:cs typeface="Verdana"/>
              </a:rPr>
              <a:t>The class </a:t>
            </a:r>
            <a:r>
              <a:rPr lang="en-US" sz="2000">
                <a:solidFill>
                  <a:srgbClr val="0000FF"/>
                </a:solidFill>
                <a:latin typeface="Verdana"/>
                <a:cs typeface="Verdana"/>
              </a:rPr>
              <a:t>Shape</a:t>
            </a:r>
            <a:r>
              <a:rPr lang="en-US" sz="2000">
                <a:latin typeface="Verdana"/>
                <a:cs typeface="Verdana"/>
              </a:rPr>
              <a:t> defines attributes </a:t>
            </a:r>
            <a:r>
              <a:rPr lang="en-US" sz="2000">
                <a:solidFill>
                  <a:srgbClr val="0000FF"/>
                </a:solidFill>
                <a:latin typeface="Verdana"/>
                <a:cs typeface="Verdana"/>
              </a:rPr>
              <a:t>perimeter </a:t>
            </a:r>
            <a:r>
              <a:rPr lang="en-US" sz="2000">
                <a:latin typeface="Verdana"/>
                <a:cs typeface="Verdana"/>
              </a:rPr>
              <a:t>and </a:t>
            </a:r>
            <a:r>
              <a:rPr lang="en-US" sz="2000">
                <a:solidFill>
                  <a:srgbClr val="0000FF"/>
                </a:solidFill>
                <a:latin typeface="Verdana"/>
                <a:cs typeface="Verdana"/>
              </a:rPr>
              <a:t>area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Verdana"/>
                <a:cs typeface="Verdana"/>
              </a:rPr>
              <a:t>Every shape object has a perimeter, and an area</a:t>
            </a:r>
          </a:p>
          <a:p>
            <a:pPr lvl="1"/>
            <a:endParaRPr lang="en-US" sz="2000">
              <a:latin typeface="Verdana"/>
              <a:cs typeface="Verdana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latin typeface="Verdana"/>
                <a:cs typeface="Verdana"/>
              </a:rPr>
              <a:t>The class </a:t>
            </a:r>
            <a:r>
              <a:rPr lang="en-US" sz="2000">
                <a:solidFill>
                  <a:srgbClr val="008000"/>
                </a:solidFill>
                <a:latin typeface="Verdana"/>
                <a:cs typeface="Verdana"/>
              </a:rPr>
              <a:t>Square</a:t>
            </a:r>
            <a:r>
              <a:rPr lang="en-US" sz="2000">
                <a:latin typeface="Verdana"/>
                <a:cs typeface="Verdana"/>
              </a:rPr>
              <a:t> is a </a:t>
            </a:r>
            <a:r>
              <a:rPr lang="en-US" sz="2000">
                <a:solidFill>
                  <a:srgbClr val="008000"/>
                </a:solidFill>
                <a:latin typeface="Verdana"/>
                <a:cs typeface="Verdana"/>
              </a:rPr>
              <a:t>subclass</a:t>
            </a:r>
            <a:r>
              <a:rPr lang="en-US" sz="2000">
                <a:latin typeface="Verdana"/>
                <a:cs typeface="Verdana"/>
              </a:rPr>
              <a:t> of Shape 	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Verdana"/>
                <a:cs typeface="Verdana"/>
              </a:rPr>
              <a:t>The class Square adds an attribute </a:t>
            </a:r>
            <a:r>
              <a:rPr lang="en-US" sz="2000">
                <a:solidFill>
                  <a:srgbClr val="008000"/>
                </a:solidFill>
                <a:latin typeface="Verdana"/>
                <a:cs typeface="Verdana"/>
              </a:rPr>
              <a:t>side</a:t>
            </a:r>
          </a:p>
          <a:p>
            <a:pPr lvl="1"/>
            <a:endParaRPr lang="en-US" sz="2000">
              <a:solidFill>
                <a:srgbClr val="008000"/>
              </a:solidFill>
              <a:latin typeface="Verdana"/>
              <a:cs typeface="Verdana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latin typeface="Verdana"/>
                <a:cs typeface="Verdana"/>
              </a:rPr>
              <a:t>Every </a:t>
            </a:r>
            <a:r>
              <a:rPr lang="en-US" sz="2000">
                <a:solidFill>
                  <a:srgbClr val="008000"/>
                </a:solidFill>
                <a:latin typeface="Verdana"/>
                <a:cs typeface="Verdana"/>
              </a:rPr>
              <a:t>Square</a:t>
            </a:r>
            <a:r>
              <a:rPr lang="en-US" sz="2000">
                <a:latin typeface="Verdana"/>
                <a:cs typeface="Verdana"/>
              </a:rPr>
              <a:t> object has </a:t>
            </a:r>
            <a:r>
              <a:rPr lang="en-US" sz="2000">
                <a:solidFill>
                  <a:srgbClr val="0000FF"/>
                </a:solidFill>
                <a:latin typeface="Verdana"/>
                <a:cs typeface="Verdana"/>
              </a:rPr>
              <a:t>perimeter </a:t>
            </a:r>
            <a:r>
              <a:rPr lang="en-US" sz="2000">
                <a:latin typeface="Verdana"/>
                <a:cs typeface="Verdana"/>
              </a:rPr>
              <a:t>and </a:t>
            </a:r>
            <a:r>
              <a:rPr lang="en-US" sz="2000">
                <a:solidFill>
                  <a:srgbClr val="0000FF"/>
                </a:solidFill>
                <a:latin typeface="Verdana"/>
                <a:cs typeface="Verdana"/>
              </a:rPr>
              <a:t>area</a:t>
            </a:r>
            <a:r>
              <a:rPr lang="en-US" sz="2000">
                <a:latin typeface="Verdana"/>
                <a:cs typeface="Verdana"/>
              </a:rPr>
              <a:t> (inherited from superclass </a:t>
            </a:r>
            <a:r>
              <a:rPr lang="en-US" sz="2000">
                <a:solidFill>
                  <a:srgbClr val="0000FF"/>
                </a:solidFill>
                <a:latin typeface="Verdana"/>
                <a:cs typeface="Verdana"/>
              </a:rPr>
              <a:t>Shape</a:t>
            </a:r>
            <a:r>
              <a:rPr lang="en-US" sz="2000">
                <a:latin typeface="Verdana"/>
                <a:cs typeface="Verdana"/>
              </a:rPr>
              <a:t>) and </a:t>
            </a:r>
            <a:r>
              <a:rPr lang="en-US" sz="2000">
                <a:solidFill>
                  <a:srgbClr val="008000"/>
                </a:solidFill>
                <a:latin typeface="Verdana"/>
                <a:cs typeface="Verdana"/>
              </a:rPr>
              <a:t>side</a:t>
            </a:r>
            <a:r>
              <a:rPr lang="en-US" sz="2000">
                <a:latin typeface="Verdana"/>
                <a:cs typeface="Verdana"/>
              </a:rPr>
              <a:t> (new member in subclass Square)</a:t>
            </a:r>
          </a:p>
        </p:txBody>
      </p:sp>
    </p:spTree>
    <p:extLst>
      <p:ext uri="{BB962C8B-B14F-4D97-AF65-F5344CB8AC3E}">
        <p14:creationId xmlns:p14="http://schemas.microsoft.com/office/powerpoint/2010/main" val="384862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Inheritance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1931" y="1384459"/>
            <a:ext cx="6560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Superclass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Shape </a:t>
            </a:r>
          </a:p>
          <a:p>
            <a:pPr algn="l"/>
            <a:r>
              <a:rPr lang="en-US" sz="1600" b="1">
                <a:solidFill>
                  <a:srgbClr val="000000"/>
                </a:solidFill>
                <a:latin typeface="Consolas"/>
              </a:rPr>
              <a:t>{</a:t>
            </a:r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double 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perimeter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double 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area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double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getPerimeter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perimeter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setPerimeter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double 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c){</a:t>
            </a:r>
          </a:p>
          <a:p>
            <a:pPr lvl="1"/>
            <a:r>
              <a:rPr lang="en-US" sz="1600">
                <a:solidFill>
                  <a:srgbClr val="0000C0"/>
                </a:solidFill>
                <a:latin typeface="Consolas"/>
              </a:rPr>
              <a:t>	perimeter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= c;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double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area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setArea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double 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a){</a:t>
            </a:r>
          </a:p>
          <a:p>
            <a:pPr lvl="1"/>
            <a:r>
              <a:rPr lang="en-US" sz="1600">
                <a:solidFill>
                  <a:srgbClr val="0000C0"/>
                </a:solidFill>
                <a:latin typeface="Consolas"/>
              </a:rPr>
              <a:t>	area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a;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60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class Shape</a:t>
            </a:r>
            <a:endParaRPr lang="en-US" sz="16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7761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56" y="1060731"/>
            <a:ext cx="88256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Subclass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Square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Shape </a:t>
            </a:r>
          </a:p>
          <a:p>
            <a:pPr algn="l"/>
            <a:r>
              <a:rPr lang="en-US" sz="1400" b="1">
                <a:solidFill>
                  <a:srgbClr val="000000"/>
                </a:solidFill>
                <a:latin typeface="Consolas"/>
              </a:rPr>
              <a:t>{</a:t>
            </a:r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double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Square(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double 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s) {</a:t>
            </a:r>
          </a:p>
          <a:p>
            <a:pPr lvl="1"/>
            <a:r>
              <a:rPr lang="en-US" sz="1400">
                <a:solidFill>
                  <a:srgbClr val="0000C0"/>
                </a:solidFill>
                <a:latin typeface="Consolas"/>
              </a:rPr>
              <a:t>	side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s;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setPerimeter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(4 * s);       // use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setPerimeter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() in superclass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setArea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(s * s);		      // use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setArea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() in superclass 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constructor</a:t>
            </a:r>
            <a:endParaRPr lang="en-US" sz="140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400" b="1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double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getSide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setSide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double 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s) {</a:t>
            </a:r>
          </a:p>
          <a:p>
            <a:pPr lvl="1"/>
            <a:r>
              <a:rPr lang="en-US" sz="1400">
                <a:solidFill>
                  <a:srgbClr val="0000C0"/>
                </a:solidFill>
                <a:latin typeface="Consolas"/>
              </a:rPr>
              <a:t>	side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s;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  <a:endParaRPr lang="en-US" sz="1400">
              <a:latin typeface="Consolas"/>
            </a:endParaRP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Square s1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Square(10);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"Side 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s1.getSide()); // method in this class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”Perimeter=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s1.getPerimeter());  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"Area 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s1.getArea());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40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class Square</a:t>
            </a:r>
            <a:endParaRPr lang="en-US" sz="14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0543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using class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Define class Circle</a:t>
            </a:r>
          </a:p>
          <a:p>
            <a:r>
              <a:rPr lang="en-US" sz="2400"/>
              <a:t>Define class Rectangle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D7F43-A19D-FF35-DE30-111CDCD1F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8.3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Verdana"/>
                <a:cs typeface="Verdana"/>
              </a:rPr>
              <a:t>Method Overriding (vs. method overloading)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F5E04-7721-EEBF-2C60-53CF8B429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 Overloading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Overloading</a:t>
            </a:r>
          </a:p>
          <a:p>
            <a:pPr lvl="1"/>
            <a:r>
              <a:rPr lang="en-US">
                <a:latin typeface="Verdana"/>
                <a:cs typeface="Verdana"/>
              </a:rPr>
              <a:t>Multiple method implementations </a:t>
            </a:r>
            <a:r>
              <a:rPr lang="en-US" b="1">
                <a:latin typeface="Verdana"/>
                <a:cs typeface="Verdana"/>
              </a:rPr>
              <a:t>within the same class</a:t>
            </a:r>
          </a:p>
          <a:p>
            <a:pPr lvl="1"/>
            <a:r>
              <a:rPr lang="en-US">
                <a:latin typeface="Verdana"/>
                <a:cs typeface="Verdana"/>
              </a:rPr>
              <a:t>Each method has the same name but different type, number, or order of the parameters (i.e. </a:t>
            </a:r>
            <a:r>
              <a:rPr lang="en-US" b="1">
                <a:latin typeface="Verdana"/>
                <a:cs typeface="Verdana"/>
              </a:rPr>
              <a:t>different signatures</a:t>
            </a:r>
            <a:r>
              <a:rPr lang="en-US">
                <a:latin typeface="Verdana"/>
                <a:cs typeface="Verdana"/>
              </a:rPr>
              <a:t>)</a:t>
            </a:r>
          </a:p>
          <a:p>
            <a:pPr lvl="1"/>
            <a:r>
              <a:rPr lang="en-US">
                <a:latin typeface="Verdana"/>
                <a:cs typeface="Verdana"/>
              </a:rPr>
              <a:t>The method that is actually called is determined at program </a:t>
            </a:r>
            <a:r>
              <a:rPr lang="en-US" i="1">
                <a:latin typeface="Verdana"/>
                <a:cs typeface="Verdana"/>
              </a:rPr>
              <a:t>compile time </a:t>
            </a:r>
            <a:r>
              <a:rPr lang="en-US">
                <a:latin typeface="Verdana"/>
                <a:cs typeface="Verdana"/>
              </a:rPr>
              <a:t>(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early binding</a:t>
            </a:r>
            <a:r>
              <a:rPr lang="en-US" i="1">
                <a:latin typeface="Verdana"/>
                <a:cs typeface="Verdana"/>
              </a:rPr>
              <a:t>)</a:t>
            </a:r>
            <a:r>
              <a:rPr lang="en-US">
                <a:latin typeface="Verdana"/>
                <a:cs typeface="Verdana"/>
              </a:rPr>
              <a:t>.</a:t>
            </a:r>
          </a:p>
          <a:p>
            <a:pPr marL="349250" lvl="1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&lt;object reference &gt;.&lt;method name&gt; (parameter list);</a:t>
            </a:r>
          </a:p>
          <a:p>
            <a:pPr marL="114300" indent="-114300"/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1933B-4A34-B7C4-50BE-1BBAE5314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27</a:t>
            </a:fld>
            <a:endParaRPr lang="en-US"/>
          </a:p>
        </p:txBody>
      </p:sp>
      <p:grpSp>
        <p:nvGrpSpPr>
          <p:cNvPr id="837636" name="Group 4"/>
          <p:cNvGrpSpPr>
            <a:grpSpLocks/>
          </p:cNvGrpSpPr>
          <p:nvPr/>
        </p:nvGrpSpPr>
        <p:grpSpPr bwMode="auto">
          <a:xfrm>
            <a:off x="5216791" y="4176796"/>
            <a:ext cx="1726631" cy="1153921"/>
            <a:chOff x="3015" y="2387"/>
            <a:chExt cx="2060" cy="772"/>
          </a:xfrm>
        </p:grpSpPr>
        <p:sp>
          <p:nvSpPr>
            <p:cNvPr id="837637" name="Line 5"/>
            <p:cNvSpPr>
              <a:spLocks noChangeShapeType="1"/>
            </p:cNvSpPr>
            <p:nvPr/>
          </p:nvSpPr>
          <p:spPr bwMode="auto">
            <a:xfrm>
              <a:off x="3015" y="2387"/>
              <a:ext cx="20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837638" name="Line 6"/>
            <p:cNvSpPr>
              <a:spLocks noChangeShapeType="1"/>
            </p:cNvSpPr>
            <p:nvPr/>
          </p:nvSpPr>
          <p:spPr bwMode="auto">
            <a:xfrm flipH="1" flipV="1">
              <a:off x="3560" y="2387"/>
              <a:ext cx="135" cy="20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837639" name="Text Box 7"/>
            <p:cNvSpPr txBox="1">
              <a:spLocks noChangeArrowheads="1"/>
            </p:cNvSpPr>
            <p:nvPr/>
          </p:nvSpPr>
          <p:spPr bwMode="auto">
            <a:xfrm>
              <a:off x="3142" y="2602"/>
              <a:ext cx="193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3600" tIns="46800" rIns="93600" bIns="46800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  <a:latin typeface="Verdana"/>
                  <a:cs typeface="Verdana"/>
                </a:rPr>
                <a:t>Distinguishes overloaded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1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4164"/>
            <a:ext cx="8913813" cy="914400"/>
          </a:xfrm>
        </p:spPr>
        <p:txBody>
          <a:bodyPr>
            <a:normAutofit/>
          </a:bodyPr>
          <a:lstStyle/>
          <a:p>
            <a:r>
              <a:rPr lang="en-US"/>
              <a:t>Method Overloading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733048"/>
            <a:ext cx="7610476" cy="45332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Verdana"/>
                <a:cs typeface="Verdana"/>
              </a:rPr>
              <a:t>Example: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latin typeface="Verdana"/>
              <a:cs typeface="Verdana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/>
                <a:cs typeface="Courier New"/>
              </a:rPr>
              <a:t>public class Foo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/>
                <a:cs typeface="Courier New"/>
              </a:rPr>
              <a:t>	   public void display () {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/>
                <a:cs typeface="Courier New"/>
              </a:rPr>
              <a:t>	   public void display (</a:t>
            </a:r>
            <a:r>
              <a:rPr lang="en-US" sz="1600" b="1" err="1">
                <a:latin typeface="Courier New"/>
                <a:cs typeface="Courier New"/>
              </a:rPr>
              <a:t>int</a:t>
            </a:r>
            <a:r>
              <a:rPr lang="en-US" sz="1600" b="1">
                <a:latin typeface="Courier New"/>
                <a:cs typeface="Courier New"/>
              </a:rPr>
              <a:t> </a:t>
            </a:r>
            <a:r>
              <a:rPr lang="en-US" sz="1600" b="1" err="1">
                <a:latin typeface="Courier New"/>
                <a:cs typeface="Courier New"/>
              </a:rPr>
              <a:t>i</a:t>
            </a:r>
            <a:r>
              <a:rPr lang="en-US" sz="1600" b="1">
                <a:latin typeface="Courier New"/>
                <a:cs typeface="Courier New"/>
              </a:rPr>
              <a:t>) { 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/>
                <a:cs typeface="Courier New"/>
              </a:rPr>
              <a:t>	   public void display (char </a:t>
            </a:r>
            <a:r>
              <a:rPr lang="en-US" sz="1600" b="1" err="1">
                <a:latin typeface="Courier New"/>
                <a:cs typeface="Courier New"/>
              </a:rPr>
              <a:t>ch</a:t>
            </a:r>
            <a:r>
              <a:rPr lang="en-US" sz="1600" b="1">
                <a:latin typeface="Courier New"/>
                <a:cs typeface="Courier New"/>
              </a:rPr>
              <a:t>) { 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b="1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/>
                <a:cs typeface="Courier New"/>
              </a:rPr>
              <a:t>Foo f = new Foo 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err="1">
                <a:latin typeface="Courier New"/>
                <a:cs typeface="Courier New"/>
              </a:rPr>
              <a:t>f.display</a:t>
            </a:r>
            <a:r>
              <a:rPr lang="en-US" sz="1600" b="1">
                <a:latin typeface="Courier New"/>
                <a:cs typeface="Courier New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err="1">
                <a:latin typeface="Courier New"/>
                <a:cs typeface="Courier New"/>
              </a:rPr>
              <a:t>f.display</a:t>
            </a:r>
            <a:r>
              <a:rPr lang="en-US" sz="1600" b="1">
                <a:latin typeface="Courier New"/>
                <a:cs typeface="Courier New"/>
              </a:rPr>
              <a:t>(10);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err="1">
                <a:latin typeface="Courier New"/>
                <a:cs typeface="Courier New"/>
              </a:rPr>
              <a:t>f.display</a:t>
            </a:r>
            <a:r>
              <a:rPr lang="en-US" sz="1600" b="1">
                <a:latin typeface="Courier New"/>
                <a:cs typeface="Courier New"/>
              </a:rPr>
              <a:t>(</a:t>
            </a:r>
            <a:r>
              <a:rPr lang="ja-JP" altLang="en-US" sz="1600" b="1">
                <a:latin typeface="Courier New"/>
                <a:cs typeface="Courier New"/>
              </a:rPr>
              <a:t>‘</a:t>
            </a:r>
            <a:r>
              <a:rPr lang="en-US" sz="1600" b="1">
                <a:latin typeface="Courier New"/>
                <a:cs typeface="Courier New"/>
              </a:rPr>
              <a:t>c</a:t>
            </a:r>
            <a:r>
              <a:rPr lang="ja-JP" altLang="en-US" sz="1600" b="1">
                <a:latin typeface="Courier New"/>
                <a:cs typeface="Courier New"/>
              </a:rPr>
              <a:t>’</a:t>
            </a:r>
            <a:r>
              <a:rPr lang="en-US" sz="1600" b="1">
                <a:latin typeface="Courier New"/>
                <a:cs typeface="Courier New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E8E61-70A4-075E-3128-4D097AC6D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0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8553"/>
            <a:ext cx="8913813" cy="914400"/>
          </a:xfrm>
        </p:spPr>
        <p:txBody>
          <a:bodyPr/>
          <a:lstStyle/>
          <a:p>
            <a:r>
              <a:rPr lang="en-US"/>
              <a:t>Method Overriding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28" y="1709308"/>
            <a:ext cx="9060872" cy="45570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tabLst>
                <a:tab pos="476250" algn="l"/>
                <a:tab pos="682625" algn="l"/>
              </a:tabLst>
            </a:pPr>
            <a:r>
              <a:rPr lang="en-US">
                <a:latin typeface="Verdana"/>
                <a:cs typeface="Verdana"/>
              </a:rPr>
              <a:t>Different versions of a method can be implemented in different ways by the parent and child class in an inheritance hierarchy.</a:t>
            </a:r>
          </a:p>
          <a:p>
            <a:pPr>
              <a:lnSpc>
                <a:spcPct val="110000"/>
              </a:lnSpc>
              <a:spcBef>
                <a:spcPts val="800"/>
              </a:spcBef>
              <a:tabLst>
                <a:tab pos="476250" algn="l"/>
                <a:tab pos="682625" algn="l"/>
              </a:tabLst>
            </a:pPr>
            <a:r>
              <a:rPr lang="en-US">
                <a:latin typeface="Verdana"/>
                <a:cs typeface="Verdana"/>
              </a:rPr>
              <a:t>Methods have the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same name and parameter list</a:t>
            </a:r>
            <a:r>
              <a:rPr lang="en-US">
                <a:latin typeface="Verdana"/>
                <a:cs typeface="Verdana"/>
              </a:rPr>
              <a:t> (identical signature) but different bodies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76250" algn="l"/>
                <a:tab pos="682625" algn="l"/>
              </a:tabLst>
            </a:pPr>
            <a:r>
              <a:rPr lang="en-US" sz="1800">
                <a:latin typeface="Verdana"/>
                <a:cs typeface="Verdana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76250" algn="l"/>
                <a:tab pos="682625" algn="l"/>
              </a:tabLst>
            </a:pPr>
            <a:r>
              <a:rPr lang="en-US" sz="1600" b="1">
                <a:latin typeface="Courier New"/>
                <a:cs typeface="Courier New"/>
              </a:rPr>
              <a:t>public class Parent{            public class Child extends Parent {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76250" algn="l"/>
                <a:tab pos="682625" algn="l"/>
              </a:tabLst>
            </a:pPr>
            <a:r>
              <a:rPr lang="en-US" sz="1600" b="1">
                <a:latin typeface="Courier New"/>
                <a:cs typeface="Courier New"/>
              </a:rPr>
              <a:t>						             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76250" algn="l"/>
                <a:tab pos="682625" algn="l"/>
              </a:tabLst>
            </a:pPr>
            <a:r>
              <a:rPr lang="en-US" sz="1600" b="1">
                <a:latin typeface="Courier New"/>
                <a:cs typeface="Courier New"/>
              </a:rPr>
              <a:t>     		                    :	:		        		: :	 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76250" algn="l"/>
                <a:tab pos="682625" algn="l"/>
              </a:tabLst>
            </a:pPr>
            <a:r>
              <a:rPr lang="en-US" sz="1600" b="1">
                <a:latin typeface="Courier New"/>
                <a:cs typeface="Courier New"/>
              </a:rPr>
              <a:t>	public void method (){		   public void method (){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76250" algn="l"/>
                <a:tab pos="682625" algn="l"/>
              </a:tabLst>
            </a:pPr>
            <a:r>
              <a:rPr lang="en-US" sz="1600" b="1">
                <a:latin typeface="Courier New"/>
                <a:cs typeface="Courier New"/>
              </a:rPr>
              <a:t>		   				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76250" algn="l"/>
                <a:tab pos="682625" algn="l"/>
              </a:tabLst>
            </a:pPr>
            <a:r>
              <a:rPr lang="en-US" sz="1600" b="1">
                <a:latin typeface="Courier New"/>
                <a:cs typeface="Courier New"/>
              </a:rPr>
              <a:t>		</a:t>
            </a:r>
            <a:r>
              <a:rPr lang="en-US" sz="1600" b="1" err="1">
                <a:latin typeface="Courier New"/>
                <a:cs typeface="Courier New"/>
              </a:rPr>
              <a:t>System.out.println</a:t>
            </a:r>
            <a:r>
              <a:rPr lang="en-US" sz="1600" b="1">
                <a:latin typeface="Courier New"/>
                <a:cs typeface="Courier New"/>
              </a:rPr>
              <a:t>(</a:t>
            </a:r>
            <a:r>
              <a:rPr lang="ja-JP" altLang="en-US" sz="1600" b="1">
                <a:latin typeface="Courier New"/>
                <a:cs typeface="Courier New"/>
              </a:rPr>
              <a:t>“</a:t>
            </a:r>
            <a:r>
              <a:rPr lang="en-US" sz="1600" b="1">
                <a:latin typeface="Courier New"/>
                <a:cs typeface="Courier New"/>
              </a:rPr>
              <a:t>m1</a:t>
            </a:r>
            <a:r>
              <a:rPr lang="ja-JP" altLang="en-US" sz="1600" b="1">
                <a:latin typeface="Courier New"/>
                <a:cs typeface="Courier New"/>
              </a:rPr>
              <a:t>”</a:t>
            </a:r>
            <a:r>
              <a:rPr lang="en-US" sz="1600" b="1">
                <a:latin typeface="Courier New"/>
                <a:cs typeface="Courier New"/>
              </a:rPr>
              <a:t>);	      </a:t>
            </a:r>
            <a:r>
              <a:rPr lang="en-US" sz="1600" b="1" err="1">
                <a:latin typeface="Courier New"/>
                <a:cs typeface="Courier New"/>
              </a:rPr>
              <a:t>num</a:t>
            </a:r>
            <a:r>
              <a:rPr lang="en-US" sz="1600" b="1">
                <a:latin typeface="Courier New"/>
                <a:cs typeface="Courier New"/>
              </a:rPr>
              <a:t> = 1;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76250" algn="l"/>
                <a:tab pos="682625" algn="l"/>
              </a:tabLst>
            </a:pPr>
            <a:r>
              <a:rPr lang="en-US" sz="1600" b="1">
                <a:latin typeface="Courier New"/>
                <a:cs typeface="Courier New"/>
              </a:rPr>
              <a:t>		}				           }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76250" algn="l"/>
                <a:tab pos="682625" algn="l"/>
              </a:tabLst>
            </a:pPr>
            <a:r>
              <a:rPr lang="en-US" sz="1600" b="1">
                <a:latin typeface="Courier New"/>
                <a:cs typeface="Courier New"/>
              </a:rPr>
              <a:t>}							     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034815" y="3596651"/>
            <a:ext cx="35609" cy="2516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6C556-5173-64E7-9346-328F3A811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74D41D-F22D-ACCA-4AA9-31A9381D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5FD0CF-F9A3-99FF-9F69-2F637DF56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17208" name="Group 5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97692429"/>
              </p:ext>
            </p:extLst>
          </p:nvPr>
        </p:nvGraphicFramePr>
        <p:xfrm>
          <a:off x="3535466" y="1901289"/>
          <a:ext cx="2520950" cy="2427225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Musician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favoriteComposer:String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A81D6-C0CE-1C21-E671-868793B2C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8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0423"/>
            <a:ext cx="8913813" cy="914400"/>
          </a:xfrm>
        </p:spPr>
        <p:txBody>
          <a:bodyPr>
            <a:normAutofit/>
          </a:bodyPr>
          <a:lstStyle/>
          <a:p>
            <a:r>
              <a:rPr lang="en-US"/>
              <a:t>Method Overriding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649956"/>
            <a:ext cx="7610476" cy="4616373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Method Overriding</a:t>
            </a:r>
          </a:p>
          <a:p>
            <a:pPr lvl="1"/>
            <a:r>
              <a:rPr lang="en-US">
                <a:latin typeface="Verdana"/>
                <a:cs typeface="Verdana"/>
              </a:rPr>
              <a:t>The method is </a:t>
            </a:r>
            <a:r>
              <a:rPr lang="en-US" b="1">
                <a:latin typeface="Verdana"/>
                <a:cs typeface="Verdana"/>
              </a:rPr>
              <a:t>implemented differently </a:t>
            </a:r>
            <a:r>
              <a:rPr lang="en-US">
                <a:latin typeface="Verdana"/>
                <a:cs typeface="Verdana"/>
              </a:rPr>
              <a:t>between the </a:t>
            </a:r>
            <a:r>
              <a:rPr lang="en-US" b="1">
                <a:latin typeface="Verdana"/>
                <a:cs typeface="Verdana"/>
              </a:rPr>
              <a:t>parent and child classes</a:t>
            </a:r>
          </a:p>
          <a:p>
            <a:pPr lvl="1"/>
            <a:r>
              <a:rPr lang="en-US">
                <a:latin typeface="Verdana"/>
                <a:cs typeface="Verdana"/>
              </a:rPr>
              <a:t>Each method has the same return type, name and parameter list (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identical signatures</a:t>
            </a:r>
            <a:r>
              <a:rPr lang="en-US">
                <a:latin typeface="Verdana"/>
                <a:cs typeface="Verdana"/>
              </a:rPr>
              <a:t>)</a:t>
            </a:r>
          </a:p>
          <a:p>
            <a:pPr lvl="1"/>
            <a:r>
              <a:rPr lang="en-US">
                <a:latin typeface="Verdana"/>
                <a:cs typeface="Verdana"/>
              </a:rPr>
              <a:t>The method that is actually called is determined at program </a:t>
            </a:r>
            <a:r>
              <a:rPr lang="en-US" i="1">
                <a:latin typeface="Verdana"/>
                <a:cs typeface="Verdana"/>
              </a:rPr>
              <a:t>run time </a:t>
            </a:r>
            <a:r>
              <a:rPr lang="en-US">
                <a:latin typeface="Verdana"/>
                <a:cs typeface="Verdana"/>
              </a:rPr>
              <a:t>(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late binding</a:t>
            </a:r>
            <a:r>
              <a:rPr lang="en-US">
                <a:latin typeface="Verdana"/>
                <a:cs typeface="Verdana"/>
              </a:rPr>
              <a:t>)</a:t>
            </a:r>
          </a:p>
          <a:p>
            <a:pPr lvl="1"/>
            <a:endParaRPr lang="en-US">
              <a:latin typeface="Verdana"/>
              <a:cs typeface="Verdana"/>
            </a:endParaRPr>
          </a:p>
          <a:p>
            <a:pPr marL="349250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&lt;object reference&gt;.&lt;method name&gt; (parameter list);</a:t>
            </a:r>
          </a:p>
          <a:p>
            <a:pPr marL="114300" indent="-114300"/>
            <a:endParaRPr lang="en-US"/>
          </a:p>
        </p:txBody>
      </p:sp>
      <p:grpSp>
        <p:nvGrpSpPr>
          <p:cNvPr id="840708" name="Group 4"/>
          <p:cNvGrpSpPr>
            <a:grpSpLocks/>
          </p:cNvGrpSpPr>
          <p:nvPr/>
        </p:nvGrpSpPr>
        <p:grpSpPr bwMode="auto">
          <a:xfrm>
            <a:off x="1762663" y="4618844"/>
            <a:ext cx="3744912" cy="1473200"/>
            <a:chOff x="1247" y="2750"/>
            <a:chExt cx="2359" cy="928"/>
          </a:xfrm>
        </p:grpSpPr>
        <p:sp>
          <p:nvSpPr>
            <p:cNvPr id="840709" name="Line 5"/>
            <p:cNvSpPr>
              <a:spLocks noChangeShapeType="1"/>
            </p:cNvSpPr>
            <p:nvPr/>
          </p:nvSpPr>
          <p:spPr bwMode="auto">
            <a:xfrm>
              <a:off x="1247" y="2750"/>
              <a:ext cx="124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840710" name="Line 6"/>
            <p:cNvSpPr>
              <a:spLocks noChangeShapeType="1"/>
            </p:cNvSpPr>
            <p:nvPr/>
          </p:nvSpPr>
          <p:spPr bwMode="auto">
            <a:xfrm flipH="1" flipV="1">
              <a:off x="1772" y="2782"/>
              <a:ext cx="272" cy="3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840711" name="Text Box 7"/>
            <p:cNvSpPr txBox="1">
              <a:spLocks noChangeArrowheads="1"/>
            </p:cNvSpPr>
            <p:nvPr/>
          </p:nvSpPr>
          <p:spPr bwMode="auto">
            <a:xfrm>
              <a:off x="1792" y="3158"/>
              <a:ext cx="181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The type of the reference distinguishes overridden methods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D53B0B-A73C-ED37-83F4-B2B13FD3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4164"/>
            <a:ext cx="8913813" cy="914400"/>
          </a:xfrm>
        </p:spPr>
        <p:txBody>
          <a:bodyPr>
            <a:normAutofit/>
          </a:bodyPr>
          <a:lstStyle/>
          <a:p>
            <a:r>
              <a:rPr lang="en-US"/>
              <a:t>Method Overriding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542271"/>
            <a:ext cx="7610476" cy="505755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public class Foo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 	   public void display () { …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	       :	: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public class </a:t>
            </a:r>
            <a:r>
              <a:rPr lang="en-US" sz="1800" b="1" err="1">
                <a:latin typeface="Courier New"/>
                <a:cs typeface="Courier New"/>
              </a:rPr>
              <a:t>FooChild</a:t>
            </a:r>
            <a:r>
              <a:rPr lang="en-US" sz="1800" b="1">
                <a:latin typeface="Courier New"/>
                <a:cs typeface="Courier New"/>
              </a:rPr>
              <a:t> extends Foo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	   public void display () { …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800" b="1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/>
                <a:cs typeface="Courier New"/>
              </a:rPr>
              <a:t>Foo f = new Foo 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/>
                <a:cs typeface="Courier New"/>
              </a:rPr>
              <a:t>f.display</a:t>
            </a:r>
            <a:r>
              <a:rPr lang="en-US" sz="1800" b="1">
                <a:latin typeface="Courier New"/>
                <a:cs typeface="Courier New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/>
                <a:cs typeface="Courier New"/>
              </a:rPr>
              <a:t>FooChild</a:t>
            </a:r>
            <a:r>
              <a:rPr lang="en-US" sz="1800" b="1">
                <a:latin typeface="Courier New"/>
                <a:cs typeface="Courier New"/>
              </a:rPr>
              <a:t> fc = new </a:t>
            </a:r>
            <a:r>
              <a:rPr lang="en-US" sz="1800" b="1" err="1">
                <a:latin typeface="Courier New"/>
                <a:cs typeface="Courier New"/>
              </a:rPr>
              <a:t>FooChild</a:t>
            </a:r>
            <a:r>
              <a:rPr lang="en-US" sz="1800" b="1">
                <a:latin typeface="Courier New"/>
                <a:cs typeface="Courier New"/>
              </a:rPr>
              <a:t> 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/>
                <a:cs typeface="Courier New"/>
              </a:rPr>
              <a:t>fc.display</a:t>
            </a:r>
            <a:r>
              <a:rPr lang="en-US" sz="1800" b="1">
                <a:latin typeface="Courier New"/>
                <a:cs typeface="Courier New"/>
              </a:rPr>
              <a:t> ();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2" name="Rounded Rectangle 1"/>
          <p:cNvSpPr/>
          <p:nvPr/>
        </p:nvSpPr>
        <p:spPr>
          <a:xfrm>
            <a:off x="2131850" y="1859255"/>
            <a:ext cx="4032484" cy="3515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67797" y="4964182"/>
            <a:ext cx="1819100" cy="3515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97694" y="3275609"/>
            <a:ext cx="4032483" cy="351547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67797" y="5329377"/>
            <a:ext cx="2016806" cy="351547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16A52-8C2F-9E58-91AC-3750D03BB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189BFA-EECB-CB57-CD10-D1A78153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Permission Of Overridden Methods</a:t>
            </a:r>
            <a:endParaRPr lang="en-US"/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The overridden method must have equal or more (</a:t>
            </a:r>
            <a:r>
              <a:rPr lang="en-US" sz="1800" i="1">
                <a:latin typeface="Verdana"/>
                <a:cs typeface="Verdana"/>
              </a:rPr>
              <a:t>less restrictive</a:t>
            </a:r>
            <a:r>
              <a:rPr lang="en-US" sz="1800">
                <a:latin typeface="Verdana"/>
                <a:cs typeface="Verdana"/>
              </a:rPr>
              <a:t>) access permissions in the child class.</a:t>
            </a:r>
          </a:p>
          <a:p>
            <a:pPr marL="115888" indent="-115888"/>
            <a:endParaRPr lang="en-US"/>
          </a:p>
        </p:txBody>
      </p:sp>
      <p:grpSp>
        <p:nvGrpSpPr>
          <p:cNvPr id="827396" name="Group 4"/>
          <p:cNvGrpSpPr>
            <a:grpSpLocks/>
          </p:cNvGrpSpPr>
          <p:nvPr/>
        </p:nvGrpSpPr>
        <p:grpSpPr bwMode="auto">
          <a:xfrm>
            <a:off x="900113" y="2781300"/>
            <a:ext cx="1585913" cy="3314700"/>
            <a:chOff x="476" y="1751"/>
            <a:chExt cx="999" cy="2088"/>
          </a:xfrm>
        </p:grpSpPr>
        <p:grpSp>
          <p:nvGrpSpPr>
            <p:cNvPr id="827397" name="Group 5"/>
            <p:cNvGrpSpPr>
              <a:grpSpLocks/>
            </p:cNvGrpSpPr>
            <p:nvPr/>
          </p:nvGrpSpPr>
          <p:grpSpPr bwMode="auto">
            <a:xfrm>
              <a:off x="476" y="1751"/>
              <a:ext cx="999" cy="726"/>
              <a:chOff x="476" y="1751"/>
              <a:chExt cx="999" cy="726"/>
            </a:xfrm>
          </p:grpSpPr>
          <p:sp>
            <p:nvSpPr>
              <p:cNvPr id="827398" name="Rectangle 6"/>
              <p:cNvSpPr>
                <a:spLocks noChangeArrowheads="1"/>
              </p:cNvSpPr>
              <p:nvPr/>
            </p:nvSpPr>
            <p:spPr bwMode="auto">
              <a:xfrm>
                <a:off x="477" y="1751"/>
                <a:ext cx="998" cy="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3600" tIns="46800" rIns="93600" bIns="46800"/>
              <a:lstStyle/>
              <a:p>
                <a:pPr algn="ctr"/>
                <a:r>
                  <a:rPr lang="en-US" sz="2000"/>
                  <a:t>Parent</a:t>
                </a:r>
              </a:p>
            </p:txBody>
          </p:sp>
          <p:sp>
            <p:nvSpPr>
              <p:cNvPr id="827399" name="Text Box 7"/>
              <p:cNvSpPr txBox="1">
                <a:spLocks noChangeArrowheads="1"/>
              </p:cNvSpPr>
              <p:nvPr/>
            </p:nvSpPr>
            <p:spPr bwMode="auto">
              <a:xfrm>
                <a:off x="476" y="2024"/>
                <a:ext cx="921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3600" tIns="46800" rIns="93600" bIns="46800">
                <a:spAutoFit/>
              </a:bodyPr>
              <a:lstStyle/>
              <a:p>
                <a:pPr algn="ctr"/>
                <a:r>
                  <a:rPr lang="en-US"/>
                  <a:t>#method()</a:t>
                </a:r>
              </a:p>
            </p:txBody>
          </p:sp>
          <p:sp>
            <p:nvSpPr>
              <p:cNvPr id="827400" name="Line 8"/>
              <p:cNvSpPr>
                <a:spLocks noChangeShapeType="1"/>
              </p:cNvSpPr>
              <p:nvPr/>
            </p:nvSpPr>
            <p:spPr bwMode="auto">
              <a:xfrm>
                <a:off x="476" y="1979"/>
                <a:ext cx="9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27401" name="Group 9"/>
            <p:cNvGrpSpPr>
              <a:grpSpLocks/>
            </p:cNvGrpSpPr>
            <p:nvPr/>
          </p:nvGrpSpPr>
          <p:grpSpPr bwMode="auto">
            <a:xfrm>
              <a:off x="476" y="3113"/>
              <a:ext cx="999" cy="726"/>
              <a:chOff x="520" y="3113"/>
              <a:chExt cx="999" cy="726"/>
            </a:xfrm>
          </p:grpSpPr>
          <p:sp>
            <p:nvSpPr>
              <p:cNvPr id="827402" name="Rectangle 10"/>
              <p:cNvSpPr>
                <a:spLocks noChangeArrowheads="1"/>
              </p:cNvSpPr>
              <p:nvPr/>
            </p:nvSpPr>
            <p:spPr bwMode="auto">
              <a:xfrm>
                <a:off x="521" y="3113"/>
                <a:ext cx="998" cy="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3600" tIns="46800" rIns="93600" bIns="46800"/>
              <a:lstStyle/>
              <a:p>
                <a:pPr algn="ctr"/>
                <a:r>
                  <a:rPr lang="en-US" sz="2000"/>
                  <a:t>Child</a:t>
                </a:r>
              </a:p>
            </p:txBody>
          </p:sp>
          <p:sp>
            <p:nvSpPr>
              <p:cNvPr id="827403" name="Text Box 11"/>
              <p:cNvSpPr txBox="1">
                <a:spLocks noChangeArrowheads="1"/>
              </p:cNvSpPr>
              <p:nvPr/>
            </p:nvSpPr>
            <p:spPr bwMode="auto">
              <a:xfrm>
                <a:off x="520" y="3386"/>
                <a:ext cx="921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3600" tIns="46800" rIns="93600" bIns="46800">
                <a:spAutoFit/>
              </a:bodyPr>
              <a:lstStyle/>
              <a:p>
                <a:pPr algn="ctr"/>
                <a:r>
                  <a:rPr lang="en-US"/>
                  <a:t>+method()</a:t>
                </a:r>
              </a:p>
            </p:txBody>
          </p:sp>
          <p:sp>
            <p:nvSpPr>
              <p:cNvPr id="827404" name="Line 12"/>
              <p:cNvSpPr>
                <a:spLocks noChangeShapeType="1"/>
              </p:cNvSpPr>
              <p:nvPr/>
            </p:nvSpPr>
            <p:spPr bwMode="auto">
              <a:xfrm>
                <a:off x="520" y="3341"/>
                <a:ext cx="9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27405" name="Group 13"/>
            <p:cNvGrpSpPr>
              <a:grpSpLocks/>
            </p:cNvGrpSpPr>
            <p:nvPr/>
          </p:nvGrpSpPr>
          <p:grpSpPr bwMode="auto">
            <a:xfrm>
              <a:off x="839" y="2478"/>
              <a:ext cx="181" cy="635"/>
              <a:chOff x="839" y="2478"/>
              <a:chExt cx="181" cy="635"/>
            </a:xfrm>
          </p:grpSpPr>
          <p:sp>
            <p:nvSpPr>
              <p:cNvPr id="827406" name="AutoShape 14"/>
              <p:cNvSpPr>
                <a:spLocks noChangeArrowheads="1"/>
              </p:cNvSpPr>
              <p:nvPr/>
            </p:nvSpPr>
            <p:spPr bwMode="auto">
              <a:xfrm>
                <a:off x="839" y="2478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7407" name="Line 15"/>
              <p:cNvSpPr>
                <a:spLocks noChangeShapeType="1"/>
              </p:cNvSpPr>
              <p:nvPr/>
            </p:nvSpPr>
            <p:spPr bwMode="auto">
              <a:xfrm>
                <a:off x="930" y="2659"/>
                <a:ext cx="0" cy="4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27411" name="Group 19"/>
          <p:cNvGrpSpPr>
            <a:grpSpLocks/>
          </p:cNvGrpSpPr>
          <p:nvPr/>
        </p:nvGrpSpPr>
        <p:grpSpPr bwMode="auto">
          <a:xfrm>
            <a:off x="5218114" y="2781300"/>
            <a:ext cx="1587500" cy="3313113"/>
            <a:chOff x="3287" y="1752"/>
            <a:chExt cx="1000" cy="2087"/>
          </a:xfrm>
        </p:grpSpPr>
        <p:grpSp>
          <p:nvGrpSpPr>
            <p:cNvPr id="827412" name="Group 20"/>
            <p:cNvGrpSpPr>
              <a:grpSpLocks/>
            </p:cNvGrpSpPr>
            <p:nvPr/>
          </p:nvGrpSpPr>
          <p:grpSpPr bwMode="auto">
            <a:xfrm>
              <a:off x="3287" y="1752"/>
              <a:ext cx="999" cy="726"/>
              <a:chOff x="3287" y="1752"/>
              <a:chExt cx="999" cy="726"/>
            </a:xfrm>
          </p:grpSpPr>
          <p:sp>
            <p:nvSpPr>
              <p:cNvPr id="827413" name="Rectangle 21"/>
              <p:cNvSpPr>
                <a:spLocks noChangeArrowheads="1"/>
              </p:cNvSpPr>
              <p:nvPr/>
            </p:nvSpPr>
            <p:spPr bwMode="auto">
              <a:xfrm>
                <a:off x="3288" y="1752"/>
                <a:ext cx="998" cy="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3600" tIns="46800" rIns="93600" bIns="46800"/>
              <a:lstStyle/>
              <a:p>
                <a:pPr algn="ctr"/>
                <a:r>
                  <a:rPr lang="en-US" sz="2000"/>
                  <a:t>Parent</a:t>
                </a:r>
              </a:p>
            </p:txBody>
          </p:sp>
          <p:sp>
            <p:nvSpPr>
              <p:cNvPr id="827414" name="Text Box 22"/>
              <p:cNvSpPr txBox="1">
                <a:spLocks noChangeArrowheads="1"/>
              </p:cNvSpPr>
              <p:nvPr/>
            </p:nvSpPr>
            <p:spPr bwMode="auto">
              <a:xfrm>
                <a:off x="3287" y="2025"/>
                <a:ext cx="908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3600" tIns="46800" rIns="93600" bIns="46800">
                <a:spAutoFit/>
              </a:bodyPr>
              <a:lstStyle/>
              <a:p>
                <a:pPr algn="ctr"/>
                <a:r>
                  <a:rPr lang="en-US"/>
                  <a:t>#method()</a:t>
                </a:r>
              </a:p>
            </p:txBody>
          </p:sp>
          <p:sp>
            <p:nvSpPr>
              <p:cNvPr id="827415" name="Line 23"/>
              <p:cNvSpPr>
                <a:spLocks noChangeShapeType="1"/>
              </p:cNvSpPr>
              <p:nvPr/>
            </p:nvSpPr>
            <p:spPr bwMode="auto">
              <a:xfrm>
                <a:off x="3287" y="1980"/>
                <a:ext cx="9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27416" name="Group 24"/>
            <p:cNvGrpSpPr>
              <a:grpSpLocks/>
            </p:cNvGrpSpPr>
            <p:nvPr/>
          </p:nvGrpSpPr>
          <p:grpSpPr bwMode="auto">
            <a:xfrm>
              <a:off x="3288" y="3113"/>
              <a:ext cx="999" cy="726"/>
              <a:chOff x="520" y="3113"/>
              <a:chExt cx="999" cy="726"/>
            </a:xfrm>
          </p:grpSpPr>
          <p:sp>
            <p:nvSpPr>
              <p:cNvPr id="827417" name="Rectangle 25"/>
              <p:cNvSpPr>
                <a:spLocks noChangeArrowheads="1"/>
              </p:cNvSpPr>
              <p:nvPr/>
            </p:nvSpPr>
            <p:spPr bwMode="auto">
              <a:xfrm>
                <a:off x="521" y="3113"/>
                <a:ext cx="998" cy="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3600" tIns="46800" rIns="93600" bIns="46800"/>
              <a:lstStyle/>
              <a:p>
                <a:pPr algn="ctr"/>
                <a:r>
                  <a:rPr lang="en-US" sz="2000"/>
                  <a:t>Child</a:t>
                </a:r>
              </a:p>
            </p:txBody>
          </p:sp>
          <p:sp>
            <p:nvSpPr>
              <p:cNvPr id="827418" name="Text Box 26"/>
              <p:cNvSpPr txBox="1">
                <a:spLocks noChangeArrowheads="1"/>
              </p:cNvSpPr>
              <p:nvPr/>
            </p:nvSpPr>
            <p:spPr bwMode="auto">
              <a:xfrm>
                <a:off x="520" y="3386"/>
                <a:ext cx="90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3600" tIns="46800" rIns="93600" bIns="46800">
                <a:spAutoFit/>
              </a:bodyPr>
              <a:lstStyle/>
              <a:p>
                <a:pPr algn="ctr"/>
                <a:r>
                  <a:rPr lang="en-US"/>
                  <a:t>-method()</a:t>
                </a:r>
              </a:p>
            </p:txBody>
          </p:sp>
          <p:sp>
            <p:nvSpPr>
              <p:cNvPr id="827419" name="Line 27"/>
              <p:cNvSpPr>
                <a:spLocks noChangeShapeType="1"/>
              </p:cNvSpPr>
              <p:nvPr/>
            </p:nvSpPr>
            <p:spPr bwMode="auto">
              <a:xfrm>
                <a:off x="520" y="3341"/>
                <a:ext cx="9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27420" name="Group 28"/>
            <p:cNvGrpSpPr>
              <a:grpSpLocks/>
            </p:cNvGrpSpPr>
            <p:nvPr/>
          </p:nvGrpSpPr>
          <p:grpSpPr bwMode="auto">
            <a:xfrm>
              <a:off x="3651" y="2478"/>
              <a:ext cx="181" cy="635"/>
              <a:chOff x="3651" y="2478"/>
              <a:chExt cx="181" cy="635"/>
            </a:xfrm>
          </p:grpSpPr>
          <p:sp>
            <p:nvSpPr>
              <p:cNvPr id="827421" name="AutoShape 29"/>
              <p:cNvSpPr>
                <a:spLocks noChangeArrowheads="1"/>
              </p:cNvSpPr>
              <p:nvPr/>
            </p:nvSpPr>
            <p:spPr bwMode="auto">
              <a:xfrm>
                <a:off x="3651" y="2478"/>
                <a:ext cx="181" cy="181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7422" name="Line 30"/>
              <p:cNvSpPr>
                <a:spLocks noChangeShapeType="1"/>
              </p:cNvSpPr>
              <p:nvPr/>
            </p:nvSpPr>
            <p:spPr bwMode="auto">
              <a:xfrm>
                <a:off x="3742" y="2659"/>
                <a:ext cx="0" cy="4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2" name="Picture 1" descr="check-sign-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36" y="5082995"/>
            <a:ext cx="1178127" cy="1013186"/>
          </a:xfrm>
          <a:prstGeom prst="rect">
            <a:avLst/>
          </a:prstGeom>
        </p:spPr>
      </p:pic>
      <p:pic>
        <p:nvPicPr>
          <p:cNvPr id="3" name="Picture 2" descr="Wr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99" y="5285053"/>
            <a:ext cx="811128" cy="811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80744-2DB8-3648-9074-6AE646357B6A}"/>
              </a:ext>
            </a:extLst>
          </p:cNvPr>
          <p:cNvSpPr txBox="1"/>
          <p:nvPr/>
        </p:nvSpPr>
        <p:spPr>
          <a:xfrm>
            <a:off x="1248032" y="6167437"/>
            <a:ext cx="145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6C7917-72EA-104E-ADFD-106D33F1F3ED}"/>
              </a:ext>
            </a:extLst>
          </p:cNvPr>
          <p:cNvSpPr txBox="1"/>
          <p:nvPr/>
        </p:nvSpPr>
        <p:spPr>
          <a:xfrm>
            <a:off x="5544772" y="6139140"/>
            <a:ext cx="145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7239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Override superclass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Verdana"/>
                <a:cs typeface="Verdana"/>
              </a:rPr>
              <a:t>A subclass inherits all methods from its superclass</a:t>
            </a:r>
          </a:p>
          <a:p>
            <a:r>
              <a:rPr lang="en-US">
                <a:latin typeface="Verdana"/>
                <a:cs typeface="Verdana"/>
              </a:rPr>
              <a:t>Often times, a subclass may need a customized version of a method inherited from superclass</a:t>
            </a:r>
          </a:p>
          <a:p>
            <a:r>
              <a:rPr lang="en-US">
                <a:latin typeface="Verdana"/>
                <a:cs typeface="Verdana"/>
              </a:rPr>
              <a:t>In such a case, the subclass can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override</a:t>
            </a:r>
            <a:r>
              <a:rPr lang="en-US">
                <a:latin typeface="Verdana"/>
                <a:cs typeface="Verdana"/>
              </a:rPr>
              <a:t> (redefine) a superclass method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1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@Override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Verdana"/>
                <a:cs typeface="Verdana"/>
              </a:rPr>
              <a:t>Indicates that the method should override a superclass method with the same signature</a:t>
            </a:r>
          </a:p>
          <a:p>
            <a:r>
              <a:rPr lang="en-US" sz="1800">
                <a:latin typeface="Verdana"/>
                <a:cs typeface="Verdana"/>
              </a:rPr>
              <a:t>Why do it?</a:t>
            </a:r>
          </a:p>
          <a:p>
            <a:pPr lvl="1"/>
            <a:r>
              <a:rPr lang="en-US" sz="1600">
                <a:latin typeface="Verdana"/>
                <a:cs typeface="Verdana"/>
              </a:rPr>
              <a:t>To help us identify errors at compile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717" y="3410997"/>
            <a:ext cx="40151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fn1"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fn2"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9198" y="3410997"/>
            <a:ext cx="4922742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>
                <a:solidFill>
                  <a:srgbClr val="646464"/>
                </a:solidFill>
                <a:latin typeface="Consolas"/>
              </a:rPr>
              <a:t> @Override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"sub fn1"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fn3()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"sub fn3"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105842" y="3410997"/>
            <a:ext cx="0" cy="3158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98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008679" y="6968423"/>
            <a:ext cx="2296745" cy="140631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48451" y="6822016"/>
            <a:ext cx="3004872" cy="140631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29992" y="7001279"/>
            <a:ext cx="3019926" cy="140631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87" y="349979"/>
            <a:ext cx="8382000" cy="609600"/>
          </a:xfrm>
        </p:spPr>
        <p:txBody>
          <a:bodyPr>
            <a:noAutofit/>
          </a:bodyPr>
          <a:lstStyle/>
          <a:p>
            <a:r>
              <a:rPr lang="en-US" sz="2400"/>
              <a:t>Override </a:t>
            </a:r>
            <a:r>
              <a:rPr lang="en-US" sz="2400" err="1"/>
              <a:t>setCircumference</a:t>
            </a:r>
            <a:r>
              <a:rPr lang="en-US" sz="2400"/>
              <a:t>() &amp; </a:t>
            </a:r>
            <a:r>
              <a:rPr lang="en-US" sz="2400" err="1"/>
              <a:t>setArea</a:t>
            </a:r>
            <a:r>
              <a:rPr lang="en-US" sz="240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836" y="1037989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Add the new method definitions in Class Square. Also modify main method as shown.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652" y="1573841"/>
            <a:ext cx="77743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/>
              </a:rPr>
              <a:t>@Override</a:t>
            </a:r>
            <a:endParaRPr lang="en-US" sz="1400" b="1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setPerimeter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c) {</a:t>
            </a:r>
          </a:p>
          <a:p>
            <a:pPr lvl="1"/>
            <a:r>
              <a:rPr lang="en-US" sz="1400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c/4;</a:t>
            </a:r>
          </a:p>
          <a:p>
            <a:pPr lvl="1"/>
            <a:r>
              <a:rPr lang="en-US" sz="1400" b="1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.setPerimeter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(c);</a:t>
            </a:r>
          </a:p>
          <a:p>
            <a:pPr lvl="1"/>
            <a:r>
              <a:rPr lang="en-US" sz="1400" b="1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400">
                <a:solidFill>
                  <a:srgbClr val="646464"/>
                </a:solidFill>
                <a:latin typeface="Consolas"/>
              </a:rPr>
              <a:t>@Override</a:t>
            </a:r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setArea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a) {</a:t>
            </a:r>
          </a:p>
          <a:p>
            <a:pPr lvl="1"/>
            <a:r>
              <a:rPr lang="en-US" sz="1400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en-US" sz="1400" b="1" i="1" err="1">
                <a:solidFill>
                  <a:srgbClr val="000000"/>
                </a:solidFill>
                <a:latin typeface="Consolas"/>
              </a:rPr>
              <a:t>sqrt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(a);</a:t>
            </a:r>
          </a:p>
          <a:p>
            <a:pPr lvl="1"/>
            <a:r>
              <a:rPr lang="en-US" sz="1400" b="1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.setPerimeter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* 4);</a:t>
            </a:r>
          </a:p>
          <a:p>
            <a:pPr lvl="1"/>
            <a:r>
              <a:rPr lang="en-US" sz="1400" b="1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.setArea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(a);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400" b="1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Square s1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Square(10);</a:t>
            </a:r>
          </a:p>
          <a:p>
            <a:pPr lvl="1"/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"Side 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s1.getSide());</a:t>
            </a:r>
          </a:p>
          <a:p>
            <a:pPr lvl="1"/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”Perimeter=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s1.getPerimeter());</a:t>
            </a:r>
          </a:p>
          <a:p>
            <a:pPr lvl="1"/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"Area 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s1.getArea());</a:t>
            </a:r>
          </a:p>
          <a:p>
            <a:pPr lvl="1"/>
            <a:endParaRPr lang="en-US" sz="1200">
              <a:latin typeface="Consolas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latin typeface="Consolas"/>
              </a:rPr>
              <a:t>s1.setPerimeter(20);</a:t>
            </a:r>
          </a:p>
          <a:p>
            <a:pPr lvl="1"/>
            <a:r>
              <a:rPr lang="en-US" sz="12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2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>
                <a:solidFill>
                  <a:srgbClr val="2A00FF"/>
                </a:solidFill>
                <a:latin typeface="Consolas"/>
              </a:rPr>
              <a:t>"Side = "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 + s1.getSide());</a:t>
            </a:r>
          </a:p>
          <a:p>
            <a:pPr lvl="1"/>
            <a:r>
              <a:rPr lang="en-US" sz="12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2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>
                <a:solidFill>
                  <a:srgbClr val="2A00FF"/>
                </a:solidFill>
                <a:latin typeface="Consolas"/>
              </a:rPr>
              <a:t>”Perimeter= "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 + s1.getPerimeter());</a:t>
            </a:r>
          </a:p>
          <a:p>
            <a:pPr lvl="1"/>
            <a:r>
              <a:rPr lang="en-US" sz="12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2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>
                <a:solidFill>
                  <a:srgbClr val="2A00FF"/>
                </a:solidFill>
                <a:latin typeface="Consolas"/>
              </a:rPr>
              <a:t>"Area = "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 + s1.getArea());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4762" y="1648989"/>
            <a:ext cx="4344212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err="1"/>
              <a:t>setPerimeter</a:t>
            </a:r>
            <a:r>
              <a:rPr lang="en-US" sz="1400"/>
              <a:t>(double) method is overridden in Square. When we call </a:t>
            </a:r>
            <a:r>
              <a:rPr lang="en-US" sz="1400" err="1"/>
              <a:t>setPerimeter</a:t>
            </a:r>
            <a:r>
              <a:rPr lang="en-US" sz="1400"/>
              <a:t> (double) on a Square object, this method is called; not the method defined in superclass.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 flipV="1">
            <a:off x="3615231" y="2071270"/>
            <a:ext cx="1066440" cy="2595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45954" y="2960335"/>
            <a:ext cx="383095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Explicitly calling the </a:t>
            </a:r>
            <a:r>
              <a:rPr lang="en-US" err="1"/>
              <a:t>setPerimeter</a:t>
            </a:r>
            <a:r>
              <a:rPr lang="en-US"/>
              <a:t> (double) method in superclass (Shape). 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>
            <a:off x="3615231" y="3158670"/>
            <a:ext cx="1230723" cy="56599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683702" y="5329948"/>
            <a:ext cx="331124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Invoking the </a:t>
            </a:r>
            <a:r>
              <a:rPr lang="en-US" err="1"/>
              <a:t>setPerimeter</a:t>
            </a:r>
            <a:r>
              <a:rPr lang="en-US"/>
              <a:t> (double) method in subclass (Square)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 flipH="1">
            <a:off x="2741408" y="5591558"/>
            <a:ext cx="2942295" cy="10490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7108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7357" y="486711"/>
            <a:ext cx="7882537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8.1) Consider </a:t>
            </a:r>
            <a:r>
              <a:rPr lang="en-US" sz="1800" err="1">
                <a:latin typeface="Verdana"/>
                <a:cs typeface="Verdana"/>
              </a:rPr>
              <a:t>SuperClass</a:t>
            </a:r>
            <a:r>
              <a:rPr lang="en-US" sz="1800">
                <a:latin typeface="Verdana"/>
                <a:cs typeface="Verdana"/>
              </a:rPr>
              <a:t> and </a:t>
            </a:r>
            <a:r>
              <a:rPr lang="en-US" sz="1800" err="1">
                <a:latin typeface="Verdana"/>
                <a:cs typeface="Verdana"/>
              </a:rPr>
              <a:t>SubClass</a:t>
            </a:r>
            <a:r>
              <a:rPr lang="en-US" sz="1800">
                <a:latin typeface="Verdana"/>
                <a:cs typeface="Verdana"/>
              </a:rPr>
              <a:t> defined as: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782875"/>
            <a:ext cx="42923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fn2"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029644"/>
            <a:ext cx="49840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>
                <a:latin typeface="Consolas"/>
              </a:rPr>
              <a:t>     </a:t>
            </a:r>
            <a:r>
              <a:rPr lang="en-US" sz="1400">
                <a:solidFill>
                  <a:srgbClr val="646464"/>
                </a:solidFill>
                <a:latin typeface="Consolas"/>
              </a:rPr>
              <a:t>@Override</a:t>
            </a:r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 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fn3()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fn3"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latin typeface="Consolas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superObj.fn1(); </a:t>
            </a:r>
            <a:endParaRPr lang="en-US" sz="1400" b="1">
              <a:latin typeface="Consolas"/>
            </a:endParaRP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1818" y="1632528"/>
            <a:ext cx="3248076" cy="18466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What will be the output?</a:t>
            </a:r>
          </a:p>
          <a:p>
            <a:pPr algn="l"/>
            <a:endParaRPr lang="en-US" sz="1600">
              <a:latin typeface="Verdana"/>
              <a:cs typeface="Verdana"/>
            </a:endParaRP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super fn1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super fn2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sub fn1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sub fn2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Compiler error</a:t>
            </a:r>
            <a:endParaRPr lang="en-US"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82287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94666" y="516175"/>
            <a:ext cx="8610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8.2) Consider a </a:t>
            </a:r>
            <a:r>
              <a:rPr lang="en-US" sz="1800" err="1">
                <a:latin typeface="Verdana"/>
                <a:cs typeface="Verdana"/>
              </a:rPr>
              <a:t>SuperClass</a:t>
            </a:r>
            <a:r>
              <a:rPr lang="en-US" sz="1800">
                <a:latin typeface="Verdana"/>
                <a:cs typeface="Verdana"/>
              </a:rPr>
              <a:t> and </a:t>
            </a:r>
            <a:r>
              <a:rPr lang="en-US" sz="1800" err="1">
                <a:latin typeface="Verdana"/>
                <a:cs typeface="Verdana"/>
              </a:rPr>
              <a:t>SubClass</a:t>
            </a:r>
            <a:r>
              <a:rPr lang="en-US" sz="1800">
                <a:latin typeface="Verdana"/>
                <a:cs typeface="Verdana"/>
              </a:rPr>
              <a:t> defined as: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273" y="782875"/>
            <a:ext cx="42923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	}</a:t>
            </a:r>
          </a:p>
          <a:p>
            <a:pPr algn="l"/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fn2"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	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136" y="3029644"/>
            <a:ext cx="49840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>
                <a:latin typeface="Consolas"/>
              </a:rPr>
              <a:t>     </a:t>
            </a:r>
            <a:r>
              <a:rPr lang="en-US" sz="1400">
                <a:solidFill>
                  <a:srgbClr val="646464"/>
                </a:solidFill>
                <a:latin typeface="Consolas"/>
              </a:rPr>
              <a:t>@Override</a:t>
            </a:r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fn3()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fn3"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latin typeface="Consolas"/>
              </a:rPr>
              <a:t>	</a:t>
            </a:r>
            <a:r>
              <a:rPr lang="en-US" sz="1400" b="1">
                <a:latin typeface="Consolas"/>
              </a:rPr>
              <a:t>superObj.fn2();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7273" y="1447800"/>
            <a:ext cx="3036454" cy="18466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What will be the output?</a:t>
            </a:r>
          </a:p>
          <a:p>
            <a:pPr algn="l"/>
            <a:endParaRPr lang="en-US" sz="1600">
              <a:latin typeface="Verdana"/>
              <a:cs typeface="Verdana"/>
            </a:endParaRP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super fn1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super fn2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sub fn1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sub fn2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Compiler error</a:t>
            </a:r>
            <a:endParaRPr lang="en-US"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84087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7357" y="419101"/>
            <a:ext cx="8610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8.3) Consider a </a:t>
            </a:r>
            <a:r>
              <a:rPr lang="en-US" sz="1800" err="1">
                <a:latin typeface="Verdana"/>
                <a:cs typeface="Verdana"/>
              </a:rPr>
              <a:t>SuperClass</a:t>
            </a:r>
            <a:r>
              <a:rPr lang="en-US" sz="1800">
                <a:latin typeface="Verdana"/>
                <a:cs typeface="Verdana"/>
              </a:rPr>
              <a:t> and </a:t>
            </a:r>
            <a:r>
              <a:rPr lang="en-US" sz="1800" err="1">
                <a:latin typeface="Verdana"/>
                <a:cs typeface="Verdana"/>
              </a:rPr>
              <a:t>SubClass</a:t>
            </a:r>
            <a:r>
              <a:rPr lang="en-US" sz="1800">
                <a:latin typeface="Verdana"/>
                <a:cs typeface="Verdana"/>
              </a:rPr>
              <a:t> defined as: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614" y="867688"/>
            <a:ext cx="42923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fn2"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029644"/>
            <a:ext cx="49840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>
                <a:latin typeface="Consolas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/>
              </a:rPr>
              <a:t>@Override</a:t>
            </a:r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	}</a:t>
            </a:r>
          </a:p>
          <a:p>
            <a:pPr algn="l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fn3()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fn3"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latin typeface="Consolas"/>
              </a:rPr>
              <a:t>	</a:t>
            </a:r>
            <a:r>
              <a:rPr lang="en-US" sz="1400" b="1">
                <a:latin typeface="Consolas"/>
              </a:rPr>
              <a:t>superObj.fn3();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7091" y="1447800"/>
            <a:ext cx="3266620" cy="2123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What will be the output?</a:t>
            </a:r>
          </a:p>
          <a:p>
            <a:pPr algn="l"/>
            <a:endParaRPr lang="en-US" sz="1600">
              <a:latin typeface="Verdana"/>
              <a:cs typeface="Verdana"/>
            </a:endParaRP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super fn1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super fn3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sub fn1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sub fn3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Compiler error</a:t>
            </a:r>
            <a:endParaRPr lang="en-US" sz="1600">
              <a:latin typeface="Verdana"/>
              <a:cs typeface="Verdana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11730" y="407695"/>
            <a:ext cx="8610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8.4) Consider a </a:t>
            </a:r>
            <a:r>
              <a:rPr lang="en-US" sz="1800" err="1">
                <a:latin typeface="Verdana"/>
                <a:cs typeface="Verdana"/>
              </a:rPr>
              <a:t>SuperClass</a:t>
            </a:r>
            <a:r>
              <a:rPr lang="en-US" sz="1800">
                <a:latin typeface="Verdana"/>
                <a:cs typeface="Verdana"/>
              </a:rPr>
              <a:t> and </a:t>
            </a:r>
            <a:r>
              <a:rPr lang="en-US" sz="1800" err="1">
                <a:latin typeface="Verdana"/>
                <a:cs typeface="Verdana"/>
              </a:rPr>
              <a:t>SubClass</a:t>
            </a:r>
            <a:r>
              <a:rPr lang="en-US" sz="1800">
                <a:latin typeface="Verdana"/>
                <a:cs typeface="Verdana"/>
              </a:rPr>
              <a:t> defined as: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401" y="795632"/>
            <a:ext cx="42923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fn2"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98" y="3029644"/>
            <a:ext cx="49840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>
                <a:latin typeface="Consolas"/>
              </a:rPr>
              <a:t>     </a:t>
            </a:r>
            <a:r>
              <a:rPr lang="en-US" sz="1400">
                <a:solidFill>
                  <a:srgbClr val="646464"/>
                </a:solidFill>
                <a:latin typeface="Consolas"/>
              </a:rPr>
              <a:t>@Override</a:t>
            </a:r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	}</a:t>
            </a:r>
          </a:p>
          <a:p>
            <a:pPr algn="l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fn3()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fn3"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latin typeface="Consolas"/>
              </a:rPr>
              <a:t>	</a:t>
            </a:r>
            <a:r>
              <a:rPr lang="en-US" sz="1400" b="1">
                <a:latin typeface="Consolas"/>
              </a:rPr>
              <a:t>subObj.fn1();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7273" y="1447800"/>
            <a:ext cx="3197347" cy="18466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What will be the output?</a:t>
            </a:r>
          </a:p>
          <a:p>
            <a:pPr algn="l"/>
            <a:endParaRPr lang="en-US" sz="1600">
              <a:latin typeface="Verdana"/>
              <a:cs typeface="Verdana"/>
            </a:endParaRP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super fn1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super fn2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sub fn1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sub fn2</a:t>
            </a:r>
          </a:p>
          <a:p>
            <a:pPr marL="342900" indent="-342900" algn="l">
              <a:buAutoNum type="alphaUcParenBoth"/>
            </a:pPr>
            <a:r>
              <a:rPr lang="en-US" sz="1600">
                <a:solidFill>
                  <a:srgbClr val="000000"/>
                </a:solidFill>
                <a:latin typeface="Verdana"/>
                <a:cs typeface="Verdana"/>
              </a:rPr>
              <a:t>Compiler error</a:t>
            </a:r>
            <a:endParaRPr lang="en-US"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279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</a:t>
            </a:r>
            <a:r>
              <a:rPr lang="en-US">
                <a:latin typeface="Arial"/>
              </a:rPr>
              <a:t>“</a:t>
            </a:r>
            <a:r>
              <a:rPr lang="en-US"/>
              <a:t>Is-A</a:t>
            </a:r>
            <a:r>
              <a:rPr lang="en-US">
                <a:latin typeface="Arial"/>
              </a:rPr>
              <a:t>”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>
                <a:latin typeface="Verdana"/>
                <a:cs typeface="Verdana"/>
              </a:rPr>
              <a:t>An inheritance relation exists between two classes if one class is a type of another class.</a:t>
            </a:r>
          </a:p>
          <a:p>
            <a:pPr marL="0" indent="0">
              <a:spcBef>
                <a:spcPts val="800"/>
              </a:spcBef>
              <a:buNone/>
            </a:pPr>
            <a:endParaRPr lang="en-US">
              <a:latin typeface="Verdana"/>
              <a:cs typeface="Verdana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800">
                <a:latin typeface="Verdana"/>
                <a:cs typeface="Verdana"/>
              </a:rPr>
              <a:t>e.g., A car is a type of (is-a) vehicle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b="1">
                <a:latin typeface="Courier New"/>
                <a:cs typeface="Courier New"/>
              </a:rPr>
              <a:t>public class Vehicle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b="1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b="1">
                <a:latin typeface="Courier New"/>
                <a:cs typeface="Courier New"/>
              </a:rPr>
              <a:t>	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b="1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800"/>
              </a:spcBef>
              <a:buNone/>
            </a:pPr>
            <a:endParaRPr lang="en-US" sz="1800" b="1">
              <a:latin typeface="Courier New"/>
              <a:cs typeface="Courier New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800" b="1">
                <a:latin typeface="Courier New"/>
                <a:cs typeface="Courier New"/>
              </a:rPr>
              <a:t>public class Car </a:t>
            </a:r>
            <a:r>
              <a:rPr lang="en-US" sz="1800" b="1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lang="en-US" sz="1800" b="1">
                <a:latin typeface="Courier New"/>
                <a:cs typeface="Courier New"/>
              </a:rPr>
              <a:t> Vehicle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b="1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b="1">
                <a:latin typeface="Courier New"/>
                <a:cs typeface="Courier New"/>
              </a:rPr>
              <a:t>	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b="1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843780" name="Group 4"/>
          <p:cNvGrpSpPr>
            <a:grpSpLocks/>
          </p:cNvGrpSpPr>
          <p:nvPr/>
        </p:nvGrpSpPr>
        <p:grpSpPr bwMode="auto">
          <a:xfrm>
            <a:off x="6200376" y="2879725"/>
            <a:ext cx="1152525" cy="2522538"/>
            <a:chOff x="3016" y="1706"/>
            <a:chExt cx="726" cy="1589"/>
          </a:xfrm>
        </p:grpSpPr>
        <p:grpSp>
          <p:nvGrpSpPr>
            <p:cNvPr id="843781" name="Group 5"/>
            <p:cNvGrpSpPr>
              <a:grpSpLocks/>
            </p:cNvGrpSpPr>
            <p:nvPr/>
          </p:nvGrpSpPr>
          <p:grpSpPr bwMode="auto">
            <a:xfrm>
              <a:off x="3016" y="1706"/>
              <a:ext cx="726" cy="545"/>
              <a:chOff x="521" y="3067"/>
              <a:chExt cx="726" cy="545"/>
            </a:xfrm>
          </p:grpSpPr>
          <p:sp>
            <p:nvSpPr>
              <p:cNvPr id="843782" name="Rectangle 6"/>
              <p:cNvSpPr>
                <a:spLocks noChangeArrowheads="1"/>
              </p:cNvSpPr>
              <p:nvPr/>
            </p:nvSpPr>
            <p:spPr bwMode="auto">
              <a:xfrm>
                <a:off x="521" y="3067"/>
                <a:ext cx="726" cy="5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3600" tIns="46800" rIns="93600" bIns="46800"/>
              <a:lstStyle/>
              <a:p>
                <a:pPr algn="ctr"/>
                <a:r>
                  <a:rPr lang="en-US">
                    <a:latin typeface="Verdana"/>
                    <a:cs typeface="Verdana"/>
                  </a:rPr>
                  <a:t>Vehicle</a:t>
                </a:r>
                <a:endParaRPr lang="en-US" sz="2000">
                  <a:latin typeface="Verdana"/>
                  <a:cs typeface="Verdana"/>
                </a:endParaRPr>
              </a:p>
            </p:txBody>
          </p:sp>
          <p:sp>
            <p:nvSpPr>
              <p:cNvPr id="843783" name="Line 7"/>
              <p:cNvSpPr>
                <a:spLocks noChangeShapeType="1"/>
              </p:cNvSpPr>
              <p:nvPr/>
            </p:nvSpPr>
            <p:spPr bwMode="auto">
              <a:xfrm>
                <a:off x="521" y="3339"/>
                <a:ext cx="7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43784" name="Line 8"/>
            <p:cNvSpPr>
              <a:spLocks noChangeShapeType="1"/>
            </p:cNvSpPr>
            <p:nvPr/>
          </p:nvSpPr>
          <p:spPr bwMode="auto">
            <a:xfrm>
              <a:off x="3378" y="2386"/>
              <a:ext cx="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843785" name="Group 9"/>
            <p:cNvGrpSpPr>
              <a:grpSpLocks/>
            </p:cNvGrpSpPr>
            <p:nvPr/>
          </p:nvGrpSpPr>
          <p:grpSpPr bwMode="auto">
            <a:xfrm>
              <a:off x="3016" y="2750"/>
              <a:ext cx="726" cy="545"/>
              <a:chOff x="521" y="3067"/>
              <a:chExt cx="726" cy="545"/>
            </a:xfrm>
          </p:grpSpPr>
          <p:sp>
            <p:nvSpPr>
              <p:cNvPr id="843786" name="Rectangle 10"/>
              <p:cNvSpPr>
                <a:spLocks noChangeArrowheads="1"/>
              </p:cNvSpPr>
              <p:nvPr/>
            </p:nvSpPr>
            <p:spPr bwMode="auto">
              <a:xfrm>
                <a:off x="521" y="3067"/>
                <a:ext cx="726" cy="5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3600" tIns="46800" rIns="93600" bIns="46800"/>
              <a:lstStyle/>
              <a:p>
                <a:pPr algn="ctr"/>
                <a:r>
                  <a:rPr lang="en-US">
                    <a:latin typeface="Verdana"/>
                    <a:cs typeface="Verdana"/>
                  </a:rPr>
                  <a:t>Car</a:t>
                </a:r>
                <a:endParaRPr lang="en-US" sz="2000">
                  <a:latin typeface="Verdana"/>
                  <a:cs typeface="Verdana"/>
                </a:endParaRPr>
              </a:p>
            </p:txBody>
          </p:sp>
          <p:sp>
            <p:nvSpPr>
              <p:cNvPr id="843787" name="Line 11"/>
              <p:cNvSpPr>
                <a:spLocks noChangeShapeType="1"/>
              </p:cNvSpPr>
              <p:nvPr/>
            </p:nvSpPr>
            <p:spPr bwMode="auto">
              <a:xfrm>
                <a:off x="521" y="3339"/>
                <a:ext cx="7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43788" name="AutoShape 12"/>
            <p:cNvSpPr>
              <a:spLocks noChangeArrowheads="1"/>
            </p:cNvSpPr>
            <p:nvPr/>
          </p:nvSpPr>
          <p:spPr bwMode="auto">
            <a:xfrm>
              <a:off x="3288" y="2250"/>
              <a:ext cx="181" cy="13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E5D903-3E62-CF81-BBC1-9026FC631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6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64979" y="404727"/>
            <a:ext cx="8610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8.5) Consider a </a:t>
            </a:r>
            <a:r>
              <a:rPr lang="en-US" sz="1800" err="1">
                <a:latin typeface="Verdana"/>
                <a:cs typeface="Verdana"/>
              </a:rPr>
              <a:t>SuperClass</a:t>
            </a:r>
            <a:r>
              <a:rPr lang="en-US" sz="1800">
                <a:latin typeface="Verdana"/>
                <a:cs typeface="Verdana"/>
              </a:rPr>
              <a:t> and </a:t>
            </a:r>
            <a:r>
              <a:rPr lang="en-US" sz="1800" err="1">
                <a:latin typeface="Verdana"/>
                <a:cs typeface="Verdana"/>
              </a:rPr>
              <a:t>SubClass</a:t>
            </a:r>
            <a:r>
              <a:rPr lang="en-US" sz="1800">
                <a:latin typeface="Verdana"/>
                <a:cs typeface="Verdana"/>
              </a:rPr>
              <a:t> defined as: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3701" y="847635"/>
            <a:ext cx="42923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fn2"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701" y="3094404"/>
            <a:ext cx="49840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>
                <a:latin typeface="Consolas"/>
              </a:rPr>
              <a:t>     </a:t>
            </a:r>
            <a:r>
              <a:rPr lang="en-US" sz="1400">
                <a:solidFill>
                  <a:srgbClr val="646464"/>
                </a:solidFill>
                <a:latin typeface="Consolas"/>
              </a:rPr>
              <a:t>@Override</a:t>
            </a:r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fn3()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fn3"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latin typeface="Consolas"/>
              </a:rPr>
              <a:t>	</a:t>
            </a:r>
            <a:r>
              <a:rPr lang="en-US" sz="1400" b="1">
                <a:latin typeface="Consolas"/>
              </a:rPr>
              <a:t>subObj.fn2();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1383" y="1447800"/>
            <a:ext cx="3353238" cy="18466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>
                <a:latin typeface="Verdana"/>
                <a:cs typeface="Verdana"/>
              </a:rPr>
              <a:t>What will be the output?</a:t>
            </a:r>
          </a:p>
          <a:p>
            <a:endParaRPr lang="en-US" sz="1600">
              <a:latin typeface="Verdana"/>
              <a:cs typeface="Verdana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>
                <a:latin typeface="Verdana"/>
                <a:cs typeface="Verdana"/>
              </a:rPr>
              <a:t>super fn1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>
                <a:latin typeface="Verdana"/>
                <a:cs typeface="Verdana"/>
              </a:rPr>
              <a:t>super fn2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>
                <a:latin typeface="Verdana"/>
                <a:cs typeface="Verdana"/>
              </a:rPr>
              <a:t>sub fn1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>
                <a:latin typeface="Verdana"/>
                <a:cs typeface="Verdana"/>
              </a:rPr>
              <a:t>sub fn2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>
                <a:latin typeface="Verdana"/>
                <a:cs typeface="Verdana"/>
              </a:rPr>
              <a:t>Compiler error</a:t>
            </a:r>
          </a:p>
        </p:txBody>
      </p:sp>
    </p:spTree>
    <p:extLst>
      <p:ext uri="{BB962C8B-B14F-4D97-AF65-F5344CB8AC3E}">
        <p14:creationId xmlns:p14="http://schemas.microsoft.com/office/powerpoint/2010/main" val="1507326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27826" y="404727"/>
            <a:ext cx="8610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8.6) Consider a </a:t>
            </a:r>
            <a:r>
              <a:rPr lang="en-US" sz="1800" err="1">
                <a:latin typeface="Verdana"/>
                <a:cs typeface="Verdana"/>
              </a:rPr>
              <a:t>SuperClass</a:t>
            </a:r>
            <a:r>
              <a:rPr lang="en-US" sz="1800">
                <a:latin typeface="Verdana"/>
                <a:cs typeface="Verdana"/>
              </a:rPr>
              <a:t> and </a:t>
            </a:r>
            <a:r>
              <a:rPr lang="en-US" sz="1800" err="1">
                <a:latin typeface="Verdana"/>
                <a:cs typeface="Verdana"/>
              </a:rPr>
              <a:t>SubClass</a:t>
            </a:r>
            <a:r>
              <a:rPr lang="en-US" sz="1800">
                <a:latin typeface="Verdana"/>
                <a:cs typeface="Verdana"/>
              </a:rPr>
              <a:t> defined as: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095" y="869385"/>
            <a:ext cx="42923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fn2"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092" y="3116154"/>
            <a:ext cx="49840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>
                <a:latin typeface="Consolas"/>
              </a:rPr>
              <a:t>     </a:t>
            </a:r>
            <a:r>
              <a:rPr lang="en-US" sz="1400">
                <a:solidFill>
                  <a:srgbClr val="646464"/>
                </a:solidFill>
                <a:latin typeface="Consolas"/>
              </a:rPr>
              <a:t>@Override</a:t>
            </a:r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fn3()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"sub fn3"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superObj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subObj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 b="1">
                <a:solidFill>
                  <a:srgbClr val="000000"/>
                </a:solidFill>
                <a:latin typeface="Consolas"/>
              </a:rPr>
              <a:t>	subObj.fn3();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5774" y="1447800"/>
            <a:ext cx="3388846" cy="2123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>
                <a:latin typeface="Verdana"/>
                <a:cs typeface="Verdana"/>
              </a:rPr>
              <a:t>What will be the result?</a:t>
            </a:r>
          </a:p>
          <a:p>
            <a:endParaRPr lang="en-US" sz="1600">
              <a:latin typeface="Verdana"/>
              <a:cs typeface="Verdana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>
                <a:latin typeface="Verdana"/>
                <a:cs typeface="Verdana"/>
              </a:rPr>
              <a:t>super fn1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>
                <a:latin typeface="Verdana"/>
                <a:cs typeface="Verdana"/>
              </a:rPr>
              <a:t>super fn3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>
                <a:latin typeface="Verdana"/>
                <a:cs typeface="Verdana"/>
              </a:rPr>
              <a:t>sub fn1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>
                <a:latin typeface="Verdana"/>
                <a:cs typeface="Verdana"/>
              </a:rPr>
              <a:t>sub fn3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>
                <a:latin typeface="Verdana"/>
                <a:cs typeface="Verdana"/>
              </a:rPr>
              <a:t>Compiler error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8.4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Verdana"/>
                <a:cs typeface="Verdana"/>
              </a:rPr>
              <a:t>Subclasses and </a:t>
            </a:r>
            <a:r>
              <a:rPr lang="en-US" sz="2000" err="1">
                <a:latin typeface="Verdana"/>
                <a:cs typeface="Verdana"/>
              </a:rPr>
              <a:t>SuperClasses</a:t>
            </a:r>
            <a:endParaRPr lang="en-US" sz="2000">
              <a:latin typeface="Verdana"/>
              <a:cs typeface="Verdana"/>
            </a:endParaRPr>
          </a:p>
          <a:p>
            <a:pPr lvl="1" algn="l"/>
            <a:r>
              <a:rPr lang="en-US">
                <a:latin typeface="Verdana"/>
                <a:cs typeface="Verdana"/>
              </a:rPr>
              <a:t>Access modifier: </a:t>
            </a:r>
            <a:r>
              <a:rPr lang="en-US" b="1">
                <a:solidFill>
                  <a:srgbClr val="0000FF"/>
                </a:solidFill>
                <a:latin typeface="Courier New"/>
                <a:cs typeface="Courier New"/>
              </a:rPr>
              <a:t>protected</a:t>
            </a:r>
          </a:p>
          <a:p>
            <a:pPr lvl="1" algn="l"/>
            <a:r>
              <a:rPr lang="en-US" b="1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US">
                <a:latin typeface="Verdana"/>
                <a:cs typeface="Verdana"/>
              </a:rPr>
              <a:t>Accessible in the same package and in subclasses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7622-8A36-FF70-C1CE-576D59C1C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4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A660-C400-2449-AECF-1528406F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Access Modifier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A9BC-0CBC-C04A-9203-E406638F7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Visible to the package, the default. </a:t>
            </a:r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modifiers 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needed.</a:t>
            </a:r>
          </a:p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Visible to the class only (</a:t>
            </a:r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-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Visible to the world (</a:t>
            </a:r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+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Visible to the package and all subclasses (</a:t>
            </a:r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 #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DE35-65CC-FE32-74E5-30E0EE392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0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3299"/>
            <a:ext cx="8382000" cy="609600"/>
          </a:xfrm>
        </p:spPr>
        <p:txBody>
          <a:bodyPr>
            <a:normAutofit/>
          </a:bodyPr>
          <a:lstStyle/>
          <a:p>
            <a:r>
              <a:rPr lang="en-US"/>
              <a:t>Recall: private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631120" y="1140621"/>
            <a:ext cx="3158774" cy="2878134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Subclass can access public and protected members of superclass</a:t>
            </a:r>
          </a:p>
          <a:p>
            <a:r>
              <a:rPr lang="en-US">
                <a:solidFill>
                  <a:srgbClr val="FF0000"/>
                </a:solidFill>
              </a:rPr>
              <a:t>Subclass cannot access private members of superclass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9709" y="848433"/>
            <a:ext cx="478550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y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fn1"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fn2"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709" y="4004953"/>
            <a:ext cx="4936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fn3() {</a:t>
            </a:r>
          </a:p>
          <a:p>
            <a:pPr algn="l"/>
            <a:r>
              <a:rPr lang="en-US" sz="1600">
                <a:solidFill>
                  <a:srgbClr val="0000C0"/>
                </a:solidFill>
                <a:latin typeface="Consolas"/>
              </a:rPr>
              <a:t>    y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r>
              <a:rPr lang="en-US" sz="1600">
                <a:solidFill>
                  <a:srgbClr val="0000C0"/>
                </a:solidFill>
                <a:latin typeface="Consolas"/>
              </a:rPr>
              <a:t>    x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  fn1();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  fn2();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7070" y="5073500"/>
            <a:ext cx="2314962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/>
              <a:t>Accessing private members of </a:t>
            </a:r>
            <a:r>
              <a:rPr lang="en-US" sz="1400" err="1"/>
              <a:t>SuperClass</a:t>
            </a:r>
            <a:r>
              <a:rPr lang="en-US" sz="1400"/>
              <a:t> </a:t>
            </a:r>
            <a:r>
              <a:rPr lang="en-US" sz="1400">
                <a:sym typeface="Wingdings"/>
              </a:rPr>
              <a:t> </a:t>
            </a:r>
            <a:r>
              <a:rPr lang="en-US" sz="1400"/>
              <a:t>Compiler Error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583542" y="5442832"/>
            <a:ext cx="1553529" cy="26161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1757350" y="5181222"/>
            <a:ext cx="1379721" cy="17136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7028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3402"/>
            <a:ext cx="8913813" cy="914400"/>
          </a:xfrm>
        </p:spPr>
        <p:txBody>
          <a:bodyPr/>
          <a:lstStyle/>
          <a:p>
            <a:r>
              <a:rPr lang="en-US"/>
              <a:t>Access Permissions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683471"/>
            <a:ext cx="7610476" cy="3670767"/>
          </a:xfrm>
        </p:spPr>
        <p:txBody>
          <a:bodyPr>
            <a:normAutofit/>
          </a:bodyPr>
          <a:lstStyle/>
          <a:p>
            <a:r>
              <a:rPr lang="en-US" sz="2400"/>
              <a:t>Private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-</a:t>
            </a:r>
            <a:r>
              <a:rPr lang="ja-JP" altLang="en-US" sz="2400">
                <a:latin typeface="Arial"/>
              </a:rPr>
              <a:t>”</a:t>
            </a:r>
            <a:endParaRPr lang="en-US" sz="2400"/>
          </a:p>
          <a:p>
            <a:pPr lvl="1"/>
            <a:r>
              <a:rPr lang="en-US" sz="2000"/>
              <a:t>Can only be accessed in the methods of the class where the attribute/method is originally defined.</a:t>
            </a:r>
          </a:p>
          <a:p>
            <a:r>
              <a:rPr lang="en-US" sz="2400"/>
              <a:t>Protected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#</a:t>
            </a:r>
            <a:r>
              <a:rPr lang="ja-JP" altLang="en-US" sz="2400">
                <a:latin typeface="Arial"/>
              </a:rPr>
              <a:t>”</a:t>
            </a:r>
            <a:endParaRPr lang="en-US" sz="2400"/>
          </a:p>
          <a:p>
            <a:pPr lvl="1"/>
            <a:r>
              <a:rPr lang="en-US" sz="2000"/>
              <a:t>Can be accessed in the methods of the class where the attribute is originally defined and the subclasses of that class.</a:t>
            </a:r>
          </a:p>
          <a:p>
            <a:r>
              <a:rPr lang="en-US" sz="2400"/>
              <a:t>Public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+</a:t>
            </a:r>
            <a:r>
              <a:rPr lang="ja-JP" altLang="en-US" sz="2400">
                <a:latin typeface="Arial"/>
              </a:rPr>
              <a:t>”</a:t>
            </a:r>
            <a:endParaRPr lang="en-US" sz="2400"/>
          </a:p>
          <a:p>
            <a:pPr lvl="1"/>
            <a:r>
              <a:rPr lang="en-US" sz="2000"/>
              <a:t>Can be accessed anywhere in the program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C19E1C-755B-4B93-77A3-2B341ABAD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94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479"/>
            <a:ext cx="7772400" cy="938924"/>
          </a:xfrm>
        </p:spPr>
        <p:txBody>
          <a:bodyPr/>
          <a:lstStyle/>
          <a:p>
            <a:r>
              <a:rPr lang="en-US"/>
              <a:t>Access Permissions</a:t>
            </a:r>
          </a:p>
        </p:txBody>
      </p:sp>
      <p:graphicFrame>
        <p:nvGraphicFramePr>
          <p:cNvPr id="578592" name="Group 32"/>
          <p:cNvGraphicFramePr>
            <a:graphicFrameLocks noGrp="1"/>
          </p:cNvGraphicFramePr>
          <p:nvPr>
            <p:ph type="tbl" idx="1"/>
          </p:nvPr>
        </p:nvGraphicFramePr>
        <p:xfrm>
          <a:off x="1692275" y="1773238"/>
          <a:ext cx="5472113" cy="4652329"/>
        </p:xfrm>
        <a:graphic>
          <a:graphicData uri="http://schemas.openxmlformats.org/drawingml/2006/table">
            <a:tbl>
              <a:tblPr/>
              <a:tblGrid>
                <a:gridCol w="128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0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Access level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Accessible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Same class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Subclass 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Not a subclass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Public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+mn-cs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Protected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Private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595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3128"/>
            <a:ext cx="8091787" cy="914400"/>
          </a:xfrm>
        </p:spPr>
        <p:txBody>
          <a:bodyPr/>
          <a:lstStyle/>
          <a:p>
            <a:r>
              <a:rPr lang="en-US"/>
              <a:t>Access modifier: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2986" y="1463675"/>
            <a:ext cx="781082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protected</a:t>
            </a:r>
            <a:r>
              <a:rPr lang="en-US">
                <a:latin typeface="Verdana"/>
                <a:cs typeface="Verdana"/>
              </a:rPr>
              <a:t> is an intermediate level of access between public and private</a:t>
            </a:r>
          </a:p>
          <a:p>
            <a:pPr marL="0" indent="0">
              <a:buNone/>
            </a:pPr>
            <a:endParaRPr lang="en-US" sz="1800">
              <a:latin typeface="Verdana"/>
              <a:cs typeface="Verdana"/>
            </a:endParaRPr>
          </a:p>
          <a:p>
            <a:pPr lvl="1"/>
            <a:r>
              <a:rPr lang="en-US">
                <a:latin typeface="Verdana"/>
                <a:cs typeface="Verdana"/>
              </a:rPr>
              <a:t>Subclass can access protected members of superclass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Verdana"/>
                <a:cs typeface="Verdana"/>
              </a:rPr>
              <a:t>Classes within the same package can access protected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7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95" y="457200"/>
            <a:ext cx="8518853" cy="914400"/>
          </a:xfrm>
        </p:spPr>
        <p:txBody>
          <a:bodyPr/>
          <a:lstStyle/>
          <a:p>
            <a:r>
              <a:rPr lang="en-US"/>
              <a:t>Access Permissions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125" y="1240235"/>
            <a:ext cx="8377880" cy="5323981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public class P 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	private </a:t>
            </a:r>
            <a:r>
              <a:rPr lang="en-US" sz="1600" b="1" err="1">
                <a:latin typeface="Courier New"/>
                <a:cs typeface="Courier New"/>
              </a:rPr>
              <a:t>int</a:t>
            </a:r>
            <a:r>
              <a:rPr lang="en-US" sz="1600" b="1">
                <a:latin typeface="Courier New"/>
                <a:cs typeface="Courier New"/>
              </a:rPr>
              <a:t> num1;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	protected </a:t>
            </a:r>
            <a:r>
              <a:rPr lang="en-US" sz="1600" b="1" err="1">
                <a:latin typeface="Courier New"/>
                <a:cs typeface="Courier New"/>
              </a:rPr>
              <a:t>int</a:t>
            </a:r>
            <a:r>
              <a:rPr lang="en-US" sz="1600" b="1">
                <a:latin typeface="Courier New"/>
                <a:cs typeface="Courier New"/>
              </a:rPr>
              <a:t> num2;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	public </a:t>
            </a:r>
            <a:r>
              <a:rPr lang="en-US" sz="1600" b="1" err="1">
                <a:latin typeface="Courier New"/>
                <a:cs typeface="Courier New"/>
              </a:rPr>
              <a:t>int</a:t>
            </a:r>
            <a:r>
              <a:rPr lang="en-US" sz="1600" b="1">
                <a:latin typeface="Courier New"/>
                <a:cs typeface="Courier New"/>
              </a:rPr>
              <a:t> num3;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/>
                <a:cs typeface="Courier New"/>
              </a:rPr>
              <a:t>// Can access num1, num2 &amp; num3 here.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public class C extends P 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	/</a:t>
            </a:r>
            <a:r>
              <a:rPr lang="en-US" sz="1600" b="1">
                <a:solidFill>
                  <a:srgbClr val="0000FF"/>
                </a:solidFill>
                <a:latin typeface="Courier New"/>
                <a:cs typeface="Courier New"/>
              </a:rPr>
              <a:t>/ Can</a:t>
            </a:r>
            <a:r>
              <a:rPr lang="ja-JP" altLang="en-US" sz="1600" b="1">
                <a:solidFill>
                  <a:srgbClr val="0000FF"/>
                </a:solidFill>
                <a:latin typeface="Courier New"/>
                <a:cs typeface="Courier New"/>
              </a:rPr>
              <a:t>’</a:t>
            </a:r>
            <a:r>
              <a:rPr lang="en-US" sz="1600" b="1">
                <a:solidFill>
                  <a:srgbClr val="0000FF"/>
                </a:solidFill>
                <a:latin typeface="Courier New"/>
                <a:cs typeface="Courier New"/>
              </a:rPr>
              <a:t>t access num1 here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solidFill>
                  <a:srgbClr val="0000FF"/>
                </a:solidFill>
                <a:latin typeface="Courier New"/>
                <a:cs typeface="Courier New"/>
              </a:rPr>
              <a:t>	// Can access num2 and num3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}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public class Driver 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/>
                <a:cs typeface="Courier New"/>
              </a:rPr>
              <a:t>// Can access num3 but not num1 and num2 here. But can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solidFill>
                  <a:srgbClr val="0000FF"/>
                </a:solidFill>
                <a:latin typeface="Courier New"/>
                <a:cs typeface="Courier New"/>
              </a:rPr>
              <a:t>        // access num2 too if classes P and Driver are in the same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solidFill>
                  <a:srgbClr val="0000FF"/>
                </a:solidFill>
                <a:latin typeface="Courier New"/>
                <a:cs typeface="Courier New"/>
              </a:rPr>
              <a:t>        // package.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endParaRPr 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BBBD5-80C9-BDDD-57B9-245E0F747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6035"/>
            <a:ext cx="8913813" cy="914400"/>
          </a:xfrm>
        </p:spPr>
        <p:txBody>
          <a:bodyPr>
            <a:normAutofit/>
          </a:bodyPr>
          <a:lstStyle/>
          <a:p>
            <a:r>
              <a:rPr lang="en-US"/>
              <a:t>Protected Attributes and Methods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673696"/>
            <a:ext cx="7610476" cy="4592633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>
                <a:latin typeface="Verdana"/>
                <a:cs typeface="Verdana"/>
              </a:rPr>
              <a:t>Subclasses can access the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protected</a:t>
            </a:r>
            <a:r>
              <a:rPr lang="en-US">
                <a:latin typeface="Verdana"/>
                <a:cs typeface="Verdana"/>
              </a:rPr>
              <a:t> and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public</a:t>
            </a:r>
            <a:r>
              <a:rPr lang="en-US">
                <a:latin typeface="Verdana"/>
                <a:cs typeface="Verdana"/>
              </a:rPr>
              <a:t> attributes and methods of the superclass</a:t>
            </a:r>
          </a:p>
          <a:p>
            <a:pPr marL="0" indent="0">
              <a:spcBef>
                <a:spcPts val="800"/>
              </a:spcBef>
              <a:buNone/>
            </a:pPr>
            <a:endParaRPr lang="en-US" sz="1600">
              <a:latin typeface="Verdana"/>
              <a:cs typeface="Verdana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600"/>
              <a:t> </a:t>
            </a:r>
            <a:r>
              <a:rPr lang="en-US" sz="1600" b="1">
                <a:latin typeface="Courier New"/>
                <a:cs typeface="Courier New"/>
              </a:rPr>
              <a:t>  public class P 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	protected </a:t>
            </a:r>
            <a:r>
              <a:rPr lang="en-US" sz="1600" b="1" err="1">
                <a:latin typeface="Courier New"/>
                <a:cs typeface="Courier New"/>
              </a:rPr>
              <a:t>int</a:t>
            </a:r>
            <a:r>
              <a:rPr lang="en-US" sz="1600" b="1">
                <a:latin typeface="Courier New"/>
                <a:cs typeface="Courier New"/>
              </a:rPr>
              <a:t> </a:t>
            </a:r>
            <a:r>
              <a:rPr lang="en-US" sz="1600" b="1" err="1">
                <a:latin typeface="Courier New"/>
                <a:cs typeface="Courier New"/>
              </a:rPr>
              <a:t>num</a:t>
            </a:r>
            <a:r>
              <a:rPr lang="en-US" sz="1600" b="1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  }</a:t>
            </a:r>
          </a:p>
          <a:p>
            <a:pPr marL="0" indent="0">
              <a:spcBef>
                <a:spcPts val="800"/>
              </a:spcBef>
              <a:buNone/>
            </a:pPr>
            <a:endParaRPr lang="en-US" sz="1600" b="1">
              <a:latin typeface="Courier New"/>
              <a:cs typeface="Courier New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   public class C extends P 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	public void method () 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		</a:t>
            </a:r>
            <a:r>
              <a:rPr lang="en-US" sz="1600" b="1" err="1">
                <a:latin typeface="Courier New"/>
                <a:cs typeface="Courier New"/>
              </a:rPr>
              <a:t>num</a:t>
            </a:r>
            <a:r>
              <a:rPr lang="en-US" sz="1600" b="1">
                <a:latin typeface="Courier New"/>
                <a:cs typeface="Courier New"/>
              </a:rPr>
              <a:t> = 2;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	}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600" b="1">
                <a:latin typeface="Courier New"/>
                <a:cs typeface="Courier New"/>
              </a:rPr>
              <a:t>  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7F87BF-6CA3-3991-3F10-F394CC8D0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6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7155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33078524"/>
              </p:ext>
            </p:extLst>
          </p:nvPr>
        </p:nvGraphicFramePr>
        <p:xfrm>
          <a:off x="611188" y="3741738"/>
          <a:ext cx="2446337" cy="2857258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Pianist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favoriteComposer:String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staccato()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7165" name="Group 1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55277179"/>
              </p:ext>
            </p:extLst>
          </p:nvPr>
        </p:nvGraphicFramePr>
        <p:xfrm>
          <a:off x="3492500" y="3741738"/>
          <a:ext cx="2444750" cy="2857258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Violinist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favoriteComposer:String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pluck()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7208" name="Group 5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79218414"/>
              </p:ext>
            </p:extLst>
          </p:nvPr>
        </p:nvGraphicFramePr>
        <p:xfrm>
          <a:off x="3419475" y="476250"/>
          <a:ext cx="2520950" cy="2427225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Musician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favoriteComposer:String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7175" name="Group 2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9587066"/>
              </p:ext>
            </p:extLst>
          </p:nvPr>
        </p:nvGraphicFramePr>
        <p:xfrm>
          <a:off x="6372225" y="3741738"/>
          <a:ext cx="2444750" cy="2849989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Guitarist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favoriteComposer:String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guitarType:String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7209" name="Text Box 57"/>
          <p:cNvSpPr txBox="1">
            <a:spLocks noChangeArrowheads="1"/>
          </p:cNvSpPr>
          <p:nvPr/>
        </p:nvSpPr>
        <p:spPr bwMode="auto">
          <a:xfrm>
            <a:off x="4211637" y="3116262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7956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20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2569" y="513610"/>
            <a:ext cx="46537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y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fn1"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"super fn2"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569" y="3279712"/>
            <a:ext cx="43304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fn3() {</a:t>
            </a:r>
          </a:p>
          <a:p>
            <a:pPr lvl="2"/>
            <a:r>
              <a:rPr lang="en-US" sz="1400">
                <a:solidFill>
                  <a:srgbClr val="0000C0"/>
                </a:solidFill>
                <a:latin typeface="Consolas"/>
              </a:rPr>
              <a:t>y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lvl="2"/>
            <a:r>
              <a:rPr lang="en-US" sz="1400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lvl="2"/>
            <a:r>
              <a:rPr lang="en-US" sz="1400">
                <a:solidFill>
                  <a:srgbClr val="000000"/>
                </a:solidFill>
                <a:latin typeface="Consolas"/>
              </a:rPr>
              <a:t>fn1();</a:t>
            </a:r>
          </a:p>
          <a:p>
            <a:pPr lvl="2"/>
            <a:r>
              <a:rPr lang="en-US" sz="1400">
                <a:solidFill>
                  <a:srgbClr val="000000"/>
                </a:solidFill>
                <a:latin typeface="Consolas"/>
              </a:rPr>
              <a:t>fn2();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569" y="5041147"/>
            <a:ext cx="44291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  <a:endParaRPr lang="en-US" sz="1400">
              <a:latin typeface="Consolas"/>
            </a:endParaRPr>
          </a:p>
          <a:p>
            <a:pPr lvl="1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fn4() {</a:t>
            </a:r>
          </a:p>
          <a:p>
            <a:pPr lvl="2"/>
            <a:r>
              <a:rPr lang="en-US" sz="1400">
                <a:solidFill>
                  <a:srgbClr val="0000C0"/>
                </a:solidFill>
                <a:latin typeface="Consolas"/>
              </a:rPr>
              <a:t>y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20;</a:t>
            </a:r>
          </a:p>
          <a:p>
            <a:pPr lvl="2"/>
            <a:r>
              <a:rPr lang="en-US" sz="1400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20;</a:t>
            </a:r>
          </a:p>
          <a:p>
            <a:pPr lvl="2"/>
            <a:r>
              <a:rPr lang="en-US" sz="1400">
                <a:solidFill>
                  <a:srgbClr val="000000"/>
                </a:solidFill>
                <a:latin typeface="Consolas"/>
              </a:rPr>
              <a:t>fn1();</a:t>
            </a:r>
          </a:p>
          <a:p>
            <a:pPr lvl="2"/>
            <a:r>
              <a:rPr lang="en-US" sz="1400">
                <a:solidFill>
                  <a:srgbClr val="000000"/>
                </a:solidFill>
                <a:latin typeface="Consolas"/>
              </a:rPr>
              <a:t>fn2();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7233" y="805997"/>
            <a:ext cx="276838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Verdana"/>
                <a:cs typeface="Verdana"/>
              </a:rPr>
              <a:t>access modifier for x and fn2() is now protected</a:t>
            </a:r>
          </a:p>
        </p:txBody>
      </p:sp>
    </p:spTree>
    <p:extLst>
      <p:ext uri="{BB962C8B-B14F-4D97-AF65-F5344CB8AC3E}">
        <p14:creationId xmlns:p14="http://schemas.microsoft.com/office/powerpoint/2010/main" val="284428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Rules Of Thumb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Verdana"/>
                <a:cs typeface="Verdana"/>
              </a:rPr>
              <a:t>Instance variables should not have protected access but instead should be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private</a:t>
            </a:r>
            <a:r>
              <a:rPr lang="en-US">
                <a:latin typeface="Verdana"/>
                <a:cs typeface="Verdana"/>
              </a:rPr>
              <a:t>.</a:t>
            </a:r>
          </a:p>
          <a:p>
            <a:r>
              <a:rPr lang="en-US">
                <a:latin typeface="Verdana"/>
                <a:cs typeface="Verdana"/>
              </a:rPr>
              <a:t>Most methods should be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public</a:t>
            </a:r>
          </a:p>
          <a:p>
            <a:r>
              <a:rPr lang="en-US">
                <a:latin typeface="Verdana"/>
                <a:cs typeface="Verdana"/>
              </a:rPr>
              <a:t>Methods that are used only by the parent and child classes should be made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protected</a:t>
            </a:r>
            <a:r>
              <a:rPr lang="en-US">
                <a:latin typeface="Verdana"/>
                <a:cs typeface="Verdana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AECC1-7C0D-013A-7F73-3BC39F6F1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5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8.5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Verdana"/>
                <a:cs typeface="Verdana"/>
              </a:rPr>
              <a:t>Subclasses and </a:t>
            </a:r>
            <a:r>
              <a:rPr lang="en-US" sz="2000" err="1">
                <a:latin typeface="Verdana"/>
                <a:cs typeface="Verdana"/>
              </a:rPr>
              <a:t>SuperClasses</a:t>
            </a:r>
            <a:endParaRPr lang="en-US" sz="2000">
              <a:latin typeface="Verdana"/>
              <a:cs typeface="Verdana"/>
            </a:endParaRPr>
          </a:p>
          <a:p>
            <a:pPr lvl="1" algn="l"/>
            <a:r>
              <a:rPr lang="en-US" b="1">
                <a:solidFill>
                  <a:srgbClr val="0000FF"/>
                </a:solidFill>
                <a:latin typeface="Courier New"/>
                <a:cs typeface="Courier New"/>
              </a:rPr>
              <a:t>super </a:t>
            </a:r>
            <a:r>
              <a:rPr lang="en-US">
                <a:latin typeface="Verdana"/>
                <a:cs typeface="Verdana"/>
              </a:rPr>
              <a:t>-Access superclass members</a:t>
            </a:r>
            <a:endParaRPr lang="en-US" b="1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A999D-0A2B-B27F-339E-51FDA6A7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0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/>
              <a:t>Accessing same-name attributes and methods in superclass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sz="1800">
                <a:latin typeface="Verdana"/>
                <a:cs typeface="Verdana"/>
              </a:rPr>
              <a:t>If an instance variable or method exists in both the parent and child class with the same name and the method or instance variable has public or protected access,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ja-JP" altLang="en-US" sz="1800">
                <a:latin typeface="Verdana"/>
                <a:cs typeface="Verdana"/>
              </a:rPr>
              <a:t>“</a:t>
            </a:r>
            <a:r>
              <a:rPr lang="en-US" sz="1800" b="1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lang="ja-JP" altLang="en-US" sz="1800">
                <a:latin typeface="Verdana"/>
                <a:cs typeface="Verdana"/>
              </a:rPr>
              <a:t>”</a:t>
            </a:r>
            <a:r>
              <a:rPr lang="en-US" sz="1800">
                <a:latin typeface="Verdana"/>
                <a:cs typeface="Verdana"/>
              </a:rPr>
              <a:t> must be prefixed to the attribute or method to access those in the superclass.</a:t>
            </a:r>
          </a:p>
          <a:p>
            <a:pPr>
              <a:spcBef>
                <a:spcPts val="600"/>
              </a:spcBef>
              <a:buFontTx/>
              <a:buChar char="•"/>
            </a:pPr>
            <a:endParaRPr lang="en-US" sz="1800">
              <a:latin typeface="Verdana"/>
              <a:cs typeface="Verdan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>
                <a:latin typeface="Verdana"/>
                <a:cs typeface="Verdana"/>
              </a:rPr>
              <a:t>Format:</a:t>
            </a:r>
          </a:p>
          <a:p>
            <a:pPr lvl="1"/>
            <a:r>
              <a:rPr lang="en-US" sz="1600" err="1">
                <a:latin typeface="Verdana"/>
                <a:cs typeface="Verdana"/>
              </a:rPr>
              <a:t>super.</a:t>
            </a:r>
            <a:r>
              <a:rPr lang="en-US" sz="1600" i="1" err="1">
                <a:latin typeface="Verdana"/>
                <a:cs typeface="Verdana"/>
              </a:rPr>
              <a:t>methodName</a:t>
            </a:r>
            <a:r>
              <a:rPr lang="en-US" sz="1600">
                <a:latin typeface="Verdana"/>
                <a:cs typeface="Verdana"/>
              </a:rPr>
              <a:t> ()</a:t>
            </a:r>
          </a:p>
          <a:p>
            <a:pPr lvl="1"/>
            <a:r>
              <a:rPr lang="en-US" sz="1600" err="1">
                <a:latin typeface="Verdana"/>
                <a:cs typeface="Verdana"/>
              </a:rPr>
              <a:t>super.</a:t>
            </a:r>
            <a:r>
              <a:rPr lang="en-US" sz="1600" i="1" err="1">
                <a:latin typeface="Verdana"/>
                <a:cs typeface="Verdana"/>
              </a:rPr>
              <a:t>instanceVariableName</a:t>
            </a:r>
            <a:endParaRPr lang="en-US" sz="1600">
              <a:latin typeface="Verdana"/>
              <a:cs typeface="Verdana"/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>
              <a:spcBef>
                <a:spcPts val="600"/>
              </a:spcBef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E0BA-CB03-B517-94E6-2F10EC6E1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53</a:t>
            </a:fld>
            <a:endParaRPr lang="en-US"/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971550" y="5157788"/>
            <a:ext cx="756126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>
            <a:lvl1pPr marL="115888" indent="-115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1600">
                <a:latin typeface="Verdana"/>
                <a:cs typeface="Verdana"/>
              </a:rPr>
              <a:t>Note: If you don</a:t>
            </a:r>
            <a:r>
              <a:rPr lang="ja-JP" altLang="en-US" sz="1600">
                <a:latin typeface="Verdana"/>
                <a:cs typeface="Verdana"/>
              </a:rPr>
              <a:t>’</a:t>
            </a:r>
            <a:r>
              <a:rPr lang="en-US" sz="1600">
                <a:latin typeface="Verdana"/>
                <a:cs typeface="Verdana"/>
              </a:rPr>
              <a:t>t prefix the method attribute with the keyword </a:t>
            </a:r>
            <a:r>
              <a:rPr lang="ja-JP" altLang="en-US" sz="1600">
                <a:latin typeface="Verdana"/>
                <a:cs typeface="Verdana"/>
              </a:rPr>
              <a:t>“</a:t>
            </a:r>
            <a:r>
              <a:rPr lang="en-US" sz="1800" b="1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lang="ja-JP" altLang="en-US" sz="1600">
                <a:latin typeface="Verdana"/>
                <a:cs typeface="Verdana"/>
              </a:rPr>
              <a:t>”</a:t>
            </a:r>
            <a:r>
              <a:rPr lang="en-US" sz="1600">
                <a:latin typeface="Verdana"/>
                <a:cs typeface="Verdana"/>
              </a:rPr>
              <a:t> then by default the instance variable or method of the child class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1719951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Accessing same-name attributes and methods in superclass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public class P{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protected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protected void method(){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B9A5C-1356-E0B0-7F35-C78220151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54</a:t>
            </a:fld>
            <a:endParaRPr lang="en-US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4654941" y="2017932"/>
            <a:ext cx="4389437" cy="484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90500" indent="-190500" eaLnBrk="1" hangingPunct="1">
              <a:spcBef>
                <a:spcPts val="800"/>
              </a:spcBef>
              <a:tabLst>
                <a:tab pos="47625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 extends P{</a:t>
            </a:r>
          </a:p>
          <a:p>
            <a:pPr marL="190500" indent="-190500" eaLnBrk="1" hangingPunct="1">
              <a:lnSpc>
                <a:spcPct val="120000"/>
              </a:lnSpc>
              <a:spcBef>
                <a:spcPts val="800"/>
              </a:spcBef>
              <a:tabLst>
                <a:tab pos="47625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int num;</a:t>
            </a:r>
          </a:p>
          <a:p>
            <a:pPr marL="190500" indent="-190500">
              <a:lnSpc>
                <a:spcPct val="120000"/>
              </a:lnSpc>
              <a:spcBef>
                <a:spcPts val="800"/>
              </a:spcBef>
              <a:tabLst>
                <a:tab pos="47625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Consolas"/>
              </a:rPr>
              <a:t>@Override</a:t>
            </a:r>
            <a:endParaRPr lang="en-US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0500" indent="-190500" eaLnBrk="1" hangingPunct="1">
              <a:lnSpc>
                <a:spcPct val="120000"/>
              </a:lnSpc>
              <a:spcBef>
                <a:spcPts val="800"/>
              </a:spcBef>
              <a:tabLst>
                <a:tab pos="47625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method (){</a:t>
            </a:r>
          </a:p>
          <a:p>
            <a:pPr marL="190500" indent="-190500" eaLnBrk="1" hangingPunct="1">
              <a:spcBef>
                <a:spcPts val="800"/>
              </a:spcBef>
              <a:tabLst>
                <a:tab pos="47625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 = 2;</a:t>
            </a:r>
          </a:p>
          <a:p>
            <a:pPr marL="190500" indent="-190500">
              <a:spcBef>
                <a:spcPts val="800"/>
              </a:spcBef>
              <a:tabLst>
                <a:tab pos="47625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190500" indent="-190500">
              <a:spcBef>
                <a:spcPts val="800"/>
              </a:spcBef>
              <a:tabLst>
                <a:tab pos="47625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.method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90500" indent="-190500" eaLnBrk="1" hangingPunct="1">
              <a:spcBef>
                <a:spcPts val="800"/>
              </a:spcBef>
              <a:tabLst>
                <a:tab pos="47625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90500" indent="-190500" eaLnBrk="1" hangingPunct="1">
              <a:spcBef>
                <a:spcPts val="800"/>
              </a:spcBef>
              <a:tabLst>
                <a:tab pos="47625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20000"/>
              </a:spcBef>
              <a:tabLst>
                <a:tab pos="476250" algn="l"/>
              </a:tabLst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8866" y="4919879"/>
            <a:ext cx="2151177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Refer to </a:t>
            </a:r>
            <a:r>
              <a:rPr lang="en-US" sz="1600" err="1"/>
              <a:t>num</a:t>
            </a:r>
            <a:r>
              <a:rPr lang="en-US" sz="1600"/>
              <a:t> and method() in class 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BF40B2-50F6-A94D-90DB-D02B90887C68}"/>
              </a:ext>
            </a:extLst>
          </p:cNvPr>
          <p:cNvCxnSpPr/>
          <p:nvPr/>
        </p:nvCxnSpPr>
        <p:spPr>
          <a:xfrm>
            <a:off x="4456906" y="1680519"/>
            <a:ext cx="0" cy="4917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Accessing superclass</a:t>
            </a:r>
            <a:r>
              <a:rPr lang="en-US" sz="2800">
                <a:latin typeface="Arial"/>
              </a:rPr>
              <a:t>’</a:t>
            </a:r>
            <a:r>
              <a:rPr lang="en-US" sz="2800"/>
              <a:t> Overridden Method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latin typeface="Courier New"/>
                <a:cs typeface="Courier New"/>
              </a:rPr>
              <a:t>public class Foo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latin typeface="Courier New"/>
                <a:cs typeface="Courier New"/>
              </a:rPr>
              <a:t> 	   public void display () { …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latin typeface="Courier New"/>
                <a:cs typeface="Courier New"/>
              </a:rPr>
              <a:t>	       :	: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latin typeface="Courier New"/>
                <a:cs typeface="Courier New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b="1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latin typeface="Courier New"/>
                <a:cs typeface="Courier New"/>
              </a:rPr>
              <a:t>public class </a:t>
            </a:r>
            <a:r>
              <a:rPr lang="en-US" b="1" err="1">
                <a:latin typeface="Courier New"/>
                <a:cs typeface="Courier New"/>
              </a:rPr>
              <a:t>FooChild</a:t>
            </a:r>
            <a:r>
              <a:rPr lang="en-US" b="1">
                <a:latin typeface="Courier New"/>
                <a:cs typeface="Courier New"/>
              </a:rPr>
              <a:t> extends Foo {</a:t>
            </a:r>
          </a:p>
          <a:p>
            <a:pPr lvl="1">
              <a:lnSpc>
                <a:spcPct val="90000"/>
              </a:lnSpc>
              <a:buNone/>
            </a:pPr>
            <a:r>
              <a:rPr lang="en-US">
                <a:solidFill>
                  <a:srgbClr val="646464"/>
                </a:solidFill>
                <a:latin typeface="Consolas"/>
              </a:rPr>
              <a:t>		 @Override</a:t>
            </a:r>
            <a:r>
              <a:rPr lang="en-US" b="1">
                <a:latin typeface="Courier New"/>
                <a:cs typeface="Courier New"/>
              </a:rPr>
              <a:t>	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latin typeface="Courier New"/>
                <a:cs typeface="Courier New"/>
              </a:rPr>
              <a:t>		 public void display ()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latin typeface="Courier New"/>
                <a:cs typeface="Courier New"/>
              </a:rPr>
              <a:t>			</a:t>
            </a:r>
            <a:r>
              <a:rPr lang="en-US" b="1" err="1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lang="en-US" b="1" err="1">
                <a:latin typeface="Courier New"/>
                <a:cs typeface="Courier New"/>
              </a:rPr>
              <a:t>.display</a:t>
            </a:r>
            <a:r>
              <a:rPr lang="en-US" b="1">
                <a:latin typeface="Courier New"/>
                <a:cs typeface="Courier New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latin typeface="Courier New"/>
                <a:cs typeface="Courier New"/>
              </a:rPr>
              <a:t>			…...		// new things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b="1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latin typeface="Courier New"/>
                <a:cs typeface="Courier New"/>
              </a:rPr>
              <a:t>		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2CD274-2E16-B469-BEF4-ED9B4A1E6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9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593035" y="6975538"/>
            <a:ext cx="2296745" cy="140631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17825" y="6990214"/>
            <a:ext cx="3004872" cy="140631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29992" y="7001279"/>
            <a:ext cx="3019926" cy="140631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918" y="287351"/>
            <a:ext cx="8382000" cy="609600"/>
          </a:xfrm>
        </p:spPr>
        <p:txBody>
          <a:bodyPr>
            <a:noAutofit/>
          </a:bodyPr>
          <a:lstStyle/>
          <a:p>
            <a:r>
              <a:rPr lang="en-US" sz="2400"/>
              <a:t>Override </a:t>
            </a:r>
            <a:r>
              <a:rPr lang="en-US" sz="2400" err="1"/>
              <a:t>setCircumference</a:t>
            </a:r>
            <a:r>
              <a:rPr lang="en-US" sz="2400"/>
              <a:t>() &amp; </a:t>
            </a:r>
            <a:r>
              <a:rPr lang="en-US" sz="2400" err="1"/>
              <a:t>setArea</a:t>
            </a:r>
            <a:r>
              <a:rPr lang="en-US" sz="240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" y="692927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Add the new method definitions in Class Square. Also modify main method as shown.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652" y="896951"/>
            <a:ext cx="777430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646464"/>
                </a:solidFill>
                <a:latin typeface="Consolas"/>
              </a:rPr>
              <a:t>@Override</a:t>
            </a:r>
            <a:endParaRPr lang="en-US" sz="1600" b="1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setPerimeter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c) {</a:t>
            </a:r>
          </a:p>
          <a:p>
            <a:pPr lvl="1"/>
            <a:r>
              <a:rPr lang="en-US" sz="1600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c/4;</a:t>
            </a:r>
          </a:p>
          <a:p>
            <a:pPr lvl="1"/>
            <a:r>
              <a:rPr lang="en-US" sz="1600" b="1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.setPerimeter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(c);</a:t>
            </a:r>
          </a:p>
          <a:p>
            <a:pPr lvl="1"/>
            <a:r>
              <a:rPr lang="en-US" sz="1600" b="1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.setArea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>
                <a:solidFill>
                  <a:srgbClr val="646464"/>
                </a:solidFill>
                <a:latin typeface="Consolas"/>
              </a:rPr>
              <a:t>@Override</a:t>
            </a:r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setArea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a) {</a:t>
            </a:r>
          </a:p>
          <a:p>
            <a:pPr lvl="1"/>
            <a:r>
              <a:rPr lang="en-US" sz="1600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en-US" sz="1600" b="1" i="1" err="1">
                <a:solidFill>
                  <a:srgbClr val="000000"/>
                </a:solidFill>
                <a:latin typeface="Consolas"/>
              </a:rPr>
              <a:t>sqrt</a:t>
            </a:r>
            <a:r>
              <a:rPr lang="en-US" sz="1600" b="1" i="1">
                <a:solidFill>
                  <a:srgbClr val="000000"/>
                </a:solidFill>
                <a:latin typeface="Consolas"/>
              </a:rPr>
              <a:t>(a);</a:t>
            </a:r>
          </a:p>
          <a:p>
            <a:pPr lvl="1"/>
            <a:r>
              <a:rPr lang="en-US" sz="1600" b="1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.setPerimeter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* 4);</a:t>
            </a:r>
          </a:p>
          <a:p>
            <a:pPr lvl="1"/>
            <a:r>
              <a:rPr lang="en-US" sz="1600" b="1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.setArea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(a);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600" b="1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Square s1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Square(10);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"Side = 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 + s1.getSide());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”Perimeter= 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 + s1.getPerimeter());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"Area = 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 + s1.getArea());</a:t>
            </a:r>
          </a:p>
          <a:p>
            <a:pPr lvl="1"/>
            <a:endParaRPr lang="en-US" sz="1400">
              <a:latin typeface="Consolas"/>
            </a:endParaRPr>
          </a:p>
          <a:p>
            <a:pPr lvl="1"/>
            <a:r>
              <a:rPr lang="en-US" sz="1400">
                <a:solidFill>
                  <a:srgbClr val="000000"/>
                </a:solidFill>
                <a:latin typeface="Consolas"/>
              </a:rPr>
              <a:t>s1.setPerimeter(20);</a:t>
            </a:r>
          </a:p>
          <a:p>
            <a:pPr lvl="1"/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"Side 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s1.getSide());</a:t>
            </a:r>
          </a:p>
          <a:p>
            <a:pPr lvl="1"/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”Perimeter=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s1.getPerimeter());</a:t>
            </a:r>
          </a:p>
          <a:p>
            <a:pPr lvl="1"/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"Area 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s1.getArea());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34136" y="1031481"/>
            <a:ext cx="4344212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err="1"/>
              <a:t>setPerimeter</a:t>
            </a:r>
            <a:r>
              <a:rPr lang="en-US" sz="1400"/>
              <a:t>(double) method is overridden in Square. When we call </a:t>
            </a:r>
            <a:r>
              <a:rPr lang="en-US" sz="1400" err="1"/>
              <a:t>setPerimeter</a:t>
            </a:r>
            <a:r>
              <a:rPr lang="en-US" sz="1400"/>
              <a:t> (double) on a Square object, this method is called; not the method defined in superclass.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 flipV="1">
            <a:off x="3484605" y="1453762"/>
            <a:ext cx="1066440" cy="2595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715328" y="2342827"/>
            <a:ext cx="383095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Explicitly calling the </a:t>
            </a:r>
            <a:r>
              <a:rPr lang="en-US" err="1"/>
              <a:t>setPerimeter</a:t>
            </a:r>
            <a:r>
              <a:rPr lang="en-US"/>
              <a:t> (double) method in superclass (Shape). 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>
            <a:off x="3484605" y="2541162"/>
            <a:ext cx="1230723" cy="56599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683702" y="5329948"/>
            <a:ext cx="331124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Invoking the </a:t>
            </a:r>
            <a:r>
              <a:rPr lang="en-US" err="1"/>
              <a:t>setPerimeter</a:t>
            </a:r>
            <a:r>
              <a:rPr lang="en-US"/>
              <a:t> (double) method in subclass (Square)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 flipH="1">
            <a:off x="2741408" y="5591558"/>
            <a:ext cx="2942295" cy="10490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54047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8.6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Verdana"/>
                <a:cs typeface="Verdana"/>
              </a:rPr>
              <a:t>Subclasses and </a:t>
            </a:r>
            <a:r>
              <a:rPr lang="en-US" sz="2000" err="1">
                <a:latin typeface="Verdana"/>
                <a:cs typeface="Verdana"/>
              </a:rPr>
              <a:t>SuperClasses</a:t>
            </a:r>
            <a:endParaRPr lang="en-US" sz="2000">
              <a:latin typeface="Verdana"/>
              <a:cs typeface="Verdana"/>
            </a:endParaRPr>
          </a:p>
          <a:p>
            <a:pPr lvl="1" algn="l"/>
            <a:r>
              <a:rPr lang="en-US" b="1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lang="en-US">
                <a:latin typeface="Verdana"/>
                <a:cs typeface="Verdana"/>
              </a:rPr>
              <a:t> class and </a:t>
            </a:r>
            <a:r>
              <a:rPr lang="en-US" b="1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lang="en-US">
                <a:latin typeface="Verdana"/>
                <a:cs typeface="Verdana"/>
              </a:rPr>
              <a:t> method</a:t>
            </a:r>
          </a:p>
          <a:p>
            <a:pPr lvl="1" algn="l"/>
            <a:r>
              <a:rPr lang="en-US" b="1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lang="en-US">
                <a:latin typeface="Verdana"/>
                <a:cs typeface="Verdana"/>
              </a:rPr>
              <a:t> class: direct or indirect superclass of all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33C-096A-A5F7-66F2-D7EA40C22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91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7299"/>
            <a:ext cx="8913813" cy="914400"/>
          </a:xfrm>
        </p:spPr>
        <p:txBody>
          <a:bodyPr/>
          <a:lstStyle/>
          <a:p>
            <a:r>
              <a:rPr lang="en-US"/>
              <a:t>The final Modifier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875490"/>
            <a:ext cx="7610476" cy="4390840"/>
          </a:xfrm>
        </p:spPr>
        <p:txBody>
          <a:bodyPr/>
          <a:lstStyle/>
          <a:p>
            <a:r>
              <a:rPr lang="en-US" sz="2400">
                <a:solidFill>
                  <a:srgbClr val="0000FF"/>
                </a:solidFill>
                <a:latin typeface="Verdana"/>
                <a:cs typeface="Verdana"/>
              </a:rPr>
              <a:t>Methods</a:t>
            </a:r>
            <a:r>
              <a:rPr lang="en-US" sz="2400">
                <a:latin typeface="Verdana"/>
                <a:cs typeface="Verdana"/>
              </a:rPr>
              <a:t> preceded by the </a:t>
            </a:r>
            <a:r>
              <a:rPr lang="en-US" sz="2400" b="1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lang="en-US" sz="2400">
                <a:latin typeface="Verdana"/>
                <a:cs typeface="Verdana"/>
              </a:rPr>
              <a:t> modifier </a:t>
            </a:r>
            <a:r>
              <a:rPr lang="en-US" sz="2400">
                <a:solidFill>
                  <a:srgbClr val="FF0000"/>
                </a:solidFill>
                <a:latin typeface="Verdana"/>
                <a:cs typeface="Verdana"/>
              </a:rPr>
              <a:t>cannot be overridden</a:t>
            </a:r>
          </a:p>
          <a:p>
            <a:pPr lvl="1"/>
            <a:r>
              <a:rPr lang="en-US" sz="2000">
                <a:latin typeface="Verdana"/>
                <a:cs typeface="Verdana"/>
              </a:rPr>
              <a:t>e.g., public </a:t>
            </a:r>
            <a:r>
              <a:rPr lang="en-US" sz="2000" b="1" i="1">
                <a:latin typeface="Verdana"/>
                <a:cs typeface="Verdana"/>
              </a:rPr>
              <a:t>final</a:t>
            </a:r>
            <a:r>
              <a:rPr lang="en-US" sz="2000">
                <a:latin typeface="Verdana"/>
                <a:cs typeface="Verdana"/>
              </a:rPr>
              <a:t> void </a:t>
            </a:r>
            <a:r>
              <a:rPr lang="en-US" sz="2000" err="1">
                <a:latin typeface="Verdana"/>
                <a:cs typeface="Verdana"/>
              </a:rPr>
              <a:t>displayTwo</a:t>
            </a:r>
            <a:r>
              <a:rPr lang="en-US" sz="2000">
                <a:latin typeface="Verdana"/>
                <a:cs typeface="Verdana"/>
              </a:rPr>
              <a:t> ()</a:t>
            </a:r>
          </a:p>
          <a:p>
            <a:endParaRPr lang="en-US" sz="2400">
              <a:latin typeface="Verdana"/>
              <a:cs typeface="Verdana"/>
            </a:endParaRPr>
          </a:p>
          <a:p>
            <a:r>
              <a:rPr lang="en-US" sz="2400">
                <a:solidFill>
                  <a:srgbClr val="0000FF"/>
                </a:solidFill>
                <a:latin typeface="Verdana"/>
                <a:cs typeface="Verdana"/>
              </a:rPr>
              <a:t>Classes</a:t>
            </a:r>
            <a:r>
              <a:rPr lang="en-US" sz="2400">
                <a:latin typeface="Verdana"/>
                <a:cs typeface="Verdana"/>
              </a:rPr>
              <a:t> preceded by the </a:t>
            </a:r>
            <a:r>
              <a:rPr lang="en-US" sz="2400" b="1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lang="en-US" sz="2400">
                <a:latin typeface="Verdana"/>
                <a:cs typeface="Verdana"/>
              </a:rPr>
              <a:t> modifier </a:t>
            </a:r>
            <a:r>
              <a:rPr lang="en-US" sz="2400">
                <a:solidFill>
                  <a:srgbClr val="FF0000"/>
                </a:solidFill>
                <a:latin typeface="Verdana"/>
                <a:cs typeface="Verdana"/>
              </a:rPr>
              <a:t>cannot be extended</a:t>
            </a:r>
          </a:p>
          <a:p>
            <a:pPr lvl="1"/>
            <a:r>
              <a:rPr lang="en-US" sz="2000">
                <a:latin typeface="Verdana"/>
                <a:cs typeface="Verdana"/>
              </a:rPr>
              <a:t>e.g., public </a:t>
            </a:r>
            <a:r>
              <a:rPr lang="en-US" sz="2000" b="1" i="1">
                <a:latin typeface="Verdana"/>
                <a:cs typeface="Verdana"/>
              </a:rPr>
              <a:t>final</a:t>
            </a:r>
            <a:r>
              <a:rPr lang="en-US" sz="2000">
                <a:latin typeface="Verdana"/>
                <a:cs typeface="Verdana"/>
              </a:rPr>
              <a:t> class </a:t>
            </a:r>
            <a:r>
              <a:rPr lang="en-US" sz="2000" err="1">
                <a:latin typeface="Verdana"/>
                <a:cs typeface="Verdana"/>
              </a:rPr>
              <a:t>NoChild</a:t>
            </a:r>
            <a:endParaRPr lang="en-US" sz="2000">
              <a:latin typeface="Verdana"/>
              <a:cs typeface="Verdana"/>
            </a:endParaRPr>
          </a:p>
          <a:p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C1193-BBE0-3060-7E81-71768078C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35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7904"/>
            <a:ext cx="8913813" cy="914400"/>
          </a:xfrm>
        </p:spPr>
        <p:txBody>
          <a:bodyPr/>
          <a:lstStyle/>
          <a:p>
            <a:r>
              <a:rPr lang="en-US"/>
              <a:t>Backward Inheritance</a:t>
            </a:r>
            <a:r>
              <a:rPr lang="en-US">
                <a:latin typeface="Verdana"/>
                <a:cs typeface="Verdana"/>
              </a:rPr>
              <a:t>?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875490"/>
            <a:ext cx="7610476" cy="4788986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public class Foo{</a:t>
            </a:r>
          </a:p>
          <a:p>
            <a:pPr lvl="1">
              <a:buFontTx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	public void display () { … }</a:t>
            </a:r>
          </a:p>
          <a:p>
            <a:pPr lvl="1">
              <a:buFontTx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useChild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lvl="1">
              <a:buFontTx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childDisplay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lvl="1">
              <a:buFontTx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}       </a:t>
            </a:r>
          </a:p>
          <a:p>
            <a:pPr lvl="1">
              <a:buFontTx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FooChild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extends Foo{</a:t>
            </a:r>
          </a:p>
          <a:p>
            <a:pPr lvl="1">
              <a:buNone/>
            </a:pPr>
            <a:r>
              <a:rPr lang="en-US" sz="2000">
                <a:solidFill>
                  <a:srgbClr val="646464"/>
                </a:solidFill>
                <a:latin typeface="Consolas"/>
              </a:rPr>
              <a:t> 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Consolas"/>
              </a:rPr>
              <a:t>@Override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public void display () { … }</a:t>
            </a:r>
          </a:p>
          <a:p>
            <a:pPr lvl="1">
              <a:buFontTx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childDisplay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() { … }</a:t>
            </a:r>
          </a:p>
          <a:p>
            <a:pPr lvl="1">
              <a:buFontTx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849924" name="Line 4"/>
          <p:cNvSpPr>
            <a:spLocks noChangeShapeType="1"/>
          </p:cNvSpPr>
          <p:nvPr/>
        </p:nvSpPr>
        <p:spPr bwMode="auto">
          <a:xfrm flipV="1">
            <a:off x="2769167" y="3194902"/>
            <a:ext cx="2429327" cy="3391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49925" name="Line 5"/>
          <p:cNvSpPr>
            <a:spLocks noChangeShapeType="1"/>
          </p:cNvSpPr>
          <p:nvPr/>
        </p:nvSpPr>
        <p:spPr bwMode="auto">
          <a:xfrm>
            <a:off x="2769167" y="3194903"/>
            <a:ext cx="2531881" cy="3391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B2AEA9-CA1F-F688-85E0-1ACA8CEB1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5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4" grpId="0" animBg="1"/>
      <p:bldP spid="8499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8221" name="Group 4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91843259"/>
              </p:ext>
            </p:extLst>
          </p:nvPr>
        </p:nvGraphicFramePr>
        <p:xfrm>
          <a:off x="611188" y="4149725"/>
          <a:ext cx="2446337" cy="2271713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Pianist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staccato()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8222" name="Group 4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31945336"/>
              </p:ext>
            </p:extLst>
          </p:nvPr>
        </p:nvGraphicFramePr>
        <p:xfrm>
          <a:off x="3492500" y="4149725"/>
          <a:ext cx="2444750" cy="2235201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Violinist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pluck()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8208" name="Group 3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22796489"/>
              </p:ext>
            </p:extLst>
          </p:nvPr>
        </p:nvGraphicFramePr>
        <p:xfrm>
          <a:off x="3419475" y="476250"/>
          <a:ext cx="2520950" cy="2427225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Musician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favoriteComposer:String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8223" name="Group 4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62672678"/>
              </p:ext>
            </p:extLst>
          </p:nvPr>
        </p:nvGraphicFramePr>
        <p:xfrm>
          <a:off x="6372225" y="4149725"/>
          <a:ext cx="2444750" cy="2235201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Guitarist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guitarType:String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8224" name="Text Box 48"/>
          <p:cNvSpPr txBox="1">
            <a:spLocks noChangeArrowheads="1"/>
          </p:cNvSpPr>
          <p:nvPr/>
        </p:nvSpPr>
        <p:spPr bwMode="auto">
          <a:xfrm>
            <a:off x="5940425" y="1052513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Superclass</a:t>
            </a:r>
          </a:p>
        </p:txBody>
      </p:sp>
      <p:sp>
        <p:nvSpPr>
          <p:cNvPr id="818225" name="Text Box 49"/>
          <p:cNvSpPr txBox="1">
            <a:spLocks noChangeArrowheads="1"/>
          </p:cNvSpPr>
          <p:nvPr/>
        </p:nvSpPr>
        <p:spPr bwMode="auto">
          <a:xfrm>
            <a:off x="3705225" y="3669009"/>
            <a:ext cx="22320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3600" tIns="46800" rIns="93600" bIns="46800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Subclasses</a:t>
            </a:r>
          </a:p>
        </p:txBody>
      </p:sp>
      <p:sp>
        <p:nvSpPr>
          <p:cNvPr id="818227" name="Text Box 51"/>
          <p:cNvSpPr txBox="1">
            <a:spLocks noChangeArrowheads="1"/>
          </p:cNvSpPr>
          <p:nvPr/>
        </p:nvSpPr>
        <p:spPr bwMode="auto">
          <a:xfrm>
            <a:off x="6156325" y="3141663"/>
            <a:ext cx="22320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extends</a:t>
            </a:r>
          </a:p>
        </p:txBody>
      </p:sp>
      <p:sp>
        <p:nvSpPr>
          <p:cNvPr id="818228" name="AutoShape 52"/>
          <p:cNvSpPr>
            <a:spLocks noChangeArrowheads="1"/>
          </p:cNvSpPr>
          <p:nvPr/>
        </p:nvSpPr>
        <p:spPr bwMode="auto">
          <a:xfrm>
            <a:off x="4427538" y="2997200"/>
            <a:ext cx="288925" cy="28892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18229" name="Line 53"/>
          <p:cNvSpPr>
            <a:spLocks noChangeShapeType="1"/>
          </p:cNvSpPr>
          <p:nvPr/>
        </p:nvSpPr>
        <p:spPr bwMode="auto">
          <a:xfrm>
            <a:off x="4572000" y="32845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18230" name="AutoShape 54"/>
          <p:cNvSpPr>
            <a:spLocks noChangeArrowheads="1"/>
          </p:cNvSpPr>
          <p:nvPr/>
        </p:nvSpPr>
        <p:spPr bwMode="auto">
          <a:xfrm rot="3325999">
            <a:off x="3779838" y="2997200"/>
            <a:ext cx="288925" cy="28892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18231" name="Line 55"/>
          <p:cNvSpPr>
            <a:spLocks noChangeShapeType="1"/>
          </p:cNvSpPr>
          <p:nvPr/>
        </p:nvSpPr>
        <p:spPr bwMode="auto">
          <a:xfrm flipH="1">
            <a:off x="2339975" y="3213100"/>
            <a:ext cx="1439863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18232" name="AutoShape 56"/>
          <p:cNvSpPr>
            <a:spLocks noChangeArrowheads="1"/>
          </p:cNvSpPr>
          <p:nvPr/>
        </p:nvSpPr>
        <p:spPr bwMode="auto">
          <a:xfrm rot="-3236320">
            <a:off x="5364163" y="2924175"/>
            <a:ext cx="288925" cy="28892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818233" name="Line 57"/>
          <p:cNvSpPr>
            <a:spLocks noChangeShapeType="1"/>
          </p:cNvSpPr>
          <p:nvPr/>
        </p:nvSpPr>
        <p:spPr bwMode="auto">
          <a:xfrm>
            <a:off x="5651500" y="3141663"/>
            <a:ext cx="1512888" cy="93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5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224" grpId="0"/>
      <p:bldP spid="818225" grpId="0" animBg="1"/>
      <p:bldP spid="81822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0200"/>
            <a:ext cx="8382000" cy="838200"/>
          </a:xfrm>
        </p:spPr>
        <p:txBody>
          <a:bodyPr>
            <a:normAutofit/>
          </a:bodyPr>
          <a:lstStyle/>
          <a:p>
            <a:r>
              <a:rPr lang="en-US"/>
              <a:t>Superclass and </a:t>
            </a:r>
            <a:r>
              <a:rPr lang="en-US" err="1"/>
              <a:t>java.lang.Object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554" y="1427016"/>
            <a:ext cx="7822061" cy="5135563"/>
          </a:xfrm>
        </p:spPr>
        <p:txBody>
          <a:bodyPr>
            <a:normAutofit/>
          </a:bodyPr>
          <a:lstStyle/>
          <a:p>
            <a:r>
              <a:rPr lang="en-US">
                <a:latin typeface="Verdana"/>
                <a:cs typeface="Verdana"/>
              </a:rPr>
              <a:t>Java supports only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single inheritance</a:t>
            </a:r>
            <a:r>
              <a:rPr lang="en-US">
                <a:latin typeface="Verdana"/>
                <a:cs typeface="Verdana"/>
              </a:rPr>
              <a:t>: each class can explicitly inherits from exactly one superclass</a:t>
            </a:r>
          </a:p>
          <a:p>
            <a:pPr lvl="1"/>
            <a:r>
              <a:rPr lang="en-US">
                <a:latin typeface="Verdana"/>
                <a:cs typeface="Verdana"/>
              </a:rPr>
              <a:t>C++ supports multiple inheritance</a:t>
            </a:r>
          </a:p>
          <a:p>
            <a:r>
              <a:rPr lang="en-US">
                <a:latin typeface="Verdana"/>
                <a:cs typeface="Verdana"/>
              </a:rPr>
              <a:t>Java class hierarchy begins with class </a:t>
            </a:r>
            <a:r>
              <a:rPr lang="en-US" sz="1800">
                <a:solidFill>
                  <a:srgbClr val="0000FF"/>
                </a:solidFill>
                <a:latin typeface="Verdana"/>
                <a:cs typeface="Verdana"/>
              </a:rPr>
              <a:t>Object</a:t>
            </a:r>
            <a:r>
              <a:rPr lang="en-US">
                <a:latin typeface="Verdana"/>
                <a:cs typeface="Verdana"/>
              </a:rPr>
              <a:t> (in package </a:t>
            </a:r>
            <a:r>
              <a:rPr lang="en-US" err="1">
                <a:latin typeface="Verdana"/>
                <a:cs typeface="Verdana"/>
              </a:rPr>
              <a:t>java.lang</a:t>
            </a:r>
            <a:r>
              <a:rPr lang="en-US">
                <a:latin typeface="Verdana"/>
                <a:cs typeface="Verdana"/>
              </a:rPr>
              <a:t>)</a:t>
            </a:r>
          </a:p>
          <a:p>
            <a:pPr lvl="1"/>
            <a:r>
              <a:rPr lang="en-US">
                <a:latin typeface="Verdana"/>
                <a:cs typeface="Verdana"/>
              </a:rPr>
              <a:t>Every class in Java directly or indirectly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extends</a:t>
            </a:r>
            <a:r>
              <a:rPr lang="en-US">
                <a:latin typeface="Verdana"/>
                <a:cs typeface="Verdana"/>
              </a:rPr>
              <a:t> (or inherits from)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3515"/>
            <a:ext cx="8913813" cy="914400"/>
          </a:xfrm>
        </p:spPr>
        <p:txBody>
          <a:bodyPr/>
          <a:lstStyle/>
          <a:p>
            <a:r>
              <a:rPr lang="en-US"/>
              <a:t>Why Employ Inheritance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776519"/>
            <a:ext cx="7610476" cy="367076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>
                <a:latin typeface="Verdana"/>
                <a:cs typeface="Verdana"/>
              </a:rPr>
              <a:t>To allow for code reuse</a:t>
            </a:r>
          </a:p>
          <a:p>
            <a:pPr>
              <a:buFontTx/>
              <a:buChar char="•"/>
            </a:pPr>
            <a:r>
              <a:rPr lang="en-US">
                <a:latin typeface="Verdana"/>
                <a:cs typeface="Verdana"/>
              </a:rPr>
              <a:t>May result in more robust code</a:t>
            </a:r>
          </a:p>
          <a:p>
            <a:endParaRPr lang="en-US"/>
          </a:p>
        </p:txBody>
      </p:sp>
      <p:grpSp>
        <p:nvGrpSpPr>
          <p:cNvPr id="831492" name="Group 4"/>
          <p:cNvGrpSpPr>
            <a:grpSpLocks/>
          </p:cNvGrpSpPr>
          <p:nvPr/>
        </p:nvGrpSpPr>
        <p:grpSpPr bwMode="auto">
          <a:xfrm>
            <a:off x="3276600" y="3429000"/>
            <a:ext cx="1800225" cy="2808288"/>
            <a:chOff x="2064" y="2160"/>
            <a:chExt cx="1134" cy="1769"/>
          </a:xfrm>
        </p:grpSpPr>
        <p:sp>
          <p:nvSpPr>
            <p:cNvPr id="831493" name="AutoShape 5"/>
            <p:cNvSpPr>
              <a:spLocks noChangeArrowheads="1"/>
            </p:cNvSpPr>
            <p:nvPr/>
          </p:nvSpPr>
          <p:spPr bwMode="auto">
            <a:xfrm>
              <a:off x="2517" y="2840"/>
              <a:ext cx="181" cy="18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31494" name="Line 6"/>
            <p:cNvSpPr>
              <a:spLocks noChangeShapeType="1"/>
            </p:cNvSpPr>
            <p:nvPr/>
          </p:nvSpPr>
          <p:spPr bwMode="auto">
            <a:xfrm>
              <a:off x="2608" y="3022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831495" name="Group 7"/>
            <p:cNvGrpSpPr>
              <a:grpSpLocks/>
            </p:cNvGrpSpPr>
            <p:nvPr/>
          </p:nvGrpSpPr>
          <p:grpSpPr bwMode="auto">
            <a:xfrm>
              <a:off x="2064" y="2160"/>
              <a:ext cx="1134" cy="680"/>
              <a:chOff x="2064" y="1979"/>
              <a:chExt cx="1361" cy="681"/>
            </a:xfrm>
          </p:grpSpPr>
          <p:sp>
            <p:nvSpPr>
              <p:cNvPr id="831496" name="Rectangle 8"/>
              <p:cNvSpPr>
                <a:spLocks noChangeArrowheads="1"/>
              </p:cNvSpPr>
              <p:nvPr/>
            </p:nvSpPr>
            <p:spPr bwMode="auto">
              <a:xfrm>
                <a:off x="2064" y="1979"/>
                <a:ext cx="1361" cy="6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3600" tIns="46800" rIns="93600" bIns="46800"/>
              <a:lstStyle/>
              <a:p>
                <a:pPr algn="ctr"/>
                <a:r>
                  <a:rPr lang="en-US" sz="2000"/>
                  <a:t>Existing class</a:t>
                </a:r>
              </a:p>
            </p:txBody>
          </p:sp>
          <p:sp>
            <p:nvSpPr>
              <p:cNvPr id="831497" name="Line 9"/>
              <p:cNvSpPr>
                <a:spLocks noChangeShapeType="1"/>
              </p:cNvSpPr>
              <p:nvPr/>
            </p:nvSpPr>
            <p:spPr bwMode="auto">
              <a:xfrm>
                <a:off x="2064" y="2251"/>
                <a:ext cx="1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31498" name="Group 10"/>
            <p:cNvGrpSpPr>
              <a:grpSpLocks/>
            </p:cNvGrpSpPr>
            <p:nvPr/>
          </p:nvGrpSpPr>
          <p:grpSpPr bwMode="auto">
            <a:xfrm>
              <a:off x="2064" y="3294"/>
              <a:ext cx="1134" cy="635"/>
              <a:chOff x="2064" y="3294"/>
              <a:chExt cx="1361" cy="681"/>
            </a:xfrm>
          </p:grpSpPr>
          <p:sp>
            <p:nvSpPr>
              <p:cNvPr id="831499" name="Rectangle 11"/>
              <p:cNvSpPr>
                <a:spLocks noChangeArrowheads="1"/>
              </p:cNvSpPr>
              <p:nvPr/>
            </p:nvSpPr>
            <p:spPr bwMode="auto">
              <a:xfrm>
                <a:off x="2064" y="3294"/>
                <a:ext cx="1361" cy="6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3600" tIns="46800" rIns="93600" bIns="46800"/>
              <a:lstStyle/>
              <a:p>
                <a:pPr algn="ctr"/>
                <a:r>
                  <a:rPr lang="en-US" sz="2000"/>
                  <a:t>New class</a:t>
                </a:r>
              </a:p>
            </p:txBody>
          </p:sp>
          <p:sp>
            <p:nvSpPr>
              <p:cNvPr id="831500" name="Line 12"/>
              <p:cNvSpPr>
                <a:spLocks noChangeShapeType="1"/>
              </p:cNvSpPr>
              <p:nvPr/>
            </p:nvSpPr>
            <p:spPr bwMode="auto">
              <a:xfrm>
                <a:off x="2064" y="3566"/>
                <a:ext cx="1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523CC-5C86-31D7-3F4B-59EC62BD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8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8141"/>
            <a:ext cx="8913813" cy="914400"/>
          </a:xfrm>
        </p:spPr>
        <p:txBody>
          <a:bodyPr/>
          <a:lstStyle/>
          <a:p>
            <a:r>
              <a:rPr lang="en-US"/>
              <a:t>The Parent Of All 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802190"/>
            <a:ext cx="7610476" cy="4464139"/>
          </a:xfrm>
        </p:spPr>
        <p:txBody>
          <a:bodyPr/>
          <a:lstStyle/>
          <a:p>
            <a:pPr>
              <a:buFont typeface="Wingdings" charset="2"/>
              <a:buChar char=""/>
            </a:pPr>
            <a:r>
              <a:rPr lang="en-US">
                <a:latin typeface="Verdana"/>
                <a:cs typeface="Verdana"/>
              </a:rPr>
              <a:t>Class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Object</a:t>
            </a:r>
            <a:r>
              <a:rPr lang="en-US">
                <a:latin typeface="Verdana"/>
                <a:cs typeface="Verdana"/>
              </a:rPr>
              <a:t> is at the top of the inheritance hierarchy</a:t>
            </a:r>
          </a:p>
          <a:p>
            <a:pPr>
              <a:buFont typeface="Wingdings" charset="2"/>
              <a:buChar char=""/>
            </a:pPr>
            <a:r>
              <a:rPr lang="en-US">
                <a:latin typeface="Verdana"/>
                <a:cs typeface="Verdana"/>
              </a:rPr>
              <a:t>Inheritance from class Object is implicit</a:t>
            </a:r>
          </a:p>
          <a:p>
            <a:pPr>
              <a:buFont typeface="Wingdings" charset="2"/>
              <a:buChar char=""/>
            </a:pPr>
            <a:r>
              <a:rPr lang="en-US">
                <a:latin typeface="Verdana"/>
                <a:cs typeface="Verdana"/>
              </a:rPr>
              <a:t>All other classes inherit its data and methods</a:t>
            </a:r>
          </a:p>
          <a:p>
            <a:pPr marL="115888" indent="-115888">
              <a:buFontTx/>
              <a:buChar char="•"/>
            </a:pP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9BECE-5A58-26C2-F7E6-E15C074D8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2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0200"/>
            <a:ext cx="8382000" cy="838200"/>
          </a:xfrm>
        </p:spPr>
        <p:txBody>
          <a:bodyPr>
            <a:normAutofit/>
          </a:bodyPr>
          <a:lstStyle/>
          <a:p>
            <a:r>
              <a:rPr lang="en-US"/>
              <a:t>Superclass and </a:t>
            </a:r>
            <a:r>
              <a:rPr lang="en-US" err="1"/>
              <a:t>java.lang.Object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42894" y="1663227"/>
            <a:ext cx="7947000" cy="4899352"/>
          </a:xfrm>
        </p:spPr>
        <p:txBody>
          <a:bodyPr>
            <a:normAutofit/>
          </a:bodyPr>
          <a:lstStyle/>
          <a:p>
            <a:r>
              <a:rPr lang="en-US">
                <a:latin typeface="Verdana"/>
                <a:cs typeface="Verdana"/>
              </a:rPr>
              <a:t>The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direct superclass</a:t>
            </a:r>
            <a:r>
              <a:rPr lang="en-US">
                <a:latin typeface="Verdana"/>
                <a:cs typeface="Verdana"/>
              </a:rPr>
              <a:t> is the superclass from which the subclass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explicitly</a:t>
            </a:r>
            <a:r>
              <a:rPr lang="en-US">
                <a:latin typeface="Verdana"/>
                <a:cs typeface="Verdana"/>
              </a:rPr>
              <a:t> inherits (i.e. extends)</a:t>
            </a:r>
          </a:p>
          <a:p>
            <a:r>
              <a:rPr lang="en-US">
                <a:latin typeface="Verdana"/>
                <a:cs typeface="Verdana"/>
              </a:rPr>
              <a:t>An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indirect superclass</a:t>
            </a:r>
            <a:r>
              <a:rPr lang="en-US">
                <a:latin typeface="Verdana"/>
                <a:cs typeface="Verdana"/>
              </a:rPr>
              <a:t> is any class “above” the direct superclass in the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class hierarchy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45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8.7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Verdana"/>
                <a:cs typeface="Verdana"/>
              </a:rPr>
              <a:t>is-a: inheritance</a:t>
            </a:r>
          </a:p>
          <a:p>
            <a:r>
              <a:rPr lang="en-US" sz="2000">
                <a:latin typeface="Verdana"/>
                <a:cs typeface="Verdana"/>
              </a:rPr>
              <a:t>has-a: composition</a:t>
            </a:r>
          </a:p>
          <a:p>
            <a:endParaRPr lang="en-US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2F853-0F2D-05E9-63D7-98A15C4C3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465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913"/>
            <a:ext cx="8839200" cy="879325"/>
          </a:xfrm>
        </p:spPr>
        <p:txBody>
          <a:bodyPr>
            <a:normAutofit/>
          </a:bodyPr>
          <a:lstStyle/>
          <a:p>
            <a:r>
              <a:rPr lang="en-US" sz="3400"/>
              <a:t>Is-a vs. Has-a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424422"/>
            <a:ext cx="8382000" cy="50586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Is-a</a:t>
            </a:r>
            <a:r>
              <a:rPr lang="en-US">
                <a:latin typeface="Verdana"/>
                <a:cs typeface="Verdana"/>
              </a:rPr>
              <a:t> relationship represents </a:t>
            </a:r>
            <a:r>
              <a:rPr lang="en-US" b="1">
                <a:latin typeface="Verdana"/>
                <a:cs typeface="Verdana"/>
              </a:rPr>
              <a:t>inheritance</a:t>
            </a:r>
          </a:p>
          <a:p>
            <a:pPr lvl="1"/>
            <a:r>
              <a:rPr lang="en-US">
                <a:latin typeface="Verdana"/>
                <a:cs typeface="Verdana"/>
              </a:rPr>
              <a:t>Object of a subclass can also be treated as an object of its superclass</a:t>
            </a:r>
          </a:p>
          <a:p>
            <a:pPr marL="698500" lvl="2" indent="0">
              <a:buNone/>
            </a:pPr>
            <a:r>
              <a:rPr lang="en-US" sz="1600">
                <a:latin typeface="Verdana"/>
                <a:cs typeface="Verdana"/>
              </a:rPr>
              <a:t>e.g. a square object is-a shape object</a:t>
            </a:r>
          </a:p>
          <a:p>
            <a:pPr lvl="1"/>
            <a:r>
              <a:rPr lang="en-US">
                <a:latin typeface="Verdana"/>
                <a:cs typeface="Verdana"/>
              </a:rPr>
              <a:t>Since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>
                <a:latin typeface="Verdana"/>
                <a:cs typeface="Verdana"/>
              </a:rPr>
              <a:t>every subclass object is a superclass object, the number of objects of superclass &gt;=  the number of objects of any of its subclasses</a:t>
            </a:r>
            <a:endParaRPr lang="en-US">
              <a:solidFill>
                <a:srgbClr val="0000FF"/>
              </a:solidFill>
              <a:latin typeface="Verdana"/>
              <a:cs typeface="Verdana"/>
            </a:endParaRPr>
          </a:p>
          <a:p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Has-a</a:t>
            </a:r>
            <a:r>
              <a:rPr lang="en-US">
                <a:latin typeface="Verdana"/>
                <a:cs typeface="Verdana"/>
              </a:rPr>
              <a:t> relationship represents </a:t>
            </a:r>
            <a:r>
              <a:rPr lang="en-US" b="1">
                <a:latin typeface="Verdana"/>
                <a:cs typeface="Verdana"/>
              </a:rPr>
              <a:t>composition</a:t>
            </a:r>
          </a:p>
          <a:p>
            <a:pPr lvl="1"/>
            <a:r>
              <a:rPr lang="en-US">
                <a:latin typeface="Verdana"/>
                <a:cs typeface="Verdana"/>
              </a:rPr>
              <a:t>In a Has-a relationship, an object contains member references to other objects</a:t>
            </a:r>
          </a:p>
          <a:p>
            <a:pPr lvl="1"/>
            <a:r>
              <a:rPr lang="en-US">
                <a:latin typeface="Verdana"/>
                <a:cs typeface="Verdana"/>
              </a:rPr>
              <a:t>e.g. a student object has-a transcript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606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Inheritance hierarchy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Verdana"/>
                <a:cs typeface="Verdana"/>
              </a:rPr>
              <a:t>A superclass exists in a hierarchical relationship with its subclasses, called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inheritance hierarchy </a:t>
            </a:r>
            <a:r>
              <a:rPr lang="en-US">
                <a:latin typeface="Verdana"/>
                <a:cs typeface="Verdana"/>
              </a:rPr>
              <a:t>or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class hierarchy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92" y="2576944"/>
            <a:ext cx="4275700" cy="220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550560" y="4914257"/>
            <a:ext cx="8897066" cy="123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2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>
                <a:latin typeface="Verdana"/>
                <a:cs typeface="Verdana"/>
              </a:rPr>
              <a:t>An arrow represents an explicit is-a relationship (direct subclass)</a:t>
            </a:r>
          </a:p>
          <a:p>
            <a:pPr lvl="1"/>
            <a:r>
              <a:rPr lang="en-US" sz="1800">
                <a:latin typeface="Verdana"/>
                <a:cs typeface="Verdana"/>
              </a:rPr>
              <a:t>Employee is-a </a:t>
            </a:r>
            <a:r>
              <a:rPr lang="en-US" sz="1800" err="1">
                <a:latin typeface="Verdana"/>
                <a:cs typeface="Verdana"/>
              </a:rPr>
              <a:t>CommunityMember</a:t>
            </a:r>
            <a:endParaRPr lang="en-US" sz="1800">
              <a:latin typeface="Verdana"/>
              <a:cs typeface="Verdana"/>
            </a:endParaRPr>
          </a:p>
          <a:p>
            <a:pPr lvl="1"/>
            <a:r>
              <a:rPr lang="en-US" sz="1800">
                <a:latin typeface="Verdana"/>
                <a:cs typeface="Verdana"/>
              </a:rPr>
              <a:t>Teacher is-a Faculty</a:t>
            </a:r>
          </a:p>
        </p:txBody>
      </p:sp>
    </p:spTree>
    <p:extLst>
      <p:ext uri="{BB962C8B-B14F-4D97-AF65-F5344CB8AC3E}">
        <p14:creationId xmlns:p14="http://schemas.microsoft.com/office/powerpoint/2010/main" val="4267873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51838" y="846318"/>
            <a:ext cx="8492162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8.7 Which of the following is a </a:t>
            </a:r>
            <a:r>
              <a:rPr lang="en-US" sz="1800">
                <a:solidFill>
                  <a:srgbClr val="0000FF"/>
                </a:solidFill>
                <a:latin typeface="Verdana"/>
                <a:cs typeface="Verdana"/>
              </a:rPr>
              <a:t>direct</a:t>
            </a:r>
            <a:r>
              <a:rPr lang="en-US" sz="1800">
                <a:latin typeface="Verdana"/>
                <a:cs typeface="Verdana"/>
              </a:rPr>
              <a:t> superclass of Staff? (multiple choices may be correct)</a:t>
            </a:r>
          </a:p>
          <a:p>
            <a:pPr marL="0" indent="0">
              <a:buNone/>
            </a:pPr>
            <a:endParaRPr lang="en-US" sz="1800">
              <a:latin typeface="Verdana"/>
              <a:cs typeface="Verdana"/>
            </a:endParaRP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Faculty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Employee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Student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Alumnus</a:t>
            </a:r>
          </a:p>
          <a:p>
            <a:pPr marL="514350" indent="-514350">
              <a:buAutoNum type="alphaUcParenBoth"/>
            </a:pPr>
            <a:r>
              <a:rPr lang="en-US" sz="1800" err="1">
                <a:latin typeface="Verdana"/>
                <a:cs typeface="Verdana"/>
              </a:rPr>
              <a:t>CommunityMember</a:t>
            </a:r>
            <a:endParaRPr lang="en-US" sz="18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70" y="1558519"/>
            <a:ext cx="537020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9366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85" y="3050670"/>
            <a:ext cx="537020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97940" y="810707"/>
            <a:ext cx="7855776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8.8 Which of the following is an </a:t>
            </a:r>
            <a:r>
              <a:rPr lang="en-US" sz="1800">
                <a:solidFill>
                  <a:srgbClr val="0000FF"/>
                </a:solidFill>
                <a:latin typeface="Verdana"/>
                <a:cs typeface="Verdana"/>
              </a:rPr>
              <a:t>indirect</a:t>
            </a:r>
            <a:r>
              <a:rPr lang="en-US" sz="1800">
                <a:latin typeface="Verdana"/>
                <a:cs typeface="Verdana"/>
              </a:rPr>
              <a:t> superclass of Staff? (multiple choices may be correct)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Faculty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Employee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Student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Alumnus</a:t>
            </a:r>
          </a:p>
          <a:p>
            <a:pPr marL="514350" indent="-514350">
              <a:buAutoNum type="alphaUcParenBoth"/>
            </a:pPr>
            <a:r>
              <a:rPr lang="en-US" sz="1800" err="1">
                <a:latin typeface="Verdana"/>
                <a:cs typeface="Verdana"/>
              </a:rPr>
              <a:t>CommunityMemb</a:t>
            </a:r>
            <a:r>
              <a:rPr lang="en-US" err="1">
                <a:latin typeface="Verdana"/>
                <a:cs typeface="Verdana"/>
              </a:rPr>
              <a:t>er</a:t>
            </a:r>
            <a:endParaRPr lang="en-US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97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47780" y="884237"/>
            <a:ext cx="8243819" cy="6049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8.9 Consider two classes, Student and Person. What do you think is the best relationship between Student objects and Person objects? (Choose one)</a:t>
            </a:r>
          </a:p>
          <a:p>
            <a:pPr marL="0" indent="0">
              <a:buNone/>
            </a:pPr>
            <a:endParaRPr lang="en-US" sz="1800">
              <a:latin typeface="Verdana"/>
              <a:cs typeface="Verdana"/>
            </a:endParaRP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A student is-a person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A person is-a student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A student has-a person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A person has-a student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None of the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63" name="Rectangle 79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Sometimes…</a:t>
            </a:r>
          </a:p>
        </p:txBody>
      </p:sp>
      <p:graphicFrame>
        <p:nvGraphicFramePr>
          <p:cNvPr id="810076" name="Group 92"/>
          <p:cNvGraphicFramePr>
            <a:graphicFrameLocks noGrp="1"/>
          </p:cNvGraphicFramePr>
          <p:nvPr>
            <p:ph sz="quarter" idx="1"/>
          </p:nvPr>
        </p:nvGraphicFramePr>
        <p:xfrm>
          <a:off x="611188" y="4149725"/>
          <a:ext cx="2446337" cy="2366202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Pianist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favouriteComposer:String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0075" name="Group 91"/>
          <p:cNvGraphicFramePr>
            <a:graphicFrameLocks noGrp="1"/>
          </p:cNvGraphicFramePr>
          <p:nvPr>
            <p:ph sz="quarter" idx="2"/>
          </p:nvPr>
        </p:nvGraphicFramePr>
        <p:xfrm>
          <a:off x="3492500" y="4149725"/>
          <a:ext cx="2444750" cy="2366202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Violinist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favouriteComposer:String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0070" name="Rectangle 86"/>
          <p:cNvSpPr>
            <a:spLocks noGrp="1" noChangeArrowheads="1"/>
          </p:cNvSpPr>
          <p:nvPr>
            <p:ph sz="quarter" idx="3"/>
          </p:nvPr>
        </p:nvSpPr>
        <p:spPr>
          <a:xfrm>
            <a:off x="2555875" y="1412875"/>
            <a:ext cx="3810000" cy="2400300"/>
          </a:xfrm>
        </p:spPr>
        <p:txBody>
          <a:bodyPr/>
          <a:lstStyle/>
          <a:p>
            <a:pPr marL="0" indent="0"/>
            <a:endParaRPr lang="en-US" sz="1800"/>
          </a:p>
        </p:txBody>
      </p:sp>
      <p:graphicFrame>
        <p:nvGraphicFramePr>
          <p:cNvPr id="810074" name="Group 90"/>
          <p:cNvGraphicFramePr>
            <a:graphicFrameLocks noGrp="1"/>
          </p:cNvGraphicFramePr>
          <p:nvPr>
            <p:ph sz="quarter" idx="4"/>
          </p:nvPr>
        </p:nvGraphicFramePr>
        <p:xfrm>
          <a:off x="6372225" y="4149725"/>
          <a:ext cx="2444750" cy="2366202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Cellist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favouriteComposer:String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47780" y="884237"/>
            <a:ext cx="8243819" cy="6049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Verdana"/>
                <a:cs typeface="Verdana"/>
              </a:rPr>
              <a:t>8.10 Consider two classes, Car and Tire. What do you think is the best relationship between Car objects and Tire objects? (Choose one)</a:t>
            </a:r>
          </a:p>
          <a:p>
            <a:pPr marL="0" indent="0">
              <a:buNone/>
            </a:pPr>
            <a:endParaRPr lang="en-US" sz="1800">
              <a:latin typeface="Verdana"/>
              <a:cs typeface="Verdana"/>
            </a:endParaRP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A Car is-a Tire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A Tire is-a Car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A Car has-a Tire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A Tire has-a Car</a:t>
            </a:r>
          </a:p>
          <a:p>
            <a:pPr marL="514350" indent="-514350">
              <a:buAutoNum type="alphaUcParenBoth"/>
            </a:pPr>
            <a:r>
              <a:rPr lang="en-US" sz="1800">
                <a:latin typeface="Verdana"/>
                <a:cs typeface="Verdana"/>
              </a:rPr>
              <a:t>None of the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4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431673" y="1049247"/>
            <a:ext cx="281940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14" y="331598"/>
            <a:ext cx="8382000" cy="685800"/>
          </a:xfrm>
        </p:spPr>
        <p:txBody>
          <a:bodyPr>
            <a:normAutofit/>
          </a:bodyPr>
          <a:lstStyle/>
          <a:p>
            <a:r>
              <a:rPr lang="en-US"/>
              <a:t>Inheritance in Java: An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0786" y="985549"/>
            <a:ext cx="38369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 algn="l"/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circumference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area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getCircumference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circumference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setCircumference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c) {</a:t>
            </a:r>
          </a:p>
          <a:p>
            <a:pPr algn="l"/>
            <a:r>
              <a:rPr lang="en-US" sz="1400">
                <a:solidFill>
                  <a:srgbClr val="0000C0"/>
                </a:solidFill>
                <a:latin typeface="Consolas"/>
              </a:rPr>
              <a:t>circumference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c;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area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setArea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a) {</a:t>
            </a:r>
          </a:p>
          <a:p>
            <a:pPr algn="l"/>
            <a:r>
              <a:rPr lang="en-US" sz="1400">
                <a:solidFill>
                  <a:srgbClr val="0000C0"/>
                </a:solidFill>
                <a:latin typeface="Consolas"/>
              </a:rPr>
              <a:t>area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a;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40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class Shape</a:t>
            </a:r>
            <a:endParaRPr lang="en-US" sz="14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1673" y="985549"/>
            <a:ext cx="5222717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Square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 algn="l"/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getSide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setSide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s) {</a:t>
            </a:r>
          </a:p>
          <a:p>
            <a:pPr algn="l"/>
            <a:r>
              <a:rPr lang="en-US" sz="1400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s;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Square(</a:t>
            </a:r>
            <a:r>
              <a:rPr lang="en-US" sz="14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s) {</a:t>
            </a:r>
          </a:p>
          <a:p>
            <a:pPr algn="l"/>
            <a:r>
              <a:rPr lang="en-US" sz="1400">
                <a:solidFill>
                  <a:srgbClr val="0000C0"/>
                </a:solidFill>
                <a:latin typeface="Consolas"/>
              </a:rPr>
              <a:t>side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s;</a:t>
            </a:r>
          </a:p>
          <a:p>
            <a:pPr algn="l"/>
            <a:r>
              <a:rPr lang="en-US" sz="1400" err="1">
                <a:solidFill>
                  <a:srgbClr val="000000"/>
                </a:solidFill>
                <a:latin typeface="Consolas"/>
              </a:rPr>
              <a:t>setCircumference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(4 * s);</a:t>
            </a:r>
          </a:p>
          <a:p>
            <a:pPr algn="l"/>
            <a:r>
              <a:rPr lang="en-US" sz="1400" err="1">
                <a:solidFill>
                  <a:srgbClr val="000000"/>
                </a:solidFill>
                <a:latin typeface="Consolas"/>
              </a:rPr>
              <a:t>setArea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(s * s);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400">
              <a:latin typeface="Consolas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Square s1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Square(10);</a:t>
            </a:r>
          </a:p>
          <a:p>
            <a:pPr algn="l"/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"Side 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</a:t>
            </a:r>
            <a:r>
              <a:rPr lang="en-US" sz="1400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getSide());</a:t>
            </a:r>
          </a:p>
          <a:p>
            <a:pPr algn="l"/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"circumference 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s1.getCircumference());</a:t>
            </a:r>
          </a:p>
          <a:p>
            <a:pPr algn="l"/>
            <a:r>
              <a:rPr lang="en-US" sz="14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"Area = 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 + s1.getArea());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40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class Square</a:t>
            </a:r>
            <a:endParaRPr lang="en-US" sz="140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261166" y="902134"/>
            <a:ext cx="35609" cy="5666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536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14424" y="1380436"/>
            <a:ext cx="7610476" cy="48858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>
                <a:latin typeface="Verdana"/>
                <a:cs typeface="Verdana"/>
              </a:rPr>
              <a:t>Which class is at the top of the inheritance hierarchy?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>
                <a:latin typeface="Verdana"/>
                <a:cs typeface="Verdana"/>
              </a:rPr>
              <a:t>Which keyword is for creating a parent-child relationship?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>
                <a:latin typeface="Verdana"/>
                <a:cs typeface="Verdana"/>
              </a:rPr>
              <a:t>For Shape and Circle classes, give an example of class declaration for parent-child relationship.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>
                <a:latin typeface="Verdana"/>
                <a:cs typeface="Verdana"/>
              </a:rPr>
              <a:t>What is a parent-child relationship?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>
                <a:latin typeface="Verdana"/>
                <a:cs typeface="Verdana"/>
              </a:rPr>
              <a:t>How many direct parents can a class has?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>
                <a:latin typeface="Verdana"/>
                <a:cs typeface="Verdana"/>
              </a:rPr>
              <a:t>Will we have more or less parent objects than child objects?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83DE7-A9F6-3549-BB3B-3040ACB78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81200" cy="461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Quick Check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66BFB-5EDD-07FA-D92D-22C93715E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41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14424" y="1535044"/>
            <a:ext cx="7610476" cy="47312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1800">
                <a:latin typeface="Verdana"/>
                <a:cs typeface="Verdana"/>
              </a:rPr>
              <a:t>Can a child class redefine a method defined in the parent class?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800">
                <a:latin typeface="Verdana"/>
                <a:cs typeface="Verdana"/>
              </a:rPr>
              <a:t>How do we call this method redefinition?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800">
                <a:latin typeface="Verdana"/>
                <a:cs typeface="Verdana"/>
              </a:rPr>
              <a:t>How to call a method defined in the parent class?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800">
                <a:latin typeface="Verdana"/>
                <a:cs typeface="Verdana"/>
              </a:rPr>
              <a:t>How to make a method unable to be redefined by a child class?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800">
                <a:latin typeface="Verdana"/>
                <a:cs typeface="Verdana"/>
              </a:rPr>
              <a:t>Who can access the protected members of a class?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800">
                <a:latin typeface="Verdana"/>
                <a:cs typeface="Verdana"/>
              </a:rPr>
              <a:t>Can a child method be protected if the overridden parent method is public?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800">
                <a:latin typeface="Verdana"/>
                <a:cs typeface="Verdana"/>
              </a:rPr>
              <a:t>How can we prevent a class from having children?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839FB-6B77-8747-AF01-0F4FCCBF2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81200" cy="461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Quick Check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A4088-6B0D-2B4D-F54D-86DBA1DA0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65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C494-5455-6047-B795-218369E6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4778"/>
            <a:ext cx="8913813" cy="914400"/>
          </a:xfrm>
        </p:spPr>
        <p:txBody>
          <a:bodyPr/>
          <a:lstStyle/>
          <a:p>
            <a:r>
              <a:rPr lang="en-US"/>
              <a:t>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4F6E-5898-5848-A037-00972C41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668" y="1063324"/>
            <a:ext cx="7610476" cy="55598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Object class</a:t>
            </a:r>
          </a:p>
          <a:p>
            <a:pPr marL="457200" indent="-457200">
              <a:buAutoNum type="arabicPeriod"/>
            </a:pPr>
            <a:r>
              <a:rPr lang="en-US"/>
              <a:t>extends</a:t>
            </a:r>
          </a:p>
          <a:p>
            <a:pPr marL="457200" indent="-457200">
              <a:buAutoNum type="arabicPeriod"/>
            </a:pPr>
            <a:r>
              <a:rPr lang="en-US"/>
              <a:t>public class Circle extends Shape{}</a:t>
            </a:r>
          </a:p>
          <a:p>
            <a:pPr marL="457200" indent="-457200">
              <a:buAutoNum type="arabicPeriod"/>
            </a:pPr>
            <a:r>
              <a:rPr lang="en-US"/>
              <a:t>A child class inherits all the public and protected members of the parent class.</a:t>
            </a:r>
          </a:p>
          <a:p>
            <a:pPr marL="457200" indent="-457200">
              <a:buAutoNum type="arabicPeriod"/>
            </a:pPr>
            <a:r>
              <a:rPr lang="en-US"/>
              <a:t>One</a:t>
            </a:r>
          </a:p>
          <a:p>
            <a:pPr marL="457200" indent="-457200">
              <a:buAutoNum type="arabicPeriod"/>
            </a:pPr>
            <a:r>
              <a:rPr lang="en-US"/>
              <a:t>More</a:t>
            </a:r>
          </a:p>
          <a:p>
            <a:pPr marL="457200" indent="-457200">
              <a:buAutoNum type="arabicPeriod"/>
            </a:pPr>
            <a:r>
              <a:rPr lang="en-US"/>
              <a:t>Yes</a:t>
            </a:r>
          </a:p>
          <a:p>
            <a:pPr marL="457200" indent="-457200">
              <a:buAutoNum type="arabicPeriod"/>
            </a:pPr>
            <a:r>
              <a:rPr lang="en-US"/>
              <a:t>Overriding</a:t>
            </a:r>
          </a:p>
          <a:p>
            <a:pPr marL="457200" indent="-457200">
              <a:buAutoNum type="arabicPeriod"/>
            </a:pPr>
            <a:r>
              <a:rPr lang="en-US"/>
              <a:t>Use the keyword super</a:t>
            </a:r>
          </a:p>
          <a:p>
            <a:pPr marL="457200" indent="-457200">
              <a:buAutoNum type="arabicPeriod"/>
            </a:pPr>
            <a:r>
              <a:rPr lang="en-US"/>
              <a:t>Use the keyword final</a:t>
            </a:r>
          </a:p>
          <a:p>
            <a:pPr marL="457200" indent="-457200">
              <a:buAutoNum type="arabicPeriod"/>
            </a:pPr>
            <a:r>
              <a:rPr lang="en-US"/>
              <a:t>Classes in the same package and child classes.</a:t>
            </a:r>
          </a:p>
          <a:p>
            <a:pPr marL="457200" indent="-457200">
              <a:buAutoNum type="arabicPeriod"/>
            </a:pPr>
            <a:r>
              <a:rPr lang="en-US"/>
              <a:t>No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/>
              <a:t>Use the keyword final</a:t>
            </a:r>
          </a:p>
          <a:p>
            <a:pPr marL="457200" indent="-457200"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DAE6B-587C-D779-63BB-3373A3894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90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8.8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Verdana"/>
                <a:cs typeface="Verdana"/>
              </a:rPr>
              <a:t>Constructors in inheritance hierarchy</a:t>
            </a:r>
          </a:p>
          <a:p>
            <a:endParaRPr lang="en-US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44B4-3387-B35D-8AD1-5AE51589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57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r>
              <a:rPr lang="en-US"/>
              <a:t>Constructors for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1341" y="1662112"/>
            <a:ext cx="8316118" cy="490696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0000FF"/>
                </a:solidFill>
                <a:latin typeface="Verdana"/>
                <a:cs typeface="Verdana"/>
              </a:rPr>
              <a:t>Constructors are NOT inherited from superclass</a:t>
            </a:r>
          </a:p>
          <a:p>
            <a:r>
              <a:rPr lang="en-US" sz="1800">
                <a:latin typeface="Verdana"/>
                <a:cs typeface="Verdana"/>
              </a:rPr>
              <a:t>A subclass constructor can explicitly invoke a superclass constructor as super(…)</a:t>
            </a:r>
          </a:p>
          <a:p>
            <a:pPr lvl="1"/>
            <a:r>
              <a:rPr lang="en-US" sz="1600">
                <a:latin typeface="Verdana"/>
                <a:cs typeface="Verdana"/>
              </a:rPr>
              <a:t>If a subclass constructor explicitly invokes super(…), the statement </a:t>
            </a:r>
            <a:r>
              <a:rPr lang="en-US" sz="1600">
                <a:solidFill>
                  <a:srgbClr val="0000FF"/>
                </a:solidFill>
                <a:latin typeface="Verdana"/>
                <a:cs typeface="Verdana"/>
              </a:rPr>
              <a:t>super(…) must be the first statement</a:t>
            </a:r>
            <a:r>
              <a:rPr lang="en-US" sz="1600">
                <a:latin typeface="Verdana"/>
                <a:cs typeface="Verdana"/>
              </a:rPr>
              <a:t> in the subclass constructor.</a:t>
            </a:r>
          </a:p>
          <a:p>
            <a:pPr lvl="2"/>
            <a:r>
              <a:rPr lang="en-US" sz="1600">
                <a:latin typeface="Verdana"/>
                <a:cs typeface="Verdana"/>
              </a:rPr>
              <a:t>Otherwise, compiler error</a:t>
            </a:r>
          </a:p>
          <a:p>
            <a:r>
              <a:rPr lang="en-US" sz="1800">
                <a:latin typeface="Verdana"/>
                <a:cs typeface="Verdana"/>
              </a:rPr>
              <a:t>If a subclass constructor does not explicitly invoke a superclass constructor, it implicitly invokes the no argument constructor of the superclass, i.e., super(), as the first statement.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97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2999" y="874455"/>
            <a:ext cx="64409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SuperClass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999" y="3398969"/>
            <a:ext cx="5169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subObj1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(10);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SubClass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4091" y="4580102"/>
            <a:ext cx="3546841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What is the output?</a:t>
            </a:r>
          </a:p>
          <a:p>
            <a:pPr algn="l"/>
            <a:endParaRPr lang="en-US" sz="1600">
              <a:latin typeface="Verdana"/>
              <a:cs typeface="Verdana"/>
            </a:endParaRPr>
          </a:p>
          <a:p>
            <a:pPr marL="342900" indent="-342900" algn="l">
              <a:buAutoNum type="alphaUcParenBoth"/>
            </a:pPr>
            <a:r>
              <a:rPr lang="en-US" sz="1600">
                <a:latin typeface="Verdana"/>
                <a:cs typeface="Verdana"/>
              </a:rPr>
              <a:t>super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marL="342900" indent="-342900" algn="l">
              <a:buAutoNum type="alphaUcParenBoth"/>
            </a:pPr>
            <a:r>
              <a:rPr lang="en-US" sz="1600">
                <a:latin typeface="Verdana"/>
                <a:cs typeface="Verdana"/>
              </a:rPr>
              <a:t>super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marL="342900" indent="-342900" algn="l">
              <a:buAutoNum type="alphaUcParenBoth"/>
            </a:pPr>
            <a:r>
              <a:rPr lang="en-US" sz="1600">
                <a:latin typeface="Verdana"/>
                <a:cs typeface="Verdana"/>
              </a:rPr>
              <a:t>Compiler error</a:t>
            </a:r>
          </a:p>
          <a:p>
            <a:pPr marL="342900" indent="-342900" algn="l">
              <a:buAutoNum type="alphaUcParenBoth"/>
            </a:pPr>
            <a:r>
              <a:rPr lang="en-US" sz="1600">
                <a:latin typeface="Verdana"/>
                <a:cs typeface="Verdana"/>
              </a:rPr>
              <a:t>Run-time error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736519-6DC8-DC4B-8B48-538B746B4EA4}"/>
              </a:ext>
            </a:extLst>
          </p:cNvPr>
          <p:cNvSpPr txBox="1"/>
          <p:nvPr/>
        </p:nvSpPr>
        <p:spPr>
          <a:xfrm>
            <a:off x="87648" y="170393"/>
            <a:ext cx="7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8.11</a:t>
            </a:r>
          </a:p>
        </p:txBody>
      </p:sp>
    </p:spTree>
    <p:extLst>
      <p:ext uri="{BB962C8B-B14F-4D97-AF65-F5344CB8AC3E}">
        <p14:creationId xmlns:p14="http://schemas.microsoft.com/office/powerpoint/2010/main" val="5531978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901" y="570454"/>
            <a:ext cx="64409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SuperClass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901" y="3124999"/>
            <a:ext cx="67793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"subclass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subObj1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1739" y="4247469"/>
            <a:ext cx="3536360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What is the output?</a:t>
            </a:r>
          </a:p>
          <a:p>
            <a:pPr algn="l"/>
            <a:endParaRPr lang="en-US" sz="1600">
              <a:latin typeface="Verdana"/>
              <a:cs typeface="Verdana"/>
            </a:endParaRPr>
          </a:p>
          <a:p>
            <a:pPr algn="l"/>
            <a:r>
              <a:rPr lang="en-US" sz="1600">
                <a:latin typeface="Verdana"/>
                <a:cs typeface="Verdana"/>
              </a:rPr>
              <a:t>(A) super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(B) subclass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(C) super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subclass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(D) subclass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super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(E) Compiler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8421A-EC49-C545-B9FF-8B0AC9CF367E}"/>
              </a:ext>
            </a:extLst>
          </p:cNvPr>
          <p:cNvSpPr txBox="1"/>
          <p:nvPr/>
        </p:nvSpPr>
        <p:spPr>
          <a:xfrm>
            <a:off x="85901" y="86497"/>
            <a:ext cx="7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8.12</a:t>
            </a:r>
          </a:p>
        </p:txBody>
      </p:sp>
    </p:spTree>
    <p:extLst>
      <p:ext uri="{BB962C8B-B14F-4D97-AF65-F5344CB8AC3E}">
        <p14:creationId xmlns:p14="http://schemas.microsoft.com/office/powerpoint/2010/main" val="19607263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3799" y="440483"/>
            <a:ext cx="64409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SuperClass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54" y="3110425"/>
            <a:ext cx="66665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"subclass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subObj1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2547" y="4339564"/>
            <a:ext cx="3590999" cy="2339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What is the output?</a:t>
            </a:r>
          </a:p>
          <a:p>
            <a:pPr algn="l"/>
            <a:endParaRPr lang="en-US" sz="1600">
              <a:latin typeface="Verdana"/>
              <a:cs typeface="Verdana"/>
            </a:endParaRPr>
          </a:p>
          <a:p>
            <a:pPr algn="l"/>
            <a:r>
              <a:rPr lang="en-US" sz="1600">
                <a:latin typeface="Verdana"/>
                <a:cs typeface="Verdana"/>
              </a:rPr>
              <a:t>(A) super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(B) subclass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(C) super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subclass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(D) super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subclass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(E) Compiler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52D37-F473-6D4D-85AE-1B580295FE88}"/>
              </a:ext>
            </a:extLst>
          </p:cNvPr>
          <p:cNvSpPr txBox="1"/>
          <p:nvPr/>
        </p:nvSpPr>
        <p:spPr>
          <a:xfrm>
            <a:off x="85901" y="86497"/>
            <a:ext cx="7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8.13</a:t>
            </a:r>
          </a:p>
        </p:txBody>
      </p:sp>
    </p:spTree>
    <p:extLst>
      <p:ext uri="{BB962C8B-B14F-4D97-AF65-F5344CB8AC3E}">
        <p14:creationId xmlns:p14="http://schemas.microsoft.com/office/powerpoint/2010/main" val="327907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7155" name="Group 3"/>
          <p:cNvGraphicFramePr>
            <a:graphicFrameLocks noGrp="1"/>
          </p:cNvGraphicFramePr>
          <p:nvPr>
            <p:ph sz="quarter" idx="1"/>
          </p:nvPr>
        </p:nvGraphicFramePr>
        <p:xfrm>
          <a:off x="611188" y="4149725"/>
          <a:ext cx="2446337" cy="2366202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Pianist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favouriteComposer:String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7165" name="Group 13"/>
          <p:cNvGraphicFramePr>
            <a:graphicFrameLocks noGrp="1"/>
          </p:cNvGraphicFramePr>
          <p:nvPr>
            <p:ph sz="quarter" idx="2"/>
          </p:nvPr>
        </p:nvGraphicFramePr>
        <p:xfrm>
          <a:off x="3492500" y="4149725"/>
          <a:ext cx="2444750" cy="2366202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Violinist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favouriteComposer:String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7208" name="Group 5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73058444"/>
              </p:ext>
            </p:extLst>
          </p:nvPr>
        </p:nvGraphicFramePr>
        <p:xfrm>
          <a:off x="3404012" y="773134"/>
          <a:ext cx="2520950" cy="2427225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Instrumentalist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favouriteComposer:String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7175" name="Group 23"/>
          <p:cNvGraphicFramePr>
            <a:graphicFrameLocks noGrp="1"/>
          </p:cNvGraphicFramePr>
          <p:nvPr>
            <p:ph sz="quarter" idx="4"/>
          </p:nvPr>
        </p:nvGraphicFramePr>
        <p:xfrm>
          <a:off x="6372225" y="4149725"/>
          <a:ext cx="2444750" cy="2366202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Cellist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favouriteComposer:String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play()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perform()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practice()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compete()</a:t>
                      </a:r>
                    </a:p>
                  </a:txBody>
                  <a:tcPr marL="93600" marR="936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7209" name="Text Box 57"/>
          <p:cNvSpPr txBox="1">
            <a:spLocks noChangeArrowheads="1"/>
          </p:cNvSpPr>
          <p:nvPr/>
        </p:nvSpPr>
        <p:spPr bwMode="auto">
          <a:xfrm>
            <a:off x="4356100" y="3284538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351158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20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2360" y="489276"/>
            <a:ext cx="64409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SuperClass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591" y="3043821"/>
            <a:ext cx="66665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"subclass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subObj1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(10);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6637" y="4152719"/>
            <a:ext cx="3223077" cy="2462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latin typeface="Verdana"/>
                <a:cs typeface="Verdana"/>
              </a:rPr>
              <a:t>What is the output?</a:t>
            </a:r>
          </a:p>
          <a:p>
            <a:pPr algn="l"/>
            <a:endParaRPr lang="en-US" sz="1400">
              <a:latin typeface="Verdana"/>
              <a:cs typeface="Verdana"/>
            </a:endParaRPr>
          </a:p>
          <a:p>
            <a:pPr algn="l"/>
            <a:r>
              <a:rPr lang="en-US" sz="1400">
                <a:latin typeface="Verdana"/>
                <a:cs typeface="Verdana"/>
              </a:rPr>
              <a:t>(A) super 1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subclass 1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(B) subclass 1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super 1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(C)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subclass 1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(D) subclass 1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(E)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7416545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701" y="769576"/>
            <a:ext cx="57432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SuperClass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485" y="3533879"/>
            <a:ext cx="6081663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 super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"subclass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subObj1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2870" y="513608"/>
            <a:ext cx="3109758" cy="33239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latin typeface="Verdana"/>
                <a:cs typeface="Verdana"/>
              </a:rPr>
              <a:t>What is the output?</a:t>
            </a:r>
          </a:p>
          <a:p>
            <a:pPr algn="l"/>
            <a:endParaRPr lang="en-US" sz="1400">
              <a:latin typeface="Verdana"/>
              <a:cs typeface="Verdana"/>
            </a:endParaRPr>
          </a:p>
          <a:p>
            <a:pPr algn="l"/>
            <a:r>
              <a:rPr lang="en-US" sz="1400">
                <a:latin typeface="Verdana"/>
                <a:cs typeface="Verdana"/>
              </a:rPr>
              <a:t>(A)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subclass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(B) subclass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(C)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subclass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(D)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subclass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(E) subclass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7661D-7A3F-3E46-81F7-BD2860D32FB9}"/>
              </a:ext>
            </a:extLst>
          </p:cNvPr>
          <p:cNvSpPr txBox="1"/>
          <p:nvPr/>
        </p:nvSpPr>
        <p:spPr>
          <a:xfrm>
            <a:off x="85901" y="86497"/>
            <a:ext cx="7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8.15</a:t>
            </a:r>
          </a:p>
        </p:txBody>
      </p:sp>
    </p:spTree>
    <p:extLst>
      <p:ext uri="{BB962C8B-B14F-4D97-AF65-F5344CB8AC3E}">
        <p14:creationId xmlns:p14="http://schemas.microsoft.com/office/powerpoint/2010/main" val="1386092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3799" y="633987"/>
            <a:ext cx="64409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SuperClass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895" y="3204370"/>
            <a:ext cx="6779370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"subclass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	super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u="sng">
                <a:solidFill>
                  <a:srgbClr val="000000"/>
                </a:solidFill>
                <a:latin typeface="Consolas"/>
              </a:rPr>
              <a:t>subObj1 = </a:t>
            </a:r>
            <a:r>
              <a:rPr lang="en-US" sz="1600" b="1" u="sng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u="sng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u="sng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 u="sng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4868" y="4691638"/>
            <a:ext cx="3430555" cy="1877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What is the output?</a:t>
            </a:r>
          </a:p>
          <a:p>
            <a:pPr algn="l"/>
            <a:endParaRPr lang="en-US" sz="1600">
              <a:latin typeface="Verdana"/>
              <a:cs typeface="Verdana"/>
            </a:endParaRPr>
          </a:p>
          <a:p>
            <a:pPr algn="l"/>
            <a:r>
              <a:rPr lang="en-US" sz="1600">
                <a:latin typeface="Verdana"/>
                <a:cs typeface="Verdana"/>
              </a:rPr>
              <a:t>(A) super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subclass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(B) subclass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super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(C) Compiler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3ADFC-E23C-A844-A833-112E451665B8}"/>
              </a:ext>
            </a:extLst>
          </p:cNvPr>
          <p:cNvSpPr txBox="1"/>
          <p:nvPr/>
        </p:nvSpPr>
        <p:spPr>
          <a:xfrm>
            <a:off x="85901" y="86497"/>
            <a:ext cx="7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8.16</a:t>
            </a:r>
          </a:p>
        </p:txBody>
      </p:sp>
    </p:spTree>
    <p:extLst>
      <p:ext uri="{BB962C8B-B14F-4D97-AF65-F5344CB8AC3E}">
        <p14:creationId xmlns:p14="http://schemas.microsoft.com/office/powerpoint/2010/main" val="33575708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3799" y="476366"/>
            <a:ext cx="64409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SuperClass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030" y="3099582"/>
            <a:ext cx="6779370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	super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(10);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"subclass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subObj1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7604" y="4417013"/>
            <a:ext cx="3236495" cy="2462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latin typeface="Verdana"/>
                <a:cs typeface="Verdana"/>
              </a:rPr>
              <a:t>What is the output?</a:t>
            </a:r>
          </a:p>
          <a:p>
            <a:pPr algn="l"/>
            <a:endParaRPr lang="en-US" sz="1400">
              <a:latin typeface="Verdana"/>
              <a:cs typeface="Verdana"/>
            </a:endParaRPr>
          </a:p>
          <a:p>
            <a:pPr algn="l"/>
            <a:r>
              <a:rPr lang="en-US" sz="1400">
                <a:latin typeface="Verdana"/>
                <a:cs typeface="Verdana"/>
              </a:rPr>
              <a:t>(A) super 1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(B) subclass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(C) super 1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subclass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(D) subclass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super 1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(E)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super 1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subclass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0D806-FA25-2A48-954F-0FC2A3313529}"/>
              </a:ext>
            </a:extLst>
          </p:cNvPr>
          <p:cNvSpPr txBox="1"/>
          <p:nvPr/>
        </p:nvSpPr>
        <p:spPr>
          <a:xfrm>
            <a:off x="85901" y="86497"/>
            <a:ext cx="7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8.17</a:t>
            </a:r>
          </a:p>
        </p:txBody>
      </p:sp>
    </p:spTree>
    <p:extLst>
      <p:ext uri="{BB962C8B-B14F-4D97-AF65-F5344CB8AC3E}">
        <p14:creationId xmlns:p14="http://schemas.microsoft.com/office/powerpoint/2010/main" val="27019717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445" y="868264"/>
            <a:ext cx="57432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SuperClass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633" y="3422809"/>
            <a:ext cx="5968851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 super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(10);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"subclass 1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subObj1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(10);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2137" y="433584"/>
            <a:ext cx="3265601" cy="3046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What is the output?</a:t>
            </a:r>
          </a:p>
          <a:p>
            <a:pPr algn="l"/>
            <a:endParaRPr lang="en-US" sz="1600">
              <a:latin typeface="Verdana"/>
              <a:cs typeface="Verdana"/>
            </a:endParaRPr>
          </a:p>
          <a:p>
            <a:pPr algn="l"/>
            <a:r>
              <a:rPr lang="en-US" sz="1600">
                <a:latin typeface="Verdana"/>
                <a:cs typeface="Verdana"/>
              </a:rPr>
              <a:t>(A) super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(B) subclass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(C) super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subclass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(D) super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subclass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(E) super no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super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subclass 1 </a:t>
            </a:r>
            <a:r>
              <a:rPr lang="en-US" sz="1600" err="1">
                <a:latin typeface="Verdana"/>
                <a:cs typeface="Verdana"/>
              </a:rPr>
              <a:t>arg</a:t>
            </a:r>
            <a:r>
              <a:rPr lang="en-US" sz="1600">
                <a:latin typeface="Verdana"/>
                <a:cs typeface="Verdana"/>
              </a:rPr>
              <a:t> 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66006-C150-D24F-A156-2A606B8C7B39}"/>
              </a:ext>
            </a:extLst>
          </p:cNvPr>
          <p:cNvSpPr txBox="1"/>
          <p:nvPr/>
        </p:nvSpPr>
        <p:spPr>
          <a:xfrm>
            <a:off x="85901" y="86497"/>
            <a:ext cx="7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8.18</a:t>
            </a:r>
          </a:p>
        </p:txBody>
      </p:sp>
    </p:spTree>
    <p:extLst>
      <p:ext uri="{BB962C8B-B14F-4D97-AF65-F5344CB8AC3E}">
        <p14:creationId xmlns:p14="http://schemas.microsoft.com/office/powerpoint/2010/main" val="11738478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02" y="560739"/>
            <a:ext cx="5743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SuperClass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557" y="2161177"/>
            <a:ext cx="60816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subClass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SubClass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421" y="3761615"/>
            <a:ext cx="65537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SubSub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no </a:t>
            </a:r>
            <a:r>
              <a:rPr lang="en-US" sz="1600" i="1" err="1">
                <a:solidFill>
                  <a:srgbClr val="2A00FF"/>
                </a:solidFill>
                <a:latin typeface="Consolas"/>
              </a:rPr>
              <a:t>arg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 constructor"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SubSubClass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subSubObj1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SubSubClass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6531" y="199412"/>
            <a:ext cx="3100397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latin typeface="Verdana"/>
                <a:cs typeface="Verdana"/>
              </a:rPr>
              <a:t>What is the output?</a:t>
            </a:r>
          </a:p>
          <a:p>
            <a:pPr algn="l"/>
            <a:endParaRPr lang="en-US" sz="1400">
              <a:latin typeface="Verdana"/>
              <a:cs typeface="Verdana"/>
            </a:endParaRPr>
          </a:p>
          <a:p>
            <a:pPr algn="l"/>
            <a:r>
              <a:rPr lang="en-US" sz="1400">
                <a:latin typeface="Verdana"/>
                <a:cs typeface="Verdana"/>
              </a:rPr>
              <a:t>(A)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</a:t>
            </a:r>
            <a:r>
              <a:rPr lang="en-US" sz="1400" err="1">
                <a:latin typeface="Verdana"/>
                <a:cs typeface="Verdana"/>
              </a:rPr>
              <a:t>subClass</a:t>
            </a:r>
            <a:r>
              <a:rPr lang="en-US" sz="1400">
                <a:latin typeface="Verdana"/>
                <a:cs typeface="Verdana"/>
              </a:rPr>
              <a:t>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</a:t>
            </a:r>
            <a:r>
              <a:rPr lang="en-US" sz="1400" err="1">
                <a:latin typeface="Verdana"/>
                <a:cs typeface="Verdana"/>
              </a:rPr>
              <a:t>SubSub</a:t>
            </a:r>
            <a:r>
              <a:rPr lang="en-US" sz="1400">
                <a:latin typeface="Verdana"/>
                <a:cs typeface="Verdana"/>
              </a:rPr>
              <a:t>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(B) super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</a:t>
            </a:r>
            <a:r>
              <a:rPr lang="en-US" sz="1400" err="1">
                <a:latin typeface="Verdana"/>
                <a:cs typeface="Verdana"/>
              </a:rPr>
              <a:t>SubSub</a:t>
            </a:r>
            <a:r>
              <a:rPr lang="en-US" sz="1400">
                <a:latin typeface="Verdana"/>
                <a:cs typeface="Verdana"/>
              </a:rPr>
              <a:t>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(C) </a:t>
            </a:r>
            <a:r>
              <a:rPr lang="en-US" sz="1400" err="1">
                <a:latin typeface="Verdana"/>
                <a:cs typeface="Verdana"/>
              </a:rPr>
              <a:t>subClass</a:t>
            </a:r>
            <a:r>
              <a:rPr lang="en-US" sz="1400">
                <a:latin typeface="Verdana"/>
                <a:cs typeface="Verdana"/>
              </a:rPr>
              <a:t>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     </a:t>
            </a:r>
            <a:r>
              <a:rPr lang="en-US" sz="1400" err="1">
                <a:latin typeface="Verdana"/>
                <a:cs typeface="Verdana"/>
              </a:rPr>
              <a:t>SubSub</a:t>
            </a:r>
            <a:r>
              <a:rPr lang="en-US" sz="1400">
                <a:latin typeface="Verdana"/>
                <a:cs typeface="Verdana"/>
              </a:rPr>
              <a:t> no </a:t>
            </a:r>
            <a:r>
              <a:rPr lang="en-US" sz="1400" err="1">
                <a:latin typeface="Verdana"/>
                <a:cs typeface="Verdana"/>
              </a:rPr>
              <a:t>arg</a:t>
            </a:r>
            <a:r>
              <a:rPr lang="en-US" sz="1400">
                <a:latin typeface="Verdana"/>
                <a:cs typeface="Verdana"/>
              </a:rPr>
              <a:t> constructor</a:t>
            </a:r>
          </a:p>
          <a:p>
            <a:pPr algn="l"/>
            <a:r>
              <a:rPr lang="en-US" sz="1400">
                <a:latin typeface="Verdana"/>
                <a:cs typeface="Verdana"/>
              </a:rPr>
              <a:t>(D) Compiler error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A13CB-9B08-E14B-9D24-A2ED2B7DDC05}"/>
              </a:ext>
            </a:extLst>
          </p:cNvPr>
          <p:cNvSpPr txBox="1"/>
          <p:nvPr/>
        </p:nvSpPr>
        <p:spPr>
          <a:xfrm>
            <a:off x="85901" y="86497"/>
            <a:ext cx="7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8.19</a:t>
            </a:r>
          </a:p>
        </p:txBody>
      </p:sp>
    </p:spTree>
    <p:extLst>
      <p:ext uri="{BB962C8B-B14F-4D97-AF65-F5344CB8AC3E}">
        <p14:creationId xmlns:p14="http://schemas.microsoft.com/office/powerpoint/2010/main" val="20181891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8261" y="1335562"/>
            <a:ext cx="2881633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Remember: a superclass method, say </a:t>
            </a:r>
            <a:r>
              <a:rPr lang="en-US" sz="1600" err="1">
                <a:latin typeface="Verdana"/>
                <a:cs typeface="Verdana"/>
              </a:rPr>
              <a:t>fn</a:t>
            </a:r>
            <a:r>
              <a:rPr lang="en-US" sz="1600">
                <a:latin typeface="Verdana"/>
                <a:cs typeface="Verdana"/>
              </a:rPr>
              <a:t>(), can be invoked from subclass as </a:t>
            </a:r>
            <a:r>
              <a:rPr lang="en-US" sz="1600" err="1">
                <a:latin typeface="Verdana"/>
                <a:cs typeface="Verdana"/>
              </a:rPr>
              <a:t>super.fn</a:t>
            </a:r>
            <a:r>
              <a:rPr lang="en-US" sz="1600">
                <a:latin typeface="Verdana"/>
                <a:cs typeface="Verdana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0635" y="829235"/>
            <a:ext cx="47487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"super fn1"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SuperClass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635" y="2681021"/>
            <a:ext cx="51587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SuperClass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"subclass fn1"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	super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.fn1();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1600">
              <a:latin typeface="Consolas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subObj1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SubClass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	subObj1.fn1();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SubClass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7343" y="2865686"/>
            <a:ext cx="2672551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Verdana"/>
                <a:cs typeface="Verdana"/>
              </a:rPr>
              <a:t>What is the output of the program?</a:t>
            </a:r>
          </a:p>
          <a:p>
            <a:pPr algn="l"/>
            <a:endParaRPr lang="en-US" sz="1600">
              <a:latin typeface="Verdana"/>
              <a:cs typeface="Verdana"/>
            </a:endParaRPr>
          </a:p>
          <a:p>
            <a:pPr algn="l"/>
            <a:r>
              <a:rPr lang="en-US" sz="1600">
                <a:latin typeface="Verdana"/>
                <a:cs typeface="Verdana"/>
              </a:rPr>
              <a:t>(A) super fn1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(B) subclass fn1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(C) super fn1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subclass fn1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(D) subclass fn1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     super fn1</a:t>
            </a:r>
          </a:p>
          <a:p>
            <a:pPr algn="l"/>
            <a:r>
              <a:rPr lang="en-US" sz="1600">
                <a:latin typeface="Verdana"/>
                <a:cs typeface="Verdana"/>
              </a:rPr>
              <a:t>(E) Compiler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C4E75-CC2D-7E4F-8BA6-9D21FCE0DF65}"/>
              </a:ext>
            </a:extLst>
          </p:cNvPr>
          <p:cNvSpPr txBox="1"/>
          <p:nvPr/>
        </p:nvSpPr>
        <p:spPr>
          <a:xfrm>
            <a:off x="85901" y="86497"/>
            <a:ext cx="7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8.20</a:t>
            </a:r>
          </a:p>
        </p:txBody>
      </p:sp>
    </p:spTree>
    <p:extLst>
      <p:ext uri="{BB962C8B-B14F-4D97-AF65-F5344CB8AC3E}">
        <p14:creationId xmlns:p14="http://schemas.microsoft.com/office/powerpoint/2010/main" val="40718664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C494-5455-6047-B795-218369E6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to 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1A7E3-32FD-FDAB-A62F-CDE3AE64A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761D3-4BA9-484A-9C6C-AD43B6C02E49}"/>
              </a:ext>
            </a:extLst>
          </p:cNvPr>
          <p:cNvSpPr txBox="1"/>
          <p:nvPr/>
        </p:nvSpPr>
        <p:spPr>
          <a:xfrm>
            <a:off x="1114424" y="1395233"/>
            <a:ext cx="4928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8.1		A</a:t>
            </a:r>
          </a:p>
          <a:p>
            <a:r>
              <a:rPr lang="en-US"/>
              <a:t>8.2 		B</a:t>
            </a:r>
          </a:p>
          <a:p>
            <a:r>
              <a:rPr lang="en-US"/>
              <a:t>8.3		E</a:t>
            </a:r>
          </a:p>
          <a:p>
            <a:r>
              <a:rPr lang="en-US"/>
              <a:t>8.4		C</a:t>
            </a:r>
          </a:p>
          <a:p>
            <a:r>
              <a:rPr lang="en-US"/>
              <a:t>8.5 		B</a:t>
            </a:r>
          </a:p>
          <a:p>
            <a:r>
              <a:rPr lang="en-US"/>
              <a:t>8.6		D</a:t>
            </a:r>
          </a:p>
          <a:p>
            <a:r>
              <a:rPr lang="en-US"/>
              <a:t>8.7 		B</a:t>
            </a:r>
          </a:p>
          <a:p>
            <a:r>
              <a:rPr lang="en-US"/>
              <a:t>8.8 		E</a:t>
            </a:r>
          </a:p>
          <a:p>
            <a:r>
              <a:rPr lang="en-US"/>
              <a:t>8.9 		A</a:t>
            </a:r>
          </a:p>
          <a:p>
            <a:r>
              <a:rPr lang="en-US"/>
              <a:t>8.10 	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B0C48-207A-5141-BD8A-431B68A2FAC7}"/>
              </a:ext>
            </a:extLst>
          </p:cNvPr>
          <p:cNvSpPr txBox="1"/>
          <p:nvPr/>
        </p:nvSpPr>
        <p:spPr>
          <a:xfrm>
            <a:off x="4572000" y="1395233"/>
            <a:ext cx="2360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8.11		C</a:t>
            </a:r>
          </a:p>
          <a:p>
            <a:r>
              <a:rPr lang="en-US"/>
              <a:t>8.12 	C</a:t>
            </a:r>
          </a:p>
          <a:p>
            <a:r>
              <a:rPr lang="en-US"/>
              <a:t>8.13		E</a:t>
            </a:r>
          </a:p>
          <a:p>
            <a:r>
              <a:rPr lang="en-US"/>
              <a:t>8.14		C</a:t>
            </a:r>
          </a:p>
          <a:p>
            <a:r>
              <a:rPr lang="en-US"/>
              <a:t>8.15 	A</a:t>
            </a:r>
          </a:p>
          <a:p>
            <a:r>
              <a:rPr lang="en-US"/>
              <a:t>8.16		C</a:t>
            </a:r>
          </a:p>
          <a:p>
            <a:r>
              <a:rPr lang="en-US"/>
              <a:t>8.17 	C</a:t>
            </a:r>
          </a:p>
          <a:p>
            <a:r>
              <a:rPr lang="en-US"/>
              <a:t>8.18 	C</a:t>
            </a:r>
          </a:p>
          <a:p>
            <a:r>
              <a:rPr lang="en-US"/>
              <a:t>8.19 	A</a:t>
            </a:r>
          </a:p>
          <a:p>
            <a:r>
              <a:rPr lang="en-US"/>
              <a:t>8.20 	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2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No superclass source code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To implement a subclass, the source code of superclass is not needed – the .class file of superclass is sufficient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62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Java keyword: </a:t>
            </a:r>
            <a:r>
              <a:rPr lang="en-US">
                <a:solidFill>
                  <a:srgbClr val="0000FF"/>
                </a:solidFill>
              </a:rPr>
              <a:t>extends</a:t>
            </a:r>
            <a:r>
              <a:rPr lang="en-US"/>
              <a:t> to define a subclass</a:t>
            </a:r>
          </a:p>
          <a:p>
            <a:r>
              <a:rPr lang="en-US"/>
              <a:t>Subclass “inherits” all members and methods of superclass</a:t>
            </a:r>
          </a:p>
          <a:p>
            <a:r>
              <a:rPr lang="en-US"/>
              <a:t>Subclass can </a:t>
            </a:r>
            <a:r>
              <a:rPr lang="en-US">
                <a:solidFill>
                  <a:srgbClr val="0000FF"/>
                </a:solidFill>
              </a:rPr>
              <a:t>override</a:t>
            </a:r>
            <a:r>
              <a:rPr lang="en-US"/>
              <a:t> superclass methods</a:t>
            </a:r>
          </a:p>
          <a:p>
            <a:r>
              <a:rPr lang="en-US"/>
              <a:t>Subclass can add its own members and methods</a:t>
            </a:r>
          </a:p>
          <a:p>
            <a:r>
              <a:rPr lang="en-US"/>
              <a:t>When a method is invoked on a subclass object</a:t>
            </a:r>
          </a:p>
          <a:p>
            <a:pPr lvl="1"/>
            <a:r>
              <a:rPr lang="en-US" sz="2000"/>
              <a:t>If method is defined in Subclass, then that method is called</a:t>
            </a:r>
          </a:p>
          <a:p>
            <a:pPr lvl="1"/>
            <a:r>
              <a:rPr lang="en-US" sz="2000"/>
              <a:t>Else, call the method defined in Superclass (recursively)</a:t>
            </a:r>
          </a:p>
          <a:p>
            <a:pPr lvl="1"/>
            <a:r>
              <a:rPr lang="en-US" sz="2000"/>
              <a:t>Same is true when a member is accessed on a subclass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>
                <a:latin typeface="Verdana"/>
                <a:cs typeface="Verdana"/>
              </a:rPr>
              <a:t>Subclass inherits the </a:t>
            </a:r>
            <a:r>
              <a:rPr lang="en-US" b="1">
                <a:latin typeface="Verdana"/>
                <a:cs typeface="Verdana"/>
              </a:rPr>
              <a:t>members</a:t>
            </a:r>
            <a:r>
              <a:rPr lang="en-US">
                <a:latin typeface="Verdana"/>
                <a:cs typeface="Verdana"/>
              </a:rPr>
              <a:t> of the Superclass.</a:t>
            </a:r>
          </a:p>
          <a:p>
            <a:pPr>
              <a:buFontTx/>
              <a:buChar char="•"/>
            </a:pPr>
            <a:endParaRPr lang="en-US">
              <a:latin typeface="Verdana"/>
              <a:cs typeface="Verdana"/>
            </a:endParaRPr>
          </a:p>
          <a:p>
            <a:pPr marL="0" indent="0">
              <a:buNone/>
            </a:pPr>
            <a:endParaRPr lang="en-US">
              <a:latin typeface="Verdana"/>
              <a:cs typeface="Verdana"/>
            </a:endParaRPr>
          </a:p>
          <a:p>
            <a:pPr>
              <a:buFontTx/>
              <a:buChar char="•"/>
            </a:pPr>
            <a:endParaRPr lang="en-US">
              <a:latin typeface="Verdana"/>
              <a:cs typeface="Verdana"/>
            </a:endParaRPr>
          </a:p>
          <a:p>
            <a:pPr>
              <a:buFontTx/>
              <a:buChar char="•"/>
            </a:pPr>
            <a:endParaRPr lang="en-US">
              <a:latin typeface="Verdana"/>
              <a:cs typeface="Verdana"/>
            </a:endParaRPr>
          </a:p>
          <a:p>
            <a:pPr>
              <a:buFontTx/>
              <a:buChar char="•"/>
            </a:pPr>
            <a:r>
              <a:rPr lang="en-US">
                <a:latin typeface="Verdana"/>
                <a:cs typeface="Verdana"/>
              </a:rPr>
              <a:t>Subclass can add new methods and instance variables</a:t>
            </a:r>
          </a:p>
          <a:p>
            <a:pPr>
              <a:buFontTx/>
              <a:buChar char="•"/>
            </a:pPr>
            <a:r>
              <a:rPr lang="en-US">
                <a:latin typeface="Verdana"/>
                <a:cs typeface="Verdana"/>
              </a:rPr>
              <a:t>Subclass can </a:t>
            </a:r>
            <a:r>
              <a:rPr lang="en-US">
                <a:solidFill>
                  <a:srgbClr val="0000FF"/>
                </a:solidFill>
                <a:latin typeface="Verdana"/>
                <a:cs typeface="Verdana"/>
              </a:rPr>
              <a:t>override</a:t>
            </a:r>
            <a:r>
              <a:rPr lang="en-US">
                <a:latin typeface="Verdana"/>
                <a:cs typeface="Verdana"/>
              </a:rPr>
              <a:t> the methods it inherits from the Superclass</a:t>
            </a:r>
          </a:p>
          <a:p>
            <a:pPr>
              <a:buFontTx/>
              <a:buChar char="•"/>
            </a:pPr>
            <a:r>
              <a:rPr lang="en-US">
                <a:latin typeface="Verdana"/>
                <a:cs typeface="Verdana"/>
              </a:rPr>
              <a:t>Subclass can give new values to inherited instance variables</a:t>
            </a:r>
          </a:p>
          <a:p>
            <a:pPr>
              <a:buFontTx/>
              <a:buChar char="•"/>
            </a:pPr>
            <a:endParaRPr lang="en-US"/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1619250" y="2708275"/>
            <a:ext cx="2519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sz="2000" b="1"/>
              <a:t>Instance Variables</a:t>
            </a:r>
          </a:p>
        </p:txBody>
      </p:sp>
      <p:sp>
        <p:nvSpPr>
          <p:cNvPr id="821253" name="Text Box 5"/>
          <p:cNvSpPr txBox="1">
            <a:spLocks noChangeArrowheads="1"/>
          </p:cNvSpPr>
          <p:nvPr/>
        </p:nvSpPr>
        <p:spPr bwMode="auto">
          <a:xfrm>
            <a:off x="4356100" y="2708275"/>
            <a:ext cx="2519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r>
              <a:rPr lang="en-US" sz="2000" b="1"/>
              <a:t>methods</a:t>
            </a:r>
          </a:p>
        </p:txBody>
      </p:sp>
      <p:sp>
        <p:nvSpPr>
          <p:cNvPr id="821254" name="Line 6"/>
          <p:cNvSpPr>
            <a:spLocks noChangeShapeType="1"/>
          </p:cNvSpPr>
          <p:nvPr/>
        </p:nvSpPr>
        <p:spPr bwMode="auto">
          <a:xfrm flipH="1">
            <a:off x="3348038" y="2060575"/>
            <a:ext cx="503237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821255" name="Line 7"/>
          <p:cNvSpPr>
            <a:spLocks noChangeShapeType="1"/>
          </p:cNvSpPr>
          <p:nvPr/>
        </p:nvSpPr>
        <p:spPr bwMode="auto">
          <a:xfrm>
            <a:off x="4067175" y="2060575"/>
            <a:ext cx="504825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600" tIns="46800" rIns="93600" bIns="46800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DC9B5-AB0A-6292-F205-B1845B106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0BD8E-34A2-3444-8C06-8E4CE64802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65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subclass method, a superclass member/method can be accessed using </a:t>
            </a:r>
            <a:r>
              <a:rPr lang="en-US" err="1">
                <a:solidFill>
                  <a:srgbClr val="0000FF"/>
                </a:solidFill>
              </a:rPr>
              <a:t>super.method</a:t>
            </a:r>
            <a:r>
              <a:rPr lang="en-US">
                <a:solidFill>
                  <a:srgbClr val="0000FF"/>
                </a:solidFill>
              </a:rPr>
              <a:t>()</a:t>
            </a:r>
            <a:r>
              <a:rPr lang="en-US"/>
              <a:t> or </a:t>
            </a:r>
            <a:r>
              <a:rPr lang="en-US" err="1">
                <a:solidFill>
                  <a:srgbClr val="0000FF"/>
                </a:solidFill>
              </a:rPr>
              <a:t>super.member</a:t>
            </a:r>
            <a:endParaRPr lang="en-US">
              <a:solidFill>
                <a:srgbClr val="0000FF"/>
              </a:solidFill>
            </a:endParaRPr>
          </a:p>
          <a:p>
            <a:r>
              <a:rPr lang="en-US"/>
              <a:t>Access modifier: </a:t>
            </a:r>
            <a:r>
              <a:rPr lang="en-US">
                <a:solidFill>
                  <a:srgbClr val="0000FF"/>
                </a:solidFill>
              </a:rPr>
              <a:t>protected</a:t>
            </a:r>
            <a:r>
              <a:rPr lang="en-US"/>
              <a:t> (between public and private)</a:t>
            </a:r>
          </a:p>
          <a:p>
            <a:pPr lvl="1"/>
            <a:r>
              <a:rPr lang="en-US"/>
              <a:t>In Subclass methods, protected members and methods of </a:t>
            </a:r>
            <a:r>
              <a:rPr lang="en-US" err="1"/>
              <a:t>SuperClass</a:t>
            </a:r>
            <a:r>
              <a:rPr lang="en-US"/>
              <a:t> can be accessed.</a:t>
            </a:r>
          </a:p>
          <a:p>
            <a:r>
              <a:rPr lang="en-US">
                <a:solidFill>
                  <a:srgbClr val="0000FF"/>
                </a:solidFill>
              </a:rPr>
              <a:t>Constructors</a:t>
            </a:r>
            <a:r>
              <a:rPr lang="en-US"/>
              <a:t> for superclass are </a:t>
            </a:r>
            <a:r>
              <a:rPr lang="en-US">
                <a:solidFill>
                  <a:srgbClr val="0000FF"/>
                </a:solidFill>
              </a:rPr>
              <a:t>not inherited</a:t>
            </a:r>
            <a:r>
              <a:rPr lang="en-US"/>
              <a:t> by subclass</a:t>
            </a:r>
          </a:p>
          <a:p>
            <a:r>
              <a:rPr lang="en-US"/>
              <a:t>When a Subclass constructor is invoked</a:t>
            </a:r>
          </a:p>
          <a:p>
            <a:pPr lvl="1"/>
            <a:r>
              <a:rPr lang="en-US"/>
              <a:t>If the Subclass constructor definition includes a call to a superclass constructor as the first line (using super(…)), then that constructor of the superclass is invoked.</a:t>
            </a:r>
          </a:p>
          <a:p>
            <a:pPr lvl="1"/>
            <a:r>
              <a:rPr lang="en-US"/>
              <a:t>Else, the no-argument constructor of Superclass is invoked (if the no-argument constructor doesn’t exist anymore, compiler error).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04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Java annotation </a:t>
            </a:r>
            <a:r>
              <a:rPr lang="en-US">
                <a:solidFill>
                  <a:srgbClr val="0000FF"/>
                </a:solidFill>
              </a:rPr>
              <a:t>@Override </a:t>
            </a:r>
            <a:r>
              <a:rPr lang="en-US"/>
              <a:t>may be used to indicate that a method in a Subclass overrides a method in a Superclass</a:t>
            </a:r>
          </a:p>
          <a:p>
            <a:r>
              <a:rPr lang="en-US"/>
              <a:t>Compiler checks that there is a method in the Superclass with the exact same signature</a:t>
            </a:r>
          </a:p>
          <a:p>
            <a:r>
              <a:rPr lang="en-US"/>
              <a:t>Superclass source code not needed to define a Subclass that extends that Superclass</a:t>
            </a:r>
          </a:p>
          <a:p>
            <a:r>
              <a:rPr lang="en-US"/>
              <a:t>Class </a:t>
            </a:r>
            <a:r>
              <a:rPr lang="en-US" err="1"/>
              <a:t>java.lang.Object</a:t>
            </a:r>
            <a:r>
              <a:rPr lang="en-US"/>
              <a:t> is direct or indirect superclass of all classes.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082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6035" y="994758"/>
            <a:ext cx="5575565" cy="6283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5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5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Card {</a:t>
            </a:r>
          </a:p>
          <a:p>
            <a:pPr algn="l"/>
            <a:endParaRPr lang="en-US" sz="1350">
              <a:latin typeface="Consolas"/>
            </a:endParaRPr>
          </a:p>
          <a:p>
            <a:pPr algn="l"/>
            <a:r>
              <a:rPr lang="en-US" sz="135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350" b="1">
                <a:solidFill>
                  <a:srgbClr val="0000C0"/>
                </a:solidFill>
                <a:latin typeface="Consolas"/>
              </a:rPr>
              <a:t>face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35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350" b="1">
                <a:solidFill>
                  <a:srgbClr val="0000C0"/>
                </a:solidFill>
                <a:latin typeface="Consolas"/>
              </a:rPr>
              <a:t>suit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350">
              <a:latin typeface="Consolas"/>
            </a:endParaRPr>
          </a:p>
          <a:p>
            <a:pPr algn="l"/>
            <a:r>
              <a:rPr lang="en-US" sz="135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Card (String </a:t>
            </a:r>
            <a:r>
              <a:rPr lang="en-US" sz="1350" b="1" err="1">
                <a:solidFill>
                  <a:srgbClr val="000000"/>
                </a:solidFill>
                <a:latin typeface="Consolas"/>
              </a:rPr>
              <a:t>cardFace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350" b="1" err="1">
                <a:solidFill>
                  <a:srgbClr val="000000"/>
                </a:solidFill>
                <a:latin typeface="Consolas"/>
              </a:rPr>
              <a:t>cardSuit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sz="1350">
                <a:solidFill>
                  <a:srgbClr val="0000C0"/>
                </a:solidFill>
                <a:latin typeface="Consolas"/>
              </a:rPr>
              <a:t>face</a:t>
            </a:r>
            <a:r>
              <a:rPr lang="en-US" sz="135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50" err="1">
                <a:solidFill>
                  <a:srgbClr val="000000"/>
                </a:solidFill>
                <a:latin typeface="Consolas"/>
              </a:rPr>
              <a:t>cardFace</a:t>
            </a:r>
            <a:r>
              <a:rPr lang="en-US" sz="135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350">
                <a:solidFill>
                  <a:srgbClr val="0000C0"/>
                </a:solidFill>
                <a:latin typeface="Consolas"/>
              </a:rPr>
              <a:t>suit</a:t>
            </a:r>
            <a:r>
              <a:rPr lang="en-US" sz="135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50" err="1">
                <a:solidFill>
                  <a:srgbClr val="000000"/>
                </a:solidFill>
                <a:latin typeface="Consolas"/>
              </a:rPr>
              <a:t>cardSuit</a:t>
            </a:r>
            <a:r>
              <a:rPr lang="en-US" sz="135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35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350">
                <a:solidFill>
                  <a:srgbClr val="3F7F5F"/>
                </a:solidFill>
                <a:latin typeface="Consolas"/>
              </a:rPr>
              <a:t>// end constructor</a:t>
            </a:r>
          </a:p>
          <a:p>
            <a:pPr algn="l"/>
            <a:endParaRPr lang="en-US" sz="1350">
              <a:solidFill>
                <a:srgbClr val="646464"/>
              </a:solidFill>
              <a:latin typeface="Consolas"/>
            </a:endParaRPr>
          </a:p>
          <a:p>
            <a:pPr algn="l"/>
            <a:r>
              <a:rPr lang="en-US" sz="135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35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Override</a:t>
            </a:r>
            <a:endParaRPr lang="en-US" sz="1350">
              <a:latin typeface="Consolas"/>
            </a:endParaRPr>
          </a:p>
          <a:p>
            <a:pPr algn="l"/>
            <a:r>
              <a:rPr lang="en-US" sz="135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350" b="1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35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350" b="1">
                <a:solidFill>
                  <a:srgbClr val="0000C0"/>
                </a:solidFill>
                <a:latin typeface="Consolas"/>
              </a:rPr>
              <a:t>face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350" b="1">
                <a:solidFill>
                  <a:srgbClr val="2A00FF"/>
                </a:solidFill>
                <a:latin typeface="Consolas"/>
              </a:rPr>
              <a:t>" of "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350" b="1">
                <a:solidFill>
                  <a:srgbClr val="0000C0"/>
                </a:solidFill>
                <a:latin typeface="Consolas"/>
              </a:rPr>
              <a:t>suit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35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350">
                <a:solidFill>
                  <a:srgbClr val="3F7F5F"/>
                </a:solidFill>
                <a:latin typeface="Consolas"/>
              </a:rPr>
              <a:t>// end method </a:t>
            </a:r>
            <a:r>
              <a:rPr lang="en-US" sz="1350" err="1">
                <a:solidFill>
                  <a:srgbClr val="3F7F5F"/>
                </a:solidFill>
                <a:latin typeface="Consolas"/>
              </a:rPr>
              <a:t>toString</a:t>
            </a:r>
            <a:r>
              <a:rPr lang="en-US" sz="1350">
                <a:solidFill>
                  <a:srgbClr val="3F7F5F"/>
                </a:solidFill>
                <a:latin typeface="Consolas"/>
              </a:rPr>
              <a:t>()</a:t>
            </a:r>
          </a:p>
          <a:p>
            <a:pPr algn="l"/>
            <a:endParaRPr lang="en-US" sz="1350">
              <a:latin typeface="Consolas"/>
            </a:endParaRPr>
          </a:p>
          <a:p>
            <a:pPr algn="l"/>
            <a:r>
              <a:rPr lang="en-US" sz="135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5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5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350" b="1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argv</a:t>
            </a:r>
            <a:r>
              <a:rPr lang="en-US" sz="1350" b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[]) </a:t>
            </a:r>
            <a:r>
              <a:rPr lang="en-US" sz="1350" b="1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throws</a:t>
            </a:r>
            <a:r>
              <a:rPr lang="en-US" sz="1350" b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Exception {</a:t>
            </a:r>
          </a:p>
          <a:p>
            <a:pPr algn="l"/>
            <a:endParaRPr lang="en-US" sz="1350">
              <a:latin typeface="Consolas"/>
            </a:endParaRPr>
          </a:p>
          <a:p>
            <a:pPr algn="l"/>
            <a:r>
              <a:rPr lang="en-US" sz="1350">
                <a:solidFill>
                  <a:srgbClr val="000000"/>
                </a:solidFill>
                <a:latin typeface="Consolas"/>
              </a:rPr>
              <a:t>Card c1 = </a:t>
            </a:r>
            <a:r>
              <a:rPr lang="en-US" sz="135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Card(</a:t>
            </a:r>
            <a:r>
              <a:rPr lang="en-US" sz="1350" b="1">
                <a:solidFill>
                  <a:srgbClr val="2A00FF"/>
                </a:solidFill>
                <a:latin typeface="Consolas"/>
              </a:rPr>
              <a:t>"Ace"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50" b="1">
                <a:solidFill>
                  <a:srgbClr val="2A00FF"/>
                </a:solidFill>
                <a:latin typeface="Consolas"/>
              </a:rPr>
              <a:t>"Spades"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350">
                <a:solidFill>
                  <a:srgbClr val="000000"/>
                </a:solidFill>
                <a:latin typeface="Consolas"/>
              </a:rPr>
              <a:t>Card c2 = </a:t>
            </a:r>
            <a:r>
              <a:rPr lang="en-US" sz="135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Card(</a:t>
            </a:r>
            <a:r>
              <a:rPr lang="en-US" sz="1350" b="1">
                <a:solidFill>
                  <a:srgbClr val="2A00FF"/>
                </a:solidFill>
                <a:latin typeface="Consolas"/>
              </a:rPr>
              <a:t>"Ace"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50" b="1">
                <a:solidFill>
                  <a:srgbClr val="2A00FF"/>
                </a:solidFill>
                <a:latin typeface="Consolas"/>
              </a:rPr>
              <a:t>"Spades"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35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350" b="1">
                <a:solidFill>
                  <a:srgbClr val="000000"/>
                </a:solidFill>
                <a:latin typeface="Consolas"/>
              </a:rPr>
              <a:t> (c1.equals(c2))</a:t>
            </a:r>
          </a:p>
          <a:p>
            <a:pPr algn="l"/>
            <a:r>
              <a:rPr lang="en-US" sz="135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35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35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35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50" i="1">
                <a:solidFill>
                  <a:srgbClr val="2A00FF"/>
                </a:solidFill>
                <a:latin typeface="Consolas"/>
              </a:rPr>
              <a:t>"cards are equal"</a:t>
            </a:r>
            <a:r>
              <a:rPr lang="en-US" sz="135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350" b="1">
                <a:solidFill>
                  <a:srgbClr val="7F0055"/>
                </a:solidFill>
                <a:latin typeface="Consolas"/>
              </a:rPr>
              <a:t>else</a:t>
            </a:r>
          </a:p>
          <a:p>
            <a:pPr algn="l"/>
            <a:r>
              <a:rPr lang="en-US" sz="135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350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35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35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50" i="1">
                <a:solidFill>
                  <a:srgbClr val="2A00FF"/>
                </a:solidFill>
                <a:latin typeface="Consolas"/>
              </a:rPr>
              <a:t>"cards are not equal"</a:t>
            </a:r>
            <a:r>
              <a:rPr lang="en-US" sz="135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35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35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350">
                <a:solidFill>
                  <a:srgbClr val="3F7F5F"/>
                </a:solidFill>
                <a:latin typeface="Consolas"/>
              </a:rPr>
              <a:t>// end class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080" y="901987"/>
            <a:ext cx="3118955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In class assignment:</a:t>
            </a:r>
          </a:p>
          <a:p>
            <a:pPr algn="l"/>
            <a:r>
              <a:rPr lang="en-US"/>
              <a:t>Look at </a:t>
            </a:r>
            <a:r>
              <a:rPr lang="en-US" err="1"/>
              <a:t>java.lang.Object</a:t>
            </a:r>
            <a:endParaRPr lang="en-US"/>
          </a:p>
          <a:p>
            <a:pPr algn="l"/>
            <a:r>
              <a:rPr lang="en-US"/>
              <a:t>We already looked at </a:t>
            </a:r>
            <a:r>
              <a:rPr lang="en-US" err="1"/>
              <a:t>toString</a:t>
            </a:r>
            <a:r>
              <a:rPr lang="en-US"/>
              <a:t>() method and we can override it as we want.</a:t>
            </a:r>
          </a:p>
          <a:p>
            <a:pPr algn="l"/>
            <a:r>
              <a:rPr lang="en-US"/>
              <a:t>Now let us look at equals(Object) method, and override it, so that the main function says that the two cards are equal – do write your code so that the “logic used to compare 2 cards is meaningful”.</a:t>
            </a:r>
          </a:p>
          <a:p>
            <a:pPr algn="l"/>
            <a:r>
              <a:rPr lang="en-US"/>
              <a:t>You may have to use a cast operator to obtain  a reference to an object of Card class from a reference to an object of Object class (say o) as:</a:t>
            </a:r>
          </a:p>
          <a:p>
            <a:pPr algn="l"/>
            <a:r>
              <a:rPr lang="en-US"/>
              <a:t>Card c = (Card) o;</a:t>
            </a:r>
          </a:p>
        </p:txBody>
      </p:sp>
    </p:spTree>
    <p:extLst>
      <p:ext uri="{BB962C8B-B14F-4D97-AF65-F5344CB8AC3E}">
        <p14:creationId xmlns:p14="http://schemas.microsoft.com/office/powerpoint/2010/main" val="21329212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252"/>
            <a:ext cx="8913813" cy="914400"/>
          </a:xfrm>
        </p:spPr>
        <p:txBody>
          <a:bodyPr>
            <a:normAutofit/>
          </a:bodyPr>
          <a:lstStyle/>
          <a:p>
            <a:pPr algn="r"/>
            <a:r>
              <a:rPr lang="en-US"/>
              <a:t>GUI: Labels to Display Text &amp; Images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2593" y="1192714"/>
            <a:ext cx="6656139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java.awt.BorderLayout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javax.swing.ImageIcon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javax.swing.JLabel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javax.swing.JFrame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LabelDemo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sz="1600" b="1">
                <a:solidFill>
                  <a:srgbClr val="000000"/>
                </a:solidFill>
                <a:latin typeface="Consolas"/>
              </a:rPr>
              <a:t>{</a:t>
            </a:r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 </a:t>
            </a:r>
          </a:p>
          <a:p>
            <a:pPr algn="l"/>
            <a:r>
              <a:rPr lang="en-US" sz="1600" b="1">
                <a:solidFill>
                  <a:srgbClr val="000000"/>
                </a:solidFill>
                <a:latin typeface="Consolas"/>
              </a:rPr>
              <a:t>  {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northLabel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"North"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southLabel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"South"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ImageIcon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icon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ImageIcon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"GUItip.gif"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centerLabel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(icon);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frame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frame.add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northLabel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BorderLayout.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NORTH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frame.add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southLabel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BorderLayout.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SOUTH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frame.add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centerLabel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BorderLayout.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CENTER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(300, 300);</a:t>
            </a:r>
          </a:p>
          <a:p>
            <a:pPr lvl="1"/>
            <a:r>
              <a:rPr lang="en-US" sz="160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LabelDemo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28319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err="1"/>
              <a:t>JLabel</a:t>
            </a:r>
            <a:r>
              <a:rPr lang="en-US"/>
              <a:t>, Icon and </a:t>
            </a:r>
            <a:r>
              <a:rPr lang="en-US" err="1"/>
              <a:t>ImageIcon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14424" y="2096592"/>
            <a:ext cx="7610476" cy="3670767"/>
          </a:xfrm>
        </p:spPr>
        <p:txBody>
          <a:bodyPr>
            <a:normAutofit/>
          </a:bodyPr>
          <a:lstStyle/>
          <a:p>
            <a:r>
              <a:rPr lang="en-US"/>
              <a:t>Look up </a:t>
            </a:r>
            <a:r>
              <a:rPr lang="en-US" err="1"/>
              <a:t>javax.swing.JLabel</a:t>
            </a:r>
            <a:endParaRPr lang="en-US"/>
          </a:p>
          <a:p>
            <a:pPr lvl="1"/>
            <a:r>
              <a:rPr lang="en-US"/>
              <a:t>Can be used to display text and images</a:t>
            </a:r>
          </a:p>
          <a:p>
            <a:pPr lvl="1"/>
            <a:r>
              <a:rPr lang="en-US"/>
              <a:t>We used constructors</a:t>
            </a:r>
          </a:p>
          <a:p>
            <a:pPr lvl="2"/>
            <a:r>
              <a:rPr lang="en-US" err="1"/>
              <a:t>JLabel</a:t>
            </a:r>
            <a:r>
              <a:rPr lang="en-US"/>
              <a:t>(String text)</a:t>
            </a:r>
          </a:p>
          <a:p>
            <a:pPr lvl="2"/>
            <a:r>
              <a:rPr lang="en-US" err="1"/>
              <a:t>JLabel</a:t>
            </a:r>
            <a:r>
              <a:rPr lang="en-US"/>
              <a:t>(Icon image)</a:t>
            </a:r>
          </a:p>
          <a:p>
            <a:r>
              <a:rPr lang="en-US"/>
              <a:t>Icon is an </a:t>
            </a:r>
            <a:r>
              <a:rPr lang="en-US">
                <a:solidFill>
                  <a:srgbClr val="0000FF"/>
                </a:solidFill>
              </a:rPr>
              <a:t>interface</a:t>
            </a:r>
            <a:r>
              <a:rPr lang="en-US"/>
              <a:t>, and </a:t>
            </a:r>
            <a:r>
              <a:rPr lang="en-US" err="1"/>
              <a:t>ImageIcon</a:t>
            </a:r>
            <a:r>
              <a:rPr lang="en-US"/>
              <a:t> is a class that </a:t>
            </a:r>
            <a:r>
              <a:rPr lang="en-US">
                <a:solidFill>
                  <a:srgbClr val="0000FF"/>
                </a:solidFill>
              </a:rPr>
              <a:t>implements</a:t>
            </a:r>
            <a:r>
              <a:rPr lang="en-US"/>
              <a:t> this interface</a:t>
            </a:r>
            <a:r>
              <a:rPr lang="en-US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/>
              <a:t>We used constructor </a:t>
            </a:r>
            <a:r>
              <a:rPr lang="en-US" err="1"/>
              <a:t>ImageIcon</a:t>
            </a:r>
            <a:r>
              <a:rPr lang="en-US"/>
              <a:t>(String </a:t>
            </a:r>
            <a:r>
              <a:rPr lang="en-US" err="1"/>
              <a:t>fileName</a:t>
            </a:r>
            <a:r>
              <a:rPr lang="en-US"/>
              <a:t>)</a:t>
            </a:r>
          </a:p>
          <a:p>
            <a:pPr lvl="2"/>
            <a:r>
              <a:rPr lang="en-US"/>
              <a:t>This requires the image file available from the last </a:t>
            </a:r>
            <a:r>
              <a:rPr lang="en-US" err="1"/>
              <a:t>Deitel</a:t>
            </a:r>
            <a:r>
              <a:rPr lang="en-US"/>
              <a:t> Example for Chapter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98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609600"/>
          </a:xfrm>
        </p:spPr>
        <p:txBody>
          <a:bodyPr>
            <a:normAutofit/>
          </a:bodyPr>
          <a:lstStyle/>
          <a:p>
            <a:r>
              <a:rPr lang="en-US"/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94830" y="1134022"/>
            <a:ext cx="8696769" cy="511437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Several layout managers provided by Java</a:t>
            </a:r>
          </a:p>
          <a:p>
            <a:pPr lvl="1">
              <a:spcAft>
                <a:spcPts val="600"/>
              </a:spcAft>
            </a:pPr>
            <a:r>
              <a:rPr lang="en-US" err="1"/>
              <a:t>BorderLayout</a:t>
            </a:r>
            <a:r>
              <a:rPr lang="en-US"/>
              <a:t>, </a:t>
            </a:r>
            <a:r>
              <a:rPr lang="en-US" err="1"/>
              <a:t>BoxLayout</a:t>
            </a:r>
            <a:r>
              <a:rPr lang="en-US"/>
              <a:t>, </a:t>
            </a:r>
            <a:r>
              <a:rPr lang="en-US" err="1"/>
              <a:t>GroupLayout</a:t>
            </a:r>
            <a:r>
              <a:rPr lang="en-US"/>
              <a:t>, …</a:t>
            </a:r>
          </a:p>
          <a:p>
            <a:pPr lvl="1">
              <a:spcAft>
                <a:spcPts val="600"/>
              </a:spcAft>
            </a:pPr>
            <a:r>
              <a:rPr lang="en-US" err="1"/>
              <a:t>BorderLayout</a:t>
            </a:r>
            <a:r>
              <a:rPr lang="en-US"/>
              <a:t> is default for a frame’s container pane.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In this example, we add several </a:t>
            </a:r>
            <a:r>
              <a:rPr lang="en-US" err="1"/>
              <a:t>JLabel</a:t>
            </a:r>
            <a:r>
              <a:rPr lang="en-US"/>
              <a:t> components to a </a:t>
            </a:r>
            <a:r>
              <a:rPr lang="en-US" err="1"/>
              <a:t>JFrame</a:t>
            </a:r>
            <a:r>
              <a:rPr lang="en-US"/>
              <a:t> (in previous examples, we added </a:t>
            </a:r>
            <a:r>
              <a:rPr lang="en-US" err="1"/>
              <a:t>JPanel</a:t>
            </a:r>
            <a:r>
              <a:rPr lang="en-US"/>
              <a:t> component to a </a:t>
            </a:r>
            <a:r>
              <a:rPr lang="en-US" err="1"/>
              <a:t>JFrame</a:t>
            </a:r>
            <a:r>
              <a:rPr lang="en-US"/>
              <a:t>)</a:t>
            </a:r>
          </a:p>
          <a:p>
            <a:pPr lvl="1">
              <a:spcAft>
                <a:spcPts val="600"/>
              </a:spcAft>
            </a:pPr>
            <a:r>
              <a:rPr lang="en-US"/>
              <a:t>We used method </a:t>
            </a:r>
            <a:r>
              <a:rPr lang="en-US" err="1"/>
              <a:t>JFrame.add</a:t>
            </a:r>
            <a:r>
              <a:rPr lang="en-US"/>
              <a:t>(Component comp, Object constraints) – </a:t>
            </a:r>
            <a:r>
              <a:rPr lang="en-US" err="1"/>
              <a:t>JFrame</a:t>
            </a:r>
            <a:r>
              <a:rPr lang="en-US"/>
              <a:t> inherited this method from its superclass </a:t>
            </a:r>
            <a:r>
              <a:rPr lang="en-US" err="1"/>
              <a:t>java.awt.Container</a:t>
            </a:r>
            <a:endParaRPr lang="en-US"/>
          </a:p>
          <a:p>
            <a:pPr lvl="1">
              <a:spcAft>
                <a:spcPts val="600"/>
              </a:spcAft>
            </a:pPr>
            <a:r>
              <a:rPr lang="en-US"/>
              <a:t>Constraints depend on the </a:t>
            </a:r>
            <a:r>
              <a:rPr lang="en-US" err="1"/>
              <a:t>LayoutManager</a:t>
            </a:r>
            <a:r>
              <a:rPr lang="en-US"/>
              <a:t> used – </a:t>
            </a:r>
            <a:r>
              <a:rPr lang="en-US" err="1"/>
              <a:t>BorderLayout</a:t>
            </a:r>
            <a:r>
              <a:rPr lang="en-US"/>
              <a:t> defines 5 constraints (which are Strings): </a:t>
            </a:r>
          </a:p>
          <a:p>
            <a:pPr lvl="2">
              <a:spcAft>
                <a:spcPts val="600"/>
              </a:spcAft>
            </a:pPr>
            <a:r>
              <a:rPr lang="en-US" sz="1600" err="1"/>
              <a:t>BorderLayout.CENTER</a:t>
            </a:r>
            <a:r>
              <a:rPr lang="en-US" sz="1600"/>
              <a:t>, </a:t>
            </a:r>
            <a:r>
              <a:rPr lang="en-US" sz="1600" err="1"/>
              <a:t>BorderLayout.NORTH</a:t>
            </a:r>
            <a:r>
              <a:rPr lang="en-US" sz="1600"/>
              <a:t>, </a:t>
            </a:r>
            <a:r>
              <a:rPr lang="en-US" sz="1600" err="1"/>
              <a:t>BorderLayout.SOUTH</a:t>
            </a:r>
            <a:r>
              <a:rPr lang="en-US" sz="1600"/>
              <a:t>, </a:t>
            </a:r>
            <a:r>
              <a:rPr lang="en-US" sz="1600" err="1"/>
              <a:t>BorderLayout.EAST</a:t>
            </a:r>
            <a:r>
              <a:rPr lang="en-US" sz="1600"/>
              <a:t>, </a:t>
            </a:r>
            <a:r>
              <a:rPr lang="en-US" sz="1600" err="1"/>
              <a:t>BorderLayout.WEST</a:t>
            </a:r>
            <a:endParaRPr lang="en-US" sz="1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48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13813" cy="914400"/>
          </a:xfrm>
        </p:spPr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" y="1587631"/>
            <a:ext cx="8839200" cy="4462332"/>
          </a:xfrm>
        </p:spPr>
        <p:txBody>
          <a:bodyPr/>
          <a:lstStyle/>
          <a:p>
            <a:r>
              <a:rPr lang="en-US"/>
              <a:t>Chapter 9 (</a:t>
            </a:r>
            <a:r>
              <a:rPr lang="en-US" err="1"/>
              <a:t>Deitel</a:t>
            </a:r>
            <a:r>
              <a:rPr lang="en-US"/>
              <a:t>)</a:t>
            </a:r>
          </a:p>
          <a:p>
            <a:r>
              <a:rPr lang="en-US"/>
              <a:t>Look at their </a:t>
            </a:r>
            <a:r>
              <a:rPr lang="en-US" err="1"/>
              <a:t>CommissionEmployee</a:t>
            </a:r>
            <a:r>
              <a:rPr lang="en-US"/>
              <a:t> case study in Sections 9.4, 9.5</a:t>
            </a:r>
          </a:p>
          <a:p>
            <a:r>
              <a:rPr lang="en-US"/>
              <a:t>Layouts: </a:t>
            </a:r>
            <a:r>
              <a:rPr lang="en-US">
                <a:hlinkClick r:id="rId2"/>
              </a:rPr>
              <a:t>http://docs.oracle.com/javase/tutorial/uiswing/layout/index.html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79506"/>
      </p:ext>
    </p:extLst>
  </p:cSld>
  <p:clrMapOvr>
    <a:masterClrMapping/>
  </p:clrMapOvr>
</p:sld>
</file>

<file path=ppt/theme/theme1.xml><?xml version="1.0" encoding="utf-8"?>
<a:theme xmlns:a="http://schemas.openxmlformats.org/drawingml/2006/main" name="jav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Theme" id="{CA36D6D5-2F9A-E349-B81C-93A1C1678E2F}" vid="{4AB89B0B-1CDA-3749-95F0-9757A192EC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javaTheme</Template>
  <TotalTime>0</TotalTime>
  <Words>7669</Words>
  <Application>Microsoft Office PowerPoint</Application>
  <PresentationFormat>On-screen Show (4:3)</PresentationFormat>
  <Paragraphs>1659</Paragraphs>
  <Slides>96</Slides>
  <Notes>48</Notes>
  <HiddenSlides>12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9" baseType="lpstr">
      <vt:lpstr>Arial</vt:lpstr>
      <vt:lpstr>Calibri</vt:lpstr>
      <vt:lpstr>Callibri</vt:lpstr>
      <vt:lpstr>Consolas</vt:lpstr>
      <vt:lpstr>Courier New</vt:lpstr>
      <vt:lpstr>Georgia</vt:lpstr>
      <vt:lpstr>Gill Sans</vt:lpstr>
      <vt:lpstr>Tahoma</vt:lpstr>
      <vt:lpstr>Times New Roman</vt:lpstr>
      <vt:lpstr>Verdana</vt:lpstr>
      <vt:lpstr>Wingdings</vt:lpstr>
      <vt:lpstr>Wingdings 2</vt:lpstr>
      <vt:lpstr>javaTheme</vt:lpstr>
      <vt:lpstr>8.1 Inheritance</vt:lpstr>
      <vt:lpstr>Inheritance</vt:lpstr>
      <vt:lpstr>PowerPoint Presentation</vt:lpstr>
      <vt:lpstr>Inheritance “Is-A” </vt:lpstr>
      <vt:lpstr>PowerPoint Presentation</vt:lpstr>
      <vt:lpstr>PowerPoint Presentation</vt:lpstr>
      <vt:lpstr>Sometimes…</vt:lpstr>
      <vt:lpstr>PowerPoint Presentation</vt:lpstr>
      <vt:lpstr>Inheritance</vt:lpstr>
      <vt:lpstr>Inheritance Terminology</vt:lpstr>
      <vt:lpstr>When To Employ Inheritance</vt:lpstr>
      <vt:lpstr>Examples of inheritance</vt:lpstr>
      <vt:lpstr>Subclass features</vt:lpstr>
      <vt:lpstr>PowerPoint Presentation</vt:lpstr>
      <vt:lpstr>Example: Inheritance hierarchy</vt:lpstr>
      <vt:lpstr>Where to Define Attributes And  Behaviors?</vt:lpstr>
      <vt:lpstr>Exercise: Superclass &amp; Subclasses</vt:lpstr>
      <vt:lpstr>Class Exercise</vt:lpstr>
      <vt:lpstr>8.2 Inheritance</vt:lpstr>
      <vt:lpstr>Using Inheritance</vt:lpstr>
      <vt:lpstr>PowerPoint Presentation</vt:lpstr>
      <vt:lpstr>Example: Shape and Square</vt:lpstr>
      <vt:lpstr>Inheritance Example</vt:lpstr>
      <vt:lpstr>PowerPoint Presentation</vt:lpstr>
      <vt:lpstr>Exercise using class Shape</vt:lpstr>
      <vt:lpstr>8.3 Inheritance</vt:lpstr>
      <vt:lpstr>Method Overloading</vt:lpstr>
      <vt:lpstr>Method Overloading</vt:lpstr>
      <vt:lpstr>Method Overriding</vt:lpstr>
      <vt:lpstr>Method Overriding</vt:lpstr>
      <vt:lpstr>Method Overriding</vt:lpstr>
      <vt:lpstr>Permission Of Overridden Methods</vt:lpstr>
      <vt:lpstr>Override superclass methods</vt:lpstr>
      <vt:lpstr>@Override annotation</vt:lpstr>
      <vt:lpstr>Override setCircumference() &amp; setArea()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8.4 Inheritance</vt:lpstr>
      <vt:lpstr>What Access Modifier to use?</vt:lpstr>
      <vt:lpstr>Recall: private access modifier</vt:lpstr>
      <vt:lpstr>Access Permissions</vt:lpstr>
      <vt:lpstr>Access Permissions</vt:lpstr>
      <vt:lpstr>Access modifier: protected</vt:lpstr>
      <vt:lpstr>Access Permissions</vt:lpstr>
      <vt:lpstr>Protected Attributes and Methods</vt:lpstr>
      <vt:lpstr>PowerPoint Presentation</vt:lpstr>
      <vt:lpstr>General Rules Of Thumb</vt:lpstr>
      <vt:lpstr>8.5 Inheritance</vt:lpstr>
      <vt:lpstr>Accessing same-name attributes and methods in superclass</vt:lpstr>
      <vt:lpstr>Accessing same-name attributes and methods in superclass</vt:lpstr>
      <vt:lpstr>Accessing superclass’ Overridden Method</vt:lpstr>
      <vt:lpstr>Override setCircumference() &amp; setArea()</vt:lpstr>
      <vt:lpstr>8.6 Inheritance</vt:lpstr>
      <vt:lpstr>The final Modifier</vt:lpstr>
      <vt:lpstr>Backward Inheritance?</vt:lpstr>
      <vt:lpstr>Superclass and java.lang.Object</vt:lpstr>
      <vt:lpstr>Why Employ Inheritance</vt:lpstr>
      <vt:lpstr>The Parent Of All Classes</vt:lpstr>
      <vt:lpstr>Superclass and java.lang.Object</vt:lpstr>
      <vt:lpstr>8.7 Inheritance</vt:lpstr>
      <vt:lpstr>Is-a vs. Has-a</vt:lpstr>
      <vt:lpstr>Inheritance hierarchy</vt:lpstr>
      <vt:lpstr>PowerPoint Presentation</vt:lpstr>
      <vt:lpstr>PowerPoint Presentation</vt:lpstr>
      <vt:lpstr>PowerPoint Presentation</vt:lpstr>
      <vt:lpstr>PowerPoint Presentation</vt:lpstr>
      <vt:lpstr>Inheritance in Java: An Example</vt:lpstr>
      <vt:lpstr>PowerPoint Presentation</vt:lpstr>
      <vt:lpstr>PowerPoint Presentation</vt:lpstr>
      <vt:lpstr>Key</vt:lpstr>
      <vt:lpstr>8.8 Inheritance</vt:lpstr>
      <vt:lpstr>Constructors for subclasses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to exercise</vt:lpstr>
      <vt:lpstr>No superclass source code needed</vt:lpstr>
      <vt:lpstr>Summary 1</vt:lpstr>
      <vt:lpstr>Summary 2</vt:lpstr>
      <vt:lpstr>Summary 3</vt:lpstr>
      <vt:lpstr>PowerPoint Presentation</vt:lpstr>
      <vt:lpstr>GUI: Labels to Display Text &amp; Images</vt:lpstr>
      <vt:lpstr>JLabel, Icon and ImageIcon</vt:lpstr>
      <vt:lpstr>Layouts</vt:lpstr>
      <vt:lpstr>Readings</vt:lpstr>
    </vt:vector>
  </TitlesOfParts>
  <Company>University of Michigan Flint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Charlotte Tang</dc:creator>
  <cp:lastModifiedBy>Bisgin, Halil</cp:lastModifiedBy>
  <cp:revision>1</cp:revision>
  <dcterms:created xsi:type="dcterms:W3CDTF">2014-01-02T06:00:09Z</dcterms:created>
  <dcterms:modified xsi:type="dcterms:W3CDTF">2024-11-06T01:31:56Z</dcterms:modified>
</cp:coreProperties>
</file>