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9" r:id="rId1"/>
  </p:sldMasterIdLst>
  <p:notesMasterIdLst>
    <p:notesMasterId r:id="rId132"/>
  </p:notesMasterIdLst>
  <p:sldIdLst>
    <p:sldId id="256" r:id="rId2"/>
    <p:sldId id="320" r:id="rId3"/>
    <p:sldId id="321" r:id="rId4"/>
    <p:sldId id="322" r:id="rId5"/>
    <p:sldId id="323" r:id="rId6"/>
    <p:sldId id="324" r:id="rId7"/>
    <p:sldId id="328" r:id="rId8"/>
    <p:sldId id="327" r:id="rId9"/>
    <p:sldId id="408" r:id="rId10"/>
    <p:sldId id="325" r:id="rId11"/>
    <p:sldId id="326" r:id="rId12"/>
    <p:sldId id="365" r:id="rId13"/>
    <p:sldId id="422" r:id="rId14"/>
    <p:sldId id="409" r:id="rId15"/>
    <p:sldId id="286" r:id="rId16"/>
    <p:sldId id="319" r:id="rId17"/>
    <p:sldId id="366" r:id="rId18"/>
    <p:sldId id="373" r:id="rId19"/>
    <p:sldId id="281" r:id="rId20"/>
    <p:sldId id="411" r:id="rId21"/>
    <p:sldId id="272" r:id="rId22"/>
    <p:sldId id="273" r:id="rId23"/>
    <p:sldId id="274" r:id="rId24"/>
    <p:sldId id="315" r:id="rId25"/>
    <p:sldId id="275" r:id="rId26"/>
    <p:sldId id="316" r:id="rId27"/>
    <p:sldId id="276" r:id="rId28"/>
    <p:sldId id="277" r:id="rId29"/>
    <p:sldId id="317" r:id="rId30"/>
    <p:sldId id="278" r:id="rId31"/>
    <p:sldId id="279" r:id="rId32"/>
    <p:sldId id="406" r:id="rId33"/>
    <p:sldId id="280" r:id="rId34"/>
    <p:sldId id="282" r:id="rId35"/>
    <p:sldId id="410" r:id="rId36"/>
    <p:sldId id="283" r:id="rId37"/>
    <p:sldId id="318" r:id="rId38"/>
    <p:sldId id="414" r:id="rId39"/>
    <p:sldId id="284" r:id="rId40"/>
    <p:sldId id="285" r:id="rId41"/>
    <p:sldId id="412" r:id="rId42"/>
    <p:sldId id="339" r:id="rId43"/>
    <p:sldId id="342" r:id="rId44"/>
    <p:sldId id="341" r:id="rId45"/>
    <p:sldId id="374" r:id="rId46"/>
    <p:sldId id="340" r:id="rId47"/>
    <p:sldId id="343" r:id="rId48"/>
    <p:sldId id="330" r:id="rId49"/>
    <p:sldId id="287" r:id="rId50"/>
    <p:sldId id="331" r:id="rId51"/>
    <p:sldId id="332" r:id="rId52"/>
    <p:sldId id="334" r:id="rId53"/>
    <p:sldId id="333" r:id="rId54"/>
    <p:sldId id="372" r:id="rId55"/>
    <p:sldId id="288" r:id="rId56"/>
    <p:sldId id="415" r:id="rId57"/>
    <p:sldId id="371" r:id="rId58"/>
    <p:sldId id="289" r:id="rId59"/>
    <p:sldId id="291" r:id="rId60"/>
    <p:sldId id="416" r:id="rId61"/>
    <p:sldId id="292" r:id="rId62"/>
    <p:sldId id="345" r:id="rId63"/>
    <p:sldId id="418" r:id="rId64"/>
    <p:sldId id="419" r:id="rId65"/>
    <p:sldId id="348" r:id="rId66"/>
    <p:sldId id="349" r:id="rId67"/>
    <p:sldId id="350" r:id="rId68"/>
    <p:sldId id="351" r:id="rId69"/>
    <p:sldId id="368" r:id="rId70"/>
    <p:sldId id="293" r:id="rId71"/>
    <p:sldId id="400" r:id="rId72"/>
    <p:sldId id="369" r:id="rId73"/>
    <p:sldId id="294" r:id="rId74"/>
    <p:sldId id="399" r:id="rId75"/>
    <p:sldId id="376" r:id="rId76"/>
    <p:sldId id="295" r:id="rId77"/>
    <p:sldId id="337" r:id="rId78"/>
    <p:sldId id="407" r:id="rId79"/>
    <p:sldId id="336" r:id="rId80"/>
    <p:sldId id="296" r:id="rId81"/>
    <p:sldId id="355" r:id="rId82"/>
    <p:sldId id="377" r:id="rId83"/>
    <p:sldId id="353" r:id="rId84"/>
    <p:sldId id="354" r:id="rId85"/>
    <p:sldId id="297" r:id="rId86"/>
    <p:sldId id="413" r:id="rId87"/>
    <p:sldId id="417" r:id="rId88"/>
    <p:sldId id="298" r:id="rId89"/>
    <p:sldId id="299" r:id="rId90"/>
    <p:sldId id="367" r:id="rId91"/>
    <p:sldId id="356" r:id="rId92"/>
    <p:sldId id="358" r:id="rId93"/>
    <p:sldId id="357" r:id="rId94"/>
    <p:sldId id="359" r:id="rId95"/>
    <p:sldId id="360" r:id="rId96"/>
    <p:sldId id="361" r:id="rId97"/>
    <p:sldId id="300" r:id="rId98"/>
    <p:sldId id="370" r:id="rId99"/>
    <p:sldId id="379" r:id="rId100"/>
    <p:sldId id="378" r:id="rId101"/>
    <p:sldId id="421" r:id="rId102"/>
    <p:sldId id="390" r:id="rId103"/>
    <p:sldId id="391" r:id="rId104"/>
    <p:sldId id="302" r:id="rId105"/>
    <p:sldId id="303" r:id="rId106"/>
    <p:sldId id="396" r:id="rId107"/>
    <p:sldId id="301" r:id="rId108"/>
    <p:sldId id="392" r:id="rId109"/>
    <p:sldId id="397" r:id="rId110"/>
    <p:sldId id="395" r:id="rId111"/>
    <p:sldId id="304" r:id="rId112"/>
    <p:sldId id="305" r:id="rId113"/>
    <p:sldId id="306" r:id="rId114"/>
    <p:sldId id="307" r:id="rId115"/>
    <p:sldId id="388" r:id="rId116"/>
    <p:sldId id="389" r:id="rId117"/>
    <p:sldId id="380" r:id="rId118"/>
    <p:sldId id="308" r:id="rId119"/>
    <p:sldId id="420" r:id="rId120"/>
    <p:sldId id="401" r:id="rId121"/>
    <p:sldId id="404" r:id="rId122"/>
    <p:sldId id="402" r:id="rId123"/>
    <p:sldId id="403" r:id="rId124"/>
    <p:sldId id="405" r:id="rId125"/>
    <p:sldId id="309" r:id="rId126"/>
    <p:sldId id="310" r:id="rId127"/>
    <p:sldId id="311" r:id="rId128"/>
    <p:sldId id="312" r:id="rId129"/>
    <p:sldId id="313" r:id="rId130"/>
    <p:sldId id="314" r:id="rId1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16B17-2ED4-5548-B550-E31D75AECB27}" v="169" dt="2024-11-18T16:19:48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microsoft.com/office/2015/10/relationships/revisionInfo" Target="revisionInfo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gin, Halil" userId="31729c2b-70b1-499d-992a-43acd64ada6e" providerId="ADAL" clId="{AB716B17-2ED4-5548-B550-E31D75AECB27}"/>
    <pc:docChg chg="undo redo custSel modSld">
      <pc:chgData name="Bisgin, Halil" userId="31729c2b-70b1-499d-992a-43acd64ada6e" providerId="ADAL" clId="{AB716B17-2ED4-5548-B550-E31D75AECB27}" dt="2024-11-18T16:19:48.110" v="431" actId="207"/>
      <pc:docMkLst>
        <pc:docMk/>
      </pc:docMkLst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256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56"/>
            <ac:spMk id="2" creationId="{E98E3B98-F223-6711-1709-0D4FA1BA9A7E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272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72"/>
            <ac:spMk id="2" creationId="{61B9284F-8DB7-1B1B-F15B-633672AF61DE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273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73"/>
            <ac:spMk id="2" creationId="{FD060264-4BD8-471B-9825-0DEC83F65AFB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274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74"/>
            <ac:spMk id="2" creationId="{04B93660-7AAA-72D2-32EF-7282E8C521F5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3226738708" sldId="275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3226738708" sldId="275"/>
            <ac:spMk id="2" creationId="{FD6160F4-9065-E5A3-7E15-ECE6AEDBCEC3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276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76"/>
            <ac:spMk id="2" creationId="{4FC0E127-9CEC-5789-2E47-488D780EBA78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277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77"/>
            <ac:spMk id="3" creationId="{DACC81C2-0927-EAA1-394C-E8457B7A9934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278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78"/>
            <ac:spMk id="2" creationId="{0009A354-BE98-651C-C542-5EA0C1C83681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279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79"/>
            <ac:spMk id="2" creationId="{E2043C7D-ABE5-F8CA-96F8-F3547C78384C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280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80"/>
            <ac:spMk id="2" creationId="{CFCD68D4-DCF5-0534-4AB7-7890085BB690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2692790585" sldId="281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2692790585" sldId="281"/>
            <ac:spMk id="2" creationId="{625A837F-B9CF-A003-8B5E-30F96522BF84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282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82"/>
            <ac:spMk id="2" creationId="{EA496E70-0473-3BAC-35D6-236F2DFC3E12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283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83"/>
            <ac:spMk id="3" creationId="{8A3941AF-67F9-2384-E8D7-3E802F2A8505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284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84"/>
            <ac:spMk id="5" creationId="{0AC05E75-DCFD-9E78-C5AB-767AA7C73663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285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85"/>
            <ac:spMk id="2" creationId="{BCC230F5-90BC-CD98-34E3-9E168FC24A6F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2782826861" sldId="286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2782826861" sldId="286"/>
            <ac:spMk id="4" creationId="{321D993F-4D96-0975-E22E-6CE3FA8F592B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287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87"/>
            <ac:spMk id="3" creationId="{91AD09C4-8A43-6AE9-B0DE-637177F8A591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288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88"/>
            <ac:spMk id="3" creationId="{8E2267B8-6514-3AD1-3AA1-7FB7A032AACD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289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89"/>
            <ac:spMk id="2" creationId="{866A43CC-BDCF-F77E-D41E-7E7EE53BC6B3}"/>
          </ac:spMkLst>
        </pc:spChg>
      </pc:sldChg>
      <pc:sldChg chg="addSp modSp mod chgLayout">
        <pc:chgData name="Bisgin, Halil" userId="31729c2b-70b1-499d-992a-43acd64ada6e" providerId="ADAL" clId="{AB716B17-2ED4-5548-B550-E31D75AECB27}" dt="2024-11-12T14:48:09.785" v="187"/>
        <pc:sldMkLst>
          <pc:docMk/>
          <pc:sldMk cId="0" sldId="291"/>
        </pc:sldMkLst>
        <pc:spChg chg="mod ord">
          <ac:chgData name="Bisgin, Halil" userId="31729c2b-70b1-499d-992a-43acd64ada6e" providerId="ADAL" clId="{AB716B17-2ED4-5548-B550-E31D75AECB27}" dt="2024-11-09T15:23:08.463" v="1" actId="700"/>
          <ac:spMkLst>
            <pc:docMk/>
            <pc:sldMk cId="0" sldId="291"/>
            <ac:spMk id="2" creationId="{AFA86B9E-F3D4-3746-8BC6-BF3BF32F11F2}"/>
          </ac:spMkLst>
        </pc:spChg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91"/>
            <ac:spMk id="3" creationId="{50F57AD0-FEAD-85DB-EB4D-1F5A4DC6ECE9}"/>
          </ac:spMkLst>
        </pc:spChg>
        <pc:spChg chg="mod ord">
          <ac:chgData name="Bisgin, Halil" userId="31729c2b-70b1-499d-992a-43acd64ada6e" providerId="ADAL" clId="{AB716B17-2ED4-5548-B550-E31D75AECB27}" dt="2024-11-09T15:23:08.463" v="1" actId="700"/>
          <ac:spMkLst>
            <pc:docMk/>
            <pc:sldMk cId="0" sldId="291"/>
            <ac:spMk id="93186" creationId="{9587689B-A980-D347-B080-3D9E66991E03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292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92"/>
            <ac:spMk id="2" creationId="{A02EF82B-3595-ABEF-04CD-271D5A835923}"/>
          </ac:spMkLst>
        </pc:spChg>
      </pc:sldChg>
      <pc:sldChg chg="addSp modSp mod">
        <pc:chgData name="Bisgin, Halil" userId="31729c2b-70b1-499d-992a-43acd64ada6e" providerId="ADAL" clId="{AB716B17-2ED4-5548-B550-E31D75AECB27}" dt="2024-11-12T14:48:09.785" v="187"/>
        <pc:sldMkLst>
          <pc:docMk/>
          <pc:sldMk cId="0" sldId="293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93"/>
            <ac:spMk id="2" creationId="{1C084038-B2D5-5942-A762-59FD86C5DC46}"/>
          </ac:spMkLst>
        </pc:spChg>
        <pc:spChg chg="mod">
          <ac:chgData name="Bisgin, Halil" userId="31729c2b-70b1-499d-992a-43acd64ada6e" providerId="ADAL" clId="{AB716B17-2ED4-5548-B550-E31D75AECB27}" dt="2024-11-09T15:27:37.841" v="7" actId="1076"/>
          <ac:spMkLst>
            <pc:docMk/>
            <pc:sldMk cId="0" sldId="293"/>
            <ac:spMk id="5" creationId="{622AED52-9921-E342-A728-9744E8F42926}"/>
          </ac:spMkLst>
        </pc:spChg>
        <pc:spChg chg="mod">
          <ac:chgData name="Bisgin, Halil" userId="31729c2b-70b1-499d-992a-43acd64ada6e" providerId="ADAL" clId="{AB716B17-2ED4-5548-B550-E31D75AECB27}" dt="2024-11-09T15:27:40.995" v="8" actId="1076"/>
          <ac:spMkLst>
            <pc:docMk/>
            <pc:sldMk cId="0" sldId="293"/>
            <ac:spMk id="107522" creationId="{2B281EBA-27FB-F047-BBAC-482205354536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294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94"/>
            <ac:spMk id="2" creationId="{BAEE7746-54FD-97FC-14E2-499F699215D3}"/>
          </ac:spMkLst>
        </pc:spChg>
        <pc:spChg chg="mod">
          <ac:chgData name="Bisgin, Halil" userId="31729c2b-70b1-499d-992a-43acd64ada6e" providerId="ADAL" clId="{AB716B17-2ED4-5548-B550-E31D75AECB27}" dt="2024-11-09T15:30:06.858" v="25" actId="1076"/>
          <ac:spMkLst>
            <pc:docMk/>
            <pc:sldMk cId="0" sldId="294"/>
            <ac:spMk id="112641" creationId="{38301282-5F80-5045-9A31-F9B6CDFE1319}"/>
          </ac:spMkLst>
        </pc:spChg>
        <pc:spChg chg="mod">
          <ac:chgData name="Bisgin, Halil" userId="31729c2b-70b1-499d-992a-43acd64ada6e" providerId="ADAL" clId="{AB716B17-2ED4-5548-B550-E31D75AECB27}" dt="2024-11-09T15:30:19.724" v="27" actId="404"/>
          <ac:spMkLst>
            <pc:docMk/>
            <pc:sldMk cId="0" sldId="294"/>
            <ac:spMk id="112642" creationId="{2028F333-808E-7646-A6A8-500800C54478}"/>
          </ac:spMkLst>
        </pc:spChg>
      </pc:sldChg>
      <pc:sldChg chg="addSp modSp mod">
        <pc:chgData name="Bisgin, Halil" userId="31729c2b-70b1-499d-992a-43acd64ada6e" providerId="ADAL" clId="{AB716B17-2ED4-5548-B550-E31D75AECB27}" dt="2024-11-12T14:48:09.785" v="187"/>
        <pc:sldMkLst>
          <pc:docMk/>
          <pc:sldMk cId="0" sldId="295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95"/>
            <ac:spMk id="2" creationId="{B51BBD99-23D3-3B87-F244-14815AFA4C03}"/>
          </ac:spMkLst>
        </pc:spChg>
        <pc:spChg chg="mod">
          <ac:chgData name="Bisgin, Halil" userId="31729c2b-70b1-499d-992a-43acd64ada6e" providerId="ADAL" clId="{AB716B17-2ED4-5548-B550-E31D75AECB27}" dt="2024-11-09T15:35:52.131" v="49" actId="1037"/>
          <ac:spMkLst>
            <pc:docMk/>
            <pc:sldMk cId="0" sldId="295"/>
            <ac:spMk id="5" creationId="{1E417219-3816-2E40-8ABD-51D883A8D667}"/>
          </ac:spMkLst>
        </pc:spChg>
        <pc:spChg chg="mod">
          <ac:chgData name="Bisgin, Halil" userId="31729c2b-70b1-499d-992a-43acd64ada6e" providerId="ADAL" clId="{AB716B17-2ED4-5548-B550-E31D75AECB27}" dt="2024-11-09T15:35:55.369" v="50" actId="1076"/>
          <ac:spMkLst>
            <pc:docMk/>
            <pc:sldMk cId="0" sldId="295"/>
            <ac:spMk id="117763" creationId="{686D3E77-3ABC-B741-B19F-755C39F29599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296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96"/>
            <ac:spMk id="2" creationId="{219B3A14-5916-ACF5-0132-46A42751111A}"/>
          </ac:spMkLst>
        </pc:spChg>
      </pc:sldChg>
      <pc:sldChg chg="addSp modSp mod">
        <pc:chgData name="Bisgin, Halil" userId="31729c2b-70b1-499d-992a-43acd64ada6e" providerId="ADAL" clId="{AB716B17-2ED4-5548-B550-E31D75AECB27}" dt="2024-11-12T18:38:29.133" v="208" actId="1076"/>
        <pc:sldMkLst>
          <pc:docMk/>
          <pc:sldMk cId="0" sldId="297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97"/>
            <ac:spMk id="2" creationId="{F2CB9AF7-7E76-9F5E-2031-4EB698533DAA}"/>
          </ac:spMkLst>
        </pc:spChg>
        <pc:spChg chg="mod">
          <ac:chgData name="Bisgin, Halil" userId="31729c2b-70b1-499d-992a-43acd64ada6e" providerId="ADAL" clId="{AB716B17-2ED4-5548-B550-E31D75AECB27}" dt="2024-11-12T18:38:29.133" v="208" actId="1076"/>
          <ac:spMkLst>
            <pc:docMk/>
            <pc:sldMk cId="0" sldId="297"/>
            <ac:spMk id="126977" creationId="{FB4FD492-9865-964A-953B-0A4388823C97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298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98"/>
            <ac:spMk id="2" creationId="{64347DB7-48D7-4B76-4AD7-F677EDEF9177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299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299"/>
            <ac:spMk id="3" creationId="{8BF0C219-0115-FA6B-1A90-88B31AEA307B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00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00"/>
            <ac:spMk id="2" creationId="{E3B84CE3-1567-B404-B0B1-989DB6B8C19A}"/>
          </ac:spMkLst>
        </pc:spChg>
      </pc:sldChg>
      <pc:sldChg chg="addSp modSp mod">
        <pc:chgData name="Bisgin, Halil" userId="31729c2b-70b1-499d-992a-43acd64ada6e" providerId="ADAL" clId="{AB716B17-2ED4-5548-B550-E31D75AECB27}" dt="2024-11-13T02:22:09.215" v="210" actId="1076"/>
        <pc:sldMkLst>
          <pc:docMk/>
          <pc:sldMk cId="0" sldId="301"/>
        </pc:sldMkLst>
        <pc:spChg chg="mod">
          <ac:chgData name="Bisgin, Halil" userId="31729c2b-70b1-499d-992a-43acd64ada6e" providerId="ADAL" clId="{AB716B17-2ED4-5548-B550-E31D75AECB27}" dt="2024-11-13T02:22:09.215" v="210" actId="1076"/>
          <ac:spMkLst>
            <pc:docMk/>
            <pc:sldMk cId="0" sldId="301"/>
            <ac:spMk id="2" creationId="{2D4B9D88-7C6E-4049-BD94-410D06528D75}"/>
          </ac:spMkLst>
        </pc:spChg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01"/>
            <ac:spMk id="5" creationId="{3B2D935A-AC0C-C04D-6C4F-EF7FB4BFE032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02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02"/>
            <ac:spMk id="2" creationId="{9F69F539-7D3A-4D3E-71F8-6E5C84B22627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03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03"/>
            <ac:spMk id="2" creationId="{A79911DD-BB5A-514C-9E8F-7A3E2618604C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04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04"/>
            <ac:spMk id="2" creationId="{09BC3183-157D-E881-7F4E-DD51F1F89C49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05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05"/>
            <ac:spMk id="2" creationId="{CCB80A2A-773B-2640-298B-54B8D78D25E4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06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06"/>
            <ac:spMk id="2" creationId="{3FCF1A39-F03D-5C45-55B8-A171AC649175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07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07"/>
            <ac:spMk id="2" creationId="{2EABF3FB-D5EF-0BF2-78AF-E085C71F8C84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08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08"/>
            <ac:spMk id="2" creationId="{3C9CDA27-7605-3219-1ED7-591256F7D53C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09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09"/>
            <ac:spMk id="4" creationId="{0B9FC86A-066D-580D-DE63-C5BA5C62D1C6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10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10"/>
            <ac:spMk id="2" creationId="{7C58CEF5-0AFB-0420-FBE6-CB07252F0B8D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11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11"/>
            <ac:spMk id="3" creationId="{E7AE9067-3D28-FC4F-5F5B-F6A9420323FD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12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12"/>
            <ac:spMk id="3" creationId="{03A0B972-C274-446B-7083-57DA796E8AFD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13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13"/>
            <ac:spMk id="4" creationId="{18FD9E37-369B-C922-2EFA-5F45A525A3AB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14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14"/>
            <ac:spMk id="2" creationId="{04E19DE4-7350-1494-F56A-BE3BAD033C44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15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15"/>
            <ac:spMk id="2" creationId="{E9F813C9-377A-6F4C-404A-50A1F324EA0F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16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16"/>
            <ac:spMk id="2" creationId="{3B77C271-72BC-DFCB-6FD7-05B040B3758F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17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17"/>
            <ac:spMk id="3" creationId="{D5184E3F-42A0-8BC8-B7DA-0D940F3DE290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18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18"/>
            <ac:spMk id="4" creationId="{FBD324D4-F46A-9EC3-4E6D-22E271D0419C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4211717548" sldId="319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4211717548" sldId="319"/>
            <ac:spMk id="4" creationId="{AC60B343-7153-6BC5-310B-4F9FFAC52DB3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20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20"/>
            <ac:spMk id="2" creationId="{6840C6F6-8037-79B0-F8BC-A68235718263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21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21"/>
            <ac:spMk id="2" creationId="{23AEDF2E-F93F-ECA8-2F2E-FA6C135C1A63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22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22"/>
            <ac:spMk id="2" creationId="{3FCB6604-2EDB-7C8A-E1DF-BE2DADF24EBA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23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23"/>
            <ac:spMk id="2" creationId="{D1AC2C88-194E-4425-0A27-82B9E6F43CBA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24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24"/>
            <ac:spMk id="2" creationId="{45CF48CC-2BCD-80BD-B680-D001FB292346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25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25"/>
            <ac:spMk id="2" creationId="{FF8BA671-7512-F181-B2DA-C29F940CF53B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26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26"/>
            <ac:spMk id="2" creationId="{9AB3BA90-28E7-2209-0A2D-D3B292F79B2D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27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27"/>
            <ac:spMk id="2" creationId="{F72143EF-5C0A-D4DA-0A7C-C785CD0D1936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28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28"/>
            <ac:spMk id="2" creationId="{5C58E27A-F951-955E-5332-3C896A8FFE29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30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30"/>
            <ac:spMk id="2" creationId="{682C4DA1-06F7-449C-679B-6A2ACBD9853B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31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31"/>
            <ac:spMk id="3" creationId="{24062FFA-2B61-CA27-BE7E-AEDDAE79C94D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32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32"/>
            <ac:spMk id="2" creationId="{5665C0E3-F2F4-24C4-B856-CE4778188C73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33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33"/>
            <ac:spMk id="2" creationId="{D12D6974-93CD-C2DD-7FA9-297BFEF19440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34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34"/>
            <ac:spMk id="3" creationId="{4431699C-83C2-2BFF-E73D-B80488D9A9CE}"/>
          </ac:spMkLst>
        </pc:spChg>
      </pc:sldChg>
      <pc:sldChg chg="addSp modSp mod">
        <pc:chgData name="Bisgin, Halil" userId="31729c2b-70b1-499d-992a-43acd64ada6e" providerId="ADAL" clId="{AB716B17-2ED4-5548-B550-E31D75AECB27}" dt="2024-11-12T18:29:09.540" v="202" actId="1076"/>
        <pc:sldMkLst>
          <pc:docMk/>
          <pc:sldMk cId="0" sldId="336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36"/>
            <ac:spMk id="4" creationId="{F5C992B5-5EFF-84EA-620A-53F8B271F5D4}"/>
          </ac:spMkLst>
        </pc:spChg>
        <pc:spChg chg="mod">
          <ac:chgData name="Bisgin, Halil" userId="31729c2b-70b1-499d-992a-43acd64ada6e" providerId="ADAL" clId="{AB716B17-2ED4-5548-B550-E31D75AECB27}" dt="2024-11-12T18:29:04.867" v="201" actId="1036"/>
          <ac:spMkLst>
            <pc:docMk/>
            <pc:sldMk cId="0" sldId="336"/>
            <ac:spMk id="5" creationId="{8D3A44F2-3BEB-654D-9B71-719BC500623F}"/>
          </ac:spMkLst>
        </pc:spChg>
        <pc:spChg chg="mod">
          <ac:chgData name="Bisgin, Halil" userId="31729c2b-70b1-499d-992a-43acd64ada6e" providerId="ADAL" clId="{AB716B17-2ED4-5548-B550-E31D75AECB27}" dt="2024-11-12T18:29:09.540" v="202" actId="1076"/>
          <ac:spMkLst>
            <pc:docMk/>
            <pc:sldMk cId="0" sldId="336"/>
            <ac:spMk id="7" creationId="{29F9F67A-7B19-B945-B8B9-4E75B114F4BA}"/>
          </ac:spMkLst>
        </pc:spChg>
        <pc:spChg chg="mod">
          <ac:chgData name="Bisgin, Halil" userId="31729c2b-70b1-499d-992a-43acd64ada6e" providerId="ADAL" clId="{AB716B17-2ED4-5548-B550-E31D75AECB27}" dt="2024-11-12T18:28:46.807" v="191" actId="1076"/>
          <ac:spMkLst>
            <pc:docMk/>
            <pc:sldMk cId="0" sldId="336"/>
            <ac:spMk id="120834" creationId="{ABBD9534-E17F-D344-8C5C-6D1165B4953D}"/>
          </ac:spMkLst>
        </pc:spChg>
      </pc:sldChg>
      <pc:sldChg chg="addSp modSp modNotesTx">
        <pc:chgData name="Bisgin, Halil" userId="31729c2b-70b1-499d-992a-43acd64ada6e" providerId="ADAL" clId="{AB716B17-2ED4-5548-B550-E31D75AECB27}" dt="2024-11-12T18:27:57.642" v="190" actId="20577"/>
        <pc:sldMkLst>
          <pc:docMk/>
          <pc:sldMk cId="0" sldId="337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37"/>
            <ac:spMk id="5" creationId="{D659584E-194A-ADB8-AA60-C95F754364DF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39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39"/>
            <ac:spMk id="2" creationId="{69D209C9-4A19-16EE-6D31-391E4DD7EB8E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40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40"/>
            <ac:spMk id="2" creationId="{38FDCB78-6903-39BF-BF19-4A46D25F4F76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41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41"/>
            <ac:spMk id="4" creationId="{9926757F-DF9D-1207-A385-2589C4688FCB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42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42"/>
            <ac:spMk id="4" creationId="{FF6B05A8-2611-F23B-851F-DA4427027048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43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43"/>
            <ac:spMk id="2" creationId="{131D3F14-E192-587E-3FD4-C49A3449C8E3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45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45"/>
            <ac:spMk id="2" creationId="{D86FEA85-DDDF-415A-5E39-BA1D2989B089}"/>
          </ac:spMkLst>
        </pc:spChg>
      </pc:sldChg>
      <pc:sldChg chg="addSp modSp mod">
        <pc:chgData name="Bisgin, Halil" userId="31729c2b-70b1-499d-992a-43acd64ada6e" providerId="ADAL" clId="{AB716B17-2ED4-5548-B550-E31D75AECB27}" dt="2024-11-12T14:48:09.785" v="187"/>
        <pc:sldMkLst>
          <pc:docMk/>
          <pc:sldMk cId="0" sldId="348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48"/>
            <ac:spMk id="2" creationId="{5BC1D460-D672-5EE1-6329-638D082EA830}"/>
          </ac:spMkLst>
        </pc:spChg>
        <pc:spChg chg="mod">
          <ac:chgData name="Bisgin, Halil" userId="31729c2b-70b1-499d-992a-43acd64ada6e" providerId="ADAL" clId="{AB716B17-2ED4-5548-B550-E31D75AECB27}" dt="2024-11-09T15:26:11.390" v="2" actId="1076"/>
          <ac:spMkLst>
            <pc:docMk/>
            <pc:sldMk cId="0" sldId="348"/>
            <ac:spMk id="7" creationId="{3D1AF314-73D6-3244-968E-635F736C4BA1}"/>
          </ac:spMkLst>
        </pc:spChg>
        <pc:spChg chg="mod">
          <ac:chgData name="Bisgin, Halil" userId="31729c2b-70b1-499d-992a-43acd64ada6e" providerId="ADAL" clId="{AB716B17-2ED4-5548-B550-E31D75AECB27}" dt="2024-11-09T15:26:14.477" v="3" actId="1076"/>
          <ac:spMkLst>
            <pc:docMk/>
            <pc:sldMk cId="0" sldId="348"/>
            <ac:spMk id="101378" creationId="{60388EE4-956E-8542-BF66-EBAC0547D194}"/>
          </ac:spMkLst>
        </pc:spChg>
      </pc:sldChg>
      <pc:sldChg chg="addSp modSp mod">
        <pc:chgData name="Bisgin, Halil" userId="31729c2b-70b1-499d-992a-43acd64ada6e" providerId="ADAL" clId="{AB716B17-2ED4-5548-B550-E31D75AECB27}" dt="2024-11-12T14:48:09.785" v="187"/>
        <pc:sldMkLst>
          <pc:docMk/>
          <pc:sldMk cId="0" sldId="349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49"/>
            <ac:spMk id="2" creationId="{C8D2FA12-1982-FD88-8375-F2F1F4B56809}"/>
          </ac:spMkLst>
        </pc:spChg>
        <pc:spChg chg="mod">
          <ac:chgData name="Bisgin, Halil" userId="31729c2b-70b1-499d-992a-43acd64ada6e" providerId="ADAL" clId="{AB716B17-2ED4-5548-B550-E31D75AECB27}" dt="2024-11-09T15:26:45.009" v="5" actId="1076"/>
          <ac:spMkLst>
            <pc:docMk/>
            <pc:sldMk cId="0" sldId="349"/>
            <ac:spMk id="5" creationId="{894D6EF2-69D1-E246-BEB8-BD7599735DE4}"/>
          </ac:spMkLst>
        </pc:spChg>
        <pc:spChg chg="mod">
          <ac:chgData name="Bisgin, Halil" userId="31729c2b-70b1-499d-992a-43acd64ada6e" providerId="ADAL" clId="{AB716B17-2ED4-5548-B550-E31D75AECB27}" dt="2024-11-09T15:26:49.884" v="6" actId="1076"/>
          <ac:spMkLst>
            <pc:docMk/>
            <pc:sldMk cId="0" sldId="349"/>
            <ac:spMk id="102402" creationId="{72553114-AAB2-B942-9C22-95C1192FE50F}"/>
          </ac:spMkLst>
        </pc:spChg>
      </pc:sldChg>
      <pc:sldChg chg="addSp modSp mod">
        <pc:chgData name="Bisgin, Halil" userId="31729c2b-70b1-499d-992a-43acd64ada6e" providerId="ADAL" clId="{AB716B17-2ED4-5548-B550-E31D75AECB27}" dt="2024-11-13T03:29:57.010" v="259" actId="1038"/>
        <pc:sldMkLst>
          <pc:docMk/>
          <pc:sldMk cId="0" sldId="350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50"/>
            <ac:spMk id="2" creationId="{606A9C73-9EC9-C16F-676E-579C8139F2C7}"/>
          </ac:spMkLst>
        </pc:spChg>
        <pc:spChg chg="mod">
          <ac:chgData name="Bisgin, Halil" userId="31729c2b-70b1-499d-992a-43acd64ada6e" providerId="ADAL" clId="{AB716B17-2ED4-5548-B550-E31D75AECB27}" dt="2024-11-13T03:29:57.010" v="259" actId="1038"/>
          <ac:spMkLst>
            <pc:docMk/>
            <pc:sldMk cId="0" sldId="350"/>
            <ac:spMk id="5" creationId="{0D890E80-E560-4E4B-B246-1C193E1A1F99}"/>
          </ac:spMkLst>
        </pc:spChg>
        <pc:spChg chg="mod">
          <ac:chgData name="Bisgin, Halil" userId="31729c2b-70b1-499d-992a-43acd64ada6e" providerId="ADAL" clId="{AB716B17-2ED4-5548-B550-E31D75AECB27}" dt="2024-11-13T03:29:44.157" v="248" actId="1076"/>
          <ac:spMkLst>
            <pc:docMk/>
            <pc:sldMk cId="0" sldId="350"/>
            <ac:spMk id="6" creationId="{511B6AE5-3729-7B40-8121-5FD6ADDC3963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51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51"/>
            <ac:spMk id="2" creationId="{A6CA3603-E5A9-C251-7EFE-6187E804673F}"/>
          </ac:spMkLst>
        </pc:spChg>
      </pc:sldChg>
      <pc:sldChg chg="addSp modSp mod">
        <pc:chgData name="Bisgin, Halil" userId="31729c2b-70b1-499d-992a-43acd64ada6e" providerId="ADAL" clId="{AB716B17-2ED4-5548-B550-E31D75AECB27}" dt="2024-11-13T03:31:55.820" v="262" actId="1076"/>
        <pc:sldMkLst>
          <pc:docMk/>
          <pc:sldMk cId="0" sldId="353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53"/>
            <ac:spMk id="2" creationId="{EEBFD403-4040-6663-79F2-F9367AEC0E93}"/>
          </ac:spMkLst>
        </pc:spChg>
        <pc:spChg chg="mod">
          <ac:chgData name="Bisgin, Halil" userId="31729c2b-70b1-499d-992a-43acd64ada6e" providerId="ADAL" clId="{AB716B17-2ED4-5548-B550-E31D75AECB27}" dt="2024-11-13T03:31:55.820" v="262" actId="1076"/>
          <ac:spMkLst>
            <pc:docMk/>
            <pc:sldMk cId="0" sldId="353"/>
            <ac:spMk id="124929" creationId="{A75AC611-6F98-3A41-AC6C-3FD15A6FF9FD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54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54"/>
            <ac:spMk id="3" creationId="{0424A4A3-2AC6-FACD-EC82-5B163EE45B00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55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55"/>
            <ac:spMk id="2" creationId="{7A4D628B-E4C6-0C04-42EF-8E4948136B06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56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56"/>
            <ac:spMk id="2" creationId="{08F31690-8536-06BA-8026-30F2A992F35B}"/>
          </ac:spMkLst>
        </pc:spChg>
      </pc:sldChg>
      <pc:sldChg chg="addSp modSp mod">
        <pc:chgData name="Bisgin, Halil" userId="31729c2b-70b1-499d-992a-43acd64ada6e" providerId="ADAL" clId="{AB716B17-2ED4-5548-B550-E31D75AECB27}" dt="2024-11-13T02:43:47.950" v="241" actId="1076"/>
        <pc:sldMkLst>
          <pc:docMk/>
          <pc:sldMk cId="0" sldId="357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57"/>
            <ac:spMk id="2" creationId="{53A74274-4A04-5AA5-1182-AFE37F066D16}"/>
          </ac:spMkLst>
        </pc:spChg>
        <pc:spChg chg="mod">
          <ac:chgData name="Bisgin, Halil" userId="31729c2b-70b1-499d-992a-43acd64ada6e" providerId="ADAL" clId="{AB716B17-2ED4-5548-B550-E31D75AECB27}" dt="2024-11-13T02:43:28.644" v="237" actId="1076"/>
          <ac:spMkLst>
            <pc:docMk/>
            <pc:sldMk cId="0" sldId="357"/>
            <ac:spMk id="5" creationId="{91992849-3033-8044-BBFB-D59D08B0423A}"/>
          </ac:spMkLst>
        </pc:spChg>
        <pc:spChg chg="mod">
          <ac:chgData name="Bisgin, Halil" userId="31729c2b-70b1-499d-992a-43acd64ada6e" providerId="ADAL" clId="{AB716B17-2ED4-5548-B550-E31D75AECB27}" dt="2024-11-13T02:43:38.878" v="239" actId="1076"/>
          <ac:spMkLst>
            <pc:docMk/>
            <pc:sldMk cId="0" sldId="357"/>
            <ac:spMk id="6" creationId="{F7CC9209-FC25-0A4D-90DF-91E4D2104051}"/>
          </ac:spMkLst>
        </pc:spChg>
        <pc:spChg chg="mod">
          <ac:chgData name="Bisgin, Halil" userId="31729c2b-70b1-499d-992a-43acd64ada6e" providerId="ADAL" clId="{AB716B17-2ED4-5548-B550-E31D75AECB27}" dt="2024-11-13T02:43:47.950" v="241" actId="1076"/>
          <ac:spMkLst>
            <pc:docMk/>
            <pc:sldMk cId="0" sldId="357"/>
            <ac:spMk id="7" creationId="{75CF43AC-D006-514A-9863-C3DA7E7AEA74}"/>
          </ac:spMkLst>
        </pc:spChg>
        <pc:spChg chg="mod">
          <ac:chgData name="Bisgin, Halil" userId="31729c2b-70b1-499d-992a-43acd64ada6e" providerId="ADAL" clId="{AB716B17-2ED4-5548-B550-E31D75AECB27}" dt="2024-11-13T02:43:42.891" v="240" actId="1076"/>
          <ac:spMkLst>
            <pc:docMk/>
            <pc:sldMk cId="0" sldId="357"/>
            <ac:spMk id="8" creationId="{68B8AC0B-9D2D-C643-A06C-83614BF9A464}"/>
          </ac:spMkLst>
        </pc:spChg>
        <pc:picChg chg="mod">
          <ac:chgData name="Bisgin, Halil" userId="31729c2b-70b1-499d-992a-43acd64ada6e" providerId="ADAL" clId="{AB716B17-2ED4-5548-B550-E31D75AECB27}" dt="2024-11-13T02:43:23.945" v="236" actId="1076"/>
          <ac:picMkLst>
            <pc:docMk/>
            <pc:sldMk cId="0" sldId="357"/>
            <ac:picMk id="134146" creationId="{6DF9462F-9052-C044-AF67-23D90843B3C6}"/>
          </ac:picMkLst>
        </pc:picChg>
      </pc:sldChg>
      <pc:sldChg chg="addSp modSp mod">
        <pc:chgData name="Bisgin, Halil" userId="31729c2b-70b1-499d-992a-43acd64ada6e" providerId="ADAL" clId="{AB716B17-2ED4-5548-B550-E31D75AECB27}" dt="2024-11-13T02:41:31.458" v="231" actId="14100"/>
        <pc:sldMkLst>
          <pc:docMk/>
          <pc:sldMk cId="0" sldId="358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58"/>
            <ac:spMk id="2" creationId="{B45B406C-65BA-F64C-2CFC-33E30E559CA6}"/>
          </ac:spMkLst>
        </pc:spChg>
        <pc:spChg chg="mod">
          <ac:chgData name="Bisgin, Halil" userId="31729c2b-70b1-499d-992a-43acd64ada6e" providerId="ADAL" clId="{AB716B17-2ED4-5548-B550-E31D75AECB27}" dt="2024-11-13T02:41:19.516" v="230" actId="1076"/>
          <ac:spMkLst>
            <pc:docMk/>
            <pc:sldMk cId="0" sldId="358"/>
            <ac:spMk id="5" creationId="{B16C4194-183F-CD46-A433-076FD9FD3865}"/>
          </ac:spMkLst>
        </pc:spChg>
        <pc:spChg chg="mod">
          <ac:chgData name="Bisgin, Halil" userId="31729c2b-70b1-499d-992a-43acd64ada6e" providerId="ADAL" clId="{AB716B17-2ED4-5548-B550-E31D75AECB27}" dt="2024-11-13T02:41:31.458" v="231" actId="14100"/>
          <ac:spMkLst>
            <pc:docMk/>
            <pc:sldMk cId="0" sldId="358"/>
            <ac:spMk id="6" creationId="{E03420A5-3F69-8040-99C9-51DE0A01B1E7}"/>
          </ac:spMkLst>
        </pc:spChg>
        <pc:spChg chg="mod">
          <ac:chgData name="Bisgin, Halil" userId="31729c2b-70b1-499d-992a-43acd64ada6e" providerId="ADAL" clId="{AB716B17-2ED4-5548-B550-E31D75AECB27}" dt="2024-11-13T02:41:15.452" v="229" actId="1076"/>
          <ac:spMkLst>
            <pc:docMk/>
            <pc:sldMk cId="0" sldId="358"/>
            <ac:spMk id="7" creationId="{4740E6E5-50AB-5F44-B2D6-C0D827BA2321}"/>
          </ac:spMkLst>
        </pc:spChg>
      </pc:sldChg>
      <pc:sldChg chg="addSp modSp mod">
        <pc:chgData name="Bisgin, Halil" userId="31729c2b-70b1-499d-992a-43acd64ada6e" providerId="ADAL" clId="{AB716B17-2ED4-5548-B550-E31D75AECB27}" dt="2024-11-13T02:44:34.624" v="247" actId="1076"/>
        <pc:sldMkLst>
          <pc:docMk/>
          <pc:sldMk cId="0" sldId="359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59"/>
            <ac:spMk id="2" creationId="{156E8FB8-EF6C-931F-B150-06CB5B8B2ED8}"/>
          </ac:spMkLst>
        </pc:spChg>
        <pc:spChg chg="mod">
          <ac:chgData name="Bisgin, Halil" userId="31729c2b-70b1-499d-992a-43acd64ada6e" providerId="ADAL" clId="{AB716B17-2ED4-5548-B550-E31D75AECB27}" dt="2024-11-13T02:44:30.872" v="246" actId="1076"/>
          <ac:spMkLst>
            <pc:docMk/>
            <pc:sldMk cId="0" sldId="359"/>
            <ac:spMk id="5" creationId="{65A007B0-0442-B54C-ACCC-0081C11E003E}"/>
          </ac:spMkLst>
        </pc:spChg>
        <pc:spChg chg="mod">
          <ac:chgData name="Bisgin, Halil" userId="31729c2b-70b1-499d-992a-43acd64ada6e" providerId="ADAL" clId="{AB716B17-2ED4-5548-B550-E31D75AECB27}" dt="2024-11-13T02:44:34.624" v="247" actId="1076"/>
          <ac:spMkLst>
            <pc:docMk/>
            <pc:sldMk cId="0" sldId="359"/>
            <ac:spMk id="6" creationId="{76AB5881-23AE-F745-8C3C-59865EB545C3}"/>
          </ac:spMkLst>
        </pc:spChg>
        <pc:picChg chg="mod">
          <ac:chgData name="Bisgin, Halil" userId="31729c2b-70b1-499d-992a-43acd64ada6e" providerId="ADAL" clId="{AB716B17-2ED4-5548-B550-E31D75AECB27}" dt="2024-11-13T02:44:27.948" v="245" actId="1076"/>
          <ac:picMkLst>
            <pc:docMk/>
            <pc:sldMk cId="0" sldId="359"/>
            <ac:picMk id="135170" creationId="{442B3AC5-F55A-F648-B2A4-364733C924E7}"/>
          </ac:picMkLst>
        </pc:pic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60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60"/>
            <ac:spMk id="2" creationId="{C04A1758-0CBB-829C-9455-934062ED2AE6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61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61"/>
            <ac:spMk id="2" creationId="{4B375BBE-596A-6C95-F0C4-7D95B2B4F08E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1672558847" sldId="365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1672558847" sldId="365"/>
            <ac:spMk id="2" creationId="{5D56767B-BB79-A5D5-4CDB-1834BA39A9B3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279430429" sldId="366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279430429" sldId="366"/>
            <ac:spMk id="3" creationId="{72A32875-85E3-5175-0927-C0AC3EDA42F1}"/>
          </ac:spMkLst>
        </pc:spChg>
      </pc:sldChg>
      <pc:sldChg chg="addSp modSp">
        <pc:chgData name="Bisgin, Halil" userId="31729c2b-70b1-499d-992a-43acd64ada6e" providerId="ADAL" clId="{AB716B17-2ED4-5548-B550-E31D75AECB27}" dt="2024-11-13T02:35:30.013" v="224" actId="404"/>
        <pc:sldMkLst>
          <pc:docMk/>
          <pc:sldMk cId="0" sldId="367"/>
        </pc:sldMkLst>
        <pc:spChg chg="add mod">
          <ac:chgData name="Bisgin, Halil" userId="31729c2b-70b1-499d-992a-43acd64ada6e" providerId="ADAL" clId="{AB716B17-2ED4-5548-B550-E31D75AECB27}" dt="2024-11-13T02:35:30.013" v="224" actId="404"/>
          <ac:spMkLst>
            <pc:docMk/>
            <pc:sldMk cId="0" sldId="367"/>
            <ac:spMk id="2" creationId="{C300E783-6319-745C-9F46-E5FAA28D08FE}"/>
          </ac:spMkLst>
        </pc:spChg>
        <pc:spChg chg="mod">
          <ac:chgData name="Bisgin, Halil" userId="31729c2b-70b1-499d-992a-43acd64ada6e" providerId="ADAL" clId="{AB716B17-2ED4-5548-B550-E31D75AECB27}" dt="2024-11-13T02:35:30.013" v="224" actId="404"/>
          <ac:spMkLst>
            <pc:docMk/>
            <pc:sldMk cId="0" sldId="367"/>
            <ac:spMk id="5" creationId="{BA4A3EE5-AB04-6A41-AB0D-C056CC7CE819}"/>
          </ac:spMkLst>
        </pc:spChg>
        <pc:spChg chg="mod">
          <ac:chgData name="Bisgin, Halil" userId="31729c2b-70b1-499d-992a-43acd64ada6e" providerId="ADAL" clId="{AB716B17-2ED4-5548-B550-E31D75AECB27}" dt="2024-11-13T02:35:30.013" v="224" actId="404"/>
          <ac:spMkLst>
            <pc:docMk/>
            <pc:sldMk cId="0" sldId="367"/>
            <ac:spMk id="6" creationId="{8235077E-4A13-7D45-9108-DC050EC75628}"/>
          </ac:spMkLst>
        </pc:spChg>
        <pc:spChg chg="mod">
          <ac:chgData name="Bisgin, Halil" userId="31729c2b-70b1-499d-992a-43acd64ada6e" providerId="ADAL" clId="{AB716B17-2ED4-5548-B550-E31D75AECB27}" dt="2024-11-13T02:35:30.013" v="224" actId="404"/>
          <ac:spMkLst>
            <pc:docMk/>
            <pc:sldMk cId="0" sldId="367"/>
            <ac:spMk id="7" creationId="{2F6B2365-2DCA-F345-BCDC-4FBBB2D8C622}"/>
          </ac:spMkLst>
        </pc:spChg>
        <pc:spChg chg="mod">
          <ac:chgData name="Bisgin, Halil" userId="31729c2b-70b1-499d-992a-43acd64ada6e" providerId="ADAL" clId="{AB716B17-2ED4-5548-B550-E31D75AECB27}" dt="2024-11-13T02:35:30.013" v="224" actId="404"/>
          <ac:spMkLst>
            <pc:docMk/>
            <pc:sldMk cId="0" sldId="367"/>
            <ac:spMk id="8" creationId="{F4589978-790D-184A-8264-F17C1D5E8F5D}"/>
          </ac:spMkLst>
        </pc:spChg>
        <pc:spChg chg="mod">
          <ac:chgData name="Bisgin, Halil" userId="31729c2b-70b1-499d-992a-43acd64ada6e" providerId="ADAL" clId="{AB716B17-2ED4-5548-B550-E31D75AECB27}" dt="2024-11-13T02:35:30.013" v="224" actId="404"/>
          <ac:spMkLst>
            <pc:docMk/>
            <pc:sldMk cId="0" sldId="367"/>
            <ac:spMk id="9" creationId="{8AB89332-A9C4-EF43-B981-6319691A59B5}"/>
          </ac:spMkLst>
        </pc:spChg>
        <pc:spChg chg="mod">
          <ac:chgData name="Bisgin, Halil" userId="31729c2b-70b1-499d-992a-43acd64ada6e" providerId="ADAL" clId="{AB716B17-2ED4-5548-B550-E31D75AECB27}" dt="2024-11-13T02:35:30.013" v="224" actId="404"/>
          <ac:spMkLst>
            <pc:docMk/>
            <pc:sldMk cId="0" sldId="367"/>
            <ac:spMk id="10" creationId="{19CBB252-F518-AB45-B2A4-1A7727632599}"/>
          </ac:spMkLst>
        </pc:spChg>
        <pc:spChg chg="mod">
          <ac:chgData name="Bisgin, Halil" userId="31729c2b-70b1-499d-992a-43acd64ada6e" providerId="ADAL" clId="{AB716B17-2ED4-5548-B550-E31D75AECB27}" dt="2024-11-13T02:35:30.013" v="224" actId="404"/>
          <ac:spMkLst>
            <pc:docMk/>
            <pc:sldMk cId="0" sldId="367"/>
            <ac:spMk id="11" creationId="{ABDCB7D9-EC21-B146-898D-4C8F494394E6}"/>
          </ac:spMkLst>
        </pc:spChg>
        <pc:spChg chg="mod">
          <ac:chgData name="Bisgin, Halil" userId="31729c2b-70b1-499d-992a-43acd64ada6e" providerId="ADAL" clId="{AB716B17-2ED4-5548-B550-E31D75AECB27}" dt="2024-11-13T02:35:30.013" v="224" actId="404"/>
          <ac:spMkLst>
            <pc:docMk/>
            <pc:sldMk cId="0" sldId="367"/>
            <ac:spMk id="12" creationId="{6F12C0A1-2605-7442-BBC3-B8788A98DA69}"/>
          </ac:spMkLst>
        </pc:spChg>
        <pc:spChg chg="mod">
          <ac:chgData name="Bisgin, Halil" userId="31729c2b-70b1-499d-992a-43acd64ada6e" providerId="ADAL" clId="{AB716B17-2ED4-5548-B550-E31D75AECB27}" dt="2024-11-13T02:35:30.013" v="224" actId="404"/>
          <ac:spMkLst>
            <pc:docMk/>
            <pc:sldMk cId="0" sldId="367"/>
            <ac:spMk id="13" creationId="{C6183A49-3A4B-034B-A11B-373ACBC71EBC}"/>
          </ac:spMkLst>
        </pc:spChg>
        <pc:spChg chg="mod">
          <ac:chgData name="Bisgin, Halil" userId="31729c2b-70b1-499d-992a-43acd64ada6e" providerId="ADAL" clId="{AB716B17-2ED4-5548-B550-E31D75AECB27}" dt="2024-11-13T02:35:30.013" v="224" actId="404"/>
          <ac:spMkLst>
            <pc:docMk/>
            <pc:sldMk cId="0" sldId="367"/>
            <ac:spMk id="131073" creationId="{18542ECA-8522-224C-9755-3D4210529FD7}"/>
          </ac:spMkLst>
        </pc:spChg>
        <pc:picChg chg="mod">
          <ac:chgData name="Bisgin, Halil" userId="31729c2b-70b1-499d-992a-43acd64ada6e" providerId="ADAL" clId="{AB716B17-2ED4-5548-B550-E31D75AECB27}" dt="2024-11-13T02:35:30.013" v="224" actId="404"/>
          <ac:picMkLst>
            <pc:docMk/>
            <pc:sldMk cId="0" sldId="367"/>
            <ac:picMk id="131074" creationId="{FC1080CF-B647-354D-9039-CB20383ACB0D}"/>
          </ac:picMkLst>
        </pc:pic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68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68"/>
            <ac:spMk id="3" creationId="{0EC03AC0-0EF8-7BE3-C684-87B5C3EC12B8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69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69"/>
            <ac:spMk id="3" creationId="{F0EE83B7-CCEE-B5F6-25A9-F88E7266DB87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70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70"/>
            <ac:spMk id="2" creationId="{6A65F894-A02E-AD8B-C97E-A5E0C6BA67BE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71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71"/>
            <ac:spMk id="2" creationId="{47E3E61A-83DA-D45E-42D7-72C85B45DA63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72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72"/>
            <ac:spMk id="2" creationId="{F83AA9C2-89F9-8B1A-4935-DD8ADDEF546A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2939243201" sldId="373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2939243201" sldId="373"/>
            <ac:spMk id="2" creationId="{CE0E55EA-EA73-A9B5-E0EA-BD3E7A1023E0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74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74"/>
            <ac:spMk id="2" creationId="{3C6880EE-91B9-3B38-D814-3B4EFC6D29D0}"/>
          </ac:spMkLst>
        </pc:spChg>
      </pc:sldChg>
      <pc:sldChg chg="addSp modSp mod">
        <pc:chgData name="Bisgin, Halil" userId="31729c2b-70b1-499d-992a-43acd64ada6e" providerId="ADAL" clId="{AB716B17-2ED4-5548-B550-E31D75AECB27}" dt="2024-11-12T14:48:09.785" v="187"/>
        <pc:sldMkLst>
          <pc:docMk/>
          <pc:sldMk cId="0" sldId="376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76"/>
            <ac:spMk id="2" creationId="{F515A36B-57C6-EBB7-0E05-15479B9B7DA9}"/>
          </ac:spMkLst>
        </pc:spChg>
        <pc:spChg chg="mod">
          <ac:chgData name="Bisgin, Halil" userId="31729c2b-70b1-499d-992a-43acd64ada6e" providerId="ADAL" clId="{AB716B17-2ED4-5548-B550-E31D75AECB27}" dt="2024-11-09T15:34:54.976" v="33" actId="1076"/>
          <ac:spMkLst>
            <pc:docMk/>
            <pc:sldMk cId="0" sldId="376"/>
            <ac:spMk id="4" creationId="{6C8A0749-97A0-0D4A-A6C5-32D621EAF3B4}"/>
          </ac:spMkLst>
        </pc:spChg>
        <pc:spChg chg="mod">
          <ac:chgData name="Bisgin, Halil" userId="31729c2b-70b1-499d-992a-43acd64ada6e" providerId="ADAL" clId="{AB716B17-2ED4-5548-B550-E31D75AECB27}" dt="2024-11-09T15:35:03.372" v="35" actId="1076"/>
          <ac:spMkLst>
            <pc:docMk/>
            <pc:sldMk cId="0" sldId="376"/>
            <ac:spMk id="115713" creationId="{9AC62DCC-1386-F34C-99B8-E96D3F0CFF36}"/>
          </ac:spMkLst>
        </pc:spChg>
        <pc:spChg chg="mod">
          <ac:chgData name="Bisgin, Halil" userId="31729c2b-70b1-499d-992a-43acd64ada6e" providerId="ADAL" clId="{AB716B17-2ED4-5548-B550-E31D75AECB27}" dt="2024-11-09T15:35:14.542" v="37" actId="1076"/>
          <ac:spMkLst>
            <pc:docMk/>
            <pc:sldMk cId="0" sldId="376"/>
            <ac:spMk id="115719" creationId="{2B996EBB-7259-5C4E-B765-C64DC8734338}"/>
          </ac:spMkLst>
        </pc:spChg>
        <pc:spChg chg="mod">
          <ac:chgData name="Bisgin, Halil" userId="31729c2b-70b1-499d-992a-43acd64ada6e" providerId="ADAL" clId="{AB716B17-2ED4-5548-B550-E31D75AECB27}" dt="2024-11-09T15:35:11.663" v="36" actId="1076"/>
          <ac:spMkLst>
            <pc:docMk/>
            <pc:sldMk cId="0" sldId="376"/>
            <ac:spMk id="115720" creationId="{72975EF7-1BD0-1141-87DC-D2AA31E12720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77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77"/>
            <ac:spMk id="2" creationId="{5074B707-C915-D6EE-4072-28A0CEDADCE4}"/>
          </ac:spMkLst>
        </pc:spChg>
      </pc:sldChg>
      <pc:sldChg chg="addSp delSp modSp mod">
        <pc:chgData name="Bisgin, Halil" userId="31729c2b-70b1-499d-992a-43acd64ada6e" providerId="ADAL" clId="{AB716B17-2ED4-5548-B550-E31D75AECB27}" dt="2024-11-18T16:17:43.808" v="265" actId="478"/>
        <pc:sldMkLst>
          <pc:docMk/>
          <pc:sldMk cId="0" sldId="378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78"/>
            <ac:spMk id="2" creationId="{63AE33C5-202F-7CAD-E381-D5C6D6382D22}"/>
          </ac:spMkLst>
        </pc:spChg>
        <pc:picChg chg="mod">
          <ac:chgData name="Bisgin, Halil" userId="31729c2b-70b1-499d-992a-43acd64ada6e" providerId="ADAL" clId="{AB716B17-2ED4-5548-B550-E31D75AECB27}" dt="2024-11-13T02:24:35.551" v="222" actId="1076"/>
          <ac:picMkLst>
            <pc:docMk/>
            <pc:sldMk cId="0" sldId="378"/>
            <ac:picMk id="141314" creationId="{C89399D7-529C-194F-9AAF-769AF3503157}"/>
          </ac:picMkLst>
        </pc:picChg>
        <pc:cxnChg chg="del mod">
          <ac:chgData name="Bisgin, Halil" userId="31729c2b-70b1-499d-992a-43acd64ada6e" providerId="ADAL" clId="{AB716B17-2ED4-5548-B550-E31D75AECB27}" dt="2024-11-18T16:17:42.625" v="264" actId="478"/>
          <ac:cxnSpMkLst>
            <pc:docMk/>
            <pc:sldMk cId="0" sldId="378"/>
            <ac:cxnSpMk id="3" creationId="{2BAF8509-99CF-9144-8AE4-025D8B4501C7}"/>
          </ac:cxnSpMkLst>
        </pc:cxnChg>
        <pc:cxnChg chg="del mod">
          <ac:chgData name="Bisgin, Halil" userId="31729c2b-70b1-499d-992a-43acd64ada6e" providerId="ADAL" clId="{AB716B17-2ED4-5548-B550-E31D75AECB27}" dt="2024-11-18T16:17:43.808" v="265" actId="478"/>
          <ac:cxnSpMkLst>
            <pc:docMk/>
            <pc:sldMk cId="0" sldId="378"/>
            <ac:cxnSpMk id="6" creationId="{72B78D04-04D9-884B-8A68-A3367A4FA7BD}"/>
          </ac:cxnSpMkLst>
        </pc:cxnChg>
        <pc:cxnChg chg="del mod">
          <ac:chgData name="Bisgin, Halil" userId="31729c2b-70b1-499d-992a-43acd64ada6e" providerId="ADAL" clId="{AB716B17-2ED4-5548-B550-E31D75AECB27}" dt="2024-11-18T16:17:41.157" v="263" actId="478"/>
          <ac:cxnSpMkLst>
            <pc:docMk/>
            <pc:sldMk cId="0" sldId="378"/>
            <ac:cxnSpMk id="8" creationId="{2F92B3FB-0B74-4B40-89A2-F972D7964668}"/>
          </ac:cxnSpMkLst>
        </pc:cxn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79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79"/>
            <ac:spMk id="2" creationId="{90194A5A-9964-C2D6-C6EA-6304AA3FD888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80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80"/>
            <ac:spMk id="2" creationId="{05BEB171-93A5-409D-597F-5897EA4733BF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88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88"/>
            <ac:spMk id="2" creationId="{A4E4B7B5-04C2-80FC-2A5B-68A6A508B540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89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89"/>
            <ac:spMk id="2" creationId="{42C8BC13-BD73-0302-E7FD-4D6F34C21884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90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90"/>
            <ac:spMk id="2" creationId="{91B8FE08-3054-426A-2DA0-17EA3C57E956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91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91"/>
            <ac:spMk id="2" creationId="{515E58AE-A87F-98AE-12F5-FFCDD5C83503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92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92"/>
            <ac:spMk id="2" creationId="{9A593E9F-2273-57AD-8F17-E551072B935B}"/>
          </ac:spMkLst>
        </pc:spChg>
      </pc:sldChg>
      <pc:sldChg chg="addSp modSp mod">
        <pc:chgData name="Bisgin, Halil" userId="31729c2b-70b1-499d-992a-43acd64ada6e" providerId="ADAL" clId="{AB716B17-2ED4-5548-B550-E31D75AECB27}" dt="2024-11-13T02:24:18.752" v="219" actId="1076"/>
        <pc:sldMkLst>
          <pc:docMk/>
          <pc:sldMk cId="0" sldId="395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95"/>
            <ac:spMk id="2" creationId="{BAAE81E7-3621-F237-51C3-B5BE2D35FD4D}"/>
          </ac:spMkLst>
        </pc:spChg>
        <pc:spChg chg="mod">
          <ac:chgData name="Bisgin, Halil" userId="31729c2b-70b1-499d-992a-43acd64ada6e" providerId="ADAL" clId="{AB716B17-2ED4-5548-B550-E31D75AECB27}" dt="2024-11-13T02:24:18.752" v="219" actId="1076"/>
          <ac:spMkLst>
            <pc:docMk/>
            <pc:sldMk cId="0" sldId="395"/>
            <ac:spMk id="93188" creationId="{B220FB39-B746-3A4E-BEDF-06CEFBF869D2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96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96"/>
            <ac:spMk id="2" creationId="{F3A864B8-10A6-3D48-8DB7-B82F374019DE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397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97"/>
            <ac:spMk id="2" creationId="{8C1029BA-2942-5792-1E90-C256CCF5E137}"/>
          </ac:spMkLst>
        </pc:spChg>
      </pc:sldChg>
      <pc:sldChg chg="addSp modSp mod">
        <pc:chgData name="Bisgin, Halil" userId="31729c2b-70b1-499d-992a-43acd64ada6e" providerId="ADAL" clId="{AB716B17-2ED4-5548-B550-E31D75AECB27}" dt="2024-11-12T14:48:09.785" v="187"/>
        <pc:sldMkLst>
          <pc:docMk/>
          <pc:sldMk cId="0" sldId="399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399"/>
            <ac:spMk id="2" creationId="{EFD38804-E96F-D4A5-A4F7-E58247E1BBDF}"/>
          </ac:spMkLst>
        </pc:spChg>
        <pc:spChg chg="mod">
          <ac:chgData name="Bisgin, Halil" userId="31729c2b-70b1-499d-992a-43acd64ada6e" providerId="ADAL" clId="{AB716B17-2ED4-5548-B550-E31D75AECB27}" dt="2024-11-09T15:31:16.610" v="28" actId="1076"/>
          <ac:spMkLst>
            <pc:docMk/>
            <pc:sldMk cId="0" sldId="399"/>
            <ac:spMk id="5" creationId="{8A635E63-8F6E-8A4B-A4DA-0AA38BDB279F}"/>
          </ac:spMkLst>
        </pc:spChg>
        <pc:spChg chg="mod">
          <ac:chgData name="Bisgin, Halil" userId="31729c2b-70b1-499d-992a-43acd64ada6e" providerId="ADAL" clId="{AB716B17-2ED4-5548-B550-E31D75AECB27}" dt="2024-11-09T15:31:29.085" v="31" actId="1076"/>
          <ac:spMkLst>
            <pc:docMk/>
            <pc:sldMk cId="0" sldId="399"/>
            <ac:spMk id="113665" creationId="{C0562EFF-77BB-694A-A498-6D349ACB81E6}"/>
          </ac:spMkLst>
        </pc:spChg>
        <pc:spChg chg="mod">
          <ac:chgData name="Bisgin, Halil" userId="31729c2b-70b1-499d-992a-43acd64ada6e" providerId="ADAL" clId="{AB716B17-2ED4-5548-B550-E31D75AECB27}" dt="2024-11-09T15:31:25.904" v="30" actId="1076"/>
          <ac:spMkLst>
            <pc:docMk/>
            <pc:sldMk cId="0" sldId="399"/>
            <ac:spMk id="113666" creationId="{9F339D1B-902E-6B45-832D-242F4B8E01B1}"/>
          </ac:spMkLst>
        </pc:spChg>
        <pc:spChg chg="mod">
          <ac:chgData name="Bisgin, Halil" userId="31729c2b-70b1-499d-992a-43acd64ada6e" providerId="ADAL" clId="{AB716B17-2ED4-5548-B550-E31D75AECB27}" dt="2024-11-09T15:31:19.746" v="29" actId="1076"/>
          <ac:spMkLst>
            <pc:docMk/>
            <pc:sldMk cId="0" sldId="399"/>
            <ac:spMk id="113669" creationId="{FB077258-5BDD-E54E-94C4-98431F7F3944}"/>
          </ac:spMkLst>
        </pc:spChg>
      </pc:sldChg>
      <pc:sldChg chg="addSp modSp mod">
        <pc:chgData name="Bisgin, Halil" userId="31729c2b-70b1-499d-992a-43acd64ada6e" providerId="ADAL" clId="{AB716B17-2ED4-5548-B550-E31D75AECB27}" dt="2024-11-12T14:48:09.785" v="187"/>
        <pc:sldMkLst>
          <pc:docMk/>
          <pc:sldMk cId="0" sldId="400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400"/>
            <ac:spMk id="3" creationId="{60070396-06E7-4F37-8E3D-4B01A9577B14}"/>
          </ac:spMkLst>
        </pc:spChg>
        <pc:spChg chg="mod">
          <ac:chgData name="Bisgin, Halil" userId="31729c2b-70b1-499d-992a-43acd64ada6e" providerId="ADAL" clId="{AB716B17-2ED4-5548-B550-E31D75AECB27}" dt="2024-11-09T15:29:04.471" v="12" actId="1076"/>
          <ac:spMkLst>
            <pc:docMk/>
            <pc:sldMk cId="0" sldId="400"/>
            <ac:spMk id="4" creationId="{971D27BF-D387-6749-B611-ABB9226E1104}"/>
          </ac:spMkLst>
        </pc:spChg>
        <pc:spChg chg="mod">
          <ac:chgData name="Bisgin, Halil" userId="31729c2b-70b1-499d-992a-43acd64ada6e" providerId="ADAL" clId="{AB716B17-2ED4-5548-B550-E31D75AECB27}" dt="2024-11-09T15:29:24.022" v="24" actId="1076"/>
          <ac:spMkLst>
            <pc:docMk/>
            <pc:sldMk cId="0" sldId="400"/>
            <ac:spMk id="5" creationId="{3FF66F6A-9454-1E41-8CD2-36B1A16C0FA9}"/>
          </ac:spMkLst>
        </pc:spChg>
        <pc:spChg chg="mod">
          <ac:chgData name="Bisgin, Halil" userId="31729c2b-70b1-499d-992a-43acd64ada6e" providerId="ADAL" clId="{AB716B17-2ED4-5548-B550-E31D75AECB27}" dt="2024-11-09T15:28:49.669" v="9" actId="1076"/>
          <ac:spMkLst>
            <pc:docMk/>
            <pc:sldMk cId="0" sldId="400"/>
            <ac:spMk id="7" creationId="{9420BD1F-8D77-0648-973C-F349B2BC21E6}"/>
          </ac:spMkLst>
        </pc:spChg>
        <pc:spChg chg="mod">
          <ac:chgData name="Bisgin, Halil" userId="31729c2b-70b1-499d-992a-43acd64ada6e" providerId="ADAL" clId="{AB716B17-2ED4-5548-B550-E31D75AECB27}" dt="2024-11-09T15:29:18.749" v="23" actId="1036"/>
          <ac:spMkLst>
            <pc:docMk/>
            <pc:sldMk cId="0" sldId="400"/>
            <ac:spMk id="109570" creationId="{34CA998F-EA5E-6145-8056-71049638C6D4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401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401"/>
            <ac:spMk id="4" creationId="{C957A609-7394-B72E-4702-9D6ED6C9E37D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402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402"/>
            <ac:spMk id="2" creationId="{6A5BC6E4-49D4-5738-B84C-FA5CA8EC799D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403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403"/>
            <ac:spMk id="3" creationId="{7224F1BC-F8CC-6427-A4A6-74E873A3E5DB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404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404"/>
            <ac:spMk id="4" creationId="{1E623481-4C97-E404-3E15-3777746DA22D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0" sldId="405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0" sldId="405"/>
            <ac:spMk id="3" creationId="{2B6F131C-4DBE-0AED-EF65-0D8CAAF74636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1142051756" sldId="406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1142051756" sldId="406"/>
            <ac:spMk id="2" creationId="{EA378397-10E2-7D0E-66F8-8833A6D01076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528331154" sldId="407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528331154" sldId="407"/>
            <ac:spMk id="2" creationId="{64CFB17C-A2B6-298F-4C5F-83B1262118C8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2954625744" sldId="408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2954625744" sldId="408"/>
            <ac:spMk id="2" creationId="{25ECF99C-66BD-B859-016A-63D55D2014F4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2213048322" sldId="409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2213048322" sldId="409"/>
            <ac:spMk id="2" creationId="{B9541B0E-0290-F019-4C2E-94B631BA3E0D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346860447" sldId="410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346860447" sldId="410"/>
            <ac:spMk id="2" creationId="{904B5DC3-AAEA-8272-53F7-8BA385B02808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3144289124" sldId="411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3144289124" sldId="411"/>
            <ac:spMk id="2" creationId="{F7AB6061-2AAF-3BBD-BC0B-E063CEF9651A}"/>
          </ac:spMkLst>
        </pc:spChg>
      </pc:sldChg>
      <pc:sldChg chg="addSp modSp modNotesTx">
        <pc:chgData name="Bisgin, Halil" userId="31729c2b-70b1-499d-992a-43acd64ada6e" providerId="ADAL" clId="{AB716B17-2ED4-5548-B550-E31D75AECB27}" dt="2024-11-12T14:48:09.785" v="187"/>
        <pc:sldMkLst>
          <pc:docMk/>
          <pc:sldMk cId="426677079" sldId="412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426677079" sldId="412"/>
            <ac:spMk id="2" creationId="{56EF89D6-21A1-01D4-3954-6EFEFA4051CC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736860636" sldId="413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736860636" sldId="413"/>
            <ac:spMk id="5" creationId="{20AC4E45-1D32-8C28-7550-2B1331EC0CF4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4288080142" sldId="414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4288080142" sldId="414"/>
            <ac:spMk id="6" creationId="{1CD8685B-91BF-1DB2-DF11-EC9B631201E3}"/>
          </ac:spMkLst>
        </pc:spChg>
      </pc:sldChg>
      <pc:sldChg chg="addSp modSp mod">
        <pc:chgData name="Bisgin, Halil" userId="31729c2b-70b1-499d-992a-43acd64ada6e" providerId="ADAL" clId="{AB716B17-2ED4-5548-B550-E31D75AECB27}" dt="2024-11-12T14:48:09.785" v="187"/>
        <pc:sldMkLst>
          <pc:docMk/>
          <pc:sldMk cId="1277106290" sldId="415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1277106290" sldId="415"/>
            <ac:spMk id="2" creationId="{6E2FD84D-6D72-E745-4C3C-3F995E9DE0C2}"/>
          </ac:spMkLst>
        </pc:spChg>
        <pc:spChg chg="mod">
          <ac:chgData name="Bisgin, Halil" userId="31729c2b-70b1-499d-992a-43acd64ada6e" providerId="ADAL" clId="{AB716B17-2ED4-5548-B550-E31D75AECB27}" dt="2024-11-09T15:22:35.124" v="0" actId="207"/>
          <ac:spMkLst>
            <pc:docMk/>
            <pc:sldMk cId="1277106290" sldId="415"/>
            <ac:spMk id="19457" creationId="{8B366B31-4A9C-EA4E-8577-384986E8E62C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3300318816" sldId="416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3300318816" sldId="416"/>
            <ac:spMk id="2" creationId="{951040AE-AEFC-1ADD-94EF-C46A526AAF68}"/>
          </ac:spMkLst>
        </pc:spChg>
      </pc:sldChg>
      <pc:sldChg chg="addSp modSp mod">
        <pc:chgData name="Bisgin, Halil" userId="31729c2b-70b1-499d-992a-43acd64ada6e" providerId="ADAL" clId="{AB716B17-2ED4-5548-B550-E31D75AECB27}" dt="2024-11-12T18:38:01.261" v="204" actId="207"/>
        <pc:sldMkLst>
          <pc:docMk/>
          <pc:sldMk cId="4135405113" sldId="417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4135405113" sldId="417"/>
            <ac:spMk id="2" creationId="{E1F8B66E-214D-7EFD-5CB9-E829BD142F03}"/>
          </ac:spMkLst>
        </pc:spChg>
        <pc:spChg chg="mod">
          <ac:chgData name="Bisgin, Halil" userId="31729c2b-70b1-499d-992a-43acd64ada6e" providerId="ADAL" clId="{AB716B17-2ED4-5548-B550-E31D75AECB27}" dt="2024-11-12T18:38:01.261" v="204" actId="207"/>
          <ac:spMkLst>
            <pc:docMk/>
            <pc:sldMk cId="4135405113" sldId="417"/>
            <ac:spMk id="19457" creationId="{8B366B31-4A9C-EA4E-8577-384986E8E62C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2369771854" sldId="418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2369771854" sldId="418"/>
            <ac:spMk id="2" creationId="{AC4DB81A-D797-C675-F27B-FE5BC17FCFEE}"/>
          </ac:spMkLst>
        </pc:spChg>
      </pc:sldChg>
      <pc:sldChg chg="addSp modSp mod">
        <pc:chgData name="Bisgin, Halil" userId="31729c2b-70b1-499d-992a-43acd64ada6e" providerId="ADAL" clId="{AB716B17-2ED4-5548-B550-E31D75AECB27}" dt="2024-11-12T14:48:09.785" v="187"/>
        <pc:sldMkLst>
          <pc:docMk/>
          <pc:sldMk cId="2577561237" sldId="419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2577561237" sldId="419"/>
            <ac:spMk id="2" creationId="{0BCC3E87-A307-92DB-F26F-66EE43E7E734}"/>
          </ac:spMkLst>
        </pc:spChg>
        <pc:spChg chg="mod">
          <ac:chgData name="Bisgin, Halil" userId="31729c2b-70b1-499d-992a-43acd64ada6e" providerId="ADAL" clId="{AB716B17-2ED4-5548-B550-E31D75AECB27}" dt="2024-11-09T15:26:19.029" v="4" actId="207"/>
          <ac:spMkLst>
            <pc:docMk/>
            <pc:sldMk cId="2577561237" sldId="419"/>
            <ac:spMk id="19457" creationId="{8B366B31-4A9C-EA4E-8577-384986E8E62C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948525372" sldId="420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948525372" sldId="420"/>
            <ac:spMk id="2" creationId="{815D2FB2-EBCC-B5D4-ADD5-E53B6A98609E}"/>
          </ac:spMkLst>
        </pc:spChg>
      </pc:sldChg>
      <pc:sldChg chg="addSp modSp mod">
        <pc:chgData name="Bisgin, Halil" userId="31729c2b-70b1-499d-992a-43acd64ada6e" providerId="ADAL" clId="{AB716B17-2ED4-5548-B550-E31D75AECB27}" dt="2024-11-18T16:19:48.110" v="431" actId="207"/>
        <pc:sldMkLst>
          <pc:docMk/>
          <pc:sldMk cId="3136184046" sldId="421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3136184046" sldId="421"/>
            <ac:spMk id="2" creationId="{7D06EF6E-AF30-1270-FD3E-D8442C7C6D25}"/>
          </ac:spMkLst>
        </pc:spChg>
        <pc:spChg chg="add mod">
          <ac:chgData name="Bisgin, Halil" userId="31729c2b-70b1-499d-992a-43acd64ada6e" providerId="ADAL" clId="{AB716B17-2ED4-5548-B550-E31D75AECB27}" dt="2024-11-18T16:19:48.110" v="431" actId="207"/>
          <ac:spMkLst>
            <pc:docMk/>
            <pc:sldMk cId="3136184046" sldId="421"/>
            <ac:spMk id="3" creationId="{F1AD965B-950E-86D6-E746-59D6FECF3055}"/>
          </ac:spMkLst>
        </pc:spChg>
        <pc:spChg chg="mod">
          <ac:chgData name="Bisgin, Halil" userId="31729c2b-70b1-499d-992a-43acd64ada6e" providerId="ADAL" clId="{AB716B17-2ED4-5548-B550-E31D75AECB27}" dt="2024-11-18T16:18:29.666" v="277" actId="20577"/>
          <ac:spMkLst>
            <pc:docMk/>
            <pc:sldMk cId="3136184046" sldId="421"/>
            <ac:spMk id="2051" creationId="{3163F7EE-AC62-E842-B353-540CC617AF8A}"/>
          </ac:spMkLst>
        </pc:spChg>
        <pc:spChg chg="mod">
          <ac:chgData name="Bisgin, Halil" userId="31729c2b-70b1-499d-992a-43acd64ada6e" providerId="ADAL" clId="{AB716B17-2ED4-5548-B550-E31D75AECB27}" dt="2024-11-13T02:21:57.395" v="209" actId="207"/>
          <ac:spMkLst>
            <pc:docMk/>
            <pc:sldMk cId="3136184046" sldId="421"/>
            <ac:spMk id="19457" creationId="{8B366B31-4A9C-EA4E-8577-384986E8E62C}"/>
          </ac:spMkLst>
        </pc:spChg>
      </pc:sldChg>
      <pc:sldChg chg="addSp modSp">
        <pc:chgData name="Bisgin, Halil" userId="31729c2b-70b1-499d-992a-43acd64ada6e" providerId="ADAL" clId="{AB716B17-2ED4-5548-B550-E31D75AECB27}" dt="2024-11-12T14:48:09.785" v="187"/>
        <pc:sldMkLst>
          <pc:docMk/>
          <pc:sldMk cId="3718952381" sldId="422"/>
        </pc:sldMkLst>
        <pc:spChg chg="add mod">
          <ac:chgData name="Bisgin, Halil" userId="31729c2b-70b1-499d-992a-43acd64ada6e" providerId="ADAL" clId="{AB716B17-2ED4-5548-B550-E31D75AECB27}" dt="2024-11-12T14:48:09.785" v="187"/>
          <ac:spMkLst>
            <pc:docMk/>
            <pc:sldMk cId="3718952381" sldId="422"/>
            <ac:spMk id="2" creationId="{EA87014D-8B4D-A70B-F868-2EE11A433BD2}"/>
          </ac:spMkLst>
        </pc:spChg>
      </pc:sldChg>
    </pc:docChg>
  </pc:docChgLst>
  <pc:docChgLst>
    <pc:chgData name="Bisgin, Halil" userId="31729c2b-70b1-499d-992a-43acd64ada6e" providerId="ADAL" clId="{79B6DCAD-1C9F-4090-89C6-67BA3A8E7CC7}"/>
    <pc:docChg chg="modSld">
      <pc:chgData name="Bisgin, Halil" userId="31729c2b-70b1-499d-992a-43acd64ada6e" providerId="ADAL" clId="{79B6DCAD-1C9F-4090-89C6-67BA3A8E7CC7}" dt="2024-11-18T02:32:27.896" v="41" actId="15"/>
      <pc:docMkLst>
        <pc:docMk/>
      </pc:docMkLst>
      <pc:sldChg chg="modSp">
        <pc:chgData name="Bisgin, Halil" userId="31729c2b-70b1-499d-992a-43acd64ada6e" providerId="ADAL" clId="{79B6DCAD-1C9F-4090-89C6-67BA3A8E7CC7}" dt="2024-11-18T02:28:53.049" v="7" actId="1076"/>
        <pc:sldMkLst>
          <pc:docMk/>
          <pc:sldMk cId="0" sldId="305"/>
        </pc:sldMkLst>
        <pc:spChg chg="mod">
          <ac:chgData name="Bisgin, Halil" userId="31729c2b-70b1-499d-992a-43acd64ada6e" providerId="ADAL" clId="{79B6DCAD-1C9F-4090-89C6-67BA3A8E7CC7}" dt="2024-11-18T02:28:53.049" v="7" actId="1076"/>
          <ac:spMkLst>
            <pc:docMk/>
            <pc:sldMk cId="0" sldId="305"/>
            <ac:spMk id="155649" creationId="{CE59E95A-74D0-C845-9731-47DA30B7FA96}"/>
          </ac:spMkLst>
        </pc:spChg>
        <pc:spChg chg="mod">
          <ac:chgData name="Bisgin, Halil" userId="31729c2b-70b1-499d-992a-43acd64ada6e" providerId="ADAL" clId="{79B6DCAD-1C9F-4090-89C6-67BA3A8E7CC7}" dt="2024-11-18T02:28:49.484" v="6" actId="1076"/>
          <ac:spMkLst>
            <pc:docMk/>
            <pc:sldMk cId="0" sldId="305"/>
            <ac:spMk id="155650" creationId="{82F2DF1F-7B81-FF4C-845C-587C176F322D}"/>
          </ac:spMkLst>
        </pc:spChg>
      </pc:sldChg>
      <pc:sldChg chg="modSp">
        <pc:chgData name="Bisgin, Halil" userId="31729c2b-70b1-499d-992a-43acd64ada6e" providerId="ADAL" clId="{79B6DCAD-1C9F-4090-89C6-67BA3A8E7CC7}" dt="2024-11-18T02:29:55.781" v="39" actId="1076"/>
        <pc:sldMkLst>
          <pc:docMk/>
          <pc:sldMk cId="0" sldId="306"/>
        </pc:sldMkLst>
        <pc:spChg chg="mod">
          <ac:chgData name="Bisgin, Halil" userId="31729c2b-70b1-499d-992a-43acd64ada6e" providerId="ADAL" clId="{79B6DCAD-1C9F-4090-89C6-67BA3A8E7CC7}" dt="2024-11-18T02:29:41.974" v="36" actId="1076"/>
          <ac:spMkLst>
            <pc:docMk/>
            <pc:sldMk cId="0" sldId="306"/>
            <ac:spMk id="156673" creationId="{055AB57B-6C0A-F14C-B16F-D251D53156EA}"/>
          </ac:spMkLst>
        </pc:spChg>
        <pc:spChg chg="mod">
          <ac:chgData name="Bisgin, Halil" userId="31729c2b-70b1-499d-992a-43acd64ada6e" providerId="ADAL" clId="{79B6DCAD-1C9F-4090-89C6-67BA3A8E7CC7}" dt="2024-11-18T02:29:55.781" v="39" actId="1076"/>
          <ac:spMkLst>
            <pc:docMk/>
            <pc:sldMk cId="0" sldId="306"/>
            <ac:spMk id="156674" creationId="{3D806B29-E859-224A-9ED5-6723BFB63438}"/>
          </ac:spMkLst>
        </pc:spChg>
        <pc:spChg chg="mod">
          <ac:chgData name="Bisgin, Halil" userId="31729c2b-70b1-499d-992a-43acd64ada6e" providerId="ADAL" clId="{79B6DCAD-1C9F-4090-89C6-67BA3A8E7CC7}" dt="2024-11-18T02:29:46.824" v="37" actId="404"/>
          <ac:spMkLst>
            <pc:docMk/>
            <pc:sldMk cId="0" sldId="306"/>
            <ac:spMk id="156675" creationId="{C4364000-128D-6D4E-A474-5C9CB5117206}"/>
          </ac:spMkLst>
        </pc:spChg>
      </pc:sldChg>
      <pc:sldChg chg="mod modShow">
        <pc:chgData name="Bisgin, Halil" userId="31729c2b-70b1-499d-992a-43acd64ada6e" providerId="ADAL" clId="{79B6DCAD-1C9F-4090-89C6-67BA3A8E7CC7}" dt="2024-11-18T02:05:02.342" v="4" actId="729"/>
        <pc:sldMkLst>
          <pc:docMk/>
          <pc:sldMk cId="0" sldId="370"/>
        </pc:sldMkLst>
      </pc:sldChg>
      <pc:sldChg chg="modSp mod modShow">
        <pc:chgData name="Bisgin, Halil" userId="31729c2b-70b1-499d-992a-43acd64ada6e" providerId="ADAL" clId="{79B6DCAD-1C9F-4090-89C6-67BA3A8E7CC7}" dt="2024-11-18T02:05:02.342" v="4" actId="729"/>
        <pc:sldMkLst>
          <pc:docMk/>
          <pc:sldMk cId="0" sldId="379"/>
        </pc:sldMkLst>
        <pc:picChg chg="mod">
          <ac:chgData name="Bisgin, Halil" userId="31729c2b-70b1-499d-992a-43acd64ada6e" providerId="ADAL" clId="{79B6DCAD-1C9F-4090-89C6-67BA3A8E7CC7}" dt="2024-11-18T01:59:45.776" v="1" actId="1076"/>
          <ac:picMkLst>
            <pc:docMk/>
            <pc:sldMk cId="0" sldId="379"/>
            <ac:picMk id="140290" creationId="{32857E41-FF1B-BC49-826D-17738ACC21DD}"/>
          </ac:picMkLst>
        </pc:picChg>
        <pc:cxnChg chg="mod">
          <ac:chgData name="Bisgin, Halil" userId="31729c2b-70b1-499d-992a-43acd64ada6e" providerId="ADAL" clId="{79B6DCAD-1C9F-4090-89C6-67BA3A8E7CC7}" dt="2024-11-18T02:00:23.317" v="3" actId="1076"/>
          <ac:cxnSpMkLst>
            <pc:docMk/>
            <pc:sldMk cId="0" sldId="379"/>
            <ac:cxnSpMk id="3" creationId="{B0EF82DF-498B-C444-A3D2-6ADC864A5A6E}"/>
          </ac:cxnSpMkLst>
        </pc:cxnChg>
        <pc:cxnChg chg="mod">
          <ac:chgData name="Bisgin, Halil" userId="31729c2b-70b1-499d-992a-43acd64ada6e" providerId="ADAL" clId="{79B6DCAD-1C9F-4090-89C6-67BA3A8E7CC7}" dt="2024-11-18T02:00:23.317" v="3" actId="1076"/>
          <ac:cxnSpMkLst>
            <pc:docMk/>
            <pc:sldMk cId="0" sldId="379"/>
            <ac:cxnSpMk id="8" creationId="{465377FC-D39A-7F46-BCA2-E655A136247B}"/>
          </ac:cxnSpMkLst>
        </pc:cxnChg>
        <pc:cxnChg chg="mod">
          <ac:chgData name="Bisgin, Halil" userId="31729c2b-70b1-499d-992a-43acd64ada6e" providerId="ADAL" clId="{79B6DCAD-1C9F-4090-89C6-67BA3A8E7CC7}" dt="2024-11-18T02:00:23.317" v="3" actId="1076"/>
          <ac:cxnSpMkLst>
            <pc:docMk/>
            <pc:sldMk cId="0" sldId="379"/>
            <ac:cxnSpMk id="12" creationId="{AF476A0A-2A99-1D49-A047-7B04610C70EF}"/>
          </ac:cxnSpMkLst>
        </pc:cxnChg>
      </pc:sldChg>
      <pc:sldChg chg="modSp mod">
        <pc:chgData name="Bisgin, Halil" userId="31729c2b-70b1-499d-992a-43acd64ada6e" providerId="ADAL" clId="{79B6DCAD-1C9F-4090-89C6-67BA3A8E7CC7}" dt="2024-11-18T02:32:27.896" v="41" actId="15"/>
        <pc:sldMkLst>
          <pc:docMk/>
          <pc:sldMk cId="0" sldId="389"/>
        </pc:sldMkLst>
        <pc:spChg chg="mod">
          <ac:chgData name="Bisgin, Halil" userId="31729c2b-70b1-499d-992a-43acd64ada6e" providerId="ADAL" clId="{79B6DCAD-1C9F-4090-89C6-67BA3A8E7CC7}" dt="2024-11-18T02:32:27.896" v="41" actId="15"/>
          <ac:spMkLst>
            <pc:docMk/>
            <pc:sldMk cId="0" sldId="389"/>
            <ac:spMk id="156674" creationId="{A162D594-A354-FC42-8843-5BD67B07A5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E792208-972F-3D42-9837-9481C0C3CE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DBB1BA2-F90F-6E4B-8459-18ED00CEFD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9C708B48-294F-7F4F-87F4-B8FF4AAD1BE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9850275F-952F-8F42-8205-808552D2E2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CE28E92D-B5FB-0843-87FC-67EC5E305A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5B676651-5D7E-F441-8DFB-028DA84C9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365F65-4FDB-C047-8395-4FAFAEA13D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DB2C8B-C6E1-5E49-89D3-AC449BC5F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BC1B23-A147-5946-8325-D2F4FB810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Vehicle[] v = new Vehicle[7];</a:t>
            </a:r>
          </a:p>
          <a:p>
            <a:pPr>
              <a:defRPr/>
            </a:pPr>
            <a:r>
              <a:rPr lang="en-US"/>
              <a:t>V[0] = new Car();</a:t>
            </a:r>
          </a:p>
          <a:p>
            <a:pPr>
              <a:defRPr/>
            </a:pPr>
            <a:r>
              <a:rPr lang="en-US"/>
              <a:t>V[1] = new Car();</a:t>
            </a:r>
          </a:p>
          <a:p>
            <a:pPr>
              <a:defRPr/>
            </a:pPr>
            <a:r>
              <a:rPr lang="en-US"/>
              <a:t>V[2] = new </a:t>
            </a:r>
            <a:r>
              <a:rPr lang="en-US" err="1"/>
              <a:t>Suv</a:t>
            </a:r>
            <a:r>
              <a:rPr lang="en-US"/>
              <a:t>();</a:t>
            </a:r>
          </a:p>
          <a:p>
            <a:pPr>
              <a:defRPr/>
            </a:pPr>
            <a:r>
              <a:rPr lang="en-US"/>
              <a:t>V[3] = new Truck();</a:t>
            </a:r>
          </a:p>
          <a:p>
            <a:pPr>
              <a:defRPr/>
            </a:pPr>
            <a:r>
              <a:rPr lang="en-US"/>
              <a:t>V[4] = new Bus();</a:t>
            </a:r>
          </a:p>
          <a:p>
            <a:pPr>
              <a:defRPr/>
            </a:pPr>
            <a:r>
              <a:rPr lang="en-US"/>
              <a:t>V[5] = new Bus();</a:t>
            </a:r>
          </a:p>
          <a:p>
            <a:pPr>
              <a:defRPr/>
            </a:pPr>
            <a:r>
              <a:rPr lang="en-US"/>
              <a:t>V[6] = new Train();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 err="1"/>
              <a:t>ArrayList</a:t>
            </a:r>
            <a:r>
              <a:rPr lang="en-US"/>
              <a:t>&lt;Vehicle&gt; v = new </a:t>
            </a:r>
            <a:r>
              <a:rPr lang="en-US" err="1"/>
              <a:t>ArrayList</a:t>
            </a:r>
            <a:r>
              <a:rPr lang="en-US"/>
              <a:t>&lt;&gt;();</a:t>
            </a:r>
          </a:p>
          <a:p>
            <a:pPr>
              <a:defRPr/>
            </a:pPr>
            <a:r>
              <a:rPr lang="en-US" err="1"/>
              <a:t>v.add</a:t>
            </a:r>
            <a:r>
              <a:rPr lang="en-US"/>
              <a:t> (new Car());</a:t>
            </a:r>
          </a:p>
          <a:p>
            <a:pPr>
              <a:defRPr/>
            </a:pPr>
            <a:r>
              <a:rPr lang="en-US" err="1"/>
              <a:t>v.add</a:t>
            </a:r>
            <a:r>
              <a:rPr lang="en-US"/>
              <a:t> (new Car());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51FA9-5F3B-9144-93A2-B58C3C3BD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C9F4CD9-7EAC-E04F-AF12-F5C442EDE086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79AC06-C82A-2F4B-916A-019CD527A3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0B0EFE-F43D-9F42-8C91-FD8590FE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7F0055"/>
                </a:solidFill>
                <a:latin typeface="Consolas"/>
                <a:cs typeface="+mn-cs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/>
                <a:cs typeface="+mn-cs"/>
              </a:rPr>
              <a:t> Square(</a:t>
            </a:r>
            <a:r>
              <a:rPr lang="en-US" b="1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/>
                <a:cs typeface="+mn-cs"/>
              </a:rPr>
              <a:t> s) {</a:t>
            </a:r>
          </a:p>
          <a:p>
            <a:pPr eaLnBrk="1" hangingPunct="1">
              <a:defRPr/>
            </a:pPr>
            <a:r>
              <a:rPr lang="en-US">
                <a:solidFill>
                  <a:srgbClr val="0000C0"/>
                </a:solidFill>
                <a:latin typeface="Consolas"/>
                <a:cs typeface="+mn-cs"/>
              </a:rPr>
              <a:t>  side</a:t>
            </a:r>
            <a:r>
              <a:rPr lang="en-US">
                <a:solidFill>
                  <a:srgbClr val="000000"/>
                </a:solidFill>
                <a:latin typeface="Consolas"/>
                <a:cs typeface="+mn-cs"/>
              </a:rPr>
              <a:t> = s;</a:t>
            </a:r>
          </a:p>
          <a:p>
            <a:pPr eaLnBrk="1" hangingPunct="1">
              <a:defRPr/>
            </a:pPr>
            <a:r>
              <a:rPr lang="en-US" b="1">
                <a:solidFill>
                  <a:srgbClr val="7F0055"/>
                </a:solidFill>
                <a:latin typeface="Consolas"/>
                <a:cs typeface="+mn-cs"/>
              </a:rPr>
              <a:t>  </a:t>
            </a:r>
            <a:r>
              <a:rPr lang="en-US" b="1" err="1">
                <a:solidFill>
                  <a:srgbClr val="7F0055"/>
                </a:solidFill>
                <a:latin typeface="Consolas"/>
                <a:cs typeface="+mn-cs"/>
              </a:rPr>
              <a:t>super</a:t>
            </a:r>
            <a:r>
              <a:rPr lang="en-US" b="1" err="1">
                <a:solidFill>
                  <a:srgbClr val="000000"/>
                </a:solidFill>
                <a:latin typeface="Consolas"/>
                <a:cs typeface="+mn-cs"/>
              </a:rPr>
              <a:t>.setCircumference</a:t>
            </a:r>
            <a:r>
              <a:rPr lang="en-US" b="1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b="1">
                <a:solidFill>
                  <a:srgbClr val="0000C0"/>
                </a:solidFill>
                <a:latin typeface="Consolas"/>
                <a:cs typeface="+mn-cs"/>
              </a:rPr>
              <a:t>side</a:t>
            </a:r>
            <a:r>
              <a:rPr lang="en-US" b="1">
                <a:solidFill>
                  <a:srgbClr val="000000"/>
                </a:solidFill>
                <a:latin typeface="Consolas"/>
                <a:cs typeface="+mn-cs"/>
              </a:rPr>
              <a:t> * 4);</a:t>
            </a:r>
          </a:p>
          <a:p>
            <a:pPr eaLnBrk="1" hangingPunct="1">
              <a:defRPr/>
            </a:pPr>
            <a:r>
              <a:rPr lang="en-US" b="1">
                <a:solidFill>
                  <a:srgbClr val="7F0055"/>
                </a:solidFill>
                <a:latin typeface="Consolas"/>
                <a:cs typeface="+mn-cs"/>
              </a:rPr>
              <a:t>  </a:t>
            </a:r>
            <a:r>
              <a:rPr lang="en-US" b="1" err="1">
                <a:solidFill>
                  <a:srgbClr val="7F0055"/>
                </a:solidFill>
                <a:latin typeface="Consolas"/>
                <a:cs typeface="+mn-cs"/>
              </a:rPr>
              <a:t>super</a:t>
            </a:r>
            <a:r>
              <a:rPr lang="en-US" b="1" err="1">
                <a:solidFill>
                  <a:srgbClr val="000000"/>
                </a:solidFill>
                <a:latin typeface="Consolas"/>
                <a:cs typeface="+mn-cs"/>
              </a:rPr>
              <a:t>.setArea</a:t>
            </a:r>
            <a:r>
              <a:rPr lang="en-US" b="1">
                <a:solidFill>
                  <a:srgbClr val="000000"/>
                </a:solidFill>
                <a:latin typeface="Consolas"/>
                <a:cs typeface="+mn-cs"/>
              </a:rPr>
              <a:t>(a);</a:t>
            </a:r>
          </a:p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latin typeface="Consolas"/>
                <a:cs typeface="+mn-cs"/>
              </a:rPr>
              <a:t>}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I think a should be replaced by side * side.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FF262-191D-074C-83AF-B377C97D7C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D0EB82-0841-9D48-A8EE-25AE23011EFF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Think about later on you may want to include more subclasses. Programming in the general makes it more flexible.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65F65-4FDB-C047-8395-4FAFAEA13D8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781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EEEF6C-4863-014A-AA17-09A5E552D4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A4D0B0-1CD4-6648-B2E0-2FF1D073F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1C67E-D934-4B41-85B0-222EFCDE1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CDB1826-6C8F-864C-B5EE-B450C8FACAA0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13B70D-CAC4-0D4B-936B-BB6E212310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104339-64F7-5D46-9DE0-EC1C6E862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 – fn1() is undefined for SuperClass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 compilation error (early binding was not successful)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A2A19-CFD1-C647-8593-7424B6C87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8262440-8F87-974B-89EC-C658CB65FCCC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6AC395-98DA-4741-85B7-EE903E756D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912E5E-AD8D-2F43-A32D-E978BBF0A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530B7-E737-3549-92ED-4B02CA177C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37BA7D0-D54B-A74C-B024-AAC3F9B6F238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87606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6AC395-98DA-4741-85B7-EE903E756D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912E5E-AD8D-2F43-A32D-E978BBF0A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530B7-E737-3549-92ED-4B02CA177C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37BA7D0-D54B-A74C-B024-AAC3F9B6F238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7BA9F9-C494-8F4C-B0E6-500D3F02BB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80CC24-751B-F540-AC0B-A5CD7DFB2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Output:</a:t>
            </a:r>
          </a:p>
          <a:p>
            <a:pPr>
              <a:defRPr/>
            </a:pPr>
            <a:r>
              <a:rPr lang="en-US"/>
              <a:t>SubClass@6d4b473</a:t>
            </a:r>
          </a:p>
          <a:p>
            <a:pPr>
              <a:defRPr/>
            </a:pPr>
            <a:r>
              <a:rPr lang="en-US"/>
              <a:t>null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Left:</a:t>
            </a:r>
          </a:p>
          <a:p>
            <a:pPr>
              <a:defRPr/>
            </a:pPr>
            <a:r>
              <a:rPr lang="en-US"/>
              <a:t>class </a:t>
            </a:r>
            <a:r>
              <a:rPr lang="en-US" err="1"/>
              <a:t>SubClass</a:t>
            </a:r>
            <a:endParaRPr lang="en-US"/>
          </a:p>
          <a:p>
            <a:pPr>
              <a:defRPr/>
            </a:pPr>
            <a:r>
              <a:rPr lang="en-US"/>
              <a:t>class </a:t>
            </a:r>
            <a:r>
              <a:rPr lang="en-US" err="1"/>
              <a:t>SubClass</a:t>
            </a:r>
            <a:endParaRPr lang="en-US"/>
          </a:p>
          <a:p>
            <a:pPr>
              <a:defRPr/>
            </a:pPr>
            <a:r>
              <a:rPr lang="en-US"/>
              <a:t>class </a:t>
            </a:r>
            <a:r>
              <a:rPr lang="en-US" err="1"/>
              <a:t>SubClass</a:t>
            </a:r>
            <a:endParaRPr lang="en-US"/>
          </a:p>
          <a:p>
            <a:pPr>
              <a:defRPr/>
            </a:pPr>
            <a:r>
              <a:rPr lang="en-US"/>
              <a:t>class </a:t>
            </a:r>
            <a:r>
              <a:rPr lang="en-US" err="1"/>
              <a:t>SuperClass</a:t>
            </a:r>
            <a:endParaRPr lang="en-US"/>
          </a:p>
          <a:p>
            <a:pPr>
              <a:defRPr/>
            </a:pPr>
            <a:r>
              <a:rPr lang="en-US" u="sng"/>
              <a:t>Print obj5.getclass() gives </a:t>
            </a:r>
            <a:r>
              <a:rPr lang="en-US" u="sng" err="1"/>
              <a:t>java.lang.NullPointerException</a:t>
            </a:r>
            <a:r>
              <a:rPr lang="en-US" u="sng"/>
              <a:t> (run time error)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CB1C0-287D-1942-AEFC-5B729FAC0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2AE7DC5-BAB8-F149-AC6F-61F66CE408F7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50F9AB-D5D5-D748-82E7-2B7834B9AC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DA325-5116-4B45-8E33-43C65AB05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Output:</a:t>
            </a:r>
          </a:p>
          <a:p>
            <a:pPr>
              <a:defRPr/>
            </a:pPr>
            <a:r>
              <a:rPr lang="en-US"/>
              <a:t>SubClass@6d4b473</a:t>
            </a:r>
          </a:p>
          <a:p>
            <a:pPr>
              <a:defRPr/>
            </a:pPr>
            <a:r>
              <a:rPr lang="en-US"/>
              <a:t>null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Right:</a:t>
            </a:r>
          </a:p>
          <a:p>
            <a:pPr>
              <a:defRPr/>
            </a:pPr>
            <a:r>
              <a:rPr lang="en-US"/>
              <a:t>class </a:t>
            </a:r>
            <a:r>
              <a:rPr lang="en-US" err="1"/>
              <a:t>SubClass</a:t>
            </a:r>
            <a:endParaRPr lang="en-US"/>
          </a:p>
          <a:p>
            <a:pPr>
              <a:defRPr/>
            </a:pPr>
            <a:r>
              <a:rPr lang="en-US"/>
              <a:t>class </a:t>
            </a:r>
            <a:r>
              <a:rPr lang="en-US" err="1"/>
              <a:t>SubClass</a:t>
            </a:r>
            <a:endParaRPr lang="en-US"/>
          </a:p>
          <a:p>
            <a:pPr>
              <a:defRPr/>
            </a:pPr>
            <a:r>
              <a:rPr lang="en-US"/>
              <a:t>class </a:t>
            </a:r>
            <a:r>
              <a:rPr lang="en-US" err="1"/>
              <a:t>SubClass</a:t>
            </a:r>
            <a:endParaRPr lang="en-US"/>
          </a:p>
          <a:p>
            <a:pPr>
              <a:defRPr/>
            </a:pPr>
            <a:r>
              <a:rPr lang="en-US"/>
              <a:t>class </a:t>
            </a:r>
            <a:r>
              <a:rPr lang="en-US" err="1"/>
              <a:t>SuperClass</a:t>
            </a:r>
            <a:endParaRPr lang="en-US"/>
          </a:p>
          <a:p>
            <a:pPr>
              <a:defRPr/>
            </a:pPr>
            <a:r>
              <a:rPr lang="en-US" u="sng"/>
              <a:t>Print obj5.getclass() gives </a:t>
            </a:r>
            <a:r>
              <a:rPr lang="en-US" u="sng" err="1"/>
              <a:t>java.lang.NullPointerException</a:t>
            </a:r>
            <a:r>
              <a:rPr lang="en-US" u="sng"/>
              <a:t> (run time error)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1A89A-CE7C-3B4C-BCBE-A08389C52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263971C-C8A9-CA47-94A5-28944244C9C4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50F9AB-D5D5-D748-82E7-2B7834B9AC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DA325-5116-4B45-8E33-43C65AB05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Output:</a:t>
            </a:r>
          </a:p>
          <a:p>
            <a:pPr>
              <a:defRPr/>
            </a:pPr>
            <a:r>
              <a:rPr lang="en-US"/>
              <a:t>SubClass@6d4b473</a:t>
            </a:r>
          </a:p>
          <a:p>
            <a:pPr>
              <a:defRPr/>
            </a:pPr>
            <a:r>
              <a:rPr lang="en-US"/>
              <a:t>null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Right:</a:t>
            </a:r>
          </a:p>
          <a:p>
            <a:pPr>
              <a:defRPr/>
            </a:pPr>
            <a:r>
              <a:rPr lang="en-US"/>
              <a:t>class </a:t>
            </a:r>
            <a:r>
              <a:rPr lang="en-US" err="1"/>
              <a:t>SubClass</a:t>
            </a:r>
            <a:endParaRPr lang="en-US"/>
          </a:p>
          <a:p>
            <a:pPr>
              <a:defRPr/>
            </a:pPr>
            <a:r>
              <a:rPr lang="en-US"/>
              <a:t>class </a:t>
            </a:r>
            <a:r>
              <a:rPr lang="en-US" err="1"/>
              <a:t>SubClass</a:t>
            </a:r>
            <a:endParaRPr lang="en-US"/>
          </a:p>
          <a:p>
            <a:pPr>
              <a:defRPr/>
            </a:pPr>
            <a:r>
              <a:rPr lang="en-US"/>
              <a:t>class </a:t>
            </a:r>
            <a:r>
              <a:rPr lang="en-US" err="1"/>
              <a:t>SubClass</a:t>
            </a:r>
            <a:endParaRPr lang="en-US"/>
          </a:p>
          <a:p>
            <a:pPr>
              <a:defRPr/>
            </a:pPr>
            <a:r>
              <a:rPr lang="en-US"/>
              <a:t>class </a:t>
            </a:r>
            <a:r>
              <a:rPr lang="en-US" err="1"/>
              <a:t>SuperClass</a:t>
            </a:r>
            <a:endParaRPr lang="en-US"/>
          </a:p>
          <a:p>
            <a:pPr>
              <a:defRPr/>
            </a:pPr>
            <a:r>
              <a:rPr lang="en-US" u="sng"/>
              <a:t>Print obj5.getclass() gives </a:t>
            </a:r>
            <a:r>
              <a:rPr lang="en-US" u="sng" err="1"/>
              <a:t>java.lang.NullPointerException</a:t>
            </a:r>
            <a:r>
              <a:rPr lang="en-US" u="sng"/>
              <a:t> (run time error)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1A89A-CE7C-3B4C-BCBE-A08389C52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263971C-C8A9-CA47-94A5-28944244C9C4}" type="slidenum">
              <a:rPr lang="en-US" altLang="en-US" sz="1200"/>
              <a:pPr eaLnBrk="1" hangingPunct="1"/>
              <a:t>38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50490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AAC76E-D985-9D4F-90E1-271B6F8146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C7F75A-81F4-AA40-90D9-5CC9459A7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True because all subclass objects are also superclass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A8C3D-412F-A147-AE68-EBC0EFE5A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8C1DF29-93A0-174E-A41A-99A75F1AEF6E}" type="slidenum">
              <a:rPr lang="en-US" altLang="en-US" sz="1200"/>
              <a:pPr eaLnBrk="1" hangingPunct="1"/>
              <a:t>40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DB2C8B-C6E1-5E49-89D3-AC449BC5F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BC1B23-A147-5946-8325-D2F4FB810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Vehicle[] v = new Vehicle[7];</a:t>
            </a:r>
          </a:p>
          <a:p>
            <a:pPr>
              <a:defRPr/>
            </a:pPr>
            <a:r>
              <a:rPr lang="en-US"/>
              <a:t>V[0] = new Car();</a:t>
            </a:r>
          </a:p>
          <a:p>
            <a:pPr>
              <a:defRPr/>
            </a:pPr>
            <a:r>
              <a:rPr lang="en-US"/>
              <a:t>V[1] = new Car();</a:t>
            </a:r>
          </a:p>
          <a:p>
            <a:pPr>
              <a:defRPr/>
            </a:pPr>
            <a:r>
              <a:rPr lang="en-US"/>
              <a:t>V[2] = new </a:t>
            </a:r>
            <a:r>
              <a:rPr lang="en-US" err="1"/>
              <a:t>Suv</a:t>
            </a:r>
            <a:r>
              <a:rPr lang="en-US"/>
              <a:t>();</a:t>
            </a:r>
          </a:p>
          <a:p>
            <a:pPr>
              <a:defRPr/>
            </a:pPr>
            <a:r>
              <a:rPr lang="en-US"/>
              <a:t>V[3] = new Truck();</a:t>
            </a:r>
          </a:p>
          <a:p>
            <a:pPr>
              <a:defRPr/>
            </a:pPr>
            <a:r>
              <a:rPr lang="en-US"/>
              <a:t>V[4] = new Bus();</a:t>
            </a:r>
          </a:p>
          <a:p>
            <a:pPr>
              <a:defRPr/>
            </a:pPr>
            <a:r>
              <a:rPr lang="en-US"/>
              <a:t>V[5] = new Bus();</a:t>
            </a:r>
          </a:p>
          <a:p>
            <a:pPr>
              <a:defRPr/>
            </a:pPr>
            <a:r>
              <a:rPr lang="en-US"/>
              <a:t>V[6] = new Train();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 err="1"/>
              <a:t>ArrayList</a:t>
            </a:r>
            <a:r>
              <a:rPr lang="en-US"/>
              <a:t>&lt;Vehicle&gt; v = new </a:t>
            </a:r>
            <a:r>
              <a:rPr lang="en-US" err="1"/>
              <a:t>ArrayList</a:t>
            </a:r>
            <a:r>
              <a:rPr lang="en-US"/>
              <a:t>&lt;&gt;();</a:t>
            </a:r>
          </a:p>
          <a:p>
            <a:pPr>
              <a:defRPr/>
            </a:pPr>
            <a:r>
              <a:rPr lang="en-US" err="1"/>
              <a:t>v.add</a:t>
            </a:r>
            <a:r>
              <a:rPr lang="en-US"/>
              <a:t> (new Car());</a:t>
            </a:r>
          </a:p>
          <a:p>
            <a:pPr>
              <a:defRPr/>
            </a:pPr>
            <a:r>
              <a:rPr lang="en-US" err="1"/>
              <a:t>v.add</a:t>
            </a:r>
            <a:r>
              <a:rPr lang="en-US"/>
              <a:t> (new Car());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51FA9-5F3B-9144-93A2-B58C3C3BD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C9F4CD9-7EAC-E04F-AF12-F5C442EDE086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02753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Work on the following hierarchy. You can also show an </a:t>
            </a:r>
            <a:r>
              <a:rPr lang="en-US" err="1"/>
              <a:t>ArrayList</a:t>
            </a:r>
            <a:r>
              <a:rPr lang="en-US"/>
              <a:t>&lt;Animal&gt; example here</a:t>
            </a:r>
          </a:p>
          <a:p>
            <a:endParaRPr lang="en-US"/>
          </a:p>
          <a:p>
            <a:r>
              <a:rPr lang="en-US"/>
              <a:t>Animal - Pet – Cat Dog</a:t>
            </a:r>
          </a:p>
          <a:p>
            <a:r>
              <a:rPr lang="en-US"/>
              <a:t>	      - Horse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65F65-4FDB-C047-8395-4FAFAEA13D89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320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245689-059A-A44F-B868-9E055DF15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52CD64-D490-1742-9563-88107371C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good resource for explaining why an abstract class can inherit a concrete class.</a:t>
            </a:r>
          </a:p>
          <a:p>
            <a:pPr>
              <a:defRPr/>
            </a:pPr>
            <a:r>
              <a:rPr lang="en-US"/>
              <a:t>http://</a:t>
            </a:r>
            <a:r>
              <a:rPr lang="en-US" err="1"/>
              <a:t>www.coderanch.com</a:t>
            </a:r>
            <a:r>
              <a:rPr lang="en-US"/>
              <a:t>/t/245074/java-programmer-SCJP/certification/Abstract-Classes-extending-concrete-classes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Sometimes you don't always start from the abstract and work toward concrete. Sometimes, you start with something concrete, but some subset of those can have something "abstracted out" to a middle layer.</a:t>
            </a:r>
          </a:p>
          <a:p>
            <a:pPr>
              <a:defRPr/>
            </a:pPr>
            <a:endParaRPr lang="en-US"/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public class Employee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{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   private String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fname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;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   private String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lname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;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   private String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ssn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;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   private long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emplID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;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 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   public String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getFName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() {return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fname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;}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   public String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getLName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() {return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lname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;}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   public String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getSSN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()   {return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ssn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;}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   public String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getEmplID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() {return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emplID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;}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}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 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public abstract class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BaseballPlayer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extends Employee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{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   private int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playerNumber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;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   private String team;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 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   public int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getPlayerNumber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() {return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playerNumber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;}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   public String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getTeam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() {return team;}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}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 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public class Pitcher extends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BaseballPlayer</a:t>
            </a:r>
            <a:endParaRPr lang="en-US" sz="1200" b="0" i="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{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   public Pitcher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throwFastball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() {...}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   public Pitcher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throwSpitball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() throws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UmpireException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{...}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}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 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public class Batter extends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BaseballPlayer</a:t>
            </a:r>
            <a:endParaRPr lang="en-US" sz="1200" b="0" i="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{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   public void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swingBat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() {...}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   public void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stealBase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() {...}</a:t>
            </a:r>
          </a:p>
          <a:p>
            <a:pPr fontAlgn="base"/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}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DD635-452F-CC49-9F33-E9E407F6D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9325A04-11C5-F545-877B-C675452E9010}" type="slidenum">
              <a:rPr lang="en-US" altLang="en-US" sz="1200"/>
              <a:pPr eaLnBrk="1" hangingPunct="1"/>
              <a:t>53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F59F4-B7A3-C94B-8D1C-161373497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DF4A1A-F188-AA41-8770-B40C57C8F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Vehicle[] v = new Vehicle[7];</a:t>
            </a:r>
          </a:p>
          <a:p>
            <a:pPr>
              <a:defRPr/>
            </a:pPr>
            <a:r>
              <a:rPr lang="en-US"/>
              <a:t>V[0] = new Car();</a:t>
            </a:r>
          </a:p>
          <a:p>
            <a:pPr>
              <a:defRPr/>
            </a:pPr>
            <a:r>
              <a:rPr lang="en-US"/>
              <a:t>V[1] = new Car();</a:t>
            </a:r>
          </a:p>
          <a:p>
            <a:pPr>
              <a:defRPr/>
            </a:pPr>
            <a:r>
              <a:rPr lang="en-US"/>
              <a:t>V[2] = new </a:t>
            </a:r>
            <a:r>
              <a:rPr lang="en-US" err="1"/>
              <a:t>Suv</a:t>
            </a:r>
            <a:r>
              <a:rPr lang="en-US"/>
              <a:t>();</a:t>
            </a:r>
          </a:p>
          <a:p>
            <a:pPr>
              <a:defRPr/>
            </a:pPr>
            <a:r>
              <a:rPr lang="en-US"/>
              <a:t>V[3] = new Truck();</a:t>
            </a:r>
          </a:p>
          <a:p>
            <a:pPr>
              <a:defRPr/>
            </a:pPr>
            <a:r>
              <a:rPr lang="en-US"/>
              <a:t>V[4] = new Bus();</a:t>
            </a:r>
          </a:p>
          <a:p>
            <a:pPr>
              <a:defRPr/>
            </a:pPr>
            <a:r>
              <a:rPr lang="en-US"/>
              <a:t>V[5] = new Bus();</a:t>
            </a:r>
          </a:p>
          <a:p>
            <a:pPr>
              <a:defRPr/>
            </a:pPr>
            <a:r>
              <a:rPr lang="en-US"/>
              <a:t>V[6] = new Train();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 err="1"/>
              <a:t>ArrayList</a:t>
            </a:r>
            <a:r>
              <a:rPr lang="en-US"/>
              <a:t>&lt;Vehicle&gt; v = new </a:t>
            </a:r>
            <a:r>
              <a:rPr lang="en-US" err="1"/>
              <a:t>ArrayList</a:t>
            </a:r>
            <a:r>
              <a:rPr lang="en-US"/>
              <a:t>&lt;&gt;();</a:t>
            </a:r>
          </a:p>
          <a:p>
            <a:pPr>
              <a:defRPr/>
            </a:pPr>
            <a:r>
              <a:rPr lang="en-US" err="1"/>
              <a:t>v.Add</a:t>
            </a:r>
            <a:r>
              <a:rPr lang="en-US"/>
              <a:t> (new Car());</a:t>
            </a:r>
          </a:p>
          <a:p>
            <a:pPr>
              <a:defRPr/>
            </a:pPr>
            <a:r>
              <a:rPr lang="en-US" err="1"/>
              <a:t>v.Add</a:t>
            </a:r>
            <a:r>
              <a:rPr lang="en-US"/>
              <a:t> (new Car());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23E0-3585-9944-B2C3-F5FB304E4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3BE0C7B-C18D-FF4B-91D5-4A7C1DA5959E}" type="slidenum">
              <a:rPr lang="en-US" altLang="en-US" sz="1200"/>
              <a:pPr eaLnBrk="1" hangingPunct="1"/>
              <a:t>54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28B034-86EB-2041-ACF0-747F5E5BEE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F39B9-F1CA-BB45-AB9E-247D5B468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Abstract class </a:t>
            </a:r>
            <a:r>
              <a:rPr lang="en-US" err="1"/>
              <a:t>MusicInstrument</a:t>
            </a:r>
            <a:endParaRPr lang="en-US"/>
          </a:p>
          <a:p>
            <a:pPr>
              <a:defRPr/>
            </a:pPr>
            <a:r>
              <a:rPr lang="en-US"/>
              <a:t>------</a:t>
            </a:r>
          </a:p>
          <a:p>
            <a:pPr>
              <a:defRPr/>
            </a:pPr>
            <a:r>
              <a:rPr lang="en-US"/>
              <a:t>String type;</a:t>
            </a:r>
          </a:p>
          <a:p>
            <a:pPr>
              <a:defRPr/>
            </a:pPr>
            <a:r>
              <a:rPr lang="en-US"/>
              <a:t>------</a:t>
            </a:r>
          </a:p>
          <a:p>
            <a:pPr>
              <a:defRPr/>
            </a:pPr>
            <a:r>
              <a:rPr lang="en-US"/>
              <a:t>Abstract Play(): void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B39AC-7F63-5642-8730-AE2FD2084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7229AF-BB9F-8542-8CA9-C606B89F7928}" type="slidenum">
              <a:rPr lang="en-US" altLang="en-US" sz="1200"/>
              <a:pPr eaLnBrk="1" hangingPunct="1"/>
              <a:t>57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6091A5-FB6B-C943-B101-8B4ECA0F8C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2DEFD5-30E8-2446-92D1-6528803E0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Century Gothic" charset="0"/>
              </a:rPr>
              <a:t>Example: look up abstract class </a:t>
            </a:r>
            <a:r>
              <a:rPr lang="en-US" err="1">
                <a:latin typeface="Century Gothic" charset="0"/>
              </a:rPr>
              <a:t>javax.swing.JComponent</a:t>
            </a:r>
            <a:endParaRPr lang="en-US">
              <a:latin typeface="Century Gothic" charset="0"/>
            </a:endParaRPr>
          </a:p>
          <a:p>
            <a:pPr eaLnBrk="1" hangingPunct="1">
              <a:defRPr/>
            </a:pPr>
            <a:endParaRPr lang="en-US"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E53D1-54D3-514F-BFE8-60DAC173BF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BA72CA1-DD2C-E342-AC53-20DFC2F79C5E}" type="slidenum">
              <a:rPr lang="en-US" altLang="en-US" sz="1200"/>
              <a:pPr eaLnBrk="1" hangingPunct="1"/>
              <a:t>58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39A62C-8675-6E49-AE67-0E711DBC7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BE0EB1-CA81-A543-8552-CFADB6CDF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 read more about if static methods can be overridden: http://</a:t>
            </a:r>
            <a:r>
              <a:rPr lang="en-US" err="1"/>
              <a:t>www.geeksforgeeks.org</a:t>
            </a:r>
            <a:r>
              <a:rPr lang="en-US"/>
              <a:t>/can-we-overload-or-override-static-methods-in-java/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You would define a constructor in an abstract class if you are in one of these situations</a:t>
            </a:r>
          </a:p>
          <a:p>
            <a:pPr>
              <a:defRPr/>
            </a:pPr>
            <a:r>
              <a:rPr lang="en-US"/>
              <a:t>- you want to perform some initialization (to fields of the abstract class) before the instantiation of a subclass actually takes place</a:t>
            </a:r>
          </a:p>
          <a:p>
            <a:pPr>
              <a:defRPr/>
            </a:pPr>
            <a:r>
              <a:rPr lang="en-US"/>
              <a:t>- you have defined final fields in the abstract class but you did not initialize them in the declaration itself; in this case, you MUST have a constructor to initialize these fields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Note that: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you may define more than one constructor (with different arguments)</a:t>
            </a:r>
          </a:p>
          <a:p>
            <a:pPr>
              <a:defRPr/>
            </a:pPr>
            <a:r>
              <a:rPr lang="en-US"/>
              <a:t>you can (should?) define all your constructors protected (making them public is pointless anyway)</a:t>
            </a:r>
          </a:p>
          <a:p>
            <a:pPr>
              <a:defRPr/>
            </a:pPr>
            <a:r>
              <a:rPr lang="en-US"/>
              <a:t>your subclass constructor(s) can call one constructor of the abstract class; it may even have to call it (if there is no no-</a:t>
            </a:r>
            <a:r>
              <a:rPr lang="en-US" err="1"/>
              <a:t>arg</a:t>
            </a:r>
            <a:r>
              <a:rPr lang="en-US"/>
              <a:t> constructor in the abstract class)</a:t>
            </a:r>
          </a:p>
          <a:p>
            <a:pPr>
              <a:defRPr/>
            </a:pPr>
            <a:r>
              <a:rPr lang="en-US"/>
              <a:t>======</a:t>
            </a:r>
          </a:p>
          <a:p>
            <a:pPr>
              <a:defRPr/>
            </a:pPr>
            <a:r>
              <a:rPr lang="en-US"/>
              <a:t>Why abstract class has constructors?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Its there to be able to initialize the abstract class internal state.</a:t>
            </a:r>
          </a:p>
          <a:p>
            <a:pPr>
              <a:defRPr/>
            </a:pPr>
            <a:r>
              <a:rPr lang="en-US"/>
              <a:t>Lets say you would like to assign two variables, you would have to do this for every implementation, but with constructors in the abstract class you only need it once: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public abstract class </a:t>
            </a:r>
            <a:r>
              <a:rPr lang="en-US" err="1"/>
              <a:t>javaRanch</a:t>
            </a:r>
            <a:r>
              <a:rPr lang="en-US"/>
              <a:t>{</a:t>
            </a:r>
          </a:p>
          <a:p>
            <a:pPr>
              <a:defRPr/>
            </a:pPr>
            <a:r>
              <a:rPr lang="en-US" err="1"/>
              <a:t>int</a:t>
            </a:r>
            <a:r>
              <a:rPr lang="en-US"/>
              <a:t> x, y, z;</a:t>
            </a:r>
          </a:p>
          <a:p>
            <a:pPr>
              <a:defRPr/>
            </a:pPr>
            <a:r>
              <a:rPr lang="en-US"/>
              <a:t>public </a:t>
            </a:r>
            <a:r>
              <a:rPr lang="en-US" err="1"/>
              <a:t>javaRanch</a:t>
            </a:r>
            <a:r>
              <a:rPr lang="en-US"/>
              <a:t>(</a:t>
            </a:r>
            <a:r>
              <a:rPr lang="en-US" err="1"/>
              <a:t>int</a:t>
            </a:r>
            <a:r>
              <a:rPr lang="en-US"/>
              <a:t> x, </a:t>
            </a:r>
            <a:r>
              <a:rPr lang="en-US" err="1"/>
              <a:t>int</a:t>
            </a:r>
            <a:r>
              <a:rPr lang="en-US"/>
              <a:t> y, </a:t>
            </a:r>
            <a:r>
              <a:rPr lang="en-US" err="1"/>
              <a:t>int</a:t>
            </a:r>
            <a:r>
              <a:rPr lang="en-US"/>
              <a:t> z){</a:t>
            </a:r>
          </a:p>
          <a:p>
            <a:pPr>
              <a:defRPr/>
            </a:pPr>
            <a:r>
              <a:rPr lang="en-US" err="1"/>
              <a:t>this.x</a:t>
            </a:r>
            <a:r>
              <a:rPr lang="en-US"/>
              <a:t> = x;</a:t>
            </a:r>
          </a:p>
          <a:p>
            <a:pPr>
              <a:defRPr/>
            </a:pPr>
            <a:r>
              <a:rPr lang="en-US" err="1"/>
              <a:t>this.y</a:t>
            </a:r>
            <a:r>
              <a:rPr lang="en-US"/>
              <a:t>=y;</a:t>
            </a:r>
          </a:p>
          <a:p>
            <a:pPr>
              <a:defRPr/>
            </a:pPr>
            <a:r>
              <a:rPr lang="en-US" err="1"/>
              <a:t>this.z</a:t>
            </a:r>
            <a:r>
              <a:rPr lang="en-US"/>
              <a:t> = z;</a:t>
            </a:r>
          </a:p>
          <a:p>
            <a:pPr>
              <a:defRPr/>
            </a:pPr>
            <a:r>
              <a:rPr lang="en-US"/>
              <a:t>}</a:t>
            </a:r>
          </a:p>
          <a:p>
            <a:pPr>
              <a:defRPr/>
            </a:pPr>
            <a:r>
              <a:rPr lang="en-US"/>
              <a:t>}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and now every class inheriting only needs to call the abstract superclass constructor in the subclass constructor, instead of assigning the values themself every time :)</a:t>
            </a:r>
          </a:p>
          <a:p>
            <a:pPr>
              <a:defRPr/>
            </a:pPr>
            <a:r>
              <a:rPr lang="en-US"/>
              <a:t>You cannot use the normal way of new </a:t>
            </a:r>
            <a:r>
              <a:rPr lang="en-US" err="1"/>
              <a:t>AbstractClass</a:t>
            </a:r>
            <a:r>
              <a:rPr lang="en-US"/>
              <a:t>() because you cannot instantiate objects of an abstract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A7645-EF30-1042-8FE9-C438D56705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2023FF0-6945-8647-97EC-71F95247E155}" type="slidenum">
              <a:rPr lang="en-US" altLang="en-US" sz="1200"/>
              <a:pPr eaLnBrk="1" hangingPunct="1"/>
              <a:t>59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6091A5-FB6B-C943-B101-8B4ECA0F8C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2DEFD5-30E8-2446-92D1-6528803E0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Century Gothic" charset="0"/>
              </a:rPr>
              <a:t>Example: look up abstract class </a:t>
            </a:r>
            <a:r>
              <a:rPr lang="en-US" err="1">
                <a:latin typeface="Century Gothic" charset="0"/>
              </a:rPr>
              <a:t>javax.swing.JComponent</a:t>
            </a:r>
            <a:endParaRPr lang="en-US">
              <a:latin typeface="Century Gothic" charset="0"/>
            </a:endParaRPr>
          </a:p>
          <a:p>
            <a:pPr eaLnBrk="1" hangingPunct="1">
              <a:defRPr/>
            </a:pPr>
            <a:endParaRPr lang="en-US"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E53D1-54D3-514F-BFE8-60DAC173BF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BA72CA1-DD2C-E342-AC53-20DFC2F79C5E}" type="slidenum">
              <a:rPr lang="en-US" altLang="en-US" sz="1200"/>
              <a:pPr eaLnBrk="1" hangingPunct="1"/>
              <a:t>60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37391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80796E-48B1-1249-84E3-564B41D34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7D1C7B-6FB7-574F-91B2-2BF7EAFBC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7F0055"/>
                </a:solidFill>
                <a:latin typeface="Consolas"/>
                <a:cs typeface="+mn-cs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/>
                <a:cs typeface="+mn-cs"/>
              </a:rPr>
              <a:t> Square(</a:t>
            </a:r>
            <a:r>
              <a:rPr lang="en-US" b="1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/>
                <a:cs typeface="+mn-cs"/>
              </a:rPr>
              <a:t> s) {</a:t>
            </a:r>
          </a:p>
          <a:p>
            <a:pPr eaLnBrk="1" hangingPunct="1">
              <a:defRPr/>
            </a:pPr>
            <a:r>
              <a:rPr lang="en-US">
                <a:solidFill>
                  <a:srgbClr val="0000C0"/>
                </a:solidFill>
                <a:latin typeface="Consolas"/>
                <a:cs typeface="+mn-cs"/>
              </a:rPr>
              <a:t>  side</a:t>
            </a:r>
            <a:r>
              <a:rPr lang="en-US">
                <a:solidFill>
                  <a:srgbClr val="000000"/>
                </a:solidFill>
                <a:latin typeface="Consolas"/>
                <a:cs typeface="+mn-cs"/>
              </a:rPr>
              <a:t> = s;</a:t>
            </a:r>
          </a:p>
          <a:p>
            <a:pPr eaLnBrk="1" hangingPunct="1">
              <a:defRPr/>
            </a:pPr>
            <a:r>
              <a:rPr lang="en-US" b="1">
                <a:solidFill>
                  <a:srgbClr val="7F0055"/>
                </a:solidFill>
                <a:latin typeface="Consolas"/>
                <a:cs typeface="+mn-cs"/>
              </a:rPr>
              <a:t>  </a:t>
            </a:r>
            <a:r>
              <a:rPr lang="en-US" b="1" err="1">
                <a:solidFill>
                  <a:srgbClr val="7F0055"/>
                </a:solidFill>
                <a:latin typeface="Consolas"/>
                <a:cs typeface="+mn-cs"/>
              </a:rPr>
              <a:t>super</a:t>
            </a:r>
            <a:r>
              <a:rPr lang="en-US" b="1" err="1">
                <a:solidFill>
                  <a:srgbClr val="000000"/>
                </a:solidFill>
                <a:latin typeface="Consolas"/>
                <a:cs typeface="+mn-cs"/>
              </a:rPr>
              <a:t>.setCircumference</a:t>
            </a:r>
            <a:r>
              <a:rPr lang="en-US" b="1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b="1">
                <a:solidFill>
                  <a:srgbClr val="0000C0"/>
                </a:solidFill>
                <a:latin typeface="Consolas"/>
                <a:cs typeface="+mn-cs"/>
              </a:rPr>
              <a:t>side</a:t>
            </a:r>
            <a:r>
              <a:rPr lang="en-US" b="1">
                <a:solidFill>
                  <a:srgbClr val="000000"/>
                </a:solidFill>
                <a:latin typeface="Consolas"/>
                <a:cs typeface="+mn-cs"/>
              </a:rPr>
              <a:t> * 4);</a:t>
            </a:r>
          </a:p>
          <a:p>
            <a:pPr eaLnBrk="1" hangingPunct="1">
              <a:defRPr/>
            </a:pPr>
            <a:r>
              <a:rPr lang="en-US" b="1">
                <a:solidFill>
                  <a:srgbClr val="7F0055"/>
                </a:solidFill>
                <a:latin typeface="Consolas"/>
                <a:cs typeface="+mn-cs"/>
              </a:rPr>
              <a:t>  </a:t>
            </a:r>
            <a:r>
              <a:rPr lang="en-US" b="1" err="1">
                <a:solidFill>
                  <a:srgbClr val="7F0055"/>
                </a:solidFill>
                <a:latin typeface="Consolas"/>
                <a:cs typeface="+mn-cs"/>
              </a:rPr>
              <a:t>super</a:t>
            </a:r>
            <a:r>
              <a:rPr lang="en-US" b="1" err="1">
                <a:solidFill>
                  <a:srgbClr val="000000"/>
                </a:solidFill>
                <a:latin typeface="Consolas"/>
                <a:cs typeface="+mn-cs"/>
              </a:rPr>
              <a:t>.setArea</a:t>
            </a:r>
            <a:r>
              <a:rPr lang="en-US" b="1">
                <a:solidFill>
                  <a:srgbClr val="000000"/>
                </a:solidFill>
                <a:latin typeface="Consolas"/>
                <a:cs typeface="+mn-cs"/>
              </a:rPr>
              <a:t>(a);</a:t>
            </a:r>
          </a:p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latin typeface="Consolas"/>
                <a:cs typeface="+mn-cs"/>
              </a:rPr>
              <a:t>}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I think a should be replaced by side * side.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3A28A-A47F-CC4F-9A5D-2C88A0709D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A026E57-5B22-804A-98C0-D22BB260A905}" type="slidenum">
              <a:rPr lang="en-US" altLang="en-US" sz="1200"/>
              <a:pPr eaLnBrk="1" hangingPunct="1"/>
              <a:t>66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66CC4D-9B41-2C43-9875-780812CA96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ADD8BE-AA77-DA4B-A3F7-A5A6B3A44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Start from here 2014-11-13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34E01-09A6-DC49-A91F-14BB0D11A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1CBAFF0-38AA-2C4A-A95E-30C4EB854B1D}" type="slidenum">
              <a:rPr lang="en-US" altLang="en-US" sz="1200"/>
              <a:pPr eaLnBrk="1" hangingPunct="1"/>
              <a:t>70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4D8D25-6A94-1944-84CB-DED7F202D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DB7413-EB1A-5740-80C0-2DA9C19DB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7F0055"/>
                </a:solidFill>
                <a:latin typeface="Consolas"/>
                <a:cs typeface="+mn-cs"/>
              </a:rPr>
              <a:t>A subclass cannot call an abstract method in the super class (i.e. </a:t>
            </a:r>
            <a:r>
              <a:rPr lang="en-US" b="1" err="1">
                <a:solidFill>
                  <a:srgbClr val="7F0055"/>
                </a:solidFill>
                <a:latin typeface="Consolas"/>
                <a:cs typeface="+mn-cs"/>
              </a:rPr>
              <a:t>super.setPerimeter</a:t>
            </a:r>
            <a:r>
              <a:rPr lang="en-US" b="1">
                <a:solidFill>
                  <a:srgbClr val="7F0055"/>
                </a:solidFill>
                <a:latin typeface="Consolas"/>
                <a:cs typeface="+mn-cs"/>
              </a:rPr>
              <a:t> is illegal)</a:t>
            </a:r>
            <a:endParaRPr lang="en-US"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4BD1C-AC9A-EA45-899D-F0E37873B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F035CE6-55E9-464F-88AD-2356FD900DAE}" type="slidenum">
              <a:rPr lang="en-US" altLang="en-US" sz="1200"/>
              <a:pPr eaLnBrk="1" hangingPunct="1"/>
              <a:t>71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EF9BB5-EB87-1647-8ED4-09B284CEF2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878C633-EB48-9D4C-AA6D-02BDE76BDD24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7A3FFBC0-21AB-6548-A516-CB2066EEDA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C4E1221-996B-634C-9709-6D8F7B0EF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E21A4D-32D1-0A43-BE9F-9B37EFEDC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8AC721-244C-DA4A-BD45-7D7235302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Print this.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18B12-89D1-5A47-858D-6390DBBA4B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5B838D5-79C3-2E44-8375-613F1A547002}" type="slidenum">
              <a:rPr lang="en-US" altLang="en-US" sz="1200"/>
              <a:pPr eaLnBrk="1" hangingPunct="1"/>
              <a:t>74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D1ECC8-3DFE-7147-A78D-C30E29C080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ECC0C-017E-C743-9DC1-505B4ABB5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Why </a:t>
            </a:r>
            <a:r>
              <a:rPr lang="en-US" altLang="en-US" err="1">
                <a:latin typeface="Arial" panose="020B0604020202020204" pitchFamily="34" charset="0"/>
                <a:ea typeface="ＭＳ Ｐゴシック" panose="020B0600070205080204" pitchFamily="34" charset="-128"/>
              </a:rPr>
              <a:t>super.setPerimeter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() is not used in the class with abstract Shape class?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Because </a:t>
            </a:r>
            <a:r>
              <a:rPr lang="en-US" altLang="en-US" err="1">
                <a:latin typeface="Arial" panose="020B0604020202020204" pitchFamily="34" charset="0"/>
                <a:ea typeface="ＭＳ Ｐゴシック" panose="020B0600070205080204" pitchFamily="34" charset="-128"/>
              </a:rPr>
              <a:t>setPerimeter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() is not defined in the Shape class, It’s an abstract method.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D875E-63A4-3845-8B01-DEDACDD20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FCE0C8-1520-9B44-A818-8C6FAB79E941}" type="slidenum">
              <a:rPr lang="en-US" altLang="en-US" sz="1200"/>
              <a:pPr eaLnBrk="1" hangingPunct="1"/>
              <a:t>75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DF472D-28F0-7B4D-9F4A-C2D1C237A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ED06CE-2F9A-3146-8002-442E7C750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Print this.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6A6D3-85BB-584D-9B6E-048CC7A11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69C3673-13B4-2641-AD37-A347E07CCB02}" type="slidenum">
              <a:rPr lang="en-US" altLang="en-US" sz="1200"/>
              <a:pPr eaLnBrk="1" hangingPunct="1"/>
              <a:t>76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Shape[] </a:t>
            </a:r>
            <a:r>
              <a:rPr lang="en-US" err="1"/>
              <a:t>arr</a:t>
            </a:r>
            <a:r>
              <a:rPr lang="en-US"/>
              <a:t> = new Shape[3]; is legal even though Shape is an abstract class, as long as you do not try to instantiate Shape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65F65-4FDB-C047-8395-4FAFAEA13D89}" type="slidenum">
              <a:rPr lang="en-US" altLang="en-US" smtClean="0"/>
              <a:pPr/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4601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Shat[] </a:t>
            </a:r>
            <a:r>
              <a:rPr lang="en-US" err="1"/>
              <a:t>arr</a:t>
            </a:r>
            <a:r>
              <a:rPr lang="en-US"/>
              <a:t> = new Shape[3]; is legal even though Shape is an abstract class, as long as you do not try to instantiate Shape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65F65-4FDB-C047-8395-4FAFAEA13D89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3707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7E98AD-E55C-3942-8285-D3AAF8169D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86BD7-1F90-834A-97D3-535E396F8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A, C, D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r>
              <a:rPr lang="en-US">
                <a:cs typeface="+mn-cs"/>
              </a:rPr>
              <a:t>A: it must not have method definition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C: it must not have arguments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D: fn1() in superclass is not abstract so method definition is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0D561-DC15-384B-B4A6-601E8C96E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BD10C7-7F2D-0B43-83DA-E70273554EAD}" type="slidenum">
              <a:rPr lang="en-US" altLang="en-US" sz="1200"/>
              <a:pPr eaLnBrk="1" hangingPunct="1"/>
              <a:t>85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78025C-6D67-4B4B-AB45-BA279596D6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6E7C25-41BC-EB48-A6AD-C16BBF96D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Start from here March 24, 2014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8D018-1F0E-4A44-969B-22A35B5F4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B8F073-845C-0C46-813A-5F5FEE7E36CF}" type="slidenum">
              <a:rPr lang="en-US" altLang="en-US" sz="1200"/>
              <a:pPr eaLnBrk="1" hangingPunct="1"/>
              <a:t>86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42353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65F65-4FDB-C047-8395-4FAFAEA13D89}" type="slidenum">
              <a:rPr lang="en-US" altLang="en-US" smtClean="0"/>
              <a:pPr/>
              <a:t>94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7696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65F65-4FDB-C047-8395-4FAFAEA13D89}" type="slidenum">
              <a:rPr lang="en-US" altLang="en-US" smtClean="0"/>
              <a:pPr/>
              <a:t>97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0046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5D17468-75A0-AB4F-8615-BA5E9794A3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A046B-69AA-3545-9F40-5F02CFAC7169}" type="slidenum">
              <a:rPr lang="en-US" altLang="en-US" sz="1200"/>
              <a:pPr eaLnBrk="1" hangingPunct="1"/>
              <a:t>102</a:t>
            </a:fld>
            <a:endParaRPr lang="en-US" altLang="en-US" sz="1200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02CF71DA-467D-6345-8B4C-CDA592DA3A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4B16E6C5-ADDA-A648-810F-A9954AFFA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E9381E-A270-9841-A620-3C1AC56521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176109-4ED5-2E49-9DE3-5BDB109F2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drift</a:t>
            </a:r>
          </a:p>
          <a:p>
            <a:pPr>
              <a:defRPr/>
            </a:pPr>
            <a:r>
              <a:rPr lang="en-US"/>
              <a:t>drift</a:t>
            </a:r>
          </a:p>
          <a:p>
            <a:pPr>
              <a:defRPr/>
            </a:pPr>
            <a:r>
              <a:rPr lang="en-US"/>
              <a:t>set sail</a:t>
            </a:r>
            <a:endParaRPr lang="en-US"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344F9-4F55-1540-AA72-EA38BBF082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C6AA127-A58B-9E4C-8B54-121FB4A1EC3F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27430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9658983-5A26-EA48-B7D0-F9918B7AE7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ED113B2-4AA7-2B4B-BE55-2DEC8C71F1B1}" type="slidenum">
              <a:rPr lang="en-US" altLang="en-US" sz="1200"/>
              <a:pPr eaLnBrk="1" hangingPunct="1"/>
              <a:t>103</a:t>
            </a:fld>
            <a:endParaRPr lang="en-US" altLang="en-US" sz="1200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F20021B4-96A1-AE43-8883-F603D14A0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E4DA50F-0BA6-EB47-96E0-39ED62B74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DDAE44-9DF4-0A48-8524-49DBDD625D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D45257-3C2E-4A4D-B034-2ED568720291}" type="slidenum">
              <a:rPr lang="en-US" altLang="en-US" sz="1200"/>
              <a:pPr eaLnBrk="1" hangingPunct="1"/>
              <a:t>109</a:t>
            </a:fld>
            <a:endParaRPr lang="en-US" altLang="en-US" sz="12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4F201CF1-E3BD-8042-B9D7-1A7B16E7D0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D497C9A-647E-2348-A1D4-AF2FD6222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65F65-4FDB-C047-8395-4FAFAEA13D89}" type="slidenum">
              <a:rPr lang="en-US" altLang="en-US" smtClean="0"/>
              <a:pPr/>
              <a:t>130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973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E9381E-A270-9841-A620-3C1AC56521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176109-4ED5-2E49-9DE3-5BDB109F2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Launch</a:t>
            </a:r>
          </a:p>
          <a:p>
            <a:pPr>
              <a:defRPr/>
            </a:pPr>
            <a:r>
              <a:rPr lang="en-US"/>
              <a:t>Launch</a:t>
            </a:r>
          </a:p>
          <a:p>
            <a:pPr>
              <a:defRPr/>
            </a:pPr>
            <a:r>
              <a:rPr lang="en-US"/>
              <a:t>Set sail</a:t>
            </a:r>
            <a:endParaRPr lang="en-US"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344F9-4F55-1540-AA72-EA38BBF082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C6AA127-A58B-9E4C-8B54-121FB4A1EC3F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52010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78025C-6D67-4B4B-AB45-BA279596D6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6E7C25-41BC-EB48-A6AD-C16BBF96D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Start from here March 24, 2014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8D018-1F0E-4A44-969B-22A35B5F4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B8F073-845C-0C46-813A-5F5FEE7E36CF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4041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A33521-7EAF-2A44-B709-5E057B405B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E12ED7-4435-EE41-B22F-6943456DBF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 and variable seem to be used interchangeably.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8345C-9BCC-2E41-A590-67FE87ABE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C95A7A4-E858-4648-9F2E-8AE745EA2674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19557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No, at compilation, it will look for </a:t>
            </a:r>
            <a:r>
              <a:rPr lang="en-US" err="1"/>
              <a:t>goRocketFast</a:t>
            </a:r>
            <a:r>
              <a:rPr lang="en-US"/>
              <a:t>() in the Object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65F65-4FDB-C047-8395-4FAFAEA13D89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23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E2EFA5-2796-8E45-8E4A-D7C2ECA677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01727B-4CC7-8A49-A6F0-DF645A561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C: Java compiler allows the assignment of a superclass reference to a subclass variable if we explicitly cast the superclass reference to the subclass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1CE5D-BE7B-134C-B519-1314B7E1EF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1F302B1-AE8D-6440-A666-E06895A9E08F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2585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3399" y="663975"/>
            <a:ext cx="8229600" cy="9362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5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96041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96050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96059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96068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96041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96050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96059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96068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CC8BCFFB-2E50-3947-9958-764E963F12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59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05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DFEB-6D11-6E4E-970A-328125BFBB8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778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7772400" cy="882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12875"/>
            <a:ext cx="7772400" cy="514032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972205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08FE3-F834-5044-925C-FBEB4B3F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3046D-5E83-3F4B-BAEA-A99EEE1A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7B843-1EEB-F043-AB20-16F4A88E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2979CC1-1DC7-B94A-A0EF-1C7729E4DA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45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48817" y="665051"/>
            <a:ext cx="8432800" cy="935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 algn="ctr">
              <a:defRPr sz="2400" b="1" dirty="0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1" y="1643202"/>
            <a:ext cx="8229600" cy="4391281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54637" algn="l" rtl="0">
              <a:spcBef>
                <a:spcPts val="420"/>
              </a:spcBef>
              <a:buClr>
                <a:schemeClr val="dk2"/>
              </a:buClr>
              <a:buSzPct val="101022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33319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–"/>
              <a:defRPr sz="16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96011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12008" algn="l" rtl="0">
              <a:spcBef>
                <a:spcPts val="252"/>
              </a:spcBef>
              <a:buClr>
                <a:schemeClr val="dk2"/>
              </a:buClr>
              <a:buSzPct val="98777"/>
              <a:buFont typeface="Arial"/>
              <a:buChar char="–"/>
              <a:defRPr sz="127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28036" algn="l" rtl="0">
              <a:spcBef>
                <a:spcPts val="202"/>
              </a:spcBef>
              <a:buClr>
                <a:schemeClr val="dk2"/>
              </a:buClr>
              <a:buSzPct val="101571"/>
              <a:buFont typeface="Arial"/>
              <a:buChar char="»"/>
              <a:defRPr sz="97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8536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85371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8538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85390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CECA6D7B-27E2-5D47-A738-FDEAB2E8B33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40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267372" y="1055083"/>
            <a:ext cx="8535737" cy="215397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9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735268" y="3886200"/>
            <a:ext cx="7533105" cy="175260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521"/>
              </a:spcBef>
              <a:buClr>
                <a:schemeClr val="dk2"/>
              </a:buClr>
              <a:buFont typeface="Arial"/>
              <a:buNone/>
              <a:defRPr sz="26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ctr" rtl="0">
              <a:spcBef>
                <a:spcPts val="302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ctr" rtl="0">
              <a:spcBef>
                <a:spcPts val="252"/>
              </a:spcBef>
              <a:buClr>
                <a:srgbClr val="888888"/>
              </a:buClr>
              <a:buFont typeface="Arial"/>
              <a:buNone/>
              <a:defRPr sz="1275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ctr" rtl="0">
              <a:spcBef>
                <a:spcPts val="202"/>
              </a:spcBef>
              <a:buClr>
                <a:srgbClr val="888888"/>
              </a:buClr>
              <a:buFont typeface="Arial"/>
              <a:buNone/>
              <a:defRPr sz="975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CC359998-075D-6444-B731-6139570831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87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60950" y="1024912"/>
            <a:ext cx="8662737" cy="136207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9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3" y="3689687"/>
            <a:ext cx="7772400" cy="71721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302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269"/>
              </a:spcBef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E13F8D0F-ECF0-EE42-9E4D-3A9AB24A63C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50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1" y="615485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700" b="0" i="0" u="none" strike="noStrike" cap="none">
                <a:solidFill>
                  <a:schemeClr val="dk2"/>
                </a:solidFill>
                <a:latin typeface="Callibri"/>
                <a:ea typeface="Gill Sans"/>
                <a:cs typeface="Callibri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302"/>
              </a:spcBef>
              <a:buClr>
                <a:schemeClr val="dk2"/>
              </a:buClr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7200" y="2424143"/>
            <a:ext cx="4040188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106720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10672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106739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10674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45031" y="1535116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302"/>
              </a:spcBef>
              <a:buClr>
                <a:schemeClr val="dk2"/>
              </a:buClr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645028" y="2424143"/>
            <a:ext cx="4041775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106720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10672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106739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10674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D350F949-2732-1642-8638-1B664F8AF7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56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1" y="957826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>
              <a:defRPr sz="2550" b="1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907AE448-C6EA-3647-951C-391C021D9C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06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5" y="666730"/>
            <a:ext cx="3008313" cy="928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575050" y="666733"/>
            <a:ext cx="5111749" cy="561985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38650" algn="l" rtl="0">
              <a:spcBef>
                <a:spcPts val="470"/>
              </a:spcBef>
              <a:buClr>
                <a:schemeClr val="dk2"/>
              </a:buClr>
              <a:buSzPct val="99560"/>
              <a:buFont typeface="Arial"/>
              <a:buChar char="•"/>
              <a:defRPr sz="23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90664" algn="l" rtl="0">
              <a:spcBef>
                <a:spcPts val="470"/>
              </a:spcBef>
              <a:buClr>
                <a:schemeClr val="dk2"/>
              </a:buClr>
              <a:buSzPct val="99560"/>
              <a:buFont typeface="Arial"/>
              <a:buChar char="–"/>
              <a:defRPr sz="232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64004" algn="l" rtl="0">
              <a:spcBef>
                <a:spcPts val="403"/>
              </a:spcBef>
              <a:buClr>
                <a:schemeClr val="dk2"/>
              </a:buClr>
              <a:buSzPct val="99232"/>
              <a:buFont typeface="Arial"/>
              <a:buChar char="•"/>
              <a:defRPr sz="202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85342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–"/>
              <a:defRPr sz="16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85352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»"/>
              <a:defRPr sz="16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8536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85371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8538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85390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5" y="1595525"/>
            <a:ext cx="3008313" cy="46910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236"/>
              </a:spcBef>
              <a:buClr>
                <a:schemeClr val="dk2"/>
              </a:buClr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168"/>
              </a:spcBef>
              <a:buClr>
                <a:schemeClr val="dk2"/>
              </a:buClr>
              <a:buFont typeface="Arial"/>
              <a:buNone/>
              <a:defRPr sz="8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B03FDC00-CA16-BF48-AC33-F22735D864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95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1792288" y="612776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538"/>
              </a:spcBef>
              <a:buClr>
                <a:schemeClr val="dk2"/>
              </a:buClr>
              <a:buFont typeface="Arial"/>
              <a:buNone/>
              <a:defRPr sz="27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470"/>
              </a:spcBef>
              <a:buClr>
                <a:schemeClr val="dk2"/>
              </a:buClr>
              <a:buFont typeface="Arial"/>
              <a:buNone/>
              <a:defRPr sz="23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5367343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236"/>
              </a:spcBef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168"/>
              </a:spcBef>
              <a:buClr>
                <a:schemeClr val="dk2"/>
              </a:buClr>
              <a:buFont typeface="Arial"/>
              <a:buNone/>
              <a:defRPr sz="8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9257DFEB-6D11-6E4E-970A-328125BFBB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52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2192-4F30-4EB9-BE3E-2D416793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67" y="136525"/>
            <a:ext cx="6016666" cy="912394"/>
          </a:xfrm>
        </p:spPr>
        <p:txBody>
          <a:bodyPr anchor="b"/>
          <a:lstStyle>
            <a:lvl1pPr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EC894-B56D-470F-84F4-09288F5E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5833" y="1644234"/>
            <a:ext cx="4629150" cy="422475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615CC-CB7B-4DA9-9D32-CA07C87D1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79357" y="5201905"/>
            <a:ext cx="2949178" cy="607177"/>
          </a:xfrm>
        </p:spPr>
        <p:txBody>
          <a:bodyPr/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04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 descr="Top_Bar_Background.png"/>
          <p:cNvPicPr preferRelativeResize="0"/>
          <p:nvPr/>
        </p:nvPicPr>
        <p:blipFill rotWithShape="1">
          <a:blip r:embed="rId15">
            <a:alphaModFix/>
          </a:blip>
          <a:srcRect t="-185" r="6086" b="-1"/>
          <a:stretch/>
        </p:blipFill>
        <p:spPr>
          <a:xfrm>
            <a:off x="324" y="-35996"/>
            <a:ext cx="9155328" cy="687069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609617" marR="0" lvl="0" indent="-327359" algn="l" rtl="0">
              <a:spcBef>
                <a:spcPts val="889"/>
              </a:spcBef>
              <a:buClr>
                <a:schemeClr val="dk2"/>
              </a:buClr>
              <a:buSzPct val="101022"/>
              <a:buFont typeface="Arial"/>
              <a:buChar char="•"/>
              <a:defRPr sz="444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20834" marR="0" lvl="1" indent="-282228" algn="l" rtl="0">
              <a:spcBef>
                <a:spcPts val="711"/>
              </a:spcBef>
              <a:buClr>
                <a:schemeClr val="dk2"/>
              </a:buClr>
              <a:buSzPct val="98777"/>
              <a:buFont typeface="Arial"/>
              <a:buChar char="–"/>
              <a:defRPr sz="3556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32050" marR="0" lvl="2" indent="-203250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844871" marR="0" lvl="3" indent="-237116" algn="l" rtl="0">
              <a:spcBef>
                <a:spcPts val="533"/>
              </a:spcBef>
              <a:buClr>
                <a:schemeClr val="dk2"/>
              </a:buClr>
              <a:buSzPct val="98777"/>
              <a:buFont typeface="Arial"/>
              <a:buChar char="–"/>
              <a:defRPr sz="2667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657691" marR="0" lvl="4" indent="-271046" algn="l" rtl="0">
              <a:spcBef>
                <a:spcPts val="427"/>
              </a:spcBef>
              <a:buClr>
                <a:schemeClr val="dk2"/>
              </a:buClr>
              <a:buSzPct val="101571"/>
              <a:buFont typeface="Arial"/>
              <a:buChar char="»"/>
              <a:defRPr sz="2133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470513" marR="0" lvl="5" indent="-18070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5283332" marR="0" lvl="6" indent="-180726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6096153" marR="0" lvl="7" indent="-18074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908972" marR="0" lvl="8" indent="-180765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903072" y="42569"/>
            <a:ext cx="4783162" cy="422423"/>
          </a:xfrm>
          <a:prstGeom prst="rect">
            <a:avLst/>
          </a:prstGeom>
          <a:noFill/>
          <a:ln>
            <a:noFill/>
          </a:ln>
        </p:spPr>
        <p:txBody>
          <a:bodyPr lIns="43188" tIns="21587" rIns="43188" bIns="21587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975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Problem Solving and Programming II - Java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H.</a:t>
            </a:r>
            <a:r>
              <a:rPr lang="en-US" sz="9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900" b="0" i="0" u="none" strike="noStrike" cap="none" baseline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Bisgin</a:t>
            </a:r>
            <a:endParaRPr lang="en-US" sz="9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 descr="UMFLINTLogo.jpg"/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7616"/>
            <a:ext cx="850392" cy="850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bg1"/>
                </a:solidFill>
              </a:defRPr>
            </a:lvl1pPr>
          </a:lstStyle>
          <a:p>
            <a:fld id="{9257DFEB-6D11-6E4E-970A-328125BFBB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8296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index.html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IandI/createinterface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IandI/createinterface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8B366B31-4A9C-EA4E-8577-384986E8E6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9.1 Polymorphism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163F7EE-AC62-E842-B353-540CC617AF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Concept of Polymorphism in OOP</a:t>
            </a:r>
          </a:p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Polymorphic array &amp; </a:t>
            </a:r>
            <a:r>
              <a:rPr lang="en-US" altLang="en-US" err="1">
                <a:latin typeface="Verdana" panose="020B0604030504040204" pitchFamily="34" charset="0"/>
                <a:ea typeface="ＭＳ Ｐゴシック" panose="020B0600070205080204" pitchFamily="34" charset="-128"/>
              </a:rPr>
              <a:t>ArrayList</a:t>
            </a:r>
            <a:endParaRPr lang="en-US" altLang="en-US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Polymorphic method</a:t>
            </a:r>
          </a:p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Polymorphic argument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8E3B98-F223-6711-1709-0D4FA1BA9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359998-075D-6444-B731-61395708312C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5E34F9BC-A923-0848-BB0A-72A036200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(3) Polymorphic methods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DD72415C-D9CB-0F41-BDFF-F8AFBFA86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057400"/>
            <a:ext cx="7610475" cy="36703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for (int </a:t>
            </a: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=0; </a:t>
            </a: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&lt;</a:t>
            </a: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hWorkers.length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; </a:t>
            </a: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++){</a:t>
            </a:r>
          </a:p>
          <a:p>
            <a:pPr>
              <a:buFontTx/>
              <a:buNone/>
            </a:pPr>
            <a:endParaRPr lang="en-US" altLang="en-US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  </a:t>
            </a:r>
            <a:r>
              <a:rPr lang="en-US" altLang="en-US" sz="20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hWorkers</a:t>
            </a: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[</a:t>
            </a:r>
            <a:r>
              <a:rPr lang="en-US" altLang="en-US" sz="20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].</a:t>
            </a:r>
            <a:r>
              <a:rPr lang="en-US" altLang="en-US" sz="20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helpPatient</a:t>
            </a: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lvl="1">
              <a:buFontTx/>
              <a:buNone/>
            </a:pPr>
            <a:endParaRPr lang="en-US" altLang="en-US" sz="20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A671-7512-F181-B2DA-C29F940CF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itle 1">
            <a:extLst>
              <a:ext uri="{FF2B5EF4-FFF2-40B4-BE49-F238E27FC236}">
                <a16:creationId xmlns:a16="http://schemas.microsoft.com/office/drawing/2014/main" id="{022B0D90-7305-954A-A5A3-1622E4B7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41314" name="Content Placeholder 3" descr="Screen Shot 2014-03-23 at 11.08.20 AM.png">
            <a:extLst>
              <a:ext uri="{FF2B5EF4-FFF2-40B4-BE49-F238E27FC236}">
                <a16:creationId xmlns:a16="http://schemas.microsoft.com/office/drawing/2014/main" id="{C89399D7-529C-194F-9AAF-769AF350315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58" r="-25758"/>
          <a:stretch>
            <a:fillRect/>
          </a:stretch>
        </p:blipFill>
        <p:spPr>
          <a:xfrm>
            <a:off x="-685800" y="1513180"/>
            <a:ext cx="10994819" cy="530225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AE33C5-202F-7CAD-E381-D5C6D6382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100</a:t>
            </a:fld>
            <a:endParaRPr lang="en-US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8B366B31-4A9C-EA4E-8577-384986E8E6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9.9 Polymorphism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163F7EE-AC62-E842-B353-540CC617AF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Define Interface </a:t>
            </a:r>
          </a:p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implements Interface</a:t>
            </a:r>
          </a:p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Design Considerations</a:t>
            </a:r>
          </a:p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06EF6E-AF30-1270-FD3E-D8442C7C6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359998-075D-6444-B731-61395708312C}" type="slidenum">
              <a:rPr lang="en-US" altLang="en-US" smtClean="0"/>
              <a:pPr/>
              <a:t>101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D965B-950E-86D6-E746-59D6FECF3055}"/>
              </a:ext>
            </a:extLst>
          </p:cNvPr>
          <p:cNvSpPr txBox="1"/>
          <p:nvPr/>
        </p:nvSpPr>
        <p:spPr>
          <a:xfrm>
            <a:off x="441435" y="5638800"/>
            <a:ext cx="8282152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Use case:</a:t>
            </a:r>
          </a:p>
          <a:p>
            <a:r>
              <a:rPr lang="en-US" sz="1600">
                <a:solidFill>
                  <a:schemeClr val="bg1"/>
                </a:solidFill>
              </a:rPr>
              <a:t>-Please create an abstract Person class, and a Student which is subclass.</a:t>
            </a:r>
          </a:p>
          <a:p>
            <a:r>
              <a:rPr lang="en-US" sz="1600">
                <a:solidFill>
                  <a:schemeClr val="bg1"/>
                </a:solidFill>
              </a:rPr>
              <a:t>-I want to create a </a:t>
            </a:r>
            <a:r>
              <a:rPr lang="en-US" sz="1600" err="1">
                <a:solidFill>
                  <a:schemeClr val="bg1"/>
                </a:solidFill>
              </a:rPr>
              <a:t>CBBPlayer</a:t>
            </a:r>
            <a:r>
              <a:rPr lang="en-US" sz="1600">
                <a:solidFill>
                  <a:schemeClr val="bg1"/>
                </a:solidFill>
              </a:rPr>
              <a:t> class, but how??? </a:t>
            </a:r>
          </a:p>
        </p:txBody>
      </p:sp>
    </p:spTree>
    <p:extLst>
      <p:ext uri="{BB962C8B-B14F-4D97-AF65-F5344CB8AC3E}">
        <p14:creationId xmlns:p14="http://schemas.microsoft.com/office/powerpoint/2010/main" val="31361840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>
            <a:extLst>
              <a:ext uri="{FF2B5EF4-FFF2-40B4-BE49-F238E27FC236}">
                <a16:creationId xmlns:a16="http://schemas.microsoft.com/office/drawing/2014/main" id="{15754A3B-14BA-A248-9CED-65E997E91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Java Interface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09889061-02E8-C349-B992-2ED496E5F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10051" cy="44958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charset="0"/>
              <a:buChar char=""/>
              <a:defRPr/>
            </a:pPr>
            <a:endParaRPr lang="en-US"/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Provides a design guide rather than implementation details (i.e. all methods are abstract)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Specifies </a:t>
            </a:r>
            <a:r>
              <a:rPr lang="en-US" sz="18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methods should be implemented but </a:t>
            </a:r>
            <a:r>
              <a:rPr lang="en-US" sz="18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how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 2" charset="0"/>
              <a:buChar char=""/>
              <a:defRPr/>
            </a:pPr>
            <a:endParaRPr 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Cannot be instantiated</a:t>
            </a:r>
          </a:p>
          <a:p>
            <a:pPr>
              <a:lnSpc>
                <a:spcPct val="90000"/>
              </a:lnSpc>
              <a:buFont typeface="Wingdings 2" charset="0"/>
              <a:buChar char=""/>
              <a:defRPr/>
            </a:pPr>
            <a:endParaRPr lang="en-US"/>
          </a:p>
          <a:p>
            <a:pPr>
              <a:lnSpc>
                <a:spcPct val="90000"/>
              </a:lnSpc>
              <a:buFont typeface="Wingdings 2" charset="0"/>
              <a:buChar char=""/>
              <a:defRPr/>
            </a:pPr>
            <a:endParaRPr lang="en-US"/>
          </a:p>
        </p:txBody>
      </p:sp>
      <p:grpSp>
        <p:nvGrpSpPr>
          <p:cNvPr id="142339" name="Group 4">
            <a:extLst>
              <a:ext uri="{FF2B5EF4-FFF2-40B4-BE49-F238E27FC236}">
                <a16:creationId xmlns:a16="http://schemas.microsoft.com/office/drawing/2014/main" id="{2D35A077-7392-254B-935D-4626BFBC30ED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133600"/>
            <a:ext cx="3744913" cy="1512888"/>
            <a:chOff x="1655" y="1933"/>
            <a:chExt cx="2359" cy="953"/>
          </a:xfrm>
        </p:grpSpPr>
        <p:sp>
          <p:nvSpPr>
            <p:cNvPr id="84997" name="Rectangle 5">
              <a:extLst>
                <a:ext uri="{FF2B5EF4-FFF2-40B4-BE49-F238E27FC236}">
                  <a16:creationId xmlns:a16="http://schemas.microsoft.com/office/drawing/2014/main" id="{A90EA047-117F-8641-A9EF-DE46827C2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933"/>
              <a:ext cx="2359" cy="9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000">
                  <a:latin typeface="Arial" charset="0"/>
                  <a:ea typeface="ＭＳ Ｐゴシック" charset="0"/>
                  <a:cs typeface="ＭＳ Ｐゴシック" charset="0"/>
                </a:rPr>
                <a:t>&lt;&lt; interface &gt;&gt;</a:t>
              </a:r>
            </a:p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000" i="1">
                  <a:latin typeface="Arial" charset="0"/>
                  <a:ea typeface="ＭＳ Ｐゴシック" charset="0"/>
                  <a:cs typeface="ＭＳ Ｐゴシック" charset="0"/>
                </a:rPr>
                <a:t>Interface name</a:t>
              </a:r>
            </a:p>
          </p:txBody>
        </p:sp>
        <p:sp>
          <p:nvSpPr>
            <p:cNvPr id="84998" name="Text Box 6">
              <a:extLst>
                <a:ext uri="{FF2B5EF4-FFF2-40B4-BE49-F238E27FC236}">
                  <a16:creationId xmlns:a16="http://schemas.microsoft.com/office/drawing/2014/main" id="{84A66503-BB39-2A4E-9A4F-224EBFA2C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" y="2478"/>
              <a:ext cx="17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600">
                  <a:latin typeface="Arial" charset="0"/>
                  <a:ea typeface="ＭＳ Ｐゴシック" charset="0"/>
                  <a:cs typeface="ＭＳ Ｐゴシック" charset="0"/>
                </a:rPr>
                <a:t>Method declaration</a:t>
              </a:r>
            </a:p>
          </p:txBody>
        </p:sp>
        <p:sp>
          <p:nvSpPr>
            <p:cNvPr id="84999" name="Line 7">
              <a:extLst>
                <a:ext uri="{FF2B5EF4-FFF2-40B4-BE49-F238E27FC236}">
                  <a16:creationId xmlns:a16="http://schemas.microsoft.com/office/drawing/2014/main" id="{5D867B4C-F006-654E-8F9C-79A084598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478"/>
              <a:ext cx="2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42340" name="Group 8">
            <a:extLst>
              <a:ext uri="{FF2B5EF4-FFF2-40B4-BE49-F238E27FC236}">
                <a16:creationId xmlns:a16="http://schemas.microsoft.com/office/drawing/2014/main" id="{E0394466-22E1-CE42-9EAB-3E9795BA0BF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953000"/>
            <a:ext cx="3816350" cy="865188"/>
            <a:chOff x="1655" y="3248"/>
            <a:chExt cx="2404" cy="545"/>
          </a:xfrm>
        </p:grpSpPr>
        <p:sp>
          <p:nvSpPr>
            <p:cNvPr id="85001" name="Rectangle 9">
              <a:extLst>
                <a:ext uri="{FF2B5EF4-FFF2-40B4-BE49-F238E27FC236}">
                  <a16:creationId xmlns:a16="http://schemas.microsoft.com/office/drawing/2014/main" id="{677C5E27-01CA-C744-A247-321B21F33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3248"/>
              <a:ext cx="2404" cy="5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000" i="1">
                  <a:latin typeface="Arial" charset="0"/>
                  <a:ea typeface="ＭＳ Ｐゴシック" charset="0"/>
                  <a:cs typeface="ＭＳ Ｐゴシック" charset="0"/>
                </a:rPr>
                <a:t>Class name</a:t>
              </a:r>
            </a:p>
          </p:txBody>
        </p:sp>
        <p:sp>
          <p:nvSpPr>
            <p:cNvPr id="85002" name="Text Box 10">
              <a:extLst>
                <a:ext uri="{FF2B5EF4-FFF2-40B4-BE49-F238E27FC236}">
                  <a16:creationId xmlns:a16="http://schemas.microsoft.com/office/drawing/2014/main" id="{770C807F-6A48-414A-A194-0F934957B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7" y="3475"/>
              <a:ext cx="17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600">
                  <a:latin typeface="Arial" charset="0"/>
                  <a:ea typeface="ＭＳ Ｐゴシック" charset="0"/>
                  <a:cs typeface="ＭＳ Ｐゴシック" charset="0"/>
                </a:rPr>
                <a:t>Method definition</a:t>
              </a:r>
            </a:p>
          </p:txBody>
        </p:sp>
        <p:sp>
          <p:nvSpPr>
            <p:cNvPr id="85003" name="Line 11">
              <a:extLst>
                <a:ext uri="{FF2B5EF4-FFF2-40B4-BE49-F238E27FC236}">
                  <a16:creationId xmlns:a16="http://schemas.microsoft.com/office/drawing/2014/main" id="{A06B561A-48D5-6F40-BA09-A2B1BEF49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3475"/>
              <a:ext cx="2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5004" name="AutoShape 12">
            <a:extLst>
              <a:ext uri="{FF2B5EF4-FFF2-40B4-BE49-F238E27FC236}">
                <a16:creationId xmlns:a16="http://schemas.microsoft.com/office/drawing/2014/main" id="{84CB4EC4-4F16-D440-9E42-6C4E76A6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3673475"/>
            <a:ext cx="574675" cy="287338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5005" name="Line 13">
            <a:extLst>
              <a:ext uri="{FF2B5EF4-FFF2-40B4-BE49-F238E27FC236}">
                <a16:creationId xmlns:a16="http://schemas.microsoft.com/office/drawing/2014/main" id="{0A9455D4-4972-EE44-A90B-D8BE979A3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9624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5006" name="Text Box 14">
            <a:extLst>
              <a:ext uri="{FF2B5EF4-FFF2-40B4-BE49-F238E27FC236}">
                <a16:creationId xmlns:a16="http://schemas.microsoft.com/office/drawing/2014/main" id="{D2589AC5-4C77-1C45-88F9-29FC13BAA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191000"/>
            <a:ext cx="2735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>
                <a:latin typeface="Arial" charset="0"/>
                <a:ea typeface="ＭＳ Ｐゴシック" charset="0"/>
                <a:cs typeface="ＭＳ Ｐゴシック" charset="0"/>
              </a:rPr>
              <a:t>Implements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8FE08-3054-426A-2DA0-17EA3C57E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102</a:t>
            </a:fld>
            <a:endParaRPr lang="en-US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>
            <a:extLst>
              <a:ext uri="{FF2B5EF4-FFF2-40B4-BE49-F238E27FC236}">
                <a16:creationId xmlns:a16="http://schemas.microsoft.com/office/drawing/2014/main" id="{90F52C72-44F5-724B-8018-4331B3721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Interface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3E66F956-C427-6E4B-AFAA-E991890EF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86700" cy="4665663"/>
          </a:xfrm>
        </p:spPr>
        <p:txBody>
          <a:bodyPr/>
          <a:lstStyle/>
          <a:p>
            <a:pPr>
              <a:buFont typeface="Wingdings 2" charset="0"/>
              <a:buChar char=""/>
              <a:defRPr/>
            </a:pP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Defining an interface</a:t>
            </a:r>
          </a:p>
          <a:p>
            <a:pPr marL="0" indent="0">
              <a:spcBef>
                <a:spcPts val="800"/>
              </a:spcBef>
              <a:buFont typeface="Wingdings 2" charset="0"/>
              <a:buNone/>
              <a:defRPr/>
            </a:pPr>
            <a:r>
              <a:rPr lang="en-US" sz="1800"/>
              <a:t>public interface &lt;</a:t>
            </a:r>
            <a:r>
              <a:rPr lang="en-US" sz="1800" i="1"/>
              <a:t>name of interface</a:t>
            </a:r>
            <a:r>
              <a:rPr lang="en-US" sz="1800"/>
              <a:t>&gt;</a:t>
            </a:r>
          </a:p>
          <a:p>
            <a:pPr marL="0" indent="0">
              <a:spcBef>
                <a:spcPts val="800"/>
              </a:spcBef>
              <a:buFont typeface="Wingdings 2" charset="0"/>
              <a:buNone/>
              <a:defRPr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800"/>
              </a:spcBef>
              <a:buFont typeface="Wingdings 2" charset="0"/>
              <a:buNone/>
              <a:defRPr/>
            </a:pPr>
            <a:r>
              <a:rPr 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  <a:t>	constants 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Font typeface="Wingdings 2" charset="0"/>
              <a:buNone/>
              <a:defRPr/>
            </a:pPr>
            <a:r>
              <a:rPr 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  <a:t>	methods declaration only -- </a:t>
            </a:r>
            <a:r>
              <a:rPr lang="en-US" sz="1600" b="1" i="1">
                <a:latin typeface="Courier New" panose="02070309020205020404" pitchFamily="49" charset="0"/>
                <a:cs typeface="Courier New" panose="02070309020205020404" pitchFamily="49" charset="0"/>
              </a:rPr>
              <a:t>to be</a:t>
            </a:r>
            <a:r>
              <a:rPr 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  <a:t> implemented by 				the class that implements this interface</a:t>
            </a:r>
          </a:p>
          <a:p>
            <a:pPr marL="0" indent="0">
              <a:spcBef>
                <a:spcPts val="800"/>
              </a:spcBef>
              <a:buFont typeface="Wingdings 2" charset="0"/>
              <a:buNone/>
              <a:defRPr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 2" charset="0"/>
              <a:buChar char=""/>
              <a:defRPr/>
            </a:pP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Implementing the interface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 2" charset="0"/>
              <a:buNone/>
              <a:defRPr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public class &lt;</a:t>
            </a:r>
            <a:r>
              <a:rPr 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  <a:t>name of class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&gt; implements &lt;</a:t>
            </a:r>
            <a:r>
              <a:rPr 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 2" charset="0"/>
              <a:buNone/>
              <a:defRPr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 2" charset="0"/>
              <a:buNone/>
              <a:defRPr/>
            </a:pPr>
            <a:r>
              <a:rPr 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  <a:t>	attributes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 2" charset="0"/>
              <a:buNone/>
              <a:defRPr/>
            </a:pPr>
            <a:r>
              <a:rPr 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  <a:t>	methods </a:t>
            </a:r>
            <a:r>
              <a:rPr lang="en-US" sz="1600" b="1" i="1">
                <a:latin typeface="Courier New" panose="02070309020205020404" pitchFamily="49" charset="0"/>
                <a:cs typeface="Courier New" panose="02070309020205020404" pitchFamily="49" charset="0"/>
              </a:rPr>
              <a:t>actually</a:t>
            </a:r>
            <a:r>
              <a:rPr 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  <a:t> implemented by this class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 2" charset="0"/>
              <a:buNone/>
              <a:defRPr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 2" charset="0"/>
              <a:buChar char=""/>
              <a:defRPr/>
            </a:pPr>
            <a:endParaRPr lang="en-US"/>
          </a:p>
        </p:txBody>
      </p:sp>
      <p:sp>
        <p:nvSpPr>
          <p:cNvPr id="144387" name="TextBox 1">
            <a:extLst>
              <a:ext uri="{FF2B5EF4-FFF2-40B4-BE49-F238E27FC236}">
                <a16:creationId xmlns:a16="http://schemas.microsoft.com/office/drawing/2014/main" id="{11B44B6E-9948-D346-B7D5-67667F10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438400"/>
            <a:ext cx="2667000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implicitly public, static and final</a:t>
            </a:r>
          </a:p>
        </p:txBody>
      </p:sp>
      <p:sp>
        <p:nvSpPr>
          <p:cNvPr id="144388" name="TextBox 6">
            <a:extLst>
              <a:ext uri="{FF2B5EF4-FFF2-40B4-BE49-F238E27FC236}">
                <a16:creationId xmlns:a16="http://schemas.microsoft.com/office/drawing/2014/main" id="{60CC7C28-5B8E-8B45-B239-CEFC2FD8D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741162"/>
            <a:ext cx="2438400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implicitly public and abstract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E7771A-B27F-E544-9431-A347ECFE2B6D}"/>
              </a:ext>
            </a:extLst>
          </p:cNvPr>
          <p:cNvCxnSpPr>
            <a:stCxn id="144387" idx="1"/>
          </p:cNvCxnSpPr>
          <p:nvPr/>
        </p:nvCxnSpPr>
        <p:spPr>
          <a:xfrm flipH="1">
            <a:off x="2971800" y="2592289"/>
            <a:ext cx="838200" cy="2271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496186-DF55-894E-8E18-8B4962E3433D}"/>
              </a:ext>
            </a:extLst>
          </p:cNvPr>
          <p:cNvCxnSpPr/>
          <p:nvPr/>
        </p:nvCxnSpPr>
        <p:spPr>
          <a:xfrm flipH="1" flipV="1">
            <a:off x="2781300" y="3288030"/>
            <a:ext cx="6096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5E58AE-A87F-98AE-12F5-FFCDD5C83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103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itle 1">
            <a:extLst>
              <a:ext uri="{FF2B5EF4-FFF2-40B4-BE49-F238E27FC236}">
                <a16:creationId xmlns:a16="http://schemas.microsoft.com/office/drawing/2014/main" id="{0A495268-A484-3B4B-A4ED-7EBEA801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25" y="381000"/>
            <a:ext cx="8913813" cy="914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Declaring interface in Java</a:t>
            </a:r>
          </a:p>
        </p:txBody>
      </p:sp>
      <p:sp>
        <p:nvSpPr>
          <p:cNvPr id="146434" name="Content Placeholder 2">
            <a:extLst>
              <a:ext uri="{FF2B5EF4-FFF2-40B4-BE49-F238E27FC236}">
                <a16:creationId xmlns:a16="http://schemas.microsoft.com/office/drawing/2014/main" id="{42BB7B2F-CB6E-5C40-866D-83ED91015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676400"/>
            <a:ext cx="7610475" cy="3670300"/>
          </a:xfrm>
        </p:spPr>
        <p:txBody>
          <a:bodyPr/>
          <a:lstStyle/>
          <a:p>
            <a:pPr eaLnBrk="1" hangingPunct="1"/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interface declaration begins with keyword </a:t>
            </a:r>
            <a:r>
              <a:rPr lang="en-US" altLang="en-US" sz="18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contains </a:t>
            </a:r>
            <a:r>
              <a:rPr lang="en-US" altLang="en-US" sz="18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constants and abstract methods</a:t>
            </a:r>
          </a:p>
          <a:p>
            <a:pPr lvl="1" eaLnBrk="1" hangingPunct="1"/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</a:t>
            </a:r>
            <a:r>
              <a:rPr lang="en-US" altLang="en-US" sz="16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declared in an interface are implicitly </a:t>
            </a:r>
            <a:r>
              <a:rPr lang="en-US" altLang="en-US" sz="16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altLang="en-US" sz="16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abstract</a:t>
            </a:r>
          </a:p>
          <a:p>
            <a:pPr lvl="1" eaLnBrk="1" hangingPunct="1"/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</a:t>
            </a:r>
            <a:r>
              <a:rPr lang="en-US" altLang="en-US" sz="16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fields 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implicitly </a:t>
            </a:r>
            <a:r>
              <a:rPr lang="en-US" altLang="en-US" sz="16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en-US" sz="16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 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altLang="en-US" sz="16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</a:t>
            </a:r>
          </a:p>
          <a:p>
            <a:pPr lvl="1" eaLnBrk="1" hangingPunct="1"/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Therefore, these modifiers may be omitted</a:t>
            </a:r>
          </a:p>
          <a:p>
            <a:pPr marL="349250" lvl="1" indent="0" eaLnBrk="1" hangingPunct="1">
              <a:buNone/>
            </a:pPr>
            <a:r>
              <a:rPr lang="en-US" altLang="en-US" sz="1600" u="sng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Important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Interfaces cannot specify any method implementation details</a:t>
            </a:r>
          </a:p>
          <a:p>
            <a:pPr eaLnBrk="1" hangingPunct="1"/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public interface, called </a:t>
            </a:r>
            <a:r>
              <a:rPr lang="en-US" altLang="en-US" sz="1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MyInterface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must be declared in a file: </a:t>
            </a:r>
            <a:r>
              <a:rPr lang="en-US" altLang="en-US" sz="1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MyInterface.java</a:t>
            </a:r>
            <a:endParaRPr lang="en-US" alt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69F539-7D3A-4D3E-71F8-6E5C84B22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104</a:t>
            </a:fld>
            <a:endParaRPr lang="en-US" alt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Title 1">
            <a:extLst>
              <a:ext uri="{FF2B5EF4-FFF2-40B4-BE49-F238E27FC236}">
                <a16:creationId xmlns:a16="http://schemas.microsoft.com/office/drawing/2014/main" id="{3BC70D61-C249-3A4F-8145-6597AE08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Using an Interface</a:t>
            </a:r>
          </a:p>
        </p:txBody>
      </p:sp>
      <p:sp>
        <p:nvSpPr>
          <p:cNvPr id="147458" name="Content Placeholder 2">
            <a:extLst>
              <a:ext uri="{FF2B5EF4-FFF2-40B4-BE49-F238E27FC236}">
                <a16:creationId xmlns:a16="http://schemas.microsoft.com/office/drawing/2014/main" id="{EBEB3769-40CB-1B40-B047-6606B5953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8686800" cy="5334000"/>
          </a:xfrm>
        </p:spPr>
        <p:txBody>
          <a:bodyPr/>
          <a:lstStyle/>
          <a:p>
            <a:pPr eaLnBrk="1" hangingPunct="1"/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use an interface, a class specifies that it implements the interface</a:t>
            </a:r>
          </a:p>
          <a:p>
            <a:pPr lvl="1" eaLnBrk="1" hangingPunct="1"/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class </a:t>
            </a:r>
            <a:r>
              <a:rPr lang="en-US" alt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MyClass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6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implements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MyInterface</a:t>
            </a:r>
            <a:endParaRPr lang="en-US" alt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/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class </a:t>
            </a:r>
            <a:r>
              <a:rPr lang="en-US" alt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MyClass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6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extends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SuperClass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6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implements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MyInterface1, MyInterface2</a:t>
            </a:r>
          </a:p>
          <a:p>
            <a:pPr eaLnBrk="1" hangingPunct="1"/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class that does not define all the methods of an interface it </a:t>
            </a:r>
            <a:r>
              <a:rPr lang="en-US" altLang="en-US" sz="18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implements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an abstract class</a:t>
            </a:r>
          </a:p>
          <a:p>
            <a:pPr lvl="1" eaLnBrk="1" hangingPunct="1"/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any method is not defined in an implementing concrete class, it will be a </a:t>
            </a:r>
            <a:r>
              <a:rPr lang="en-US" altLang="en-US" sz="160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compiler error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eaLnBrk="1" hangingPunct="1"/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objects of unrelated classes that implement an interface can be used </a:t>
            </a:r>
            <a:r>
              <a:rPr lang="en-US" altLang="en-US" sz="18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polymorphically 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(they respond to same method calls)</a:t>
            </a:r>
          </a:p>
          <a:p>
            <a:pPr marL="349250" lvl="1" indent="0" eaLnBrk="1" hangingPunct="1"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9911DD-BB5A-514C-9E8F-7A3E26186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105</a:t>
            </a:fld>
            <a:endParaRPr lang="en-US" alt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2">
            <a:extLst>
              <a:ext uri="{FF2B5EF4-FFF2-40B4-BE49-F238E27FC236}">
                <a16:creationId xmlns:a16="http://schemas.microsoft.com/office/drawing/2014/main" id="{16781173-3717-604E-A04A-4AD6C2BF5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Implement Multiple Interfaces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A4826D29-2D04-5C49-B228-67CA0D4D3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2209800"/>
            <a:ext cx="8191500" cy="3670300"/>
          </a:xfrm>
        </p:spPr>
        <p:txBody>
          <a:bodyPr/>
          <a:lstStyle/>
          <a:p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Format:</a:t>
            </a:r>
          </a:p>
          <a:p>
            <a:pPr>
              <a:buFont typeface="Wingdings 2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public class &lt;</a:t>
            </a:r>
            <a:r>
              <a:rPr lang="en-US" altLang="en-US" sz="1800" i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class name</a:t>
            </a:r>
            <a:r>
              <a:rPr lang="en-US" altLang="en-US" sz="18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 implements &lt;</a:t>
            </a:r>
            <a:r>
              <a:rPr lang="en-US" altLang="en-US" sz="1800" i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interface1</a:t>
            </a:r>
            <a:r>
              <a:rPr lang="en-US" altLang="en-US" sz="18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&gt;, &lt;</a:t>
            </a:r>
            <a:r>
              <a:rPr lang="en-US" altLang="en-US" sz="1800" i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interface2</a:t>
            </a:r>
            <a:r>
              <a:rPr lang="en-US" altLang="en-US" sz="18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&gt;, &lt;</a:t>
            </a:r>
            <a:r>
              <a:rPr lang="en-US" altLang="en-US" sz="1800" i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interface3</a:t>
            </a:r>
            <a:r>
              <a:rPr lang="en-US" altLang="en-US" sz="18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&gt;…</a:t>
            </a:r>
          </a:p>
          <a:p>
            <a:pPr>
              <a:buFont typeface="Wingdings 2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>
              <a:buFont typeface="Wingdings 2" pitchFamily="2" charset="2"/>
              <a:buNone/>
            </a:pPr>
            <a:endParaRPr lang="en-US" altLang="en-US" sz="160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>
              <a:buFont typeface="Wingdings 2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864B8-10A6-3D48-8DB7-B82F37401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106</a:t>
            </a:fld>
            <a:endParaRPr lang="en-US" alt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9D88-7C6E-4049-BD94-410D0652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" y="656223"/>
            <a:ext cx="8913813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>
                <a:ea typeface="+mj-ea"/>
                <a:cs typeface="+mj-cs"/>
              </a:rPr>
              <a:t>Some common interfaces in Java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6446-9AC5-4E49-9A17-ABE4B7352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828800"/>
            <a:ext cx="7610475" cy="36703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java.lang.Comparable</a:t>
            </a:r>
            <a:endParaRPr lang="en-US" alt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java.lang.Cloneable</a:t>
            </a:r>
            <a:endParaRPr lang="en-US" alt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java.lang.CharSequence</a:t>
            </a:r>
            <a:endParaRPr lang="en-US" alt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java.util.Collection</a:t>
            </a:r>
            <a:endParaRPr lang="en-US" alt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java.util.List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(note: this interface extends </a:t>
            </a:r>
            <a:r>
              <a:rPr lang="en-US" alt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java.util.Collection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java.util.Set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(extends </a:t>
            </a:r>
            <a:r>
              <a:rPr lang="en-US" alt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java.util.Collection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javax.swing.SwingConstants</a:t>
            </a:r>
            <a:endParaRPr lang="en-US" alt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D9CAC-45A5-264C-B22A-59E289EABC99}"/>
              </a:ext>
            </a:extLst>
          </p:cNvPr>
          <p:cNvSpPr txBox="1"/>
          <p:nvPr/>
        </p:nvSpPr>
        <p:spPr>
          <a:xfrm>
            <a:off x="2104022" y="5863223"/>
            <a:ext cx="655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hlinkClick r:id="rId2"/>
              </a:rPr>
              <a:t>https://</a:t>
            </a:r>
            <a:r>
              <a:rPr lang="en-US" sz="1600" err="1">
                <a:hlinkClick r:id="rId2"/>
              </a:rPr>
              <a:t>docs.oracle.com</a:t>
            </a:r>
            <a:r>
              <a:rPr lang="en-US" sz="1600">
                <a:hlinkClick r:id="rId2"/>
              </a:rPr>
              <a:t>/</a:t>
            </a:r>
            <a:r>
              <a:rPr lang="en-US" sz="1600" err="1">
                <a:hlinkClick r:id="rId2"/>
              </a:rPr>
              <a:t>javase</a:t>
            </a:r>
            <a:r>
              <a:rPr lang="en-US" sz="1600">
                <a:hlinkClick r:id="rId2"/>
              </a:rPr>
              <a:t>/8/docs/</a:t>
            </a:r>
            <a:r>
              <a:rPr lang="en-US" sz="1600" err="1">
                <a:hlinkClick r:id="rId2"/>
              </a:rPr>
              <a:t>api</a:t>
            </a:r>
            <a:r>
              <a:rPr lang="en-US" sz="1600">
                <a:hlinkClick r:id="rId2"/>
              </a:rPr>
              <a:t>/</a:t>
            </a:r>
            <a:r>
              <a:rPr lang="en-US" sz="1600" err="1">
                <a:hlinkClick r:id="rId2"/>
              </a:rPr>
              <a:t>index.html</a:t>
            </a:r>
            <a:endParaRPr lang="en-US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D935A-AC0C-C04D-6C4F-EF7FB4BFE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107</a:t>
            </a:fld>
            <a:endParaRPr lang="en-US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>
            <a:extLst>
              <a:ext uri="{FF2B5EF4-FFF2-40B4-BE49-F238E27FC236}">
                <a16:creationId xmlns:a16="http://schemas.microsoft.com/office/drawing/2014/main" id="{AADEA548-03D3-F14B-B709-AD757F8FF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Implementing Interfaces</a:t>
            </a:r>
          </a:p>
        </p:txBody>
      </p:sp>
      <p:sp>
        <p:nvSpPr>
          <p:cNvPr id="150530" name="Rectangle 3">
            <a:extLst>
              <a:ext uri="{FF2B5EF4-FFF2-40B4-BE49-F238E27FC236}">
                <a16:creationId xmlns:a16="http://schemas.microsoft.com/office/drawing/2014/main" id="{578A2593-5B25-584D-8FDB-9CD1C0FE8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Subclass must implement the methods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JVM will not be confused about which of the two inherited versions to call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 java interface is like a 100% pure abstract class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 class can implement multiple interfaces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593E9F-2273-57AD-8F17-E551072B9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108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2">
            <a:extLst>
              <a:ext uri="{FF2B5EF4-FFF2-40B4-BE49-F238E27FC236}">
                <a16:creationId xmlns:a16="http://schemas.microsoft.com/office/drawing/2014/main" id="{EFBE9122-AF1F-D84C-8F77-237F50853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5400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Polymorphic arguments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567F659-3146-8B42-829E-8DC411C83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class Patient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public void </a:t>
            </a:r>
            <a:r>
              <a:rPr lang="en-US" altLang="en-US" sz="1600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needService</a:t>
            </a: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</a:t>
            </a:r>
            <a:r>
              <a:rPr lang="en-US" altLang="en-US" sz="1600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HospitalWorker</a:t>
            </a: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1600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hw</a:t>
            </a: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{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</a:t>
            </a:r>
            <a:r>
              <a:rPr lang="en-US" altLang="en-US" sz="1600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hw.helpPatient</a:t>
            </a: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altLang="en-US" sz="1600" b="1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class </a:t>
            </a:r>
            <a:r>
              <a:rPr lang="en-US" altLang="en-US" sz="1600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HospitalSystem</a:t>
            </a:r>
            <a:endParaRPr lang="en-US" altLang="en-US" sz="1600" b="1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public void static main (String[] </a:t>
            </a:r>
            <a:r>
              <a:rPr lang="en-US" altLang="en-US" sz="1600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args</a:t>
            </a: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{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Patient </a:t>
            </a:r>
            <a:r>
              <a:rPr lang="en-US" altLang="en-US" sz="1600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aPatient</a:t>
            </a: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new Patient();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Physician </a:t>
            </a:r>
            <a:r>
              <a:rPr lang="en-US" altLang="en-US" sz="1600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aPhysician</a:t>
            </a: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new Physician();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Nurse </a:t>
            </a:r>
            <a:r>
              <a:rPr lang="en-US" altLang="en-US" sz="1600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aNurse</a:t>
            </a: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new Nurse();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</a:t>
            </a:r>
            <a:r>
              <a:rPr lang="en-US" altLang="en-US" sz="1600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aPatient.needService</a:t>
            </a: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sz="1600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aPhysician</a:t>
            </a: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</a:t>
            </a:r>
            <a:r>
              <a:rPr lang="en-US" altLang="en-US" sz="1600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aPatient.needService</a:t>
            </a: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sz="1600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aNurse</a:t>
            </a: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86D78FEA-E805-4949-806D-A7991F7C2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514600"/>
            <a:ext cx="19812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Declare method parameter as a superclass type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CF878D0B-F7C8-4945-9089-C6A013ED2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3000"/>
            <a:ext cx="18288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Pass in any subclass object at runtime</a:t>
            </a:r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6A8431F9-9A11-BD40-A4B6-3B2B8DF982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5486400"/>
            <a:ext cx="990600" cy="3103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53961741-E2CD-574C-9B4C-5BD98399D6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2514600"/>
            <a:ext cx="1219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1029BA-2942-5792-1E90-C256CCF5E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109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B09A4879-8D14-1C4F-ABC0-69085DBD6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9525" y="1524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(4) Polymorphic arguments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D699897-DA24-3245-831F-092CEA1E0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49530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Patient {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public void </a:t>
            </a:r>
            <a:r>
              <a:rPr lang="en-US" altLang="en-US" sz="18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needService</a:t>
            </a: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(</a:t>
            </a:r>
            <a:r>
              <a:rPr lang="en-US" altLang="en-US" sz="18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HospitalWorker</a:t>
            </a: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hw</a:t>
            </a: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){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hw.helpPatient</a:t>
            </a: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altLang="en-US" sz="18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</a:t>
            </a:r>
            <a:r>
              <a:rPr lang="en-US" altLang="en-US" sz="18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HospitalSystem</a:t>
            </a: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{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public void static main (String[] </a:t>
            </a:r>
            <a:r>
              <a:rPr lang="en-US" altLang="en-US" sz="18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args</a:t>
            </a: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){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	Patient </a:t>
            </a:r>
            <a:r>
              <a:rPr lang="en-US" altLang="en-US" sz="18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aPatient</a:t>
            </a: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= new Patient();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	Physician </a:t>
            </a:r>
            <a:r>
              <a:rPr lang="en-US" altLang="en-US" sz="18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aPhysician</a:t>
            </a: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= new Physician();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	Nurse </a:t>
            </a:r>
            <a:r>
              <a:rPr lang="en-US" altLang="en-US" sz="18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aNurse</a:t>
            </a: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= new Nurse();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altLang="en-US" sz="18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aPatient.needService</a:t>
            </a: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8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aPhysician</a:t>
            </a: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aPatient.needService</a:t>
            </a: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8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aNurse</a:t>
            </a: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78775799-DB2B-7045-A693-7EE14D051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947068"/>
            <a:ext cx="19812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latin typeface="Verdana"/>
                <a:ea typeface="ＭＳ Ｐゴシック" charset="0"/>
                <a:cs typeface="Verdana"/>
              </a:rPr>
              <a:t>Declare method parameter as a superclass type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719A861A-50F8-284E-BAF5-6D547FEB2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191000"/>
            <a:ext cx="18288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latin typeface="Verdana"/>
                <a:ea typeface="ＭＳ Ｐゴシック" charset="0"/>
                <a:cs typeface="Verdana"/>
              </a:rPr>
              <a:t>Pass in any subclass object at runtime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1867CDA-445D-3548-8F89-64AA019AF2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64706" y="1786731"/>
            <a:ext cx="807493" cy="65166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AEED76E5-8891-5340-8097-7B5117AF2F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6845" y="4419601"/>
            <a:ext cx="958755" cy="363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B3BA90-28E7-2209-0A2D-D3B292F79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>
            <a:extLst>
              <a:ext uri="{FF2B5EF4-FFF2-40B4-BE49-F238E27FC236}">
                <a16:creationId xmlns:a16="http://schemas.microsoft.com/office/drawing/2014/main" id="{ABF87FE9-8A6F-254F-88B6-C0985A389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Why use Interfaces?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09FF35E9-FEA9-F143-89FB-2B8EDFF81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610475" cy="3670300"/>
          </a:xfrm>
        </p:spPr>
        <p:txBody>
          <a:bodyPr/>
          <a:lstStyle/>
          <a:p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you use Interfaces as arguments and return types, you can pass anything that implements that interface </a:t>
            </a:r>
          </a:p>
          <a:p>
            <a:endParaRPr lang="en-US" alt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Classes from different inheritance trees can implement the same Interface</a:t>
            </a:r>
          </a:p>
          <a:p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class can implement multiple Interfaces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B220FB39-B746-3A4E-BEDF-06CEFBF86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590800"/>
            <a:ext cx="495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Polymorphism !!!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AE81E7-3621-F237-51C3-B5BE2D35F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>
            <a:extLst>
              <a:ext uri="{FF2B5EF4-FFF2-40B4-BE49-F238E27FC236}">
                <a16:creationId xmlns:a16="http://schemas.microsoft.com/office/drawing/2014/main" id="{FBF5E7F2-6C41-5E49-BB8A-4E77A141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913813" cy="914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154626" name="Content Placeholder 2">
            <a:extLst>
              <a:ext uri="{FF2B5EF4-FFF2-40B4-BE49-F238E27FC236}">
                <a16:creationId xmlns:a16="http://schemas.microsoft.com/office/drawing/2014/main" id="{494D8449-055D-6341-BCE1-6ED8E3E02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905000"/>
            <a:ext cx="8458200" cy="4221163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an Interface called </a:t>
            </a:r>
            <a:r>
              <a:rPr lang="en-US" altLang="en-US" sz="1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ComparableObjects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declares a method: int </a:t>
            </a:r>
            <a:r>
              <a:rPr lang="en-US" altLang="en-US" sz="1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compareTo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(Object o) </a:t>
            </a:r>
          </a:p>
          <a:p>
            <a:pPr lvl="1" eaLnBrk="1" hangingPunct="1"/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method returns 1, 0, or -1 depending on whether the object on which </a:t>
            </a:r>
            <a:r>
              <a:rPr lang="en-US" alt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compareTo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invoked is greater than, equal to, or less than Object o</a:t>
            </a:r>
          </a:p>
          <a:p>
            <a:pPr lvl="1" eaLnBrk="1" hangingPunct="1"/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will make Square implement </a:t>
            </a:r>
            <a:r>
              <a:rPr lang="en-US" alt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ComparableObjects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</a:t>
            </a:r>
          </a:p>
          <a:p>
            <a:pPr lvl="2" eaLnBrk="1" hangingPunct="1"/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Now, we can compare 2 squares.</a:t>
            </a:r>
          </a:p>
          <a:p>
            <a:pPr lvl="1" eaLnBrk="1" hangingPunct="1"/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will still have Shape as an abstract class, and Circle and Square extends Shape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BC3183-157D-E881-7F4E-DD51F1F89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111</a:t>
            </a:fld>
            <a:endParaRPr lang="en-US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TextBox 4">
            <a:extLst>
              <a:ext uri="{FF2B5EF4-FFF2-40B4-BE49-F238E27FC236}">
                <a16:creationId xmlns:a16="http://schemas.microsoft.com/office/drawing/2014/main" id="{CE59E95A-74D0-C845-9731-47DA30B7F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556" y="533890"/>
            <a:ext cx="37385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ComparableObjects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endParaRPr lang="en-US" altLang="en-US" sz="1400"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(Object o);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5650" name="TextBox 5">
            <a:extLst>
              <a:ext uri="{FF2B5EF4-FFF2-40B4-BE49-F238E27FC236}">
                <a16:creationId xmlns:a16="http://schemas.microsoft.com/office/drawing/2014/main" id="{82F2DF1F-7B81-FF4C-845C-587C176F3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12" y="1595021"/>
            <a:ext cx="6211957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Shape {</a:t>
            </a:r>
          </a:p>
          <a:p>
            <a:pPr eaLnBrk="1" hangingPunct="1"/>
            <a:endParaRPr lang="en-US" altLang="en-US" sz="1400"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perimeter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eaLnBrk="1" hangingPunct="1"/>
            <a:endParaRPr lang="en-US" altLang="en-US" sz="1400"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getPerimeter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circumference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eaLnBrk="1" hangingPunct="1"/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setPerimeter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c);</a:t>
            </a:r>
          </a:p>
          <a:p>
            <a:pPr eaLnBrk="1" hangingPunct="1"/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eaLnBrk="1" hangingPunct="1"/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setArea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a);</a:t>
            </a:r>
          </a:p>
          <a:p>
            <a:pPr eaLnBrk="1" hangingPunct="1"/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String s = </a:t>
            </a:r>
            <a:r>
              <a:rPr lang="en-US" altLang="en-US" sz="140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s = </a:t>
            </a:r>
            <a:r>
              <a:rPr lang="en-US" alt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en-US" sz="1400" i="1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”perimeter = %.2f;"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perimeter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s = </a:t>
            </a:r>
            <a:r>
              <a:rPr lang="en-US" alt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en-US" sz="1400" i="1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"%s area = %.2f"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, s, 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Shape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B80A2A-773B-2640-298B-54B8D78D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112</a:t>
            </a:fld>
            <a:endParaRPr lang="en-US" alt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Box 4">
            <a:extLst>
              <a:ext uri="{FF2B5EF4-FFF2-40B4-BE49-F238E27FC236}">
                <a16:creationId xmlns:a16="http://schemas.microsoft.com/office/drawing/2014/main" id="{055AB57B-6C0A-F14C-B16F-D251D5315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76" y="1030777"/>
            <a:ext cx="448517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Square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Shape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ComparableObjects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endParaRPr lang="en-US" altLang="en-US" sz="12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endParaRPr lang="en-US" altLang="en-US" sz="12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getSide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/>
            <a:endParaRPr lang="en-US" altLang="en-US" sz="12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setSide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pPr lvl="1" eaLnBrk="1" hangingPunct="1"/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pPr lvl="1" eaLnBrk="1" hangingPunct="1"/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perimeter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* 4;</a:t>
            </a:r>
          </a:p>
          <a:p>
            <a:pPr lvl="1" eaLnBrk="1" hangingPunct="1"/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/>
            <a:r>
              <a:rPr lang="en-US" altLang="en-US" sz="12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setPerimeter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c) {</a:t>
            </a:r>
          </a:p>
          <a:p>
            <a:pPr lvl="1" eaLnBrk="1" hangingPunct="1"/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c/4;</a:t>
            </a:r>
          </a:p>
          <a:p>
            <a:pPr lvl="1" eaLnBrk="1" hangingPunct="1"/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perimeter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* 4;</a:t>
            </a:r>
          </a:p>
          <a:p>
            <a:pPr lvl="1" eaLnBrk="1" hangingPunct="1"/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/>
            <a:r>
              <a:rPr lang="en-US" altLang="en-US" sz="12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setArea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a) {</a:t>
            </a:r>
          </a:p>
          <a:p>
            <a:pPr lvl="1" eaLnBrk="1" hangingPunct="1"/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en-US" sz="1200" i="1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pPr lvl="1" eaLnBrk="1" hangingPunct="1"/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perimeter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* 4;</a:t>
            </a:r>
          </a:p>
          <a:p>
            <a:pPr lvl="1" eaLnBrk="1" hangingPunct="1"/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/>
            <a:endParaRPr lang="en-US" altLang="en-US" sz="1200" b="1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Square(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pPr lvl="1" eaLnBrk="1" hangingPunct="1"/>
            <a:r>
              <a:rPr lang="en-US" alt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setSide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pPr eaLnBrk="1" hangingPunct="1"/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6674" name="TextBox 5">
            <a:extLst>
              <a:ext uri="{FF2B5EF4-FFF2-40B4-BE49-F238E27FC236}">
                <a16:creationId xmlns:a16="http://schemas.microsoft.com/office/drawing/2014/main" id="{3D806B29-E859-224A-9ED5-6723BFB63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277" y="795586"/>
            <a:ext cx="328006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(Object o) {</a:t>
            </a:r>
          </a:p>
          <a:p>
            <a:pPr lvl="1" eaLnBrk="1" hangingPunct="1"/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Square s = (Square) o;</a:t>
            </a:r>
          </a:p>
          <a:p>
            <a:pPr lvl="1"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side1 = </a:t>
            </a:r>
            <a:r>
              <a:rPr lang="en-US" altLang="en-US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getSide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side2 = </a:t>
            </a:r>
            <a:r>
              <a:rPr lang="en-US" altLang="en-US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s.getSide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(side1 &gt; side2) </a:t>
            </a:r>
          </a:p>
          <a:p>
            <a:pPr lvl="2"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lvl="1"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(side1 == side2)</a:t>
            </a:r>
          </a:p>
          <a:p>
            <a:pPr lvl="2"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lvl="1"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eaLnBrk="1" hangingPunct="1"/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eaLnBrk="1" hangingPunct="1"/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200">
                <a:solidFill>
                  <a:srgbClr val="3F7F5F"/>
                </a:solidFill>
                <a:latin typeface="Consolas" panose="020B0609020204030204" pitchFamily="49" charset="0"/>
              </a:rPr>
              <a:t>// end Class Square</a:t>
            </a:r>
          </a:p>
        </p:txBody>
      </p:sp>
      <p:sp>
        <p:nvSpPr>
          <p:cNvPr id="156675" name="TextBox 6">
            <a:extLst>
              <a:ext uri="{FF2B5EF4-FFF2-40B4-BE49-F238E27FC236}">
                <a16:creationId xmlns:a16="http://schemas.microsoft.com/office/drawing/2014/main" id="{C4364000-128D-6D4E-A474-5C9CB5117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429000"/>
            <a:ext cx="425148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ShapeTest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endParaRPr lang="en-US" altLang="en-US" sz="12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en-US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 eaLnBrk="1" hangingPunct="1"/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Square s1 =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Square(5);</a:t>
            </a:r>
          </a:p>
          <a:p>
            <a:pPr lvl="1" eaLnBrk="1" hangingPunct="1"/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Square s2 =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Square(10);</a:t>
            </a:r>
          </a:p>
          <a:p>
            <a:pPr lvl="1" eaLnBrk="1" hangingPunct="1"/>
            <a:endParaRPr lang="en-US" altLang="en-US" sz="1200"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compareResult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= s1.compareTo(s2);</a:t>
            </a:r>
          </a:p>
          <a:p>
            <a:pPr lvl="1"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compareResult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pPr lvl="2" eaLnBrk="1" hangingPunct="1"/>
            <a:r>
              <a:rPr lang="en-US" alt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2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(s1 + </a:t>
            </a:r>
            <a:r>
              <a:rPr lang="en-US" altLang="en-US" sz="1200" i="1">
                <a:solidFill>
                  <a:srgbClr val="2A00FF"/>
                </a:solidFill>
                <a:latin typeface="Consolas" panose="020B0609020204030204" pitchFamily="49" charset="0"/>
              </a:rPr>
              <a:t>" &gt; "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 + s2);</a:t>
            </a:r>
          </a:p>
          <a:p>
            <a:pPr lvl="1"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compareResult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lvl="2" eaLnBrk="1" hangingPunct="1"/>
            <a:r>
              <a:rPr lang="en-US" alt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2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(s1 + </a:t>
            </a:r>
            <a:r>
              <a:rPr lang="en-US" altLang="en-US" sz="1200" i="1">
                <a:solidFill>
                  <a:srgbClr val="2A00FF"/>
                </a:solidFill>
                <a:latin typeface="Consolas" panose="020B0609020204030204" pitchFamily="49" charset="0"/>
              </a:rPr>
              <a:t>" == "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 + s2);</a:t>
            </a:r>
          </a:p>
          <a:p>
            <a:pPr lvl="1"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compareResult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pPr lvl="2" eaLnBrk="1" hangingPunct="1"/>
            <a:r>
              <a:rPr lang="en-US" alt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2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(s1 + </a:t>
            </a:r>
            <a:r>
              <a:rPr lang="en-US" altLang="en-US" sz="1200" i="1">
                <a:solidFill>
                  <a:srgbClr val="2A00FF"/>
                </a:solidFill>
                <a:latin typeface="Consolas" panose="020B0609020204030204" pitchFamily="49" charset="0"/>
              </a:rPr>
              <a:t>" &lt; "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 + s2);</a:t>
            </a:r>
          </a:p>
          <a:p>
            <a:pPr eaLnBrk="1" hangingPunct="1"/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/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2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200" err="1">
                <a:solidFill>
                  <a:srgbClr val="3F7F5F"/>
                </a:solidFill>
                <a:latin typeface="Consolas" panose="020B0609020204030204" pitchFamily="49" charset="0"/>
              </a:rPr>
              <a:t>ShapeTest</a:t>
            </a:r>
            <a:endParaRPr lang="en-US" altLang="en-US" sz="12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CF1A39-F03D-5C45-55B8-A171AC64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113</a:t>
            </a:fld>
            <a:endParaRPr lang="en-US" alt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1">
            <a:extLst>
              <a:ext uri="{FF2B5EF4-FFF2-40B4-BE49-F238E27FC236}">
                <a16:creationId xmlns:a16="http://schemas.microsoft.com/office/drawing/2014/main" id="{0343B3D6-3114-5A4A-8F0A-8A12EC05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3D4A-1EA2-1042-91E3-5676A5E08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610475" cy="36703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Make Square implement java.lang.Comparable&lt;Square&gt; interface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Look up the Java API documentation for java.lang.Comparable&lt;T&gt; interface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Let it no longer implement ComparableObjects interface that we defined</a:t>
            </a:r>
          </a:p>
          <a:p>
            <a:pPr marL="857250" lvl="2" indent="0" eaLnBrk="1" hangingPunct="1">
              <a:lnSpc>
                <a:spcPct val="110000"/>
              </a:lnSpc>
              <a:buFont typeface="Wingdings 2" pitchFamily="2" charset="2"/>
              <a:buNone/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Square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extends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Shape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implements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1" u="sng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Comparable&lt;Square&gt; { … }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ABF3FB-D5EF-0BF2-78AF-E085C71F8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114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>
            <a:extLst>
              <a:ext uri="{FF2B5EF4-FFF2-40B4-BE49-F238E27FC236}">
                <a16:creationId xmlns:a16="http://schemas.microsoft.com/office/drawing/2014/main" id="{93331853-E4CE-1F40-9978-F6954ECE2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Design considerations</a:t>
            </a:r>
          </a:p>
        </p:txBody>
      </p:sp>
      <p:sp>
        <p:nvSpPr>
          <p:cNvPr id="155650" name="Rectangle 3">
            <a:extLst>
              <a:ext uri="{FF2B5EF4-FFF2-40B4-BE49-F238E27FC236}">
                <a16:creationId xmlns:a16="http://schemas.microsoft.com/office/drawing/2014/main" id="{E60B6606-22B7-E246-9827-B1A3D201C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286000"/>
            <a:ext cx="7610475" cy="3670300"/>
          </a:xfrm>
        </p:spPr>
        <p:txBody>
          <a:bodyPr/>
          <a:lstStyle/>
          <a:p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a class not to </a:t>
            </a:r>
            <a:r>
              <a:rPr lang="en-US" altLang="ja-JP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 anything when your new class does not pass the IS-A test for any other type</a:t>
            </a:r>
          </a:p>
          <a:p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a </a:t>
            </a:r>
            <a:r>
              <a:rPr lang="en-US" altLang="en-US" sz="18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subclass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only when you need to make a </a:t>
            </a:r>
            <a:r>
              <a:rPr lang="en-US" altLang="en-US" sz="1800" b="1" u="sng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specific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version of a class and need to override or add new behaviors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E4B7B5-04C2-80FC-2A5B-68A6A508B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115</a:t>
            </a:fld>
            <a:endParaRPr lang="en-US" alt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>
            <a:extLst>
              <a:ext uri="{FF2B5EF4-FFF2-40B4-BE49-F238E27FC236}">
                <a16:creationId xmlns:a16="http://schemas.microsoft.com/office/drawing/2014/main" id="{76556017-4FD7-4B42-9911-5454A0EB4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Design considerations</a:t>
            </a:r>
          </a:p>
        </p:txBody>
      </p:sp>
      <p:sp>
        <p:nvSpPr>
          <p:cNvPr id="156674" name="Rectangle 3">
            <a:extLst>
              <a:ext uri="{FF2B5EF4-FFF2-40B4-BE49-F238E27FC236}">
                <a16:creationId xmlns:a16="http://schemas.microsoft.com/office/drawing/2014/main" id="{A162D594-A354-FC42-8843-5BD67B07A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286000"/>
            <a:ext cx="7610475" cy="3670300"/>
          </a:xfrm>
        </p:spPr>
        <p:txBody>
          <a:bodyPr/>
          <a:lstStyle/>
          <a:p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an </a:t>
            </a:r>
            <a:r>
              <a:rPr lang="en-US" altLang="en-US" sz="18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abstract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class when you want to define a </a:t>
            </a:r>
            <a:r>
              <a:rPr lang="en-US" altLang="en-US" sz="1800" b="1" u="sng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a group of subclasses and you have at least some implementation code that all subclasses could use. </a:t>
            </a:r>
          </a:p>
          <a:p>
            <a:pPr lvl="1"/>
            <a:r>
              <a:rPr lang="en-US" altLang="en-US"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the class abstract when you want to guarantee that nobody can make objects of that type</a:t>
            </a:r>
          </a:p>
          <a:p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an </a:t>
            </a:r>
            <a:r>
              <a:rPr lang="en-US" altLang="en-US" sz="18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when you want to define a </a:t>
            </a:r>
            <a:r>
              <a:rPr lang="en-US" altLang="en-US" sz="1800" b="1" u="sng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role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other classes can play, regardless of where those classes are in the inheritance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C8BC13-BD73-0302-E7FD-4D6F34C21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116</a:t>
            </a:fld>
            <a:endParaRPr lang="en-US" alt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itle 1">
            <a:extLst>
              <a:ext uri="{FF2B5EF4-FFF2-40B4-BE49-F238E27FC236}">
                <a16:creationId xmlns:a16="http://schemas.microsoft.com/office/drawing/2014/main" id="{8A1DE079-71EB-DA43-A1D5-0A83B7C6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23778-2407-704B-AC28-D3BA6F1EB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610475" cy="36703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en-US" sz="1900">
                <a:ea typeface="ＭＳ Ｐゴシック" panose="020B0600070205080204" pitchFamily="34" charset="-128"/>
              </a:rPr>
              <a:t>Make Square implement java.lang.Comparable&lt;Square&gt; interface</a:t>
            </a:r>
          </a:p>
          <a:p>
            <a:pPr lvl="1" eaLnBrk="1" hangingPunct="1"/>
            <a:r>
              <a:rPr lang="en-US" altLang="en-US" sz="1700">
                <a:ea typeface="ＭＳ Ｐゴシック" panose="020B0600070205080204" pitchFamily="34" charset="-128"/>
              </a:rPr>
              <a:t>Look up the Java API documentation for java.lang.Comparable&lt;T&gt; interface</a:t>
            </a:r>
          </a:p>
          <a:p>
            <a:pPr lvl="1" eaLnBrk="1" hangingPunct="1"/>
            <a:r>
              <a:rPr lang="en-US" altLang="en-US" sz="1700">
                <a:ea typeface="ＭＳ Ｐゴシック" panose="020B0600070205080204" pitchFamily="34" charset="-128"/>
              </a:rPr>
              <a:t>Let it no longer implement ComparableObjects interface that we defined</a:t>
            </a:r>
          </a:p>
          <a:p>
            <a:pPr marL="857250" lvl="2" indent="0" eaLnBrk="1" hangingPunct="1">
              <a:buFont typeface="Wingdings 2" pitchFamily="2" charset="2"/>
              <a:buNone/>
            </a:pPr>
            <a:r>
              <a:rPr lang="en-US" altLang="en-US" sz="1700" b="1">
                <a:solidFill>
                  <a:srgbClr val="7F0055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altLang="en-US" sz="1700" b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700" b="1">
                <a:solidFill>
                  <a:srgbClr val="7F0055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1700" b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Square </a:t>
            </a:r>
            <a:r>
              <a:rPr lang="en-US" altLang="en-US" sz="1700" b="1">
                <a:solidFill>
                  <a:srgbClr val="7F0055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extends</a:t>
            </a:r>
            <a:r>
              <a:rPr lang="en-US" altLang="en-US" sz="1700" b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Shape </a:t>
            </a:r>
            <a:r>
              <a:rPr lang="en-US" altLang="en-US" sz="1700" b="1">
                <a:solidFill>
                  <a:srgbClr val="7F0055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implements</a:t>
            </a:r>
            <a:r>
              <a:rPr lang="en-US" altLang="en-US" sz="1700" b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700" b="1" u="sng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Comparable&lt;Square&gt; { … }</a:t>
            </a:r>
            <a:endParaRPr lang="en-US" altLang="en-US" sz="170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en-US" sz="1900">
                <a:ea typeface="ＭＳ Ｐゴシック" panose="020B0600070205080204" pitchFamily="34" charset="-128"/>
              </a:rPr>
              <a:t>Now, we can use Arrays.sort method on an array of Squares that will sort the elements based on the compareTo function defined.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BEB171-93A5-409D-597F-5897EA473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117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TextBox 5">
            <a:extLst>
              <a:ext uri="{FF2B5EF4-FFF2-40B4-BE49-F238E27FC236}">
                <a16:creationId xmlns:a16="http://schemas.microsoft.com/office/drawing/2014/main" id="{DFD2183F-3802-C647-838F-82F58165B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143000"/>
            <a:ext cx="465772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java.util.Arrays;</a:t>
            </a:r>
          </a:p>
          <a:p>
            <a:pPr eaLnBrk="1" hangingPunct="1"/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ShapeTest {</a:t>
            </a:r>
          </a:p>
          <a:p>
            <a:pPr eaLnBrk="1" hangingPunct="1"/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main(String[] args) {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Square[] squares =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Square[5];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squares[0] =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Square(1);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squares[1] =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Square(5);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squares[2] =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Square(2);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squares[3] =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Square(4);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squares[4] =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Square(3);</a:t>
            </a:r>
          </a:p>
          <a:p>
            <a:pPr eaLnBrk="1" hangingPunct="1"/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"Array before sorting:"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.println(Arrays.toString(squares));</a:t>
            </a:r>
          </a:p>
          <a:p>
            <a:pPr eaLnBrk="1" hangingPunct="1"/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sort(squares);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"Array after sorting:"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.println(Arrays.toString(squares));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ShapeTest</a:t>
            </a:r>
          </a:p>
        </p:txBody>
      </p:sp>
      <p:sp>
        <p:nvSpPr>
          <p:cNvPr id="161794" name="TextBox 6">
            <a:extLst>
              <a:ext uri="{FF2B5EF4-FFF2-40B4-BE49-F238E27FC236}">
                <a16:creationId xmlns:a16="http://schemas.microsoft.com/office/drawing/2014/main" id="{FDDDEFBD-3084-B14C-9973-862FA087F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39738"/>
            <a:ext cx="8405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Try the following ShapeTest class after Shapes implements java.lang.Comparable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CDA27-7605-3219-1ED7-591256F7D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7AE448-C6EA-3647-951C-391C021D9C54}" type="slidenum">
              <a:rPr lang="en-US" altLang="en-US" smtClean="0"/>
              <a:pPr/>
              <a:t>118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8B366B31-4A9C-EA4E-8577-384986E8E6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9.10 Polymorphism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163F7EE-AC62-E842-B353-540CC617AF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Trivia</a:t>
            </a:r>
          </a:p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5D2FB2-EBCC-B5D4-ADD5-E53B6A986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359998-075D-6444-B731-61395708312C}" type="slidenum">
              <a:rPr lang="en-US" altLang="en-US" smtClean="0"/>
              <a:pPr/>
              <a:t>119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52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Box 7">
            <a:extLst>
              <a:ext uri="{FF2B5EF4-FFF2-40B4-BE49-F238E27FC236}">
                <a16:creationId xmlns:a16="http://schemas.microsoft.com/office/drawing/2014/main" id="{E07843BE-36D6-DA46-ACAE-CF2D9A39A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5" y="1039079"/>
            <a:ext cx="4733359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// No polymorphic, only inheritance</a:t>
            </a:r>
            <a:endParaRPr lang="en-US" altLang="en-US" sz="1400">
              <a:solidFill>
                <a:srgbClr val="931968"/>
              </a:solidFill>
              <a:latin typeface="Monaco" pitchFamily="2" charset="77"/>
            </a:endParaRPr>
          </a:p>
          <a:p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class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Boat {</a:t>
            </a:r>
          </a:p>
          <a:p>
            <a:endParaRPr lang="en-US" altLang="en-US" sz="140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private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0226CC"/>
                </a:solidFill>
                <a:latin typeface="Monaco" pitchFamily="2" charset="77"/>
              </a:rPr>
              <a:t>length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setLength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(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len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) {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  </a:t>
            </a:r>
            <a:r>
              <a:rPr lang="en-US" altLang="en-US" sz="1400">
                <a:solidFill>
                  <a:srgbClr val="0226CC"/>
                </a:solidFill>
                <a:latin typeface="Monaco" pitchFamily="2" charset="77"/>
              </a:rPr>
              <a:t>length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len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}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getLength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() {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 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return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0226CC"/>
                </a:solidFill>
                <a:latin typeface="Monaco" pitchFamily="2" charset="77"/>
              </a:rPr>
              <a:t>length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}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move() {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  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System.</a:t>
            </a:r>
            <a:r>
              <a:rPr lang="en-US" altLang="en-US" sz="1400" err="1">
                <a:solidFill>
                  <a:srgbClr val="0226CC"/>
                </a:solidFill>
                <a:latin typeface="Monaco" pitchFamily="2" charset="77"/>
              </a:rPr>
              <a:t>out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.println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(</a:t>
            </a:r>
            <a:r>
              <a:rPr lang="en-US" altLang="en-US" sz="1400">
                <a:solidFill>
                  <a:srgbClr val="3933FF"/>
                </a:solidFill>
                <a:latin typeface="Monaco" pitchFamily="2" charset="77"/>
              </a:rPr>
              <a:t>”Drift"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);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}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}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Boat</a:t>
            </a:r>
          </a:p>
        </p:txBody>
      </p:sp>
      <p:sp>
        <p:nvSpPr>
          <p:cNvPr id="72706" name="TextBox 8">
            <a:extLst>
              <a:ext uri="{FF2B5EF4-FFF2-40B4-BE49-F238E27FC236}">
                <a16:creationId xmlns:a16="http://schemas.microsoft.com/office/drawing/2014/main" id="{2F2F69E2-A05D-1845-98D8-E560C1F0F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47622"/>
            <a:ext cx="510365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class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Rowboat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extends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Boat {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rowTheBoat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() {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  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System.</a:t>
            </a:r>
            <a:r>
              <a:rPr lang="en-US" altLang="en-US" sz="1400" err="1">
                <a:solidFill>
                  <a:srgbClr val="0226CC"/>
                </a:solidFill>
                <a:latin typeface="Monaco" pitchFamily="2" charset="77"/>
              </a:rPr>
              <a:t>out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.println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(</a:t>
            </a:r>
            <a:r>
              <a:rPr lang="en-US" altLang="en-US" sz="1400">
                <a:solidFill>
                  <a:srgbClr val="3933FF"/>
                </a:solidFill>
                <a:latin typeface="Monaco" pitchFamily="2" charset="77"/>
              </a:rPr>
              <a:t>”Row a boat"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);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}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}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Rowboat</a:t>
            </a:r>
          </a:p>
        </p:txBody>
      </p:sp>
      <p:sp>
        <p:nvSpPr>
          <p:cNvPr id="72707" name="TextBox 9">
            <a:extLst>
              <a:ext uri="{FF2B5EF4-FFF2-40B4-BE49-F238E27FC236}">
                <a16:creationId xmlns:a16="http://schemas.microsoft.com/office/drawing/2014/main" id="{3995B12C-E0EC-404B-BF4E-D908316E0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34561"/>
            <a:ext cx="485679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class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Sailboat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extends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Boat {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move() {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  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System.</a:t>
            </a:r>
            <a:r>
              <a:rPr lang="en-US" altLang="en-US" sz="1400" err="1">
                <a:solidFill>
                  <a:srgbClr val="0226CC"/>
                </a:solidFill>
                <a:latin typeface="Monaco" pitchFamily="2" charset="77"/>
              </a:rPr>
              <a:t>out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.println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(</a:t>
            </a:r>
            <a:r>
              <a:rPr lang="en-US" altLang="en-US" sz="1400">
                <a:solidFill>
                  <a:srgbClr val="3933FF"/>
                </a:solidFill>
                <a:latin typeface="Monaco" pitchFamily="2" charset="77"/>
              </a:rPr>
              <a:t>”Set sail"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);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}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}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Sailboat</a:t>
            </a:r>
          </a:p>
        </p:txBody>
      </p:sp>
      <p:sp>
        <p:nvSpPr>
          <p:cNvPr id="72708" name="TextBox 10">
            <a:extLst>
              <a:ext uri="{FF2B5EF4-FFF2-40B4-BE49-F238E27FC236}">
                <a16:creationId xmlns:a16="http://schemas.microsoft.com/office/drawing/2014/main" id="{A5780CF0-2091-B049-B92F-3723B3232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299740"/>
            <a:ext cx="2441694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1) What is the output?</a:t>
            </a:r>
          </a:p>
        </p:txBody>
      </p:sp>
      <p:sp>
        <p:nvSpPr>
          <p:cNvPr id="72709" name="TextBox 9">
            <a:extLst>
              <a:ext uri="{FF2B5EF4-FFF2-40B4-BE49-F238E27FC236}">
                <a16:creationId xmlns:a16="http://schemas.microsoft.com/office/drawing/2014/main" id="{1C3319C7-A9F3-E54E-9CC8-5279AF8FA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728833"/>
            <a:ext cx="5245347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class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TestBoats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{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static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main(String[] 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args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){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	Boat b1 =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new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Boat();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	Sailboat b2 =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new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Sailboat();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	Rowboat b3 =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new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Rowboat();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	b2.setLength(32);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	b1.move();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	b3.move();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	b2.move();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}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}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400" err="1">
                <a:solidFill>
                  <a:srgbClr val="3F7F5F"/>
                </a:solidFill>
                <a:latin typeface="Consolas" panose="020B0609020204030204" pitchFamily="49" charset="0"/>
              </a:rPr>
              <a:t>SubSubClass</a:t>
            </a:r>
            <a:endParaRPr lang="en-US" altLang="en-US" sz="14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6767B-BB79-A5D5-4CDB-1834BA39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55884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D82B-DBD9-F844-BAEC-31EC4CFC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304800"/>
            <a:ext cx="8915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ea typeface="+mj-ea"/>
                <a:cs typeface="+mj-cs"/>
              </a:rPr>
              <a:t>Java OOP Trivia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E1F23-C503-2C49-84F8-890F3B12E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025" y="1219200"/>
            <a:ext cx="8915400" cy="5334000"/>
          </a:xfrm>
        </p:spPr>
        <p:txBody>
          <a:bodyPr rtlCol="0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keyword is for specifying inheritance?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kind of relation is an inheritance relationship?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many </a:t>
            </a:r>
            <a:r>
              <a:rPr lang="en-US" sz="180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superclasses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can a class has?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class is at the top of a inheritance hierarchy?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does a subclass inherits from its superclass?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 constructors be inherited?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access modifier allows superclass members to be accessed directly by a subclass?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7A609-7394-B72E-4702-9D6ED6C9E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0A4D-91BC-A241-9FE8-326D3E75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304800"/>
            <a:ext cx="8915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ea typeface="+mj-ea"/>
                <a:cs typeface="+mj-cs"/>
              </a:rPr>
              <a:t>Java OOP Trivia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8923-24AC-FD4B-A2A9-DDF8B2D72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025" y="1219200"/>
            <a:ext cx="8915400" cy="5334000"/>
          </a:xfrm>
        </p:spPr>
        <p:txBody>
          <a:bodyPr rtlCol="0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8"/>
              <a:defRPr/>
            </a:pP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a method is called by a subclass object, how does the method call works?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8"/>
              <a:defRPr/>
            </a:pP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explicitly call a method in the superclass?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8"/>
              <a:defRPr/>
            </a:pP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explicitly call a superclass constructor?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8"/>
              <a:defRPr/>
            </a:pP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 a superclass constructor be called implicitly if no superclass constructor is explicitly called? 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8"/>
              <a:defRPr/>
            </a:pP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so, which one will always be implicitly called? 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8"/>
              <a:defRPr/>
            </a:pP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we declare references of an abstract class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23481-4C97-E404-3E15-3777746DA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>
            <a:extLst>
              <a:ext uri="{FF2B5EF4-FFF2-40B4-BE49-F238E27FC236}">
                <a16:creationId xmlns:a16="http://schemas.microsoft.com/office/drawing/2014/main" id="{00170ED6-355A-0744-B135-E3B91DA4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913813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Java OOP Trivia 3</a:t>
            </a:r>
          </a:p>
        </p:txBody>
      </p:sp>
      <p:sp>
        <p:nvSpPr>
          <p:cNvPr id="154626" name="Content Placeholder 2">
            <a:extLst>
              <a:ext uri="{FF2B5EF4-FFF2-40B4-BE49-F238E27FC236}">
                <a16:creationId xmlns:a16="http://schemas.microsoft.com/office/drawing/2014/main" id="{4ED77AA7-6273-244B-9E4C-B3D90E600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458200" cy="4906963"/>
          </a:xfrm>
        </p:spPr>
        <p:txBody>
          <a:bodyPr/>
          <a:lstStyle/>
          <a:p>
            <a:pPr marL="457200" indent="-457200" eaLnBrk="1" hangingPunct="1">
              <a:buFont typeface="Century Gothic" panose="020B0502020202020204" pitchFamily="34" charset="0"/>
              <a:buAutoNum type="arabicPeriod" startAt="14"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a superclass reference be used to refer to a subclass object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457200" indent="-457200" eaLnBrk="1" hangingPunct="1">
              <a:buFont typeface="Century Gothic" panose="020B0502020202020204" pitchFamily="34" charset="0"/>
              <a:buAutoNum type="arabicPeriod" startAt="14"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so, how? e.g., Animal and Rabbit</a:t>
            </a:r>
          </a:p>
          <a:p>
            <a:pPr marL="457200" indent="-457200" eaLnBrk="1" hangingPunct="1">
              <a:buFont typeface="Century Gothic" panose="020B0502020202020204" pitchFamily="34" charset="0"/>
              <a:buAutoNum type="arabicPeriod" startAt="14"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do we call this property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457200" indent="-457200" eaLnBrk="1" hangingPunct="1">
              <a:buFont typeface="Century Gothic" panose="020B0502020202020204" pitchFamily="34" charset="0"/>
              <a:buAutoNum type="arabicPeriod" startAt="14"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can polymorphism take place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457200" indent="-457200" eaLnBrk="1" hangingPunct="1">
              <a:buFont typeface="Century Gothic" panose="020B0502020202020204" pitchFamily="34" charset="0"/>
              <a:buAutoNum type="arabicPeriod" startAt="14"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early binding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457200" indent="-457200" eaLnBrk="1" hangingPunct="1">
              <a:buFont typeface="Century Gothic" panose="020B0502020202020204" pitchFamily="34" charset="0"/>
              <a:buAutoNum type="arabicPeriod" startAt="14"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late binding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457200" indent="-457200" eaLnBrk="1" hangingPunct="1">
              <a:buFont typeface="Century Gothic" panose="020B0502020202020204" pitchFamily="34" charset="0"/>
              <a:buAutoNum type="arabicPeriod" startAt="14"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kind of classes would be appropriate for Furniture, Plant, Devices…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5BC6E4-49D4-5738-B84C-FA5CA8EC7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4C9F-8902-CF44-BC04-A79A273A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8382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Java OOP Trivia 4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55650" name="Content Placeholder 2">
            <a:extLst>
              <a:ext uri="{FF2B5EF4-FFF2-40B4-BE49-F238E27FC236}">
                <a16:creationId xmlns:a16="http://schemas.microsoft.com/office/drawing/2014/main" id="{DFBCD14A-A4AA-0A4B-BBB7-80CAE7855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21"/>
              <a:defRPr/>
            </a:pP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an abstract class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21"/>
              <a:defRPr/>
            </a:pP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we create objects of abstract classes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21"/>
              <a:defRPr/>
            </a:pP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do we usually use abstract classes for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21"/>
              <a:defRPr/>
            </a:pP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characteristic of an abstract method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21"/>
              <a:defRPr/>
            </a:pP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do we do about abstract methods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21"/>
              <a:defRPr/>
            </a:pP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an interface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21"/>
              <a:defRPr/>
            </a:pP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members can an interface have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21"/>
              <a:defRPr/>
            </a:pP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keyword is for using an interface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eaLnBrk="1" hangingPunct="1">
              <a:buFont typeface="Wingdings 2" charset="0"/>
              <a:buChar char=""/>
              <a:defRPr/>
            </a:pPr>
            <a:endParaRPr lang="en-US" sz="2400"/>
          </a:p>
          <a:p>
            <a:pPr lvl="1" eaLnBrk="1" hangingPunct="1">
              <a:buFont typeface="Wingdings 2" charset="0"/>
              <a:buChar char=""/>
              <a:defRPr/>
            </a:pPr>
            <a:endParaRPr lang="en-US" sz="2400"/>
          </a:p>
          <a:p>
            <a:pPr lvl="1" eaLnBrk="1" hangingPunct="1">
              <a:buFont typeface="Wingdings 2" charset="0"/>
              <a:buChar char=""/>
              <a:defRPr/>
            </a:pPr>
            <a:endParaRPr lang="en-US" sz="2400"/>
          </a:p>
          <a:p>
            <a:pPr lvl="1" eaLnBrk="1" hangingPunct="1">
              <a:buFont typeface="Wingdings 2" charset="0"/>
              <a:buChar char=""/>
              <a:defRPr/>
            </a:pPr>
            <a:endParaRPr lang="en-US" sz="2400"/>
          </a:p>
          <a:p>
            <a:pPr lvl="1" eaLnBrk="1" hangingPunct="1">
              <a:buFont typeface="Wingdings 2" charset="0"/>
              <a:buChar char=""/>
              <a:defRPr/>
            </a:pPr>
            <a:endParaRPr lang="en-US" sz="2400"/>
          </a:p>
          <a:p>
            <a:pPr lvl="1" eaLnBrk="1" hangingPunct="1">
              <a:buFont typeface="Wingdings 2" charset="0"/>
              <a:buChar char=""/>
              <a:defRPr/>
            </a:pPr>
            <a:endParaRPr lang="en-US" sz="2400"/>
          </a:p>
          <a:p>
            <a:pPr lvl="1" eaLnBrk="1" hangingPunct="1">
              <a:buFont typeface="Wingdings 2" charset="0"/>
              <a:buChar char=""/>
              <a:defRPr/>
            </a:pPr>
            <a:endParaRPr lang="en-US" sz="2400"/>
          </a:p>
          <a:p>
            <a:pPr lvl="1" eaLnBrk="1" hangingPunct="1">
              <a:buFont typeface="Wingdings 2" charset="0"/>
              <a:buChar char=""/>
              <a:defRPr/>
            </a:pPr>
            <a:endParaRPr lang="en-US"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24F1BC-F8CC-6427-A4A6-74E873A3E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135B-1C3F-6249-9CEC-3F66B628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8382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Java OOP Trivia 5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55650" name="Content Placeholder 2">
            <a:extLst>
              <a:ext uri="{FF2B5EF4-FFF2-40B4-BE49-F238E27FC236}">
                <a16:creationId xmlns:a16="http://schemas.microsoft.com/office/drawing/2014/main" id="{E0B8A627-F6E7-9D47-B4E0-14CC2F4F2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29"/>
              <a:defRPr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many interfaces can a class implement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29"/>
              <a:defRPr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we declare references of interface type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29"/>
              <a:defRPr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execute polymorphism using interfaces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29"/>
              <a:defRPr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</a:t>
            </a:r>
            <a:r>
              <a:rPr lang="en-US" altLang="en-US" sz="1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instancef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operator for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29"/>
              <a:defRPr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result can </a:t>
            </a:r>
            <a:r>
              <a:rPr lang="en-US" altLang="en-US" sz="1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obj.instanceof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altLang="en-US" sz="1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MyClass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be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29"/>
              <a:defRPr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Given </a:t>
            </a:r>
            <a:r>
              <a:rPr lang="en-US" altLang="en-US" sz="1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obj.instanceof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altLang="en-US" sz="1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MyClass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what objects can obj be in order for this to be true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29"/>
              <a:defRPr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Upcasting is always ok. What is upcasting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29"/>
              <a:defRPr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we cast between “unrelated” class references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lvl="1" eaLnBrk="1" hangingPunct="1"/>
            <a:endParaRPr lang="en-US" altLang="en-US" sz="240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240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240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240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240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240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6F131C-4DBE-0AED-EF65-0D8CAAF74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0E8D-876E-9B40-A461-35118EFF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304800"/>
            <a:ext cx="8915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ea typeface="+mj-ea"/>
                <a:cs typeface="+mj-cs"/>
              </a:rPr>
              <a:t>Summary: Inheritance and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73C0-ADE4-B04C-AC5D-4B61E50A0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025" y="1219200"/>
            <a:ext cx="8915400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keyword: </a:t>
            </a:r>
            <a:r>
              <a:rPr lang="en-US" altLang="en-US" sz="18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extends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specify inheritance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class can extend only one superclass – </a:t>
            </a:r>
            <a:r>
              <a:rPr lang="en-US" altLang="en-US" sz="16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 inheritance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java.lang.Object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the root of inheritance hierarchy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subclass inherits all methods of superclass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we invoke a method on an object, execute the method defined for the object’s class, if defined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Otherwise, execute the method defined in its superclass (do it recursively)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direct superclass method fn1 can be explicitly invoked from subclass method definition as </a:t>
            </a:r>
            <a:r>
              <a:rPr lang="en-US" altLang="en-US" sz="16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super.fn1(…)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Constructors are not inherited by subclass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subclass constructor can explicitly call superclass constructor using </a:t>
            </a:r>
            <a:r>
              <a:rPr lang="en-US" altLang="en-US" sz="16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 (…)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no explicit call to superclass constructor, then super() is automatically called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FC86A-066D-580D-DE63-C5BA5C62D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Title 1">
            <a:extLst>
              <a:ext uri="{FF2B5EF4-FFF2-40B4-BE49-F238E27FC236}">
                <a16:creationId xmlns:a16="http://schemas.microsoft.com/office/drawing/2014/main" id="{57200344-9FE2-9246-9028-93A820D2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913813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Summary: Polymorphism</a:t>
            </a:r>
          </a:p>
        </p:txBody>
      </p:sp>
      <p:sp>
        <p:nvSpPr>
          <p:cNvPr id="154626" name="Content Placeholder 2">
            <a:extLst>
              <a:ext uri="{FF2B5EF4-FFF2-40B4-BE49-F238E27FC236}">
                <a16:creationId xmlns:a16="http://schemas.microsoft.com/office/drawing/2014/main" id="{D87C3646-7FD1-4E40-958F-DCF1511B0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8839200" cy="4906963"/>
          </a:xfrm>
        </p:spPr>
        <p:txBody>
          <a:bodyPr/>
          <a:lstStyle/>
          <a:p>
            <a:pPr eaLnBrk="1" hangingPunct="1"/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subclass object can be referred to using a reference variable of its superclass (direct or indirect) type</a:t>
            </a:r>
          </a:p>
          <a:p>
            <a:pPr eaLnBrk="1" hangingPunct="1"/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we invoke a method on an object as obj.fn1(..), where obj is a reference to Class </a:t>
            </a:r>
            <a:r>
              <a:rPr lang="en-US" altLang="en-US" sz="1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MyClass</a:t>
            </a:r>
            <a:endParaRPr lang="en-US" alt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 eaLnBrk="1" hangingPunct="1"/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Compiler checks that class </a:t>
            </a:r>
            <a:r>
              <a:rPr lang="en-US" alt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MyClass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has a method defined called fn1(..); otherwise it is a compiler error – </a:t>
            </a:r>
            <a:r>
              <a:rPr lang="en-US" altLang="en-US" sz="16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early binding</a:t>
            </a:r>
          </a:p>
          <a:p>
            <a:pPr lvl="2" eaLnBrk="1" hangingPunct="1"/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Run-time checks the actual class of obj, which can be </a:t>
            </a:r>
            <a:r>
              <a:rPr lang="en-US" alt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MyClass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a subclass of </a:t>
            </a:r>
            <a:r>
              <a:rPr lang="en-US" alt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MyClass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say </a:t>
            </a:r>
            <a:r>
              <a:rPr lang="en-US" alt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MySub</a:t>
            </a:r>
            <a:endParaRPr lang="en-US" alt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 eaLnBrk="1" hangingPunct="1"/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Run-time invokes the fn1(…) method defined for the exact class of obj, which can be </a:t>
            </a:r>
            <a:r>
              <a:rPr lang="en-US" alt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MySub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altLang="en-US" sz="16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dynamic binding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58CEF5-0AFB-0420-FBE6-CB07252F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5412-C557-A348-AABA-B1688D8C1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8382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Summary: Abstract Class</a:t>
            </a:r>
          </a:p>
        </p:txBody>
      </p:sp>
      <p:sp>
        <p:nvSpPr>
          <p:cNvPr id="155650" name="Content Placeholder 2">
            <a:extLst>
              <a:ext uri="{FF2B5EF4-FFF2-40B4-BE49-F238E27FC236}">
                <a16:creationId xmlns:a16="http://schemas.microsoft.com/office/drawing/2014/main" id="{F90804F4-EEAE-F74E-8C78-0B663BD87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pPr lvl="1" eaLnBrk="1" hangingPunct="1"/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class that does not define all methods is an abstract class.</a:t>
            </a:r>
          </a:p>
          <a:p>
            <a:pPr lvl="2" eaLnBrk="1" hangingPunct="1"/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altLang="en-US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have only declaration and </a:t>
            </a:r>
            <a:r>
              <a:rPr lang="en-US" altLang="en-US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definition</a:t>
            </a: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declared abstract</a:t>
            </a:r>
          </a:p>
          <a:p>
            <a:pPr lvl="1" eaLnBrk="1" hangingPunct="1"/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classes (abstract and concrete) can extend abstract classes (using the typical rules of Java inheritance)</a:t>
            </a:r>
          </a:p>
          <a:p>
            <a:pPr lvl="1" eaLnBrk="1" hangingPunct="1"/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US" altLang="en-US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cannot instantiate objects </a:t>
            </a: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abstract class</a:t>
            </a:r>
          </a:p>
          <a:p>
            <a:pPr lvl="1" eaLnBrk="1" hangingPunct="1"/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declare reference variables of type abstract class.</a:t>
            </a:r>
          </a:p>
          <a:p>
            <a:pPr lvl="1" eaLnBrk="1" hangingPunct="1"/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subclass object can be assigned to a reference of type abstract class (using the typical rules of polymorphism).</a:t>
            </a:r>
          </a:p>
          <a:p>
            <a:pPr lvl="1" eaLnBrk="1" hangingPunct="1"/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E9067-3D28-FC4F-5F5B-F6A942032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2AA8-6192-D24A-B6E9-09DA8363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382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Summary: Interface</a:t>
            </a:r>
          </a:p>
        </p:txBody>
      </p:sp>
      <p:sp>
        <p:nvSpPr>
          <p:cNvPr id="156674" name="Content Placeholder 2">
            <a:extLst>
              <a:ext uri="{FF2B5EF4-FFF2-40B4-BE49-F238E27FC236}">
                <a16:creationId xmlns:a16="http://schemas.microsoft.com/office/drawing/2014/main" id="{2448CCF9-0359-AF4D-9231-B9244DE57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10600" cy="5135563"/>
          </a:xfrm>
        </p:spPr>
        <p:txBody>
          <a:bodyPr/>
          <a:lstStyle/>
          <a:p>
            <a:pPr eaLnBrk="1" hangingPunct="1"/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interface specifies a set of </a:t>
            </a:r>
            <a:r>
              <a:rPr lang="en-US" altLang="en-US" sz="18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implicitly </a:t>
            </a:r>
            <a:r>
              <a:rPr lang="en-US" altLang="en-US" sz="1800" i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abstract </a:t>
            </a:r>
            <a:r>
              <a:rPr lang="en-US" altLang="en-US" sz="18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(i.e. declarations only, no definition) 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altLang="en-US" sz="18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implicitly </a:t>
            </a:r>
            <a:r>
              <a:rPr lang="en-US" altLang="en-US" sz="1800" i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static final </a:t>
            </a:r>
            <a:r>
              <a:rPr lang="en-US" altLang="en-US" sz="18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constants  </a:t>
            </a:r>
          </a:p>
          <a:p>
            <a:pPr eaLnBrk="1" hangingPunct="1"/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unrelated classes can implement the interface and define the interface methods</a:t>
            </a:r>
          </a:p>
          <a:p>
            <a:pPr lvl="1" eaLnBrk="1" hangingPunct="1"/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</a:t>
            </a:r>
            <a:r>
              <a:rPr lang="en-US" alt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java.lang.Comparable</a:t>
            </a:r>
            <a:endParaRPr lang="en-US" alt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class can implement any number of interfaces</a:t>
            </a:r>
          </a:p>
          <a:p>
            <a:pPr eaLnBrk="1" hangingPunct="1"/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declare reference variables of interface type</a:t>
            </a:r>
          </a:p>
          <a:p>
            <a:pPr eaLnBrk="1" hangingPunct="1"/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Objects of a class that implements the interface can be assigned to reference variables of the interface type (polymorphism)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A0B972-C274-446B-7083-57DA796E8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66ED-EE72-0546-85A9-7234818E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382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Summary: </a:t>
            </a:r>
            <a:r>
              <a:rPr lang="en-US" err="1">
                <a:ea typeface="+mj-ea"/>
                <a:cs typeface="+mj-cs"/>
              </a:rPr>
              <a:t>instanceof</a:t>
            </a:r>
            <a:r>
              <a:rPr lang="en-US">
                <a:ea typeface="+mj-ea"/>
                <a:cs typeface="+mj-cs"/>
              </a:rPr>
              <a:t> &amp;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E2AE-AEA8-7C4A-83AA-0840D870B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382000" cy="5135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operator: obj </a:t>
            </a:r>
            <a:r>
              <a:rPr lang="en-US" altLang="en-US" sz="1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instanceof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MyClass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used to check whether the object referenced by obj is an instance of class </a:t>
            </a:r>
            <a:r>
              <a:rPr lang="en-US" altLang="en-US" sz="1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MyClass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one of </a:t>
            </a:r>
            <a:r>
              <a:rPr lang="en-US" altLang="en-US" sz="1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MyClass’s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subclasses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reference to a subclass object can be cast into its superclass type (using explicit cast or implicit cast) - upcasting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Casting between “unrelated” classes is a compiler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Casting a superclass object reference to a subclass type (using explicit cast) gives no compiler error if the superclass object reference does hold a reference to subclass type, otherwise, an Exception is raised.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D9E37-369B-C922-2EFA-5F45A525A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Box 7">
            <a:extLst>
              <a:ext uri="{FF2B5EF4-FFF2-40B4-BE49-F238E27FC236}">
                <a16:creationId xmlns:a16="http://schemas.microsoft.com/office/drawing/2014/main" id="{E07843BE-36D6-DA46-ACAE-CF2D9A39A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5900"/>
            <a:ext cx="4733359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class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Ship {</a:t>
            </a:r>
          </a:p>
          <a:p>
            <a:endParaRPr lang="en-US" altLang="en-US" sz="140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private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0226CC"/>
                </a:solidFill>
                <a:latin typeface="Monaco" pitchFamily="2" charset="77"/>
              </a:rPr>
              <a:t>length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setLength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(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len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) {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  </a:t>
            </a:r>
            <a:r>
              <a:rPr lang="en-US" altLang="en-US" sz="1400">
                <a:solidFill>
                  <a:srgbClr val="0226CC"/>
                </a:solidFill>
                <a:latin typeface="Monaco" pitchFamily="2" charset="77"/>
              </a:rPr>
              <a:t>length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len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}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getLength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() {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 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return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0226CC"/>
                </a:solidFill>
                <a:latin typeface="Monaco" pitchFamily="2" charset="77"/>
              </a:rPr>
              <a:t>length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}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move() {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  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System.</a:t>
            </a:r>
            <a:r>
              <a:rPr lang="en-US" altLang="en-US" sz="1400" err="1">
                <a:solidFill>
                  <a:srgbClr val="0226CC"/>
                </a:solidFill>
                <a:latin typeface="Monaco" pitchFamily="2" charset="77"/>
              </a:rPr>
              <a:t>out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.print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(</a:t>
            </a:r>
            <a:r>
              <a:rPr lang="en-US" altLang="en-US" sz="1400">
                <a:solidFill>
                  <a:srgbClr val="3933FF"/>
                </a:solidFill>
                <a:latin typeface="Monaco" pitchFamily="2" charset="77"/>
              </a:rPr>
              <a:t>”Launch. "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);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}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}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Boat</a:t>
            </a:r>
          </a:p>
        </p:txBody>
      </p:sp>
      <p:sp>
        <p:nvSpPr>
          <p:cNvPr id="72706" name="TextBox 8">
            <a:extLst>
              <a:ext uri="{FF2B5EF4-FFF2-40B4-BE49-F238E27FC236}">
                <a16:creationId xmlns:a16="http://schemas.microsoft.com/office/drawing/2014/main" id="{2F2F69E2-A05D-1845-98D8-E560C1F0F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58161"/>
            <a:ext cx="510365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class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Rowboat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extends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Ship {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rowTheBoat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() {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  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System.</a:t>
            </a:r>
            <a:r>
              <a:rPr lang="en-US" altLang="en-US" sz="1400" err="1">
                <a:solidFill>
                  <a:srgbClr val="0226CC"/>
                </a:solidFill>
                <a:latin typeface="Monaco" pitchFamily="2" charset="77"/>
              </a:rPr>
              <a:t>out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.print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(</a:t>
            </a:r>
            <a:r>
              <a:rPr lang="en-US" altLang="en-US" sz="1400">
                <a:solidFill>
                  <a:srgbClr val="3933FF"/>
                </a:solidFill>
                <a:latin typeface="Monaco" pitchFamily="2" charset="77"/>
              </a:rPr>
              <a:t>”Row a boat. "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);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}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}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Rowboat</a:t>
            </a:r>
          </a:p>
        </p:txBody>
      </p:sp>
      <p:sp>
        <p:nvSpPr>
          <p:cNvPr id="72707" name="TextBox 9">
            <a:extLst>
              <a:ext uri="{FF2B5EF4-FFF2-40B4-BE49-F238E27FC236}">
                <a16:creationId xmlns:a16="http://schemas.microsoft.com/office/drawing/2014/main" id="{3995B12C-E0EC-404B-BF4E-D908316E0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35900"/>
            <a:ext cx="485679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class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Sailboat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extends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Ship {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move() {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  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System.</a:t>
            </a:r>
            <a:r>
              <a:rPr lang="en-US" altLang="en-US" sz="1400" err="1">
                <a:solidFill>
                  <a:srgbClr val="0226CC"/>
                </a:solidFill>
                <a:latin typeface="Monaco" pitchFamily="2" charset="77"/>
              </a:rPr>
              <a:t>out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.print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(</a:t>
            </a:r>
            <a:r>
              <a:rPr lang="en-US" altLang="en-US" sz="1400">
                <a:solidFill>
                  <a:srgbClr val="3933FF"/>
                </a:solidFill>
                <a:latin typeface="Monaco" pitchFamily="2" charset="77"/>
              </a:rPr>
              <a:t>”Set sail. "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);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}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}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Sailboat</a:t>
            </a:r>
          </a:p>
        </p:txBody>
      </p:sp>
      <p:sp>
        <p:nvSpPr>
          <p:cNvPr id="72709" name="TextBox 9">
            <a:extLst>
              <a:ext uri="{FF2B5EF4-FFF2-40B4-BE49-F238E27FC236}">
                <a16:creationId xmlns:a16="http://schemas.microsoft.com/office/drawing/2014/main" id="{1C3319C7-A9F3-E54E-9CC8-5279AF8FA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412474"/>
            <a:ext cx="5245347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class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Shipdock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{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static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main(String[] </a:t>
            </a:r>
            <a:r>
              <a:rPr lang="en-US" altLang="en-US" sz="1400" err="1">
                <a:solidFill>
                  <a:srgbClr val="000000"/>
                </a:solidFill>
                <a:latin typeface="Monaco" pitchFamily="2" charset="77"/>
              </a:rPr>
              <a:t>args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){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	Ship s1 =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new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Ship();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	Sailboat s2 =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new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Sailboat();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	Rowboat s3 = </a:t>
            </a:r>
            <a:r>
              <a:rPr lang="en-US" altLang="en-US" sz="1400">
                <a:solidFill>
                  <a:srgbClr val="931968"/>
                </a:solidFill>
                <a:latin typeface="Monaco" pitchFamily="2" charset="77"/>
              </a:rPr>
              <a:t>new</a:t>
            </a:r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Rowboat();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	s2.setLength(32);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	s1.move();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	s3.move();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	s2.move();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  }</a:t>
            </a:r>
          </a:p>
          <a:p>
            <a:r>
              <a:rPr lang="en-US" altLang="en-US" sz="1400">
                <a:solidFill>
                  <a:srgbClr val="000000"/>
                </a:solidFill>
                <a:latin typeface="Monaco" pitchFamily="2" charset="77"/>
              </a:rPr>
              <a:t>}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400" err="1">
                <a:solidFill>
                  <a:srgbClr val="3F7F5F"/>
                </a:solidFill>
                <a:latin typeface="Consolas" panose="020B0609020204030204" pitchFamily="49" charset="0"/>
              </a:rPr>
              <a:t>SubSubClass</a:t>
            </a:r>
            <a:endParaRPr lang="en-US" altLang="en-US" sz="14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0F77CA-70FE-A245-81DA-72E787FCBBE1}"/>
              </a:ext>
            </a:extLst>
          </p:cNvPr>
          <p:cNvCxnSpPr/>
          <p:nvPr/>
        </p:nvCxnSpPr>
        <p:spPr>
          <a:xfrm>
            <a:off x="4267200" y="381000"/>
            <a:ext cx="0" cy="487680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87014D-8B4D-A70B-F868-2EE11A43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9523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Title 1">
            <a:extLst>
              <a:ext uri="{FF2B5EF4-FFF2-40B4-BE49-F238E27FC236}">
                <a16:creationId xmlns:a16="http://schemas.microsoft.com/office/drawing/2014/main" id="{EDF2C77A-AC6E-0543-81D8-6EF13969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" y="304800"/>
            <a:ext cx="8913813" cy="914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Readings</a:t>
            </a:r>
          </a:p>
        </p:txBody>
      </p:sp>
      <p:sp>
        <p:nvSpPr>
          <p:cNvPr id="173058" name="Content Placeholder 2">
            <a:extLst>
              <a:ext uri="{FF2B5EF4-FFF2-40B4-BE49-F238E27FC236}">
                <a16:creationId xmlns:a16="http://schemas.microsoft.com/office/drawing/2014/main" id="{D3CD5BE8-359E-BC45-842A-6861F7575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676400"/>
            <a:ext cx="8839200" cy="49069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Chapter 10 (</a:t>
            </a:r>
            <a:r>
              <a:rPr lang="en-US" altLang="en-US" err="1">
                <a:ea typeface="ＭＳ Ｐゴシック" panose="020B0600070205080204" pitchFamily="34" charset="-128"/>
              </a:rPr>
              <a:t>Deitel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Read Chapter 10.5: Payroll System case study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Read Chapter 10.7: Interface case study </a:t>
            </a:r>
          </a:p>
          <a:p>
            <a:pPr eaLnBrk="1" hangingPunct="1"/>
            <a:r>
              <a:rPr lang="en-US" altLang="en-US" sz="1800">
                <a:ea typeface="ＭＳ Ｐゴシック" panose="020B0600070205080204" pitchFamily="34" charset="-128"/>
                <a:hlinkClick r:id="rId3"/>
              </a:rPr>
              <a:t>http://docs.oracle.com/javase/tutorial/java/IandI/createinterface.html</a:t>
            </a:r>
            <a:endParaRPr lang="en-US" altLang="en-US" sz="18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19DE4-7350-1494-F56A-BE3BAD033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130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8B366B31-4A9C-EA4E-8577-384986E8E6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9.2 Polymorphism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163F7EE-AC62-E842-B353-540CC617AF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Reference vs. Object</a:t>
            </a:r>
          </a:p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Early binding</a:t>
            </a:r>
          </a:p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Dynamic binding</a:t>
            </a:r>
          </a:p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Casting Object References</a:t>
            </a:r>
          </a:p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	upcasting</a:t>
            </a:r>
          </a:p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err="1">
                <a:latin typeface="Verdana" panose="020B0604030504040204" pitchFamily="34" charset="0"/>
                <a:ea typeface="ＭＳ Ｐゴシック" panose="020B0600070205080204" pitchFamily="34" charset="-128"/>
              </a:rPr>
              <a:t>downcasting</a:t>
            </a:r>
            <a:endParaRPr lang="en-US" altLang="en-US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41B0E-0290-F019-4C2E-94B631BA3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359998-075D-6444-B731-61395708312C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04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EB80-6BDD-044D-A31C-7647FF7F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382000" cy="106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ea typeface="+mj-ea"/>
                <a:cs typeface="+mj-cs"/>
              </a:rPr>
              <a:t>Reference vs.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3D1B-5018-3241-AD74-9107A3A47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981200"/>
            <a:ext cx="8763000" cy="457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 pitchFamily="18" charset="2"/>
              <a:buChar char=""/>
              <a:defRPr/>
            </a:pPr>
            <a:r>
              <a:rPr lang="en-US" sz="22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Assigning a </a:t>
            </a:r>
            <a:r>
              <a:rPr lang="en-US" sz="2200">
                <a:solidFill>
                  <a:srgbClr val="0000FF"/>
                </a:solidFill>
                <a:ea typeface="+mn-ea"/>
                <a:cs typeface="+mn-cs"/>
              </a:rPr>
              <a:t>superclass</a:t>
            </a:r>
            <a:r>
              <a:rPr lang="en-US" sz="22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 reference to a </a:t>
            </a:r>
            <a:r>
              <a:rPr lang="en-US" sz="2200">
                <a:solidFill>
                  <a:srgbClr val="0000FF"/>
                </a:solidFill>
                <a:ea typeface="+mn-ea"/>
                <a:cs typeface="+mn-cs"/>
              </a:rPr>
              <a:t>superclass</a:t>
            </a:r>
            <a:r>
              <a:rPr lang="en-US" sz="22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 object is straightforward</a:t>
            </a:r>
          </a:p>
          <a:p>
            <a:pPr marL="349250" lvl="1" indent="0" eaLnBrk="1" fontAlgn="auto" hangingPunct="1">
              <a:spcAft>
                <a:spcPts val="0"/>
              </a:spcAft>
              <a:buFont typeface="Wingdings 2" charset="0"/>
              <a:buNone/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	</a:t>
            </a:r>
            <a:r>
              <a:rPr lang="en-US" sz="2000" b="1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SuperClass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obj1 = new </a:t>
            </a:r>
            <a:r>
              <a:rPr lang="en-US" sz="2000" b="1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SuperClass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Char char=""/>
              <a:defRPr/>
            </a:pPr>
            <a:r>
              <a:rPr lang="en-US" sz="22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Same for </a:t>
            </a:r>
            <a:r>
              <a:rPr lang="en-US" sz="2200">
                <a:solidFill>
                  <a:srgbClr val="008000"/>
                </a:solidFill>
                <a:ea typeface="+mn-ea"/>
                <a:cs typeface="+mn-cs"/>
              </a:rPr>
              <a:t>subclass</a:t>
            </a:r>
            <a:r>
              <a:rPr lang="en-US" sz="22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 reference to a </a:t>
            </a:r>
            <a:r>
              <a:rPr lang="en-US" sz="2200">
                <a:solidFill>
                  <a:srgbClr val="008000"/>
                </a:solidFill>
                <a:ea typeface="+mn-ea"/>
                <a:cs typeface="+mn-cs"/>
              </a:rPr>
              <a:t>subclass</a:t>
            </a:r>
            <a:r>
              <a:rPr lang="en-US" sz="22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 object</a:t>
            </a:r>
          </a:p>
          <a:p>
            <a:pPr marL="349250" lvl="1" indent="0" eaLnBrk="1" fontAlgn="auto" hangingPunct="1">
              <a:spcAft>
                <a:spcPts val="0"/>
              </a:spcAft>
              <a:buFont typeface="Wingdings 2" charset="0"/>
              <a:buNone/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	</a:t>
            </a:r>
            <a:r>
              <a:rPr lang="en-US" sz="2000" b="1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SubClass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obj2 = new </a:t>
            </a:r>
            <a:r>
              <a:rPr lang="en-US" sz="2000" b="1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SubClass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D993F-4D96-0975-E22E-6CE3FA8F5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826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96E5-AC14-8246-846A-6787EE65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382000" cy="106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ea typeface="+mj-ea"/>
                <a:cs typeface="+mj-cs"/>
              </a:rPr>
              <a:t>Reference vs.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BE4D-F539-6A44-B74B-99F3322A2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924800" cy="472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 pitchFamily="18" charset="2"/>
              <a:buChar char=""/>
              <a:defRPr/>
            </a:pPr>
            <a:r>
              <a:rPr lang="en-US" sz="2200">
                <a:solidFill>
                  <a:srgbClr val="008000"/>
                </a:solidFill>
                <a:ea typeface="+mn-ea"/>
                <a:cs typeface="+mn-cs"/>
              </a:rPr>
              <a:t>Assigning a superclass reference to a subclass object is safe </a:t>
            </a:r>
            <a:endParaRPr lang="en-US" sz="2200">
              <a:solidFill>
                <a:schemeClr val="tx1"/>
              </a:solidFill>
              <a:ea typeface="+mn-ea"/>
              <a:cs typeface="+mn-cs"/>
            </a:endParaRPr>
          </a:p>
          <a:p>
            <a:pPr marL="34925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sz="2000" b="1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SuperClass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s1 = new </a:t>
            </a:r>
            <a:r>
              <a:rPr lang="en-US" sz="2000" b="1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9250" lvl="1" indent="0" eaLnBrk="1" fontAlgn="auto" hangingPunct="1">
              <a:spcAft>
                <a:spcPts val="0"/>
              </a:spcAft>
              <a:buFont typeface="Wingdings 2" charset="0"/>
              <a:buNone/>
              <a:defRPr/>
            </a:pPr>
            <a:endParaRPr lang="en-US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Char char=""/>
              <a:defRPr/>
            </a:pPr>
            <a:r>
              <a:rPr lang="en-US" sz="2200">
                <a:solidFill>
                  <a:srgbClr val="FF0000"/>
                </a:solidFill>
                <a:ea typeface="+mn-ea"/>
                <a:cs typeface="+mn-cs"/>
              </a:rPr>
              <a:t>Assigning a subclass reference to a superclass object results in compiler error</a:t>
            </a:r>
          </a:p>
          <a:p>
            <a:pPr marL="349250" lvl="1" indent="0" eaLnBrk="1" fontAlgn="auto" hangingPunct="1">
              <a:spcAft>
                <a:spcPts val="0"/>
              </a:spcAft>
              <a:buClr>
                <a:schemeClr val="accent1">
                  <a:lumMod val="50000"/>
                </a:schemeClr>
              </a:buClr>
              <a:buNone/>
              <a:defRPr/>
            </a:pPr>
            <a:r>
              <a:rPr lang="en-US" sz="2000" b="1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s2 = new </a:t>
            </a:r>
            <a:r>
              <a:rPr lang="en-US" sz="2000" b="1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SuperClass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0B343-7153-6BC5-310B-4F9FFAC52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71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4379-DC4F-F346-BB63-82BE6475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3820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Early vs. late (dynamic) binding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222F073F-8B22-8648-822F-9C7BE9D05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At </a:t>
            </a:r>
            <a:r>
              <a:rPr lang="en-US" altLang="en-US" sz="2400">
                <a:solidFill>
                  <a:srgbClr val="0000FF"/>
                </a:solidFill>
                <a:ea typeface="ＭＳ Ｐゴシック" panose="020B0600070205080204" pitchFamily="34" charset="-128"/>
              </a:rPr>
              <a:t>compile</a:t>
            </a:r>
            <a:r>
              <a:rPr lang="en-US" altLang="en-US" sz="2400">
                <a:ea typeface="ＭＳ Ｐゴシック" panose="020B0600070205080204" pitchFamily="34" charset="-128"/>
              </a:rPr>
              <a:t> time, when the compiler encounters a method call through a reference, it checks that the method is defined for that type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E.g., compiler checks setArea(int) is defined for Shape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At </a:t>
            </a:r>
            <a:r>
              <a:rPr lang="en-US" altLang="en-US" sz="2400">
                <a:solidFill>
                  <a:srgbClr val="0000FF"/>
                </a:solidFill>
                <a:ea typeface="ＭＳ Ｐゴシック" panose="020B0600070205080204" pitchFamily="34" charset="-128"/>
              </a:rPr>
              <a:t>execution</a:t>
            </a:r>
            <a:r>
              <a:rPr lang="en-US" altLang="en-US" sz="2400">
                <a:ea typeface="ＭＳ Ｐゴシック" panose="020B0600070205080204" pitchFamily="34" charset="-128"/>
              </a:rPr>
              <a:t> time, the type of the object to which the reference refers determines the method to use – 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dynamic binding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A32875-85E3-5175-0927-C0AC3EDA4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DE20DC20-8558-2C4E-96F2-DE741255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Why not use Object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C60B1-BEB9-D74D-8DDD-6143506C1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charset="0"/>
              <a:buChar char=""/>
              <a:defRPr/>
            </a:pPr>
            <a:r>
              <a:rPr lang="en-US" sz="2400"/>
              <a:t>Every class in Java extends class Object </a:t>
            </a:r>
          </a:p>
          <a:p>
            <a:pPr>
              <a:buFont typeface="Wingdings 2" charset="0"/>
              <a:buChar char=""/>
              <a:defRPr/>
            </a:pPr>
            <a:r>
              <a:rPr lang="en-US" sz="2400"/>
              <a:t>Can we do this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0" indent="0">
              <a:buFont typeface="Wingdings 2" charset="0"/>
              <a:buNone/>
              <a:defRPr/>
            </a:pPr>
            <a:endParaRPr lang="en-US" sz="2400"/>
          </a:p>
          <a:p>
            <a:pPr marL="342900" lvl="1" indent="0">
              <a:buFont typeface="Wingdings 2" charset="0"/>
              <a:buNone/>
              <a:defRPr/>
            </a:pPr>
            <a:r>
              <a:rPr lang="en-US" sz="2400"/>
              <a:t>Object </a:t>
            </a:r>
            <a:r>
              <a:rPr lang="en-US" sz="2400" err="1"/>
              <a:t>obj</a:t>
            </a:r>
            <a:r>
              <a:rPr lang="en-US" sz="2400"/>
              <a:t> = new Ferrari();</a:t>
            </a:r>
          </a:p>
          <a:p>
            <a:pPr marL="342900" lvl="1" indent="0">
              <a:buFont typeface="Wingdings 2" charset="0"/>
              <a:buNone/>
              <a:defRPr/>
            </a:pPr>
            <a:r>
              <a:rPr lang="en-US" sz="2400" err="1"/>
              <a:t>obj.goRocketFast</a:t>
            </a:r>
            <a:r>
              <a:rPr lang="en-US" sz="2400"/>
              <a:t>();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0E55EA-EA73-A9B5-E0EA-BD3E7A102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243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683F86-0B99-BB4E-A2FE-7E725BB5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89" y="439738"/>
            <a:ext cx="8913813" cy="106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Casting Object References between Classes in Inheritance Hierarchy</a:t>
            </a:r>
          </a:p>
        </p:txBody>
      </p:sp>
      <p:sp>
        <p:nvSpPr>
          <p:cNvPr id="51202" name="TextBox 6">
            <a:extLst>
              <a:ext uri="{FF2B5EF4-FFF2-40B4-BE49-F238E27FC236}">
                <a16:creationId xmlns:a16="http://schemas.microsoft.com/office/drawing/2014/main" id="{D29571D4-3F11-A547-A575-8363626A8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1514475"/>
            <a:ext cx="33115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u="sng" err="1"/>
              <a:t>UpCasting</a:t>
            </a:r>
            <a:r>
              <a:rPr lang="en-US" altLang="en-US" sz="1800"/>
              <a:t>: Casting an object of a subclass into an object of a superclass. Always works.</a:t>
            </a:r>
          </a:p>
        </p:txBody>
      </p:sp>
      <p:sp>
        <p:nvSpPr>
          <p:cNvPr id="51203" name="TextBox 7">
            <a:extLst>
              <a:ext uri="{FF2B5EF4-FFF2-40B4-BE49-F238E27FC236}">
                <a16:creationId xmlns:a16="http://schemas.microsoft.com/office/drawing/2014/main" id="{38364497-B7F1-0F47-92DB-16A08E71C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550" y="1328738"/>
            <a:ext cx="424656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SubClass obj1 =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SubClass();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SuperClass obj2 = (SuperClass) obj1;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SuperClass obj3 = obj1;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obj2.fn1();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obj3.fn1();</a:t>
            </a:r>
          </a:p>
          <a:p>
            <a:pPr eaLnBrk="1" hangingPunct="1"/>
            <a:endParaRPr lang="en-US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1204" name="TextBox 8">
            <a:extLst>
              <a:ext uri="{FF2B5EF4-FFF2-40B4-BE49-F238E27FC236}">
                <a16:creationId xmlns:a16="http://schemas.microsoft.com/office/drawing/2014/main" id="{8BB3BEBB-1B53-7D46-A599-77A763001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3302000"/>
            <a:ext cx="8569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u="sng"/>
              <a:t>DownCastin</a:t>
            </a:r>
            <a:r>
              <a:rPr lang="en-US" altLang="en-US" sz="1800"/>
              <a:t>g: Casting an object of a superclass into an object of a subclass. No compiler error. We may get run-time error (in some cases).</a:t>
            </a:r>
          </a:p>
        </p:txBody>
      </p:sp>
      <p:sp>
        <p:nvSpPr>
          <p:cNvPr id="51205" name="TextBox 9">
            <a:extLst>
              <a:ext uri="{FF2B5EF4-FFF2-40B4-BE49-F238E27FC236}">
                <a16:creationId xmlns:a16="http://schemas.microsoft.com/office/drawing/2014/main" id="{75B8E2DC-812F-754B-8B9F-BB34CC328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094163"/>
            <a:ext cx="413385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SuperClass obj1 =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SuperClass();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SubClass obj2 = (SubClass) obj1;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obj2.fn1();</a:t>
            </a:r>
          </a:p>
          <a:p>
            <a:pPr eaLnBrk="1" hangingPunct="1"/>
            <a:endParaRPr lang="en-US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1206" name="TextBox 10">
            <a:extLst>
              <a:ext uri="{FF2B5EF4-FFF2-40B4-BE49-F238E27FC236}">
                <a16:creationId xmlns:a16="http://schemas.microsoft.com/office/drawing/2014/main" id="{D93CF1CD-5C7B-DD48-AD6A-244054D49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114800"/>
            <a:ext cx="37941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SubClass obj1 =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SubClass();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SuperClass obj2 = obj1;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SubClass obj3 = (SubClass) obj2;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obj3.fn1();</a:t>
            </a:r>
          </a:p>
          <a:p>
            <a:pPr eaLnBrk="1" hangingPunct="1"/>
            <a:endParaRPr lang="en-US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1207" name="TextBox 11">
            <a:extLst>
              <a:ext uri="{FF2B5EF4-FFF2-40B4-BE49-F238E27FC236}">
                <a16:creationId xmlns:a16="http://schemas.microsoft.com/office/drawing/2014/main" id="{7FEF09E4-CD06-F344-A6B6-7ADEBA398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10200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Run-time Error: ClassCastException</a:t>
            </a:r>
          </a:p>
        </p:txBody>
      </p:sp>
      <p:sp>
        <p:nvSpPr>
          <p:cNvPr id="51208" name="TextBox 12">
            <a:extLst>
              <a:ext uri="{FF2B5EF4-FFF2-40B4-BE49-F238E27FC236}">
                <a16:creationId xmlns:a16="http://schemas.microsoft.com/office/drawing/2014/main" id="{5172D604-13EE-C549-A4C0-41E2EDF9A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638800"/>
            <a:ext cx="2141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No Run-time Error</a:t>
            </a:r>
          </a:p>
        </p:txBody>
      </p:sp>
      <p:sp>
        <p:nvSpPr>
          <p:cNvPr id="51209" name="TextBox 1">
            <a:extLst>
              <a:ext uri="{FF2B5EF4-FFF2-40B4-BE49-F238E27FC236}">
                <a16:creationId xmlns:a16="http://schemas.microsoft.com/office/drawing/2014/main" id="{ABDDFDA9-45E5-ED48-A526-1891DCD8F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828800"/>
            <a:ext cx="381000" cy="36988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A</a:t>
            </a:r>
          </a:p>
        </p:txBody>
      </p:sp>
      <p:sp>
        <p:nvSpPr>
          <p:cNvPr id="51210" name="TextBox 2">
            <a:extLst>
              <a:ext uri="{FF2B5EF4-FFF2-40B4-BE49-F238E27FC236}">
                <a16:creationId xmlns:a16="http://schemas.microsoft.com/office/drawing/2014/main" id="{11C6538B-DB92-F842-B8BD-2FA269672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0"/>
            <a:ext cx="381000" cy="36988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B</a:t>
            </a:r>
          </a:p>
        </p:txBody>
      </p:sp>
      <p:sp>
        <p:nvSpPr>
          <p:cNvPr id="51211" name="TextBox 3">
            <a:extLst>
              <a:ext uri="{FF2B5EF4-FFF2-40B4-BE49-F238E27FC236}">
                <a16:creationId xmlns:a16="http://schemas.microsoft.com/office/drawing/2014/main" id="{A7B4DB3F-5C2F-4F40-ACBC-F8718AE94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572000"/>
            <a:ext cx="381000" cy="36988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5A837F-B9CF-A003-8B5E-30F96522B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79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7E21F06-3CD8-CE40-AD63-004CE510E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So far…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98CB72A1-60EF-BB42-AB07-3D2D65498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610475" cy="36703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sz="2800">
                <a:ea typeface="ＭＳ Ｐゴシック" panose="020B0600070205080204" pitchFamily="34" charset="-128"/>
              </a:rPr>
              <a:t>Friend myFriend = new Friend ();</a:t>
            </a:r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id="{4BF572AE-F614-CB4F-9D0A-485BDC44EB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22098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C672B593-A64C-6440-9743-6629FCDA12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2098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Line 6">
            <a:extLst>
              <a:ext uri="{FF2B5EF4-FFF2-40B4-BE49-F238E27FC236}">
                <a16:creationId xmlns:a16="http://schemas.microsoft.com/office/drawing/2014/main" id="{E7E17331-ABE5-5241-8CC9-EAE174475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048000"/>
            <a:ext cx="4343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C5DFFC6C-29AA-FB47-BF1C-29403526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5105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Same Reference type and Object 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40C6F6-8037-79B0-F8BC-A68235718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8B366B31-4A9C-EA4E-8577-384986E8E6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9.3 Polymorphism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163F7EE-AC62-E842-B353-540CC617AF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Example Program using Polymorphism</a:t>
            </a:r>
          </a:p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	Shape</a:t>
            </a:r>
          </a:p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	Square</a:t>
            </a:r>
          </a:p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	Circle</a:t>
            </a:r>
          </a:p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err="1">
                <a:latin typeface="Verdana" panose="020B0604030504040204" pitchFamily="34" charset="0"/>
                <a:ea typeface="ＭＳ Ｐゴシック" panose="020B0600070205080204" pitchFamily="34" charset="-128"/>
              </a:rPr>
              <a:t>ShapeTest</a:t>
            </a:r>
            <a:endParaRPr lang="en-US" altLang="en-US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Polymorphic Features</a:t>
            </a:r>
          </a:p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AB6061-2AAF-3BBD-BC0B-E063CEF96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359998-075D-6444-B731-61395708312C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289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70B912-8BC9-754E-9390-790CD9796099}"/>
              </a:ext>
            </a:extLst>
          </p:cNvPr>
          <p:cNvSpPr txBox="1"/>
          <p:nvPr/>
        </p:nvSpPr>
        <p:spPr>
          <a:xfrm>
            <a:off x="914400" y="609600"/>
            <a:ext cx="6606296" cy="64633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Shape {</a:t>
            </a:r>
          </a:p>
          <a:p>
            <a:pPr>
              <a:defRPr/>
            </a:pPr>
            <a:endParaRPr lang="en-US" sz="1600">
              <a:latin typeface="Consolas"/>
              <a:ea typeface="ＭＳ Ｐゴシック" charset="0"/>
            </a:endParaRPr>
          </a:p>
          <a:p>
            <a:pPr lvl="1"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protected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0000C0"/>
                </a:solidFill>
                <a:latin typeface="Consolas"/>
                <a:ea typeface="ＭＳ Ｐゴシック" charset="0"/>
              </a:rPr>
              <a:t>perimeter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 lvl="1"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protected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0000C0"/>
                </a:solidFill>
                <a:latin typeface="Consolas"/>
                <a:ea typeface="ＭＳ Ｐゴシック" charset="0"/>
              </a:rPr>
              <a:t>area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 lvl="1">
              <a:defRPr/>
            </a:pPr>
            <a:endParaRPr lang="en-US" sz="1600">
              <a:latin typeface="Consolas"/>
              <a:ea typeface="ＭＳ Ｐゴシック" charset="0"/>
            </a:endParaRPr>
          </a:p>
          <a:p>
            <a:pPr lvl="1"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 err="1">
                <a:solidFill>
                  <a:srgbClr val="595959"/>
                </a:solidFill>
                <a:latin typeface="Consolas"/>
                <a:ea typeface="ＭＳ Ｐゴシック" charset="0"/>
              </a:rPr>
              <a:t>getPerimeter</a:t>
            </a:r>
            <a:r>
              <a:rPr lang="en-US" sz="1600" b="1">
                <a:solidFill>
                  <a:srgbClr val="595959"/>
                </a:solidFill>
                <a:latin typeface="Consolas"/>
                <a:ea typeface="ＭＳ Ｐゴシック" charset="0"/>
              </a:rPr>
              <a:t>() 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{</a:t>
            </a:r>
          </a:p>
          <a:p>
            <a:pPr lvl="1"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	return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0000C0"/>
                </a:solidFill>
                <a:latin typeface="Consolas"/>
                <a:ea typeface="ＭＳ Ｐゴシック" charset="0"/>
              </a:rPr>
              <a:t>perimeter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 lvl="1"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</a:p>
          <a:p>
            <a:pPr lvl="1"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setPerimeter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perimeter) {</a:t>
            </a:r>
          </a:p>
          <a:p>
            <a:pPr lvl="1">
              <a:defRPr/>
            </a:pPr>
            <a:r>
              <a:rPr lang="en-US" sz="1600">
                <a:solidFill>
                  <a:srgbClr val="0000C0"/>
                </a:solidFill>
                <a:latin typeface="Consolas"/>
                <a:ea typeface="ＭＳ Ｐゴシック" charset="0"/>
              </a:rPr>
              <a:t>	</a:t>
            </a:r>
            <a:r>
              <a:rPr lang="en-US" sz="1600" err="1">
                <a:solidFill>
                  <a:srgbClr val="0000C0"/>
                </a:solidFill>
                <a:latin typeface="Consolas"/>
                <a:ea typeface="ＭＳ Ｐゴシック" charset="0"/>
              </a:rPr>
              <a:t>this.perimeter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= perimeter;</a:t>
            </a:r>
          </a:p>
          <a:p>
            <a:pPr lvl="1"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</a:p>
          <a:p>
            <a:pPr lvl="1"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getArea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() {</a:t>
            </a:r>
          </a:p>
          <a:p>
            <a:pPr lvl="1"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	return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0000C0"/>
                </a:solidFill>
                <a:latin typeface="Consolas"/>
                <a:ea typeface="ＭＳ Ｐゴシック" charset="0"/>
              </a:rPr>
              <a:t>area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 lvl="1"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</a:p>
          <a:p>
            <a:pPr lvl="1"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setArea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area) {</a:t>
            </a:r>
          </a:p>
          <a:p>
            <a:pPr lvl="1">
              <a:defRPr/>
            </a:pPr>
            <a:r>
              <a:rPr lang="en-US" sz="1600">
                <a:solidFill>
                  <a:srgbClr val="0000C0"/>
                </a:solidFill>
                <a:latin typeface="Consolas"/>
                <a:ea typeface="ＭＳ Ｐゴシック" charset="0"/>
              </a:rPr>
              <a:t>	</a:t>
            </a:r>
            <a:r>
              <a:rPr lang="en-US" sz="1600" err="1">
                <a:solidFill>
                  <a:srgbClr val="0000C0"/>
                </a:solidFill>
                <a:latin typeface="Consolas"/>
                <a:ea typeface="ＭＳ Ｐゴシック" charset="0"/>
              </a:rPr>
              <a:t>this.area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= area;</a:t>
            </a:r>
          </a:p>
          <a:p>
            <a:pPr lvl="1"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</a:p>
          <a:p>
            <a:pPr lvl="1"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@override</a:t>
            </a:r>
            <a:endParaRPr lang="en-US" sz="1600">
              <a:latin typeface="Consolas"/>
              <a:ea typeface="ＭＳ Ｐゴシック" charset="0"/>
            </a:endParaRPr>
          </a:p>
          <a:p>
            <a:pPr lvl="1"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String </a:t>
            </a:r>
            <a:r>
              <a:rPr lang="en-US" sz="16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toString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() {</a:t>
            </a:r>
          </a:p>
          <a:p>
            <a:pPr lvl="2"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String s = </a:t>
            </a:r>
            <a:r>
              <a:rPr lang="en-US" sz="1600">
                <a:solidFill>
                  <a:srgbClr val="2A00FF"/>
                </a:solidFill>
                <a:latin typeface="Consolas"/>
                <a:ea typeface="ＭＳ Ｐゴシック" charset="0"/>
              </a:rPr>
              <a:t>""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 lvl="2"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s = </a:t>
            </a:r>
            <a:r>
              <a:rPr lang="en-US" sz="160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ＭＳ Ｐゴシック" charset="0"/>
              </a:rPr>
              <a:t>String.</a:t>
            </a:r>
            <a:r>
              <a:rPr lang="en-US" sz="1600" i="1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ＭＳ Ｐゴシック" charset="0"/>
              </a:rPr>
              <a:t>format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  <a:ea typeface="ＭＳ Ｐゴシック" charset="0"/>
              </a:rPr>
              <a:t>”perimeter= %.2f;"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, </a:t>
            </a:r>
            <a:r>
              <a:rPr lang="en-US" sz="1600" i="1">
                <a:solidFill>
                  <a:srgbClr val="0000C0"/>
                </a:solidFill>
                <a:latin typeface="Consolas"/>
                <a:ea typeface="ＭＳ Ｐゴシック" charset="0"/>
              </a:rPr>
              <a:t>perimeter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 lvl="2"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s = 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String.</a:t>
            </a:r>
            <a:r>
              <a:rPr lang="en-US" sz="16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format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  <a:ea typeface="ＭＳ Ｐゴシック" charset="0"/>
              </a:rPr>
              <a:t>"%s area = %.2f"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, s, </a:t>
            </a:r>
            <a:r>
              <a:rPr lang="en-US" sz="1600" i="1">
                <a:solidFill>
                  <a:srgbClr val="0000C0"/>
                </a:solidFill>
                <a:latin typeface="Consolas"/>
                <a:ea typeface="ＭＳ Ｐゴシック" charset="0"/>
              </a:rPr>
              <a:t>area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 lvl="2"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s;</a:t>
            </a:r>
          </a:p>
          <a:p>
            <a:pPr lvl="1"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  <a:ea typeface="ＭＳ Ｐゴシック" charset="0"/>
              </a:rPr>
              <a:t>// end class Shape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B9284F-8DB7-1B1B-F15B-633672AF6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029BFD-CA02-EA4B-83FD-AC6C7A6028D5}"/>
              </a:ext>
            </a:extLst>
          </p:cNvPr>
          <p:cNvSpPr txBox="1"/>
          <p:nvPr/>
        </p:nvSpPr>
        <p:spPr>
          <a:xfrm>
            <a:off x="1600200" y="381000"/>
            <a:ext cx="4224233" cy="4339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import </a:t>
            </a:r>
            <a:r>
              <a:rPr lang="en-US" sz="140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ＭＳ Ｐゴシック" charset="0"/>
              </a:rPr>
              <a:t>java.lang.Math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  <a:endParaRPr lang="en-US" sz="1400" b="1">
              <a:solidFill>
                <a:srgbClr val="7F0055"/>
              </a:solidFill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Square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extends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Shape {</a:t>
            </a:r>
          </a:p>
          <a:p>
            <a:pPr>
              <a:defRPr/>
            </a:pPr>
            <a:endParaRPr lang="en-US" sz="1400">
              <a:latin typeface="Consolas"/>
              <a:ea typeface="ＭＳ Ｐゴシック" charset="0"/>
            </a:endParaRPr>
          </a:p>
          <a:p>
            <a:pPr lvl="1"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protected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 lvl="1">
              <a:defRPr/>
            </a:pPr>
            <a:endParaRPr lang="en-US" sz="1400">
              <a:latin typeface="Consolas"/>
              <a:ea typeface="ＭＳ Ｐゴシック" charset="0"/>
            </a:endParaRPr>
          </a:p>
          <a:p>
            <a:pPr lvl="1"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getSide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() {</a:t>
            </a:r>
          </a:p>
          <a:p>
            <a:pPr lvl="1"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	return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 lvl="1"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</a:p>
          <a:p>
            <a:pPr lvl="1"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setSide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s) {</a:t>
            </a:r>
          </a:p>
          <a:p>
            <a:pPr lvl="2">
              <a:defRPr/>
            </a:pPr>
            <a:r>
              <a:rPr lang="en-US" sz="1400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= s;</a:t>
            </a:r>
          </a:p>
          <a:p>
            <a:pPr lvl="2">
              <a:defRPr/>
            </a:pPr>
            <a:r>
              <a:rPr lang="en-US" sz="14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.setPerimeter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* 4);</a:t>
            </a:r>
          </a:p>
          <a:p>
            <a:pPr lvl="2">
              <a:defRPr/>
            </a:pPr>
            <a:r>
              <a:rPr lang="en-US" sz="14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.setArea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4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 lvl="1"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</a:p>
          <a:p>
            <a:pPr lvl="1"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@override</a:t>
            </a:r>
            <a:endParaRPr lang="en-US" sz="1400">
              <a:latin typeface="Consolas"/>
              <a:ea typeface="ＭＳ Ｐゴシック" charset="0"/>
            </a:endParaRPr>
          </a:p>
          <a:p>
            <a:pPr lvl="1"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setPerimeter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p) {</a:t>
            </a:r>
          </a:p>
          <a:p>
            <a:pPr lvl="2">
              <a:defRPr/>
            </a:pPr>
            <a:r>
              <a:rPr lang="en-US" sz="1400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= p/4;</a:t>
            </a:r>
          </a:p>
          <a:p>
            <a:pPr lvl="2">
              <a:defRPr/>
            </a:pPr>
            <a:r>
              <a:rPr lang="en-US" sz="14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.setPerimeter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(p);</a:t>
            </a:r>
          </a:p>
          <a:p>
            <a:pPr lvl="2">
              <a:defRPr/>
            </a:pPr>
            <a:r>
              <a:rPr lang="en-US" sz="14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.setArea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4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 lvl="1"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</p:txBody>
      </p:sp>
      <p:sp>
        <p:nvSpPr>
          <p:cNvPr id="35842" name="TextBox 5">
            <a:extLst>
              <a:ext uri="{FF2B5EF4-FFF2-40B4-BE49-F238E27FC236}">
                <a16:creationId xmlns:a16="http://schemas.microsoft.com/office/drawing/2014/main" id="{98D53246-876F-6A4C-929B-6B7663087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56088"/>
            <a:ext cx="5410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@override</a:t>
            </a:r>
            <a:endParaRPr lang="en-US" altLang="en-US" sz="1400" b="1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setArea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a) {</a:t>
            </a:r>
          </a:p>
          <a:p>
            <a:pPr eaLnBrk="1" hangingPunct="1"/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     	    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Math.</a:t>
            </a:r>
            <a:r>
              <a:rPr lang="en-US" altLang="en-US" sz="1400" i="1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sqrt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	    </a:t>
            </a:r>
            <a:r>
              <a:rPr lang="en-US" altLang="en-US" sz="1400" b="1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.setPerimeter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* 4);</a:t>
            </a: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	    </a:t>
            </a:r>
            <a:r>
              <a:rPr lang="en-US" altLang="en-US" sz="1400" b="1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.setArea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Square(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pPr eaLnBrk="1" hangingPunct="1"/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     	    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	    </a:t>
            </a:r>
            <a:r>
              <a:rPr lang="en-US" altLang="en-US" sz="1400" b="1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.setPerimeter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* 4);</a:t>
            </a: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	    </a:t>
            </a:r>
            <a:r>
              <a:rPr lang="en-US" altLang="en-US" sz="1400" b="1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.setArea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Square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060264-4BD8-471B-9825-0DEC83F6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40DB88-941A-2F49-83B5-AF91F60EE2D7}"/>
              </a:ext>
            </a:extLst>
          </p:cNvPr>
          <p:cNvSpPr txBox="1"/>
          <p:nvPr/>
        </p:nvSpPr>
        <p:spPr>
          <a:xfrm>
            <a:off x="2057400" y="215205"/>
            <a:ext cx="6324600" cy="526297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import </a:t>
            </a:r>
            <a:r>
              <a:rPr lang="en-US" sz="140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ＭＳ Ｐゴシック" charset="0"/>
              </a:rPr>
              <a:t>java.lang.Math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  <a:endParaRPr lang="en-US" sz="1400" b="1">
              <a:solidFill>
                <a:srgbClr val="7F0055"/>
              </a:solidFill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Circle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extends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Shape {</a:t>
            </a:r>
            <a:endParaRPr lang="en-US" sz="14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 protected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endParaRPr lang="en-US" sz="14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 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getRadius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() {</a:t>
            </a: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	return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 }</a:t>
            </a:r>
            <a:endParaRPr lang="en-US" sz="14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 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setRadius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r) {</a:t>
            </a:r>
          </a:p>
          <a:p>
            <a:pPr>
              <a:defRPr/>
            </a:pPr>
            <a:r>
              <a:rPr lang="en-US" sz="1400">
                <a:solidFill>
                  <a:srgbClr val="0000C0"/>
                </a:solidFill>
                <a:latin typeface="Consolas"/>
                <a:ea typeface="ＭＳ Ｐゴシック" charset="0"/>
              </a:rPr>
              <a:t>  	radius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= r;</a:t>
            </a: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	</a:t>
            </a:r>
            <a:r>
              <a:rPr lang="en-US" sz="14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Perimeter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(2 * </a:t>
            </a:r>
            <a:r>
              <a:rPr lang="en-US" sz="1400" b="1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ＭＳ Ｐゴシック" charset="0"/>
              </a:rPr>
              <a:t>Math.</a:t>
            </a:r>
            <a:r>
              <a:rPr lang="en-US" sz="1400" b="1" i="1" err="1">
                <a:solidFill>
                  <a:srgbClr val="0000C0"/>
                </a:solidFill>
                <a:highlight>
                  <a:srgbClr val="FFFF00"/>
                </a:highlight>
                <a:latin typeface="Consolas"/>
                <a:ea typeface="ＭＳ Ｐゴシック" charset="0"/>
              </a:rPr>
              <a:t>PI</a:t>
            </a:r>
            <a:r>
              <a:rPr lang="en-US" sz="1400" b="1" i="1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ＭＳ Ｐゴシック" charset="0"/>
              </a:rPr>
              <a:t> </a:t>
            </a:r>
            <a:r>
              <a:rPr lang="en-US" sz="14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* </a:t>
            </a:r>
            <a:r>
              <a:rPr lang="en-US" sz="1400" b="1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4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	</a:t>
            </a:r>
            <a:r>
              <a:rPr lang="en-US" sz="14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.setArea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400" b="1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4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400" b="1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4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400" b="1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4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 }</a:t>
            </a:r>
          </a:p>
          <a:p>
            <a:pPr>
              <a:defRPr/>
            </a:pPr>
            <a:r>
              <a:rPr lang="en-US" sz="1400">
                <a:latin typeface="Consolas"/>
                <a:ea typeface="ＭＳ Ｐゴシック" charset="0"/>
              </a:rPr>
              <a:t>   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@override</a:t>
            </a:r>
            <a:endParaRPr lang="en-US" sz="14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 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Perimeter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c) {</a:t>
            </a:r>
          </a:p>
          <a:p>
            <a:pPr>
              <a:defRPr/>
            </a:pPr>
            <a:r>
              <a:rPr lang="en-US" sz="1400">
                <a:solidFill>
                  <a:srgbClr val="0000C0"/>
                </a:solidFill>
                <a:latin typeface="Consolas"/>
                <a:ea typeface="ＭＳ Ｐゴシック" charset="0"/>
              </a:rPr>
              <a:t>  	radius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= c/(2 * 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4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400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	</a:t>
            </a:r>
            <a:r>
              <a:rPr lang="en-US" sz="14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Perimeter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(c);</a:t>
            </a: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	</a:t>
            </a:r>
            <a:r>
              <a:rPr lang="en-US" sz="14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.setArea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400" b="1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4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400" b="1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4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400" b="1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4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 }</a:t>
            </a: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  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@override</a:t>
            </a:r>
            <a:endParaRPr lang="en-US" sz="1400" b="1">
              <a:solidFill>
                <a:srgbClr val="7F0055"/>
              </a:solidFill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 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setArea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a) {</a:t>
            </a:r>
          </a:p>
          <a:p>
            <a:pPr>
              <a:defRPr/>
            </a:pPr>
            <a:r>
              <a:rPr lang="en-US" sz="1400">
                <a:solidFill>
                  <a:srgbClr val="0000C0"/>
                </a:solidFill>
                <a:latin typeface="Consolas"/>
                <a:ea typeface="ＭＳ Ｐゴシック" charset="0"/>
              </a:rPr>
              <a:t>  	radius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ＭＳ Ｐゴシック" charset="0"/>
              </a:rPr>
              <a:t>Math.</a:t>
            </a:r>
            <a:r>
              <a:rPr lang="en-US" sz="1400" i="1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ＭＳ Ｐゴシック" charset="0"/>
              </a:rPr>
              <a:t>sqrt</a:t>
            </a:r>
            <a:r>
              <a:rPr lang="en-US" sz="1400" i="1">
                <a:solidFill>
                  <a:srgbClr val="000000"/>
                </a:solidFill>
                <a:latin typeface="Consolas"/>
                <a:ea typeface="ＭＳ Ｐゴシック" charset="0"/>
              </a:rPr>
              <a:t>(a/</a:t>
            </a:r>
            <a:r>
              <a:rPr lang="en-US" sz="14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4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400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	</a:t>
            </a:r>
            <a:r>
              <a:rPr lang="en-US" sz="14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Perimeter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(2 * 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400" b="1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4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400" b="1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4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	</a:t>
            </a:r>
            <a:r>
              <a:rPr lang="en-US" sz="14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.setArea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(a);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DFC4D-CDAD-234B-953B-75ED69F5618C}"/>
              </a:ext>
            </a:extLst>
          </p:cNvPr>
          <p:cNvSpPr txBox="1"/>
          <p:nvPr/>
        </p:nvSpPr>
        <p:spPr>
          <a:xfrm>
            <a:off x="2133600" y="5320605"/>
            <a:ext cx="6248400" cy="1384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Circle(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r) {</a:t>
            </a:r>
          </a:p>
          <a:p>
            <a:pPr>
              <a:defRPr/>
            </a:pPr>
            <a:r>
              <a:rPr lang="en-US" sz="1400">
                <a:solidFill>
                  <a:srgbClr val="0000C0"/>
                </a:solidFill>
                <a:latin typeface="Consolas"/>
                <a:ea typeface="ＭＳ Ｐゴシック" charset="0"/>
              </a:rPr>
              <a:t> 	radius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= r;</a:t>
            </a: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	</a:t>
            </a:r>
            <a:r>
              <a:rPr lang="en-US" sz="14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Perimeter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(2 * 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400" b="1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4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400" b="1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4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	</a:t>
            </a:r>
            <a:r>
              <a:rPr lang="en-US" sz="14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.setArea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400" b="1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4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400" b="1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4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400" b="1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4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} </a:t>
            </a:r>
            <a:r>
              <a:rPr lang="en-US" sz="1400">
                <a:solidFill>
                  <a:srgbClr val="3F7F5F"/>
                </a:solidFill>
                <a:latin typeface="Consolas"/>
                <a:ea typeface="ＭＳ Ｐゴシック" charset="0"/>
              </a:rPr>
              <a:t>// end Class Circle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B93660-7AAA-72D2-32EF-7282E8C5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6">
            <a:extLst>
              <a:ext uri="{FF2B5EF4-FFF2-40B4-BE49-F238E27FC236}">
                <a16:creationId xmlns:a16="http://schemas.microsoft.com/office/drawing/2014/main" id="{BC99C2B5-7831-6C4B-AF4A-3AAEE4188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09600"/>
            <a:ext cx="6781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ShapeTest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en-US" sz="18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	Shape[] </a:t>
            </a:r>
            <a:r>
              <a:rPr lang="en-US" alt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Shape[3];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alt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Shape();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alt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Square(5);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alt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[2] =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Circle(5);</a:t>
            </a:r>
          </a:p>
          <a:p>
            <a:pPr eaLnBrk="1" hangingPunct="1"/>
            <a:endParaRPr lang="en-US" altLang="en-US" sz="18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alt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alt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setArea</a:t>
            </a: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alt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en-US" alt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setArea</a:t>
            </a: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alt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[2].</a:t>
            </a:r>
            <a:r>
              <a:rPr lang="en-US" alt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setArea</a:t>
            </a: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pPr eaLnBrk="1" hangingPunct="1"/>
            <a:endParaRPr lang="en-US" altLang="en-US" sz="1800">
              <a:latin typeface="Consolas" panose="020B0609020204030204" pitchFamily="49" charset="0"/>
            </a:endParaRPr>
          </a:p>
          <a:p>
            <a:pPr eaLnBrk="1" hangingPunct="1"/>
            <a:r>
              <a:rPr lang="nn-NO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  	for</a:t>
            </a:r>
            <a:r>
              <a:rPr lang="nn-NO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en-US" sz="1800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alt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arr.</a:t>
            </a:r>
            <a:r>
              <a:rPr lang="nn-NO" altLang="en-US" sz="1800" b="1" err="1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length</a:t>
            </a:r>
            <a:r>
              <a:rPr lang="nn-NO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	    </a:t>
            </a:r>
            <a:r>
              <a:rPr lang="en-US" alt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8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8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8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i="1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800" i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800" i="1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800" i="1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sz="1800" i="1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sz="1800" i="1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/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eaLnBrk="1" hangingPunct="1"/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800" err="1">
                <a:solidFill>
                  <a:srgbClr val="3F7F5F"/>
                </a:solidFill>
                <a:latin typeface="Consolas" panose="020B0609020204030204" pitchFamily="49" charset="0"/>
              </a:rPr>
              <a:t>ShapeTest</a:t>
            </a:r>
            <a:endParaRPr lang="en-US" altLang="en-US" sz="18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F813C9-377A-6F4C-404A-50A1F324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E5C17CC8-1903-2148-ACB6-3155E440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Dynamic binding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471BB497-E4EB-CC44-A3C2-BC41EECC4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981200"/>
            <a:ext cx="8229600" cy="4284663"/>
          </a:xfrm>
        </p:spPr>
        <p:txBody>
          <a:bodyPr/>
          <a:lstStyle/>
          <a:p>
            <a:pPr eaLnBrk="1" hangingPunct="1"/>
            <a:r>
              <a:rPr lang="en-US" altLang="en-US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</a:t>
            </a: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 is of type Shape, and it can reference a Square/Circle object because a Square (or Circle) object is also a Shape object. </a:t>
            </a:r>
          </a:p>
          <a:p>
            <a:pPr marL="349250" lvl="1" indent="0" eaLnBrk="1" hangingPunct="1">
              <a:buFont typeface="Wingdings 2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altLang="en-US" sz="2000" b="1" err="1">
                <a:solidFill>
                  <a:srgbClr val="00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arr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[1] =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Square(5);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we call </a:t>
            </a:r>
            <a:r>
              <a:rPr lang="en-US" altLang="en-US" b="1" i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Shape</a:t>
            </a:r>
            <a:r>
              <a:rPr lang="en-US" altLang="en-US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.setArea</a:t>
            </a:r>
            <a:r>
              <a:rPr lang="en-US" altLang="en-US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(int), </a:t>
            </a: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appropriate </a:t>
            </a:r>
            <a:r>
              <a:rPr lang="en-US" altLang="en-US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setArea</a:t>
            </a: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 is invoked at runtime – called </a:t>
            </a:r>
            <a:r>
              <a:rPr lang="en-US" altLang="en-US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dynamic binding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instance, </a:t>
            </a:r>
            <a:r>
              <a:rPr lang="en-US" altLang="en-US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arr</a:t>
            </a:r>
            <a:r>
              <a:rPr lang="en-US" altLang="en-US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[1].</a:t>
            </a:r>
            <a:r>
              <a:rPr lang="en-US" altLang="en-US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setArea</a:t>
            </a:r>
            <a:r>
              <a:rPr lang="en-US" altLang="en-US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(100) </a:t>
            </a: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calls </a:t>
            </a:r>
            <a:r>
              <a:rPr lang="en-US" altLang="en-US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setArea</a:t>
            </a: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(100) in Square class.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6160F4-9065-E5A3-7E15-ECE6AEDBC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738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1A56875E-B5A3-DA4C-AF82-153913E2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Polymorphism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6D58E1F8-ED67-C345-9660-F5496B9C8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 run-time, different objects know how to “do the right thing” in response to the same method call</a:t>
            </a:r>
          </a:p>
          <a:p>
            <a:pPr lvl="2" eaLnBrk="1" hangingPunct="1"/>
            <a:r>
              <a:rPr lang="en-US" altLang="en-US" sz="20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Invoking a method on a subclass object via a superclass reference invokes subclass functionality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same message sent to a variety of objects has many forms of results – hence polymorphism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7C271-72BC-DFCB-6FD7-05B040B37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BA860020-1B33-F741-8BAE-DC371186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Polymorphism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F8A68AD-EF1D-0243-A4E4-40897BF22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Enables us to “program in the general” rather than “program in the specific” – simplifies programming</a:t>
            </a:r>
          </a:p>
          <a:p>
            <a:pPr lvl="1" eaLnBrk="1" hangingPunct="1"/>
            <a:r>
              <a:rPr lang="en-US" alt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write programs that process objects that share a superclass as if they are all objects of the superclass</a:t>
            </a:r>
          </a:p>
          <a:p>
            <a:pPr lvl="2" eaLnBrk="1" hangingPunct="1"/>
            <a:r>
              <a:rPr lang="en-US" alt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Shape example: </a:t>
            </a:r>
          </a:p>
          <a:p>
            <a:pPr lvl="3" eaLnBrk="1" hangingPunct="1"/>
            <a:r>
              <a:rPr lang="en-US" alt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process Shape, Square and Circle objects as if they are all Shape objects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C0E127-9CEC-5789-2E47-488D780E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6E5C-210F-7444-8F4E-5595C38F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3820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Polymorphism features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D131EBF0-0E4D-434E-B226-28B66BE14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534400" cy="5257800"/>
          </a:xfrm>
        </p:spPr>
        <p:txBody>
          <a:bodyPr/>
          <a:lstStyle/>
          <a:p>
            <a:pPr eaLnBrk="1" hangingPunct="1">
              <a:buFont typeface="Wingdings 2" charset="0"/>
              <a:buChar char=""/>
              <a:defRPr/>
            </a:pP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Polymorphism helps us design and implement systems that are extensible </a:t>
            </a:r>
          </a:p>
          <a:p>
            <a:pPr marL="0" indent="0" eaLnBrk="1" hangingPunct="1">
              <a:buFont typeface="Wingdings 2" charset="0"/>
              <a:buNone/>
              <a:defRPr/>
            </a:pPr>
            <a:endParaRPr lang="en-US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>
              <a:buFont typeface="Wingdings 2" charset="0"/>
              <a:buChar char=""/>
              <a:defRPr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classes can be added with little or no modification to the general portions of the program</a:t>
            </a:r>
          </a:p>
          <a:p>
            <a:pPr lvl="1" eaLnBrk="1" hangingPunct="1">
              <a:buFont typeface="Wingdings 2" charset="0"/>
              <a:buChar char=""/>
              <a:defRPr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only parts of the program that need modification are those that deal with the new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C81C2-0927-EAA1-394C-E8457B7A9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BE21-D09B-044F-9CC6-6791631D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3820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Polymorphism features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E4EBFAD7-4380-2449-AB28-379028572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 </a:t>
            </a:r>
            <a:r>
              <a:rPr lang="en-US" altLang="en-US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compile</a:t>
            </a: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time, when the compiler encounters a method call through a reference, it checks that the method is defined for the referenced type.</a:t>
            </a:r>
          </a:p>
          <a:p>
            <a:pPr lvl="1" eaLnBrk="1" hangingPunct="1"/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E.g., compiler checks </a:t>
            </a:r>
            <a:r>
              <a:rPr lang="en-US" altLang="en-US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setArea</a:t>
            </a: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(int) is defined for Shape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 </a:t>
            </a:r>
            <a:r>
              <a:rPr lang="en-US" altLang="en-US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execution</a:t>
            </a: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time, the type of the object to which the reference refers determines the method to use – </a:t>
            </a:r>
            <a:r>
              <a:rPr lang="en-US" altLang="en-US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dynamic binding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84E3F-42A0-8BC8-B7DA-0D940F3D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F87B1E49-D326-3A4C-8E8F-A85F09E146A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0" y="381000"/>
            <a:ext cx="8229600" cy="9445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Polymorphism</a:t>
            </a:r>
          </a:p>
        </p:txBody>
      </p:sp>
      <p:graphicFrame>
        <p:nvGraphicFramePr>
          <p:cNvPr id="4175" name="Group 79">
            <a:extLst>
              <a:ext uri="{FF2B5EF4-FFF2-40B4-BE49-F238E27FC236}">
                <a16:creationId xmlns:a16="http://schemas.microsoft.com/office/drawing/2014/main" id="{B2E601FC-DBFB-E245-ADA4-398F6B4369E6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05200" y="1600200"/>
          <a:ext cx="2057400" cy="1743076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HospitalWorker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0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74" name="Group 78">
            <a:extLst>
              <a:ext uri="{FF2B5EF4-FFF2-40B4-BE49-F238E27FC236}">
                <a16:creationId xmlns:a16="http://schemas.microsoft.com/office/drawing/2014/main" id="{36672E71-AF0D-1743-9D27-94B5467A0492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990600" y="4114800"/>
          <a:ext cx="1752600" cy="195103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Physician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73" name="Group 77">
            <a:extLst>
              <a:ext uri="{FF2B5EF4-FFF2-40B4-BE49-F238E27FC236}">
                <a16:creationId xmlns:a16="http://schemas.microsoft.com/office/drawing/2014/main" id="{DACBE945-CECF-FD4D-8085-700207F54B8D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3886200" y="4114800"/>
          <a:ext cx="1600200" cy="197643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Nurse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72" name="Group 76">
            <a:extLst>
              <a:ext uri="{FF2B5EF4-FFF2-40B4-BE49-F238E27FC236}">
                <a16:creationId xmlns:a16="http://schemas.microsoft.com/office/drawing/2014/main" id="{96170A53-BCBA-6A40-93BB-5F7187B3C394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477000" y="4114800"/>
          <a:ext cx="1752600" cy="188753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Radiologist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6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66" name="AutoShape 70">
            <a:extLst>
              <a:ext uri="{FF2B5EF4-FFF2-40B4-BE49-F238E27FC236}">
                <a16:creationId xmlns:a16="http://schemas.microsoft.com/office/drawing/2014/main" id="{7C40194C-95AE-A441-9E1F-C0F1F8DF7AB7}"/>
              </a:ext>
            </a:extLst>
          </p:cNvPr>
          <p:cNvSpPr>
            <a:spLocks noChangeArrowheads="1"/>
          </p:cNvSpPr>
          <p:nvPr/>
        </p:nvSpPr>
        <p:spPr bwMode="auto">
          <a:xfrm rot="3934016">
            <a:off x="3695700" y="34671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67" name="AutoShape 71">
            <a:extLst>
              <a:ext uri="{FF2B5EF4-FFF2-40B4-BE49-F238E27FC236}">
                <a16:creationId xmlns:a16="http://schemas.microsoft.com/office/drawing/2014/main" id="{218C2143-D036-EF49-BB32-712C17846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4290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68" name="AutoShape 72">
            <a:extLst>
              <a:ext uri="{FF2B5EF4-FFF2-40B4-BE49-F238E27FC236}">
                <a16:creationId xmlns:a16="http://schemas.microsoft.com/office/drawing/2014/main" id="{F3520246-093B-7740-96CB-E11E4A305D43}"/>
              </a:ext>
            </a:extLst>
          </p:cNvPr>
          <p:cNvSpPr>
            <a:spLocks noChangeArrowheads="1"/>
          </p:cNvSpPr>
          <p:nvPr/>
        </p:nvSpPr>
        <p:spPr bwMode="auto">
          <a:xfrm rot="-3818350">
            <a:off x="5295900" y="34671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69" name="Line 73">
            <a:extLst>
              <a:ext uri="{FF2B5EF4-FFF2-40B4-BE49-F238E27FC236}">
                <a16:creationId xmlns:a16="http://schemas.microsoft.com/office/drawing/2014/main" id="{A6F7C201-199A-0A4B-B6C1-D1BF12FD10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6576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70" name="Line 74">
            <a:extLst>
              <a:ext uri="{FF2B5EF4-FFF2-40B4-BE49-F238E27FC236}">
                <a16:creationId xmlns:a16="http://schemas.microsoft.com/office/drawing/2014/main" id="{74063CC3-590C-2B4D-BA37-819321EF9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71" name="Line 75">
            <a:extLst>
              <a:ext uri="{FF2B5EF4-FFF2-40B4-BE49-F238E27FC236}">
                <a16:creationId xmlns:a16="http://schemas.microsoft.com/office/drawing/2014/main" id="{BB757CAA-DB98-4D4D-854E-3FB0ACC83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AEDF2E-F93F-ECA8-2F2E-FA6C135C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9CC1-1DC7-B94A-A0EF-1C7729E4DA9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7">
            <a:extLst>
              <a:ext uri="{FF2B5EF4-FFF2-40B4-BE49-F238E27FC236}">
                <a16:creationId xmlns:a16="http://schemas.microsoft.com/office/drawing/2014/main" id="{87032E66-85DC-884D-B56E-8CFD4B7B7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82" y="504552"/>
            <a:ext cx="5313363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fn1() {</a:t>
            </a:r>
          </a:p>
          <a:p>
            <a:pPr lvl="1"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6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i="1" err="1">
                <a:solidFill>
                  <a:srgbClr val="2A00FF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 i="1">
                <a:solidFill>
                  <a:srgbClr val="2A00FF"/>
                </a:solidFill>
                <a:latin typeface="Consolas" panose="020B0609020204030204" pitchFamily="49" charset="0"/>
              </a:rPr>
              <a:t> fn1"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eaLnBrk="1" hangingPunct="1"/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obj1 =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SubSubClass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obj1.fn1();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600" err="1">
                <a:solidFill>
                  <a:srgbClr val="3F7F5F"/>
                </a:solidFill>
                <a:latin typeface="Consolas" panose="020B0609020204030204" pitchFamily="49" charset="0"/>
              </a:rPr>
              <a:t>SuperClass</a:t>
            </a:r>
            <a:endParaRPr lang="en-US" altLang="en-US" sz="16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45058" name="TextBox 8">
            <a:extLst>
              <a:ext uri="{FF2B5EF4-FFF2-40B4-BE49-F238E27FC236}">
                <a16:creationId xmlns:a16="http://schemas.microsoft.com/office/drawing/2014/main" id="{0E8B7D44-9145-8947-A857-B8EDFE684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69" y="3239588"/>
            <a:ext cx="51895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fn1() {</a:t>
            </a:r>
          </a:p>
          <a:p>
            <a:pPr lvl="1"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6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i="1" err="1">
                <a:solidFill>
                  <a:srgbClr val="2A00FF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 i="1">
                <a:solidFill>
                  <a:srgbClr val="2A00FF"/>
                </a:solidFill>
                <a:latin typeface="Consolas" panose="020B0609020204030204" pitchFamily="49" charset="0"/>
              </a:rPr>
              <a:t> fn1"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600" err="1">
                <a:solidFill>
                  <a:srgbClr val="3F7F5F"/>
                </a:solidFill>
                <a:latin typeface="Consolas" panose="020B0609020204030204" pitchFamily="49" charset="0"/>
              </a:rPr>
              <a:t>SubClass</a:t>
            </a:r>
            <a:endParaRPr lang="en-US" altLang="en-US" sz="16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45059" name="TextBox 9">
            <a:extLst>
              <a:ext uri="{FF2B5EF4-FFF2-40B4-BE49-F238E27FC236}">
                <a16:creationId xmlns:a16="http://schemas.microsoft.com/office/drawing/2014/main" id="{BEA816ED-997F-4C4B-A4A0-4BE25131F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83" y="5029200"/>
            <a:ext cx="54149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SubSubClass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fn1() {</a:t>
            </a:r>
          </a:p>
          <a:p>
            <a:pPr lvl="1"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6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i="1" err="1">
                <a:solidFill>
                  <a:srgbClr val="2A00FF"/>
                </a:solidFill>
                <a:latin typeface="Consolas" panose="020B0609020204030204" pitchFamily="49" charset="0"/>
              </a:rPr>
              <a:t>subSubClass</a:t>
            </a:r>
            <a:r>
              <a:rPr lang="en-US" altLang="en-US" sz="1600" i="1">
                <a:solidFill>
                  <a:srgbClr val="2A00FF"/>
                </a:solidFill>
                <a:latin typeface="Consolas" panose="020B0609020204030204" pitchFamily="49" charset="0"/>
              </a:rPr>
              <a:t> fn1"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600" err="1">
                <a:solidFill>
                  <a:srgbClr val="3F7F5F"/>
                </a:solidFill>
                <a:latin typeface="Consolas" panose="020B0609020204030204" pitchFamily="49" charset="0"/>
              </a:rPr>
              <a:t>SubSubClass</a:t>
            </a:r>
            <a:endParaRPr lang="en-US" altLang="en-US" sz="16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28677" name="TextBox 10">
            <a:extLst>
              <a:ext uri="{FF2B5EF4-FFF2-40B4-BE49-F238E27FC236}">
                <a16:creationId xmlns:a16="http://schemas.microsoft.com/office/drawing/2014/main" id="{8DC6EA18-013D-9D45-8207-FBD6CC014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447800"/>
            <a:ext cx="2513830" cy="181588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defRPr/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 What is the output?</a:t>
            </a:r>
          </a:p>
          <a:p>
            <a:pPr marL="0" indent="0" eaLnBrk="1" hangingPunct="1">
              <a:defRPr/>
            </a:pPr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buFontTx/>
              <a:buAutoNum type="alphaUcParenBoth"/>
              <a:defRPr/>
            </a:pP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superClass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fn1</a:t>
            </a:r>
          </a:p>
          <a:p>
            <a:pPr eaLnBrk="1" hangingPunct="1">
              <a:buFontTx/>
              <a:buAutoNum type="alphaUcParenBoth"/>
              <a:defRPr/>
            </a:pP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subClass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fn1</a:t>
            </a:r>
          </a:p>
          <a:p>
            <a:pPr eaLnBrk="1" hangingPunct="1">
              <a:buFontTx/>
              <a:buAutoNum type="alphaUcParenBoth"/>
              <a:defRPr/>
            </a:pP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subSubClass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fn1</a:t>
            </a:r>
          </a:p>
          <a:p>
            <a:pPr eaLnBrk="1" hangingPunct="1">
              <a:buFontTx/>
              <a:buAutoNum type="alphaUcParenBoth"/>
              <a:defRPr/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Compiler error</a:t>
            </a:r>
          </a:p>
          <a:p>
            <a:pPr eaLnBrk="1" hangingPunct="1">
              <a:buFontTx/>
              <a:buAutoNum type="alphaUcParenBoth"/>
              <a:defRPr/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Run-time error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09A354-BE98-651C-C542-5EA0C1C8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7">
            <a:extLst>
              <a:ext uri="{FF2B5EF4-FFF2-40B4-BE49-F238E27FC236}">
                <a16:creationId xmlns:a16="http://schemas.microsoft.com/office/drawing/2014/main" id="{DC5AFFC1-9473-0144-8FDC-BA5A967E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803075"/>
            <a:ext cx="5334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obj1 =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SubSubClass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obj1.fn1();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600" err="1">
                <a:solidFill>
                  <a:srgbClr val="3F7F5F"/>
                </a:solidFill>
                <a:latin typeface="Consolas" panose="020B0609020204030204" pitchFamily="49" charset="0"/>
              </a:rPr>
              <a:t>SuperClass</a:t>
            </a:r>
            <a:endParaRPr lang="en-US" altLang="en-US" sz="16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47106" name="TextBox 8">
            <a:extLst>
              <a:ext uri="{FF2B5EF4-FFF2-40B4-BE49-F238E27FC236}">
                <a16:creationId xmlns:a16="http://schemas.microsoft.com/office/drawing/2014/main" id="{E0072351-746E-A240-9367-591E41617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43200"/>
            <a:ext cx="50768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SubClass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SuperClass {</a:t>
            </a:r>
          </a:p>
          <a:p>
            <a:pPr eaLnBrk="1" hangingPunct="1"/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fn1() {</a:t>
            </a:r>
          </a:p>
          <a:p>
            <a:pPr lvl="1"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en-US" sz="16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600" i="1">
                <a:solidFill>
                  <a:srgbClr val="2A00FF"/>
                </a:solidFill>
                <a:latin typeface="Consolas" panose="020B0609020204030204" pitchFamily="49" charset="0"/>
              </a:rPr>
              <a:t>"subClass fn1"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end class SubClass</a:t>
            </a:r>
          </a:p>
        </p:txBody>
      </p:sp>
      <p:sp>
        <p:nvSpPr>
          <p:cNvPr id="47107" name="TextBox 9">
            <a:extLst>
              <a:ext uri="{FF2B5EF4-FFF2-40B4-BE49-F238E27FC236}">
                <a16:creationId xmlns:a16="http://schemas.microsoft.com/office/drawing/2014/main" id="{80E7D7E4-009B-BE4F-8114-C12F7636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24400"/>
            <a:ext cx="54149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SubSubClass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SubClass {</a:t>
            </a:r>
          </a:p>
          <a:p>
            <a:pPr eaLnBrk="1" hangingPunct="1"/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fn1() {</a:t>
            </a:r>
          </a:p>
          <a:p>
            <a:pPr lvl="1"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en-US" sz="16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600" i="1">
                <a:solidFill>
                  <a:srgbClr val="2A00FF"/>
                </a:solidFill>
                <a:latin typeface="Consolas" panose="020B0609020204030204" pitchFamily="49" charset="0"/>
              </a:rPr>
              <a:t>"subSubClass fn1"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end class SubSubClass</a:t>
            </a:r>
          </a:p>
        </p:txBody>
      </p:sp>
      <p:sp>
        <p:nvSpPr>
          <p:cNvPr id="30725" name="TextBox 10">
            <a:extLst>
              <a:ext uri="{FF2B5EF4-FFF2-40B4-BE49-F238E27FC236}">
                <a16:creationId xmlns:a16="http://schemas.microsoft.com/office/drawing/2014/main" id="{C84E7C43-4AE5-FC46-B230-F14AB49DD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676400"/>
            <a:ext cx="2585964" cy="181588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defRPr/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2) What is the output ?</a:t>
            </a:r>
          </a:p>
          <a:p>
            <a:pPr marL="0" indent="0" eaLnBrk="1" hangingPunct="1">
              <a:defRPr/>
            </a:pPr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buFontTx/>
              <a:buAutoNum type="alphaUcParenBoth"/>
              <a:defRPr/>
            </a:pP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superClass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fn1</a:t>
            </a:r>
          </a:p>
          <a:p>
            <a:pPr eaLnBrk="1" hangingPunct="1">
              <a:buFontTx/>
              <a:buAutoNum type="alphaUcParenBoth"/>
              <a:defRPr/>
            </a:pP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subClass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fn1</a:t>
            </a:r>
          </a:p>
          <a:p>
            <a:pPr eaLnBrk="1" hangingPunct="1">
              <a:buFontTx/>
              <a:buAutoNum type="alphaUcParenBoth"/>
              <a:defRPr/>
            </a:pP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subSubClass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fn1</a:t>
            </a:r>
          </a:p>
          <a:p>
            <a:pPr eaLnBrk="1" hangingPunct="1">
              <a:buFontTx/>
              <a:buAutoNum type="alphaUcParenBoth"/>
              <a:defRPr/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Compiler error</a:t>
            </a:r>
          </a:p>
          <a:p>
            <a:pPr eaLnBrk="1" hangingPunct="1">
              <a:buFontTx/>
              <a:buAutoNum type="alphaUcParenBoth"/>
              <a:defRPr/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Run-time error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043C7D-ABE5-F8CA-96F8-F3547C78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7">
            <a:extLst>
              <a:ext uri="{FF2B5EF4-FFF2-40B4-BE49-F238E27FC236}">
                <a16:creationId xmlns:a16="http://schemas.microsoft.com/office/drawing/2014/main" id="{BBEC90C2-CB13-4445-959E-7139B5ED5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28650"/>
            <a:ext cx="53022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fn1() {</a:t>
            </a:r>
          </a:p>
          <a:p>
            <a:pPr lvl="1"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6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i="1" err="1">
                <a:solidFill>
                  <a:srgbClr val="2A00FF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 i="1">
                <a:solidFill>
                  <a:srgbClr val="2A00FF"/>
                </a:solidFill>
                <a:latin typeface="Consolas" panose="020B0609020204030204" pitchFamily="49" charset="0"/>
              </a:rPr>
              <a:t> fn1"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eaLnBrk="1" hangingPunct="1"/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obj1 =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SubSubClass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obj1.fn1();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600" err="1">
                <a:solidFill>
                  <a:srgbClr val="3F7F5F"/>
                </a:solidFill>
                <a:latin typeface="Consolas" panose="020B0609020204030204" pitchFamily="49" charset="0"/>
              </a:rPr>
              <a:t>SuperClass</a:t>
            </a:r>
            <a:endParaRPr lang="en-US" altLang="en-US" sz="16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49154" name="TextBox 8">
            <a:extLst>
              <a:ext uri="{FF2B5EF4-FFF2-40B4-BE49-F238E27FC236}">
                <a16:creationId xmlns:a16="http://schemas.microsoft.com/office/drawing/2014/main" id="{D1199E9F-AD5F-2F42-AC1F-DC24D612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239" y="3606051"/>
            <a:ext cx="49228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600" err="1">
                <a:solidFill>
                  <a:srgbClr val="3F7F5F"/>
                </a:solidFill>
                <a:latin typeface="Consolas" panose="020B0609020204030204" pitchFamily="49" charset="0"/>
              </a:rPr>
              <a:t>SubClass</a:t>
            </a:r>
            <a:endParaRPr lang="en-US" altLang="en-US" sz="16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49155" name="TextBox 9">
            <a:extLst>
              <a:ext uri="{FF2B5EF4-FFF2-40B4-BE49-F238E27FC236}">
                <a16:creationId xmlns:a16="http://schemas.microsoft.com/office/drawing/2014/main" id="{EC776A27-7E84-4C40-B7BD-52ADAD2D9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7" y="4659312"/>
            <a:ext cx="54149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SubSubClass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fn1() {</a:t>
            </a:r>
          </a:p>
          <a:p>
            <a:pPr lvl="1"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6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i="1" err="1">
                <a:solidFill>
                  <a:srgbClr val="2A00FF"/>
                </a:solidFill>
                <a:latin typeface="Consolas" panose="020B0609020204030204" pitchFamily="49" charset="0"/>
              </a:rPr>
              <a:t>subSubClass</a:t>
            </a:r>
            <a:r>
              <a:rPr lang="en-US" altLang="en-US" sz="1600" i="1">
                <a:solidFill>
                  <a:srgbClr val="2A00FF"/>
                </a:solidFill>
                <a:latin typeface="Consolas" panose="020B0609020204030204" pitchFamily="49" charset="0"/>
              </a:rPr>
              <a:t> fn1"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600" err="1">
                <a:solidFill>
                  <a:srgbClr val="3F7F5F"/>
                </a:solidFill>
                <a:latin typeface="Consolas" panose="020B0609020204030204" pitchFamily="49" charset="0"/>
              </a:rPr>
              <a:t>SubSubClass</a:t>
            </a:r>
            <a:endParaRPr lang="en-US" altLang="en-US" sz="16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32773" name="TextBox 10">
            <a:extLst>
              <a:ext uri="{FF2B5EF4-FFF2-40B4-BE49-F238E27FC236}">
                <a16:creationId xmlns:a16="http://schemas.microsoft.com/office/drawing/2014/main" id="{F99D1DDA-47DB-3046-8D6C-6F4F9EBE2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43000"/>
            <a:ext cx="2585964" cy="181588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defRPr/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3) What is the output? </a:t>
            </a:r>
          </a:p>
          <a:p>
            <a:pPr eaLnBrk="1" hangingPunct="1">
              <a:buFontTx/>
              <a:buAutoNum type="alphaUcParenBoth"/>
              <a:defRPr/>
            </a:pPr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buFontTx/>
              <a:buAutoNum type="alphaUcParenBoth"/>
              <a:defRPr/>
            </a:pP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superClass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fn1</a:t>
            </a:r>
          </a:p>
          <a:p>
            <a:pPr eaLnBrk="1" hangingPunct="1">
              <a:buFontTx/>
              <a:buAutoNum type="alphaUcParenBoth"/>
              <a:defRPr/>
            </a:pP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subClass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fn1</a:t>
            </a:r>
          </a:p>
          <a:p>
            <a:pPr eaLnBrk="1" hangingPunct="1">
              <a:buFontTx/>
              <a:buAutoNum type="alphaUcParenBoth"/>
              <a:defRPr/>
            </a:pP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subSubClass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fn1</a:t>
            </a:r>
          </a:p>
          <a:p>
            <a:pPr eaLnBrk="1" hangingPunct="1">
              <a:buFontTx/>
              <a:buAutoNum type="alphaUcParenBoth"/>
              <a:defRPr/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Compiler error</a:t>
            </a:r>
          </a:p>
          <a:p>
            <a:pPr eaLnBrk="1" hangingPunct="1">
              <a:buFontTx/>
              <a:buAutoNum type="alphaUcParenBoth"/>
              <a:defRPr/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Run-time error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378397-10E2-7D0E-66F8-8833A6D0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051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7">
            <a:extLst>
              <a:ext uri="{FF2B5EF4-FFF2-40B4-BE49-F238E27FC236}">
                <a16:creationId xmlns:a16="http://schemas.microsoft.com/office/drawing/2014/main" id="{BBEC90C2-CB13-4445-959E-7139B5ED5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39536"/>
            <a:ext cx="53022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fn1() {</a:t>
            </a:r>
          </a:p>
          <a:p>
            <a:pPr lvl="1"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6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i="1" err="1">
                <a:solidFill>
                  <a:srgbClr val="2A00FF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 i="1">
                <a:solidFill>
                  <a:srgbClr val="2A00FF"/>
                </a:solidFill>
                <a:latin typeface="Consolas" panose="020B0609020204030204" pitchFamily="49" charset="0"/>
              </a:rPr>
              <a:t> fn1"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eaLnBrk="1" hangingPunct="1"/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obj1 =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SubSubClass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obj1.fn1();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600" err="1">
                <a:solidFill>
                  <a:srgbClr val="3F7F5F"/>
                </a:solidFill>
                <a:latin typeface="Consolas" panose="020B0609020204030204" pitchFamily="49" charset="0"/>
              </a:rPr>
              <a:t>SuperClass</a:t>
            </a:r>
            <a:endParaRPr lang="en-US" altLang="en-US" sz="16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49154" name="TextBox 8">
            <a:extLst>
              <a:ext uri="{FF2B5EF4-FFF2-40B4-BE49-F238E27FC236}">
                <a16:creationId xmlns:a16="http://schemas.microsoft.com/office/drawing/2014/main" id="{D1199E9F-AD5F-2F42-AC1F-DC24D612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17" y="3439886"/>
            <a:ext cx="502252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fn1() {</a:t>
            </a:r>
          </a:p>
          <a:p>
            <a:pPr lvl="1"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6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i="1">
                <a:solidFill>
                  <a:srgbClr val="2A00FF"/>
                </a:solidFill>
                <a:latin typeface="Consolas" panose="020B0609020204030204" pitchFamily="49" charset="0"/>
              </a:rPr>
              <a:t>”</a:t>
            </a:r>
            <a:r>
              <a:rPr lang="en-US" altLang="en-US" sz="1600" i="1" err="1">
                <a:solidFill>
                  <a:srgbClr val="2A00FF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 i="1">
                <a:solidFill>
                  <a:srgbClr val="2A00FF"/>
                </a:solidFill>
                <a:latin typeface="Consolas" panose="020B0609020204030204" pitchFamily="49" charset="0"/>
              </a:rPr>
              <a:t> fn1"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600" err="1">
                <a:solidFill>
                  <a:srgbClr val="3F7F5F"/>
                </a:solidFill>
                <a:latin typeface="Consolas" panose="020B0609020204030204" pitchFamily="49" charset="0"/>
              </a:rPr>
              <a:t>SubClass</a:t>
            </a:r>
            <a:endParaRPr lang="en-US" altLang="en-US" sz="16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49155" name="TextBox 9">
            <a:extLst>
              <a:ext uri="{FF2B5EF4-FFF2-40B4-BE49-F238E27FC236}">
                <a16:creationId xmlns:a16="http://schemas.microsoft.com/office/drawing/2014/main" id="{EC776A27-7E84-4C40-B7BD-52ADAD2D9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029200"/>
            <a:ext cx="50097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SubSubClass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600" err="1">
                <a:solidFill>
                  <a:srgbClr val="3F7F5F"/>
                </a:solidFill>
                <a:latin typeface="Consolas" panose="020B0609020204030204" pitchFamily="49" charset="0"/>
              </a:rPr>
              <a:t>SubSubClass</a:t>
            </a:r>
            <a:endParaRPr lang="en-US" altLang="en-US" sz="16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32773" name="TextBox 10">
            <a:extLst>
              <a:ext uri="{FF2B5EF4-FFF2-40B4-BE49-F238E27FC236}">
                <a16:creationId xmlns:a16="http://schemas.microsoft.com/office/drawing/2014/main" id="{F99D1DDA-47DB-3046-8D6C-6F4F9EBE2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43000"/>
            <a:ext cx="2585964" cy="181588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defRPr/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4) What is the output? </a:t>
            </a:r>
          </a:p>
          <a:p>
            <a:pPr eaLnBrk="1" hangingPunct="1">
              <a:buFontTx/>
              <a:buAutoNum type="alphaUcParenBoth"/>
              <a:defRPr/>
            </a:pPr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buFontTx/>
              <a:buAutoNum type="alphaUcParenBoth"/>
              <a:defRPr/>
            </a:pP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superClass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fn1</a:t>
            </a:r>
          </a:p>
          <a:p>
            <a:pPr eaLnBrk="1" hangingPunct="1">
              <a:buFontTx/>
              <a:buAutoNum type="alphaUcParenBoth"/>
              <a:defRPr/>
            </a:pP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subClass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fn1</a:t>
            </a:r>
          </a:p>
          <a:p>
            <a:pPr eaLnBrk="1" hangingPunct="1">
              <a:buFontTx/>
              <a:buAutoNum type="alphaUcParenBoth"/>
              <a:defRPr/>
            </a:pP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subSubClass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fn1</a:t>
            </a:r>
          </a:p>
          <a:p>
            <a:pPr eaLnBrk="1" hangingPunct="1">
              <a:buFontTx/>
              <a:buAutoNum type="alphaUcParenBoth"/>
              <a:defRPr/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Compiler error</a:t>
            </a:r>
          </a:p>
          <a:p>
            <a:pPr eaLnBrk="1" hangingPunct="1">
              <a:buFontTx/>
              <a:buAutoNum type="alphaUcParenBoth"/>
              <a:defRPr/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Run-time error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CD68D4-DCF5-0534-4AB7-7890085B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F9CED997-778D-AF4D-A14A-EF70DD5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913813" cy="914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Try the following code…</a:t>
            </a:r>
          </a:p>
        </p:txBody>
      </p:sp>
      <p:sp>
        <p:nvSpPr>
          <p:cNvPr id="53250" name="TextBox 6">
            <a:extLst>
              <a:ext uri="{FF2B5EF4-FFF2-40B4-BE49-F238E27FC236}">
                <a16:creationId xmlns:a16="http://schemas.microsoft.com/office/drawing/2014/main" id="{ACEB95A8-266D-E045-84F6-00A36721B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371600"/>
            <a:ext cx="449103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Object o = </a:t>
            </a:r>
            <a:r>
              <a:rPr lang="en-US" altLang="en-US" sz="1800">
                <a:solidFill>
                  <a:srgbClr val="2A00FF"/>
                </a:solidFill>
                <a:latin typeface="Consolas" panose="020B0609020204030204" pitchFamily="49" charset="0"/>
              </a:rPr>
              <a:t>"a string"</a:t>
            </a: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String s = (String) o;</a:t>
            </a:r>
          </a:p>
          <a:p>
            <a:pPr eaLnBrk="1" hangingPunct="1"/>
            <a:r>
              <a:rPr lang="en-US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err="1">
                <a:solidFill>
                  <a:srgbClr val="3F7F5F"/>
                </a:solidFill>
                <a:latin typeface="Consolas" panose="020B0609020204030204" pitchFamily="49" charset="0"/>
              </a:rPr>
              <a:t>o.length</a:t>
            </a:r>
            <a:r>
              <a:rPr lang="en-US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());</a:t>
            </a:r>
          </a:p>
          <a:p>
            <a:pPr eaLnBrk="1" hangingPunct="1"/>
            <a:r>
              <a:rPr lang="en-US" alt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8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8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8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i="1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altLang="en-US" sz="1800" i="1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3251" name="TextBox 7">
            <a:extLst>
              <a:ext uri="{FF2B5EF4-FFF2-40B4-BE49-F238E27FC236}">
                <a16:creationId xmlns:a16="http://schemas.microsoft.com/office/drawing/2014/main" id="{4C4E2760-9D97-CA4C-86C6-6D30EAD7F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33800"/>
            <a:ext cx="84137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Why does the above work?? </a:t>
            </a:r>
          </a:p>
          <a:p>
            <a:pPr eaLnBrk="1" hangingPunct="1"/>
            <a:r>
              <a:rPr lang="en-US" altLang="en-US" sz="1800"/>
              <a:t>What is the inheritance hierarchy between Object and String?</a:t>
            </a:r>
          </a:p>
          <a:p>
            <a:pPr eaLnBrk="1" hangingPunct="1"/>
            <a:r>
              <a:rPr lang="en-US" altLang="en-US" sz="1800"/>
              <a:t>Use debugger, and evaluate the expression o.getClass(). What do you see?? Can you now explain why the above code works?</a:t>
            </a:r>
          </a:p>
          <a:p>
            <a:pPr eaLnBrk="1" hangingPunct="1"/>
            <a:r>
              <a:rPr lang="en-US" altLang="en-US" sz="1800"/>
              <a:t>What will happen if we uncomment the line commented out? Is it a compile-time error? Why do we get this error?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496E70-0473-3BAC-35D6-236F2DFC3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8B366B31-4A9C-EA4E-8577-384986E8E6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9.4 Polymorphism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163F7EE-AC62-E842-B353-540CC617AF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Java operator: </a:t>
            </a: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instanceof</a:t>
            </a:r>
            <a:endParaRPr lang="en-US" altLang="en-US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err="1">
                <a:latin typeface="Verdana" panose="020B0604030504040204" pitchFamily="34" charset="0"/>
                <a:ea typeface="ＭＳ Ｐゴシック" panose="020B0600070205080204" pitchFamily="34" charset="-128"/>
              </a:rPr>
              <a:t>getClass</a:t>
            </a:r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()</a:t>
            </a:r>
          </a:p>
          <a:p>
            <a:r>
              <a:rPr lang="en-US" altLang="en-US" err="1">
                <a:latin typeface="Verdana" panose="020B0604030504040204" pitchFamily="34" charset="0"/>
                <a:ea typeface="ＭＳ Ｐゴシック" panose="020B0600070205080204" pitchFamily="34" charset="-128"/>
              </a:rPr>
              <a:t>getName</a:t>
            </a:r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()</a:t>
            </a:r>
          </a:p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B5DC3-AAEA-8272-53F7-8BA385B02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359998-075D-6444-B731-61395708312C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60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BC0E-838A-F24B-ABB9-4C8A1762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8382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Java operator: </a:t>
            </a:r>
            <a:r>
              <a:rPr lang="en-US" err="1">
                <a:ea typeface="+mj-ea"/>
                <a:cs typeface="+mj-cs"/>
              </a:rPr>
              <a:t>instanceof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30AA4278-BEB3-7940-A52E-A767383FC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610600" cy="18288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instanceof operator compares an object to a type.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Use it especially before downcasting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If object reference is null, it is not an instanceof anything.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3941AF-67F9-2384-E8D7-3E802F2A8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163C-E217-164D-B0F2-7BB6C4DB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8382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Java operator: </a:t>
            </a:r>
            <a:r>
              <a:rPr lang="en-US" err="1">
                <a:ea typeface="+mj-ea"/>
                <a:cs typeface="+mj-cs"/>
              </a:rPr>
              <a:t>instanceof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6322" name="TextBox 6">
            <a:extLst>
              <a:ext uri="{FF2B5EF4-FFF2-40B4-BE49-F238E27FC236}">
                <a16:creationId xmlns:a16="http://schemas.microsoft.com/office/drawing/2014/main" id="{65AE27F0-02C5-EF47-B8DD-5E96ECC4E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1" y="1158875"/>
            <a:ext cx="33047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600" err="1">
                <a:solidFill>
                  <a:srgbClr val="3F7F5F"/>
                </a:solidFill>
                <a:latin typeface="Consolas" panose="020B0609020204030204" pitchFamily="49" charset="0"/>
              </a:rPr>
              <a:t>SuperClass</a:t>
            </a:r>
            <a:endParaRPr lang="en-US" altLang="en-US" sz="16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56323" name="TextBox 7">
            <a:extLst>
              <a:ext uri="{FF2B5EF4-FFF2-40B4-BE49-F238E27FC236}">
                <a16:creationId xmlns:a16="http://schemas.microsoft.com/office/drawing/2014/main" id="{5CD6BA0B-0DDC-D745-96A6-F8E1EC94F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00" y="2216527"/>
            <a:ext cx="4853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/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 eaLnBrk="1" hangingPunct="1"/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obj1 =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eaLnBrk="1" hangingPunct="1"/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obj2 = (</a:t>
            </a:r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) obj1;</a:t>
            </a:r>
          </a:p>
          <a:p>
            <a:pPr lvl="1" eaLnBrk="1" hangingPunct="1"/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obj3 =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(obj2 </a:t>
            </a:r>
            <a:r>
              <a:rPr lang="en-US" altLang="en-US" sz="1600" b="1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obj3 = (</a:t>
            </a:r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) obj2;</a:t>
            </a:r>
          </a:p>
          <a:p>
            <a:pPr lvl="1" eaLnBrk="1" hangingPunct="1"/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6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(obj3);</a:t>
            </a:r>
          </a:p>
          <a:p>
            <a:pPr lvl="1" eaLnBrk="1" hangingPunct="1"/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obj4 =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eaLnBrk="1" hangingPunct="1"/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obj5 =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(obj4 </a:t>
            </a:r>
            <a:r>
              <a:rPr lang="en-US" altLang="en-US" sz="1600" b="1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obj5 = (</a:t>
            </a:r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) obj5;</a:t>
            </a:r>
          </a:p>
          <a:p>
            <a:pPr lvl="1" eaLnBrk="1" hangingPunct="1"/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6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(obj5);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600" err="1">
                <a:solidFill>
                  <a:srgbClr val="3F7F5F"/>
                </a:solidFill>
                <a:latin typeface="Consolas" panose="020B0609020204030204" pitchFamily="49" charset="0"/>
              </a:rPr>
              <a:t>SubClass</a:t>
            </a:r>
            <a:endParaRPr lang="en-US" altLang="en-US" sz="16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7D16F-65D8-8D48-897D-0A841358962C}"/>
              </a:ext>
            </a:extLst>
          </p:cNvPr>
          <p:cNvSpPr txBox="1"/>
          <p:nvPr/>
        </p:nvSpPr>
        <p:spPr>
          <a:xfrm>
            <a:off x="3581400" y="5799008"/>
            <a:ext cx="2165443" cy="8309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Output:</a:t>
            </a:r>
          </a:p>
          <a:p>
            <a:pPr>
              <a:defRPr/>
            </a:pPr>
            <a:r>
              <a:rPr lang="en-US" sz="160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SubClass@6d4b473</a:t>
            </a:r>
          </a:p>
          <a:p>
            <a:pPr>
              <a:defRPr/>
            </a:pPr>
            <a:r>
              <a:rPr lang="en-US" sz="160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Null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324D4-F46A-9EC3-4E6D-22E271D04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163C-E217-164D-B0F2-7BB6C4DB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8382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Java operator: </a:t>
            </a:r>
            <a:r>
              <a:rPr lang="en-US" err="1">
                <a:ea typeface="+mj-ea"/>
                <a:cs typeface="+mj-cs"/>
              </a:rPr>
              <a:t>instanceof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6322" name="TextBox 6">
            <a:extLst>
              <a:ext uri="{FF2B5EF4-FFF2-40B4-BE49-F238E27FC236}">
                <a16:creationId xmlns:a16="http://schemas.microsoft.com/office/drawing/2014/main" id="{65AE27F0-02C5-EF47-B8DD-5E96ECC4E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1" y="1158875"/>
            <a:ext cx="33047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600" err="1">
                <a:solidFill>
                  <a:srgbClr val="3F7F5F"/>
                </a:solidFill>
                <a:latin typeface="Consolas" panose="020B0609020204030204" pitchFamily="49" charset="0"/>
              </a:rPr>
              <a:t>SuperClass</a:t>
            </a:r>
            <a:endParaRPr lang="en-US" altLang="en-US" sz="16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56323" name="TextBox 7">
            <a:extLst>
              <a:ext uri="{FF2B5EF4-FFF2-40B4-BE49-F238E27FC236}">
                <a16:creationId xmlns:a16="http://schemas.microsoft.com/office/drawing/2014/main" id="{5CD6BA0B-0DDC-D745-96A6-F8E1EC94F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00" y="2216527"/>
            <a:ext cx="4853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/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 eaLnBrk="1" hangingPunct="1"/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obj1 =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eaLnBrk="1" hangingPunct="1"/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obj2 = (</a:t>
            </a:r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) obj1;</a:t>
            </a:r>
          </a:p>
          <a:p>
            <a:pPr lvl="1" eaLnBrk="1" hangingPunct="1"/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obj3 =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(obj2 </a:t>
            </a:r>
            <a:r>
              <a:rPr lang="en-US" altLang="en-US" sz="1600" b="1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obj3 = (</a:t>
            </a:r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) obj2;</a:t>
            </a:r>
          </a:p>
          <a:p>
            <a:pPr lvl="1" eaLnBrk="1" hangingPunct="1"/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6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(obj3);</a:t>
            </a:r>
          </a:p>
          <a:p>
            <a:pPr lvl="1" eaLnBrk="1" hangingPunct="1"/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obj4 =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eaLnBrk="1" hangingPunct="1"/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obj5 =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(obj4 </a:t>
            </a:r>
            <a:r>
              <a:rPr lang="en-US" altLang="en-US" sz="1600" b="1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obj5 = (</a:t>
            </a:r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) obj5;</a:t>
            </a:r>
          </a:p>
          <a:p>
            <a:pPr lvl="1" eaLnBrk="1" hangingPunct="1"/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6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(obj5);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600" err="1">
                <a:solidFill>
                  <a:srgbClr val="3F7F5F"/>
                </a:solidFill>
                <a:latin typeface="Consolas" panose="020B0609020204030204" pitchFamily="49" charset="0"/>
              </a:rPr>
              <a:t>SubClass</a:t>
            </a:r>
            <a:endParaRPr lang="en-US" altLang="en-US" sz="16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36869" name="TextBox 8">
            <a:extLst>
              <a:ext uri="{FF2B5EF4-FFF2-40B4-BE49-F238E27FC236}">
                <a16:creationId xmlns:a16="http://schemas.microsoft.com/office/drawing/2014/main" id="{082EDB2F-4BF9-5C43-8CFA-7C0AB78DD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800" y="2285053"/>
            <a:ext cx="4319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6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(obj1.getClass());</a:t>
            </a:r>
          </a:p>
          <a:p>
            <a:pPr eaLnBrk="1" hangingPunct="1"/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6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(obj2.getClass());</a:t>
            </a:r>
          </a:p>
          <a:p>
            <a:pPr eaLnBrk="1" hangingPunct="1"/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6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(obj3.getClass());</a:t>
            </a:r>
          </a:p>
          <a:p>
            <a:pPr eaLnBrk="1" hangingPunct="1"/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6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(obj4.getClass());</a:t>
            </a:r>
          </a:p>
          <a:p>
            <a:pPr eaLnBrk="1" hangingPunct="1"/>
            <a:r>
              <a:rPr lang="en-US" altLang="en-US" sz="160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(obj5.getClass());</a:t>
            </a:r>
          </a:p>
        </p:txBody>
      </p:sp>
      <p:sp>
        <p:nvSpPr>
          <p:cNvPr id="36870" name="TextBox 9">
            <a:extLst>
              <a:ext uri="{FF2B5EF4-FFF2-40B4-BE49-F238E27FC236}">
                <a16:creationId xmlns:a16="http://schemas.microsoft.com/office/drawing/2014/main" id="{757E5765-4412-5C40-A055-825CA9E28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349375"/>
            <a:ext cx="40195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(4b) Also, try the following code. Look up </a:t>
            </a:r>
            <a:r>
              <a:rPr lang="en-US" alt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800"/>
              <a:t>method in </a:t>
            </a:r>
            <a:r>
              <a:rPr lang="en-US" alt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java.lang.Object</a:t>
            </a: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7D16F-65D8-8D48-897D-0A841358962C}"/>
              </a:ext>
            </a:extLst>
          </p:cNvPr>
          <p:cNvSpPr txBox="1"/>
          <p:nvPr/>
        </p:nvSpPr>
        <p:spPr>
          <a:xfrm>
            <a:off x="3581400" y="5799008"/>
            <a:ext cx="2165443" cy="8309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Output:</a:t>
            </a:r>
          </a:p>
          <a:p>
            <a:pPr>
              <a:defRPr/>
            </a:pPr>
            <a:r>
              <a:rPr lang="en-US" sz="160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SubClass@6d4b473</a:t>
            </a:r>
          </a:p>
          <a:p>
            <a:pPr>
              <a:defRPr/>
            </a:pPr>
            <a:r>
              <a:rPr lang="en-US" sz="160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Null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E8641-EAA1-3C49-BBF1-E75B9E143C2A}"/>
              </a:ext>
            </a:extLst>
          </p:cNvPr>
          <p:cNvSpPr txBox="1"/>
          <p:nvPr/>
        </p:nvSpPr>
        <p:spPr>
          <a:xfrm>
            <a:off x="6754504" y="4391561"/>
            <a:ext cx="2057400" cy="132343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spAutoFit/>
          </a:bodyPr>
          <a:lstStyle>
            <a:defPPr>
              <a:defRPr lang="en-US"/>
            </a:defPPr>
          </a:lstStyle>
          <a:p>
            <a:pPr>
              <a:defRPr/>
            </a:pPr>
            <a:r>
              <a:rPr lang="en-US" sz="160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Output:</a:t>
            </a:r>
          </a:p>
          <a:p>
            <a:pPr>
              <a:defRPr/>
            </a:pPr>
            <a:r>
              <a:rPr lang="en-US" sz="160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class </a:t>
            </a:r>
            <a:r>
              <a:rPr lang="en-US" sz="1600" err="1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SubClass</a:t>
            </a:r>
            <a:endParaRPr lang="en-US" sz="1600">
              <a:solidFill>
                <a:schemeClr val="accent5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60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class </a:t>
            </a:r>
            <a:r>
              <a:rPr lang="en-US" sz="1600" err="1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SubClass</a:t>
            </a:r>
            <a:endParaRPr lang="en-US" sz="1600">
              <a:solidFill>
                <a:schemeClr val="accent5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60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class </a:t>
            </a:r>
            <a:r>
              <a:rPr lang="en-US" sz="1600" err="1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SubClass</a:t>
            </a:r>
            <a:endParaRPr lang="en-US" sz="1600">
              <a:solidFill>
                <a:schemeClr val="accent5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60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class </a:t>
            </a:r>
            <a:r>
              <a:rPr lang="en-US" sz="1600" err="1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SuperClass</a:t>
            </a:r>
            <a:endParaRPr lang="en-US" sz="1400">
              <a:solidFill>
                <a:schemeClr val="accent5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03CED-6D38-844A-9B34-EB63817AB92B}"/>
              </a:ext>
            </a:extLst>
          </p:cNvPr>
          <p:cNvSpPr txBox="1"/>
          <p:nvPr/>
        </p:nvSpPr>
        <p:spPr>
          <a:xfrm>
            <a:off x="6754504" y="5798403"/>
            <a:ext cx="22896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err="1">
                <a:solidFill>
                  <a:schemeClr val="accent5"/>
                </a:solidFill>
              </a:rPr>
              <a:t>NullPointerException</a:t>
            </a:r>
            <a:r>
              <a:rPr lang="en-US" sz="1600">
                <a:solidFill>
                  <a:schemeClr val="accent5"/>
                </a:solidFill>
              </a:rPr>
              <a:t> is thrown when trying to print </a:t>
            </a:r>
            <a:r>
              <a:rPr lang="en-US" sz="1600" i="1">
                <a:solidFill>
                  <a:schemeClr val="accent5"/>
                </a:solidFill>
              </a:rPr>
              <a:t>obj5.getClass()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685B-91BF-1DB2-DF11-EC9B63120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08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76D4B4C6-9AAB-4D4C-95E0-CAA47AA1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getClass() &amp; getName()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8BFEEFF6-C2E7-0B42-88D0-339744150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613" y="1497833"/>
            <a:ext cx="8458200" cy="1447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To determine the Class of an object at </a:t>
            </a:r>
            <a:r>
              <a:rPr lang="en-US" altLang="en-US" err="1">
                <a:ea typeface="ＭＳ Ｐゴシック" panose="020B0600070205080204" pitchFamily="34" charset="-128"/>
              </a:rPr>
              <a:t>runTime</a:t>
            </a:r>
            <a:endParaRPr lang="en-US" alt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Use method </a:t>
            </a: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getClass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 </a:t>
            </a:r>
            <a:r>
              <a:rPr lang="en-US" altLang="en-US">
                <a:ea typeface="ＭＳ Ｐゴシック" panose="020B0600070205080204" pitchFamily="34" charset="-128"/>
              </a:rPr>
              <a:t>defined in </a:t>
            </a: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java.lang.Object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Also check </a:t>
            </a: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getClass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().</a:t>
            </a: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getName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 </a:t>
            </a:r>
            <a:r>
              <a:rPr lang="en-US" altLang="en-US">
                <a:ea typeface="ＭＳ Ｐゴシック" panose="020B0600070205080204" pitchFamily="34" charset="-128"/>
              </a:rPr>
              <a:t>defined in </a:t>
            </a: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java.lang.Class</a:t>
            </a:r>
            <a:endParaRPr lang="en-US" altLang="en-US" b="1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BAFF3-6AE2-B34F-ABB5-F5AA0D26EB29}"/>
              </a:ext>
            </a:extLst>
          </p:cNvPr>
          <p:cNvSpPr txBox="1"/>
          <p:nvPr/>
        </p:nvSpPr>
        <p:spPr>
          <a:xfrm>
            <a:off x="1066800" y="2678704"/>
            <a:ext cx="685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SuperClass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fn1() {</a:t>
            </a:r>
          </a:p>
          <a:p>
            <a:pPr lvl="1"/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superClass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fn1");</a:t>
            </a:r>
          </a:p>
          <a:p>
            <a:pPr lvl="1"/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SuperClass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obj1 =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    obj1.fn1();</a:t>
            </a:r>
          </a:p>
          <a:p>
            <a:pPr lvl="1"/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(obj1.getClass());</a:t>
            </a:r>
          </a:p>
          <a:p>
            <a:pPr lvl="1"/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this.getClass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lvl="1"/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EE283-FB9B-F24C-B878-F3790D4D6E8F}"/>
              </a:ext>
            </a:extLst>
          </p:cNvPr>
          <p:cNvSpPr txBox="1"/>
          <p:nvPr/>
        </p:nvSpPr>
        <p:spPr>
          <a:xfrm>
            <a:off x="1066800" y="5410200"/>
            <a:ext cx="7010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SuperClass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fn1() {</a:t>
            </a:r>
          </a:p>
          <a:p>
            <a:pPr lvl="1"/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fn1");</a:t>
            </a:r>
          </a:p>
          <a:p>
            <a:pPr lvl="1"/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69723-FFBD-C140-8652-6CE9A639DBF9}"/>
              </a:ext>
            </a:extLst>
          </p:cNvPr>
          <p:cNvSpPr txBox="1"/>
          <p:nvPr/>
        </p:nvSpPr>
        <p:spPr>
          <a:xfrm>
            <a:off x="7054758" y="5410200"/>
            <a:ext cx="17400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err="1"/>
              <a:t>subClass</a:t>
            </a:r>
            <a:r>
              <a:rPr lang="en-US" sz="1600"/>
              <a:t> fn1</a:t>
            </a:r>
          </a:p>
          <a:p>
            <a:r>
              <a:rPr lang="en-US" sz="1600"/>
              <a:t>class </a:t>
            </a:r>
            <a:r>
              <a:rPr lang="en-US" sz="1600" err="1"/>
              <a:t>SubClass</a:t>
            </a:r>
            <a:endParaRPr lang="en-US" sz="1600"/>
          </a:p>
          <a:p>
            <a:r>
              <a:rPr lang="en-US" sz="1600" err="1"/>
              <a:t>SuperClass</a:t>
            </a:r>
            <a:endParaRPr lang="en-US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05E75-DCFD-9E78-C5AB-767AA7C73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2B43D4BE-42DC-3443-9CE0-F8B497443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Polymorphism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3F41317D-1B15-C54B-A3C9-9A03B28D0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7610475" cy="36703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HospitalWorker hw = new Physician ();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998F342F-F8E3-0941-806A-E569328C3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29000"/>
            <a:ext cx="3733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Verdana"/>
                <a:ea typeface="ＭＳ Ｐゴシック" charset="0"/>
                <a:cs typeface="Verdana"/>
              </a:rPr>
              <a:t>Reference to a </a:t>
            </a:r>
            <a:r>
              <a:rPr lang="en-US" err="1">
                <a:latin typeface="Verdana"/>
                <a:ea typeface="ＭＳ Ｐゴシック" charset="0"/>
                <a:cs typeface="Verdana"/>
              </a:rPr>
              <a:t>HospitalWorker</a:t>
            </a:r>
            <a:endParaRPr lang="en-US">
              <a:latin typeface="Verdana"/>
              <a:ea typeface="ＭＳ Ｐゴシック" charset="0"/>
              <a:cs typeface="Verdana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F205FAAA-CB8B-BE42-AB5C-220DCF9CD2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2286000"/>
            <a:ext cx="9144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22" name="Line 6">
            <a:extLst>
              <a:ext uri="{FF2B5EF4-FFF2-40B4-BE49-F238E27FC236}">
                <a16:creationId xmlns:a16="http://schemas.microsoft.com/office/drawing/2014/main" id="{66F631A1-A758-4C43-B2DA-06F5409086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2286000"/>
            <a:ext cx="6858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7799001A-9F90-D04B-AE9B-75590530B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429000"/>
            <a:ext cx="3505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Verdana"/>
                <a:ea typeface="ＭＳ Ｐゴシック" charset="0"/>
                <a:cs typeface="Verdana"/>
              </a:rPr>
              <a:t>Created object is a Physician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D8DDE3DA-0E0D-C74B-B057-B95DA82B4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57800"/>
            <a:ext cx="8077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Verdana"/>
                <a:ea typeface="ＭＳ Ｐゴシック" charset="0"/>
                <a:cs typeface="Verdana"/>
              </a:rPr>
              <a:t>** The reference type can be a superclass of the actual object 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CB6604-2EDB-7C8A-E1DF-BE2DADF24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3" grpId="0"/>
      <p:bldP spid="92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Content Placeholder 2">
            <a:extLst>
              <a:ext uri="{FF2B5EF4-FFF2-40B4-BE49-F238E27FC236}">
                <a16:creationId xmlns:a16="http://schemas.microsoft.com/office/drawing/2014/main" id="{6E67B1A9-1A9F-5F44-9DFE-646AD2767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066800"/>
            <a:ext cx="7848600" cy="5059363"/>
          </a:xfrm>
        </p:spPr>
        <p:txBody>
          <a:bodyPr/>
          <a:lstStyle/>
          <a:p>
            <a:pPr marL="0" indent="0" eaLnBrk="1" hangingPunct="1">
              <a:buFont typeface="Wingdings 2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5) Assume </a:t>
            </a:r>
            <a:r>
              <a:rPr lang="en-US" altLang="en-US" sz="2400" err="1">
                <a:ea typeface="ＭＳ Ｐゴシック" panose="020B0600070205080204" pitchFamily="34" charset="-128"/>
              </a:rPr>
              <a:t>SubClass</a:t>
            </a:r>
            <a:r>
              <a:rPr lang="en-US" altLang="en-US" sz="2400">
                <a:ea typeface="ＭＳ Ｐゴシック" panose="020B0600070205080204" pitchFamily="34" charset="-128"/>
              </a:rPr>
              <a:t> extends </a:t>
            </a:r>
            <a:r>
              <a:rPr lang="en-US" altLang="en-US" sz="2400" err="1">
                <a:ea typeface="ＭＳ Ｐゴシック" panose="020B0600070205080204" pitchFamily="34" charset="-128"/>
              </a:rPr>
              <a:t>SuperClass</a:t>
            </a:r>
            <a:r>
              <a:rPr lang="en-US" altLang="en-US" sz="2400">
                <a:ea typeface="ＭＳ Ｐゴシック" panose="020B0600070205080204" pitchFamily="34" charset="-128"/>
              </a:rPr>
              <a:t>. What will the following code print</a:t>
            </a:r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0" indent="0" eaLnBrk="1" hangingPunct="1">
              <a:buFont typeface="Wingdings 2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9394" name="TextBox 6">
            <a:extLst>
              <a:ext uri="{FF2B5EF4-FFF2-40B4-BE49-F238E27FC236}">
                <a16:creationId xmlns:a16="http://schemas.microsoft.com/office/drawing/2014/main" id="{6E913D6D-1BD9-9948-9EFC-CFE46B064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667000"/>
            <a:ext cx="6978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	SubClass obj =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SubClass();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en-US" sz="18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nsolas" panose="020B0609020204030204" pitchFamily="49" charset="0"/>
              </a:rPr>
              <a:t>.println(obj </a:t>
            </a:r>
            <a:r>
              <a:rPr lang="en-US" altLang="en-US" sz="1800" b="1" i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en-US" sz="1800" b="1" i="1">
                <a:solidFill>
                  <a:srgbClr val="000000"/>
                </a:solidFill>
                <a:latin typeface="Consolas" panose="020B0609020204030204" pitchFamily="49" charset="0"/>
              </a:rPr>
              <a:t> SuperClass);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C230F5-90BC-CD98-34E3-9E168FC24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8B366B31-4A9C-EA4E-8577-384986E8E6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9.5 Polymorphism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163F7EE-AC62-E842-B353-540CC617AF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Abstract Classes and Methods</a:t>
            </a:r>
          </a:p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EF89D6-21A1-01D4-3954-6EFEFA405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359998-075D-6444-B731-61395708312C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77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CE0A49D9-9159-FD4D-ACD7-E36CC6500666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0" y="304800"/>
            <a:ext cx="8229600" cy="9445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Revisit Polymorphism</a:t>
            </a:r>
          </a:p>
        </p:txBody>
      </p:sp>
      <p:graphicFrame>
        <p:nvGraphicFramePr>
          <p:cNvPr id="11324" name="Group 60">
            <a:extLst>
              <a:ext uri="{FF2B5EF4-FFF2-40B4-BE49-F238E27FC236}">
                <a16:creationId xmlns:a16="http://schemas.microsoft.com/office/drawing/2014/main" id="{A9558407-96C1-0345-B742-EB6EA294F813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05200" y="1600200"/>
          <a:ext cx="2057400" cy="1743076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HospitalWorker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0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helpPatient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()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323" name="Group 59">
            <a:extLst>
              <a:ext uri="{FF2B5EF4-FFF2-40B4-BE49-F238E27FC236}">
                <a16:creationId xmlns:a16="http://schemas.microsoft.com/office/drawing/2014/main" id="{2EEB8A93-0A26-124B-B156-0FF8EE29575C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990600" y="4114800"/>
          <a:ext cx="1752600" cy="195103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Physician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helpPatient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322" name="Group 58">
            <a:extLst>
              <a:ext uri="{FF2B5EF4-FFF2-40B4-BE49-F238E27FC236}">
                <a16:creationId xmlns:a16="http://schemas.microsoft.com/office/drawing/2014/main" id="{221B8B3F-49A0-F345-A435-6E4EC236EA36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3886200" y="4114800"/>
          <a:ext cx="1600200" cy="197643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Nurse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helpPatient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321" name="Group 57">
            <a:extLst>
              <a:ext uri="{FF2B5EF4-FFF2-40B4-BE49-F238E27FC236}">
                <a16:creationId xmlns:a16="http://schemas.microsoft.com/office/drawing/2014/main" id="{935A4574-21B0-A94D-8442-507EC5B81A1D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477000" y="4114800"/>
          <a:ext cx="1752600" cy="188753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Radiologist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6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helpPatient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07" name="AutoShape 43">
            <a:extLst>
              <a:ext uri="{FF2B5EF4-FFF2-40B4-BE49-F238E27FC236}">
                <a16:creationId xmlns:a16="http://schemas.microsoft.com/office/drawing/2014/main" id="{99E42376-04CA-734B-80A8-7A66B4F49DE8}"/>
              </a:ext>
            </a:extLst>
          </p:cNvPr>
          <p:cNvSpPr>
            <a:spLocks noChangeArrowheads="1"/>
          </p:cNvSpPr>
          <p:nvPr/>
        </p:nvSpPr>
        <p:spPr bwMode="auto">
          <a:xfrm rot="3934016">
            <a:off x="3695700" y="34671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08" name="AutoShape 44">
            <a:extLst>
              <a:ext uri="{FF2B5EF4-FFF2-40B4-BE49-F238E27FC236}">
                <a16:creationId xmlns:a16="http://schemas.microsoft.com/office/drawing/2014/main" id="{CBDBF0DE-256F-D64D-97F4-7A905DBF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4290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09" name="AutoShape 45">
            <a:extLst>
              <a:ext uri="{FF2B5EF4-FFF2-40B4-BE49-F238E27FC236}">
                <a16:creationId xmlns:a16="http://schemas.microsoft.com/office/drawing/2014/main" id="{F531B04F-BACA-4546-93FD-98C4E429F5DC}"/>
              </a:ext>
            </a:extLst>
          </p:cNvPr>
          <p:cNvSpPr>
            <a:spLocks noChangeArrowheads="1"/>
          </p:cNvSpPr>
          <p:nvPr/>
        </p:nvSpPr>
        <p:spPr bwMode="auto">
          <a:xfrm rot="-3818350">
            <a:off x="5295900" y="34671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10" name="Line 46">
            <a:extLst>
              <a:ext uri="{FF2B5EF4-FFF2-40B4-BE49-F238E27FC236}">
                <a16:creationId xmlns:a16="http://schemas.microsoft.com/office/drawing/2014/main" id="{70E5D49A-FB49-524F-8B9A-BCCD7A6BB0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6576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11" name="Line 47">
            <a:extLst>
              <a:ext uri="{FF2B5EF4-FFF2-40B4-BE49-F238E27FC236}">
                <a16:creationId xmlns:a16="http://schemas.microsoft.com/office/drawing/2014/main" id="{16AA2246-ACE4-8E4A-B2E8-62CA9C939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12" name="Line 48">
            <a:extLst>
              <a:ext uri="{FF2B5EF4-FFF2-40B4-BE49-F238E27FC236}">
                <a16:creationId xmlns:a16="http://schemas.microsoft.com/office/drawing/2014/main" id="{FE70288A-BE35-F344-BF15-0D8B1C600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D209C9-4A19-16EE-6D31-391E4DD7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9CC1-1DC7-B94A-A0EF-1C7729E4DA9F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EDA2FA78-2AAC-4E4A-9CB7-9EEED74EA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1113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Physician</a:t>
            </a: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A9A2C959-B7D9-A542-9B62-1AAAB3C49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610475" cy="41275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Physician </a:t>
            </a: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aPhysician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new Physician();</a:t>
            </a:r>
          </a:p>
          <a:p>
            <a:pPr>
              <a:buFontTx/>
              <a:buNone/>
            </a:pP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HospitalWorker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hw1 = new Physician();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E7FD29-355C-B845-B413-D632B2013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280670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1514C7-0F50-2442-9A7A-6608495A7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33800"/>
            <a:ext cx="38893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B05A8-2611-F23B-851F-DA4427027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29AAF3AF-A4B8-F447-855B-333C9D6D9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1113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Nurse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7F5FA87F-E82E-5C45-A601-1556835B2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610475" cy="41275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Nurse </a:t>
            </a: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aNurse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new Nurse();</a:t>
            </a:r>
          </a:p>
          <a:p>
            <a:pPr>
              <a:buFontTx/>
              <a:buNone/>
            </a:pP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HospitalWorker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hw2 = new Nurse();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E3968-C6A0-3C49-BBF2-1D69ACA91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24200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F43A13-9D7E-9241-9378-A231F436E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26797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6757F-DF9D-1207-A385-2589C4688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A3BBCE3A-4561-7344-950D-0E214077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Radiologist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BD4E56-6088-3E42-AAC4-23D481D8420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1" b="13831"/>
          <a:stretch>
            <a:fillRect/>
          </a:stretch>
        </p:blipFill>
        <p:spPr>
          <a:xfrm>
            <a:off x="0" y="3352800"/>
            <a:ext cx="5645150" cy="2722563"/>
          </a:xfrm>
        </p:spPr>
      </p:pic>
      <p:sp>
        <p:nvSpPr>
          <p:cNvPr id="79875" name="Rectangle 3">
            <a:extLst>
              <a:ext uri="{FF2B5EF4-FFF2-40B4-BE49-F238E27FC236}">
                <a16:creationId xmlns:a16="http://schemas.microsoft.com/office/drawing/2014/main" id="{9E508B27-6BB2-CE41-B028-027457E8A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8800"/>
            <a:ext cx="76104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2000"/>
              </a:spcBef>
              <a:buClr>
                <a:schemeClr val="accent1"/>
              </a:buClr>
            </a:pPr>
            <a:r>
              <a:rPr lang="en-US" altLang="en-US" sz="2000" b="1">
                <a:solidFill>
                  <a:srgbClr val="5959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Radiologist </a:t>
            </a:r>
            <a:r>
              <a:rPr lang="en-US" altLang="en-US" sz="2000" b="1" err="1">
                <a:solidFill>
                  <a:srgbClr val="5959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aRadiologist</a:t>
            </a:r>
            <a:r>
              <a:rPr lang="en-US" altLang="en-US" sz="2000" b="1">
                <a:solidFill>
                  <a:srgbClr val="5959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new Radiologist();</a:t>
            </a:r>
          </a:p>
          <a:p>
            <a:pPr>
              <a:spcBef>
                <a:spcPts val="2000"/>
              </a:spcBef>
              <a:buClr>
                <a:schemeClr val="accent1"/>
              </a:buClr>
            </a:pPr>
            <a:r>
              <a:rPr lang="en-US" altLang="en-US" sz="2000" b="1" err="1">
                <a:solidFill>
                  <a:srgbClr val="5959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HospitalWorker</a:t>
            </a:r>
            <a:r>
              <a:rPr lang="en-US" altLang="en-US" sz="2000" b="1">
                <a:solidFill>
                  <a:srgbClr val="5959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hw3 = new Radiologist();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6880EE-91B9-3B38-D814-3B4EFC6D2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AD3C59E0-C671-A54E-AFED-90B184998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1113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HospitalWorker 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1FFA187-9B4E-9541-914A-693FBAEF3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7610475" cy="36703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HospitalWorker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hWorker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new </a:t>
            </a: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HospitalWorker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EDEDAC04-860C-CE41-B8AA-0CC025F67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124200"/>
            <a:ext cx="495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HospitalWorker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object?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C5D05D7F-398C-C145-A178-247174E17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86200"/>
            <a:ext cx="480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does a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HospitalWorker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look like?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4C0DE89C-FE70-5B4A-818F-3ED9A226B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are the instance variable values?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B86AC104-5705-D84F-B79C-78BB36727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498068"/>
            <a:ext cx="70866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we really want to instantiate a 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HospitalWorker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object?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FDCB78-6903-39BF-BF19-4A46D25F4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3" grpId="0"/>
      <p:bldP spid="17414" grpId="0"/>
      <p:bldP spid="174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>
            <a:extLst>
              <a:ext uri="{FF2B5EF4-FFF2-40B4-BE49-F238E27FC236}">
                <a16:creationId xmlns:a16="http://schemas.microsoft.com/office/drawing/2014/main" id="{29BC47B3-EA63-DE4A-9110-02509F39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Abstract Classes </a:t>
            </a:r>
          </a:p>
        </p:txBody>
      </p:sp>
      <p:sp>
        <p:nvSpPr>
          <p:cNvPr id="81922" name="Content Placeholder 2">
            <a:extLst>
              <a:ext uri="{FF2B5EF4-FFF2-40B4-BE49-F238E27FC236}">
                <a16:creationId xmlns:a16="http://schemas.microsoft.com/office/drawing/2014/main" id="{7B80CBF7-D948-1940-B8FB-CD0BB7CE9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classes just should NOT be instantiated!</a:t>
            </a:r>
          </a:p>
          <a:p>
            <a:pPr eaLnBrk="1" hangingPunct="1"/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only as super classes in inheritance hierarchies</a:t>
            </a:r>
          </a:p>
          <a:p>
            <a:pPr eaLnBrk="1" hangingPunct="1"/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Serves as a superclass from which other classes can inherit and share a common design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D3F14-E192-587E-3FD4-C49A3449C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37A2BE94-7A91-FA49-9BA9-157361C82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5400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Abstract Class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8D214B27-4C20-F049-987B-A77B413BE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6762" y="1984812"/>
            <a:ext cx="7610475" cy="36703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abstract class </a:t>
            </a: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HospitalWorker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 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public void method1() {…}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public abstract void method2();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82947" name="TextBox 1">
            <a:extLst>
              <a:ext uri="{FF2B5EF4-FFF2-40B4-BE49-F238E27FC236}">
                <a16:creationId xmlns:a16="http://schemas.microsoft.com/office/drawing/2014/main" id="{D3B641E3-7707-144D-BE44-62C1B5071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534425"/>
            <a:ext cx="541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How are these two methods different?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D9CC5-A710-0F42-8B62-68995F1E7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438400"/>
            <a:ext cx="2133600" cy="923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Concrete method: - method defined</a:t>
            </a:r>
          </a:p>
          <a:p>
            <a:pPr eaLnBrk="1" hangingPunct="1"/>
            <a:r>
              <a:rPr lang="en-US" altLang="en-US" sz="1800"/>
              <a:t>- with curly braces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444814-2D3B-9E4B-B11F-A7A39295E2F0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867400" y="2667001"/>
            <a:ext cx="990600" cy="233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2EC527-0130-2447-8D41-F2D07FF7BC80}"/>
              </a:ext>
            </a:extLst>
          </p:cNvPr>
          <p:cNvSpPr txBox="1"/>
          <p:nvPr/>
        </p:nvSpPr>
        <p:spPr>
          <a:xfrm>
            <a:off x="6858000" y="3703483"/>
            <a:ext cx="2133600" cy="1200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Abstract method:</a:t>
            </a:r>
          </a:p>
          <a:p>
            <a:pPr marL="285750" indent="-285750">
              <a:buFontTx/>
              <a:buChar char="-"/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 definition</a:t>
            </a:r>
          </a:p>
          <a:p>
            <a:pPr marL="285750" indent="-285750">
              <a:buFontTx/>
              <a:buChar char="-"/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 curly braces</a:t>
            </a:r>
          </a:p>
          <a:p>
            <a:pPr marL="285750" indent="-285750">
              <a:buFontTx/>
              <a:buChar char="-"/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only prototype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F2D815-5AAF-0C4D-B7CA-3BFA2AF736AE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943600" y="3513376"/>
            <a:ext cx="914400" cy="790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2C4DA1-06F7-449C-679B-6A2ACBD98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B585-E49B-E948-B992-FF667732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8382000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Abstract Class</a:t>
            </a:r>
          </a:p>
        </p:txBody>
      </p:sp>
      <p:sp>
        <p:nvSpPr>
          <p:cNvPr id="83970" name="Content Placeholder 2">
            <a:extLst>
              <a:ext uri="{FF2B5EF4-FFF2-40B4-BE49-F238E27FC236}">
                <a16:creationId xmlns:a16="http://schemas.microsoft.com/office/drawing/2014/main" id="{6F4244FB-999E-9842-B094-88EE8B5E6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138" y="1676400"/>
            <a:ext cx="8145462" cy="4876800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Abstract classes are “incomplete”</a:t>
            </a:r>
          </a:p>
          <a:p>
            <a:pPr lvl="1" eaLnBrk="1" hangingPunct="1"/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some methods </a:t>
            </a:r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</a:t>
            </a:r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concrete methods</a:t>
            </a:r>
          </a:p>
          <a:p>
            <a:pPr lvl="1" eaLnBrk="1" hangingPunct="1"/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other methods only (not define) </a:t>
            </a:r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abstract methods</a:t>
            </a:r>
            <a:endParaRPr lang="en-US" altLang="en-US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D09C4-8A43-6AE9-B0DE-637177F8A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805055F0-AF8E-DD4A-8C73-520C2A5F18A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0" y="304800"/>
            <a:ext cx="8229600" cy="9445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Polymorphism</a:t>
            </a:r>
          </a:p>
        </p:txBody>
      </p:sp>
      <p:graphicFrame>
        <p:nvGraphicFramePr>
          <p:cNvPr id="11324" name="Group 60">
            <a:extLst>
              <a:ext uri="{FF2B5EF4-FFF2-40B4-BE49-F238E27FC236}">
                <a16:creationId xmlns:a16="http://schemas.microsoft.com/office/drawing/2014/main" id="{E3A8D514-3659-8C46-994E-17B47D4D2073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05200" y="1600200"/>
          <a:ext cx="2057400" cy="1743076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HospitalWorker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0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helpPatient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()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323" name="Group 59">
            <a:extLst>
              <a:ext uri="{FF2B5EF4-FFF2-40B4-BE49-F238E27FC236}">
                <a16:creationId xmlns:a16="http://schemas.microsoft.com/office/drawing/2014/main" id="{D3B3F747-74B8-0E48-BC79-A8609A7044C1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990600" y="4114800"/>
          <a:ext cx="1752600" cy="195103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Physician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helpPatient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322" name="Group 58">
            <a:extLst>
              <a:ext uri="{FF2B5EF4-FFF2-40B4-BE49-F238E27FC236}">
                <a16:creationId xmlns:a16="http://schemas.microsoft.com/office/drawing/2014/main" id="{E02EC051-6152-4245-BCAA-5858CFA2C3A8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3886200" y="4114800"/>
          <a:ext cx="1600200" cy="197643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Nurse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helpPatient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321" name="Group 57">
            <a:extLst>
              <a:ext uri="{FF2B5EF4-FFF2-40B4-BE49-F238E27FC236}">
                <a16:creationId xmlns:a16="http://schemas.microsoft.com/office/drawing/2014/main" id="{8C9186BA-8CB2-0143-A557-480F6D15344D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477000" y="4114800"/>
          <a:ext cx="1752600" cy="188753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Radiologist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6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helpPatient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07" name="AutoShape 43">
            <a:extLst>
              <a:ext uri="{FF2B5EF4-FFF2-40B4-BE49-F238E27FC236}">
                <a16:creationId xmlns:a16="http://schemas.microsoft.com/office/drawing/2014/main" id="{0AC70D20-E0D8-394E-BCFC-F639ED38F77F}"/>
              </a:ext>
            </a:extLst>
          </p:cNvPr>
          <p:cNvSpPr>
            <a:spLocks noChangeArrowheads="1"/>
          </p:cNvSpPr>
          <p:nvPr/>
        </p:nvSpPr>
        <p:spPr bwMode="auto">
          <a:xfrm rot="3934016">
            <a:off x="3695700" y="34671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08" name="AutoShape 44">
            <a:extLst>
              <a:ext uri="{FF2B5EF4-FFF2-40B4-BE49-F238E27FC236}">
                <a16:creationId xmlns:a16="http://schemas.microsoft.com/office/drawing/2014/main" id="{0E028FA9-5314-9C40-8267-AFF7D7BAC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4290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09" name="AutoShape 45">
            <a:extLst>
              <a:ext uri="{FF2B5EF4-FFF2-40B4-BE49-F238E27FC236}">
                <a16:creationId xmlns:a16="http://schemas.microsoft.com/office/drawing/2014/main" id="{C2E44489-C0C6-C449-8256-04B700A32CB4}"/>
              </a:ext>
            </a:extLst>
          </p:cNvPr>
          <p:cNvSpPr>
            <a:spLocks noChangeArrowheads="1"/>
          </p:cNvSpPr>
          <p:nvPr/>
        </p:nvSpPr>
        <p:spPr bwMode="auto">
          <a:xfrm rot="-3818350">
            <a:off x="5295900" y="34671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10" name="Line 46">
            <a:extLst>
              <a:ext uri="{FF2B5EF4-FFF2-40B4-BE49-F238E27FC236}">
                <a16:creationId xmlns:a16="http://schemas.microsoft.com/office/drawing/2014/main" id="{0E6A5FA0-39C3-564B-B99A-C5B0B1BFB5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6576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11" name="Line 47">
            <a:extLst>
              <a:ext uri="{FF2B5EF4-FFF2-40B4-BE49-F238E27FC236}">
                <a16:creationId xmlns:a16="http://schemas.microsoft.com/office/drawing/2014/main" id="{E5627230-AF71-D945-B735-464312180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12" name="Line 48">
            <a:extLst>
              <a:ext uri="{FF2B5EF4-FFF2-40B4-BE49-F238E27FC236}">
                <a16:creationId xmlns:a16="http://schemas.microsoft.com/office/drawing/2014/main" id="{09921641-D66B-D149-8E74-2858D0165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AC2C88-194E-4425-0A27-82B9E6F4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9CC1-1DC7-B94A-A0EF-1C7729E4DA9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3B739711-FB2F-A64F-8CD5-499B5FF52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2700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Abstract Class</a:t>
            </a:r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2159A66E-A9F2-2749-A8AA-887B62FCA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924800" cy="4297363"/>
          </a:xfrm>
        </p:spPr>
        <p:txBody>
          <a:bodyPr/>
          <a:lstStyle/>
          <a:p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Cannot be instantiated</a:t>
            </a:r>
          </a:p>
          <a:p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be extended</a:t>
            </a:r>
          </a:p>
          <a:p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have both abstract methods and concrete methods</a:t>
            </a:r>
          </a:p>
          <a:p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used as a reference type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D72F3A-AEA6-B44E-A6E0-0BD5BDD009F6}"/>
              </a:ext>
            </a:extLst>
          </p:cNvPr>
          <p:cNvSpPr/>
          <p:nvPr/>
        </p:nvSpPr>
        <p:spPr>
          <a:xfrm>
            <a:off x="6715435" y="3429000"/>
            <a:ext cx="1716210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Gothic" charset="0"/>
                <a:ea typeface="ＭＳ Ｐゴシック" charset="0"/>
                <a:cs typeface="ＭＳ Ｐゴシック" charset="0"/>
              </a:rPr>
              <a:t>How?</a:t>
            </a:r>
            <a:endParaRPr lang="en-US" sz="4400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26CA3F-C539-AD41-911A-FD0F2DD2E68E}"/>
              </a:ext>
            </a:extLst>
          </p:cNvPr>
          <p:cNvSpPr/>
          <p:nvPr/>
        </p:nvSpPr>
        <p:spPr>
          <a:xfrm>
            <a:off x="2895600" y="4191000"/>
            <a:ext cx="267871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Polymorphism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92078-221D-2E4E-BA64-C2DFAD81656B}"/>
              </a:ext>
            </a:extLst>
          </p:cNvPr>
          <p:cNvSpPr/>
          <p:nvPr/>
        </p:nvSpPr>
        <p:spPr>
          <a:xfrm>
            <a:off x="2391174" y="5486400"/>
            <a:ext cx="451758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- Polymorphic arguments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91D051-22C9-2A47-A89F-B86D038634F8}"/>
              </a:ext>
            </a:extLst>
          </p:cNvPr>
          <p:cNvSpPr/>
          <p:nvPr/>
        </p:nvSpPr>
        <p:spPr>
          <a:xfrm>
            <a:off x="270056" y="4876800"/>
            <a:ext cx="375936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- Polymorphic arrays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92D51-D902-204A-9737-D827382F2668}"/>
              </a:ext>
            </a:extLst>
          </p:cNvPr>
          <p:cNvSpPr/>
          <p:nvPr/>
        </p:nvSpPr>
        <p:spPr>
          <a:xfrm>
            <a:off x="5526715" y="6096000"/>
            <a:ext cx="260359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- Return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62FFA-2B61-CA27-BE7E-AEDDAE79C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79BC4A56-9DFE-A242-832A-566D5B822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Abstract Method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1C175FD0-9CC4-D648-93E3-A09D7AC98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5410200" cy="3670300"/>
          </a:xfrm>
        </p:spPr>
        <p:txBody>
          <a:bodyPr/>
          <a:lstStyle/>
          <a:p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 no body (no curly braces, just semi-colon)</a:t>
            </a:r>
          </a:p>
          <a:p>
            <a:pPr lvl="1"/>
            <a:r>
              <a:rPr lang="en-US" alt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E.g., public abstract void play();</a:t>
            </a:r>
          </a:p>
          <a:p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Cannot be inside a non-abstract class</a:t>
            </a:r>
          </a:p>
          <a:p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be implemented in a subclass </a:t>
            </a:r>
          </a:p>
          <a:p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be implemented no later than the first concrete class in the inheritance hierarchy</a:t>
            </a:r>
          </a:p>
        </p:txBody>
      </p:sp>
      <p:pic>
        <p:nvPicPr>
          <p:cNvPr id="86019" name="Picture 4" descr="Screen Shot 2014-03-22 at 10.27.56 PM.png">
            <a:extLst>
              <a:ext uri="{FF2B5EF4-FFF2-40B4-BE49-F238E27FC236}">
                <a16:creationId xmlns:a16="http://schemas.microsoft.com/office/drawing/2014/main" id="{A69A4A1E-766A-1F48-B5DC-A6E6DE6EE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1382713"/>
            <a:ext cx="3289300" cy="547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65C0E3-F2F4-24C4-B856-CE4778188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F51C-0962-6A4B-BE7E-00DAF4D2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8382000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Abstract Class and Subclass</a:t>
            </a:r>
          </a:p>
        </p:txBody>
      </p:sp>
      <p:sp>
        <p:nvSpPr>
          <p:cNvPr id="87042" name="Content Placeholder 2">
            <a:extLst>
              <a:ext uri="{FF2B5EF4-FFF2-40B4-BE49-F238E27FC236}">
                <a16:creationId xmlns:a16="http://schemas.microsoft.com/office/drawing/2014/main" id="{BE8CD3F6-B88B-A441-8851-B6C02F94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138" y="1752600"/>
            <a:ext cx="8069262" cy="4800600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Subclasses define the missing pieces to become “concrete classes”, from which we can instantiate objects</a:t>
            </a:r>
          </a:p>
          <a:p>
            <a:pPr eaLnBrk="1" hangingPunct="1"/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subclasses do not define all the missing pieces of an abstract superclass, then that subclass is also abstract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31699C-83C2-2BFF-E73D-B80488D9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>
            <a:extLst>
              <a:ext uri="{FF2B5EF4-FFF2-40B4-BE49-F238E27FC236}">
                <a16:creationId xmlns:a16="http://schemas.microsoft.com/office/drawing/2014/main" id="{A0A9D809-0B5E-DB41-90F7-E16C55A46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09800"/>
            <a:ext cx="1828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HospitalWorker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CBBC9EA2-9D15-C74C-85E3-E9490598B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86400"/>
            <a:ext cx="1219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Physician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D69A20C4-7CFC-C24E-A8C4-843356FA1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733800"/>
            <a:ext cx="1295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Clinician</a:t>
            </a:r>
          </a:p>
        </p:txBody>
      </p:sp>
      <p:sp>
        <p:nvSpPr>
          <p:cNvPr id="22535" name="AutoShape 7">
            <a:extLst>
              <a:ext uri="{FF2B5EF4-FFF2-40B4-BE49-F238E27FC236}">
                <a16:creationId xmlns:a16="http://schemas.microsoft.com/office/drawing/2014/main" id="{788E734E-60E4-694C-8C7D-D54089C8F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6670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7" name="AutoShape 9">
            <a:extLst>
              <a:ext uri="{FF2B5EF4-FFF2-40B4-BE49-F238E27FC236}">
                <a16:creationId xmlns:a16="http://schemas.microsoft.com/office/drawing/2014/main" id="{F5FA2372-4451-0746-833D-2C439837C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1910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415A1518-79F1-594C-B17C-AA69C48A6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895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9" name="Line 11">
            <a:extLst>
              <a:ext uri="{FF2B5EF4-FFF2-40B4-BE49-F238E27FC236}">
                <a16:creationId xmlns:a16="http://schemas.microsoft.com/office/drawing/2014/main" id="{4B4ECCB8-4162-394F-99AA-151C5497A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419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FFEAF1CA-2596-D643-A843-039086219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098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abstract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717D676B-CFBB-4B4E-898A-E2115DD5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733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abstract</a:t>
            </a:r>
          </a:p>
        </p:txBody>
      </p:sp>
      <p:sp>
        <p:nvSpPr>
          <p:cNvPr id="22542" name="Text Box 14">
            <a:extLst>
              <a:ext uri="{FF2B5EF4-FFF2-40B4-BE49-F238E27FC236}">
                <a16:creationId xmlns:a16="http://schemas.microsoft.com/office/drawing/2014/main" id="{04A3EC6D-A2CC-A64C-A2D0-ED393ECCC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4864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concrete</a:t>
            </a:r>
          </a:p>
        </p:txBody>
      </p:sp>
      <p:sp>
        <p:nvSpPr>
          <p:cNvPr id="22543" name="AutoShape 15">
            <a:extLst>
              <a:ext uri="{FF2B5EF4-FFF2-40B4-BE49-F238E27FC236}">
                <a16:creationId xmlns:a16="http://schemas.microsoft.com/office/drawing/2014/main" id="{9E2F1E16-8641-9A43-AE61-DEB958CDA0C3}"/>
              </a:ext>
            </a:extLst>
          </p:cNvPr>
          <p:cNvSpPr>
            <a:spLocks/>
          </p:cNvSpPr>
          <p:nvPr/>
        </p:nvSpPr>
        <p:spPr bwMode="auto">
          <a:xfrm>
            <a:off x="3962400" y="1905000"/>
            <a:ext cx="457200" cy="990600"/>
          </a:xfrm>
          <a:prstGeom prst="leftBrace">
            <a:avLst>
              <a:gd name="adj1" fmla="val 180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44" name="AutoShape 16">
            <a:extLst>
              <a:ext uri="{FF2B5EF4-FFF2-40B4-BE49-F238E27FC236}">
                <a16:creationId xmlns:a16="http://schemas.microsoft.com/office/drawing/2014/main" id="{114DEC34-66DC-5240-8EC4-A1B8FECB1EC0}"/>
              </a:ext>
            </a:extLst>
          </p:cNvPr>
          <p:cNvSpPr>
            <a:spLocks/>
          </p:cNvSpPr>
          <p:nvPr/>
        </p:nvSpPr>
        <p:spPr bwMode="auto">
          <a:xfrm>
            <a:off x="3886200" y="3352800"/>
            <a:ext cx="457200" cy="10668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45" name="Text Box 17">
            <a:extLst>
              <a:ext uri="{FF2B5EF4-FFF2-40B4-BE49-F238E27FC236}">
                <a16:creationId xmlns:a16="http://schemas.microsoft.com/office/drawing/2014/main" id="{00FB96BE-9410-FC40-8BB6-FE80AAC58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7526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concrete methods</a:t>
            </a:r>
          </a:p>
        </p:txBody>
      </p:sp>
      <p:sp>
        <p:nvSpPr>
          <p:cNvPr id="22546" name="Text Box 18">
            <a:extLst>
              <a:ext uri="{FF2B5EF4-FFF2-40B4-BE49-F238E27FC236}">
                <a16:creationId xmlns:a16="http://schemas.microsoft.com/office/drawing/2014/main" id="{C56A55C2-327F-DE4F-A9F2-F171C3046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6670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abstract methods</a:t>
            </a:r>
          </a:p>
        </p:txBody>
      </p:sp>
      <p:sp>
        <p:nvSpPr>
          <p:cNvPr id="22547" name="Text Box 19">
            <a:extLst>
              <a:ext uri="{FF2B5EF4-FFF2-40B4-BE49-F238E27FC236}">
                <a16:creationId xmlns:a16="http://schemas.microsoft.com/office/drawing/2014/main" id="{65A944D9-D8B5-6542-A4B6-EE7A2761D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200400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concrete methods </a:t>
            </a:r>
            <a:r>
              <a:rPr lang="en-US" sz="1400">
                <a:latin typeface="Arial" charset="0"/>
                <a:ea typeface="ＭＳ Ｐゴシック" charset="0"/>
                <a:cs typeface="ＭＳ Ｐゴシック" charset="0"/>
              </a:rPr>
              <a:t>(can override abstract methods in </a:t>
            </a:r>
            <a:r>
              <a:rPr lang="en-US" sz="1400" err="1">
                <a:latin typeface="Arial" charset="0"/>
                <a:ea typeface="ＭＳ Ｐゴシック" charset="0"/>
                <a:cs typeface="ＭＳ Ｐゴシック" charset="0"/>
              </a:rPr>
              <a:t>HospitalWorker</a:t>
            </a:r>
            <a:r>
              <a:rPr lang="en-US" sz="1400">
                <a:latin typeface="Arial" charset="0"/>
                <a:ea typeface="ＭＳ Ｐゴシック" charset="0"/>
                <a:cs typeface="ＭＳ Ｐゴシック" charset="0"/>
              </a:rPr>
              <a:t> class)</a:t>
            </a:r>
          </a:p>
        </p:txBody>
      </p:sp>
      <p:sp>
        <p:nvSpPr>
          <p:cNvPr id="22549" name="Text Box 21">
            <a:extLst>
              <a:ext uri="{FF2B5EF4-FFF2-40B4-BE49-F238E27FC236}">
                <a16:creationId xmlns:a16="http://schemas.microsoft.com/office/drawing/2014/main" id="{0C237A82-5980-5243-8762-65ED77A27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abstract methods</a:t>
            </a:r>
          </a:p>
        </p:txBody>
      </p:sp>
      <p:sp>
        <p:nvSpPr>
          <p:cNvPr id="22550" name="AutoShape 22">
            <a:extLst>
              <a:ext uri="{FF2B5EF4-FFF2-40B4-BE49-F238E27FC236}">
                <a16:creationId xmlns:a16="http://schemas.microsoft.com/office/drawing/2014/main" id="{EA97EDEE-074C-034D-B0A3-F6E8C4F9F35C}"/>
              </a:ext>
            </a:extLst>
          </p:cNvPr>
          <p:cNvSpPr>
            <a:spLocks/>
          </p:cNvSpPr>
          <p:nvPr/>
        </p:nvSpPr>
        <p:spPr bwMode="auto">
          <a:xfrm>
            <a:off x="3886200" y="5105400"/>
            <a:ext cx="457200" cy="10668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51" name="Text Box 23">
            <a:extLst>
              <a:ext uri="{FF2B5EF4-FFF2-40B4-BE49-F238E27FC236}">
                <a16:creationId xmlns:a16="http://schemas.microsoft.com/office/drawing/2014/main" id="{AC66621A-4B92-6842-A43F-1CD935924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953000"/>
            <a:ext cx="35814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concrete methods </a:t>
            </a:r>
            <a:r>
              <a:rPr lang="en-US" sz="1400">
                <a:latin typeface="Arial" charset="0"/>
                <a:ea typeface="ＭＳ Ｐゴシック" charset="0"/>
                <a:cs typeface="ＭＳ Ｐゴシック" charset="0"/>
              </a:rPr>
              <a:t>(must implement all remaining abstract methods in Clinician and </a:t>
            </a:r>
            <a:r>
              <a:rPr lang="en-US" sz="1400" err="1">
                <a:latin typeface="Arial" charset="0"/>
                <a:ea typeface="ＭＳ Ｐゴシック" charset="0"/>
                <a:cs typeface="ＭＳ Ｐゴシック" charset="0"/>
              </a:rPr>
              <a:t>HospitalWorker</a:t>
            </a:r>
            <a:r>
              <a:rPr lang="en-US" sz="1400">
                <a:latin typeface="Arial" charset="0"/>
                <a:ea typeface="ＭＳ Ｐゴシック" charset="0"/>
                <a:cs typeface="ＭＳ Ｐゴシック" charset="0"/>
              </a:rPr>
              <a:t> classes)</a:t>
            </a:r>
          </a:p>
        </p:txBody>
      </p:sp>
      <p:sp>
        <p:nvSpPr>
          <p:cNvPr id="22552" name="Text Box 24">
            <a:extLst>
              <a:ext uri="{FF2B5EF4-FFF2-40B4-BE49-F238E27FC236}">
                <a16:creationId xmlns:a16="http://schemas.microsoft.com/office/drawing/2014/main" id="{58A9CDAE-3084-6F4F-8331-3ADC57371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957888"/>
            <a:ext cx="441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MUST NOT contain abstract methods</a:t>
            </a:r>
          </a:p>
        </p:txBody>
      </p:sp>
      <p:sp>
        <p:nvSpPr>
          <p:cNvPr id="88084" name="Rectangle 25">
            <a:extLst>
              <a:ext uri="{FF2B5EF4-FFF2-40B4-BE49-F238E27FC236}">
                <a16:creationId xmlns:a16="http://schemas.microsoft.com/office/drawing/2014/main" id="{384A535B-6A85-494B-BE43-CBF959EFC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Abstract Class and Method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2D6974-93CD-C2DD-7FA9-297BFEF19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534" grpId="0" animBg="1"/>
      <p:bldP spid="22535" grpId="0" animBg="1"/>
      <p:bldP spid="22537" grpId="0" animBg="1"/>
      <p:bldP spid="22541" grpId="0"/>
      <p:bldP spid="22542" grpId="0"/>
      <p:bldP spid="22544" grpId="0" animBg="1"/>
      <p:bldP spid="22547" grpId="0"/>
      <p:bldP spid="22549" grpId="0"/>
      <p:bldP spid="22550" grpId="0" animBg="1"/>
      <p:bldP spid="22551" grpId="0"/>
      <p:bldP spid="2255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3DA06BCE-D61C-D445-A8B6-B9A4D5489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Class exercise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85380109-CA25-4445-B026-A7E4BE5F8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610475" cy="36703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Classes: Vehicle, UtilityVehicle, PublicTransport, Car, Suv, Truck, Bus, Train</a:t>
            </a:r>
          </a:p>
          <a:p>
            <a:pPr>
              <a:buFontTx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1) Create a class diagram.</a:t>
            </a: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2) Specify the classes: abstract or concrete</a:t>
            </a:r>
          </a:p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3) Declare some key methods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3AA9C2-89F9-8B1A-4935-DD8ADDEF5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D4D94-2881-0645-87C8-655AF347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382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Abstract Classes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8AF6D118-8D96-BB43-BDE9-B544433C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610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8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Classes used to instantiate objects are called concrete classes</a:t>
            </a:r>
          </a:p>
          <a:p>
            <a:pPr eaLnBrk="1" hangingPunct="1">
              <a:lnSpc>
                <a:spcPct val="120000"/>
              </a:lnSpc>
              <a:spcBef>
                <a:spcPts val="8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Concrete classes provide implementation for every method they declare (some of the implementations may be inherited)</a:t>
            </a:r>
          </a:p>
          <a:p>
            <a:pPr eaLnBrk="1" hangingPunct="1">
              <a:lnSpc>
                <a:spcPct val="120000"/>
              </a:lnSpc>
              <a:spcBef>
                <a:spcPts val="8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Abstract superclasses too general to create real objects – they specify what is common (attributes and behavior) among subclasses</a:t>
            </a:r>
          </a:p>
          <a:p>
            <a:pPr eaLnBrk="1" hangingPunct="1">
              <a:lnSpc>
                <a:spcPct val="120000"/>
              </a:lnSpc>
              <a:spcBef>
                <a:spcPts val="8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Concrete classes provide the specifics that make them reasonable to create objects</a:t>
            </a:r>
          </a:p>
          <a:p>
            <a:pPr eaLnBrk="1" hangingPunct="1">
              <a:lnSpc>
                <a:spcPct val="120000"/>
              </a:lnSpc>
              <a:spcBef>
                <a:spcPts val="8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Not all hierarchies contain abstract classes</a:t>
            </a:r>
          </a:p>
          <a:p>
            <a:pPr eaLnBrk="1" hangingPunct="1">
              <a:lnSpc>
                <a:spcPct val="120000"/>
              </a:lnSpc>
              <a:spcBef>
                <a:spcPts val="8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Some hierarchies may have several levels of abstract classes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267B8-6514-3AD1-3AA1-7FB7A032A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8B366B31-4A9C-EA4E-8577-384986E8E6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9.6 Polymorphism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163F7EE-AC62-E842-B353-540CC617AF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Declaring Abstract Classes and Methods</a:t>
            </a:r>
          </a:p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Constructors in Abstract Classes</a:t>
            </a:r>
          </a:p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2FD84D-6D72-E745-4C3C-3F995E9DE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359998-075D-6444-B731-61395708312C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1062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EF111879-56C2-1D49-95AB-9F48536D6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BFE56FC4-A164-4E42-8752-E36753A80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924800" cy="36703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class diagram for the following.</a:t>
            </a:r>
          </a:p>
          <a:p>
            <a:pPr>
              <a:buFontTx/>
              <a:buNone/>
            </a:pPr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Specify abstract or concrete classes.</a:t>
            </a:r>
          </a:p>
          <a:p>
            <a:pPr>
              <a:buFont typeface="Century Gothic" panose="020B0502020202020204" pitchFamily="34" charset="0"/>
              <a:buAutoNum type="arabicPeriod"/>
            </a:pPr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Musical instruments</a:t>
            </a:r>
          </a:p>
          <a:p>
            <a:pPr>
              <a:buFont typeface="Century Gothic" panose="020B0502020202020204" pitchFamily="34" charset="0"/>
              <a:buAutoNum type="arabicPeriod"/>
            </a:pPr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Animals in a zoo</a:t>
            </a:r>
          </a:p>
          <a:p>
            <a:pPr>
              <a:buFont typeface="Century Gothic" panose="020B0502020202020204" pitchFamily="34" charset="0"/>
              <a:buAutoNum type="arabicPeriod"/>
            </a:pPr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Employees in a restaurant</a:t>
            </a:r>
          </a:p>
          <a:p>
            <a:pPr>
              <a:buFont typeface="Century Gothic" panose="020B0502020202020204" pitchFamily="34" charset="0"/>
              <a:buAutoNum type="arabicPeriod"/>
            </a:pPr>
            <a:r>
              <a:rPr lang="en-US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Players in a sports team (e.g., baseball, basketball, hockey…)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E3E61A-83DA-D45E-42D7-72C85B45D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>
            <a:extLst>
              <a:ext uri="{FF2B5EF4-FFF2-40B4-BE49-F238E27FC236}">
                <a16:creationId xmlns:a16="http://schemas.microsoft.com/office/drawing/2014/main" id="{D156A675-4B81-2D49-B359-BEEF1334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913813" cy="914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Abstract Classes</a:t>
            </a:r>
          </a:p>
        </p:txBody>
      </p:sp>
      <p:sp>
        <p:nvSpPr>
          <p:cNvPr id="95234" name="Content Placeholder 2">
            <a:extLst>
              <a:ext uri="{FF2B5EF4-FFF2-40B4-BE49-F238E27FC236}">
                <a16:creationId xmlns:a16="http://schemas.microsoft.com/office/drawing/2014/main" id="{686946E4-2EE3-1242-955B-51F13BD2A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8235950" cy="4906963"/>
          </a:xfrm>
        </p:spPr>
        <p:txBody>
          <a:bodyPr/>
          <a:lstStyle/>
          <a:p>
            <a:pPr eaLnBrk="1" hangingPunct="1"/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Programmers often write code that uses abstract </a:t>
            </a:r>
            <a:r>
              <a:rPr lang="en-US" altLang="en-US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superclasses</a:t>
            </a: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 that it works with a wide range of subclasses (remember: polymorphism).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Consider a method declared with a parameter of type abstract superclass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method can be invoked with an object of any concrete class that directly or indirectly extends the superclass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6A43CC-BDCF-F77E-D41E-7E7EE53BC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6B9E-F3D4-3746-8BC6-BF3BF32F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Declaring abstract classes and abstract methods</a:t>
            </a:r>
          </a:p>
        </p:txBody>
      </p:sp>
      <p:sp>
        <p:nvSpPr>
          <p:cNvPr id="93186" name="Content Placeholder 2">
            <a:extLst>
              <a:ext uri="{FF2B5EF4-FFF2-40B4-BE49-F238E27FC236}">
                <a16:creationId xmlns:a16="http://schemas.microsoft.com/office/drawing/2014/main" id="{9587689B-A980-D347-B080-3D9E66991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Abstract class declared using keyword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abstract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method that is declared (but not defined) in the abstract class is an abstract method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using keyword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abstract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class that contains abstract methods must be an abstract class</a:t>
            </a:r>
          </a:p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Constructors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b="1">
                <a:ea typeface="ＭＳ Ｐゴシック" panose="020B0600070205080204" pitchFamily="34" charset="-128"/>
              </a:rPr>
              <a:t>static</a:t>
            </a:r>
            <a:r>
              <a:rPr lang="en-US" altLang="en-US">
                <a:ea typeface="ＭＳ Ｐゴシック" panose="020B0600070205080204" pitchFamily="34" charset="-128"/>
              </a:rPr>
              <a:t> methods in an abstract class </a:t>
            </a:r>
            <a:r>
              <a:rPr lang="en-US" altLang="en-US" b="1">
                <a:ea typeface="ＭＳ Ｐゴシック" panose="020B0600070205080204" pitchFamily="34" charset="-128"/>
              </a:rPr>
              <a:t>cannot be declared abstract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Instance variables and “concrete” methods in an abstract class are subject to the normal rules of inheritance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57AD0-FEAD-85DB-EB4D-1F5A4DC6E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861C630F-AD75-5A4C-819C-38BA91E4A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(1) Polymorphic Array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63F35E98-07EC-1C41-9B97-199BA6C26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420100" cy="36703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HospitalWorker[] hWorkers = new HospitalWorker [3];</a:t>
            </a:r>
          </a:p>
          <a:p>
            <a:endParaRPr lang="en-US" altLang="en-US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hWorkers[0] = new Physician();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hWrokers[1] = new Nurse();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hWorkers[2] = new Radiologist();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CF48CC-2BCD-80BD-B680-D001FB292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>
            <a:extLst>
              <a:ext uri="{FF2B5EF4-FFF2-40B4-BE49-F238E27FC236}">
                <a16:creationId xmlns:a16="http://schemas.microsoft.com/office/drawing/2014/main" id="{D156A675-4B81-2D49-B359-BEEF1334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913813" cy="9144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Why constructors in an Abstract Class</a:t>
            </a:r>
            <a:r>
              <a:rPr lang="en-US" alt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</p:txBody>
      </p:sp>
      <p:sp>
        <p:nvSpPr>
          <p:cNvPr id="95234" name="Content Placeholder 2">
            <a:extLst>
              <a:ext uri="{FF2B5EF4-FFF2-40B4-BE49-F238E27FC236}">
                <a16:creationId xmlns:a16="http://schemas.microsoft.com/office/drawing/2014/main" id="{686946E4-2EE3-1242-955B-51F13BD2A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8235950" cy="4906963"/>
          </a:xfrm>
        </p:spPr>
        <p:txBody>
          <a:bodyPr/>
          <a:lstStyle/>
          <a:p>
            <a:pPr>
              <a:defRPr/>
            </a:pP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a constructor in an abstract class if you are in one of these situations</a:t>
            </a:r>
          </a:p>
          <a:p>
            <a:pPr lvl="1">
              <a:defRPr/>
            </a:pP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want to perform some initialization (to fields of the abstract class) before the instantiation of a subclass takes place</a:t>
            </a:r>
          </a:p>
          <a:p>
            <a:pPr lvl="2">
              <a:defRPr/>
            </a:pP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remember that a subclass constructor will either explicitly or implicitly call a superclass constructor before the subclass constructor statements are executed</a:t>
            </a:r>
          </a:p>
          <a:p>
            <a:pPr lvl="1">
              <a:defRPr/>
            </a:pP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have defined final fields in the abstract class but you did not initialize them in the declaration itself; in this case, you MUST have a constructor to initialize these fields</a:t>
            </a:r>
          </a:p>
          <a:p>
            <a:pPr>
              <a:defRPr/>
            </a:pP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Constructors in an abstract class should be declared as protected</a:t>
            </a:r>
          </a:p>
          <a:p>
            <a:pPr marL="0" indent="0">
              <a:buNone/>
              <a:defRPr/>
            </a:pPr>
            <a:r>
              <a:rPr lang="en-US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use the normal way of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new </a:t>
            </a:r>
            <a:r>
              <a:rPr lang="en-US" err="1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AbstractClass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()</a:t>
            </a:r>
            <a:r>
              <a:rPr lang="en-US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because you cannot instantiate objects of an abstract class.</a:t>
            </a:r>
          </a:p>
          <a:p>
            <a:pPr>
              <a:defRPr/>
            </a:pPr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1040AE-AEFC-1ADD-94EF-C46A526AA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318816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>
            <a:extLst>
              <a:ext uri="{FF2B5EF4-FFF2-40B4-BE49-F238E27FC236}">
                <a16:creationId xmlns:a16="http://schemas.microsoft.com/office/drawing/2014/main" id="{2641CA38-C4F0-A447-8FD8-5F297157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913813" cy="914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Abstract classes</a:t>
            </a:r>
          </a:p>
        </p:txBody>
      </p:sp>
      <p:sp>
        <p:nvSpPr>
          <p:cNvPr id="99330" name="Content Placeholder 2">
            <a:extLst>
              <a:ext uri="{FF2B5EF4-FFF2-40B4-BE49-F238E27FC236}">
                <a16:creationId xmlns:a16="http://schemas.microsoft.com/office/drawing/2014/main" id="{C4CD0FFE-9F84-7A41-8D09-C7E14D40F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8382000" cy="42973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Trying to instantiate an object of an abstract class is a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compilation error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However, we can declare references of abstract class type 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concrete subclass (that is, one not declared abstract) that does not implement an abstract superclass method is a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compilation error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Note: it is fine for an abstract subclass to not implement an abstract superclass method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Can use abstract superclass name to invoke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static</a:t>
            </a:r>
            <a:r>
              <a:rPr lang="en-US" altLang="en-US">
                <a:ea typeface="ＭＳ Ｐゴシック" panose="020B0600070205080204" pitchFamily="34" charset="-128"/>
              </a:rPr>
              <a:t> methods declared in the abstract superclass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2EF82B-3595-ABEF-04CD-271D5A835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938458-90CE-0E4A-A750-BF06506D2CE4}"/>
              </a:ext>
            </a:extLst>
          </p:cNvPr>
          <p:cNvSpPr/>
          <p:nvPr/>
        </p:nvSpPr>
        <p:spPr>
          <a:xfrm>
            <a:off x="4191000" y="1143000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0356" name="Title 1">
            <a:extLst>
              <a:ext uri="{FF2B5EF4-FFF2-40B4-BE49-F238E27FC236}">
                <a16:creationId xmlns:a16="http://schemas.microsoft.com/office/drawing/2014/main" id="{E9563DF3-10C5-6143-88ED-BCE51770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Abstract vs. Concrete</a:t>
            </a:r>
          </a:p>
        </p:txBody>
      </p:sp>
      <p:pic>
        <p:nvPicPr>
          <p:cNvPr id="100381" name="Content Placeholder 3" descr="Screen Shot 2014-03-22 at 10.07.20 PM.png">
            <a:extLst>
              <a:ext uri="{FF2B5EF4-FFF2-40B4-BE49-F238E27FC236}">
                <a16:creationId xmlns:a16="http://schemas.microsoft.com/office/drawing/2014/main" id="{5D6FE63A-3702-CD41-A566-A6436D2BFEB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35" r="-40935"/>
          <a:stretch>
            <a:fillRect/>
          </a:stretch>
        </p:blipFill>
        <p:spPr>
          <a:xfrm>
            <a:off x="0" y="1066800"/>
            <a:ext cx="11582400" cy="558641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5E085A-BC02-9740-B278-E6BCD65967E8}"/>
              </a:ext>
            </a:extLst>
          </p:cNvPr>
          <p:cNvSpPr/>
          <p:nvPr/>
        </p:nvSpPr>
        <p:spPr>
          <a:xfrm>
            <a:off x="6172200" y="2362200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F87B9-6FE3-2E40-9368-7131FC35C601}"/>
              </a:ext>
            </a:extLst>
          </p:cNvPr>
          <p:cNvSpPr/>
          <p:nvPr/>
        </p:nvSpPr>
        <p:spPr>
          <a:xfrm>
            <a:off x="1828800" y="3352800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456231-2DB6-1C49-A366-EDA8B402CECA}"/>
              </a:ext>
            </a:extLst>
          </p:cNvPr>
          <p:cNvSpPr/>
          <p:nvPr/>
        </p:nvSpPr>
        <p:spPr>
          <a:xfrm>
            <a:off x="6096000" y="3657600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72B6D-983E-974C-BA8F-C5F5B38BC86A}"/>
              </a:ext>
            </a:extLst>
          </p:cNvPr>
          <p:cNvSpPr/>
          <p:nvPr/>
        </p:nvSpPr>
        <p:spPr>
          <a:xfrm>
            <a:off x="3962400" y="2819400"/>
            <a:ext cx="914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F7C0BF-DD78-894F-A843-312B5A2CBFF3}"/>
              </a:ext>
            </a:extLst>
          </p:cNvPr>
          <p:cNvSpPr/>
          <p:nvPr/>
        </p:nvSpPr>
        <p:spPr>
          <a:xfrm>
            <a:off x="3962400" y="4572000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920466-CBB9-F74C-9020-C60DF6FED6FD}"/>
              </a:ext>
            </a:extLst>
          </p:cNvPr>
          <p:cNvSpPr/>
          <p:nvPr/>
        </p:nvSpPr>
        <p:spPr>
          <a:xfrm>
            <a:off x="2590800" y="4572000"/>
            <a:ext cx="838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6834BB-E789-C74F-9408-8B6B3AC59D5F}"/>
              </a:ext>
            </a:extLst>
          </p:cNvPr>
          <p:cNvSpPr/>
          <p:nvPr/>
        </p:nvSpPr>
        <p:spPr>
          <a:xfrm>
            <a:off x="304800" y="5105400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93896-E77A-BB40-9DF7-8A690443973C}"/>
              </a:ext>
            </a:extLst>
          </p:cNvPr>
          <p:cNvSpPr/>
          <p:nvPr/>
        </p:nvSpPr>
        <p:spPr>
          <a:xfrm>
            <a:off x="3352800" y="5181600"/>
            <a:ext cx="990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6FEA85-DDDF-415A-5E39-BA1D2989B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938458-90CE-0E4A-A750-BF06506D2CE4}"/>
              </a:ext>
            </a:extLst>
          </p:cNvPr>
          <p:cNvSpPr/>
          <p:nvPr/>
        </p:nvSpPr>
        <p:spPr>
          <a:xfrm>
            <a:off x="4191000" y="1143000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0356" name="Title 1">
            <a:extLst>
              <a:ext uri="{FF2B5EF4-FFF2-40B4-BE49-F238E27FC236}">
                <a16:creationId xmlns:a16="http://schemas.microsoft.com/office/drawing/2014/main" id="{E9563DF3-10C5-6143-88ED-BCE51770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Abstract vs. Concrete</a:t>
            </a:r>
          </a:p>
        </p:txBody>
      </p:sp>
      <p:pic>
        <p:nvPicPr>
          <p:cNvPr id="100381" name="Content Placeholder 3" descr="Screen Shot 2014-03-22 at 10.07.20 PM.png">
            <a:extLst>
              <a:ext uri="{FF2B5EF4-FFF2-40B4-BE49-F238E27FC236}">
                <a16:creationId xmlns:a16="http://schemas.microsoft.com/office/drawing/2014/main" id="{5D6FE63A-3702-CD41-A566-A6436D2BFEB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35" r="-40935"/>
          <a:stretch>
            <a:fillRect/>
          </a:stretch>
        </p:blipFill>
        <p:spPr>
          <a:xfrm>
            <a:off x="0" y="1066800"/>
            <a:ext cx="11582400" cy="558641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5E085A-BC02-9740-B278-E6BCD65967E8}"/>
              </a:ext>
            </a:extLst>
          </p:cNvPr>
          <p:cNvSpPr/>
          <p:nvPr/>
        </p:nvSpPr>
        <p:spPr>
          <a:xfrm>
            <a:off x="6172200" y="2362200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F87B9-6FE3-2E40-9368-7131FC35C601}"/>
              </a:ext>
            </a:extLst>
          </p:cNvPr>
          <p:cNvSpPr/>
          <p:nvPr/>
        </p:nvSpPr>
        <p:spPr>
          <a:xfrm>
            <a:off x="1828800" y="3352800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456231-2DB6-1C49-A366-EDA8B402CECA}"/>
              </a:ext>
            </a:extLst>
          </p:cNvPr>
          <p:cNvSpPr/>
          <p:nvPr/>
        </p:nvSpPr>
        <p:spPr>
          <a:xfrm>
            <a:off x="6096000" y="3657600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72B6D-983E-974C-BA8F-C5F5B38BC86A}"/>
              </a:ext>
            </a:extLst>
          </p:cNvPr>
          <p:cNvSpPr/>
          <p:nvPr/>
        </p:nvSpPr>
        <p:spPr>
          <a:xfrm>
            <a:off x="3962400" y="2819400"/>
            <a:ext cx="914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F7C0BF-DD78-894F-A843-312B5A2CBFF3}"/>
              </a:ext>
            </a:extLst>
          </p:cNvPr>
          <p:cNvSpPr/>
          <p:nvPr/>
        </p:nvSpPr>
        <p:spPr>
          <a:xfrm>
            <a:off x="3962400" y="4572000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920466-CBB9-F74C-9020-C60DF6FED6FD}"/>
              </a:ext>
            </a:extLst>
          </p:cNvPr>
          <p:cNvSpPr/>
          <p:nvPr/>
        </p:nvSpPr>
        <p:spPr>
          <a:xfrm>
            <a:off x="2590800" y="4572000"/>
            <a:ext cx="838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6834BB-E789-C74F-9408-8B6B3AC59D5F}"/>
              </a:ext>
            </a:extLst>
          </p:cNvPr>
          <p:cNvSpPr/>
          <p:nvPr/>
        </p:nvSpPr>
        <p:spPr>
          <a:xfrm>
            <a:off x="304800" y="5105400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93896-E77A-BB40-9DF7-8A690443973C}"/>
              </a:ext>
            </a:extLst>
          </p:cNvPr>
          <p:cNvSpPr/>
          <p:nvPr/>
        </p:nvSpPr>
        <p:spPr>
          <a:xfrm>
            <a:off x="3352800" y="5181600"/>
            <a:ext cx="990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DB81A-D797-C675-F27B-FE5BC17FC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7718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8B366B31-4A9C-EA4E-8577-384986E8E6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9.7 Polymorphism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163F7EE-AC62-E842-B353-540CC617AF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Abstract Shape Class Example</a:t>
            </a:r>
          </a:p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CC3E87-A307-92DB-F26F-66EE43E7E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359998-075D-6444-B731-61395708312C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5612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1AF314-73D6-3244-968E-635F736C4BA1}"/>
              </a:ext>
            </a:extLst>
          </p:cNvPr>
          <p:cNvSpPr txBox="1"/>
          <p:nvPr/>
        </p:nvSpPr>
        <p:spPr>
          <a:xfrm>
            <a:off x="1066800" y="652574"/>
            <a:ext cx="6718506" cy="62478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Shape {</a:t>
            </a:r>
          </a:p>
          <a:p>
            <a:pPr>
              <a:defRPr/>
            </a:pPr>
            <a:endParaRPr lang="en-US" sz="1600">
              <a:latin typeface="Consolas"/>
              <a:ea typeface="ＭＳ Ｐゴシック" charset="0"/>
            </a:endParaRPr>
          </a:p>
          <a:p>
            <a:pPr lvl="1"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protected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0000C0"/>
                </a:solidFill>
                <a:highlight>
                  <a:srgbClr val="F0D8A8"/>
                </a:highlight>
                <a:latin typeface="Consolas"/>
                <a:ea typeface="ＭＳ Ｐゴシック" charset="0"/>
              </a:rPr>
              <a:t>perimeter</a:t>
            </a:r>
            <a:r>
              <a:rPr lang="en-US" sz="1600" b="1">
                <a:solidFill>
                  <a:srgbClr val="000000"/>
                </a:solidFill>
                <a:highlight>
                  <a:srgbClr val="F0D8A8"/>
                </a:highlight>
                <a:latin typeface="Consolas"/>
                <a:ea typeface="ＭＳ Ｐゴシック" charset="0"/>
              </a:rPr>
              <a:t>;</a:t>
            </a:r>
          </a:p>
          <a:p>
            <a:pPr lvl="1"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protected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0000C0"/>
                </a:solidFill>
                <a:latin typeface="Consolas"/>
                <a:ea typeface="ＭＳ Ｐゴシック" charset="0"/>
              </a:rPr>
              <a:t>area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 lvl="1">
              <a:defRPr/>
            </a:pPr>
            <a:endParaRPr lang="en-US" sz="1600">
              <a:latin typeface="Consolas"/>
              <a:ea typeface="ＭＳ Ｐゴシック" charset="0"/>
            </a:endParaRPr>
          </a:p>
          <a:p>
            <a:pPr lvl="1"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 err="1">
                <a:solidFill>
                  <a:srgbClr val="595959"/>
                </a:solidFill>
                <a:latin typeface="Consolas"/>
                <a:ea typeface="ＭＳ Ｐゴシック" charset="0"/>
              </a:rPr>
              <a:t>getPerimeter</a:t>
            </a:r>
            <a:r>
              <a:rPr lang="en-US" sz="1600" b="1">
                <a:solidFill>
                  <a:srgbClr val="595959"/>
                </a:solidFill>
                <a:latin typeface="Consolas"/>
                <a:ea typeface="ＭＳ Ｐゴシック" charset="0"/>
              </a:rPr>
              <a:t>() 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{</a:t>
            </a:r>
          </a:p>
          <a:p>
            <a:pPr lvl="1"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	return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0000C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perimeter</a:t>
            </a:r>
            <a:r>
              <a:rPr lang="en-US" sz="1600" b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;</a:t>
            </a:r>
          </a:p>
          <a:p>
            <a:pPr lvl="1"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</a:p>
          <a:p>
            <a:pPr lvl="1"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setPerimeter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c) {</a:t>
            </a:r>
          </a:p>
          <a:p>
            <a:pPr lvl="1">
              <a:defRPr/>
            </a:pPr>
            <a:r>
              <a:rPr lang="en-US" sz="1600">
                <a:solidFill>
                  <a:srgbClr val="0000C0"/>
                </a:solidFill>
                <a:highlight>
                  <a:srgbClr val="F0D8A8"/>
                </a:highlight>
                <a:latin typeface="Consolas"/>
                <a:ea typeface="ＭＳ Ｐゴシック" charset="0"/>
              </a:rPr>
              <a:t>	perimeter</a:t>
            </a:r>
            <a:r>
              <a:rPr lang="en-US" sz="1600">
                <a:solidFill>
                  <a:srgbClr val="000000"/>
                </a:solidFill>
                <a:highlight>
                  <a:srgbClr val="F0D8A8"/>
                </a:highlight>
                <a:latin typeface="Consolas"/>
                <a:ea typeface="ＭＳ Ｐゴシック" charset="0"/>
              </a:rPr>
              <a:t> = c;</a:t>
            </a:r>
          </a:p>
          <a:p>
            <a:pPr lvl="1"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</a:p>
          <a:p>
            <a:pPr lvl="1"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getArea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() {</a:t>
            </a:r>
          </a:p>
          <a:p>
            <a:pPr lvl="1"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	return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0000C0"/>
                </a:solidFill>
                <a:latin typeface="Consolas"/>
                <a:ea typeface="ＭＳ Ｐゴシック" charset="0"/>
              </a:rPr>
              <a:t>area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 lvl="1"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</a:p>
          <a:p>
            <a:pPr lvl="1"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setArea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a) {</a:t>
            </a:r>
          </a:p>
          <a:p>
            <a:pPr lvl="1">
              <a:defRPr/>
            </a:pPr>
            <a:r>
              <a:rPr lang="en-US" sz="1600">
                <a:solidFill>
                  <a:srgbClr val="0000C0"/>
                </a:solidFill>
                <a:latin typeface="Consolas"/>
                <a:ea typeface="ＭＳ Ｐゴシック" charset="0"/>
              </a:rPr>
              <a:t>	area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= a;</a:t>
            </a:r>
          </a:p>
          <a:p>
            <a:pPr lvl="1"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</a:p>
          <a:p>
            <a:pPr lvl="1">
              <a:defRPr/>
            </a:pPr>
            <a:endParaRPr lang="en-US" sz="1600">
              <a:latin typeface="Consolas"/>
              <a:ea typeface="ＭＳ Ｐゴシック" charset="0"/>
            </a:endParaRPr>
          </a:p>
          <a:p>
            <a:pPr lvl="1"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String </a:t>
            </a:r>
            <a:r>
              <a:rPr lang="en-US" sz="16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toString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() {</a:t>
            </a:r>
          </a:p>
          <a:p>
            <a:pPr lvl="2"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String s = </a:t>
            </a:r>
            <a:r>
              <a:rPr lang="en-US" sz="1600">
                <a:solidFill>
                  <a:srgbClr val="2A00FF"/>
                </a:solidFill>
                <a:latin typeface="Consolas"/>
                <a:ea typeface="ＭＳ Ｐゴシック" charset="0"/>
              </a:rPr>
              <a:t>""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 lvl="2"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s = 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String.</a:t>
            </a:r>
            <a:r>
              <a:rPr lang="en-US" sz="16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format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  <a:ea typeface="ＭＳ Ｐゴシック" charset="0"/>
              </a:rPr>
              <a:t>"perimeter = %.2f;"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, </a:t>
            </a:r>
            <a:r>
              <a:rPr lang="en-US" sz="1600" i="1">
                <a:solidFill>
                  <a:srgbClr val="0000C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perimeter</a:t>
            </a:r>
            <a:r>
              <a:rPr lang="en-US" sz="1600" i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);</a:t>
            </a:r>
          </a:p>
          <a:p>
            <a:pPr lvl="2"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s = 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String.</a:t>
            </a:r>
            <a:r>
              <a:rPr lang="en-US" sz="16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format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  <a:ea typeface="ＭＳ Ｐゴシック" charset="0"/>
              </a:rPr>
              <a:t>"%s area = %.2f"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, s, </a:t>
            </a:r>
            <a:r>
              <a:rPr lang="en-US" sz="1600" i="1">
                <a:solidFill>
                  <a:srgbClr val="0000C0"/>
                </a:solidFill>
                <a:latin typeface="Consolas"/>
                <a:ea typeface="ＭＳ Ｐゴシック" charset="0"/>
              </a:rPr>
              <a:t>area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 lvl="2"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s;</a:t>
            </a:r>
          </a:p>
          <a:p>
            <a:pPr lvl="1"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  <a:ea typeface="ＭＳ Ｐゴシック" charset="0"/>
              </a:rPr>
              <a:t>// end class Shape</a:t>
            </a:r>
          </a:p>
        </p:txBody>
      </p:sp>
      <p:sp>
        <p:nvSpPr>
          <p:cNvPr id="101378" name="TextBox 1">
            <a:extLst>
              <a:ext uri="{FF2B5EF4-FFF2-40B4-BE49-F238E27FC236}">
                <a16:creationId xmlns:a16="http://schemas.microsoft.com/office/drawing/2014/main" id="{60388EE4-956E-8542-BF66-EBAC0547D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724710"/>
            <a:ext cx="2667000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Concrete Shape 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C1D460-D672-5EE1-6329-638D082EA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4D6EF2-69D1-E246-BEB8-BD7599735DE4}"/>
              </a:ext>
            </a:extLst>
          </p:cNvPr>
          <p:cNvSpPr txBox="1"/>
          <p:nvPr/>
        </p:nvSpPr>
        <p:spPr>
          <a:xfrm>
            <a:off x="1524000" y="508287"/>
            <a:ext cx="4323620" cy="4339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Square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extends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Shape {</a:t>
            </a:r>
          </a:p>
          <a:p>
            <a:pPr>
              <a:defRPr/>
            </a:pPr>
            <a:endParaRPr lang="en-US" sz="1400">
              <a:latin typeface="Consolas"/>
              <a:ea typeface="ＭＳ Ｐゴシック" charset="0"/>
            </a:endParaRPr>
          </a:p>
          <a:p>
            <a:pPr lvl="1"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protected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 lvl="1">
              <a:defRPr/>
            </a:pPr>
            <a:endParaRPr lang="en-US" sz="1400">
              <a:latin typeface="Consolas"/>
              <a:ea typeface="ＭＳ Ｐゴシック" charset="0"/>
            </a:endParaRPr>
          </a:p>
          <a:p>
            <a:pPr lvl="1"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getSide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() {</a:t>
            </a:r>
          </a:p>
          <a:p>
            <a:pPr lvl="1"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	return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 lvl="1"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</a:p>
          <a:p>
            <a:pPr lvl="1">
              <a:defRPr/>
            </a:pPr>
            <a:endParaRPr lang="en-US" sz="1400">
              <a:latin typeface="Consolas"/>
              <a:ea typeface="ＭＳ Ｐゴシック" charset="0"/>
            </a:endParaRPr>
          </a:p>
          <a:p>
            <a:pPr lvl="1"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setSide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s) {</a:t>
            </a:r>
          </a:p>
          <a:p>
            <a:pPr lvl="2">
              <a:defRPr/>
            </a:pPr>
            <a:r>
              <a:rPr lang="en-US" sz="1400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= s;</a:t>
            </a:r>
          </a:p>
          <a:p>
            <a:pPr lvl="2">
              <a:defRPr/>
            </a:pPr>
            <a:r>
              <a:rPr lang="en-US" sz="14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.setPerimeter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* 4);</a:t>
            </a:r>
          </a:p>
          <a:p>
            <a:pPr lvl="2">
              <a:defRPr/>
            </a:pPr>
            <a:r>
              <a:rPr lang="en-US" sz="14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.setArea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4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 lvl="1"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</a:p>
          <a:p>
            <a:pPr lvl="1">
              <a:defRPr/>
            </a:pPr>
            <a:endParaRPr lang="en-US" sz="1400">
              <a:latin typeface="Consolas"/>
              <a:ea typeface="ＭＳ Ｐゴシック" charset="0"/>
            </a:endParaRPr>
          </a:p>
          <a:p>
            <a:pPr lvl="1"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setPerimeter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c) {</a:t>
            </a:r>
          </a:p>
          <a:p>
            <a:pPr lvl="2">
              <a:defRPr/>
            </a:pPr>
            <a:r>
              <a:rPr lang="en-US" sz="1400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= c/4;</a:t>
            </a:r>
          </a:p>
          <a:p>
            <a:pPr lvl="2">
              <a:defRPr/>
            </a:pPr>
            <a:r>
              <a:rPr lang="en-US" sz="14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.setPerimeter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(c);</a:t>
            </a:r>
          </a:p>
          <a:p>
            <a:pPr lvl="2">
              <a:defRPr/>
            </a:pPr>
            <a:r>
              <a:rPr lang="en-US" sz="14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.setArea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4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 lvl="1"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</p:txBody>
      </p:sp>
      <p:sp>
        <p:nvSpPr>
          <p:cNvPr id="102402" name="TextBox 5">
            <a:extLst>
              <a:ext uri="{FF2B5EF4-FFF2-40B4-BE49-F238E27FC236}">
                <a16:creationId xmlns:a16="http://schemas.microsoft.com/office/drawing/2014/main" id="{72553114-AAB2-B942-9C22-95C1192FE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95800"/>
            <a:ext cx="54102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setArea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a) {</a:t>
            </a:r>
          </a:p>
          <a:p>
            <a:pPr eaLnBrk="1" hangingPunct="1"/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     	    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en-US" sz="1400" i="1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	    </a:t>
            </a:r>
            <a:r>
              <a:rPr lang="en-US" altLang="en-US" sz="1400" b="1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Perimeter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* 4);</a:t>
            </a: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	    </a:t>
            </a:r>
            <a:r>
              <a:rPr lang="en-US" altLang="en-US" sz="1400" b="1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.setArea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Square(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pPr eaLnBrk="1" hangingPunct="1"/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     	    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	    </a:t>
            </a:r>
            <a:r>
              <a:rPr lang="en-US" altLang="en-US" sz="1400" b="1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Perimeter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* 4);</a:t>
            </a: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	    </a:t>
            </a:r>
            <a:r>
              <a:rPr lang="en-US" altLang="en-US" sz="1400" b="1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.setArea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Square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D2FA12-1982-FD88-8375-F2F1F4B5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890E80-E560-4E4B-B246-1C193E1A1F99}"/>
              </a:ext>
            </a:extLst>
          </p:cNvPr>
          <p:cNvSpPr txBox="1"/>
          <p:nvPr/>
        </p:nvSpPr>
        <p:spPr>
          <a:xfrm>
            <a:off x="1981200" y="885885"/>
            <a:ext cx="6324600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Circle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extends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Shape {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 protected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  <a:endParaRPr lang="en-US" sz="12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 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getRadius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() {</a:t>
            </a: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	return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  }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 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setRadius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r) {</a:t>
            </a:r>
          </a:p>
          <a:p>
            <a:pPr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  	radius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r;</a:t>
            </a: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	</a:t>
            </a:r>
            <a:r>
              <a:rPr lang="en-US" sz="12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</a:t>
            </a:r>
            <a:r>
              <a:rPr lang="en-US" sz="1200" b="1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setPerimeter</a:t>
            </a:r>
            <a:r>
              <a:rPr lang="en-US" sz="1200" b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(2 * </a:t>
            </a:r>
            <a:r>
              <a:rPr lang="en-US" sz="1200" b="1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Math.</a:t>
            </a:r>
            <a:r>
              <a:rPr lang="en-US" sz="1200" b="1" i="1" err="1">
                <a:solidFill>
                  <a:srgbClr val="0000C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PI</a:t>
            </a:r>
            <a:r>
              <a:rPr lang="en-US" sz="1200" b="1" i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 * </a:t>
            </a:r>
            <a:r>
              <a:rPr lang="en-US" sz="1200" b="1" i="1">
                <a:solidFill>
                  <a:srgbClr val="0000C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radius</a:t>
            </a:r>
            <a:r>
              <a:rPr lang="en-US" sz="1200" b="1" i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	</a:t>
            </a:r>
            <a:r>
              <a:rPr lang="en-US" sz="12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.setArea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b="1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2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b="1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b="1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  }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 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setPerimeter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c) {</a:t>
            </a:r>
          </a:p>
          <a:p>
            <a:pPr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  	radius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c/(2 * </a:t>
            </a:r>
            <a:r>
              <a:rPr lang="en-US" sz="1200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	</a:t>
            </a:r>
            <a:r>
              <a:rPr lang="en-US" sz="12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</a:t>
            </a:r>
            <a:r>
              <a:rPr lang="en-US" sz="1200" b="1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setPerimeter</a:t>
            </a:r>
            <a:r>
              <a:rPr lang="en-US" sz="1200" b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(c);</a:t>
            </a: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	</a:t>
            </a:r>
            <a:r>
              <a:rPr lang="en-US" sz="12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.setArea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b="1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2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b="1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b="1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  }</a:t>
            </a:r>
          </a:p>
          <a:p>
            <a:pPr>
              <a:defRPr/>
            </a:pPr>
            <a:endParaRPr lang="en-US" sz="1200" b="1">
              <a:solidFill>
                <a:srgbClr val="7F0055"/>
              </a:solidFill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 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setArea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a) {</a:t>
            </a:r>
          </a:p>
          <a:p>
            <a:pPr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  	radius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</a:t>
            </a:r>
            <a:r>
              <a:rPr lang="en-US" sz="1200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sqrt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(a/</a:t>
            </a:r>
            <a:r>
              <a:rPr lang="en-US" sz="12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	</a:t>
            </a:r>
            <a:r>
              <a:rPr lang="en-US" sz="12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</a:t>
            </a:r>
            <a:r>
              <a:rPr lang="en-US" sz="1200" b="1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setPerimeter</a:t>
            </a:r>
            <a:r>
              <a:rPr lang="en-US" sz="1200" b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(2 * </a:t>
            </a:r>
            <a:r>
              <a:rPr lang="en-US" sz="1200" b="1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Math.</a:t>
            </a:r>
            <a:r>
              <a:rPr lang="en-US" sz="1200" b="1" i="1" err="1">
                <a:solidFill>
                  <a:srgbClr val="0000C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PI</a:t>
            </a:r>
            <a:r>
              <a:rPr lang="en-US" sz="1200" b="1" i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 * </a:t>
            </a:r>
            <a:r>
              <a:rPr lang="en-US" sz="1200" b="1" i="1">
                <a:solidFill>
                  <a:srgbClr val="0000C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radius</a:t>
            </a:r>
            <a:r>
              <a:rPr lang="en-US" sz="1200" b="1" i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	</a:t>
            </a:r>
            <a:r>
              <a:rPr lang="en-US" sz="12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.setArea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(a);</a:t>
            </a:r>
          </a:p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B6AE5-3729-7B40-8121-5FD6ADDC3963}"/>
              </a:ext>
            </a:extLst>
          </p:cNvPr>
          <p:cNvSpPr txBox="1"/>
          <p:nvPr/>
        </p:nvSpPr>
        <p:spPr>
          <a:xfrm>
            <a:off x="2133600" y="5444173"/>
            <a:ext cx="6248400" cy="1384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Circle(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r) {</a:t>
            </a:r>
          </a:p>
          <a:p>
            <a:pPr>
              <a:defRPr/>
            </a:pPr>
            <a:r>
              <a:rPr lang="en-US" sz="1400">
                <a:solidFill>
                  <a:srgbClr val="0000C0"/>
                </a:solidFill>
                <a:latin typeface="Consolas"/>
                <a:ea typeface="ＭＳ Ｐゴシック" charset="0"/>
              </a:rPr>
              <a:t> 	radius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= r;</a:t>
            </a: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	</a:t>
            </a:r>
            <a:r>
              <a:rPr lang="en-US" sz="14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</a:t>
            </a:r>
            <a:r>
              <a:rPr lang="en-US" sz="1400" b="1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setPerimeter</a:t>
            </a:r>
            <a:r>
              <a:rPr lang="en-US" sz="1400" b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(2 * </a:t>
            </a:r>
            <a:r>
              <a:rPr lang="en-US" sz="1400" b="1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Math.</a:t>
            </a:r>
            <a:r>
              <a:rPr lang="en-US" sz="1400" b="1" i="1" err="1">
                <a:solidFill>
                  <a:srgbClr val="0000C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PI</a:t>
            </a:r>
            <a:r>
              <a:rPr lang="en-US" sz="1400" b="1" i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 * </a:t>
            </a:r>
            <a:r>
              <a:rPr lang="en-US" sz="1400" b="1" i="1">
                <a:solidFill>
                  <a:srgbClr val="0000C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radius</a:t>
            </a:r>
            <a:r>
              <a:rPr lang="en-US" sz="1400" b="1" i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	</a:t>
            </a:r>
            <a:r>
              <a:rPr lang="en-US" sz="14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.setArea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400" b="1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4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400" b="1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4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400" b="1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400" b="1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} </a:t>
            </a:r>
            <a:r>
              <a:rPr lang="en-US" sz="1400">
                <a:solidFill>
                  <a:srgbClr val="3F7F5F"/>
                </a:solidFill>
                <a:latin typeface="Consolas"/>
                <a:ea typeface="ＭＳ Ｐゴシック" charset="0"/>
              </a:rPr>
              <a:t>// end Class Circle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6A9C73-9EC9-C16F-676E-579C8139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extBox 6">
            <a:extLst>
              <a:ext uri="{FF2B5EF4-FFF2-40B4-BE49-F238E27FC236}">
                <a16:creationId xmlns:a16="http://schemas.microsoft.com/office/drawing/2014/main" id="{89980E98-8D3E-A04E-B4F5-3ED0893AE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09600"/>
            <a:ext cx="6781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ShapeTest </a:t>
            </a:r>
          </a:p>
          <a:p>
            <a:pPr eaLnBrk="1" hangingPunct="1"/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en-US" sz="18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main(String[] args) </a:t>
            </a:r>
          </a:p>
          <a:p>
            <a:pPr eaLnBrk="1" hangingPunct="1"/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	Shape[] arr =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Shape[3];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	arr[0] =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Shape();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	arr[1] =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Square(5);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	arr[2] =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Circle(5);</a:t>
            </a:r>
          </a:p>
          <a:p>
            <a:pPr eaLnBrk="1" hangingPunct="1"/>
            <a:endParaRPr lang="en-US" altLang="en-US" sz="18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	arr[0].setArea(100);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	arr[1].setArea(100);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	arr[2].setArea(100);</a:t>
            </a:r>
          </a:p>
          <a:p>
            <a:pPr eaLnBrk="1" hangingPunct="1"/>
            <a:endParaRPr lang="en-US" altLang="en-US" sz="1800">
              <a:latin typeface="Consolas" panose="020B0609020204030204" pitchFamily="49" charset="0"/>
            </a:endParaRPr>
          </a:p>
          <a:p>
            <a:pPr eaLnBrk="1" hangingPunct="1"/>
            <a:r>
              <a:rPr lang="nn-NO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  	for</a:t>
            </a:r>
            <a:r>
              <a:rPr lang="nn-NO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i = 0; i &lt; arr.</a:t>
            </a:r>
            <a:r>
              <a:rPr lang="nn-NO" altLang="en-US" sz="1800" b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	    System.</a:t>
            </a:r>
            <a:r>
              <a:rPr lang="en-US" altLang="en-US" sz="18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nsolas" panose="020B0609020204030204" pitchFamily="49" charset="0"/>
              </a:rPr>
              <a:t>.println(arr[i].toString());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/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eaLnBrk="1" hangingPunct="1"/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// end Class ShapeTest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CA3603-E5A9-C251-7EFE-6187E804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C580-E3AB-0E42-A337-3EEE3681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" y="304800"/>
            <a:ext cx="83820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Modify Shape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06E00464-9FAE-E841-B078-82C8DB708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534400" cy="4724400"/>
          </a:xfrm>
        </p:spPr>
        <p:txBody>
          <a:bodyPr/>
          <a:lstStyle/>
          <a:p>
            <a:pPr lvl="1" eaLnBrk="1" hangingPunct="1">
              <a:buFont typeface="Wingdings 2" charset="0"/>
              <a:buChar char=""/>
              <a:defRPr/>
            </a:pPr>
            <a:r>
              <a:rPr lang="en-US" sz="2000"/>
              <a:t>Make Shape an abstract class that </a:t>
            </a:r>
            <a:r>
              <a:rPr lang="en-US" sz="2000">
                <a:solidFill>
                  <a:srgbClr val="0070C0"/>
                </a:solidFill>
              </a:rPr>
              <a:t>defines</a:t>
            </a:r>
            <a:r>
              <a:rPr lang="en-US" sz="2000"/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/>
              <a:t>and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lang="en-US" sz="2000"/>
              <a:t> methods</a:t>
            </a:r>
          </a:p>
          <a:p>
            <a:pPr marL="349250" lvl="1" indent="0" eaLnBrk="1" hangingPunct="1">
              <a:buFont typeface="Wingdings 2" charset="0"/>
              <a:buNone/>
              <a:defRPr/>
            </a:pPr>
            <a:endParaRPr lang="en-US" sz="2000"/>
          </a:p>
          <a:p>
            <a:pPr lvl="1" eaLnBrk="1" hangingPunct="1">
              <a:buFont typeface="Wingdings 2" charset="0"/>
              <a:buChar char=""/>
              <a:defRPr/>
            </a:pPr>
            <a:r>
              <a:rPr lang="en-US" sz="2000"/>
              <a:t>Shape </a:t>
            </a:r>
            <a:r>
              <a:rPr lang="en-US" sz="2000">
                <a:solidFill>
                  <a:srgbClr val="0070C0"/>
                </a:solidFill>
              </a:rPr>
              <a:t>declares</a:t>
            </a:r>
            <a:r>
              <a:rPr lang="en-US" sz="2000"/>
              <a:t> (but does not define)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setArea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/>
              <a:t>and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setPerimeter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/>
              <a:t>methods. But requires any concrete subclass to define these methods</a:t>
            </a:r>
          </a:p>
          <a:p>
            <a:pPr marL="349250" lvl="1" indent="0" eaLnBrk="1" hangingPunct="1">
              <a:buFont typeface="Wingdings 2" charset="0"/>
              <a:buNone/>
              <a:defRPr/>
            </a:pPr>
            <a:endParaRPr lang="en-US" sz="2000"/>
          </a:p>
          <a:p>
            <a:pPr lvl="1" eaLnBrk="1" hangingPunct="1">
              <a:buFont typeface="Wingdings 2" charset="0"/>
              <a:buChar char=""/>
              <a:defRPr/>
            </a:pPr>
            <a:r>
              <a:rPr lang="en-US" sz="2000"/>
              <a:t>Shape declares attributes area and perimeter</a:t>
            </a:r>
          </a:p>
          <a:p>
            <a:pPr marL="349250" lvl="1" indent="0" eaLnBrk="1" hangingPunct="1">
              <a:buFont typeface="Wingdings 2" charset="0"/>
              <a:buNone/>
              <a:defRPr/>
            </a:pPr>
            <a:endParaRPr lang="en-US" sz="2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C03AC0-0EF8-7BE3-C684-87B5C3EC1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2BD1C090-1BC5-0E42-81F9-91F10BDE0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(2) Polymorphic </a:t>
            </a:r>
            <a:r>
              <a:rPr lang="en-US" altLang="en-US" err="1">
                <a:ea typeface="ＭＳ Ｐゴシック" panose="020B0600070205080204" pitchFamily="34" charset="-128"/>
              </a:rPr>
              <a:t>ArrayList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80840E6F-267D-0546-AC5B-5E73B184D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5132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ArrayList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&lt;</a:t>
            </a: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HospitalWorker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&gt; </a:t>
            </a: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hwList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= new </a:t>
            </a: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ArrayList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&lt;&gt; ();</a:t>
            </a:r>
          </a:p>
          <a:p>
            <a:pPr lvl="1">
              <a:buFontTx/>
              <a:buNone/>
            </a:pPr>
            <a:endParaRPr lang="en-US" altLang="en-US" sz="20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Physician </a:t>
            </a:r>
            <a:r>
              <a:rPr lang="en-US" altLang="en-US" sz="20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aPhysician</a:t>
            </a: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= new Physician();</a:t>
            </a:r>
          </a:p>
          <a:p>
            <a:pPr lvl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Nurse </a:t>
            </a:r>
            <a:r>
              <a:rPr lang="en-US" altLang="en-US" sz="20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aNurse</a:t>
            </a: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= new Nurse();</a:t>
            </a:r>
          </a:p>
          <a:p>
            <a:pPr lvl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Radiologist </a:t>
            </a:r>
            <a:r>
              <a:rPr lang="en-US" altLang="en-US" sz="20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aRadiologist</a:t>
            </a: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= new Radiologist();</a:t>
            </a:r>
          </a:p>
          <a:p>
            <a:pPr lvl="1">
              <a:buFontTx/>
              <a:buNone/>
            </a:pPr>
            <a:endParaRPr lang="en-US" altLang="en-US" sz="20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sz="20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hwList.add</a:t>
            </a: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aPhysician</a:t>
            </a: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20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hwList.add</a:t>
            </a: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aNurse</a:t>
            </a: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20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hwList.add</a:t>
            </a: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b="1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aRadiologist</a:t>
            </a: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58E27A-F951-955E-5332-3C896A8FF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2AED52-9921-E342-A728-9744E8F42926}"/>
              </a:ext>
            </a:extLst>
          </p:cNvPr>
          <p:cNvSpPr txBox="1"/>
          <p:nvPr/>
        </p:nvSpPr>
        <p:spPr>
          <a:xfrm>
            <a:off x="838200" y="750888"/>
            <a:ext cx="8215261" cy="60016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abstract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Shape {</a:t>
            </a:r>
          </a:p>
          <a:p>
            <a:pPr>
              <a:defRPr/>
            </a:pPr>
            <a:endParaRPr lang="en-US" sz="16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	protected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0000C0"/>
                </a:solidFill>
                <a:latin typeface="Consolas"/>
                <a:ea typeface="ＭＳ Ｐゴシック" charset="0"/>
              </a:rPr>
              <a:t>perimeter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	protected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0000C0"/>
                </a:solidFill>
                <a:latin typeface="Consolas"/>
                <a:ea typeface="ＭＳ Ｐゴシック" charset="0"/>
              </a:rPr>
              <a:t>area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endParaRPr lang="en-US" sz="16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	public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getPerimeter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() {</a:t>
            </a:r>
          </a:p>
          <a:p>
            <a:pPr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	    return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0000C0"/>
                </a:solidFill>
                <a:latin typeface="Consolas"/>
                <a:ea typeface="ＭＳ Ｐゴシック" charset="0"/>
              </a:rPr>
              <a:t>perimeter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	}</a:t>
            </a:r>
          </a:p>
          <a:p>
            <a:pPr>
              <a:defRPr/>
            </a:pPr>
            <a:endParaRPr lang="en-US" sz="16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	public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abstract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setPerimeter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c);</a:t>
            </a:r>
          </a:p>
          <a:p>
            <a:pPr>
              <a:defRPr/>
            </a:pPr>
            <a:endParaRPr lang="en-US" sz="16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	public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getArea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() {</a:t>
            </a:r>
          </a:p>
          <a:p>
            <a:pPr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	    return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0000C0"/>
                </a:solidFill>
                <a:latin typeface="Consolas"/>
                <a:ea typeface="ＭＳ Ｐゴシック" charset="0"/>
              </a:rPr>
              <a:t>area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	}</a:t>
            </a:r>
          </a:p>
          <a:p>
            <a:pPr>
              <a:defRPr/>
            </a:pPr>
            <a:endParaRPr lang="en-US" sz="16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	public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abstract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setArea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a);</a:t>
            </a:r>
          </a:p>
          <a:p>
            <a:pPr>
              <a:defRPr/>
            </a:pPr>
            <a:endParaRPr lang="en-US" sz="16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	public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String </a:t>
            </a:r>
            <a:r>
              <a:rPr lang="en-US" sz="16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toString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() {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	    String s = </a:t>
            </a:r>
            <a:r>
              <a:rPr lang="en-US" sz="1600">
                <a:solidFill>
                  <a:srgbClr val="2A00FF"/>
                </a:solidFill>
                <a:latin typeface="Consolas"/>
                <a:ea typeface="ＭＳ Ｐゴシック" charset="0"/>
              </a:rPr>
              <a:t>""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	    s = 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String.</a:t>
            </a:r>
            <a:r>
              <a:rPr lang="en-US" sz="16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format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  <a:ea typeface="ＭＳ Ｐゴシック" charset="0"/>
              </a:rPr>
              <a:t>”perimeter = %.2f;"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, </a:t>
            </a:r>
            <a:r>
              <a:rPr lang="en-US" sz="1600" i="1">
                <a:solidFill>
                  <a:srgbClr val="0000C0"/>
                </a:solidFill>
                <a:latin typeface="Consolas"/>
                <a:ea typeface="ＭＳ Ｐゴシック" charset="0"/>
              </a:rPr>
              <a:t>perimeter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	    s = 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String.</a:t>
            </a:r>
            <a:r>
              <a:rPr lang="en-US" sz="16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format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  <a:ea typeface="ＭＳ Ｐゴシック" charset="0"/>
              </a:rPr>
              <a:t>"%s area = %.2f"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, s, </a:t>
            </a:r>
            <a:r>
              <a:rPr lang="en-US" sz="1600" i="1">
                <a:solidFill>
                  <a:srgbClr val="0000C0"/>
                </a:solidFill>
                <a:latin typeface="Consolas"/>
                <a:ea typeface="ＭＳ Ｐゴシック" charset="0"/>
              </a:rPr>
              <a:t>area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	    return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s;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	}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  <a:ea typeface="ＭＳ Ｐゴシック" charset="0"/>
              </a:rPr>
              <a:t>// end class Shape</a:t>
            </a:r>
          </a:p>
        </p:txBody>
      </p:sp>
      <p:sp>
        <p:nvSpPr>
          <p:cNvPr id="107522" name="TextBox 2">
            <a:extLst>
              <a:ext uri="{FF2B5EF4-FFF2-40B4-BE49-F238E27FC236}">
                <a16:creationId xmlns:a16="http://schemas.microsoft.com/office/drawing/2014/main" id="{2B281EBA-27FB-F047-BBAC-482205354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757193"/>
            <a:ext cx="1905000" cy="3698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Abstract Shape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084038-B2D5-5942-A762-59FD86C5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F66F6A-9454-1E41-8CD2-36B1A16C0FA9}"/>
              </a:ext>
            </a:extLst>
          </p:cNvPr>
          <p:cNvSpPr txBox="1"/>
          <p:nvPr/>
        </p:nvSpPr>
        <p:spPr>
          <a:xfrm>
            <a:off x="5029201" y="769664"/>
            <a:ext cx="3704860" cy="3785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Square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extends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Shape {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 lvl="1"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protected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 lvl="1"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 lvl="1"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getSide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() {</a:t>
            </a:r>
          </a:p>
          <a:p>
            <a:pPr lvl="1"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	return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 lvl="1"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</a:p>
          <a:p>
            <a:pPr lvl="1"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 lvl="1"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setSide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s) {</a:t>
            </a:r>
          </a:p>
          <a:p>
            <a:pPr lvl="2"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s;</a:t>
            </a:r>
          </a:p>
          <a:p>
            <a:pPr lvl="2">
              <a:defRPr/>
            </a:pPr>
            <a:r>
              <a:rPr lang="en-US" sz="12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.setPerimeter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* 4);</a:t>
            </a:r>
          </a:p>
          <a:p>
            <a:pPr lvl="2">
              <a:defRPr/>
            </a:pPr>
            <a:r>
              <a:rPr lang="en-US" sz="12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.setArea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 lvl="1"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</a:p>
          <a:p>
            <a:pPr lvl="1"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 lvl="1"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setPerimeter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c) {</a:t>
            </a:r>
          </a:p>
          <a:p>
            <a:pPr lvl="2"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c/4;</a:t>
            </a:r>
          </a:p>
          <a:p>
            <a:pPr lvl="2">
              <a:defRPr/>
            </a:pPr>
            <a:r>
              <a:rPr lang="en-US" sz="12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.setPerimeter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(c);</a:t>
            </a:r>
          </a:p>
          <a:p>
            <a:pPr lvl="2">
              <a:defRPr/>
            </a:pPr>
            <a:r>
              <a:rPr lang="en-US" sz="12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.setArea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 lvl="1">
              <a:defRPr/>
            </a:pPr>
            <a:r>
              <a:rPr lang="en-US" sz="110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</a:p>
          <a:p>
            <a:pPr>
              <a:defRPr/>
            </a:pPr>
            <a:endParaRPr lang="en-US" sz="1100">
              <a:latin typeface="Consolas"/>
              <a:ea typeface="ＭＳ Ｐゴシック" charset="0"/>
            </a:endParaRPr>
          </a:p>
        </p:txBody>
      </p:sp>
      <p:sp>
        <p:nvSpPr>
          <p:cNvPr id="109570" name="TextBox 5">
            <a:extLst>
              <a:ext uri="{FF2B5EF4-FFF2-40B4-BE49-F238E27FC236}">
                <a16:creationId xmlns:a16="http://schemas.microsoft.com/office/drawing/2014/main" id="{34CA998F-EA5E-6145-8056-71049638C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625876"/>
            <a:ext cx="5410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setArea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a) {</a:t>
            </a:r>
          </a:p>
          <a:p>
            <a:pPr eaLnBrk="1" hangingPunct="1"/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     	    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en-US" sz="1200" i="1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     	    </a:t>
            </a:r>
            <a:r>
              <a:rPr lang="en-US" altLang="en-US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Perimeter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* 4);</a:t>
            </a:r>
          </a:p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     	    </a:t>
            </a:r>
            <a:r>
              <a:rPr lang="en-US" altLang="en-US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.setArea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pPr eaLnBrk="1" hangingPunct="1"/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/>
            <a:endParaRPr lang="en-US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Square(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pPr eaLnBrk="1" hangingPunct="1"/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     	    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     	    </a:t>
            </a:r>
            <a:r>
              <a:rPr lang="en-US" altLang="en-US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Perimeter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* 4);</a:t>
            </a:r>
          </a:p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     	    </a:t>
            </a:r>
            <a:r>
              <a:rPr lang="en-US" altLang="en-US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.setArea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2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/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} </a:t>
            </a:r>
            <a:r>
              <a:rPr lang="en-US" altLang="en-US" sz="1200">
                <a:solidFill>
                  <a:srgbClr val="3F7F5F"/>
                </a:solidFill>
                <a:latin typeface="Consolas" panose="020B0609020204030204" pitchFamily="49" charset="0"/>
              </a:rPr>
              <a:t>// end Class Square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D27BF-D387-6749-B611-ABB9226E1104}"/>
              </a:ext>
            </a:extLst>
          </p:cNvPr>
          <p:cNvSpPr txBox="1"/>
          <p:nvPr/>
        </p:nvSpPr>
        <p:spPr>
          <a:xfrm>
            <a:off x="15240" y="1068426"/>
            <a:ext cx="5181600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abstract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Shape {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protected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perimeter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protected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area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getPerimeter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() {</a:t>
            </a:r>
          </a:p>
          <a:p>
            <a:pPr>
              <a:defRPr/>
            </a:pPr>
            <a:r>
              <a:rPr lang="en-US" sz="1200" b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 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 return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perimeter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abstract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setPerimeter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c);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getArea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() {</a:t>
            </a: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   return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area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abstract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setArea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a);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String 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toString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() {</a:t>
            </a:r>
          </a:p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    String s = </a:t>
            </a:r>
            <a:r>
              <a:rPr lang="en-US" sz="1200">
                <a:solidFill>
                  <a:srgbClr val="2A00FF"/>
                </a:solidFill>
                <a:latin typeface="Consolas"/>
                <a:ea typeface="ＭＳ Ｐゴシック" charset="0"/>
              </a:rPr>
              <a:t>""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    s = </a:t>
            </a:r>
            <a:r>
              <a:rPr lang="en-US" sz="1200" err="1">
                <a:solidFill>
                  <a:srgbClr val="000000"/>
                </a:solidFill>
                <a:latin typeface="Consolas"/>
                <a:ea typeface="ＭＳ Ｐゴシック" charset="0"/>
              </a:rPr>
              <a:t>String.</a:t>
            </a:r>
            <a:r>
              <a:rPr lang="en-US" sz="12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format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i="1">
                <a:solidFill>
                  <a:srgbClr val="2A00FF"/>
                </a:solidFill>
                <a:latin typeface="Consolas"/>
                <a:ea typeface="ＭＳ Ｐゴシック" charset="0"/>
              </a:rPr>
              <a:t>”perimeter = %.2f;"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, </a:t>
            </a:r>
            <a:r>
              <a:rPr lang="en-US" sz="1200" i="1">
                <a:solidFill>
                  <a:srgbClr val="0000C0"/>
                </a:solidFill>
                <a:latin typeface="Consolas"/>
                <a:ea typeface="ＭＳ Ｐゴシック" charset="0"/>
              </a:rPr>
              <a:t>perimeter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    s = </a:t>
            </a:r>
            <a:r>
              <a:rPr lang="en-US" sz="1200" err="1">
                <a:solidFill>
                  <a:srgbClr val="000000"/>
                </a:solidFill>
                <a:latin typeface="Consolas"/>
                <a:ea typeface="ＭＳ Ｐゴシック" charset="0"/>
              </a:rPr>
              <a:t>String.</a:t>
            </a:r>
            <a:r>
              <a:rPr lang="en-US" sz="12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format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i="1">
                <a:solidFill>
                  <a:srgbClr val="2A00FF"/>
                </a:solidFill>
                <a:latin typeface="Consolas"/>
                <a:ea typeface="ＭＳ Ｐゴシック" charset="0"/>
              </a:rPr>
              <a:t>"%s area = %.2f"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, s, </a:t>
            </a:r>
            <a:r>
              <a:rPr lang="en-US" sz="1200" i="1">
                <a:solidFill>
                  <a:srgbClr val="0000C0"/>
                </a:solidFill>
                <a:latin typeface="Consolas"/>
                <a:ea typeface="ＭＳ Ｐゴシック" charset="0"/>
              </a:rPr>
              <a:t>area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   return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s;</a:t>
            </a:r>
          </a:p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</a:p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} </a:t>
            </a:r>
            <a:r>
              <a:rPr lang="en-US" sz="1200">
                <a:solidFill>
                  <a:srgbClr val="3F7F5F"/>
                </a:solidFill>
                <a:latin typeface="Consolas"/>
                <a:ea typeface="ＭＳ Ｐゴシック" charset="0"/>
              </a:rPr>
              <a:t>// end class Shape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1486D3-05CF-2746-9810-54A9BB926995}"/>
              </a:ext>
            </a:extLst>
          </p:cNvPr>
          <p:cNvCxnSpPr/>
          <p:nvPr/>
        </p:nvCxnSpPr>
        <p:spPr>
          <a:xfrm>
            <a:off x="4953000" y="381000"/>
            <a:ext cx="0" cy="647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9420BD1F-8D77-0648-973C-F349B2BC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95328"/>
            <a:ext cx="4114800" cy="10779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/>
              <a:t>What do you think about this Square class?</a:t>
            </a:r>
          </a:p>
          <a:p>
            <a:pPr marL="285750" indent="-285750" eaLnBrk="1" hangingPunct="1">
              <a:buFont typeface="Arial"/>
              <a:buChar char="•"/>
              <a:defRPr/>
            </a:pPr>
            <a:r>
              <a:rPr lang="en-US" sz="1600"/>
              <a:t>What type of class?</a:t>
            </a:r>
          </a:p>
          <a:p>
            <a:pPr marL="285750" indent="-285750" eaLnBrk="1" hangingPunct="1">
              <a:buFont typeface="Arial"/>
              <a:buChar char="•"/>
              <a:defRPr/>
            </a:pPr>
            <a:r>
              <a:rPr lang="en-US" sz="1600"/>
              <a:t>Are all abstract methods defined?</a:t>
            </a:r>
          </a:p>
          <a:p>
            <a:pPr marL="285750" indent="-285750" eaLnBrk="1" hangingPunct="1">
              <a:buFont typeface="Arial"/>
              <a:buChar char="•"/>
              <a:defRPr/>
            </a:pPr>
            <a:r>
              <a:rPr lang="en-US" sz="1600"/>
              <a:t>What happens when using super?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5CEE0C06-209C-3F4E-8FB0-65652C7AB1D6}"/>
              </a:ext>
            </a:extLst>
          </p:cNvPr>
          <p:cNvSpPr/>
          <p:nvPr/>
        </p:nvSpPr>
        <p:spPr>
          <a:xfrm>
            <a:off x="4572000" y="6096000"/>
            <a:ext cx="3048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70396-06E7-4F37-8E3D-4B01A957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0227-2F57-6142-913C-02F3EB5D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" y="304800"/>
            <a:ext cx="83820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Modify Square and Circle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ADAEBA44-E4E5-6A4F-9FA2-91C03953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534400" cy="4724400"/>
          </a:xfrm>
        </p:spPr>
        <p:txBody>
          <a:bodyPr/>
          <a:lstStyle/>
          <a:p>
            <a:pPr marL="349250" lvl="1" indent="0" eaLnBrk="1" hangingPunct="1">
              <a:buFont typeface="Wingdings 2" charset="0"/>
              <a:buNone/>
              <a:defRPr/>
            </a:pPr>
            <a:endParaRPr lang="en-US" sz="2000"/>
          </a:p>
          <a:p>
            <a:pPr lvl="1" eaLnBrk="1" hangingPunct="1">
              <a:buFont typeface="Wingdings 2" charset="0"/>
              <a:buChar char=""/>
              <a:defRPr/>
            </a:pPr>
            <a:r>
              <a:rPr lang="en-US" sz="2000">
                <a:solidFill>
                  <a:srgbClr val="0000FF"/>
                </a:solidFill>
              </a:rPr>
              <a:t>Square</a:t>
            </a:r>
            <a:r>
              <a:rPr lang="en-US" sz="2000"/>
              <a:t> and </a:t>
            </a:r>
            <a:r>
              <a:rPr lang="en-US" sz="2000">
                <a:solidFill>
                  <a:srgbClr val="0000FF"/>
                </a:solidFill>
              </a:rPr>
              <a:t>Circle</a:t>
            </a:r>
            <a:r>
              <a:rPr lang="en-US" sz="2000"/>
              <a:t> are subclasses of </a:t>
            </a:r>
            <a:r>
              <a:rPr lang="en-US" sz="2000">
                <a:solidFill>
                  <a:srgbClr val="FF0000"/>
                </a:solidFill>
              </a:rPr>
              <a:t>Shape</a:t>
            </a:r>
            <a:r>
              <a:rPr lang="en-US" sz="2000"/>
              <a:t>, they will define </a:t>
            </a:r>
            <a:r>
              <a:rPr lang="en-US" sz="2000" b="1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setArea</a:t>
            </a:r>
            <a:r>
              <a:rPr 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/>
              <a:t>and </a:t>
            </a:r>
            <a:r>
              <a:rPr lang="en-US" sz="2000" b="1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setPerimeter</a:t>
            </a:r>
            <a:r>
              <a:rPr 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/>
              <a:t>methods</a:t>
            </a:r>
          </a:p>
          <a:p>
            <a:pPr marL="349250" lvl="1" indent="0" eaLnBrk="1" hangingPunct="1">
              <a:buFont typeface="Wingdings 2" charset="0"/>
              <a:buNone/>
              <a:defRPr/>
            </a:pPr>
            <a:endParaRPr lang="en-US" sz="2000"/>
          </a:p>
          <a:p>
            <a:pPr lvl="1" eaLnBrk="1" hangingPunct="1">
              <a:buFont typeface="Wingdings 2" charset="0"/>
              <a:buChar char=""/>
              <a:defRPr/>
            </a:pPr>
            <a:r>
              <a:rPr lang="en-US" sz="2000"/>
              <a:t>Actually any concrete subclass of </a:t>
            </a:r>
            <a:r>
              <a:rPr lang="en-US" sz="2000">
                <a:solidFill>
                  <a:srgbClr val="FF0000"/>
                </a:solidFill>
              </a:rPr>
              <a:t>Shape</a:t>
            </a:r>
            <a:r>
              <a:rPr lang="en-US" sz="2000"/>
              <a:t> will be required to define </a:t>
            </a:r>
            <a:r>
              <a:rPr lang="en-US" sz="2000" b="1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setArea</a:t>
            </a:r>
            <a:r>
              <a:rPr 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/>
              <a:t>and </a:t>
            </a:r>
            <a:r>
              <a:rPr lang="en-US" sz="2000" b="1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setPerimeter</a:t>
            </a:r>
            <a:r>
              <a:rPr 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/>
              <a:t>methods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EE83B7-CCEE-B5F6-25A9-F88E7266D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extBox 4">
            <a:extLst>
              <a:ext uri="{FF2B5EF4-FFF2-40B4-BE49-F238E27FC236}">
                <a16:creationId xmlns:a16="http://schemas.microsoft.com/office/drawing/2014/main" id="{38301282-5F80-5045-9A31-F9B6CDFE1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17" y="415240"/>
            <a:ext cx="4673074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Square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Shape {</a:t>
            </a:r>
          </a:p>
          <a:p>
            <a:pPr eaLnBrk="1" hangingPunct="1"/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  protected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getSide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setSide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pPr eaLnBrk="1" hangingPunct="1"/>
            <a:r>
              <a:rPr lang="en-US" altLang="en-US" sz="1600">
                <a:solidFill>
                  <a:srgbClr val="0000C0"/>
                </a:solidFill>
                <a:latin typeface="Consolas" panose="020B0609020204030204" pitchFamily="49" charset="0"/>
              </a:rPr>
              <a:t>	side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pPr eaLnBrk="1" hangingPunct="1"/>
            <a:r>
              <a:rPr lang="en-US" altLang="en-US" sz="1600">
                <a:solidFill>
                  <a:srgbClr val="0000C0"/>
                </a:solidFill>
                <a:latin typeface="Consolas" panose="020B0609020204030204" pitchFamily="49" charset="0"/>
              </a:rPr>
              <a:t>	perimeter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6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* 4;</a:t>
            </a:r>
          </a:p>
          <a:p>
            <a:pPr eaLnBrk="1" hangingPunct="1"/>
            <a:r>
              <a:rPr lang="en-US" altLang="en-US" sz="1600">
                <a:solidFill>
                  <a:srgbClr val="0000C0"/>
                </a:solidFill>
                <a:latin typeface="Consolas" panose="020B0609020204030204" pitchFamily="49" charset="0"/>
              </a:rPr>
              <a:t>	area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6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6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setPerimeter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c) {</a:t>
            </a:r>
          </a:p>
          <a:p>
            <a:pPr eaLnBrk="1" hangingPunct="1"/>
            <a:r>
              <a:rPr lang="en-US" altLang="en-US" sz="1600">
                <a:solidFill>
                  <a:srgbClr val="0000C0"/>
                </a:solidFill>
                <a:latin typeface="Consolas" panose="020B0609020204030204" pitchFamily="49" charset="0"/>
              </a:rPr>
              <a:t>	side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c/4;</a:t>
            </a:r>
          </a:p>
          <a:p>
            <a:pPr eaLnBrk="1" hangingPunct="1"/>
            <a:r>
              <a:rPr lang="en-US" altLang="en-US" sz="1600">
                <a:solidFill>
                  <a:srgbClr val="0000C0"/>
                </a:solidFill>
                <a:latin typeface="Consolas" panose="020B0609020204030204" pitchFamily="49" charset="0"/>
              </a:rPr>
              <a:t>	perimeter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6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* 4;</a:t>
            </a:r>
          </a:p>
          <a:p>
            <a:pPr eaLnBrk="1" hangingPunct="1"/>
            <a:r>
              <a:rPr lang="en-US" altLang="en-US" sz="1600">
                <a:solidFill>
                  <a:srgbClr val="0000C0"/>
                </a:solidFill>
                <a:latin typeface="Consolas" panose="020B0609020204030204" pitchFamily="49" charset="0"/>
              </a:rPr>
              <a:t>	area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6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6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112642" name="TextBox 5">
            <a:extLst>
              <a:ext uri="{FF2B5EF4-FFF2-40B4-BE49-F238E27FC236}">
                <a16:creationId xmlns:a16="http://schemas.microsoft.com/office/drawing/2014/main" id="{2028F333-808E-7646-A6A8-500800C54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17" y="4572000"/>
            <a:ext cx="366318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setArea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a) {</a:t>
            </a:r>
          </a:p>
          <a:p>
            <a:pPr eaLnBrk="1" hangingPunct="1"/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	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en-US" sz="1400" i="1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pPr eaLnBrk="1" hangingPunct="1"/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	perimeter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* 4;</a:t>
            </a:r>
          </a:p>
          <a:p>
            <a:pPr eaLnBrk="1" hangingPunct="1"/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	area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eaLnBrk="1" hangingPunct="1"/>
            <a:endParaRPr lang="en-US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Square(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setSide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Square</a:t>
            </a:r>
          </a:p>
        </p:txBody>
      </p:sp>
      <p:sp>
        <p:nvSpPr>
          <p:cNvPr id="112643" name="TextBox 3">
            <a:extLst>
              <a:ext uri="{FF2B5EF4-FFF2-40B4-BE49-F238E27FC236}">
                <a16:creationId xmlns:a16="http://schemas.microsoft.com/office/drawing/2014/main" id="{99195AC1-5D8A-E444-9984-26D42FA10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81000"/>
            <a:ext cx="1905000" cy="646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Extends abstract Shape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E7746-54FD-97FC-14E2-499F6992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extBox 4">
            <a:extLst>
              <a:ext uri="{FF2B5EF4-FFF2-40B4-BE49-F238E27FC236}">
                <a16:creationId xmlns:a16="http://schemas.microsoft.com/office/drawing/2014/main" id="{C0562EFF-77BB-694A-A498-6D349ACB8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394" y="534534"/>
            <a:ext cx="44958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import </a:t>
            </a:r>
            <a:r>
              <a:rPr lang="en-US" sz="140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ＭＳ Ｐゴシック" charset="0"/>
              </a:rPr>
              <a:t>java.lang.Math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  <a:endParaRPr lang="en-US" sz="1400" b="1">
              <a:solidFill>
                <a:srgbClr val="7F0055"/>
              </a:solidFill>
              <a:latin typeface="Consolas"/>
              <a:ea typeface="ＭＳ Ｐゴシック" charset="0"/>
            </a:endParaRP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Square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Shape {</a:t>
            </a:r>
          </a:p>
          <a:p>
            <a:pPr eaLnBrk="1" hangingPunct="1"/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protected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getSide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setSide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pPr eaLnBrk="1" hangingPunct="1"/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	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pPr eaLnBrk="1" hangingPunct="1"/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	perimeter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* 4;</a:t>
            </a:r>
          </a:p>
          <a:p>
            <a:pPr eaLnBrk="1" hangingPunct="1"/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	area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setPerimeter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pPr eaLnBrk="1" hangingPunct="1"/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 {  </a:t>
            </a:r>
          </a:p>
          <a:p>
            <a:pPr eaLnBrk="1" hangingPunct="1"/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	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c/4;</a:t>
            </a:r>
          </a:p>
          <a:p>
            <a:pPr eaLnBrk="1" hangingPunct="1"/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	perimeter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* 4;</a:t>
            </a:r>
          </a:p>
          <a:p>
            <a:pPr eaLnBrk="1" hangingPunct="1"/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	area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113666" name="TextBox 5">
            <a:extLst>
              <a:ext uri="{FF2B5EF4-FFF2-40B4-BE49-F238E27FC236}">
                <a16:creationId xmlns:a16="http://schemas.microsoft.com/office/drawing/2014/main" id="{9F339D1B-902E-6B45-832D-242F4B8E0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394" y="4531133"/>
            <a:ext cx="3792538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setArea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a) {</a:t>
            </a:r>
          </a:p>
          <a:p>
            <a:pPr eaLnBrk="1" hangingPunct="1"/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	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en-US" sz="1400" i="1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pPr eaLnBrk="1" hangingPunct="1"/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	perimeter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* 4;</a:t>
            </a:r>
          </a:p>
          <a:p>
            <a:pPr eaLnBrk="1" hangingPunct="1"/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	area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eaLnBrk="1" hangingPunct="1"/>
            <a:endParaRPr lang="en-US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Square(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setSide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Square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35E63-8F6E-8A4B-A4DA-0AA38BDB279F}"/>
              </a:ext>
            </a:extLst>
          </p:cNvPr>
          <p:cNvSpPr txBox="1"/>
          <p:nvPr/>
        </p:nvSpPr>
        <p:spPr>
          <a:xfrm>
            <a:off x="26126" y="797510"/>
            <a:ext cx="5867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highlight>
                  <a:srgbClr val="FFFF00"/>
                </a:highlight>
                <a:latin typeface="Consolas"/>
                <a:ea typeface="ＭＳ Ｐゴシック" charset="0"/>
              </a:rPr>
              <a:t>abstract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Shape {</a:t>
            </a:r>
          </a:p>
          <a:p>
            <a:pPr>
              <a:defRPr/>
            </a:pPr>
            <a:endParaRPr lang="en-US" sz="14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protected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nsolas"/>
                <a:ea typeface="ＭＳ Ｐゴシック" charset="0"/>
              </a:rPr>
              <a:t>perimeter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protected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nsolas"/>
                <a:ea typeface="ＭＳ Ｐゴシック" charset="0"/>
              </a:rPr>
              <a:t>area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endParaRPr lang="en-US" sz="14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getPerimeter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() {</a:t>
            </a: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    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nsolas"/>
                <a:ea typeface="ＭＳ Ｐゴシック" charset="0"/>
              </a:rPr>
              <a:t>perimeter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</a:p>
          <a:p>
            <a:pPr>
              <a:defRPr/>
            </a:pPr>
            <a:endParaRPr lang="en-US" sz="14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highlight>
                  <a:srgbClr val="FFFF00"/>
                </a:highlight>
                <a:latin typeface="Consolas"/>
                <a:ea typeface="ＭＳ Ｐゴシック" charset="0"/>
              </a:rPr>
              <a:t>abstract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setPerimeter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(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c);</a:t>
            </a:r>
          </a:p>
          <a:p>
            <a:pPr>
              <a:defRPr/>
            </a:pPr>
            <a:endParaRPr lang="en-US" sz="14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getArea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() {</a:t>
            </a: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    return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nsolas"/>
                <a:ea typeface="ＭＳ Ｐゴシック" charset="0"/>
              </a:rPr>
              <a:t>area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</a:p>
          <a:p>
            <a:pPr>
              <a:defRPr/>
            </a:pPr>
            <a:endParaRPr lang="en-US" sz="14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highlight>
                  <a:srgbClr val="FFFF00"/>
                </a:highlight>
                <a:latin typeface="Consolas"/>
                <a:ea typeface="ＭＳ Ｐゴシック" charset="0"/>
              </a:rPr>
              <a:t>abstract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setArea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a);</a:t>
            </a:r>
          </a:p>
          <a:p>
            <a:pPr>
              <a:defRPr/>
            </a:pPr>
            <a:endParaRPr lang="en-US" sz="14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String 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toString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() {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  String s = </a:t>
            </a:r>
            <a:r>
              <a:rPr lang="en-US" sz="1400">
                <a:solidFill>
                  <a:srgbClr val="2A00FF"/>
                </a:solidFill>
                <a:latin typeface="Consolas"/>
                <a:ea typeface="ＭＳ Ｐゴシック" charset="0"/>
              </a:rPr>
              <a:t>""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  s = 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ＭＳ Ｐゴシック" charset="0"/>
              </a:rPr>
              <a:t>String.</a:t>
            </a:r>
            <a:r>
              <a:rPr lang="en-US" sz="14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format</a:t>
            </a:r>
            <a:r>
              <a:rPr lang="en-US" sz="1400" i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  <a:ea typeface="ＭＳ Ｐゴシック" charset="0"/>
              </a:rPr>
              <a:t>”perimeter = %.2f;"</a:t>
            </a:r>
            <a:r>
              <a:rPr lang="en-US" sz="1400" i="1">
                <a:solidFill>
                  <a:srgbClr val="000000"/>
                </a:solidFill>
                <a:latin typeface="Consolas"/>
                <a:ea typeface="ＭＳ Ｐゴシック" charset="0"/>
              </a:rPr>
              <a:t>,</a:t>
            </a:r>
            <a:r>
              <a:rPr lang="en-US" sz="1400" i="1">
                <a:solidFill>
                  <a:srgbClr val="0000C0"/>
                </a:solidFill>
                <a:latin typeface="Consolas"/>
                <a:ea typeface="ＭＳ Ｐゴシック" charset="0"/>
              </a:rPr>
              <a:t>perimeter</a:t>
            </a:r>
            <a:r>
              <a:rPr lang="en-US" sz="1400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  s = 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ＭＳ Ｐゴシック" charset="0"/>
              </a:rPr>
              <a:t>String.</a:t>
            </a:r>
            <a:r>
              <a:rPr lang="en-US" sz="14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format</a:t>
            </a:r>
            <a:r>
              <a:rPr lang="en-US" sz="1400" i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  <a:ea typeface="ＭＳ Ｐゴシック" charset="0"/>
              </a:rPr>
              <a:t>"%s area = %.2f"</a:t>
            </a:r>
            <a:r>
              <a:rPr lang="en-US" sz="1400" i="1">
                <a:solidFill>
                  <a:srgbClr val="000000"/>
                </a:solidFill>
                <a:latin typeface="Consolas"/>
                <a:ea typeface="ＭＳ Ｐゴシック" charset="0"/>
              </a:rPr>
              <a:t>, s, </a:t>
            </a:r>
            <a:r>
              <a:rPr lang="en-US" sz="1400" i="1">
                <a:solidFill>
                  <a:srgbClr val="0000C0"/>
                </a:solidFill>
                <a:latin typeface="Consolas"/>
                <a:ea typeface="ＭＳ Ｐゴシック" charset="0"/>
              </a:rPr>
              <a:t>area</a:t>
            </a:r>
            <a:r>
              <a:rPr lang="en-US" sz="1400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  return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s;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	}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} </a:t>
            </a:r>
            <a:r>
              <a:rPr lang="en-US" sz="1400">
                <a:solidFill>
                  <a:srgbClr val="3F7F5F"/>
                </a:solidFill>
                <a:latin typeface="Consolas"/>
                <a:ea typeface="ＭＳ Ｐゴシック" charset="0"/>
              </a:rPr>
              <a:t>// end class Shape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AC31C0-D7EC-CC42-9AF9-0F50D84D2661}"/>
              </a:ext>
            </a:extLst>
          </p:cNvPr>
          <p:cNvCxnSpPr/>
          <p:nvPr/>
        </p:nvCxnSpPr>
        <p:spPr>
          <a:xfrm>
            <a:off x="5257800" y="228600"/>
            <a:ext cx="0" cy="647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669" name="TextBox 3">
            <a:extLst>
              <a:ext uri="{FF2B5EF4-FFF2-40B4-BE49-F238E27FC236}">
                <a16:creationId xmlns:a16="http://schemas.microsoft.com/office/drawing/2014/main" id="{FB077258-5BDD-E54E-94C4-98431F7F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70" y="6059988"/>
            <a:ext cx="4648200" cy="646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Any abstract methods in the abstract Shape class are not defined in Square class?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38804-E96F-D4A5-A4F7-E58247E1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74</a:t>
            </a:fld>
            <a:endParaRPr lang="en-US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extBox 4">
            <a:extLst>
              <a:ext uri="{FF2B5EF4-FFF2-40B4-BE49-F238E27FC236}">
                <a16:creationId xmlns:a16="http://schemas.microsoft.com/office/drawing/2014/main" id="{9AC62DCC-1386-F34C-99B8-E96D3F0CF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150" y="672306"/>
            <a:ext cx="3583032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Square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Shape {</a:t>
            </a:r>
          </a:p>
          <a:p>
            <a:pPr eaLnBrk="1" hangingPunct="1"/>
            <a:endParaRPr lang="en-US" altLang="en-US" sz="12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    protected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endParaRPr lang="en-US" altLang="en-US" sz="12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getSide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en-US" sz="12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setSide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pPr eaLnBrk="1" hangingPunct="1"/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	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pPr eaLnBrk="1" hangingPunct="1"/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	perimeter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* 4;</a:t>
            </a:r>
          </a:p>
          <a:p>
            <a:pPr eaLnBrk="1" hangingPunct="1"/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	area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eaLnBrk="1" hangingPunct="1"/>
            <a:endParaRPr lang="en-US" altLang="en-US" sz="12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Perimeter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c) {</a:t>
            </a:r>
          </a:p>
          <a:p>
            <a:pPr eaLnBrk="1" hangingPunct="1"/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	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c/4;</a:t>
            </a:r>
          </a:p>
          <a:p>
            <a:pPr eaLnBrk="1" hangingPunct="1"/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	perimeter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* 4;</a:t>
            </a:r>
          </a:p>
          <a:p>
            <a:pPr eaLnBrk="1" hangingPunct="1"/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	area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115714" name="TextBox 5">
            <a:extLst>
              <a:ext uri="{FF2B5EF4-FFF2-40B4-BE49-F238E27FC236}">
                <a16:creationId xmlns:a16="http://schemas.microsoft.com/office/drawing/2014/main" id="{75C0E466-8AF9-4148-B5D6-81F307199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230688"/>
            <a:ext cx="3640138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setArea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a) {</a:t>
            </a:r>
          </a:p>
          <a:p>
            <a:pPr eaLnBrk="1" hangingPunct="1"/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	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en-US" sz="1400" i="1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pPr eaLnBrk="1" hangingPunct="1"/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	perimeter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* 4;</a:t>
            </a:r>
          </a:p>
          <a:p>
            <a:pPr eaLnBrk="1" hangingPunct="1"/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	area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eaLnBrk="1" hangingPunct="1"/>
            <a:endParaRPr lang="en-US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Square(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setSide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abstract Shape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8A0749-97A0-0D4A-A6C5-32D621EAF3B4}"/>
              </a:ext>
            </a:extLst>
          </p:cNvPr>
          <p:cNvSpPr txBox="1"/>
          <p:nvPr/>
        </p:nvSpPr>
        <p:spPr>
          <a:xfrm>
            <a:off x="279529" y="770999"/>
            <a:ext cx="3704860" cy="3785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Square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extends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Shape {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 lvl="1"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protected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 lvl="1"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 lvl="1"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getSide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() {</a:t>
            </a:r>
          </a:p>
          <a:p>
            <a:pPr lvl="1"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	return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 lvl="1"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</a:p>
          <a:p>
            <a:pPr lvl="1"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 lvl="1"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setSide</a:t>
            </a:r>
            <a:r>
              <a:rPr lang="en-US" sz="1200" b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(</a:t>
            </a:r>
            <a:r>
              <a:rPr lang="en-US" sz="1200" b="1">
                <a:solidFill>
                  <a:srgbClr val="7F0055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 s) {</a:t>
            </a:r>
          </a:p>
          <a:p>
            <a:pPr lvl="2"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s;</a:t>
            </a:r>
          </a:p>
          <a:p>
            <a:pPr lvl="2">
              <a:defRPr/>
            </a:pPr>
            <a:r>
              <a:rPr lang="en-US" sz="12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.setPerimeter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* 4);</a:t>
            </a:r>
          </a:p>
          <a:p>
            <a:pPr lvl="2">
              <a:defRPr/>
            </a:pPr>
            <a:r>
              <a:rPr lang="en-US" sz="12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.setArea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 lvl="1"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</a:p>
          <a:p>
            <a:pPr lvl="1"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 lvl="1"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setPerimeter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c) {</a:t>
            </a:r>
          </a:p>
          <a:p>
            <a:pPr lvl="2"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c/4;</a:t>
            </a:r>
          </a:p>
          <a:p>
            <a:pPr lvl="2">
              <a:defRPr/>
            </a:pPr>
            <a:r>
              <a:rPr lang="en-US" sz="12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.setPerimeter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(c);</a:t>
            </a:r>
          </a:p>
          <a:p>
            <a:pPr lvl="2">
              <a:defRPr/>
            </a:pPr>
            <a:r>
              <a:rPr lang="en-US" sz="1200" b="1" err="1">
                <a:solidFill>
                  <a:srgbClr val="7F0055"/>
                </a:solidFill>
                <a:latin typeface="Consolas"/>
                <a:ea typeface="ＭＳ Ｐゴシック" charset="0"/>
              </a:rPr>
              <a:t>super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.setArea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side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 lvl="1">
              <a:defRPr/>
            </a:pPr>
            <a:r>
              <a:rPr lang="en-US" sz="110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</a:p>
          <a:p>
            <a:pPr>
              <a:defRPr/>
            </a:pPr>
            <a:endParaRPr lang="en-US" sz="1100">
              <a:latin typeface="Consolas"/>
              <a:ea typeface="ＭＳ Ｐゴシック" charset="0"/>
            </a:endParaRPr>
          </a:p>
        </p:txBody>
      </p:sp>
      <p:sp>
        <p:nvSpPr>
          <p:cNvPr id="115716" name="TextBox 5">
            <a:extLst>
              <a:ext uri="{FF2B5EF4-FFF2-40B4-BE49-F238E27FC236}">
                <a16:creationId xmlns:a16="http://schemas.microsoft.com/office/drawing/2014/main" id="{B77A6B7E-7FB2-894B-AEF2-06EFADA22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7200" y="4194175"/>
            <a:ext cx="5410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setArea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a) {</a:t>
            </a:r>
          </a:p>
          <a:p>
            <a:pPr eaLnBrk="1" hangingPunct="1"/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     	    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en-US" sz="1400" i="1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	    </a:t>
            </a:r>
            <a:r>
              <a:rPr lang="en-US" altLang="en-US" sz="1400" b="1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Perimeter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* 4);</a:t>
            </a: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	    </a:t>
            </a:r>
            <a:r>
              <a:rPr lang="en-US" altLang="en-US" sz="1400" b="1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.setArea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/>
            <a:endParaRPr lang="en-US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Square(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pPr eaLnBrk="1" hangingPunct="1"/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     	    side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	    </a:t>
            </a:r>
            <a:r>
              <a:rPr lang="en-US" altLang="en-US" sz="1400" b="1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Perimeter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* 4);</a:t>
            </a: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	    </a:t>
            </a:r>
            <a:r>
              <a:rPr lang="en-US" altLang="en-US" sz="1400" b="1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.setArea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side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concrete Shape class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A08F3D-827A-5748-85D5-91E5789D5412}"/>
              </a:ext>
            </a:extLst>
          </p:cNvPr>
          <p:cNvCxnSpPr/>
          <p:nvPr/>
        </p:nvCxnSpPr>
        <p:spPr>
          <a:xfrm>
            <a:off x="4572000" y="228600"/>
            <a:ext cx="0" cy="647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EB656E3-3D4C-D44A-8AD4-CD6658C2D18A}"/>
              </a:ext>
            </a:extLst>
          </p:cNvPr>
          <p:cNvSpPr/>
          <p:nvPr/>
        </p:nvSpPr>
        <p:spPr>
          <a:xfrm>
            <a:off x="228600" y="3124200"/>
            <a:ext cx="8839200" cy="1143000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5719" name="TextBox 3">
            <a:extLst>
              <a:ext uri="{FF2B5EF4-FFF2-40B4-BE49-F238E27FC236}">
                <a16:creationId xmlns:a16="http://schemas.microsoft.com/office/drawing/2014/main" id="{2B996EBB-7259-5C4E-B765-C64DC8734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6789" y="982286"/>
            <a:ext cx="1066800" cy="646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abstract Shape</a:t>
            </a:r>
          </a:p>
        </p:txBody>
      </p:sp>
      <p:sp>
        <p:nvSpPr>
          <p:cNvPr id="115720" name="TextBox 3">
            <a:extLst>
              <a:ext uri="{FF2B5EF4-FFF2-40B4-BE49-F238E27FC236}">
                <a16:creationId xmlns:a16="http://schemas.microsoft.com/office/drawing/2014/main" id="{72975EF7-1BD0-1141-87DC-D2AA31E12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510" y="1030287"/>
            <a:ext cx="1066800" cy="646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concreteShape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15A36B-57C6-EBB7-0E05-15479B9B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1003E-6 -4.92019E-6 L 3.11003E-6 0.16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417219-3816-2E40-8ABD-51D883A8D667}"/>
              </a:ext>
            </a:extLst>
          </p:cNvPr>
          <p:cNvSpPr txBox="1"/>
          <p:nvPr/>
        </p:nvSpPr>
        <p:spPr>
          <a:xfrm>
            <a:off x="2057400" y="777419"/>
            <a:ext cx="4343400" cy="47089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Circle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extends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Shape {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protected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getRadius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() {</a:t>
            </a: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  return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setRadius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r) {</a:t>
            </a:r>
          </a:p>
          <a:p>
            <a:pPr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    radius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r;</a:t>
            </a:r>
          </a:p>
          <a:p>
            <a:pPr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    perimeter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2 * </a:t>
            </a:r>
            <a:r>
              <a:rPr lang="en-US" sz="1200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    area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</a:t>
            </a:r>
            <a:r>
              <a:rPr lang="en-US" sz="1200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ＭＳ Ｐゴシック" charset="0"/>
              </a:rPr>
              <a:t>setPerimeter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c) {</a:t>
            </a:r>
          </a:p>
          <a:p>
            <a:pPr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    radius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c/(2 * </a:t>
            </a:r>
            <a:r>
              <a:rPr lang="en-US" sz="1200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    perimeter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2 * </a:t>
            </a:r>
            <a:r>
              <a:rPr lang="en-US" sz="1200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    area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</a:t>
            </a:r>
            <a:r>
              <a:rPr lang="en-US" sz="1200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ＭＳ Ｐゴシック" charset="0"/>
              </a:rPr>
              <a:t>setArea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a) {</a:t>
            </a:r>
          </a:p>
          <a:p>
            <a:pPr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    radius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</a:t>
            </a:r>
            <a:r>
              <a:rPr lang="en-US" sz="1200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sqrt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(a/</a:t>
            </a:r>
            <a:r>
              <a:rPr lang="en-US" sz="12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    perimeter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2 * </a:t>
            </a:r>
            <a:r>
              <a:rPr lang="en-US" sz="1200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    area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</a:t>
            </a:r>
            <a:r>
              <a:rPr lang="en-US" sz="1200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</a:p>
        </p:txBody>
      </p:sp>
      <p:sp>
        <p:nvSpPr>
          <p:cNvPr id="117762" name="TextBox 5">
            <a:extLst>
              <a:ext uri="{FF2B5EF4-FFF2-40B4-BE49-F238E27FC236}">
                <a16:creationId xmlns:a16="http://schemas.microsoft.com/office/drawing/2014/main" id="{BCA088B9-0A52-2641-9E1A-3E9E890EF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638800"/>
            <a:ext cx="28495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Circle(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r) {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setRadius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(r);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Circle</a:t>
            </a:r>
          </a:p>
        </p:txBody>
      </p:sp>
      <p:sp>
        <p:nvSpPr>
          <p:cNvPr id="117763" name="TextBox 3">
            <a:extLst>
              <a:ext uri="{FF2B5EF4-FFF2-40B4-BE49-F238E27FC236}">
                <a16:creationId xmlns:a16="http://schemas.microsoft.com/office/drawing/2014/main" id="{686D3E77-3ABC-B741-B19F-755C39F29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824818"/>
            <a:ext cx="1905000" cy="646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Extends abstract Shape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1BBD99-23D3-3B87-F244-14815AFA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76</a:t>
            </a:fld>
            <a:endParaRPr lang="en-US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FED8A5-4C64-D54D-9534-07D035A470B2}"/>
              </a:ext>
            </a:extLst>
          </p:cNvPr>
          <p:cNvSpPr txBox="1"/>
          <p:nvPr/>
        </p:nvSpPr>
        <p:spPr>
          <a:xfrm>
            <a:off x="2133600" y="1143000"/>
            <a:ext cx="5638800" cy="42780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ShapeTest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{</a:t>
            </a:r>
          </a:p>
          <a:p>
            <a:pPr>
              <a:defRPr/>
            </a:pPr>
            <a:endParaRPr lang="en-US" sz="16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main(String[] </a:t>
            </a:r>
            <a:r>
              <a:rPr lang="en-US" sz="16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args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) {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ＭＳ Ｐゴシック" charset="0"/>
              </a:rPr>
              <a:t>Shape[] </a:t>
            </a:r>
            <a:r>
              <a:rPr lang="en-US" sz="160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ＭＳ Ｐゴシック" charset="0"/>
              </a:rPr>
              <a:t>arr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ＭＳ Ｐゴシック" charset="0"/>
              </a:rPr>
              <a:t> = </a:t>
            </a:r>
            <a:r>
              <a:rPr lang="en-US" sz="1600" b="1">
                <a:solidFill>
                  <a:srgbClr val="7F0055"/>
                </a:solidFill>
                <a:highlight>
                  <a:srgbClr val="FFFF00"/>
                </a:highlight>
                <a:latin typeface="Consolas"/>
                <a:ea typeface="ＭＳ Ｐゴシック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ＭＳ Ｐゴシック" charset="0"/>
              </a:rPr>
              <a:t> Shape[3];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[0] =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Square(10);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[1] =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Square(5);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[2] =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Circle(5);</a:t>
            </a:r>
          </a:p>
          <a:p>
            <a:pPr>
              <a:defRPr/>
            </a:pPr>
            <a:endParaRPr lang="en-US" sz="16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[0].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setArea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(100);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[1].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setArea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(100);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[2].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setArea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(100);</a:t>
            </a:r>
          </a:p>
          <a:p>
            <a:pPr>
              <a:defRPr/>
            </a:pPr>
            <a:endParaRPr lang="en-US" sz="16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nn-NO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    for</a:t>
            </a:r>
            <a:r>
              <a:rPr lang="nn-NO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(</a:t>
            </a:r>
            <a:r>
              <a:rPr lang="nn-NO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int</a:t>
            </a:r>
            <a:r>
              <a:rPr lang="nn-NO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i = 0; i &lt; arr.</a:t>
            </a:r>
            <a:r>
              <a:rPr lang="nn-NO" sz="1600" b="1">
                <a:solidFill>
                  <a:srgbClr val="0000C0"/>
                </a:solidFill>
                <a:latin typeface="Consolas"/>
                <a:ea typeface="ＭＳ Ｐゴシック" charset="0"/>
              </a:rPr>
              <a:t>length</a:t>
            </a:r>
            <a:r>
              <a:rPr lang="nn-NO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; i++) {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    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6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[</a:t>
            </a:r>
            <a:r>
              <a:rPr lang="en-US" sz="16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i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].</a:t>
            </a:r>
            <a:r>
              <a:rPr lang="en-US" sz="16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toString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());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   }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  <a:ea typeface="ＭＳ Ｐゴシック" charset="0"/>
              </a:rPr>
              <a:t>// end Class </a:t>
            </a:r>
            <a:r>
              <a:rPr lang="en-US" sz="1600" err="1">
                <a:solidFill>
                  <a:srgbClr val="3F7F5F"/>
                </a:solidFill>
                <a:latin typeface="Consolas"/>
                <a:ea typeface="ＭＳ Ｐゴシック" charset="0"/>
              </a:rPr>
              <a:t>ShapeTest</a:t>
            </a:r>
            <a:endParaRPr lang="en-US" sz="1600">
              <a:solidFill>
                <a:srgbClr val="3F7F5F"/>
              </a:solidFill>
              <a:latin typeface="Consolas"/>
              <a:ea typeface="ＭＳ Ｐゴシック" charset="0"/>
            </a:endParaRPr>
          </a:p>
        </p:txBody>
      </p:sp>
      <p:sp>
        <p:nvSpPr>
          <p:cNvPr id="119810" name="TextBox 2">
            <a:extLst>
              <a:ext uri="{FF2B5EF4-FFF2-40B4-BE49-F238E27FC236}">
                <a16:creationId xmlns:a16="http://schemas.microsoft.com/office/drawing/2014/main" id="{886F0E63-5C6B-E642-A27B-353CD1AE8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89343"/>
            <a:ext cx="2436394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Abstract Shape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9D51B-124E-7348-9EC2-E1ED5B793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133600"/>
            <a:ext cx="28956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altLang="en-US" sz="1600" b="1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Shape();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E90D5-4208-6D4A-922F-030A71B50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67634"/>
            <a:ext cx="236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FF"/>
                </a:solidFill>
              </a:rPr>
              <a:t>Are these ok?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678-6261-E04F-9737-09FE2206AF3E}"/>
              </a:ext>
            </a:extLst>
          </p:cNvPr>
          <p:cNvSpPr txBox="1"/>
          <p:nvPr/>
        </p:nvSpPr>
        <p:spPr>
          <a:xfrm>
            <a:off x="5523497" y="2841277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Not ok because you cannot instantiate Shape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3AA516-6B9F-F74A-B0D4-A2F3DE7CE2D7}"/>
              </a:ext>
            </a:extLst>
          </p:cNvPr>
          <p:cNvCxnSpPr>
            <a:cxnSpLocks/>
          </p:cNvCxnSpPr>
          <p:nvPr/>
        </p:nvCxnSpPr>
        <p:spPr>
          <a:xfrm flipH="1" flipV="1">
            <a:off x="5081337" y="2320186"/>
            <a:ext cx="938463" cy="521091"/>
          </a:xfrm>
          <a:prstGeom prst="straightConnector1">
            <a:avLst/>
          </a:prstGeom>
          <a:ln w="28575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BDF3C-EB2B-944E-9222-FC687420815B}"/>
              </a:ext>
            </a:extLst>
          </p:cNvPr>
          <p:cNvCxnSpPr>
            <a:cxnSpLocks/>
          </p:cNvCxnSpPr>
          <p:nvPr/>
        </p:nvCxnSpPr>
        <p:spPr>
          <a:xfrm flipH="1">
            <a:off x="5766136" y="2095200"/>
            <a:ext cx="787064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DC3354-AA8B-F34D-BA89-937A78A5A37C}"/>
              </a:ext>
            </a:extLst>
          </p:cNvPr>
          <p:cNvSpPr txBox="1"/>
          <p:nvPr/>
        </p:nvSpPr>
        <p:spPr>
          <a:xfrm>
            <a:off x="6553200" y="1904687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Ok because it’s an array of references to Shape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9584E-194A-ADB8-AA60-C95F7543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77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FED8A5-4C64-D54D-9534-07D035A470B2}"/>
              </a:ext>
            </a:extLst>
          </p:cNvPr>
          <p:cNvSpPr txBox="1"/>
          <p:nvPr/>
        </p:nvSpPr>
        <p:spPr>
          <a:xfrm>
            <a:off x="2133600" y="1143000"/>
            <a:ext cx="5638800" cy="42780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ShapeTest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{</a:t>
            </a:r>
          </a:p>
          <a:p>
            <a:pPr>
              <a:defRPr/>
            </a:pPr>
            <a:endParaRPr lang="en-US" sz="16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main(String[] </a:t>
            </a:r>
            <a:r>
              <a:rPr lang="en-US" sz="16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args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) {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   Shape[] 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Shape[3];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[0] =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Square(10);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[1] =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Square(5);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[2] = </a:t>
            </a:r>
            <a:r>
              <a:rPr lang="en-US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Circle(5);</a:t>
            </a:r>
          </a:p>
          <a:p>
            <a:pPr>
              <a:defRPr/>
            </a:pPr>
            <a:endParaRPr lang="en-US" sz="16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[0].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setArea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(100);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[1].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setArea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(100);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[2].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setArea</a:t>
            </a: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(100);</a:t>
            </a:r>
          </a:p>
          <a:p>
            <a:pPr>
              <a:defRPr/>
            </a:pPr>
            <a:endParaRPr lang="en-US" sz="16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nn-NO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    for</a:t>
            </a:r>
            <a:r>
              <a:rPr lang="nn-NO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(</a:t>
            </a:r>
            <a:r>
              <a:rPr lang="nn-NO" sz="1600" b="1">
                <a:solidFill>
                  <a:srgbClr val="7F0055"/>
                </a:solidFill>
                <a:latin typeface="Consolas"/>
                <a:ea typeface="ＭＳ Ｐゴシック" charset="0"/>
              </a:rPr>
              <a:t>int</a:t>
            </a:r>
            <a:r>
              <a:rPr lang="nn-NO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 i = 0; i &lt; arr.</a:t>
            </a:r>
            <a:r>
              <a:rPr lang="nn-NO" sz="1600" b="1">
                <a:solidFill>
                  <a:srgbClr val="0000C0"/>
                </a:solidFill>
                <a:latin typeface="Consolas"/>
                <a:ea typeface="ＭＳ Ｐゴシック" charset="0"/>
              </a:rPr>
              <a:t>length</a:t>
            </a:r>
            <a:r>
              <a:rPr lang="nn-NO" sz="1600" b="1">
                <a:solidFill>
                  <a:srgbClr val="000000"/>
                </a:solidFill>
                <a:latin typeface="Consolas"/>
                <a:ea typeface="ＭＳ Ｐゴシック" charset="0"/>
              </a:rPr>
              <a:t>; i++) {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    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ＭＳ Ｐゴシック" charset="0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6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[</a:t>
            </a:r>
            <a:r>
              <a:rPr lang="en-US" sz="16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i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].</a:t>
            </a:r>
            <a:r>
              <a:rPr lang="en-US" sz="16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toString</a:t>
            </a:r>
            <a:r>
              <a:rPr lang="en-US" sz="1600" i="1">
                <a:solidFill>
                  <a:srgbClr val="000000"/>
                </a:solidFill>
                <a:latin typeface="Consolas"/>
                <a:ea typeface="ＭＳ Ｐゴシック" charset="0"/>
              </a:rPr>
              <a:t>());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   }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nsolas"/>
                <a:ea typeface="ＭＳ Ｐゴシック" charset="0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  <a:ea typeface="ＭＳ Ｐゴシック" charset="0"/>
              </a:rPr>
              <a:t>// end Class </a:t>
            </a:r>
            <a:r>
              <a:rPr lang="en-US" sz="1600" err="1">
                <a:solidFill>
                  <a:srgbClr val="3F7F5F"/>
                </a:solidFill>
                <a:latin typeface="Consolas"/>
                <a:ea typeface="ＭＳ Ｐゴシック" charset="0"/>
              </a:rPr>
              <a:t>ShapeTest</a:t>
            </a:r>
            <a:endParaRPr lang="en-US" sz="1600">
              <a:solidFill>
                <a:srgbClr val="3F7F5F"/>
              </a:solidFill>
              <a:latin typeface="Consolas"/>
              <a:ea typeface="ＭＳ Ｐゴシック" charset="0"/>
            </a:endParaRPr>
          </a:p>
        </p:txBody>
      </p:sp>
      <p:sp>
        <p:nvSpPr>
          <p:cNvPr id="119810" name="TextBox 2">
            <a:extLst>
              <a:ext uri="{FF2B5EF4-FFF2-40B4-BE49-F238E27FC236}">
                <a16:creationId xmlns:a16="http://schemas.microsoft.com/office/drawing/2014/main" id="{886F0E63-5C6B-E642-A27B-353CD1AE8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0"/>
            <a:ext cx="2438400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Abstract Shape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53E3D-1611-8C4C-8D7D-88FEDFB7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67634"/>
            <a:ext cx="236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FF"/>
                </a:solidFill>
              </a:rPr>
              <a:t>What about now?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CFB17C-A2B6-298F-4C5F-83B12621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3311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A44F2-3BEB-654D-9B71-719BC500623F}"/>
              </a:ext>
            </a:extLst>
          </p:cNvPr>
          <p:cNvSpPr txBox="1"/>
          <p:nvPr/>
        </p:nvSpPr>
        <p:spPr>
          <a:xfrm>
            <a:off x="228600" y="929819"/>
            <a:ext cx="4343400" cy="47089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Circle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extends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Shape {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protected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getRadius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() {</a:t>
            </a: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  return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setRadius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r) {</a:t>
            </a:r>
          </a:p>
          <a:p>
            <a:pPr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    radius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r;</a:t>
            </a:r>
          </a:p>
          <a:p>
            <a:pPr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    circumference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2 * </a:t>
            </a:r>
            <a:r>
              <a:rPr lang="en-US" sz="1200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    area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</a:t>
            </a:r>
            <a:r>
              <a:rPr lang="en-US" sz="1200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setCircumference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c) {</a:t>
            </a:r>
          </a:p>
          <a:p>
            <a:pPr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    radius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c/(2 * </a:t>
            </a:r>
            <a:r>
              <a:rPr lang="en-US" sz="1200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    circumference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2 * </a:t>
            </a:r>
            <a:r>
              <a:rPr lang="en-US" sz="1200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    area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</a:t>
            </a:r>
            <a:r>
              <a:rPr lang="en-US" sz="1200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</a:p>
          <a:p>
            <a:pPr>
              <a:defRPr/>
            </a:pPr>
            <a:endParaRPr lang="en-US" sz="12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setArea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  <a:ea typeface="ＭＳ Ｐゴシック" charset="0"/>
              </a:rPr>
              <a:t> a) {</a:t>
            </a:r>
          </a:p>
          <a:p>
            <a:pPr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    radius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</a:t>
            </a:r>
            <a:r>
              <a:rPr lang="en-US" sz="1200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sqrt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(a/</a:t>
            </a:r>
            <a:r>
              <a:rPr lang="en-US" sz="12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    circumference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2 * </a:t>
            </a:r>
            <a:r>
              <a:rPr lang="en-US" sz="1200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200">
                <a:solidFill>
                  <a:srgbClr val="0000C0"/>
                </a:solidFill>
                <a:latin typeface="Consolas"/>
                <a:ea typeface="ＭＳ Ｐゴシック" charset="0"/>
              </a:rPr>
              <a:t>    area</a:t>
            </a: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= </a:t>
            </a:r>
            <a:r>
              <a:rPr lang="en-US" sz="1200" err="1">
                <a:solidFill>
                  <a:srgbClr val="000000"/>
                </a:solidFill>
                <a:latin typeface="Consolas"/>
                <a:ea typeface="ＭＳ Ｐゴシック" charset="0"/>
              </a:rPr>
              <a:t>Math.</a:t>
            </a:r>
            <a:r>
              <a:rPr lang="en-US" sz="12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PI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 * </a:t>
            </a:r>
            <a:r>
              <a:rPr lang="en-US" sz="1200" i="1">
                <a:solidFill>
                  <a:srgbClr val="0000C0"/>
                </a:solidFill>
                <a:latin typeface="Consolas"/>
                <a:ea typeface="ＭＳ Ｐゴシック" charset="0"/>
              </a:rPr>
              <a:t>radius</a:t>
            </a:r>
            <a:r>
              <a:rPr lang="en-US" sz="1200" i="1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</a:p>
        </p:txBody>
      </p:sp>
      <p:sp>
        <p:nvSpPr>
          <p:cNvPr id="120834" name="TextBox 5">
            <a:extLst>
              <a:ext uri="{FF2B5EF4-FFF2-40B4-BE49-F238E27FC236}">
                <a16:creationId xmlns:a16="http://schemas.microsoft.com/office/drawing/2014/main" id="{ABBD9534-E17F-D344-8C5C-6D1165B49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59" y="5675312"/>
            <a:ext cx="28495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Circle(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r) {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setRadius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(r);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Circle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9F67A-7B19-B945-B8B9-4E75B114F4BA}"/>
              </a:ext>
            </a:extLst>
          </p:cNvPr>
          <p:cNvSpPr txBox="1"/>
          <p:nvPr/>
        </p:nvSpPr>
        <p:spPr>
          <a:xfrm>
            <a:off x="4724400" y="612410"/>
            <a:ext cx="4419600" cy="37548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ShapeTest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{</a:t>
            </a:r>
          </a:p>
          <a:p>
            <a:pPr>
              <a:defRPr/>
            </a:pPr>
            <a:endParaRPr lang="en-US" sz="14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main(String[] 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args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) {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  Shape[] 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Shape[3];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[0] =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Square(10);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[1] =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Square(5);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[2] =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Circle(5);</a:t>
            </a:r>
          </a:p>
          <a:p>
            <a:pPr>
              <a:defRPr/>
            </a:pPr>
            <a:endParaRPr lang="en-US" sz="14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[0].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ＭＳ Ｐゴシック" charset="0"/>
              </a:rPr>
              <a:t>setArea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(100);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[1].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ＭＳ Ｐゴシック" charset="0"/>
              </a:rPr>
              <a:t>setArea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(100);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[2].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ＭＳ Ｐゴシック" charset="0"/>
              </a:rPr>
              <a:t>setArea</a:t>
            </a: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(100);</a:t>
            </a:r>
          </a:p>
          <a:p>
            <a:pPr>
              <a:defRPr/>
            </a:pPr>
            <a:endParaRPr lang="en-US" sz="14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nn-NO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  for</a:t>
            </a:r>
            <a:r>
              <a:rPr lang="nn-NO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(</a:t>
            </a:r>
            <a:r>
              <a:rPr lang="nn-NO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int</a:t>
            </a:r>
            <a:r>
              <a:rPr lang="nn-NO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i = 0; i &lt; arr.</a:t>
            </a:r>
            <a:r>
              <a:rPr lang="nn-NO" sz="1400" b="1">
                <a:solidFill>
                  <a:srgbClr val="0000C0"/>
                </a:solidFill>
                <a:latin typeface="Consolas"/>
                <a:ea typeface="ＭＳ Ｐゴシック" charset="0"/>
              </a:rPr>
              <a:t>length</a:t>
            </a:r>
            <a:r>
              <a:rPr lang="nn-NO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; i++) {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   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ＭＳ Ｐゴシック" charset="0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arr</a:t>
            </a:r>
            <a:r>
              <a:rPr lang="en-US" sz="1400" i="1">
                <a:solidFill>
                  <a:srgbClr val="000000"/>
                </a:solidFill>
                <a:latin typeface="Consolas"/>
                <a:ea typeface="ＭＳ Ｐゴシック" charset="0"/>
              </a:rPr>
              <a:t>[</a:t>
            </a:r>
            <a:r>
              <a:rPr lang="en-US" sz="14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i</a:t>
            </a:r>
            <a:r>
              <a:rPr lang="en-US" sz="1400" i="1">
                <a:solidFill>
                  <a:srgbClr val="000000"/>
                </a:solidFill>
                <a:latin typeface="Consolas"/>
                <a:ea typeface="ＭＳ Ｐゴシック" charset="0"/>
              </a:rPr>
              <a:t>].</a:t>
            </a:r>
            <a:r>
              <a:rPr lang="en-US" sz="14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toString</a:t>
            </a:r>
            <a:r>
              <a:rPr lang="en-US" sz="1400" i="1">
                <a:solidFill>
                  <a:srgbClr val="000000"/>
                </a:solidFill>
                <a:latin typeface="Consolas"/>
                <a:ea typeface="ＭＳ Ｐゴシック" charset="0"/>
              </a:rPr>
              <a:t>());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  }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} </a:t>
            </a:r>
            <a:r>
              <a:rPr lang="en-US" sz="1400">
                <a:solidFill>
                  <a:srgbClr val="3F7F5F"/>
                </a:solidFill>
                <a:latin typeface="Consolas"/>
                <a:ea typeface="ＭＳ Ｐゴシック" charset="0"/>
              </a:rPr>
              <a:t>// end Class </a:t>
            </a:r>
            <a:r>
              <a:rPr lang="en-US" sz="1400" err="1">
                <a:solidFill>
                  <a:srgbClr val="3F7F5F"/>
                </a:solidFill>
                <a:latin typeface="Consolas"/>
                <a:ea typeface="ＭＳ Ｐゴシック" charset="0"/>
              </a:rPr>
              <a:t>ShapeTest</a:t>
            </a:r>
            <a:endParaRPr lang="en-US" sz="1400">
              <a:solidFill>
                <a:srgbClr val="3F7F5F"/>
              </a:solidFill>
              <a:latin typeface="Consolas"/>
              <a:ea typeface="ＭＳ Ｐゴシック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5F3F32-E967-B040-A87E-6F375A3CC267}"/>
              </a:ext>
            </a:extLst>
          </p:cNvPr>
          <p:cNvCxnSpPr/>
          <p:nvPr/>
        </p:nvCxnSpPr>
        <p:spPr>
          <a:xfrm>
            <a:off x="4648200" y="304800"/>
            <a:ext cx="0" cy="6324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59DB99-4095-3A40-B0BF-D67DB9A37531}"/>
              </a:ext>
            </a:extLst>
          </p:cNvPr>
          <p:cNvSpPr txBox="1"/>
          <p:nvPr/>
        </p:nvSpPr>
        <p:spPr>
          <a:xfrm>
            <a:off x="4953000" y="457200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Output:</a:t>
            </a:r>
          </a:p>
          <a:p>
            <a:endParaRPr lang="en-US"/>
          </a:p>
          <a:p>
            <a:r>
              <a:rPr lang="en-US"/>
              <a:t>perimeter = 40.00; area = 100.00</a:t>
            </a:r>
          </a:p>
          <a:p>
            <a:r>
              <a:rPr lang="en-US"/>
              <a:t>perimeter = 40.00; area = 100.00</a:t>
            </a:r>
          </a:p>
          <a:p>
            <a:r>
              <a:rPr lang="en-US"/>
              <a:t>perimeter = 35.45; area = 100.00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992B5-5EFF-84EA-620A-53F8B271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DDD2-8608-E948-B0BF-58A3594B4DFB}" type="slidenum">
              <a:rPr lang="en-US" altLang="en-US" smtClean="0"/>
              <a:pPr/>
              <a:t>79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AABA3DCF-68BB-BA40-946B-FA90A9729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Exercise 1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70CCEB68-A748-3C49-86F6-F8996E9D0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610475" cy="51816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Tx/>
              <a:buAutoNum type="alphaUcParenBoth"/>
              <a:defRPr/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Vehicle: Car, </a:t>
            </a:r>
            <a:r>
              <a:rPr lang="en-US" sz="1800" err="1">
                <a:latin typeface="Consolas" panose="020B0609020204030204" pitchFamily="49" charset="0"/>
                <a:cs typeface="Consolas" panose="020B0609020204030204" pitchFamily="49" charset="0"/>
              </a:rPr>
              <a:t>Suv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, Truck, Bus, Train</a:t>
            </a:r>
          </a:p>
          <a:p>
            <a:pPr marL="457200" indent="-457200">
              <a:spcBef>
                <a:spcPts val="200"/>
              </a:spcBef>
              <a:buFontTx/>
              <a:buAutoNum type="alphaUcParenBoth"/>
              <a:defRPr/>
            </a:pPr>
            <a:r>
              <a:rPr lang="en-US" sz="1800" err="1">
                <a:latin typeface="Consolas" panose="020B0609020204030204" pitchFamily="49" charset="0"/>
                <a:cs typeface="Consolas" panose="020B0609020204030204" pitchFamily="49" charset="0"/>
              </a:rPr>
              <a:t>SportsEquipment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err="1">
                <a:latin typeface="Consolas" panose="020B0609020204030204" pitchFamily="49" charset="0"/>
                <a:cs typeface="Consolas" panose="020B0609020204030204" pitchFamily="49" charset="0"/>
              </a:rPr>
              <a:t>HockeyStick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err="1">
                <a:latin typeface="Consolas" panose="020B0609020204030204" pitchFamily="49" charset="0"/>
                <a:cs typeface="Consolas" panose="020B0609020204030204" pitchFamily="49" charset="0"/>
              </a:rPr>
              <a:t>TennisRacquet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err="1">
                <a:latin typeface="Consolas" panose="020B0609020204030204" pitchFamily="49" charset="0"/>
                <a:cs typeface="Consolas" panose="020B0609020204030204" pitchFamily="49" charset="0"/>
              </a:rPr>
              <a:t>BaseballBat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err="1">
                <a:latin typeface="Consolas" panose="020B0609020204030204" pitchFamily="49" charset="0"/>
                <a:cs typeface="Consolas" panose="020B0609020204030204" pitchFamily="49" charset="0"/>
              </a:rPr>
              <a:t>GolfClub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err="1">
                <a:latin typeface="Consolas" panose="020B0609020204030204" pitchFamily="49" charset="0"/>
                <a:cs typeface="Consolas" panose="020B0609020204030204" pitchFamily="49" charset="0"/>
              </a:rPr>
              <a:t>SoccerBall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200"/>
              </a:spcBef>
              <a:buFontTx/>
              <a:buAutoNum type="alphaUcParenBoth"/>
              <a:defRPr/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Shoe: Sneaker, Loafer, Wedge, Boot, Flat</a:t>
            </a:r>
          </a:p>
          <a:p>
            <a:pPr marL="457200" indent="-457200">
              <a:spcBef>
                <a:spcPts val="200"/>
              </a:spcBef>
              <a:buFontTx/>
              <a:buAutoNum type="alphaUcParenBoth"/>
              <a:defRPr/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School: Kindergarten, Elementary, </a:t>
            </a:r>
            <a:r>
              <a:rPr lang="en-US" sz="1800" err="1">
                <a:latin typeface="Consolas" panose="020B0609020204030204" pitchFamily="49" charset="0"/>
                <a:cs typeface="Consolas" panose="020B0609020204030204" pitchFamily="49" charset="0"/>
              </a:rPr>
              <a:t>HighSchool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, College, University</a:t>
            </a:r>
          </a:p>
          <a:p>
            <a:pPr marL="457200" indent="-457200">
              <a:spcBef>
                <a:spcPts val="200"/>
              </a:spcBef>
              <a:buFontTx/>
              <a:buAutoNum type="alphaUcParenBoth"/>
              <a:defRPr/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Furniture: Table, Chair, Sofa, Recliner, Bench</a:t>
            </a:r>
          </a:p>
          <a:p>
            <a:pPr>
              <a:spcBef>
                <a:spcPts val="800"/>
              </a:spcBef>
              <a:buFontTx/>
              <a:buNone/>
              <a:defRPr/>
            </a:pPr>
            <a:endParaRPr lang="en-US" sz="1600">
              <a:latin typeface="Verdana"/>
              <a:cs typeface="Verdana"/>
            </a:endParaRPr>
          </a:p>
          <a:p>
            <a:pPr>
              <a:spcBef>
                <a:spcPts val="800"/>
              </a:spcBef>
              <a:buFontTx/>
              <a:buNone/>
              <a:defRPr/>
            </a:pPr>
            <a:r>
              <a:rPr lang="en-US" sz="1600">
                <a:latin typeface="Verdana"/>
                <a:cs typeface="Verdana"/>
              </a:rPr>
              <a:t>1) Create an array containing 2, 1, 1, 2, 1 of the subclass objects.</a:t>
            </a:r>
            <a:endParaRPr lang="en-US" sz="1400">
              <a:latin typeface="Verdana"/>
              <a:cs typeface="Verdana"/>
            </a:endParaRPr>
          </a:p>
          <a:p>
            <a:pPr>
              <a:spcBef>
                <a:spcPts val="800"/>
              </a:spcBef>
              <a:buFontTx/>
              <a:buNone/>
              <a:defRPr/>
            </a:pPr>
            <a:r>
              <a:rPr lang="en-US" sz="1600">
                <a:latin typeface="Verdana"/>
                <a:cs typeface="Verdana"/>
              </a:rPr>
              <a:t>2) Do the same using an </a:t>
            </a:r>
            <a:r>
              <a:rPr lang="en-US" sz="1600" err="1">
                <a:latin typeface="Verdana"/>
                <a:cs typeface="Verdana"/>
              </a:rPr>
              <a:t>ArrayList</a:t>
            </a:r>
            <a:r>
              <a:rPr lang="en-US" sz="1600">
                <a:latin typeface="Verdana"/>
                <a:cs typeface="Verdana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2143EF-5C0A-D4DA-0A7C-C785CD0D1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>
            <a:extLst>
              <a:ext uri="{FF2B5EF4-FFF2-40B4-BE49-F238E27FC236}">
                <a16:creationId xmlns:a16="http://schemas.microsoft.com/office/drawing/2014/main" id="{B244A299-93CE-894E-ADBD-58CA6A03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913813" cy="914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When to use abstract classes?</a:t>
            </a:r>
          </a:p>
        </p:txBody>
      </p:sp>
      <p:sp>
        <p:nvSpPr>
          <p:cNvPr id="121858" name="Content Placeholder 2">
            <a:extLst>
              <a:ext uri="{FF2B5EF4-FFF2-40B4-BE49-F238E27FC236}">
                <a16:creationId xmlns:a16="http://schemas.microsoft.com/office/drawing/2014/main" id="{8FDFF2CF-39EC-B842-93E0-6E07AA276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828800"/>
            <a:ext cx="8534400" cy="4297363"/>
          </a:xfrm>
        </p:spPr>
        <p:txBody>
          <a:bodyPr/>
          <a:lstStyle/>
          <a:p>
            <a:pPr eaLnBrk="1" hangingPunct="1"/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we want to provide common functionality across several classes</a:t>
            </a:r>
          </a:p>
          <a:p>
            <a:pPr lvl="1" eaLnBrk="1" hangingPunct="1"/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E.g., device driver may be an abstract class, and each individual device driver could be a concrete subclass that implements the various device driver methods.</a:t>
            </a:r>
          </a:p>
          <a:p>
            <a:pPr lvl="1" eaLnBrk="1" hangingPunct="1"/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enables new devices to be ready with their device drivers.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9B3A14-5916-ACF5-0132-46A427511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80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>
            <a:extLst>
              <a:ext uri="{FF2B5EF4-FFF2-40B4-BE49-F238E27FC236}">
                <a16:creationId xmlns:a16="http://schemas.microsoft.com/office/drawing/2014/main" id="{0C34B536-746C-8B41-AF78-FA592B6C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Constructors in abstract class</a:t>
            </a: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87E44-517C-DA45-84A4-BC5559B7A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425" y="2595563"/>
            <a:ext cx="7343775" cy="3670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when a class extends abstract class, constructor of subclass will invoke constructor of superclass either implicitly or explicitly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to initialize the abstract class internal state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every child only needs to call the constructor instead of assigning the values themselves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52A67-5F97-8449-8891-EF788D7A3662}"/>
              </a:ext>
            </a:extLst>
          </p:cNvPr>
          <p:cNvSpPr/>
          <p:nvPr/>
        </p:nvSpPr>
        <p:spPr>
          <a:xfrm>
            <a:off x="3886200" y="1524000"/>
            <a:ext cx="139143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Yes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4D628B-E4C6-0C04-42EF-8E4948136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81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>
            <a:extLst>
              <a:ext uri="{FF2B5EF4-FFF2-40B4-BE49-F238E27FC236}">
                <a16:creationId xmlns:a16="http://schemas.microsoft.com/office/drawing/2014/main" id="{34E7D602-227A-644F-9349-DFEE19CC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Constructor in abstract class</a:t>
            </a:r>
          </a:p>
        </p:txBody>
      </p:sp>
      <p:sp>
        <p:nvSpPr>
          <p:cNvPr id="123906" name="Content Placeholder 2">
            <a:extLst>
              <a:ext uri="{FF2B5EF4-FFF2-40B4-BE49-F238E27FC236}">
                <a16:creationId xmlns:a16="http://schemas.microsoft.com/office/drawing/2014/main" id="{C3688608-D00A-A84C-8A49-EE332D78A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425" y="2209800"/>
            <a:ext cx="7610475" cy="4419600"/>
          </a:xfrm>
        </p:spPr>
        <p:txBody>
          <a:bodyPr/>
          <a:lstStyle/>
          <a:p>
            <a:pPr marL="0" indent="0">
              <a:buFont typeface="Wingdings 2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abstract class Animal {</a:t>
            </a:r>
          </a:p>
          <a:p>
            <a:pPr marL="0" indent="0">
              <a:buFont typeface="Wingdings 2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int x, y, z;</a:t>
            </a:r>
          </a:p>
          <a:p>
            <a:pPr marL="0" indent="0">
              <a:buFont typeface="Wingdings 2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public Animal (int x, int y, int z){</a:t>
            </a:r>
          </a:p>
          <a:p>
            <a:pPr marL="0" indent="0">
              <a:buFont typeface="Wingdings 2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</a:t>
            </a: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this.x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x;</a:t>
            </a:r>
          </a:p>
          <a:p>
            <a:pPr marL="0" indent="0">
              <a:buFont typeface="Wingdings 2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</a:t>
            </a: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this.y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=y;</a:t>
            </a:r>
          </a:p>
          <a:p>
            <a:pPr marL="0" indent="0">
              <a:buFont typeface="Wingdings 2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</a:t>
            </a:r>
            <a:r>
              <a:rPr lang="en-US" altLang="en-US" b="1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this.z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z;</a:t>
            </a:r>
          </a:p>
          <a:p>
            <a:pPr marL="0" indent="0">
              <a:buFont typeface="Wingdings 2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 2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 2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74B707-C915-D6EE-4072-28A0CEDAD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82</a:t>
            </a:fld>
            <a:endParaRPr lang="en-US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Content Placeholder 2">
            <a:extLst>
              <a:ext uri="{FF2B5EF4-FFF2-40B4-BE49-F238E27FC236}">
                <a16:creationId xmlns:a16="http://schemas.microsoft.com/office/drawing/2014/main" id="{A75AC611-6F98-3A41-AC6C-3FD15A6F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417992"/>
            <a:ext cx="7229475" cy="5652066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/**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* Simple Java program to prove that abstract class can have constructor in Java.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* @author http://java67.blogspot.com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*/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public class </a:t>
            </a:r>
            <a:r>
              <a:rPr lang="en-US" altLang="en-US" sz="1100" err="1">
                <a:ea typeface="ＭＳ Ｐゴシック" panose="020B0600070205080204" pitchFamily="34" charset="-128"/>
              </a:rPr>
              <a:t>AbstractConstructorTest</a:t>
            </a:r>
            <a:r>
              <a:rPr lang="en-US" altLang="en-US" sz="110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endParaRPr lang="en-US" altLang="en-US" sz="1100">
              <a:ea typeface="ＭＳ Ｐゴシック" panose="020B0600070205080204" pitchFamily="34" charset="-128"/>
            </a:endParaRP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   public static void main(String </a:t>
            </a:r>
            <a:r>
              <a:rPr lang="en-US" altLang="en-US" sz="1100" err="1">
                <a:ea typeface="ＭＳ Ｐゴシック" panose="020B0600070205080204" pitchFamily="34" charset="-128"/>
              </a:rPr>
              <a:t>args</a:t>
            </a:r>
            <a:r>
              <a:rPr lang="en-US" altLang="en-US" sz="1100">
                <a:ea typeface="ＭＳ Ｐゴシック" panose="020B0600070205080204" pitchFamily="34" charset="-128"/>
              </a:rPr>
              <a:t>[]) {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      Server server = new Tomcat("Apache Tomcat");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      </a:t>
            </a:r>
            <a:r>
              <a:rPr lang="en-US" altLang="en-US" sz="1100" err="1">
                <a:ea typeface="ＭＳ Ｐゴシック" panose="020B0600070205080204" pitchFamily="34" charset="-128"/>
              </a:rPr>
              <a:t>server.start</a:t>
            </a:r>
            <a:r>
              <a:rPr lang="en-US" altLang="en-US" sz="1100">
                <a:ea typeface="ＭＳ Ｐゴシック" panose="020B0600070205080204" pitchFamily="34" charset="-128"/>
              </a:rPr>
              <a:t>();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   }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endParaRPr lang="en-US" altLang="en-US" sz="1100">
              <a:ea typeface="ＭＳ Ｐゴシック" panose="020B0600070205080204" pitchFamily="34" charset="-128"/>
            </a:endParaRP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abstract class Server{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   protected final String name;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  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   public Server(String name){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       </a:t>
            </a:r>
            <a:r>
              <a:rPr lang="en-US" altLang="en-US" sz="1100" err="1">
                <a:ea typeface="ＭＳ Ｐゴシック" panose="020B0600070205080204" pitchFamily="34" charset="-128"/>
              </a:rPr>
              <a:t>this.name</a:t>
            </a:r>
            <a:r>
              <a:rPr lang="en-US" altLang="en-US" sz="1100">
                <a:ea typeface="ＭＳ Ｐゴシック" panose="020B0600070205080204" pitchFamily="34" charset="-128"/>
              </a:rPr>
              <a:t> = name;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   }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  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   public abstract </a:t>
            </a:r>
            <a:r>
              <a:rPr lang="en-US" altLang="en-US" sz="1100" err="1">
                <a:ea typeface="ＭＳ Ｐゴシック" panose="020B0600070205080204" pitchFamily="34" charset="-128"/>
              </a:rPr>
              <a:t>boolean</a:t>
            </a:r>
            <a:r>
              <a:rPr lang="en-US" altLang="en-US" sz="1100">
                <a:ea typeface="ＭＳ Ｐゴシック" panose="020B0600070205080204" pitchFamily="34" charset="-128"/>
              </a:rPr>
              <a:t> start();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endParaRPr lang="en-US" altLang="en-US" sz="1100">
              <a:ea typeface="ＭＳ Ｐゴシック" panose="020B0600070205080204" pitchFamily="34" charset="-128"/>
            </a:endParaRP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class Tomcat extends Server{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  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   public Tomcat(String name){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       super(name);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   }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endParaRPr lang="en-US" altLang="en-US" sz="1100">
              <a:ea typeface="ＭＳ Ｐゴシック" panose="020B0600070205080204" pitchFamily="34" charset="-128"/>
            </a:endParaRP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   @Override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   public </a:t>
            </a:r>
            <a:r>
              <a:rPr lang="en-US" altLang="en-US" sz="1100" err="1">
                <a:ea typeface="ＭＳ Ｐゴシック" panose="020B0600070205080204" pitchFamily="34" charset="-128"/>
              </a:rPr>
              <a:t>boolean</a:t>
            </a:r>
            <a:r>
              <a:rPr lang="en-US" altLang="en-US" sz="1100">
                <a:ea typeface="ＭＳ Ｐゴシック" panose="020B0600070205080204" pitchFamily="34" charset="-128"/>
              </a:rPr>
              <a:t> start() {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      </a:t>
            </a:r>
            <a:r>
              <a:rPr lang="en-US" altLang="en-US" sz="110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100">
                <a:ea typeface="ＭＳ Ｐゴシック" panose="020B0600070205080204" pitchFamily="34" charset="-128"/>
              </a:rPr>
              <a:t>( </a:t>
            </a:r>
            <a:r>
              <a:rPr lang="en-US" altLang="en-US" sz="1100" err="1">
                <a:ea typeface="ＭＳ Ｐゴシック" panose="020B0600070205080204" pitchFamily="34" charset="-128"/>
              </a:rPr>
              <a:t>this.name</a:t>
            </a:r>
            <a:r>
              <a:rPr lang="en-US" altLang="en-US" sz="1100">
                <a:ea typeface="ＭＳ Ｐゴシック" panose="020B0600070205080204" pitchFamily="34" charset="-128"/>
              </a:rPr>
              <a:t> + " started successfully");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      return true;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   }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   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endParaRPr lang="en-US" altLang="en-US" sz="1100">
              <a:ea typeface="ＭＳ Ｐゴシック" panose="020B0600070205080204" pitchFamily="34" charset="-128"/>
            </a:endParaRP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Output:</a:t>
            </a:r>
          </a:p>
          <a:p>
            <a:pPr marL="0" indent="0">
              <a:spcBef>
                <a:spcPct val="0"/>
              </a:spcBef>
              <a:buFont typeface="Wingdings 2" pitchFamily="2" charset="2"/>
              <a:buNone/>
            </a:pPr>
            <a:r>
              <a:rPr lang="en-US" altLang="en-US" sz="1100">
                <a:ea typeface="ＭＳ Ｐゴシック" panose="020B0600070205080204" pitchFamily="34" charset="-128"/>
              </a:rPr>
              <a:t>Apache Tomcat started successfully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BFD403-4040-6663-79F2-F9367AEC0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83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3" name="Content Placeholder 3" descr="Screen Shot 2014-03-23 at 9.41.31 AM.png">
            <a:extLst>
              <a:ext uri="{FF2B5EF4-FFF2-40B4-BE49-F238E27FC236}">
                <a16:creationId xmlns:a16="http://schemas.microsoft.com/office/drawing/2014/main" id="{3F152463-7F79-7F42-8E20-39F2E4E8F27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908" r="-58908"/>
          <a:stretch>
            <a:fillRect/>
          </a:stretch>
        </p:blipFill>
        <p:spPr>
          <a:xfrm>
            <a:off x="-6499225" y="-685800"/>
            <a:ext cx="15643225" cy="7543800"/>
          </a:xfrm>
        </p:spPr>
      </p:pic>
      <p:pic>
        <p:nvPicPr>
          <p:cNvPr id="2" name="Picture 1" descr="Screen Shot 2014-03-23 at 10.46.50 AM.png">
            <a:extLst>
              <a:ext uri="{FF2B5EF4-FFF2-40B4-BE49-F238E27FC236}">
                <a16:creationId xmlns:a16="http://schemas.microsoft.com/office/drawing/2014/main" id="{A075B7DF-C4E7-FF40-8E4C-0FE9C1E44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405563"/>
            <a:ext cx="3581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24A4A3-2AC6-FACD-EC82-5B163EE45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84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Content Placeholder 2">
            <a:extLst>
              <a:ext uri="{FF2B5EF4-FFF2-40B4-BE49-F238E27FC236}">
                <a16:creationId xmlns:a16="http://schemas.microsoft.com/office/drawing/2014/main" id="{FB4FD492-9865-964A-953B-0A4388823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076" y="496888"/>
            <a:ext cx="8305800" cy="838200"/>
          </a:xfrm>
        </p:spPr>
        <p:txBody>
          <a:bodyPr/>
          <a:lstStyle/>
          <a:p>
            <a:pPr marL="0" indent="0" eaLnBrk="1" hangingPunct="1">
              <a:buFont typeface="Wingdings 2" pitchFamily="2" charset="2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7) Which of the following has/have compiler error</a:t>
            </a: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altLang="en-US" sz="1800">
                <a:ea typeface="ＭＳ Ｐゴシック" panose="020B0600070205080204" pitchFamily="34" charset="-128"/>
              </a:rPr>
              <a:t> (Multiple answers may be correct)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6294E-49B3-8F44-B19F-69567ABB6C07}"/>
              </a:ext>
            </a:extLst>
          </p:cNvPr>
          <p:cNvSpPr txBox="1"/>
          <p:nvPr/>
        </p:nvSpPr>
        <p:spPr>
          <a:xfrm>
            <a:off x="457200" y="914401"/>
            <a:ext cx="4160113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abstract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SuperClass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{</a:t>
            </a:r>
          </a:p>
          <a:p>
            <a:pPr>
              <a:defRPr/>
            </a:pPr>
            <a:endParaRPr lang="en-US" sz="14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abstract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fn1() {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 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ＭＳ Ｐゴシック" charset="0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  <a:ea typeface="ＭＳ Ｐゴシック" charset="0"/>
              </a:rPr>
              <a:t>"</a:t>
            </a:r>
            <a:r>
              <a:rPr lang="en-US" sz="1400" i="1" err="1">
                <a:solidFill>
                  <a:srgbClr val="2A00FF"/>
                </a:solidFill>
                <a:latin typeface="Consolas"/>
                <a:ea typeface="ＭＳ Ｐゴシック" charset="0"/>
              </a:rPr>
              <a:t>superClass</a:t>
            </a:r>
            <a:r>
              <a:rPr lang="en-US" sz="1400" i="1">
                <a:solidFill>
                  <a:srgbClr val="2A00FF"/>
                </a:solidFill>
                <a:latin typeface="Consolas"/>
                <a:ea typeface="ＭＳ Ｐゴシック" charset="0"/>
              </a:rPr>
              <a:t> fn1"</a:t>
            </a:r>
            <a:r>
              <a:rPr lang="en-US" sz="1400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} </a:t>
            </a:r>
            <a:r>
              <a:rPr lang="en-US" sz="1400">
                <a:solidFill>
                  <a:srgbClr val="3F7F5F"/>
                </a:solidFill>
                <a:latin typeface="Consolas"/>
                <a:ea typeface="ＭＳ Ｐゴシック" charset="0"/>
              </a:rPr>
              <a:t>// end class </a:t>
            </a:r>
            <a:r>
              <a:rPr lang="en-US" sz="1400" err="1">
                <a:solidFill>
                  <a:srgbClr val="3F7F5F"/>
                </a:solidFill>
                <a:latin typeface="Consolas"/>
                <a:ea typeface="ＭＳ Ｐゴシック" charset="0"/>
              </a:rPr>
              <a:t>SuperClass</a:t>
            </a:r>
            <a:endParaRPr lang="en-US" sz="1400">
              <a:solidFill>
                <a:srgbClr val="3F7F5F"/>
              </a:solidFill>
              <a:latin typeface="Consolas"/>
              <a:ea typeface="ＭＳ Ｐゴシック" charset="0"/>
            </a:endParaRPr>
          </a:p>
        </p:txBody>
      </p:sp>
      <p:sp>
        <p:nvSpPr>
          <p:cNvPr id="126979" name="TextBox 9">
            <a:extLst>
              <a:ext uri="{FF2B5EF4-FFF2-40B4-BE49-F238E27FC236}">
                <a16:creationId xmlns:a16="http://schemas.microsoft.com/office/drawing/2014/main" id="{2A8E4860-CE1A-4B49-9F45-ACB01B066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914400"/>
            <a:ext cx="4330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fn1() {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i="1" err="1">
                <a:solidFill>
                  <a:srgbClr val="2A00FF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 fn1"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400" err="1">
                <a:solidFill>
                  <a:srgbClr val="3F7F5F"/>
                </a:solidFill>
                <a:latin typeface="Consolas" panose="020B0609020204030204" pitchFamily="49" charset="0"/>
              </a:rPr>
              <a:t>SubClass</a:t>
            </a:r>
            <a:endParaRPr lang="en-US" altLang="en-US" sz="14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126980" name="TextBox 10">
            <a:extLst>
              <a:ext uri="{FF2B5EF4-FFF2-40B4-BE49-F238E27FC236}">
                <a16:creationId xmlns:a16="http://schemas.microsoft.com/office/drawing/2014/main" id="{506CAA65-3B41-8F42-9472-6E463914E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62200"/>
            <a:ext cx="3540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fn1();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400" err="1">
                <a:solidFill>
                  <a:srgbClr val="3F7F5F"/>
                </a:solidFill>
                <a:latin typeface="Consolas" panose="020B0609020204030204" pitchFamily="49" charset="0"/>
              </a:rPr>
              <a:t>SuperClass</a:t>
            </a:r>
            <a:endParaRPr lang="en-US" altLang="en-US" sz="14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126981" name="TextBox 11">
            <a:extLst>
              <a:ext uri="{FF2B5EF4-FFF2-40B4-BE49-F238E27FC236}">
                <a16:creationId xmlns:a16="http://schemas.microsoft.com/office/drawing/2014/main" id="{B148BAC6-D945-9B4C-9230-0097F9483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49500"/>
            <a:ext cx="4330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fn1() {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i="1" err="1">
                <a:solidFill>
                  <a:srgbClr val="2A00FF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 fn1"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400" err="1">
                <a:solidFill>
                  <a:srgbClr val="3F7F5F"/>
                </a:solidFill>
                <a:latin typeface="Consolas" panose="020B0609020204030204" pitchFamily="49" charset="0"/>
              </a:rPr>
              <a:t>SubClass</a:t>
            </a:r>
            <a:endParaRPr lang="en-US" altLang="en-US" sz="14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126982" name="TextBox 12">
            <a:extLst>
              <a:ext uri="{FF2B5EF4-FFF2-40B4-BE49-F238E27FC236}">
                <a16:creationId xmlns:a16="http://schemas.microsoft.com/office/drawing/2014/main" id="{56E451BA-81AE-E043-8E3A-40B639E57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33800"/>
            <a:ext cx="3540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fn1();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400" err="1">
                <a:solidFill>
                  <a:srgbClr val="3F7F5F"/>
                </a:solidFill>
                <a:latin typeface="Consolas" panose="020B0609020204030204" pitchFamily="49" charset="0"/>
              </a:rPr>
              <a:t>SuperClass</a:t>
            </a:r>
            <a:endParaRPr lang="en-US" altLang="en-US" sz="14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BC2BE-876B-3F4A-BFAE-6E6A12F2374C}"/>
              </a:ext>
            </a:extLst>
          </p:cNvPr>
          <p:cNvSpPr txBox="1"/>
          <p:nvPr/>
        </p:nvSpPr>
        <p:spPr>
          <a:xfrm>
            <a:off x="4724400" y="3733800"/>
            <a:ext cx="433048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SubClass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extends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  <a:ea typeface="ＭＳ Ｐゴシック" charset="0"/>
              </a:rPr>
              <a:t>SuperClass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{</a:t>
            </a:r>
          </a:p>
          <a:p>
            <a:pPr>
              <a:defRPr/>
            </a:pPr>
            <a:endParaRPr lang="en-US" sz="140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fn1(</a:t>
            </a:r>
            <a:r>
              <a:rPr lang="en-US" sz="1400" b="1">
                <a:solidFill>
                  <a:srgbClr val="7F0055"/>
                </a:solidFill>
                <a:latin typeface="Consolas"/>
                <a:ea typeface="ＭＳ Ｐゴシック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/>
                <a:ea typeface="ＭＳ Ｐゴシック" charset="0"/>
              </a:rPr>
              <a:t> x) {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ＭＳ Ｐゴシック" charset="0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  <a:ea typeface="ＭＳ Ｐゴシック" charset="0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  <a:ea typeface="ＭＳ Ｐゴシック" charset="0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  <a:ea typeface="ＭＳ Ｐゴシック" charset="0"/>
              </a:rPr>
              <a:t>"</a:t>
            </a:r>
            <a:r>
              <a:rPr lang="en-US" sz="1400" i="1" err="1">
                <a:solidFill>
                  <a:srgbClr val="2A00FF"/>
                </a:solidFill>
                <a:latin typeface="Consolas"/>
                <a:ea typeface="ＭＳ Ｐゴシック" charset="0"/>
              </a:rPr>
              <a:t>subClass</a:t>
            </a:r>
            <a:r>
              <a:rPr lang="en-US" sz="1400" i="1">
                <a:solidFill>
                  <a:srgbClr val="2A00FF"/>
                </a:solidFill>
                <a:latin typeface="Consolas"/>
                <a:ea typeface="ＭＳ Ｐゴシック" charset="0"/>
              </a:rPr>
              <a:t> fn1"</a:t>
            </a:r>
            <a:r>
              <a:rPr lang="en-US" sz="1400" i="1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nsolas"/>
                <a:ea typeface="ＭＳ Ｐゴシック" charset="0"/>
              </a:rPr>
              <a:t>} </a:t>
            </a:r>
            <a:r>
              <a:rPr lang="en-US" sz="1400">
                <a:solidFill>
                  <a:srgbClr val="3F7F5F"/>
                </a:solidFill>
                <a:latin typeface="Consolas"/>
                <a:ea typeface="ＭＳ Ｐゴシック" charset="0"/>
              </a:rPr>
              <a:t>// end class </a:t>
            </a:r>
            <a:r>
              <a:rPr lang="en-US" sz="1400" err="1">
                <a:solidFill>
                  <a:srgbClr val="3F7F5F"/>
                </a:solidFill>
                <a:latin typeface="Consolas"/>
                <a:ea typeface="ＭＳ Ｐゴシック" charset="0"/>
              </a:rPr>
              <a:t>SubClass</a:t>
            </a:r>
            <a:endParaRPr lang="en-US" sz="1400">
              <a:solidFill>
                <a:srgbClr val="3F7F5F"/>
              </a:solidFill>
              <a:latin typeface="Consolas"/>
              <a:ea typeface="ＭＳ Ｐゴシック" charset="0"/>
            </a:endParaRPr>
          </a:p>
        </p:txBody>
      </p:sp>
      <p:sp>
        <p:nvSpPr>
          <p:cNvPr id="126984" name="TextBox 14">
            <a:extLst>
              <a:ext uri="{FF2B5EF4-FFF2-40B4-BE49-F238E27FC236}">
                <a16:creationId xmlns:a16="http://schemas.microsoft.com/office/drawing/2014/main" id="{093E40F9-80BF-0846-A1EB-D43332CC0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94300"/>
            <a:ext cx="3540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fn1();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400" err="1">
                <a:solidFill>
                  <a:srgbClr val="3F7F5F"/>
                </a:solidFill>
                <a:latin typeface="Consolas" panose="020B0609020204030204" pitchFamily="49" charset="0"/>
              </a:rPr>
              <a:t>SuperClass</a:t>
            </a:r>
            <a:endParaRPr lang="en-US" altLang="en-US" sz="14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126985" name="TextBox 15">
            <a:extLst>
              <a:ext uri="{FF2B5EF4-FFF2-40B4-BE49-F238E27FC236}">
                <a16:creationId xmlns:a16="http://schemas.microsoft.com/office/drawing/2014/main" id="{40C4AB59-FC03-F943-AFCC-AD2F3C9B0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81600"/>
            <a:ext cx="4330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fn1() {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i="1" err="1">
                <a:solidFill>
                  <a:srgbClr val="2A00FF"/>
                </a:solidFill>
                <a:latin typeface="Consolas" panose="020B0609020204030204" pitchFamily="49" charset="0"/>
              </a:rPr>
              <a:t>subClass</a:t>
            </a:r>
            <a:r>
              <a:rPr lang="en-US" alt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 fn1"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400" err="1">
                <a:solidFill>
                  <a:srgbClr val="3F7F5F"/>
                </a:solidFill>
                <a:latin typeface="Consolas" panose="020B0609020204030204" pitchFamily="49" charset="0"/>
              </a:rPr>
              <a:t>SubClass</a:t>
            </a:r>
            <a:endParaRPr lang="en-US" altLang="en-US" sz="140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126986" name="TextBox 16">
            <a:extLst>
              <a:ext uri="{FF2B5EF4-FFF2-40B4-BE49-F238E27FC236}">
                <a16:creationId xmlns:a16="http://schemas.microsoft.com/office/drawing/2014/main" id="{F38E9262-5F46-8644-92DE-B1887185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914400"/>
            <a:ext cx="498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(A)</a:t>
            </a:r>
          </a:p>
        </p:txBody>
      </p:sp>
      <p:sp>
        <p:nvSpPr>
          <p:cNvPr id="126987" name="TextBox 17">
            <a:extLst>
              <a:ext uri="{FF2B5EF4-FFF2-40B4-BE49-F238E27FC236}">
                <a16:creationId xmlns:a16="http://schemas.microsoft.com/office/drawing/2014/main" id="{28E548A2-D54E-E84F-8968-BEE31124F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514600"/>
            <a:ext cx="49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(B)</a:t>
            </a:r>
          </a:p>
        </p:txBody>
      </p:sp>
      <p:sp>
        <p:nvSpPr>
          <p:cNvPr id="126988" name="TextBox 18">
            <a:extLst>
              <a:ext uri="{FF2B5EF4-FFF2-40B4-BE49-F238E27FC236}">
                <a16:creationId xmlns:a16="http://schemas.microsoft.com/office/drawing/2014/main" id="{20A947A0-B16F-3041-9CD3-D3AA2D930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3886200"/>
            <a:ext cx="49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(C)</a:t>
            </a:r>
          </a:p>
        </p:txBody>
      </p:sp>
      <p:sp>
        <p:nvSpPr>
          <p:cNvPr id="126989" name="TextBox 19">
            <a:extLst>
              <a:ext uri="{FF2B5EF4-FFF2-40B4-BE49-F238E27FC236}">
                <a16:creationId xmlns:a16="http://schemas.microsoft.com/office/drawing/2014/main" id="{7C5D2F6C-2BF8-6741-B0B8-6AA26A4C3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5268913"/>
            <a:ext cx="517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(D)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C7A534-C844-6A45-9B12-D97C1DECAC5D}"/>
              </a:ext>
            </a:extLst>
          </p:cNvPr>
          <p:cNvCxnSpPr/>
          <p:nvPr/>
        </p:nvCxnSpPr>
        <p:spPr>
          <a:xfrm>
            <a:off x="152400" y="2362200"/>
            <a:ext cx="8763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5F2BA9-38CA-CB4F-A69A-82215B090F42}"/>
              </a:ext>
            </a:extLst>
          </p:cNvPr>
          <p:cNvCxnSpPr/>
          <p:nvPr/>
        </p:nvCxnSpPr>
        <p:spPr>
          <a:xfrm>
            <a:off x="152400" y="3733800"/>
            <a:ext cx="8763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7A153E-8E2A-EF43-8D58-0BA069D80D32}"/>
              </a:ext>
            </a:extLst>
          </p:cNvPr>
          <p:cNvCxnSpPr/>
          <p:nvPr/>
        </p:nvCxnSpPr>
        <p:spPr>
          <a:xfrm>
            <a:off x="228600" y="5181600"/>
            <a:ext cx="8763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B9AF7-7E76-9F5E-2031-4EB698533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85</a:t>
            </a:fld>
            <a:endParaRPr lang="en-US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EB80-6BDD-044D-A31C-7647FF7F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382000" cy="106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ea typeface="+mj-ea"/>
                <a:cs typeface="+mj-cs"/>
              </a:rPr>
              <a:t>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3D1B-5018-3241-AD74-9107A3A47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981200"/>
            <a:ext cx="2667000" cy="45720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1) Drift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Drift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Set sail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2) C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3) D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4) C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5) B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6) True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000" b="1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000" b="1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457200" indent="-457200" eaLnBrk="1" fontAlgn="auto" hangingPunct="1">
              <a:spcAft>
                <a:spcPts val="0"/>
              </a:spcAft>
              <a:buAutoNum type="arabicParenBoth"/>
              <a:defRPr/>
            </a:pPr>
            <a:endParaRPr lang="en-US" sz="2000" b="1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358EF8-0D19-384F-B26F-F6D92D23A654}"/>
              </a:ext>
            </a:extLst>
          </p:cNvPr>
          <p:cNvSpPr txBox="1">
            <a:spLocks/>
          </p:cNvSpPr>
          <p:nvPr/>
        </p:nvSpPr>
        <p:spPr bwMode="auto">
          <a:xfrm>
            <a:off x="4038600" y="1960728"/>
            <a:ext cx="2667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Font typeface="Wingdings 2" pitchFamily="2" charset="2"/>
              <a:buChar char="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51640B"/>
              </a:buClr>
              <a:buFont typeface="Wingdings 2" pitchFamily="2" charset="2"/>
              <a:buChar char="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pitchFamily="2" charset="2"/>
              <a:buChar char="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51640B"/>
              </a:buClr>
              <a:buFont typeface="Wingdings 2" pitchFamily="2" charset="2"/>
              <a:buChar char="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pitchFamily="2" charset="2"/>
              <a:buChar char="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Wingdings 2" pitchFamily="2" charset="2"/>
              <a:buNone/>
              <a:defRPr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7) A, C, D</a:t>
            </a:r>
          </a:p>
          <a:p>
            <a:pPr marL="0" indent="0" eaLnBrk="1" fontAlgn="auto" hangingPunct="1">
              <a:spcAft>
                <a:spcPts val="0"/>
              </a:spcAft>
              <a:buFont typeface="Wingdings 2" pitchFamily="2" charset="2"/>
              <a:buNone/>
              <a:defRPr/>
            </a:pPr>
            <a:endParaRPr lang="en-US" b="1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 pitchFamily="2" charset="2"/>
              <a:buNone/>
              <a:defRPr/>
            </a:pPr>
            <a:endParaRPr lang="en-US" b="1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 2" pitchFamily="2" charset="2"/>
              <a:buAutoNum type="arabicParenBoth"/>
              <a:defRPr/>
            </a:pPr>
            <a:endParaRPr lang="en-US" b="1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C4E45-1D32-8C28-7550-2B1331EC0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8606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8B366B31-4A9C-EA4E-8577-384986E8E6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9.8 Polymorphism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163F7EE-AC62-E842-B353-540CC617AF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final Methods and Classes</a:t>
            </a:r>
          </a:p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Why Interface?</a:t>
            </a:r>
          </a:p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F8B66E-214D-7EFD-5CB9-E829BD142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359998-075D-6444-B731-61395708312C}" type="slidenum">
              <a:rPr lang="en-US" altLang="en-US" smtClean="0"/>
              <a:pPr/>
              <a:t>87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4051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>
            <a:extLst>
              <a:ext uri="{FF2B5EF4-FFF2-40B4-BE49-F238E27FC236}">
                <a16:creationId xmlns:a16="http://schemas.microsoft.com/office/drawing/2014/main" id="{751E06D4-EA30-2D44-AA87-29FC6383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913813" cy="914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final Methods and final Classes</a:t>
            </a:r>
          </a:p>
        </p:txBody>
      </p:sp>
      <p:sp>
        <p:nvSpPr>
          <p:cNvPr id="123906" name="Content Placeholder 2">
            <a:extLst>
              <a:ext uri="{FF2B5EF4-FFF2-40B4-BE49-F238E27FC236}">
                <a16:creationId xmlns:a16="http://schemas.microsoft.com/office/drawing/2014/main" id="{00B06FEA-9A07-DA47-B590-1F04968C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413" y="1600200"/>
            <a:ext cx="8153400" cy="4221163"/>
          </a:xfrm>
        </p:spPr>
        <p:txBody>
          <a:bodyPr/>
          <a:lstStyle/>
          <a:p>
            <a:pPr eaLnBrk="1" hangingPunct="1"/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final method cannot be overridden in a subclass</a:t>
            </a:r>
          </a:p>
          <a:p>
            <a:pPr lvl="1" eaLnBrk="1" hangingPunct="1"/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Otherwise, compiler error.</a:t>
            </a:r>
          </a:p>
          <a:p>
            <a:pPr eaLnBrk="1" hangingPunct="1"/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final class cannot be “extended” (that is, it cannot be a superclass for any class)</a:t>
            </a:r>
          </a:p>
          <a:p>
            <a:pPr lvl="1" eaLnBrk="1" hangingPunct="1"/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Otherwise, compiler error.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347DB7-48D7-4B76-4AD7-F677EDEF9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88</a:t>
            </a:fld>
            <a:endParaRPr lang="en-US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2AE7-D3F7-0546-B38F-65E0D7F3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3820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Why use final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</p:txBody>
      </p:sp>
      <p:sp>
        <p:nvSpPr>
          <p:cNvPr id="130050" name="Content Placeholder 2">
            <a:extLst>
              <a:ext uri="{FF2B5EF4-FFF2-40B4-BE49-F238E27FC236}">
                <a16:creationId xmlns:a16="http://schemas.microsoft.com/office/drawing/2014/main" id="{395DA323-6CBE-3A4F-B111-794B83D59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8610600" cy="4648200"/>
          </a:xfrm>
        </p:spPr>
        <p:txBody>
          <a:bodyPr/>
          <a:lstStyle/>
          <a:p>
            <a:pPr eaLnBrk="1" hangingPunct="1"/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Remember: final fields to indicate constants</a:t>
            </a:r>
          </a:p>
          <a:p>
            <a:pPr eaLnBrk="1" hangingPunct="1"/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 “interferes” with typical Object Orientation</a:t>
            </a:r>
          </a:p>
          <a:p>
            <a:pPr eaLnBrk="1" hangingPunct="1"/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 classes and methods used primarily for 2 reasons</a:t>
            </a:r>
          </a:p>
          <a:p>
            <a:pPr lvl="1" eaLnBrk="1" hangingPunct="1"/>
            <a:r>
              <a:rPr lang="en-US" altLang="en-US" sz="1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Security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reasons: we do not want anyone to modify the code provided by extending in a subclass</a:t>
            </a:r>
          </a:p>
          <a:p>
            <a:pPr lvl="2" eaLnBrk="1" hangingPunct="1"/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</a:t>
            </a:r>
            <a:r>
              <a:rPr lang="en-US" alt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java.lang.String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“immutable”. We do not want someone to extend it and make it mutable</a:t>
            </a:r>
          </a:p>
          <a:p>
            <a:pPr lvl="1" eaLnBrk="1" hangingPunct="1"/>
            <a:r>
              <a:rPr lang="en-US" altLang="en-US" sz="1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reasons: early vs. late binding</a:t>
            </a:r>
          </a:p>
          <a:p>
            <a:pPr lvl="2" eaLnBrk="1" hangingPunct="1"/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compiler might know which method to use at compile-time. So it can do “</a:t>
            </a:r>
            <a:r>
              <a:rPr lang="en-US" altLang="ja-JP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internal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altLang="ja-JP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computation at compile time (rather than dynamic binding)</a:t>
            </a:r>
            <a:endParaRPr lang="en-US" alt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F0C219-0115-FA6B-1A90-88B31AEA3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89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AABA3DCF-68BB-BA40-946B-FA90A9729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Exercise 1A – Sample Code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70CCEB68-A748-3C49-86F6-F8996E9D0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610475" cy="518160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  <a:defRPr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// Using an array (fixed size once declared so no more items)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Vehicle[] v = new Vehicle[7];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V[0] = new Car();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V[1] = new Car();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V[2] = new </a:t>
            </a:r>
            <a:r>
              <a:rPr lang="en-US" sz="1600" err="1">
                <a:latin typeface="Consolas" panose="020B0609020204030204" pitchFamily="49" charset="0"/>
                <a:cs typeface="Consolas" panose="020B0609020204030204" pitchFamily="49" charset="0"/>
              </a:rPr>
              <a:t>Suv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V[3] = new Truck();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V[4] = new Bus();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V[5] = new Bus();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V[6] = new Train();</a:t>
            </a:r>
          </a:p>
          <a:p>
            <a:pPr marL="0" indent="0">
              <a:spcBef>
                <a:spcPts val="200"/>
              </a:spcBef>
              <a:buNone/>
              <a:defRPr/>
            </a:pP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// Using an </a:t>
            </a:r>
            <a:r>
              <a:rPr lang="en-US" sz="160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(more items can be added)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60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&lt;Vehicle&gt; v = new </a:t>
            </a:r>
            <a:r>
              <a:rPr lang="en-US" sz="160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600" err="1">
                <a:latin typeface="Consolas" panose="020B0609020204030204" pitchFamily="49" charset="0"/>
                <a:cs typeface="Consolas" panose="020B0609020204030204" pitchFamily="49" charset="0"/>
              </a:rPr>
              <a:t>v.add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(new Car());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600" err="1">
                <a:latin typeface="Consolas" panose="020B0609020204030204" pitchFamily="49" charset="0"/>
                <a:cs typeface="Consolas" panose="020B0609020204030204" pitchFamily="49" charset="0"/>
              </a:rPr>
              <a:t>v.add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(new Car());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600" err="1">
                <a:latin typeface="Consolas" panose="020B0609020204030204" pitchFamily="49" charset="0"/>
                <a:cs typeface="Consolas" panose="020B0609020204030204" pitchFamily="49" charset="0"/>
              </a:rPr>
              <a:t>v.add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(new </a:t>
            </a:r>
            <a:r>
              <a:rPr lang="en-US" sz="1600" err="1">
                <a:latin typeface="Consolas" panose="020B0609020204030204" pitchFamily="49" charset="0"/>
                <a:cs typeface="Consolas" panose="020B0609020204030204" pitchFamily="49" charset="0"/>
              </a:rPr>
              <a:t>Suv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600" err="1">
                <a:latin typeface="Consolas" panose="020B0609020204030204" pitchFamily="49" charset="0"/>
                <a:cs typeface="Consolas" panose="020B0609020204030204" pitchFamily="49" charset="0"/>
              </a:rPr>
              <a:t>v.add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(new Truck());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600" err="1">
                <a:latin typeface="Consolas" panose="020B0609020204030204" pitchFamily="49" charset="0"/>
                <a:cs typeface="Consolas" panose="020B0609020204030204" pitchFamily="49" charset="0"/>
              </a:rPr>
              <a:t>v.add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(new Bus());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600" err="1">
                <a:latin typeface="Consolas" panose="020B0609020204030204" pitchFamily="49" charset="0"/>
                <a:cs typeface="Consolas" panose="020B0609020204030204" pitchFamily="49" charset="0"/>
              </a:rPr>
              <a:t>v.add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(new Bus());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600" err="1">
                <a:latin typeface="Consolas" panose="020B0609020204030204" pitchFamily="49" charset="0"/>
                <a:cs typeface="Consolas" panose="020B0609020204030204" pitchFamily="49" charset="0"/>
              </a:rPr>
              <a:t>v.add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(new Train());</a:t>
            </a:r>
          </a:p>
          <a:p>
            <a:pPr marL="0" indent="0">
              <a:spcBef>
                <a:spcPts val="200"/>
              </a:spcBef>
              <a:buNone/>
              <a:defRPr/>
            </a:pP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  <a:defRPr/>
            </a:pP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ECF99C-66BD-B859-016A-63D55D201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6257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itle 1">
            <a:extLst>
              <a:ext uri="{FF2B5EF4-FFF2-40B4-BE49-F238E27FC236}">
                <a16:creationId xmlns:a16="http://schemas.microsoft.com/office/drawing/2014/main" id="{18542ECA-8522-224C-9755-3D421052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913813" cy="914400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Abstract vs. Concrete</a:t>
            </a:r>
          </a:p>
        </p:txBody>
      </p:sp>
      <p:pic>
        <p:nvPicPr>
          <p:cNvPr id="131074" name="Content Placeholder 3" descr="Screen Shot 2014-03-23 at 9.21.18 AM.png">
            <a:extLst>
              <a:ext uri="{FF2B5EF4-FFF2-40B4-BE49-F238E27FC236}">
                <a16:creationId xmlns:a16="http://schemas.microsoft.com/office/drawing/2014/main" id="{FC1080CF-B647-354D-9039-CB20383ACB0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94" r="-38994"/>
          <a:stretch>
            <a:fillRect/>
          </a:stretch>
        </p:blipFill>
        <p:spPr>
          <a:xfrm>
            <a:off x="0" y="1524000"/>
            <a:ext cx="10464800" cy="50466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4A3EE5-AB04-6A41-AB0D-C056CC7CE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352800"/>
            <a:ext cx="106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660066"/>
                </a:solidFill>
                <a:latin typeface="Apple Chancery" panose="03020702040506060504" pitchFamily="66" charset="-79"/>
              </a:rPr>
              <a:t>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5077E-4A13-7D45-9108-DC050EC75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29200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8000"/>
                </a:solidFill>
                <a:latin typeface="Apple Chancery" panose="03020702040506060504" pitchFamily="66" charset="-79"/>
              </a:rPr>
              <a:t>Concrete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B2365-2DCA-F345-BCDC-4FBBB2D8C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14600"/>
            <a:ext cx="106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660066"/>
                </a:solidFill>
                <a:latin typeface="Apple Chancery" panose="03020702040506060504" pitchFamily="66" charset="-79"/>
              </a:rPr>
              <a:t>Abstract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89978-790D-184A-8264-F17C1D5E8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295400"/>
            <a:ext cx="106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660066"/>
                </a:solidFill>
                <a:latin typeface="Apple Chancery" panose="03020702040506060504" pitchFamily="66" charset="-79"/>
              </a:rPr>
              <a:t>Abstract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89332-A9C4-EF43-B981-6319691A5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495800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8000"/>
                </a:solidFill>
                <a:latin typeface="Apple Chancery" panose="03020702040506060504" pitchFamily="66" charset="-79"/>
              </a:rPr>
              <a:t>Concrete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CBB252-F518-AB45-B2A4-1A7727632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257800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8000"/>
                </a:solidFill>
                <a:latin typeface="Apple Chancery" panose="03020702040506060504" pitchFamily="66" charset="-79"/>
              </a:rPr>
              <a:t>Concrete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DCB7D9-EC21-B146-898D-4C8F4943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572000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8000"/>
                </a:solidFill>
                <a:latin typeface="Apple Chancery" panose="03020702040506060504" pitchFamily="66" charset="-79"/>
              </a:rPr>
              <a:t>Concrete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12C0A1-2605-7442-BBC3-B8788A98D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62263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8000"/>
                </a:solidFill>
                <a:latin typeface="Apple Chancery" panose="03020702040506060504" pitchFamily="66" charset="-79"/>
              </a:rPr>
              <a:t>Concrete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183A49-3A4B-034B-A11B-373ACBC71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733800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8000"/>
                </a:solidFill>
                <a:latin typeface="Apple Chancery" panose="03020702040506060504" pitchFamily="66" charset="-79"/>
              </a:rPr>
              <a:t>Concrete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00E783-6319-745C-9F46-E5FAA28D0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z="1000" smtClean="0"/>
              <a:pPr/>
              <a:t>90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>
            <a:extLst>
              <a:ext uri="{FF2B5EF4-FFF2-40B4-BE49-F238E27FC236}">
                <a16:creationId xmlns:a16="http://schemas.microsoft.com/office/drawing/2014/main" id="{4302BD43-C191-9D4A-B837-6CAC4850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3048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Design options for a Petshop</a:t>
            </a:r>
          </a:p>
        </p:txBody>
      </p:sp>
      <p:pic>
        <p:nvPicPr>
          <p:cNvPr id="132098" name="Content Placeholder 3" descr="Screen Shot 2014-03-23 at 9.21.18 AM.png">
            <a:extLst>
              <a:ext uri="{FF2B5EF4-FFF2-40B4-BE49-F238E27FC236}">
                <a16:creationId xmlns:a16="http://schemas.microsoft.com/office/drawing/2014/main" id="{61B54E70-51C2-FC45-8355-F12AFCAC1B7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94" r="-38994"/>
          <a:stretch>
            <a:fillRect/>
          </a:stretch>
        </p:blipFill>
        <p:spPr>
          <a:xfrm>
            <a:off x="0" y="1524000"/>
            <a:ext cx="10428288" cy="50292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F31690-8536-06BA-8026-30F2A992F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91</a:t>
            </a:fld>
            <a:endParaRPr lang="en-US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>
            <a:extLst>
              <a:ext uri="{FF2B5EF4-FFF2-40B4-BE49-F238E27FC236}">
                <a16:creationId xmlns:a16="http://schemas.microsoft.com/office/drawing/2014/main" id="{B612C8FF-21F4-9547-9C3E-181BB0F8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Concrete Animal</a:t>
            </a:r>
          </a:p>
        </p:txBody>
      </p:sp>
      <p:pic>
        <p:nvPicPr>
          <p:cNvPr id="133122" name="Content Placeholder 3" descr="Screen Shot 2014-03-23 at 9.17.56 AM.png">
            <a:extLst>
              <a:ext uri="{FF2B5EF4-FFF2-40B4-BE49-F238E27FC236}">
                <a16:creationId xmlns:a16="http://schemas.microsoft.com/office/drawing/2014/main" id="{E1EDEA71-875E-DE44-AE55-982EFDCEA0C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453" r="-62453"/>
          <a:stretch>
            <a:fillRect/>
          </a:stretch>
        </p:blipFill>
        <p:spPr>
          <a:xfrm>
            <a:off x="-2074863" y="1295400"/>
            <a:ext cx="11218863" cy="54102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6C4194-183F-CD46-A433-076FD9FD3865}"/>
              </a:ext>
            </a:extLst>
          </p:cNvPr>
          <p:cNvSpPr/>
          <p:nvPr/>
        </p:nvSpPr>
        <p:spPr>
          <a:xfrm>
            <a:off x="990600" y="1310846"/>
            <a:ext cx="9144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420A5-3F69-8040-99C9-51DE0A01B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05561"/>
            <a:ext cx="2971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Pros:</a:t>
            </a:r>
          </a:p>
          <a:p>
            <a:pPr eaLnBrk="1" hangingPunct="1"/>
            <a:r>
              <a:rPr lang="en-US" altLang="en-US" sz="140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Animal can be used as polymorphic type</a:t>
            </a:r>
          </a:p>
          <a:p>
            <a:pPr eaLnBrk="1" hangingPunct="1"/>
            <a:r>
              <a:rPr lang="en-US" altLang="en-US" sz="140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animals inherit pet behaviors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0E6E5-50AB-5F44-B2D6-C0D827BA2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51" y="3685163"/>
            <a:ext cx="2743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Cons:</a:t>
            </a:r>
          </a:p>
          <a:p>
            <a:pPr eaLnBrk="1" hangingPunct="1"/>
            <a:r>
              <a:rPr lang="en-US" altLang="en-US" sz="14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Hippo as a pet?</a:t>
            </a:r>
          </a:p>
          <a:p>
            <a:pPr eaLnBrk="1" hangingPunct="1"/>
            <a:r>
              <a:rPr lang="en-US" altLang="en-US" sz="14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Lion?</a:t>
            </a:r>
          </a:p>
          <a:p>
            <a:pPr eaLnBrk="1" hangingPunct="1"/>
            <a:r>
              <a:rPr lang="en-US" altLang="en-US" sz="14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Wolf?</a:t>
            </a:r>
          </a:p>
          <a:p>
            <a:pPr eaLnBrk="1" hangingPunct="1"/>
            <a:r>
              <a:rPr lang="en-US" altLang="en-US" sz="14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Tiger?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5B406C-65BA-F64C-2CFC-33E30E559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92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>
            <a:extLst>
              <a:ext uri="{FF2B5EF4-FFF2-40B4-BE49-F238E27FC236}">
                <a16:creationId xmlns:a16="http://schemas.microsoft.com/office/drawing/2014/main" id="{A61852CA-E861-BE41-ADC2-E3807F83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Abstract pet methods in Animal</a:t>
            </a:r>
          </a:p>
        </p:txBody>
      </p:sp>
      <p:pic>
        <p:nvPicPr>
          <p:cNvPr id="134146" name="Content Placeholder 3" descr="Screen Shot 2014-03-23 at 9.55.58 AM.png">
            <a:extLst>
              <a:ext uri="{FF2B5EF4-FFF2-40B4-BE49-F238E27FC236}">
                <a16:creationId xmlns:a16="http://schemas.microsoft.com/office/drawing/2014/main" id="{6DF9462F-9052-C044-AF67-23D90843B3C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843" r="-66843"/>
          <a:stretch>
            <a:fillRect/>
          </a:stretch>
        </p:blipFill>
        <p:spPr>
          <a:xfrm>
            <a:off x="-351991" y="1504084"/>
            <a:ext cx="10644188" cy="513238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992849-3033-8044-BBFB-D59D08B0423A}"/>
              </a:ext>
            </a:extLst>
          </p:cNvPr>
          <p:cNvSpPr/>
          <p:nvPr/>
        </p:nvSpPr>
        <p:spPr>
          <a:xfrm>
            <a:off x="2399724" y="1562546"/>
            <a:ext cx="22098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C9209-FC25-0A4D-90DF-91E4D2104051}"/>
              </a:ext>
            </a:extLst>
          </p:cNvPr>
          <p:cNvSpPr/>
          <p:nvPr/>
        </p:nvSpPr>
        <p:spPr>
          <a:xfrm rot="2258927">
            <a:off x="1320882" y="3168649"/>
            <a:ext cx="22098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F43AC-D006-514A-9863-C3DA7E7AEA74}"/>
              </a:ext>
            </a:extLst>
          </p:cNvPr>
          <p:cNvSpPr/>
          <p:nvPr/>
        </p:nvSpPr>
        <p:spPr>
          <a:xfrm rot="4262149">
            <a:off x="6691193" y="5475748"/>
            <a:ext cx="790813" cy="1823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B8AC0B-9D2D-C643-A06C-83614BF9A464}"/>
              </a:ext>
            </a:extLst>
          </p:cNvPr>
          <p:cNvSpPr/>
          <p:nvPr/>
        </p:nvSpPr>
        <p:spPr>
          <a:xfrm>
            <a:off x="7303294" y="1685964"/>
            <a:ext cx="1295400" cy="449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A5F85-B667-4949-B97B-0C9F64941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8" y="2811959"/>
            <a:ext cx="275924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Pros:</a:t>
            </a:r>
          </a:p>
          <a:p>
            <a:pPr eaLnBrk="1" hangingPunct="1"/>
            <a:r>
              <a:rPr lang="en-US" altLang="en-US" sz="140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Non-pet subclasses make pet-behaviors to do nothing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98D358-8EAB-7848-B68B-2C4B94401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0"/>
            <a:ext cx="28956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Cons:</a:t>
            </a:r>
          </a:p>
          <a:p>
            <a:pPr eaLnBrk="1" hangingPunct="1"/>
            <a:r>
              <a:rPr lang="en-US" altLang="en-US" sz="14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concrete subclasses must implement the pet-behaviors so wasting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A74274-4A04-5AA5-1182-AFE37F066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93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>
            <a:extLst>
              <a:ext uri="{FF2B5EF4-FFF2-40B4-BE49-F238E27FC236}">
                <a16:creationId xmlns:a16="http://schemas.microsoft.com/office/drawing/2014/main" id="{E131EB8A-7039-A042-989E-52547F62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63" y="3048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Pet methods in pet classes only</a:t>
            </a:r>
          </a:p>
        </p:txBody>
      </p:sp>
      <p:pic>
        <p:nvPicPr>
          <p:cNvPr id="135170" name="Content Placeholder 3" descr="Screen Shot 2014-03-23 at 10.02.00 AM.png">
            <a:extLst>
              <a:ext uri="{FF2B5EF4-FFF2-40B4-BE49-F238E27FC236}">
                <a16:creationId xmlns:a16="http://schemas.microsoft.com/office/drawing/2014/main" id="{442B3AC5-F55A-F648-B2A4-364733C924E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176" r="-65176"/>
          <a:stretch>
            <a:fillRect/>
          </a:stretch>
        </p:blipFill>
        <p:spPr>
          <a:xfrm>
            <a:off x="-1447800" y="1243913"/>
            <a:ext cx="11422063" cy="5508625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A007B0-0442-B54C-ACCC-0081C11E003E}"/>
              </a:ext>
            </a:extLst>
          </p:cNvPr>
          <p:cNvSpPr/>
          <p:nvPr/>
        </p:nvSpPr>
        <p:spPr>
          <a:xfrm>
            <a:off x="1639415" y="1148131"/>
            <a:ext cx="22098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AB5881-23AE-F745-8C3C-59865EB545C3}"/>
              </a:ext>
            </a:extLst>
          </p:cNvPr>
          <p:cNvSpPr/>
          <p:nvPr/>
        </p:nvSpPr>
        <p:spPr>
          <a:xfrm rot="2637685">
            <a:off x="765352" y="2792714"/>
            <a:ext cx="22098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3BE0B-28FD-9A42-B926-717F799C1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25908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Pros:</a:t>
            </a:r>
          </a:p>
          <a:p>
            <a:pPr eaLnBrk="1" hangingPunct="1"/>
            <a:r>
              <a:rPr lang="en-US" altLang="en-US" sz="140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Hippos, Lions, Tigers, and Wolves can no longer have pet </a:t>
            </a:r>
            <a:r>
              <a:rPr lang="en-US" altLang="en-US" sz="1400" err="1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bahaviors</a:t>
            </a:r>
            <a:endParaRPr lang="en-US" altLang="en-US" sz="140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81A0DF-C933-3A41-8675-0166E06D9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07459"/>
            <a:ext cx="3886200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Cons:</a:t>
            </a:r>
          </a:p>
          <a:p>
            <a:pPr eaLnBrk="1" hangingPunct="1"/>
            <a:r>
              <a:rPr lang="en-US" altLang="en-US" sz="14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Need to know exact prototypes for individual pet methods, e.g. </a:t>
            </a:r>
            <a:r>
              <a:rPr lang="en-US" altLang="en-US" sz="140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doFriendly</a:t>
            </a:r>
            <a:r>
              <a:rPr lang="en-US" altLang="en-US" sz="14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vs. </a:t>
            </a:r>
            <a:r>
              <a:rPr lang="en-US" altLang="en-US" sz="140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beFriendly</a:t>
            </a:r>
            <a:r>
              <a:rPr lang="en-US" altLang="en-US" sz="14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or different parameters</a:t>
            </a:r>
          </a:p>
          <a:p>
            <a:pPr eaLnBrk="1" hangingPunct="1"/>
            <a:r>
              <a:rPr lang="en-US" altLang="en-US" sz="14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Cannot use polymorphism for pet methods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6E8FB8-EF6C-931F-B150-06CB5B8B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94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>
            <a:extLst>
              <a:ext uri="{FF2B5EF4-FFF2-40B4-BE49-F238E27FC236}">
                <a16:creationId xmlns:a16="http://schemas.microsoft.com/office/drawing/2014/main" id="{2E1E2DB4-1002-AD43-94FE-CBECE7BC8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Pet superclass</a:t>
            </a:r>
          </a:p>
        </p:txBody>
      </p:sp>
      <p:pic>
        <p:nvPicPr>
          <p:cNvPr id="136194" name="Content Placeholder 3" descr="Screen Shot 2014-03-23 at 10.06.12 AM.png">
            <a:extLst>
              <a:ext uri="{FF2B5EF4-FFF2-40B4-BE49-F238E27FC236}">
                <a16:creationId xmlns:a16="http://schemas.microsoft.com/office/drawing/2014/main" id="{83EECBB9-2BF1-5E42-ABE4-3147CE98B99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33" r="-31033"/>
          <a:stretch>
            <a:fillRect/>
          </a:stretch>
        </p:blipFill>
        <p:spPr>
          <a:xfrm>
            <a:off x="-1600200" y="1295400"/>
            <a:ext cx="10744200" cy="5181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93690E-6563-AE44-91CF-8C06C683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96916"/>
            <a:ext cx="2590800" cy="58477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supports single inheritance only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4A1758-0CBB-829C-9455-934062ED2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95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1">
            <a:extLst>
              <a:ext uri="{FF2B5EF4-FFF2-40B4-BE49-F238E27FC236}">
                <a16:creationId xmlns:a16="http://schemas.microsoft.com/office/drawing/2014/main" id="{983BC1FF-3E30-FC45-AF54-423391F8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Deadly Diamond of Death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A7FE4-B7F9-2C40-A35D-E0DFDA09E763}"/>
              </a:ext>
            </a:extLst>
          </p:cNvPr>
          <p:cNvSpPr/>
          <p:nvPr/>
        </p:nvSpPr>
        <p:spPr>
          <a:xfrm>
            <a:off x="1600200" y="1447800"/>
            <a:ext cx="16002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93549D-1001-4F4C-AE50-27B2E4F4CB53}"/>
              </a:ext>
            </a:extLst>
          </p:cNvPr>
          <p:cNvSpPr/>
          <p:nvPr/>
        </p:nvSpPr>
        <p:spPr>
          <a:xfrm>
            <a:off x="5334000" y="4800600"/>
            <a:ext cx="16002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7224" name="TextBox 6">
            <a:extLst>
              <a:ext uri="{FF2B5EF4-FFF2-40B4-BE49-F238E27FC236}">
                <a16:creationId xmlns:a16="http://schemas.microsoft.com/office/drawing/2014/main" id="{1A7BB3A0-C1DE-5B4E-934D-C7DF7409D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27432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CDBurner</a:t>
            </a:r>
            <a:r>
              <a:rPr lang="en-US" alt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alt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DVDBurner</a:t>
            </a:r>
            <a:r>
              <a:rPr lang="en-US" alt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both inherit from </a:t>
            </a:r>
            <a:r>
              <a:rPr lang="en-US" alt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DigitalRecorder</a:t>
            </a:r>
            <a:r>
              <a:rPr lang="en-US" alt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both override burn() and both inherit </a:t>
            </a:r>
            <a:r>
              <a:rPr lang="en-US" alt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US" altLang="en-US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251C7-12F9-3E43-BC21-489BE8A72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133600"/>
            <a:ext cx="2895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Imagine </a:t>
            </a:r>
            <a:r>
              <a:rPr lang="en-US" alt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used by both </a:t>
            </a:r>
            <a:r>
              <a:rPr lang="en-US" alt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CDBurner</a:t>
            </a:r>
            <a:r>
              <a:rPr lang="en-US" alt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alt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DVDBurner</a:t>
            </a:r>
            <a:r>
              <a:rPr lang="en-US" alt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different values.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3BBA7-0E8A-3D40-87B3-6463A7B9D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758" y="5129074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happens if </a:t>
            </a:r>
            <a:r>
              <a:rPr lang="en-US" alt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ComboDrive</a:t>
            </a:r>
            <a:r>
              <a:rPr lang="en-US" alt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needs to use both values of </a:t>
            </a:r>
            <a:r>
              <a:rPr lang="en-US" alt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81FF8-135A-044B-865F-741B58A0A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791200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which burn() runs when burn() is called on </a:t>
            </a:r>
            <a:r>
              <a:rPr lang="en-US" alt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ComboDrive</a:t>
            </a:r>
            <a:r>
              <a:rPr lang="en-US" alt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</p:txBody>
      </p:sp>
      <p:graphicFrame>
        <p:nvGraphicFramePr>
          <p:cNvPr id="11" name="Group 60">
            <a:extLst>
              <a:ext uri="{FF2B5EF4-FFF2-40B4-BE49-F238E27FC236}">
                <a16:creationId xmlns:a16="http://schemas.microsoft.com/office/drawing/2014/main" id="{59C6855D-56F3-2942-BEC1-5129738DD7F5}"/>
              </a:ext>
            </a:extLst>
          </p:cNvPr>
          <p:cNvGraphicFramePr>
            <a:graphicFrameLocks/>
          </p:cNvGraphicFramePr>
          <p:nvPr/>
        </p:nvGraphicFramePr>
        <p:xfrm>
          <a:off x="3505200" y="1600200"/>
          <a:ext cx="1752600" cy="1142999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DigitalRecorder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burn ()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roup 59">
            <a:extLst>
              <a:ext uri="{FF2B5EF4-FFF2-40B4-BE49-F238E27FC236}">
                <a16:creationId xmlns:a16="http://schemas.microsoft.com/office/drawing/2014/main" id="{B8F888D2-2AF8-D843-890F-FE0EB0D42EAE}"/>
              </a:ext>
            </a:extLst>
          </p:cNvPr>
          <p:cNvGraphicFramePr>
            <a:graphicFrameLocks/>
          </p:cNvGraphicFramePr>
          <p:nvPr/>
        </p:nvGraphicFramePr>
        <p:xfrm>
          <a:off x="2057400" y="3276600"/>
          <a:ext cx="1295400" cy="13716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9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CDBurner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burn ()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58">
            <a:extLst>
              <a:ext uri="{FF2B5EF4-FFF2-40B4-BE49-F238E27FC236}">
                <a16:creationId xmlns:a16="http://schemas.microsoft.com/office/drawing/2014/main" id="{9B781D72-31C2-0542-BCD1-44DE9577D652}"/>
              </a:ext>
            </a:extLst>
          </p:cNvPr>
          <p:cNvGraphicFramePr>
            <a:graphicFrameLocks/>
          </p:cNvGraphicFramePr>
          <p:nvPr/>
        </p:nvGraphicFramePr>
        <p:xfrm>
          <a:off x="3810000" y="4953000"/>
          <a:ext cx="1371600" cy="1398589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ComboDrive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Group 57">
            <a:extLst>
              <a:ext uri="{FF2B5EF4-FFF2-40B4-BE49-F238E27FC236}">
                <a16:creationId xmlns:a16="http://schemas.microsoft.com/office/drawing/2014/main" id="{AF48D6F3-095F-B342-92F4-FB21A4A44A2D}"/>
              </a:ext>
            </a:extLst>
          </p:cNvPr>
          <p:cNvGraphicFramePr>
            <a:graphicFrameLocks/>
          </p:cNvGraphicFramePr>
          <p:nvPr/>
        </p:nvGraphicFramePr>
        <p:xfrm>
          <a:off x="5410200" y="3276600"/>
          <a:ext cx="1295400" cy="114300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DVDBurner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burn ()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10E0F8-CE0E-EC4F-A5B6-E7D9F72B7BCD}"/>
              </a:ext>
            </a:extLst>
          </p:cNvPr>
          <p:cNvCxnSpPr/>
          <p:nvPr/>
        </p:nvCxnSpPr>
        <p:spPr>
          <a:xfrm flipV="1">
            <a:off x="4495800" y="4267200"/>
            <a:ext cx="9144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C63C0D-6221-E142-B953-64397115C01D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3352800" y="4343400"/>
            <a:ext cx="11430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2E6DD8-726D-E043-A4DE-1E086B71AAD2}"/>
              </a:ext>
            </a:extLst>
          </p:cNvPr>
          <p:cNvCxnSpPr/>
          <p:nvPr/>
        </p:nvCxnSpPr>
        <p:spPr>
          <a:xfrm flipV="1">
            <a:off x="3352800" y="2819400"/>
            <a:ext cx="9144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4D5A2E-B310-2746-8440-824F4F4762CF}"/>
              </a:ext>
            </a:extLst>
          </p:cNvPr>
          <p:cNvCxnSpPr/>
          <p:nvPr/>
        </p:nvCxnSpPr>
        <p:spPr>
          <a:xfrm flipH="1" flipV="1">
            <a:off x="4572000" y="2819400"/>
            <a:ext cx="8382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375BBE-596A-6C95-F0C4-7D95B2B4F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96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>
            <a:extLst>
              <a:ext uri="{FF2B5EF4-FFF2-40B4-BE49-F238E27FC236}">
                <a16:creationId xmlns:a16="http://schemas.microsoft.com/office/drawing/2014/main" id="{94F55223-D373-214B-9D76-32BA4F96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Java: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C1009-F1DF-F44C-A1B2-1081873E6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0772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Java, we use </a:t>
            </a:r>
            <a:r>
              <a:rPr lang="en-US" altLang="en-US" sz="16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 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specify a set of functionality that must be implemented in classes that </a:t>
            </a:r>
            <a:r>
              <a:rPr lang="en-US" altLang="en-US" sz="16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the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typically to specify common functionality across classes that are </a:t>
            </a:r>
            <a:r>
              <a:rPr lang="en-US" altLang="en-US" sz="16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related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Abstract</a:t>
            </a:r>
            <a:r>
              <a:rPr lang="en-US" altLang="en-US" sz="140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classes specify functionality across </a:t>
            </a:r>
            <a:r>
              <a:rPr lang="en-US" altLang="en-US" sz="14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related classes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Abstract </a:t>
            </a:r>
            <a:r>
              <a:rPr lang="en-US" alt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classes can implement some methods (it is a </a:t>
            </a:r>
            <a:r>
              <a:rPr lang="en-US" altLang="en-US" sz="14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partial class</a:t>
            </a:r>
            <a:r>
              <a:rPr lang="en-US" alt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 </a:t>
            </a:r>
            <a:r>
              <a:rPr lang="en-US" altLang="en-US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cannot</a:t>
            </a:r>
            <a:r>
              <a:rPr lang="en-US" altLang="en-US" sz="16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any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class can </a:t>
            </a:r>
            <a:r>
              <a:rPr lang="en-US" altLang="en-US" sz="16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 only one abstract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class can </a:t>
            </a:r>
            <a:r>
              <a:rPr lang="en-US" altLang="en-US" sz="16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any number of interfaces</a:t>
            </a: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endParaRPr lang="en-US" altLang="en-US">
              <a:ea typeface="ＭＳ Ｐゴシック" panose="020B0600070205080204" pitchFamily="34" charset="-128"/>
              <a:hlinkClick r:id="rId3"/>
            </a:endParaRP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r>
              <a:rPr lang="en-US" altLang="en-US" sz="1400">
                <a:ea typeface="ＭＳ Ｐゴシック" panose="020B0600070205080204" pitchFamily="34" charset="-128"/>
                <a:hlinkClick r:id="rId3"/>
              </a:rPr>
              <a:t>http://docs.oracle.com/javase/tutorial/java/IandI/createinterface.html</a:t>
            </a:r>
            <a:r>
              <a:rPr lang="en-US" altLang="en-US" sz="140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-- excellent tutorial, highly recommended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B84CE3-1567-B404-B0B1-989DB6B8C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97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Title 1">
            <a:extLst>
              <a:ext uri="{FF2B5EF4-FFF2-40B4-BE49-F238E27FC236}">
                <a16:creationId xmlns:a16="http://schemas.microsoft.com/office/drawing/2014/main" id="{F77153F1-D441-F140-9044-C194CD6C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9266" name="Content Placeholder 3" descr="Screen Shot 2014-03-23 at 11.08.20 AM.png">
            <a:extLst>
              <a:ext uri="{FF2B5EF4-FFF2-40B4-BE49-F238E27FC236}">
                <a16:creationId xmlns:a16="http://schemas.microsoft.com/office/drawing/2014/main" id="{75B0DEB4-D1C4-7248-8B1E-09D585433E2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58" r="-25758"/>
          <a:stretch>
            <a:fillRect/>
          </a:stretch>
        </p:blipFill>
        <p:spPr>
          <a:xfrm>
            <a:off x="0" y="-12700"/>
            <a:ext cx="13773150" cy="6642100"/>
          </a:xfr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19B9E2-5751-1D41-8C84-5B1103353E20}"/>
              </a:ext>
            </a:extLst>
          </p:cNvPr>
          <p:cNvCxnSpPr/>
          <p:nvPr/>
        </p:nvCxnSpPr>
        <p:spPr>
          <a:xfrm flipH="1">
            <a:off x="2971800" y="1905000"/>
            <a:ext cx="1371600" cy="685800"/>
          </a:xfrm>
          <a:prstGeom prst="line">
            <a:avLst/>
          </a:prstGeom>
          <a:ln w="825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CD3DABF5-AD0B-6C40-BEF6-36B4E768E5E1}"/>
              </a:ext>
            </a:extLst>
          </p:cNvPr>
          <p:cNvSpPr/>
          <p:nvPr/>
        </p:nvSpPr>
        <p:spPr>
          <a:xfrm>
            <a:off x="2976563" y="833438"/>
            <a:ext cx="911225" cy="5938837"/>
          </a:xfrm>
          <a:custGeom>
            <a:avLst/>
            <a:gdLst>
              <a:gd name="connsiteX0" fmla="*/ 230926 w 910872"/>
              <a:gd name="connsiteY0" fmla="*/ 0 h 5939218"/>
              <a:gd name="connsiteX1" fmla="*/ 243755 w 910872"/>
              <a:gd name="connsiteY1" fmla="*/ 192416 h 5939218"/>
              <a:gd name="connsiteX2" fmla="*/ 269413 w 910872"/>
              <a:gd name="connsiteY2" fmla="*/ 320692 h 5939218"/>
              <a:gd name="connsiteX3" fmla="*/ 282242 w 910872"/>
              <a:gd name="connsiteY3" fmla="*/ 397659 h 5939218"/>
              <a:gd name="connsiteX4" fmla="*/ 295072 w 910872"/>
              <a:gd name="connsiteY4" fmla="*/ 436142 h 5939218"/>
              <a:gd name="connsiteX5" fmla="*/ 333559 w 910872"/>
              <a:gd name="connsiteY5" fmla="*/ 654212 h 5939218"/>
              <a:gd name="connsiteX6" fmla="*/ 346388 w 910872"/>
              <a:gd name="connsiteY6" fmla="*/ 705523 h 5939218"/>
              <a:gd name="connsiteX7" fmla="*/ 359218 w 910872"/>
              <a:gd name="connsiteY7" fmla="*/ 795317 h 5939218"/>
              <a:gd name="connsiteX8" fmla="*/ 397705 w 910872"/>
              <a:gd name="connsiteY8" fmla="*/ 923594 h 5939218"/>
              <a:gd name="connsiteX9" fmla="*/ 423363 w 910872"/>
              <a:gd name="connsiteY9" fmla="*/ 1000560 h 5939218"/>
              <a:gd name="connsiteX10" fmla="*/ 436193 w 910872"/>
              <a:gd name="connsiteY10" fmla="*/ 1039043 h 5939218"/>
              <a:gd name="connsiteX11" fmla="*/ 474680 w 910872"/>
              <a:gd name="connsiteY11" fmla="*/ 1064698 h 5939218"/>
              <a:gd name="connsiteX12" fmla="*/ 487509 w 910872"/>
              <a:gd name="connsiteY12" fmla="*/ 1116009 h 5939218"/>
              <a:gd name="connsiteX13" fmla="*/ 513168 w 910872"/>
              <a:gd name="connsiteY13" fmla="*/ 1141664 h 5939218"/>
              <a:gd name="connsiteX14" fmla="*/ 564484 w 910872"/>
              <a:gd name="connsiteY14" fmla="*/ 1244286 h 5939218"/>
              <a:gd name="connsiteX15" fmla="*/ 615801 w 910872"/>
              <a:gd name="connsiteY15" fmla="*/ 1308424 h 5939218"/>
              <a:gd name="connsiteX16" fmla="*/ 628630 w 910872"/>
              <a:gd name="connsiteY16" fmla="*/ 1359735 h 5939218"/>
              <a:gd name="connsiteX17" fmla="*/ 679947 w 910872"/>
              <a:gd name="connsiteY17" fmla="*/ 1411046 h 5939218"/>
              <a:gd name="connsiteX18" fmla="*/ 692776 w 910872"/>
              <a:gd name="connsiteY18" fmla="*/ 1475184 h 5939218"/>
              <a:gd name="connsiteX19" fmla="*/ 718435 w 910872"/>
              <a:gd name="connsiteY19" fmla="*/ 1500839 h 5939218"/>
              <a:gd name="connsiteX20" fmla="*/ 744093 w 910872"/>
              <a:gd name="connsiteY20" fmla="*/ 1577805 h 5939218"/>
              <a:gd name="connsiteX21" fmla="*/ 795410 w 910872"/>
              <a:gd name="connsiteY21" fmla="*/ 1641944 h 5939218"/>
              <a:gd name="connsiteX22" fmla="*/ 833897 w 910872"/>
              <a:gd name="connsiteY22" fmla="*/ 1731738 h 5939218"/>
              <a:gd name="connsiteX23" fmla="*/ 846726 w 910872"/>
              <a:gd name="connsiteY23" fmla="*/ 1783048 h 5939218"/>
              <a:gd name="connsiteX24" fmla="*/ 885214 w 910872"/>
              <a:gd name="connsiteY24" fmla="*/ 1821531 h 5939218"/>
              <a:gd name="connsiteX25" fmla="*/ 898043 w 910872"/>
              <a:gd name="connsiteY25" fmla="*/ 1949808 h 5939218"/>
              <a:gd name="connsiteX26" fmla="*/ 910872 w 910872"/>
              <a:gd name="connsiteY26" fmla="*/ 1988291 h 5939218"/>
              <a:gd name="connsiteX27" fmla="*/ 898043 w 910872"/>
              <a:gd name="connsiteY27" fmla="*/ 2411605 h 5939218"/>
              <a:gd name="connsiteX28" fmla="*/ 885214 w 910872"/>
              <a:gd name="connsiteY28" fmla="*/ 2488571 h 5939218"/>
              <a:gd name="connsiteX29" fmla="*/ 859556 w 910872"/>
              <a:gd name="connsiteY29" fmla="*/ 2604020 h 5939218"/>
              <a:gd name="connsiteX30" fmla="*/ 846726 w 910872"/>
              <a:gd name="connsiteY30" fmla="*/ 2668158 h 5939218"/>
              <a:gd name="connsiteX31" fmla="*/ 821068 w 910872"/>
              <a:gd name="connsiteY31" fmla="*/ 2770780 h 5939218"/>
              <a:gd name="connsiteX32" fmla="*/ 808239 w 910872"/>
              <a:gd name="connsiteY32" fmla="*/ 2834918 h 5939218"/>
              <a:gd name="connsiteX33" fmla="*/ 769751 w 910872"/>
              <a:gd name="connsiteY33" fmla="*/ 2988851 h 5939218"/>
              <a:gd name="connsiteX34" fmla="*/ 756922 w 910872"/>
              <a:gd name="connsiteY34" fmla="*/ 3052989 h 5939218"/>
              <a:gd name="connsiteX35" fmla="*/ 718435 w 910872"/>
              <a:gd name="connsiteY35" fmla="*/ 3142783 h 5939218"/>
              <a:gd name="connsiteX36" fmla="*/ 705605 w 910872"/>
              <a:gd name="connsiteY36" fmla="*/ 3206921 h 5939218"/>
              <a:gd name="connsiteX37" fmla="*/ 654289 w 910872"/>
              <a:gd name="connsiteY37" fmla="*/ 3309543 h 5939218"/>
              <a:gd name="connsiteX38" fmla="*/ 628630 w 910872"/>
              <a:gd name="connsiteY38" fmla="*/ 3450647 h 5939218"/>
              <a:gd name="connsiteX39" fmla="*/ 602972 w 910872"/>
              <a:gd name="connsiteY39" fmla="*/ 3527613 h 5939218"/>
              <a:gd name="connsiteX40" fmla="*/ 590143 w 910872"/>
              <a:gd name="connsiteY40" fmla="*/ 3566096 h 5939218"/>
              <a:gd name="connsiteX41" fmla="*/ 538826 w 910872"/>
              <a:gd name="connsiteY41" fmla="*/ 3643062 h 5939218"/>
              <a:gd name="connsiteX42" fmla="*/ 461851 w 910872"/>
              <a:gd name="connsiteY42" fmla="*/ 3745684 h 5939218"/>
              <a:gd name="connsiteX43" fmla="*/ 449022 w 910872"/>
              <a:gd name="connsiteY43" fmla="*/ 3784167 h 5939218"/>
              <a:gd name="connsiteX44" fmla="*/ 384876 w 910872"/>
              <a:gd name="connsiteY44" fmla="*/ 3861133 h 5939218"/>
              <a:gd name="connsiteX45" fmla="*/ 372047 w 910872"/>
              <a:gd name="connsiteY45" fmla="*/ 3899616 h 5939218"/>
              <a:gd name="connsiteX46" fmla="*/ 320730 w 910872"/>
              <a:gd name="connsiteY46" fmla="*/ 3976582 h 5939218"/>
              <a:gd name="connsiteX47" fmla="*/ 295072 w 910872"/>
              <a:gd name="connsiteY47" fmla="*/ 4053548 h 5939218"/>
              <a:gd name="connsiteX48" fmla="*/ 269413 w 910872"/>
              <a:gd name="connsiteY48" fmla="*/ 4104859 h 5939218"/>
              <a:gd name="connsiteX49" fmla="*/ 243755 w 910872"/>
              <a:gd name="connsiteY49" fmla="*/ 4143342 h 5939218"/>
              <a:gd name="connsiteX50" fmla="*/ 218097 w 910872"/>
              <a:gd name="connsiteY50" fmla="*/ 4220308 h 5939218"/>
              <a:gd name="connsiteX51" fmla="*/ 192438 w 910872"/>
              <a:gd name="connsiteY51" fmla="*/ 4297274 h 5939218"/>
              <a:gd name="connsiteX52" fmla="*/ 179609 w 910872"/>
              <a:gd name="connsiteY52" fmla="*/ 4335757 h 5939218"/>
              <a:gd name="connsiteX53" fmla="*/ 141121 w 910872"/>
              <a:gd name="connsiteY53" fmla="*/ 4412723 h 5939218"/>
              <a:gd name="connsiteX54" fmla="*/ 128292 w 910872"/>
              <a:gd name="connsiteY54" fmla="*/ 4464034 h 5939218"/>
              <a:gd name="connsiteX55" fmla="*/ 115463 w 910872"/>
              <a:gd name="connsiteY55" fmla="*/ 4566656 h 5939218"/>
              <a:gd name="connsiteX56" fmla="*/ 89805 w 910872"/>
              <a:gd name="connsiteY56" fmla="*/ 4720588 h 5939218"/>
              <a:gd name="connsiteX57" fmla="*/ 76975 w 910872"/>
              <a:gd name="connsiteY57" fmla="*/ 4759071 h 5939218"/>
              <a:gd name="connsiteX58" fmla="*/ 64146 w 910872"/>
              <a:gd name="connsiteY58" fmla="*/ 4861692 h 5939218"/>
              <a:gd name="connsiteX59" fmla="*/ 38488 w 910872"/>
              <a:gd name="connsiteY59" fmla="*/ 5143901 h 5939218"/>
              <a:gd name="connsiteX60" fmla="*/ 12830 w 910872"/>
              <a:gd name="connsiteY60" fmla="*/ 5297833 h 5939218"/>
              <a:gd name="connsiteX61" fmla="*/ 0 w 910872"/>
              <a:gd name="connsiteY61" fmla="*/ 5451766 h 5939218"/>
              <a:gd name="connsiteX62" fmla="*/ 12830 w 910872"/>
              <a:gd name="connsiteY62" fmla="*/ 5836596 h 5939218"/>
              <a:gd name="connsiteX63" fmla="*/ 25659 w 910872"/>
              <a:gd name="connsiteY63" fmla="*/ 5939218 h 593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0872" h="5939218">
                <a:moveTo>
                  <a:pt x="230926" y="0"/>
                </a:moveTo>
                <a:cubicBezTo>
                  <a:pt x="235202" y="64139"/>
                  <a:pt x="237660" y="128425"/>
                  <a:pt x="243755" y="192416"/>
                </a:cubicBezTo>
                <a:cubicBezTo>
                  <a:pt x="251748" y="276337"/>
                  <a:pt x="255518" y="251222"/>
                  <a:pt x="269413" y="320692"/>
                </a:cubicBezTo>
                <a:cubicBezTo>
                  <a:pt x="274514" y="346196"/>
                  <a:pt x="276599" y="372269"/>
                  <a:pt x="282242" y="397659"/>
                </a:cubicBezTo>
                <a:cubicBezTo>
                  <a:pt x="285176" y="410859"/>
                  <a:pt x="291792" y="423024"/>
                  <a:pt x="295072" y="436142"/>
                </a:cubicBezTo>
                <a:cubicBezTo>
                  <a:pt x="312977" y="507751"/>
                  <a:pt x="315655" y="582603"/>
                  <a:pt x="333559" y="654212"/>
                </a:cubicBezTo>
                <a:cubicBezTo>
                  <a:pt x="337835" y="671316"/>
                  <a:pt x="343234" y="688177"/>
                  <a:pt x="346388" y="705523"/>
                </a:cubicBezTo>
                <a:cubicBezTo>
                  <a:pt x="351797" y="735270"/>
                  <a:pt x="353809" y="765570"/>
                  <a:pt x="359218" y="795317"/>
                </a:cubicBezTo>
                <a:cubicBezTo>
                  <a:pt x="366974" y="837967"/>
                  <a:pt x="384317" y="883432"/>
                  <a:pt x="397705" y="923594"/>
                </a:cubicBezTo>
                <a:lnTo>
                  <a:pt x="423363" y="1000560"/>
                </a:lnTo>
                <a:cubicBezTo>
                  <a:pt x="427640" y="1013388"/>
                  <a:pt x="424942" y="1031543"/>
                  <a:pt x="436193" y="1039043"/>
                </a:cubicBezTo>
                <a:lnTo>
                  <a:pt x="474680" y="1064698"/>
                </a:lnTo>
                <a:cubicBezTo>
                  <a:pt x="478956" y="1081802"/>
                  <a:pt x="479624" y="1100241"/>
                  <a:pt x="487509" y="1116009"/>
                </a:cubicBezTo>
                <a:cubicBezTo>
                  <a:pt x="492919" y="1126827"/>
                  <a:pt x="507758" y="1130846"/>
                  <a:pt x="513168" y="1141664"/>
                </a:cubicBezTo>
                <a:cubicBezTo>
                  <a:pt x="585235" y="1285779"/>
                  <a:pt x="449869" y="1091481"/>
                  <a:pt x="564484" y="1244286"/>
                </a:cubicBezTo>
                <a:cubicBezTo>
                  <a:pt x="606428" y="1370096"/>
                  <a:pt x="538426" y="1192373"/>
                  <a:pt x="615801" y="1308424"/>
                </a:cubicBezTo>
                <a:cubicBezTo>
                  <a:pt x="625581" y="1323093"/>
                  <a:pt x="619285" y="1344785"/>
                  <a:pt x="628630" y="1359735"/>
                </a:cubicBezTo>
                <a:cubicBezTo>
                  <a:pt x="641452" y="1380247"/>
                  <a:pt x="679947" y="1411046"/>
                  <a:pt x="679947" y="1411046"/>
                </a:cubicBezTo>
                <a:cubicBezTo>
                  <a:pt x="684223" y="1432425"/>
                  <a:pt x="684186" y="1455144"/>
                  <a:pt x="692776" y="1475184"/>
                </a:cubicBezTo>
                <a:cubicBezTo>
                  <a:pt x="697541" y="1486301"/>
                  <a:pt x="713025" y="1490021"/>
                  <a:pt x="718435" y="1500839"/>
                </a:cubicBezTo>
                <a:cubicBezTo>
                  <a:pt x="730530" y="1525027"/>
                  <a:pt x="729091" y="1555304"/>
                  <a:pt x="744093" y="1577805"/>
                </a:cubicBezTo>
                <a:cubicBezTo>
                  <a:pt x="776461" y="1626351"/>
                  <a:pt x="758849" y="1605387"/>
                  <a:pt x="795410" y="1641944"/>
                </a:cubicBezTo>
                <a:cubicBezTo>
                  <a:pt x="818217" y="1687554"/>
                  <a:pt x="821312" y="1687697"/>
                  <a:pt x="833897" y="1731738"/>
                </a:cubicBezTo>
                <a:cubicBezTo>
                  <a:pt x="838741" y="1748689"/>
                  <a:pt x="837978" y="1767742"/>
                  <a:pt x="846726" y="1783048"/>
                </a:cubicBezTo>
                <a:cubicBezTo>
                  <a:pt x="855728" y="1798799"/>
                  <a:pt x="872385" y="1808703"/>
                  <a:pt x="885214" y="1821531"/>
                </a:cubicBezTo>
                <a:cubicBezTo>
                  <a:pt x="889490" y="1864290"/>
                  <a:pt x="891508" y="1907335"/>
                  <a:pt x="898043" y="1949808"/>
                </a:cubicBezTo>
                <a:cubicBezTo>
                  <a:pt x="900099" y="1963172"/>
                  <a:pt x="910872" y="1974769"/>
                  <a:pt x="910872" y="1988291"/>
                </a:cubicBezTo>
                <a:cubicBezTo>
                  <a:pt x="910872" y="2129460"/>
                  <a:pt x="905274" y="2270621"/>
                  <a:pt x="898043" y="2411605"/>
                </a:cubicBezTo>
                <a:cubicBezTo>
                  <a:pt x="896711" y="2437580"/>
                  <a:pt x="889867" y="2462981"/>
                  <a:pt x="885214" y="2488571"/>
                </a:cubicBezTo>
                <a:cubicBezTo>
                  <a:pt x="865873" y="2594935"/>
                  <a:pt x="880143" y="2511392"/>
                  <a:pt x="859556" y="2604020"/>
                </a:cubicBezTo>
                <a:cubicBezTo>
                  <a:pt x="854826" y="2625304"/>
                  <a:pt x="851629" y="2646914"/>
                  <a:pt x="846726" y="2668158"/>
                </a:cubicBezTo>
                <a:cubicBezTo>
                  <a:pt x="838796" y="2702515"/>
                  <a:pt x="827984" y="2736205"/>
                  <a:pt x="821068" y="2770780"/>
                </a:cubicBezTo>
                <a:cubicBezTo>
                  <a:pt x="816792" y="2792159"/>
                  <a:pt x="813233" y="2813695"/>
                  <a:pt x="808239" y="2834918"/>
                </a:cubicBezTo>
                <a:cubicBezTo>
                  <a:pt x="796124" y="2886402"/>
                  <a:pt x="780125" y="2936988"/>
                  <a:pt x="769751" y="2988851"/>
                </a:cubicBezTo>
                <a:cubicBezTo>
                  <a:pt x="765475" y="3010230"/>
                  <a:pt x="763817" y="3032305"/>
                  <a:pt x="756922" y="3052989"/>
                </a:cubicBezTo>
                <a:cubicBezTo>
                  <a:pt x="720202" y="3163137"/>
                  <a:pt x="740857" y="3053107"/>
                  <a:pt x="718435" y="3142783"/>
                </a:cubicBezTo>
                <a:cubicBezTo>
                  <a:pt x="713146" y="3163935"/>
                  <a:pt x="711871" y="3186038"/>
                  <a:pt x="705605" y="3206921"/>
                </a:cubicBezTo>
                <a:cubicBezTo>
                  <a:pt x="688485" y="3263980"/>
                  <a:pt x="683170" y="3266226"/>
                  <a:pt x="654289" y="3309543"/>
                </a:cubicBezTo>
                <a:cubicBezTo>
                  <a:pt x="650095" y="3334702"/>
                  <a:pt x="636318" y="3422462"/>
                  <a:pt x="628630" y="3450647"/>
                </a:cubicBezTo>
                <a:cubicBezTo>
                  <a:pt x="621514" y="3476737"/>
                  <a:pt x="611525" y="3501958"/>
                  <a:pt x="602972" y="3527613"/>
                </a:cubicBezTo>
                <a:cubicBezTo>
                  <a:pt x="598696" y="3540441"/>
                  <a:pt x="597644" y="3554846"/>
                  <a:pt x="590143" y="3566096"/>
                </a:cubicBezTo>
                <a:cubicBezTo>
                  <a:pt x="573037" y="3591751"/>
                  <a:pt x="557328" y="3618395"/>
                  <a:pt x="538826" y="3643062"/>
                </a:cubicBezTo>
                <a:lnTo>
                  <a:pt x="461851" y="3745684"/>
                </a:lnTo>
                <a:cubicBezTo>
                  <a:pt x="457575" y="3758512"/>
                  <a:pt x="456523" y="3772917"/>
                  <a:pt x="449022" y="3784167"/>
                </a:cubicBezTo>
                <a:cubicBezTo>
                  <a:pt x="392277" y="3869273"/>
                  <a:pt x="426848" y="3777198"/>
                  <a:pt x="384876" y="3861133"/>
                </a:cubicBezTo>
                <a:cubicBezTo>
                  <a:pt x="378828" y="3873227"/>
                  <a:pt x="378614" y="3887796"/>
                  <a:pt x="372047" y="3899616"/>
                </a:cubicBezTo>
                <a:cubicBezTo>
                  <a:pt x="357071" y="3926570"/>
                  <a:pt x="330482" y="3947330"/>
                  <a:pt x="320730" y="3976582"/>
                </a:cubicBezTo>
                <a:cubicBezTo>
                  <a:pt x="312177" y="4002237"/>
                  <a:pt x="307167" y="4029360"/>
                  <a:pt x="295072" y="4053548"/>
                </a:cubicBezTo>
                <a:cubicBezTo>
                  <a:pt x="286519" y="4070652"/>
                  <a:pt x="278902" y="4088256"/>
                  <a:pt x="269413" y="4104859"/>
                </a:cubicBezTo>
                <a:cubicBezTo>
                  <a:pt x="261763" y="4118245"/>
                  <a:pt x="250017" y="4129254"/>
                  <a:pt x="243755" y="4143342"/>
                </a:cubicBezTo>
                <a:cubicBezTo>
                  <a:pt x="232771" y="4168054"/>
                  <a:pt x="226650" y="4194653"/>
                  <a:pt x="218097" y="4220308"/>
                </a:cubicBezTo>
                <a:lnTo>
                  <a:pt x="192438" y="4297274"/>
                </a:lnTo>
                <a:cubicBezTo>
                  <a:pt x="188162" y="4310102"/>
                  <a:pt x="182889" y="4322639"/>
                  <a:pt x="179609" y="4335757"/>
                </a:cubicBezTo>
                <a:cubicBezTo>
                  <a:pt x="163846" y="4398802"/>
                  <a:pt x="179247" y="4374603"/>
                  <a:pt x="141121" y="4412723"/>
                </a:cubicBezTo>
                <a:cubicBezTo>
                  <a:pt x="136845" y="4429827"/>
                  <a:pt x="131191" y="4446644"/>
                  <a:pt x="128292" y="4464034"/>
                </a:cubicBezTo>
                <a:cubicBezTo>
                  <a:pt x="122624" y="4498038"/>
                  <a:pt x="120020" y="4532485"/>
                  <a:pt x="115463" y="4566656"/>
                </a:cubicBezTo>
                <a:cubicBezTo>
                  <a:pt x="109257" y="4613195"/>
                  <a:pt x="101564" y="4673558"/>
                  <a:pt x="89805" y="4720588"/>
                </a:cubicBezTo>
                <a:cubicBezTo>
                  <a:pt x="86525" y="4733706"/>
                  <a:pt x="81252" y="4746243"/>
                  <a:pt x="76975" y="4759071"/>
                </a:cubicBezTo>
                <a:cubicBezTo>
                  <a:pt x="72699" y="4793278"/>
                  <a:pt x="67577" y="4827390"/>
                  <a:pt x="64146" y="4861692"/>
                </a:cubicBezTo>
                <a:cubicBezTo>
                  <a:pt x="54746" y="4955681"/>
                  <a:pt x="57014" y="5051278"/>
                  <a:pt x="38488" y="5143901"/>
                </a:cubicBezTo>
                <a:cubicBezTo>
                  <a:pt x="26104" y="5205816"/>
                  <a:pt x="19903" y="5230653"/>
                  <a:pt x="12830" y="5297833"/>
                </a:cubicBezTo>
                <a:cubicBezTo>
                  <a:pt x="7439" y="5349039"/>
                  <a:pt x="4277" y="5400455"/>
                  <a:pt x="0" y="5451766"/>
                </a:cubicBezTo>
                <a:cubicBezTo>
                  <a:pt x="4277" y="5580043"/>
                  <a:pt x="5292" y="5708470"/>
                  <a:pt x="12830" y="5836596"/>
                </a:cubicBezTo>
                <a:cubicBezTo>
                  <a:pt x="29808" y="6125175"/>
                  <a:pt x="25659" y="5656192"/>
                  <a:pt x="25659" y="593921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2E8307-83F8-4C43-8A7B-AA4B7C52E2D8}"/>
              </a:ext>
            </a:extLst>
          </p:cNvPr>
          <p:cNvSpPr/>
          <p:nvPr/>
        </p:nvSpPr>
        <p:spPr>
          <a:xfrm>
            <a:off x="3505200" y="1371600"/>
            <a:ext cx="2133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88AD25-4620-DE4F-8D20-1E1D9212B82E}"/>
              </a:ext>
            </a:extLst>
          </p:cNvPr>
          <p:cNvCxnSpPr/>
          <p:nvPr/>
        </p:nvCxnSpPr>
        <p:spPr>
          <a:xfrm flipH="1">
            <a:off x="3810000" y="1981200"/>
            <a:ext cx="609600" cy="2895600"/>
          </a:xfrm>
          <a:prstGeom prst="line">
            <a:avLst/>
          </a:prstGeom>
          <a:ln w="825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2AA68C-944F-1249-95E5-25EBA7885B29}"/>
              </a:ext>
            </a:extLst>
          </p:cNvPr>
          <p:cNvCxnSpPr/>
          <p:nvPr/>
        </p:nvCxnSpPr>
        <p:spPr>
          <a:xfrm>
            <a:off x="4648200" y="1981200"/>
            <a:ext cx="3810000" cy="2133600"/>
          </a:xfrm>
          <a:prstGeom prst="line">
            <a:avLst/>
          </a:prstGeom>
          <a:ln w="825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5F894-A02E-AD8B-C97E-A5E0C6BA6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98</a:t>
            </a:fld>
            <a:endParaRPr lang="en-US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>
            <a:extLst>
              <a:ext uri="{FF2B5EF4-FFF2-40B4-BE49-F238E27FC236}">
                <a16:creationId xmlns:a16="http://schemas.microsoft.com/office/drawing/2014/main" id="{F04A266C-68B3-D744-AD02-7CF64D6B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40290" name="Content Placeholder 3" descr="Screen Shot 2014-03-23 at 11.08.20 AM.png">
            <a:extLst>
              <a:ext uri="{FF2B5EF4-FFF2-40B4-BE49-F238E27FC236}">
                <a16:creationId xmlns:a16="http://schemas.microsoft.com/office/drawing/2014/main" id="{32857E41-FF1B-BC49-826D-17738ACC21D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58" r="-25758"/>
          <a:stretch>
            <a:fillRect/>
          </a:stretch>
        </p:blipFill>
        <p:spPr>
          <a:xfrm>
            <a:off x="-657572" y="1600841"/>
            <a:ext cx="10306743" cy="4970426"/>
          </a:xfr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EF82DF-498B-C444-A3D2-6ADC864A5A6E}"/>
              </a:ext>
            </a:extLst>
          </p:cNvPr>
          <p:cNvCxnSpPr/>
          <p:nvPr/>
        </p:nvCxnSpPr>
        <p:spPr>
          <a:xfrm flipH="1">
            <a:off x="3194669" y="142702"/>
            <a:ext cx="1371600" cy="685800"/>
          </a:xfrm>
          <a:prstGeom prst="line">
            <a:avLst/>
          </a:prstGeom>
          <a:ln w="825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5377FC-D39A-7F46-BCA2-E655A136247B}"/>
              </a:ext>
            </a:extLst>
          </p:cNvPr>
          <p:cNvCxnSpPr/>
          <p:nvPr/>
        </p:nvCxnSpPr>
        <p:spPr>
          <a:xfrm flipH="1">
            <a:off x="4046983" y="142702"/>
            <a:ext cx="609600" cy="2971800"/>
          </a:xfrm>
          <a:prstGeom prst="line">
            <a:avLst/>
          </a:prstGeom>
          <a:ln w="825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476A0A-2A99-1D49-A047-7B04610C70EF}"/>
              </a:ext>
            </a:extLst>
          </p:cNvPr>
          <p:cNvCxnSpPr/>
          <p:nvPr/>
        </p:nvCxnSpPr>
        <p:spPr>
          <a:xfrm>
            <a:off x="4732783" y="142702"/>
            <a:ext cx="3962400" cy="2209800"/>
          </a:xfrm>
          <a:prstGeom prst="line">
            <a:avLst/>
          </a:prstGeom>
          <a:ln w="825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94A5A-9964-C2D6-C6EA-6304AA3FD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A6D7B-27E2-5D47-A738-FDEAB2E8B337}" type="slidenum">
              <a:rPr lang="en-US" altLang="en-US" smtClean="0"/>
              <a:pPr/>
              <a:t>99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v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vaTheme" id="{CA36D6D5-2F9A-E349-B81C-93A1C1678E2F}" vid="{4AB89B0B-1CDA-3749-95F0-9757A192EC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javaTheme</Template>
  <TotalTime>0</TotalTime>
  <Words>11740</Words>
  <Application>Microsoft Macintosh PowerPoint</Application>
  <PresentationFormat>On-screen Show (4:3)</PresentationFormat>
  <Paragraphs>2033</Paragraphs>
  <Slides>130</Slides>
  <Notes>42</Notes>
  <HiddenSlides>17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45" baseType="lpstr">
      <vt:lpstr>ＭＳ Ｐゴシック</vt:lpstr>
      <vt:lpstr>Apple Chancery</vt:lpstr>
      <vt:lpstr>Arial</vt:lpstr>
      <vt:lpstr>Calibri</vt:lpstr>
      <vt:lpstr>Callibri</vt:lpstr>
      <vt:lpstr>Century Gothic</vt:lpstr>
      <vt:lpstr>Consolas</vt:lpstr>
      <vt:lpstr>Courier New</vt:lpstr>
      <vt:lpstr>Georgia</vt:lpstr>
      <vt:lpstr>Gill Sans</vt:lpstr>
      <vt:lpstr>Monaco</vt:lpstr>
      <vt:lpstr>Times New Roman</vt:lpstr>
      <vt:lpstr>Verdana</vt:lpstr>
      <vt:lpstr>Wingdings 2</vt:lpstr>
      <vt:lpstr>javaTheme</vt:lpstr>
      <vt:lpstr>9.1 Polymorphism</vt:lpstr>
      <vt:lpstr>So far…</vt:lpstr>
      <vt:lpstr>Polymorphism</vt:lpstr>
      <vt:lpstr>Polymorphism</vt:lpstr>
      <vt:lpstr>Polymorphism</vt:lpstr>
      <vt:lpstr>(1) Polymorphic Array</vt:lpstr>
      <vt:lpstr>(2) Polymorphic ArrayList</vt:lpstr>
      <vt:lpstr>Exercise 1</vt:lpstr>
      <vt:lpstr>Exercise 1A – Sample Code</vt:lpstr>
      <vt:lpstr>(3) Polymorphic methods</vt:lpstr>
      <vt:lpstr>(4) Polymorphic arguments</vt:lpstr>
      <vt:lpstr>PowerPoint Presentation</vt:lpstr>
      <vt:lpstr>PowerPoint Presentation</vt:lpstr>
      <vt:lpstr>9.2 Polymorphism</vt:lpstr>
      <vt:lpstr>Reference vs. object</vt:lpstr>
      <vt:lpstr>Reference vs. object</vt:lpstr>
      <vt:lpstr>Early vs. late (dynamic) binding</vt:lpstr>
      <vt:lpstr>Why not use Object Class?</vt:lpstr>
      <vt:lpstr>Casting Object References between Classes in Inheritance Hierarchy</vt:lpstr>
      <vt:lpstr>9.3 Polymorphism</vt:lpstr>
      <vt:lpstr>PowerPoint Presentation</vt:lpstr>
      <vt:lpstr>PowerPoint Presentation</vt:lpstr>
      <vt:lpstr>PowerPoint Presentation</vt:lpstr>
      <vt:lpstr>PowerPoint Presentation</vt:lpstr>
      <vt:lpstr>Dynamic binding</vt:lpstr>
      <vt:lpstr>Polymorphism</vt:lpstr>
      <vt:lpstr>Polymorphism</vt:lpstr>
      <vt:lpstr>Polymorphism features</vt:lpstr>
      <vt:lpstr>Polymorphism features</vt:lpstr>
      <vt:lpstr>PowerPoint Presentation</vt:lpstr>
      <vt:lpstr>PowerPoint Presentation</vt:lpstr>
      <vt:lpstr>PowerPoint Presentation</vt:lpstr>
      <vt:lpstr>PowerPoint Presentation</vt:lpstr>
      <vt:lpstr>Try the following code…</vt:lpstr>
      <vt:lpstr>9.4 Polymorphism</vt:lpstr>
      <vt:lpstr>Java operator: instanceof</vt:lpstr>
      <vt:lpstr>Java operator: instanceof</vt:lpstr>
      <vt:lpstr>Java operator: instanceof</vt:lpstr>
      <vt:lpstr>getClass() &amp; getName()</vt:lpstr>
      <vt:lpstr>PowerPoint Presentation</vt:lpstr>
      <vt:lpstr>9.5 Polymorphism</vt:lpstr>
      <vt:lpstr>Revisit Polymorphism</vt:lpstr>
      <vt:lpstr>Physician</vt:lpstr>
      <vt:lpstr>Nurse</vt:lpstr>
      <vt:lpstr>Radiologist</vt:lpstr>
      <vt:lpstr>HospitalWorker </vt:lpstr>
      <vt:lpstr>Abstract Classes </vt:lpstr>
      <vt:lpstr>Abstract Class</vt:lpstr>
      <vt:lpstr>Abstract Class</vt:lpstr>
      <vt:lpstr>Abstract Class</vt:lpstr>
      <vt:lpstr>Abstract Method</vt:lpstr>
      <vt:lpstr>Abstract Class and Subclass</vt:lpstr>
      <vt:lpstr>Abstract Class and Method</vt:lpstr>
      <vt:lpstr>Class exercise</vt:lpstr>
      <vt:lpstr>Abstract Classes</vt:lpstr>
      <vt:lpstr>9.6 Polymorphism</vt:lpstr>
      <vt:lpstr>Exercise</vt:lpstr>
      <vt:lpstr>Abstract Classes</vt:lpstr>
      <vt:lpstr>Declaring abstract classes and abstract methods</vt:lpstr>
      <vt:lpstr>Why constructors in an Abstract Class?</vt:lpstr>
      <vt:lpstr>Abstract classes</vt:lpstr>
      <vt:lpstr>Abstract vs. Concrete</vt:lpstr>
      <vt:lpstr>Abstract vs. Concrete</vt:lpstr>
      <vt:lpstr>9.7 Polymorphism</vt:lpstr>
      <vt:lpstr>PowerPoint Presentation</vt:lpstr>
      <vt:lpstr>PowerPoint Presentation</vt:lpstr>
      <vt:lpstr>PowerPoint Presentation</vt:lpstr>
      <vt:lpstr>PowerPoint Presentation</vt:lpstr>
      <vt:lpstr>Modify Shape</vt:lpstr>
      <vt:lpstr>PowerPoint Presentation</vt:lpstr>
      <vt:lpstr>PowerPoint Presentation</vt:lpstr>
      <vt:lpstr>Modify Square and Circle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to use abstract classes?</vt:lpstr>
      <vt:lpstr>Constructors in abstract class?</vt:lpstr>
      <vt:lpstr>Constructor in abstract class</vt:lpstr>
      <vt:lpstr>PowerPoint Presentation</vt:lpstr>
      <vt:lpstr>PowerPoint Presentation</vt:lpstr>
      <vt:lpstr>PowerPoint Presentation</vt:lpstr>
      <vt:lpstr>Keys</vt:lpstr>
      <vt:lpstr>9.8 Polymorphism</vt:lpstr>
      <vt:lpstr>final Methods and final Classes</vt:lpstr>
      <vt:lpstr>Why use final?</vt:lpstr>
      <vt:lpstr>Abstract vs. Concrete</vt:lpstr>
      <vt:lpstr>Design options for a Petshop</vt:lpstr>
      <vt:lpstr>Concrete Animal</vt:lpstr>
      <vt:lpstr>Abstract pet methods in Animal</vt:lpstr>
      <vt:lpstr>Pet methods in pet classes only</vt:lpstr>
      <vt:lpstr>Pet superclass</vt:lpstr>
      <vt:lpstr>Deadly Diamond of Death</vt:lpstr>
      <vt:lpstr>Java: interface</vt:lpstr>
      <vt:lpstr>PowerPoint Presentation</vt:lpstr>
      <vt:lpstr>PowerPoint Presentation</vt:lpstr>
      <vt:lpstr>PowerPoint Presentation</vt:lpstr>
      <vt:lpstr>9.9 Polymorphism</vt:lpstr>
      <vt:lpstr>Java Interface</vt:lpstr>
      <vt:lpstr>Interface</vt:lpstr>
      <vt:lpstr>Declaring interface in Java</vt:lpstr>
      <vt:lpstr>Using an Interface</vt:lpstr>
      <vt:lpstr>Implement Multiple Interfaces</vt:lpstr>
      <vt:lpstr>Some common interfaces in Java API</vt:lpstr>
      <vt:lpstr>Implementing Interfaces</vt:lpstr>
      <vt:lpstr>Polymorphic arguments</vt:lpstr>
      <vt:lpstr>Why use Interfaces?</vt:lpstr>
      <vt:lpstr>Example</vt:lpstr>
      <vt:lpstr>PowerPoint Presentation</vt:lpstr>
      <vt:lpstr>PowerPoint Presentation</vt:lpstr>
      <vt:lpstr>Example 2</vt:lpstr>
      <vt:lpstr>Design considerations</vt:lpstr>
      <vt:lpstr>Design considerations</vt:lpstr>
      <vt:lpstr>Example 2</vt:lpstr>
      <vt:lpstr>PowerPoint Presentation</vt:lpstr>
      <vt:lpstr>9.10 Polymorphism</vt:lpstr>
      <vt:lpstr>Java OOP Trivia 1</vt:lpstr>
      <vt:lpstr>Java OOP Trivia 2</vt:lpstr>
      <vt:lpstr>Java OOP Trivia 3</vt:lpstr>
      <vt:lpstr>Java OOP Trivia 4</vt:lpstr>
      <vt:lpstr>Java OOP Trivia 5</vt:lpstr>
      <vt:lpstr>Summary: Inheritance and Polymorphism</vt:lpstr>
      <vt:lpstr>Summary: Polymorphism</vt:lpstr>
      <vt:lpstr>Summary: Abstract Class</vt:lpstr>
      <vt:lpstr>Summary: Interface</vt:lpstr>
      <vt:lpstr>Summary: instanceof &amp; casting</vt:lpstr>
      <vt:lpstr>Readings</vt:lpstr>
    </vt:vector>
  </TitlesOfParts>
  <Company>University of Calgary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Charlotte Tang</dc:creator>
  <cp:lastModifiedBy>Bisgin, Halil</cp:lastModifiedBy>
  <cp:revision>1</cp:revision>
  <cp:lastPrinted>2021-03-16T03:21:34Z</cp:lastPrinted>
  <dcterms:created xsi:type="dcterms:W3CDTF">2009-10-07T02:42:34Z</dcterms:created>
  <dcterms:modified xsi:type="dcterms:W3CDTF">2024-12-07T15:17:25Z</dcterms:modified>
</cp:coreProperties>
</file>