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8" r:id="rId9"/>
    <p:sldId id="269" r:id="rId10"/>
    <p:sldId id="264" r:id="rId11"/>
    <p:sldId id="270" r:id="rId12"/>
    <p:sldId id="271" r:id="rId13"/>
    <p:sldId id="265" r:id="rId14"/>
    <p:sldId id="26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News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Assets Management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Technical Analysis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3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3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0A8957B-0DEC-44FF-8942-E5A6D91CF2E5}" type="pres">
      <dgm:prSet presAssocID="{3F365547-0919-4C94-A54E-69A7DF73309A}" presName="circ3" presStyleLbl="vennNode1" presStyleIdx="2" presStyleCnt="3"/>
      <dgm:spPr/>
    </dgm:pt>
    <dgm:pt modelId="{D98CC289-E95A-492B-8A33-75E78E05AD7D}" type="pres">
      <dgm:prSet presAssocID="{3F365547-0919-4C94-A54E-69A7DF73309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644BB33-74FA-429A-9D7E-682D9BBA90A0}" type="presOf" srcId="{3F365547-0919-4C94-A54E-69A7DF73309A}" destId="{30A8957B-0DEC-44FF-8942-E5A6D91CF2E5}" srcOrd="0" destOrd="0" presId="urn:microsoft.com/office/officeart/2005/8/layout/venn1"/>
    <dgm:cxn modelId="{0FBA7D36-4A19-459D-8DE1-94836224200A}" srcId="{94425BE1-5216-4905-BFA8-3A50E745A0F1}" destId="{3F365547-0919-4C94-A54E-69A7DF73309A}" srcOrd="2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7A5F62FD-183F-4B9D-8858-8B90100A4D72}" type="presOf" srcId="{3F365547-0919-4C94-A54E-69A7DF73309A}" destId="{D98CC289-E95A-492B-8A33-75E78E05AD7D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B18302B4-BF48-47DE-950C-48CCF1296EA6}" type="presParOf" srcId="{2EC7B525-8CD9-45FA-8836-339D46FDD2A6}" destId="{30A8957B-0DEC-44FF-8942-E5A6D91CF2E5}" srcOrd="4" destOrd="0" presId="urn:microsoft.com/office/officeart/2005/8/layout/venn1"/>
    <dgm:cxn modelId="{12ABA5BC-AE51-4EE7-91FF-3373A6046C1E}" type="presParOf" srcId="{2EC7B525-8CD9-45FA-8836-339D46FDD2A6}" destId="{D98CC289-E95A-492B-8A33-75E78E05AD7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</dgm:pt>
  </dgm:ptLst>
  <dgm:cxnLst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</dgm:pt>
  </dgm:ptLst>
  <dgm:cxnLst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</dgm:pt>
  </dgm:ptLst>
  <dgm:cxnLst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257299" y="52387"/>
          <a:ext cx="2514600" cy="251460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Market News</a:t>
          </a:r>
          <a:endParaRPr lang="en-US" sz="2100" kern="1200" dirty="0">
            <a:latin typeface="+mn-lt"/>
          </a:endParaRPr>
        </a:p>
      </dsp:txBody>
      <dsp:txXfrm>
        <a:off x="1592579" y="492442"/>
        <a:ext cx="1844040" cy="1131570"/>
      </dsp:txXfrm>
    </dsp:sp>
    <dsp:sp modelId="{27C9E895-11CE-41C6-ACB6-0B7DF2E7BF75}">
      <dsp:nvSpPr>
        <dsp:cNvPr id="0" name=""/>
        <dsp:cNvSpPr/>
      </dsp:nvSpPr>
      <dsp:spPr>
        <a:xfrm>
          <a:off x="2164651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Assets Management</a:t>
          </a:r>
        </a:p>
      </dsp:txBody>
      <dsp:txXfrm>
        <a:off x="2933700" y="2273617"/>
        <a:ext cx="1508760" cy="1383030"/>
      </dsp:txXfrm>
    </dsp:sp>
    <dsp:sp modelId="{30A8957B-0DEC-44FF-8942-E5A6D91CF2E5}">
      <dsp:nvSpPr>
        <dsp:cNvPr id="0" name=""/>
        <dsp:cNvSpPr/>
      </dsp:nvSpPr>
      <dsp:spPr>
        <a:xfrm>
          <a:off x="349948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Technical Analysis</a:t>
          </a:r>
        </a:p>
      </dsp:txBody>
      <dsp:txXfrm>
        <a:off x="586739" y="2273617"/>
        <a:ext cx="1508760" cy="1383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8/6/2018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8/6/2018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nvestment</a:t>
            </a:r>
            <a:br>
              <a:rPr lang="en-US" dirty="0"/>
            </a:br>
            <a:r>
              <a:rPr lang="en-US" b="1" dirty="0"/>
              <a:t>I</a:t>
            </a:r>
            <a:r>
              <a:rPr lang="en-US" dirty="0"/>
              <a:t>nformation</a:t>
            </a:r>
            <a:br>
              <a:rPr lang="en-US" dirty="0"/>
            </a:br>
            <a:r>
              <a:rPr lang="en-US" b="1" dirty="0"/>
              <a:t>F</a:t>
            </a:r>
            <a:r>
              <a:rPr lang="en-US" dirty="0"/>
              <a:t>eed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iif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122AD5-290E-412C-B57A-7CBDC3A2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533400"/>
            <a:ext cx="4953000" cy="1295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Moving Average Convergence/Divergence</a:t>
            </a:r>
            <a:br>
              <a:rPr lang="en-US" b="1" dirty="0"/>
            </a:br>
            <a:r>
              <a:rPr lang="en-US" b="1" dirty="0"/>
              <a:t>MACD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5CEDA-555B-443E-87D0-0E4534F88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" y="2412513"/>
            <a:ext cx="8858534" cy="4369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F7368-F564-4D27-B119-C4BBFEAE1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18" y="76200"/>
            <a:ext cx="43469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A8B0888D-FA90-4C7A-9775-CE567A6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843" y="149604"/>
            <a:ext cx="5641137" cy="609600"/>
          </a:xfrm>
        </p:spPr>
        <p:txBody>
          <a:bodyPr>
            <a:normAutofit/>
          </a:bodyPr>
          <a:lstStyle/>
          <a:p>
            <a:r>
              <a:rPr lang="en-US" b="1" dirty="0"/>
              <a:t>On </a:t>
            </a:r>
            <a:r>
              <a:rPr lang="en-US" altLang="zh-TW" b="1" dirty="0"/>
              <a:t>B</a:t>
            </a:r>
            <a:r>
              <a:rPr lang="en-HK" altLang="zh-TW" b="1" dirty="0" err="1"/>
              <a:t>alance</a:t>
            </a:r>
            <a:r>
              <a:rPr lang="zh-TW" altLang="en-US" b="1" dirty="0"/>
              <a:t> </a:t>
            </a:r>
            <a:r>
              <a:rPr lang="en-HK" altLang="zh-TW" b="1" dirty="0"/>
              <a:t>Volume</a:t>
            </a:r>
            <a:r>
              <a:rPr lang="zh-TW" altLang="en-US" b="1" dirty="0"/>
              <a:t> </a:t>
            </a:r>
            <a:r>
              <a:rPr lang="en-US" b="1" dirty="0"/>
              <a:t>- OBV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0ADD8-DB82-4AF7-A4BF-48026BC8D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" y="883650"/>
            <a:ext cx="11809412" cy="58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3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A8B0888D-FA90-4C7A-9775-CE567A6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127" y="163586"/>
            <a:ext cx="6630569" cy="609600"/>
          </a:xfrm>
        </p:spPr>
        <p:txBody>
          <a:bodyPr>
            <a:normAutofit fontScale="90000"/>
          </a:bodyPr>
          <a:lstStyle/>
          <a:p>
            <a:r>
              <a:rPr lang="en-HK" b="1" dirty="0"/>
              <a:t>Parabolic Stop And Reverse</a:t>
            </a:r>
            <a:r>
              <a:rPr lang="zh-TW" altLang="en-US" b="1" dirty="0"/>
              <a:t> </a:t>
            </a:r>
            <a:r>
              <a:rPr lang="en-US" b="1" dirty="0"/>
              <a:t>- PSAR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2558A1-D7CA-4E43-AC10-1357EA493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0" y="844492"/>
            <a:ext cx="11921402" cy="58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6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700B750C-252C-490B-8400-6379096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318" y="152400"/>
            <a:ext cx="5676186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Relative Strength Index - RSI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334E2-0A43-4543-99DA-2A51BB499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4" y="922090"/>
            <a:ext cx="11571315" cy="57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6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794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0EF727-FAA0-4BE2-9210-6A8BDBA0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8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42951"/>
            <a:ext cx="10971372" cy="1066800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379412" y="2438401"/>
            <a:ext cx="10287000" cy="419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 prevailing financial information to the customers and RMs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Expedite analyzing process carried out by the RMs, and accelerate information access by and disclosure to the customers as well as the RMs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Facilitate security transactions, and thus rally the earned Brokerage, Custody Fee, Subscription for New Issues</a:t>
            </a:r>
          </a:p>
          <a:p>
            <a:pPr marL="0" indent="0">
              <a:buNone/>
            </a:pPr>
            <a:r>
              <a:rPr lang="en-US" dirty="0"/>
              <a:t>	(Shanghai and Shenzhen Connect &amp; US Listed)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9D63E-F59D-45AD-A691-64BF66F27576}"/>
              </a:ext>
            </a:extLst>
          </p:cNvPr>
          <p:cNvSpPr/>
          <p:nvPr/>
        </p:nvSpPr>
        <p:spPr>
          <a:xfrm>
            <a:off x="5332412" y="228600"/>
            <a:ext cx="6629400" cy="2019300"/>
          </a:xfrm>
          <a:prstGeom prst="rect">
            <a:avLst/>
          </a:prstGeom>
          <a:blipFill dpi="0" rotWithShape="1">
            <a:blip r:embed="rId3">
              <a:alphaModFix amt="98000"/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905000" cy="1295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</a:t>
            </a:r>
            <a:br>
              <a:rPr lang="en-US" b="1" dirty="0"/>
            </a:br>
            <a:r>
              <a:rPr lang="en-US" b="1" dirty="0"/>
              <a:t>Case</a:t>
            </a:r>
            <a:br>
              <a:rPr lang="en-US" b="1" dirty="0"/>
            </a:br>
            <a:r>
              <a:rPr lang="en-US" b="1" dirty="0"/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46A4F-6A90-4503-BE21-88A017D7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1" y="-1"/>
            <a:ext cx="9982201" cy="6782091"/>
          </a:xfrm>
          <a:prstGeom prst="parallelogram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3122771" cy="762000"/>
          </a:xfrm>
        </p:spPr>
        <p:txBody>
          <a:bodyPr/>
          <a:lstStyle/>
          <a:p>
            <a:r>
              <a:rPr lang="en-HK" b="1" dirty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412" y="1371600"/>
            <a:ext cx="5029200" cy="1981200"/>
          </a:xfrm>
        </p:spPr>
        <p:txBody>
          <a:bodyPr/>
          <a:lstStyle/>
          <a:p>
            <a:r>
              <a:rPr lang="en-US" dirty="0"/>
              <a:t>Mainly encompass 3 parts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Machine learning and Deep learning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6868462"/>
              </p:ext>
            </p:extLst>
          </p:nvPr>
        </p:nvGraphicFramePr>
        <p:xfrm>
          <a:off x="6382944" y="3810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E5BDE4F-0A9D-40C2-9366-E240346C4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5" y="3657600"/>
            <a:ext cx="546792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A8473C-F8BB-4070-BED1-EF367269A9BD}"/>
              </a:ext>
            </a:extLst>
          </p:cNvPr>
          <p:cNvSpPr/>
          <p:nvPr/>
        </p:nvSpPr>
        <p:spPr>
          <a:xfrm>
            <a:off x="303212" y="342900"/>
            <a:ext cx="11658600" cy="6286500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49BC52-9827-4D40-B5CB-48A398D3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12" y="2933700"/>
            <a:ext cx="6781800" cy="990600"/>
          </a:xfrm>
          <a:ln w="63500">
            <a:solidFill>
              <a:schemeClr val="tx1"/>
            </a:solidFill>
          </a:ln>
          <a:effectLst>
            <a:reflection stA="46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6000" b="1" dirty="0"/>
              <a:t>Technical Analysis</a:t>
            </a:r>
          </a:p>
        </p:txBody>
      </p:sp>
    </p:spTree>
    <p:extLst>
      <p:ext uri="{BB962C8B-B14F-4D97-AF65-F5344CB8AC3E}">
        <p14:creationId xmlns:p14="http://schemas.microsoft.com/office/powerpoint/2010/main" val="299031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1398" y="685800"/>
            <a:ext cx="5029200" cy="3429000"/>
          </a:xfrm>
        </p:spPr>
        <p:txBody>
          <a:bodyPr/>
          <a:lstStyle/>
          <a:p>
            <a:r>
              <a:rPr lang="en-US" dirty="0"/>
              <a:t>Provide a list of technical indicators for analysis</a:t>
            </a:r>
          </a:p>
          <a:p>
            <a:r>
              <a:rPr lang="en-US" dirty="0"/>
              <a:t>RM can analyze securities and/or the clients’ portfolios to generate investment advice</a:t>
            </a:r>
          </a:p>
          <a:p>
            <a:r>
              <a:rPr lang="en-US" dirty="0"/>
              <a:t>Feedback for training MI models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14385"/>
              </p:ext>
            </p:extLst>
          </p:nvPr>
        </p:nvGraphicFramePr>
        <p:xfrm>
          <a:off x="6094412" y="685800"/>
          <a:ext cx="5029201" cy="36953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Technical Indicators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 AAPL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 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Client 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B-Bands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CCI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KDJ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MACD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OBV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RSI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Overall Advice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8729CE55-9C8E-4065-A98A-BFACE28EAC15}"/>
              </a:ext>
            </a:extLst>
          </p:cNvPr>
          <p:cNvSpPr/>
          <p:nvPr/>
        </p:nvSpPr>
        <p:spPr>
          <a:xfrm>
            <a:off x="8761412" y="4625371"/>
            <a:ext cx="685800" cy="838200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8110-0101-4CBB-9768-2E1C66F2C977}"/>
              </a:ext>
            </a:extLst>
          </p:cNvPr>
          <p:cNvSpPr txBox="1"/>
          <p:nvPr/>
        </p:nvSpPr>
        <p:spPr>
          <a:xfrm>
            <a:off x="9447212" y="4859805"/>
            <a:ext cx="10668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Training</a:t>
            </a: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9C38E-AADD-4284-A769-E1030E20D315}"/>
              </a:ext>
            </a:extLst>
          </p:cNvPr>
          <p:cNvSpPr txBox="1"/>
          <p:nvPr/>
        </p:nvSpPr>
        <p:spPr>
          <a:xfrm>
            <a:off x="11106455" y="267866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……  </a:t>
            </a:r>
            <a:endParaRPr lang="en-H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71C4-8E84-473C-8C99-FE1FB261C36A}"/>
              </a:ext>
            </a:extLst>
          </p:cNvPr>
          <p:cNvSpPr txBox="1"/>
          <p:nvPr/>
        </p:nvSpPr>
        <p:spPr>
          <a:xfrm>
            <a:off x="7195721" y="5707823"/>
            <a:ext cx="381718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More Accurate Investment Advice</a:t>
            </a:r>
            <a:endParaRPr lang="en-H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8877D-E0E8-4B56-AAD5-9CFA18DDE900}"/>
              </a:ext>
            </a:extLst>
          </p:cNvPr>
          <p:cNvSpPr txBox="1"/>
          <p:nvPr/>
        </p:nvSpPr>
        <p:spPr>
          <a:xfrm>
            <a:off x="5027612" y="439316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* B: Buy S: Sell</a:t>
            </a:r>
            <a:endParaRPr lang="en-H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3223B6-22F2-4A55-A03B-0C29A6C60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3" y="4691490"/>
            <a:ext cx="6030691" cy="20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FC2F2F-F0F6-4B14-840D-CCAF4AA7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1600200"/>
            <a:ext cx="2194116" cy="1278329"/>
          </a:xfrm>
          <a:effectLst>
            <a:glow rad="152400">
              <a:srgbClr val="FF0000">
                <a:alpha val="40000"/>
              </a:srgbClr>
            </a:glow>
          </a:effectLst>
        </p:spPr>
        <p:txBody>
          <a:bodyPr>
            <a:normAutofit fontScale="90000"/>
          </a:bodyPr>
          <a:lstStyle/>
          <a:p>
            <a:r>
              <a:rPr lang="en-US" b="1" dirty="0"/>
              <a:t>Bollinger </a:t>
            </a:r>
            <a:br>
              <a:rPr lang="en-US" b="1" dirty="0"/>
            </a:br>
            <a:r>
              <a:rPr lang="en-US" b="1" dirty="0"/>
              <a:t>Bands –</a:t>
            </a:r>
            <a:br>
              <a:rPr lang="en-US" b="1" dirty="0"/>
            </a:br>
            <a:r>
              <a:rPr lang="en-US" b="1" dirty="0" err="1"/>
              <a:t>BBands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4D357C-51DC-408F-B451-3FC347BF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" y="4495800"/>
            <a:ext cx="5325218" cy="2314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0CC41-7343-45B7-BD07-64F9D6ECE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71" y="118258"/>
            <a:ext cx="9802223" cy="483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A8B0888D-FA90-4C7A-9775-CE567A6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065" y="152400"/>
            <a:ext cx="6114693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Commodity Channel Index - CCI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DE382-9F46-476D-BCB5-59481860F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" y="914400"/>
            <a:ext cx="11809412" cy="58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8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A8B0888D-FA90-4C7A-9775-CE567A6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875" y="152400"/>
            <a:ext cx="8539074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(Slow) Stochastic Oscillator with J Line - KDJ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0654F-A36F-4CFA-B555-D1E4D57C8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" y="891340"/>
            <a:ext cx="11809412" cy="58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154</TotalTime>
  <Words>189</Words>
  <Application>Microsoft Office PowerPoint</Application>
  <PresentationFormat>Custom</PresentationFormat>
  <Paragraphs>73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Calibri</vt:lpstr>
      <vt:lpstr>Cambria</vt:lpstr>
      <vt:lpstr>Corbel</vt:lpstr>
      <vt:lpstr>Sales presentation on product or service</vt:lpstr>
      <vt:lpstr>Investment Information Feed System</vt:lpstr>
      <vt:lpstr>Objectives</vt:lpstr>
      <vt:lpstr>Use Case Diagram</vt:lpstr>
      <vt:lpstr>Methodology</vt:lpstr>
      <vt:lpstr>Technical Analysis</vt:lpstr>
      <vt:lpstr>PowerPoint Presentation</vt:lpstr>
      <vt:lpstr>Bollinger  Bands – BBands</vt:lpstr>
      <vt:lpstr>Commodity Channel Index - CCI</vt:lpstr>
      <vt:lpstr>(Slow) Stochastic Oscillator with J Line - KDJ</vt:lpstr>
      <vt:lpstr>Moving Average Convergence/Divergence MACD</vt:lpstr>
      <vt:lpstr>On Balance Volume - OBV</vt:lpstr>
      <vt:lpstr>Parabolic Stop And Reverse - PSAR</vt:lpstr>
      <vt:lpstr>Relative Strength Index - RSI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Information Feed System</dc:title>
  <dc:creator>jay siu</dc:creator>
  <cp:lastModifiedBy>jay siu</cp:lastModifiedBy>
  <cp:revision>22</cp:revision>
  <dcterms:created xsi:type="dcterms:W3CDTF">2018-07-31T02:41:36Z</dcterms:created>
  <dcterms:modified xsi:type="dcterms:W3CDTF">2018-08-06T08:10:42Z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