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19"/>
  </p:notesMasterIdLst>
  <p:handoutMasterIdLst>
    <p:handoutMasterId r:id="rId20"/>
  </p:handoutMasterIdLst>
  <p:sldIdLst>
    <p:sldId id="288" r:id="rId2"/>
    <p:sldId id="289" r:id="rId3"/>
    <p:sldId id="263" r:id="rId4"/>
    <p:sldId id="272" r:id="rId5"/>
    <p:sldId id="286" r:id="rId6"/>
    <p:sldId id="283" r:id="rId7"/>
    <p:sldId id="268" r:id="rId8"/>
    <p:sldId id="269" r:id="rId9"/>
    <p:sldId id="270" r:id="rId10"/>
    <p:sldId id="271" r:id="rId11"/>
    <p:sldId id="275" r:id="rId12"/>
    <p:sldId id="276" r:id="rId13"/>
    <p:sldId id="290" r:id="rId14"/>
    <p:sldId id="287" r:id="rId15"/>
    <p:sldId id="279" r:id="rId16"/>
    <p:sldId id="284" r:id="rId17"/>
    <p:sldId id="265"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A3A4E"/>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95" autoAdjust="0"/>
    <p:restoredTop sz="79649" autoAdjust="0"/>
  </p:normalViewPr>
  <p:slideViewPr>
    <p:cSldViewPr>
      <p:cViewPr varScale="1">
        <p:scale>
          <a:sx n="72" d="100"/>
          <a:sy n="72" d="100"/>
        </p:scale>
        <p:origin x="-702" y="-96"/>
      </p:cViewPr>
      <p:guideLst>
        <p:guide orient="horz" pos="2160"/>
        <p:guide pos="2880"/>
      </p:guideLst>
    </p:cSldViewPr>
  </p:slideViewPr>
  <p:outlineViewPr>
    <p:cViewPr>
      <p:scale>
        <a:sx n="33" d="100"/>
        <a:sy n="33" d="100"/>
      </p:scale>
      <p:origin x="0" y="2184"/>
    </p:cViewPr>
  </p:outlin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49263"/>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lvl1pPr defTabSz="906648">
              <a:defRPr sz="1200"/>
            </a:lvl1pPr>
          </a:lstStyle>
          <a:p>
            <a:pPr>
              <a:defRPr/>
            </a:pPr>
            <a:endParaRPr lang="en-US"/>
          </a:p>
        </p:txBody>
      </p:sp>
      <p:sp>
        <p:nvSpPr>
          <p:cNvPr id="65539" name="Rectangle 3"/>
          <p:cNvSpPr>
            <a:spLocks noGrp="1" noChangeArrowheads="1"/>
          </p:cNvSpPr>
          <p:nvPr>
            <p:ph type="dt" sz="quarter" idx="1"/>
          </p:nvPr>
        </p:nvSpPr>
        <p:spPr bwMode="auto">
          <a:xfrm>
            <a:off x="3886200" y="0"/>
            <a:ext cx="2971800" cy="449263"/>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lvl1pPr algn="r" defTabSz="906648">
              <a:defRPr sz="1200"/>
            </a:lvl1pPr>
          </a:lstStyle>
          <a:p>
            <a:pPr>
              <a:defRPr/>
            </a:pPr>
            <a:endParaRPr lang="en-US"/>
          </a:p>
        </p:txBody>
      </p:sp>
      <p:sp>
        <p:nvSpPr>
          <p:cNvPr id="65540" name="Rectangle 4"/>
          <p:cNvSpPr>
            <a:spLocks noGrp="1" noChangeArrowheads="1"/>
          </p:cNvSpPr>
          <p:nvPr>
            <p:ph type="ftr" sz="quarter" idx="2"/>
          </p:nvPr>
        </p:nvSpPr>
        <p:spPr bwMode="auto">
          <a:xfrm>
            <a:off x="0" y="8694738"/>
            <a:ext cx="2971800" cy="449262"/>
          </a:xfrm>
          <a:prstGeom prst="rect">
            <a:avLst/>
          </a:prstGeom>
          <a:noFill/>
          <a:ln w="9525">
            <a:noFill/>
            <a:miter lim="800000"/>
            <a:headEnd/>
            <a:tailEnd/>
          </a:ln>
          <a:effectLst/>
        </p:spPr>
        <p:txBody>
          <a:bodyPr vert="horz" wrap="square" lIns="90562" tIns="45281" rIns="90562" bIns="45281" numCol="1" anchor="b" anchorCtr="0" compatLnSpc="1">
            <a:prstTxWarp prst="textNoShape">
              <a:avLst/>
            </a:prstTxWarp>
          </a:bodyPr>
          <a:lstStyle>
            <a:lvl1pPr defTabSz="906648">
              <a:defRPr sz="1200"/>
            </a:lvl1pPr>
          </a:lstStyle>
          <a:p>
            <a:pPr>
              <a:defRPr/>
            </a:pPr>
            <a:endParaRPr lang="en-US"/>
          </a:p>
        </p:txBody>
      </p:sp>
      <p:sp>
        <p:nvSpPr>
          <p:cNvPr id="65541" name="Rectangle 5"/>
          <p:cNvSpPr>
            <a:spLocks noGrp="1" noChangeArrowheads="1"/>
          </p:cNvSpPr>
          <p:nvPr>
            <p:ph type="sldNum" sz="quarter" idx="3"/>
          </p:nvPr>
        </p:nvSpPr>
        <p:spPr bwMode="auto">
          <a:xfrm>
            <a:off x="3886200" y="8694738"/>
            <a:ext cx="2971800" cy="449262"/>
          </a:xfrm>
          <a:prstGeom prst="rect">
            <a:avLst/>
          </a:prstGeom>
          <a:noFill/>
          <a:ln w="9525">
            <a:noFill/>
            <a:miter lim="800000"/>
            <a:headEnd/>
            <a:tailEnd/>
          </a:ln>
          <a:effectLst/>
        </p:spPr>
        <p:txBody>
          <a:bodyPr vert="horz" wrap="square" lIns="90562" tIns="45281" rIns="90562" bIns="45281" numCol="1" anchor="b" anchorCtr="0" compatLnSpc="1">
            <a:prstTxWarp prst="textNoShape">
              <a:avLst/>
            </a:prstTxWarp>
          </a:bodyPr>
          <a:lstStyle>
            <a:lvl1pPr algn="r" defTabSz="906648">
              <a:defRPr sz="1200"/>
            </a:lvl1pPr>
          </a:lstStyle>
          <a:p>
            <a:pPr>
              <a:defRPr/>
            </a:pPr>
            <a:fld id="{6E96A0F1-8F5C-4C94-AAB1-2B8899F778D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lvl1pPr defTabSz="906648" eaLnBrk="1" hangingPunct="1">
              <a:defRPr sz="1200">
                <a:latin typeface="Arial" charset="0"/>
              </a:defRPr>
            </a:lvl1pPr>
          </a:lstStyle>
          <a:p>
            <a:pPr>
              <a:defRPr/>
            </a:pPr>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lvl1pPr algn="r" defTabSz="906648" eaLnBrk="1" hangingPunct="1">
              <a:defRPr sz="1200">
                <a:latin typeface="Arial" charset="0"/>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84213" y="4343400"/>
            <a:ext cx="5489575" cy="4114800"/>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0562" tIns="45281" rIns="90562" bIns="45281" numCol="1" anchor="b" anchorCtr="0" compatLnSpc="1">
            <a:prstTxWarp prst="textNoShape">
              <a:avLst/>
            </a:prstTxWarp>
          </a:bodyPr>
          <a:lstStyle>
            <a:lvl1pPr defTabSz="906648" eaLnBrk="1" hangingPunct="1">
              <a:defRPr sz="1200">
                <a:latin typeface="Arial" charset="0"/>
              </a:defRPr>
            </a:lvl1pPr>
          </a:lstStyle>
          <a:p>
            <a:pPr>
              <a:defRPr/>
            </a:pPr>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0562" tIns="45281" rIns="90562" bIns="45281" numCol="1" anchor="b" anchorCtr="0" compatLnSpc="1">
            <a:prstTxWarp prst="textNoShape">
              <a:avLst/>
            </a:prstTxWarp>
          </a:bodyPr>
          <a:lstStyle>
            <a:lvl1pPr algn="r" defTabSz="906648" eaLnBrk="1" hangingPunct="1">
              <a:defRPr sz="1200">
                <a:latin typeface="Arial" charset="0"/>
              </a:defRPr>
            </a:lvl1pPr>
          </a:lstStyle>
          <a:p>
            <a:pPr>
              <a:defRPr/>
            </a:pPr>
            <a:fld id="{92FB4C2C-FBAB-44D0-81EA-FED9F15AE18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pPr defTabSz="906463"/>
            <a:fld id="{E1DAB713-209F-40EA-A692-CE41383DAAFF}" type="slidenum">
              <a:rPr lang="en-US" smtClean="0"/>
              <a:pPr defTabSz="906463"/>
              <a:t>3</a:t>
            </a:fld>
            <a:endParaRPr lang="en-US" smtClean="0"/>
          </a:p>
        </p:txBody>
      </p:sp>
      <p:sp>
        <p:nvSpPr>
          <p:cNvPr id="22531" name="Rectangle 2"/>
          <p:cNvSpPr>
            <a:spLocks noGrp="1" noRot="1" noChangeAspect="1" noChangeArrowheads="1" noTextEdit="1"/>
          </p:cNvSpPr>
          <p:nvPr>
            <p:ph type="sldImg"/>
          </p:nvPr>
        </p:nvSpPr>
        <p:spPr>
          <a:xfrm>
            <a:off x="968375" y="547688"/>
            <a:ext cx="4922838" cy="3694112"/>
          </a:xfrm>
          <a:ln/>
        </p:spPr>
      </p:sp>
      <p:sp>
        <p:nvSpPr>
          <p:cNvPr id="25604" name="Rectangle 3"/>
          <p:cNvSpPr>
            <a:spLocks noGrp="1" noChangeArrowheads="1"/>
          </p:cNvSpPr>
          <p:nvPr>
            <p:ph type="body" idx="1"/>
          </p:nvPr>
        </p:nvSpPr>
        <p:spPr>
          <a:xfrm>
            <a:off x="685800" y="4381500"/>
            <a:ext cx="5486400" cy="4114800"/>
          </a:xfrm>
          <a:ln/>
        </p:spPr>
        <p:txBody>
          <a:bodyPr/>
          <a:lstStyle/>
          <a:p>
            <a:pPr>
              <a:defRPr/>
            </a:pPr>
            <a:r>
              <a:rPr lang="en-US" dirty="0" smtClean="0"/>
              <a:t>SLOW DOWN, silence is good</a:t>
            </a:r>
          </a:p>
          <a:p>
            <a:pPr>
              <a:defRPr/>
            </a:pPr>
            <a:endParaRPr lang="en-US" dirty="0" smtClean="0"/>
          </a:p>
          <a:p>
            <a:pPr>
              <a:defRPr/>
            </a:pPr>
            <a:r>
              <a:rPr lang="en-US" dirty="0" smtClean="0"/>
              <a:t>Show of hands, who is using some agile practices on your teams</a:t>
            </a:r>
            <a:r>
              <a:rPr lang="en-US" dirty="0" smtClean="0"/>
              <a:t>?   SCRUM, Extremes Programming,</a:t>
            </a:r>
            <a:r>
              <a:rPr lang="en-US" baseline="0" dirty="0" smtClean="0"/>
              <a:t> Lean</a:t>
            </a:r>
            <a:endParaRPr lang="en-US" dirty="0" smtClean="0"/>
          </a:p>
          <a:p>
            <a:pPr>
              <a:defRPr/>
            </a:pPr>
            <a:endParaRPr lang="en-US" dirty="0" smtClean="0"/>
          </a:p>
          <a:p>
            <a:pPr>
              <a:defRPr/>
            </a:pPr>
            <a:r>
              <a:rPr lang="en-US" dirty="0" smtClean="0"/>
              <a:t>Ok good, so what is agile?  WAIT!!!</a:t>
            </a:r>
          </a:p>
          <a:p>
            <a:pPr>
              <a:defRPr/>
            </a:pPr>
            <a:endParaRPr lang="en-US" dirty="0" smtClean="0"/>
          </a:p>
          <a:p>
            <a:pPr>
              <a:defRPr/>
            </a:pPr>
            <a:r>
              <a:rPr lang="en-US" dirty="0" smtClean="0"/>
              <a:t>REPEAT FOR AUDIENCE</a:t>
            </a:r>
          </a:p>
          <a:p>
            <a:pPr>
              <a:defRPr/>
            </a:pPr>
            <a:endParaRPr lang="en-US" dirty="0" smtClean="0"/>
          </a:p>
          <a:p>
            <a:pPr>
              <a:buFont typeface="Arial" pitchFamily="34" charset="0"/>
              <a:buNone/>
              <a:defRPr/>
            </a:pPr>
            <a:r>
              <a:rPr lang="en-US" dirty="0" smtClean="0"/>
              <a:t>Tell</a:t>
            </a:r>
            <a:r>
              <a:rPr lang="en-US" baseline="0" dirty="0" smtClean="0"/>
              <a:t> SIRAS Story</a:t>
            </a:r>
          </a:p>
          <a:p>
            <a:pPr>
              <a:buFont typeface="Arial" pitchFamily="34" charset="0"/>
              <a:buNone/>
              <a:defRPr/>
            </a:pPr>
            <a:r>
              <a:rPr lang="en-US" dirty="0" smtClean="0"/>
              <a:t>Sales Information Research and Analysis System for Refrigerated Processed Meats</a:t>
            </a:r>
          </a:p>
          <a:p>
            <a:pPr lvl="2">
              <a:buFont typeface="Arial" pitchFamily="34" charset="0"/>
              <a:buChar char="•"/>
              <a:defRPr/>
            </a:pPr>
            <a:r>
              <a:rPr lang="en-US" dirty="0" smtClean="0"/>
              <a:t>Small Project</a:t>
            </a:r>
            <a:r>
              <a:rPr lang="en-US" baseline="0" dirty="0" smtClean="0"/>
              <a:t> – 7 member team</a:t>
            </a:r>
            <a:endParaRPr lang="en-US" dirty="0" smtClean="0"/>
          </a:p>
          <a:p>
            <a:pPr lvl="2">
              <a:buFont typeface="Arial" pitchFamily="34" charset="0"/>
              <a:buChar char="•"/>
              <a:defRPr/>
            </a:pPr>
            <a:r>
              <a:rPr lang="en-US" dirty="0" smtClean="0"/>
              <a:t>2 developers</a:t>
            </a:r>
          </a:p>
          <a:p>
            <a:pPr lvl="2">
              <a:buFont typeface="Arial" pitchFamily="34" charset="0"/>
              <a:buChar char="•"/>
              <a:defRPr/>
            </a:pPr>
            <a:r>
              <a:rPr lang="en-US" dirty="0" smtClean="0"/>
              <a:t>High level of interaction with the customers</a:t>
            </a:r>
          </a:p>
          <a:p>
            <a:pPr lvl="2">
              <a:buFont typeface="Arial" pitchFamily="34" charset="0"/>
              <a:buChar char="•"/>
              <a:defRPr/>
            </a:pPr>
            <a:r>
              <a:rPr lang="en-US" dirty="0" smtClean="0"/>
              <a:t>8 months in length</a:t>
            </a:r>
          </a:p>
          <a:p>
            <a:pPr lvl="2">
              <a:buFont typeface="Arial" pitchFamily="34" charset="0"/>
              <a:buChar char="•"/>
              <a:defRPr/>
            </a:pPr>
            <a:r>
              <a:rPr lang="en-US" dirty="0" smtClean="0"/>
              <a:t>Was very successful</a:t>
            </a:r>
          </a:p>
          <a:p>
            <a:pPr>
              <a:defRPr/>
            </a:pPr>
            <a:endParaRPr lang="en-US" dirty="0" smtClean="0"/>
          </a:p>
          <a:p>
            <a:pPr marL="166688" indent="-166688" eaLnBrk="1" hangingPunct="1">
              <a:defRPr/>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dirty="0" smtClean="0"/>
              <a:t>An iteration is a short, small scope loop through a full software life cycle.  You could look at it as a trip through a mini waterfall. </a:t>
            </a:r>
          </a:p>
          <a:p>
            <a:endParaRPr lang="en-US" dirty="0" smtClean="0"/>
          </a:p>
          <a:p>
            <a:r>
              <a:rPr lang="en-US" dirty="0" smtClean="0"/>
              <a:t>Planning here is how you are going to plan your work for the current iteration.</a:t>
            </a:r>
          </a:p>
          <a:p>
            <a:endParaRPr lang="en-US" dirty="0" smtClean="0"/>
          </a:p>
          <a:p>
            <a:r>
              <a:rPr lang="en-US" dirty="0" smtClean="0"/>
              <a:t>The</a:t>
            </a:r>
            <a:r>
              <a:rPr lang="en-US" baseline="0" dirty="0" smtClean="0"/>
              <a:t> User Stories for the current iteration are broken</a:t>
            </a:r>
            <a:r>
              <a:rPr lang="en-US" dirty="0" smtClean="0"/>
              <a:t> down to detail task and acceptance criteria for each of them is defined.  These are used in testing to determine has the requirement been meet</a:t>
            </a:r>
          </a:p>
          <a:p>
            <a:endParaRPr lang="en-US" dirty="0" smtClean="0"/>
          </a:p>
          <a:p>
            <a:r>
              <a:rPr lang="en-US" dirty="0" smtClean="0"/>
              <a:t>Design and Development are done simultaneously in some cases, and here design is used more to talk about the design of the code,</a:t>
            </a:r>
            <a:r>
              <a:rPr lang="en-US" baseline="0" dirty="0" smtClean="0"/>
              <a:t> applying good Object Oriented Principles, Design Patterns, etc.  Creating agile code.</a:t>
            </a:r>
            <a:endParaRPr lang="en-US" dirty="0" smtClean="0"/>
          </a:p>
        </p:txBody>
      </p:sp>
      <p:sp>
        <p:nvSpPr>
          <p:cNvPr id="31748" name="Slide Number Placeholder 3"/>
          <p:cNvSpPr>
            <a:spLocks noGrp="1"/>
          </p:cNvSpPr>
          <p:nvPr>
            <p:ph type="sldNum" sz="quarter" idx="5"/>
          </p:nvPr>
        </p:nvSpPr>
        <p:spPr>
          <a:noFill/>
        </p:spPr>
        <p:txBody>
          <a:bodyPr/>
          <a:lstStyle/>
          <a:p>
            <a:pPr defTabSz="906463"/>
            <a:fld id="{BD33968A-0EBF-40F0-8899-F2B6FA554D36}" type="slidenum">
              <a:rPr lang="en-US" smtClean="0"/>
              <a:pPr defTabSz="906463"/>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r>
              <a:rPr lang="en-US" smtClean="0"/>
              <a:t>The burn down chart is an awesome tool for monitoring the progress of the project.</a:t>
            </a:r>
          </a:p>
        </p:txBody>
      </p:sp>
      <p:sp>
        <p:nvSpPr>
          <p:cNvPr id="33796" name="Slide Number Placeholder 3"/>
          <p:cNvSpPr>
            <a:spLocks noGrp="1"/>
          </p:cNvSpPr>
          <p:nvPr>
            <p:ph type="sldNum" sz="quarter" idx="5"/>
          </p:nvPr>
        </p:nvSpPr>
        <p:spPr>
          <a:noFill/>
        </p:spPr>
        <p:txBody>
          <a:bodyPr/>
          <a:lstStyle/>
          <a:p>
            <a:pPr defTabSz="906463"/>
            <a:fld id="{93E2219C-3D35-4461-9079-74D054D189C9}" type="slidenum">
              <a:rPr lang="en-US" smtClean="0"/>
              <a:pPr defTabSz="906463"/>
              <a:t>14</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dirty="0" smtClean="0"/>
              <a:t>We have gathered our requirements, </a:t>
            </a:r>
          </a:p>
          <a:p>
            <a:r>
              <a:rPr lang="en-US" dirty="0" smtClean="0"/>
              <a:t>Planned our releases, </a:t>
            </a:r>
          </a:p>
          <a:p>
            <a:r>
              <a:rPr lang="en-US" dirty="0" smtClean="0"/>
              <a:t>Planned and the current iteration, </a:t>
            </a:r>
          </a:p>
          <a:p>
            <a:r>
              <a:rPr lang="en-US" dirty="0" smtClean="0"/>
              <a:t>We are at the end of the iteration and our customers have accepted the code, so next we need to deploy our changes.</a:t>
            </a:r>
          </a:p>
          <a:p>
            <a:endParaRPr lang="en-US" dirty="0" smtClean="0"/>
          </a:p>
          <a:p>
            <a:r>
              <a:rPr lang="en-US" dirty="0" smtClean="0"/>
              <a:t>Here is where Agile gains a lot of interest over waterfall, we have just delivered value to our customer, functionality that they can use and benefit from right now.</a:t>
            </a:r>
          </a:p>
          <a:p>
            <a:endParaRPr lang="en-US" dirty="0" smtClean="0"/>
          </a:p>
          <a:p>
            <a:r>
              <a:rPr lang="en-US" dirty="0" smtClean="0"/>
              <a:t>Remember this is every 1 – 6 months not years.</a:t>
            </a:r>
          </a:p>
          <a:p>
            <a:endParaRPr lang="en-US" dirty="0" smtClean="0"/>
          </a:p>
          <a:p>
            <a:r>
              <a:rPr lang="en-US" dirty="0" smtClean="0"/>
              <a:t>If the project was stopped at this point we have already delivered value to our client</a:t>
            </a:r>
          </a:p>
          <a:p>
            <a:endParaRPr lang="en-US" dirty="0" smtClean="0"/>
          </a:p>
          <a:p>
            <a:r>
              <a:rPr lang="en-US" dirty="0" smtClean="0"/>
              <a:t>Are we done?  </a:t>
            </a:r>
          </a:p>
          <a:p>
            <a:r>
              <a:rPr lang="en-US" dirty="0" smtClean="0"/>
              <a:t>No, we have several more releases to work through to get all the features implemented.</a:t>
            </a:r>
          </a:p>
          <a:p>
            <a:endParaRPr lang="en-US" dirty="0" smtClean="0"/>
          </a:p>
          <a:p>
            <a:r>
              <a:rPr lang="en-US" dirty="0" smtClean="0"/>
              <a:t>I mentioned done, finding out when a project is done is a problematic regardless of the project approach. </a:t>
            </a:r>
          </a:p>
          <a:p>
            <a:pPr lvl="1"/>
            <a:endParaRPr lang="en-US" dirty="0" smtClean="0"/>
          </a:p>
          <a:p>
            <a:pPr lvl="1"/>
            <a:r>
              <a:rPr lang="en-US" dirty="0" smtClean="0"/>
              <a:t>How do you determine done on your projects today?</a:t>
            </a:r>
          </a:p>
          <a:p>
            <a:pPr lvl="1"/>
            <a:r>
              <a:rPr lang="en-US" dirty="0" smtClean="0"/>
              <a:t>You determine done in an agile project the same ways you do in a waterfall project.</a:t>
            </a:r>
          </a:p>
          <a:p>
            <a:pPr lvl="1"/>
            <a:endParaRPr lang="en-US" dirty="0" smtClean="0"/>
          </a:p>
          <a:p>
            <a:pPr lvl="1"/>
            <a:r>
              <a:rPr lang="en-US" dirty="0" smtClean="0"/>
              <a:t>	All of the features have been implemented</a:t>
            </a:r>
          </a:p>
          <a:p>
            <a:pPr lvl="1"/>
            <a:r>
              <a:rPr lang="en-US" dirty="0" smtClean="0"/>
              <a:t>	You run out of money</a:t>
            </a:r>
          </a:p>
          <a:p>
            <a:pPr lvl="1"/>
            <a:r>
              <a:rPr lang="en-US" dirty="0" smtClean="0"/>
              <a:t>	You run out of time,  or the customer call it off</a:t>
            </a:r>
          </a:p>
          <a:p>
            <a:endParaRPr lang="en-US" dirty="0" smtClean="0"/>
          </a:p>
        </p:txBody>
      </p:sp>
      <p:sp>
        <p:nvSpPr>
          <p:cNvPr id="32772" name="Slide Number Placeholder 3"/>
          <p:cNvSpPr>
            <a:spLocks noGrp="1"/>
          </p:cNvSpPr>
          <p:nvPr>
            <p:ph type="sldNum" sz="quarter" idx="5"/>
          </p:nvPr>
        </p:nvSpPr>
        <p:spPr>
          <a:noFill/>
        </p:spPr>
        <p:txBody>
          <a:bodyPr/>
          <a:lstStyle/>
          <a:p>
            <a:pPr defTabSz="906463"/>
            <a:fld id="{7CB24DA0-E949-472B-B39C-57038DDE42D9}" type="slidenum">
              <a:rPr lang="en-US" smtClean="0"/>
              <a:pPr defTabSz="906463"/>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pPr defTabSz="906463"/>
            <a:fld id="{314D518A-AA5B-4BB5-A3B8-40840908B95C}" type="slidenum">
              <a:rPr lang="en-US" smtClean="0"/>
              <a:pPr defTabSz="906463"/>
              <a:t>16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US" smtClean="0"/>
              <a:t>Ok, I asked earlier at the beginning how many people were using agile practices on their team, I’d like to ask that again.  How many people NOW would say you are using them? </a:t>
            </a:r>
          </a:p>
          <a:p>
            <a:endParaRPr lang="en-US" smtClean="0"/>
          </a:p>
          <a:p>
            <a:r>
              <a:rPr lang="en-US" smtClean="0"/>
              <a:t>Well, I hope you have enjoyed hearing about Agile Software Development,  Just a reminder it isn’t a fit for all projects but it definitely has a place.</a:t>
            </a:r>
          </a:p>
          <a:p>
            <a:endParaRPr lang="en-US" smtClean="0"/>
          </a:p>
          <a:p>
            <a:r>
              <a:rPr lang="en-US" smtClean="0"/>
              <a:t>I’d like to thank you for coming and BizNet for having me, and would like to open it up for questions if you have any.</a:t>
            </a:r>
          </a:p>
          <a:p>
            <a:endParaRPr lang="en-US" smtClean="0"/>
          </a:p>
        </p:txBody>
      </p:sp>
      <p:sp>
        <p:nvSpPr>
          <p:cNvPr id="35844" name="Slide Number Placeholder 3"/>
          <p:cNvSpPr>
            <a:spLocks noGrp="1"/>
          </p:cNvSpPr>
          <p:nvPr>
            <p:ph type="sldNum" sz="quarter" idx="5"/>
          </p:nvPr>
        </p:nvSpPr>
        <p:spPr>
          <a:noFill/>
        </p:spPr>
        <p:txBody>
          <a:bodyPr/>
          <a:lstStyle/>
          <a:p>
            <a:pPr defTabSz="906463"/>
            <a:fld id="{126204D2-66D9-4D6C-AEF6-9A1EE5092D5D}" type="slidenum">
              <a:rPr lang="en-US" smtClean="0"/>
              <a:pPr defTabSz="906463"/>
              <a:t>17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06463"/>
            <a:fld id="{5609AF5A-DAD0-44C8-86A6-088CAC469D8A}" type="slidenum">
              <a:rPr lang="en-US" smtClean="0"/>
              <a:pPr defTabSz="906463"/>
              <a:t>4</a:t>
            </a:fld>
            <a:endParaRPr lang="en-US" smtClean="0"/>
          </a:p>
        </p:txBody>
      </p:sp>
      <p:sp>
        <p:nvSpPr>
          <p:cNvPr id="23555" name="Rectangle 2"/>
          <p:cNvSpPr>
            <a:spLocks noGrp="1" noRot="1" noChangeAspect="1" noChangeArrowheads="1" noTextEdit="1"/>
          </p:cNvSpPr>
          <p:nvPr>
            <p:ph type="sldImg"/>
          </p:nvPr>
        </p:nvSpPr>
        <p:spPr>
          <a:xfrm>
            <a:off x="968375" y="547688"/>
            <a:ext cx="4922838" cy="3694112"/>
          </a:xfrm>
          <a:ln/>
        </p:spPr>
      </p:sp>
      <p:sp>
        <p:nvSpPr>
          <p:cNvPr id="23556" name="Rectangle 3"/>
          <p:cNvSpPr>
            <a:spLocks noGrp="1" noChangeArrowheads="1"/>
          </p:cNvSpPr>
          <p:nvPr>
            <p:ph type="body" idx="1"/>
          </p:nvPr>
        </p:nvSpPr>
        <p:spPr>
          <a:xfrm>
            <a:off x="685800" y="4381500"/>
            <a:ext cx="5486400" cy="4114800"/>
          </a:xfrm>
          <a:noFill/>
          <a:ln/>
        </p:spPr>
        <p:txBody>
          <a:bodyPr/>
          <a:lstStyle/>
          <a:p>
            <a:r>
              <a:rPr lang="en-GB" dirty="0" smtClean="0"/>
              <a:t>Tell reams of documentation story.</a:t>
            </a:r>
          </a:p>
          <a:p>
            <a:endParaRPr lang="en-GB" dirty="0" smtClean="0"/>
          </a:p>
          <a:p>
            <a:r>
              <a:rPr lang="en-GB" dirty="0" smtClean="0"/>
              <a:t>The important thing to understand about the four value statements is that while you should value the concepts on the right hand side, you should value the things on the left hand side even more.</a:t>
            </a:r>
            <a:endParaRPr lang="en-US" dirty="0" smtClean="0"/>
          </a:p>
          <a:p>
            <a:r>
              <a:rPr lang="en-US" dirty="0" smtClean="0"/>
              <a:t>A good way to think about it is that it defines preferences, not alternatives, encouraging a focus on certain areas but not eliminating others.</a:t>
            </a:r>
          </a:p>
          <a:p>
            <a:r>
              <a:rPr lang="en-US" dirty="0" smtClean="0"/>
              <a:t> </a:t>
            </a:r>
          </a:p>
          <a:p>
            <a:r>
              <a:rPr lang="en-US" dirty="0" smtClean="0"/>
              <a:t>Does this make sense to everyone, that this is a spectrum, a set of preferences not one or the other?</a:t>
            </a:r>
          </a:p>
          <a:p>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r>
              <a:rPr lang="en-US" dirty="0" smtClean="0"/>
              <a:t>Iterative and Incremental Development is at the core of Agile Software Development.</a:t>
            </a:r>
          </a:p>
          <a:p>
            <a:endParaRPr lang="en-US" dirty="0" smtClean="0"/>
          </a:p>
          <a:p>
            <a:r>
              <a:rPr lang="en-US" dirty="0" smtClean="0"/>
              <a:t>Iterative and Incremental development (IID) has been around longer than you might think.</a:t>
            </a:r>
          </a:p>
          <a:p>
            <a:r>
              <a:rPr lang="en-US" dirty="0" smtClean="0"/>
              <a:t>EVO, short for Evolutionary Project Management, is possibly the oldest with significant agile and adaptive qualities; first taking shape in the 1960’s and published in 1976.</a:t>
            </a:r>
          </a:p>
          <a:p>
            <a:endParaRPr lang="en-US" dirty="0" smtClean="0"/>
          </a:p>
          <a:p>
            <a:r>
              <a:rPr lang="en-US" dirty="0" smtClean="0"/>
              <a:t>It promoted:</a:t>
            </a:r>
          </a:p>
          <a:p>
            <a:pPr lvl="1"/>
            <a:r>
              <a:rPr lang="en-US" dirty="0" smtClean="0"/>
              <a:t>Short iterations</a:t>
            </a:r>
          </a:p>
          <a:p>
            <a:pPr lvl="1"/>
            <a:r>
              <a:rPr lang="en-US" dirty="0" smtClean="0"/>
              <a:t>Evolutionary requirements and design</a:t>
            </a:r>
          </a:p>
          <a:p>
            <a:pPr lvl="1"/>
            <a:r>
              <a:rPr lang="en-US" dirty="0" smtClean="0"/>
              <a:t>Adaptive client-driven 0r value-driven planning</a:t>
            </a:r>
          </a:p>
          <a:p>
            <a:pPr lvl="1"/>
            <a:r>
              <a:rPr lang="en-US" dirty="0" smtClean="0"/>
              <a:t>Quantifiable measurements of value and progress</a:t>
            </a:r>
          </a:p>
          <a:p>
            <a:pPr lvl="1"/>
            <a:r>
              <a:rPr lang="en-US" dirty="0" smtClean="0"/>
              <a:t>Defining all quality requirements with numerical measures</a:t>
            </a:r>
          </a:p>
          <a:p>
            <a:endParaRPr lang="en-US" dirty="0" smtClean="0"/>
          </a:p>
          <a:p>
            <a:r>
              <a:rPr lang="en-US" dirty="0" smtClean="0"/>
              <a:t>Go over slide…</a:t>
            </a:r>
          </a:p>
        </p:txBody>
      </p:sp>
      <p:sp>
        <p:nvSpPr>
          <p:cNvPr id="25604" name="Slide Number Placeholder 3"/>
          <p:cNvSpPr>
            <a:spLocks noGrp="1"/>
          </p:cNvSpPr>
          <p:nvPr>
            <p:ph type="sldNum" sz="quarter" idx="5"/>
          </p:nvPr>
        </p:nvSpPr>
        <p:spPr>
          <a:noFill/>
        </p:spPr>
        <p:txBody>
          <a:bodyPr/>
          <a:lstStyle/>
          <a:p>
            <a:pPr defTabSz="906463"/>
            <a:fld id="{CED596EA-D3FF-4E49-BEF4-D88B1A39A3E7}" type="slidenum">
              <a:rPr lang="en-US" smtClean="0"/>
              <a:pPr defTabSz="906463"/>
              <a:t>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r>
              <a:rPr lang="en-US" smtClean="0"/>
              <a:t>What is a requirement?</a:t>
            </a:r>
          </a:p>
          <a:p>
            <a:endParaRPr lang="en-US" smtClean="0"/>
          </a:p>
          <a:p>
            <a:r>
              <a:rPr lang="en-US" smtClean="0"/>
              <a:t>SLOW DOWN, silence is good</a:t>
            </a:r>
          </a:p>
          <a:p>
            <a:endParaRPr lang="en-US" smtClean="0"/>
          </a:p>
          <a:p>
            <a:r>
              <a:rPr lang="en-US" smtClean="0"/>
              <a:t>REPEAT FOR AUDIENCE</a:t>
            </a:r>
          </a:p>
          <a:p>
            <a:endParaRPr lang="en-US" smtClean="0"/>
          </a:p>
          <a:p>
            <a:endParaRPr lang="en-US" smtClean="0"/>
          </a:p>
        </p:txBody>
      </p:sp>
      <p:sp>
        <p:nvSpPr>
          <p:cNvPr id="25604" name="Slide Number Placeholder 3"/>
          <p:cNvSpPr>
            <a:spLocks noGrp="1"/>
          </p:cNvSpPr>
          <p:nvPr>
            <p:ph type="sldNum" sz="quarter" idx="5"/>
          </p:nvPr>
        </p:nvSpPr>
        <p:spPr>
          <a:noFill/>
        </p:spPr>
        <p:txBody>
          <a:bodyPr/>
          <a:lstStyle/>
          <a:p>
            <a:pPr defTabSz="906463"/>
            <a:fld id="{CED596EA-D3FF-4E49-BEF4-D88B1A39A3E7}" type="slidenum">
              <a:rPr lang="en-US" smtClean="0"/>
              <a:pPr defTabSz="906463"/>
              <a:t>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r>
              <a:rPr lang="en-US" dirty="0" smtClean="0"/>
              <a:t>In agile software development a user story serves the purpose of documenting the requirement.</a:t>
            </a:r>
          </a:p>
          <a:p>
            <a:endParaRPr lang="en-US" dirty="0" smtClean="0"/>
          </a:p>
          <a:p>
            <a:r>
              <a:rPr lang="en-US" dirty="0" smtClean="0"/>
              <a:t>The </a:t>
            </a:r>
            <a:r>
              <a:rPr lang="en-US" i="1" dirty="0" smtClean="0"/>
              <a:t>user stories</a:t>
            </a:r>
            <a:r>
              <a:rPr lang="en-US" dirty="0" smtClean="0"/>
              <a:t> should be written by the customers for a software project and are their main instrument to influence the development of the software.</a:t>
            </a:r>
          </a:p>
          <a:p>
            <a:endParaRPr lang="en-US" i="1" dirty="0" smtClean="0"/>
          </a:p>
          <a:p>
            <a:r>
              <a:rPr lang="en-US" dirty="0" smtClean="0"/>
              <a:t>We are not going to do a deep dive into user stories, we will simply define them as a system enhancement defined by the customer.  It is similar to a use case in purpose but not in form, it is probably closer to a use case brief.</a:t>
            </a:r>
          </a:p>
        </p:txBody>
      </p:sp>
      <p:sp>
        <p:nvSpPr>
          <p:cNvPr id="26628" name="Slide Number Placeholder 3"/>
          <p:cNvSpPr>
            <a:spLocks noGrp="1"/>
          </p:cNvSpPr>
          <p:nvPr>
            <p:ph type="sldNum" sz="quarter" idx="5"/>
          </p:nvPr>
        </p:nvSpPr>
        <p:spPr>
          <a:noFill/>
        </p:spPr>
        <p:txBody>
          <a:bodyPr/>
          <a:lstStyle/>
          <a:p>
            <a:pPr defTabSz="906463"/>
            <a:fld id="{D528BB09-4AB4-4B73-8D14-2277A386443F}" type="slidenum">
              <a:rPr lang="en-US" smtClean="0"/>
              <a:pPr defTabSz="906463"/>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r>
              <a:rPr lang="en-US" smtClean="0"/>
              <a:t>This is an example of a simple user story</a:t>
            </a:r>
          </a:p>
          <a:p>
            <a:endParaRPr lang="en-US" smtClean="0"/>
          </a:p>
          <a:p>
            <a:r>
              <a:rPr lang="en-US" smtClean="0"/>
              <a:t>They are usually in the form of AS a [role], I want to [ACTION], so that [VALUE]</a:t>
            </a:r>
          </a:p>
          <a:p>
            <a:endParaRPr lang="en-US" smtClean="0"/>
          </a:p>
          <a:p>
            <a:endParaRPr lang="en-US" smtClean="0"/>
          </a:p>
        </p:txBody>
      </p:sp>
      <p:sp>
        <p:nvSpPr>
          <p:cNvPr id="27652" name="Slide Number Placeholder 3"/>
          <p:cNvSpPr>
            <a:spLocks noGrp="1"/>
          </p:cNvSpPr>
          <p:nvPr>
            <p:ph type="sldNum" sz="quarter" idx="5"/>
          </p:nvPr>
        </p:nvSpPr>
        <p:spPr>
          <a:noFill/>
        </p:spPr>
        <p:txBody>
          <a:bodyPr/>
          <a:lstStyle/>
          <a:p>
            <a:pPr defTabSz="906463"/>
            <a:fld id="{5C671EBF-371E-4444-B5D1-E61279D39E39}" type="slidenum">
              <a:rPr lang="en-US" smtClean="0"/>
              <a:pPr defTabSz="906463"/>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smtClean="0"/>
              <a:t>Here is another more complex example</a:t>
            </a:r>
          </a:p>
          <a:p>
            <a:endParaRPr lang="en-US" smtClean="0"/>
          </a:p>
          <a:p>
            <a:r>
              <a:rPr lang="en-US" smtClean="0"/>
              <a:t>This shows how drawing can be utilized to better define the requirements/feature</a:t>
            </a:r>
          </a:p>
          <a:p>
            <a:endParaRPr lang="en-US" smtClean="0"/>
          </a:p>
          <a:p>
            <a:endParaRPr lang="en-US" smtClean="0"/>
          </a:p>
        </p:txBody>
      </p:sp>
      <p:sp>
        <p:nvSpPr>
          <p:cNvPr id="28676" name="Slide Number Placeholder 3"/>
          <p:cNvSpPr>
            <a:spLocks noGrp="1"/>
          </p:cNvSpPr>
          <p:nvPr>
            <p:ph type="sldNum" sz="quarter" idx="5"/>
          </p:nvPr>
        </p:nvSpPr>
        <p:spPr>
          <a:noFill/>
        </p:spPr>
        <p:txBody>
          <a:bodyPr/>
          <a:lstStyle/>
          <a:p>
            <a:pPr defTabSz="906463"/>
            <a:fld id="{EC2BA1AA-E327-487E-961A-5C8CA5F4DC80}" type="slidenum">
              <a:rPr lang="en-US" smtClean="0"/>
              <a:pPr defTabSz="906463"/>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r>
              <a:rPr lang="en-US" smtClean="0"/>
              <a:t>Here we see that a user story also contains success criteria</a:t>
            </a:r>
          </a:p>
          <a:p>
            <a:endParaRPr lang="en-US" smtClean="0"/>
          </a:p>
          <a:p>
            <a:r>
              <a:rPr lang="en-US" smtClean="0"/>
              <a:t>So knowing there are several ways to captures requirements, finding the right one for your project still takes some thought.</a:t>
            </a:r>
          </a:p>
          <a:p>
            <a:endParaRPr lang="en-US" smtClean="0"/>
          </a:p>
        </p:txBody>
      </p:sp>
      <p:sp>
        <p:nvSpPr>
          <p:cNvPr id="29700" name="Slide Number Placeholder 3"/>
          <p:cNvSpPr>
            <a:spLocks noGrp="1"/>
          </p:cNvSpPr>
          <p:nvPr>
            <p:ph type="sldNum" sz="quarter" idx="5"/>
          </p:nvPr>
        </p:nvSpPr>
        <p:spPr>
          <a:noFill/>
        </p:spPr>
        <p:txBody>
          <a:bodyPr/>
          <a:lstStyle/>
          <a:p>
            <a:pPr defTabSz="906463"/>
            <a:fld id="{379A221B-0626-4F58-8BF7-68A1353E64EE}" type="slidenum">
              <a:rPr lang="en-US" smtClean="0"/>
              <a:pPr defTabSz="906463"/>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r>
              <a:rPr lang="en-US" dirty="0" smtClean="0"/>
              <a:t>Both of these are project task that involve the whole team.  Whole</a:t>
            </a:r>
            <a:r>
              <a:rPr lang="en-US" baseline="0" dirty="0" smtClean="0"/>
              <a:t> team is another concept of Agile teams.  Whole team includes the Project Manager, Business Analyst, Developers, Testers, and most important the customer or the Product owner.  </a:t>
            </a:r>
          </a:p>
          <a:p>
            <a:endParaRPr lang="en-US" baseline="0" dirty="0" smtClean="0"/>
          </a:p>
          <a:p>
            <a:r>
              <a:rPr lang="en-US" baseline="0" dirty="0" smtClean="0"/>
              <a:t>It is also important to note that members of the team may play more than one role during an iteration.  So someone that codes may also work on driving more details on user stories as well.  Everyone has input, everyone is involved.  </a:t>
            </a:r>
          </a:p>
        </p:txBody>
      </p:sp>
      <p:sp>
        <p:nvSpPr>
          <p:cNvPr id="30724" name="Slide Number Placeholder 3"/>
          <p:cNvSpPr>
            <a:spLocks noGrp="1"/>
          </p:cNvSpPr>
          <p:nvPr>
            <p:ph type="sldNum" sz="quarter" idx="5"/>
          </p:nvPr>
        </p:nvSpPr>
        <p:spPr>
          <a:noFill/>
        </p:spPr>
        <p:txBody>
          <a:bodyPr/>
          <a:lstStyle/>
          <a:p>
            <a:pPr defTabSz="906463"/>
            <a:fld id="{05AA20A0-AF1A-4AB2-8B63-FC00CB860236}" type="slidenum">
              <a:rPr lang="en-US" smtClean="0"/>
              <a:pPr defTabSz="906463"/>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8632BC-3BB9-4D52-AD6D-A110CFE17F7A}" type="datetimeFigureOut">
              <a:rPr lang="en-US" smtClean="0"/>
              <a:pPr/>
              <a:t>10/18/2009</a:t>
            </a:fld>
            <a:endParaRPr 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38632BC-3BB9-4D52-AD6D-A110CFE17F7A}" type="datetimeFigureOut">
              <a:rPr lang="en-US" smtClean="0"/>
              <a:pPr/>
              <a:t>10/18/2009</a:t>
            </a:fld>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0"/>
            <a:ext cx="4803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279525"/>
            <a:ext cx="4192588"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79525"/>
            <a:ext cx="4192587"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8632BC-3BB9-4D52-AD6D-A110CFE17F7A}" type="datetimeFigureOut">
              <a:rPr lang="en-US" smtClean="0"/>
              <a:pPr/>
              <a:t>10/18/2009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38632BC-3BB9-4D52-AD6D-A110CFE17F7A}" type="datetimeFigureOut">
              <a:rPr lang="en-US" smtClean="0"/>
              <a:pPr/>
              <a:t>10/18/2009</a:t>
            </a:fld>
            <a:endParaRPr lang="en-US"/>
          </a:p>
        </p:txBody>
      </p:sp>
      <p:sp>
        <p:nvSpPr>
          <p:cNvPr id="14" name="Footer Placeholder 13"/>
          <p:cNvSpPr>
            <a:spLocks noGrp="1"/>
          </p:cNvSpPr>
          <p:nvPr>
            <p:ph type="ftr" sz="quarter" idx="12"/>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38632BC-3BB9-4D52-AD6D-A110CFE17F7A}" type="datetimeFigureOut">
              <a:rPr lang="en-US" smtClean="0"/>
              <a:pPr/>
              <a:t>10/18/2009</a:t>
            </a:fld>
            <a:endParaRPr lang="en-US"/>
          </a:p>
        </p:txBody>
      </p:sp>
      <p:sp>
        <p:nvSpPr>
          <p:cNvPr id="12" name="Footer Placeholder 11"/>
          <p:cNvSpPr>
            <a:spLocks noGrp="1"/>
          </p:cNvSpPr>
          <p:nvPr>
            <p:ph type="ftr" sz="quarter" idx="17"/>
          </p:nvPr>
        </p:nvSpPr>
        <p:spPr/>
        <p:txBody>
          <a:bodyPr rtlCol="0"/>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38632BC-3BB9-4D52-AD6D-A110CFE17F7A}" type="datetimeFigureOut">
              <a:rPr lang="en-US" smtClean="0"/>
              <a:pPr/>
              <a:t>10/18/2009</a:t>
            </a:fld>
            <a:endParaRPr lang="en-US"/>
          </a:p>
        </p:txBody>
      </p:sp>
      <p:sp>
        <p:nvSpPr>
          <p:cNvPr id="14" name="Footer Placeholder 13"/>
          <p:cNvSpPr>
            <a:spLocks noGrp="1"/>
          </p:cNvSpPr>
          <p:nvPr>
            <p:ph type="ftr" sz="quarter" idx="17"/>
          </p:nvPr>
        </p:nvSpPr>
        <p:spPr/>
        <p:txBody>
          <a:bodyPr rtlCol="0"/>
          <a:lstStyle/>
          <a:p>
            <a:pPr>
              <a:defRPr/>
            </a:pP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632BC-3BB9-4D52-AD6D-A110CFE17F7A}" type="datetimeFigureOut">
              <a:rPr lang="en-US" smtClean="0"/>
              <a:pPr/>
              <a:t>10/18/2009</a:t>
            </a:fld>
            <a:endParaRPr lang="en-US"/>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632BC-3BB9-4D52-AD6D-A110CFE17F7A}" type="datetimeFigureOut">
              <a:rPr lang="en-US" smtClean="0"/>
              <a:pPr/>
              <a:t>10/18/2009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pPr>
              <a:defRPr/>
            </a:pPr>
            <a:fld id="{1B9321BF-CBE1-4FC2-B3CD-5F43895E8EE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38632BC-3BB9-4D52-AD6D-A110CFE17F7A}" type="datetimeFigureOut">
              <a:rPr lang="en-US" smtClean="0"/>
              <a:pPr/>
              <a:t>10/18/2009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38632BC-3BB9-4D52-AD6D-A110CFE17F7A}" type="datetimeFigureOut">
              <a:rPr lang="en-US" smtClean="0"/>
              <a:pPr/>
              <a:t>10/18/2009</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pPr>
              <a:defRPr/>
            </a:pP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38632BC-3BB9-4D52-AD6D-A110CFE17F7A}" type="datetimeFigureOut">
              <a:rPr lang="en-US" smtClean="0"/>
              <a:pPr/>
              <a:t>10/18/2009</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pPr lvl="0"/>
            <a:r>
              <a:rPr lang="en-US" cap="none" dirty="0" smtClean="0"/>
              <a:t>Introduction to </a:t>
            </a:r>
            <a:r>
              <a:rPr lang="en-US" cap="none" dirty="0" smtClean="0"/>
              <a:t/>
            </a:r>
            <a:br>
              <a:rPr lang="en-US" cap="none" dirty="0" smtClean="0"/>
            </a:br>
            <a:r>
              <a:rPr lang="en-US" cap="none" dirty="0" smtClean="0"/>
              <a:t>Agile </a:t>
            </a:r>
            <a:r>
              <a:rPr lang="en-US" cap="none" dirty="0" smtClean="0"/>
              <a:t>Software Development</a:t>
            </a:r>
            <a:br>
              <a:rPr lang="en-US" cap="none" dirty="0" smtClean="0"/>
            </a:br>
            <a:endParaRPr lang="en-US" dirty="0"/>
          </a:p>
        </p:txBody>
      </p:sp>
      <p:sp>
        <p:nvSpPr>
          <p:cNvPr id="6" name="Subtitle 5"/>
          <p:cNvSpPr>
            <a:spLocks noGrp="1"/>
          </p:cNvSpPr>
          <p:nvPr>
            <p:ph type="subTitle" idx="1"/>
          </p:nvPr>
        </p:nvSpPr>
        <p:spPr/>
        <p:txBody>
          <a:bodyPr/>
          <a:lstStyle/>
          <a:p>
            <a:r>
              <a:rPr lang="en-US" dirty="0" smtClean="0"/>
              <a:t>Jay Smith – Tyson Foods, Inc.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r>
              <a:rPr lang="en-US" sz="3600" dirty="0" smtClean="0"/>
              <a:t>User Stories</a:t>
            </a:r>
          </a:p>
        </p:txBody>
      </p:sp>
      <p:sp>
        <p:nvSpPr>
          <p:cNvPr id="10" name="Content Placeholder 9"/>
          <p:cNvSpPr>
            <a:spLocks noGrp="1"/>
          </p:cNvSpPr>
          <p:nvPr>
            <p:ph sz="quarter" idx="1"/>
          </p:nvPr>
        </p:nvSpPr>
        <p:spPr/>
        <p:txBody>
          <a:bodyPr/>
          <a:lstStyle/>
          <a:p>
            <a:endParaRPr lang="en-US"/>
          </a:p>
        </p:txBody>
      </p:sp>
      <p:grpSp>
        <p:nvGrpSpPr>
          <p:cNvPr id="8" name="Group 7"/>
          <p:cNvGrpSpPr/>
          <p:nvPr/>
        </p:nvGrpSpPr>
        <p:grpSpPr>
          <a:xfrm>
            <a:off x="1143000" y="1828800"/>
            <a:ext cx="6934200" cy="4572000"/>
            <a:chOff x="1143000" y="1295400"/>
            <a:chExt cx="6934200" cy="4724400"/>
          </a:xfrm>
        </p:grpSpPr>
        <p:sp>
          <p:nvSpPr>
            <p:cNvPr id="9" name="Rectangle 8"/>
            <p:cNvSpPr/>
            <p:nvPr/>
          </p:nvSpPr>
          <p:spPr>
            <a:xfrm>
              <a:off x="1143000" y="1295400"/>
              <a:ext cx="6934200" cy="4724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219200" y="1371600"/>
              <a:ext cx="6705600" cy="4495800"/>
              <a:chOff x="1069975" y="1371600"/>
              <a:chExt cx="7110936" cy="5106988"/>
            </a:xfrm>
          </p:grpSpPr>
          <p:pic>
            <p:nvPicPr>
              <p:cNvPr id="6" name="Picture 2" descr="[User+Story+-+back.jpg]"/>
              <p:cNvPicPr>
                <a:picLocks noChangeAspect="1" noChangeArrowheads="1"/>
              </p:cNvPicPr>
              <p:nvPr/>
            </p:nvPicPr>
            <p:blipFill>
              <a:blip r:embed="rId3" cstate="print"/>
              <a:srcRect/>
              <a:stretch>
                <a:fillRect/>
              </a:stretch>
            </p:blipFill>
            <p:spPr bwMode="auto">
              <a:xfrm>
                <a:off x="1069975" y="1371600"/>
                <a:ext cx="7110936" cy="5106988"/>
              </a:xfrm>
              <a:prstGeom prst="rect">
                <a:avLst/>
              </a:prstGeom>
              <a:noFill/>
              <a:ln>
                <a:solidFill>
                  <a:schemeClr val="bg2"/>
                </a:solidFill>
              </a:ln>
              <a:effectLst>
                <a:outerShdw blurRad="50800" dist="38100" dir="2700000" algn="tl" rotWithShape="0">
                  <a:prstClr val="black">
                    <a:alpha val="40000"/>
                  </a:prstClr>
                </a:outerShdw>
              </a:effectLst>
            </p:spPr>
          </p:pic>
          <p:sp>
            <p:nvSpPr>
              <p:cNvPr id="13317" name="Rounded Rectangle 7"/>
              <p:cNvSpPr>
                <a:spLocks noChangeArrowheads="1"/>
              </p:cNvSpPr>
              <p:nvPr/>
            </p:nvSpPr>
            <p:spPr bwMode="auto">
              <a:xfrm rot="19499498">
                <a:off x="6681788" y="5622925"/>
                <a:ext cx="1404937" cy="412750"/>
              </a:xfrm>
              <a:prstGeom prst="roundRect">
                <a:avLst>
                  <a:gd name="adj" fmla="val 16667"/>
                </a:avLst>
              </a:prstGeom>
              <a:solidFill>
                <a:srgbClr val="FFC000"/>
              </a:solidFill>
              <a:ln w="9525" algn="ctr">
                <a:solidFill>
                  <a:schemeClr val="tx1"/>
                </a:solidFill>
                <a:round/>
                <a:headEnd/>
                <a:tailEnd/>
              </a:ln>
            </p:spPr>
            <p:txBody>
              <a:bodyPr/>
              <a:lstStyle/>
              <a:p>
                <a:pPr algn="ctr"/>
                <a:r>
                  <a:rPr lang="en-US" b="1" dirty="0"/>
                  <a:t>Back</a:t>
                </a: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sz="3600" dirty="0" smtClean="0"/>
              <a:t>Tools for Planning</a:t>
            </a:r>
          </a:p>
        </p:txBody>
      </p:sp>
      <p:sp>
        <p:nvSpPr>
          <p:cNvPr id="3" name="Text Placeholder 2"/>
          <p:cNvSpPr>
            <a:spLocks noGrp="1"/>
          </p:cNvSpPr>
          <p:nvPr>
            <p:ph sz="quarter" idx="1"/>
          </p:nvPr>
        </p:nvSpPr>
        <p:spPr/>
        <p:txBody>
          <a:bodyPr>
            <a:normAutofit/>
          </a:bodyPr>
          <a:lstStyle/>
          <a:p>
            <a:r>
              <a:rPr lang="en-US" sz="3000" b="1" dirty="0" smtClean="0"/>
              <a:t>Release Plan </a:t>
            </a:r>
            <a:r>
              <a:rPr lang="en-US" sz="3000" dirty="0" smtClean="0"/>
              <a:t>- The release plan is a list of customer prioritized task from the backlog that must be in the next release of the software.</a:t>
            </a:r>
          </a:p>
          <a:p>
            <a:pPr>
              <a:buFontTx/>
              <a:buNone/>
            </a:pPr>
            <a:endParaRPr lang="en-US" dirty="0" smtClean="0"/>
          </a:p>
          <a:p>
            <a:r>
              <a:rPr lang="en-US" sz="3000" b="1" dirty="0" smtClean="0"/>
              <a:t>Iteration Plan</a:t>
            </a:r>
            <a:r>
              <a:rPr lang="en-US" sz="3000" dirty="0" smtClean="0"/>
              <a:t> - The iteration plan is a list of customer prioritized task from the current release plan that should be completed in the current iteration.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sz="3600" dirty="0" smtClean="0"/>
              <a:t>The Iteration</a:t>
            </a:r>
          </a:p>
        </p:txBody>
      </p:sp>
      <p:sp>
        <p:nvSpPr>
          <p:cNvPr id="25603" name="Text Placeholder 2"/>
          <p:cNvSpPr>
            <a:spLocks noGrp="1"/>
          </p:cNvSpPr>
          <p:nvPr>
            <p:ph sz="quarter" idx="1"/>
          </p:nvPr>
        </p:nvSpPr>
        <p:spPr/>
        <p:txBody>
          <a:bodyPr>
            <a:normAutofit fontScale="77500" lnSpcReduction="20000"/>
          </a:bodyPr>
          <a:lstStyle/>
          <a:p>
            <a:r>
              <a:rPr lang="en-US" sz="3500" dirty="0" smtClean="0"/>
              <a:t>Planning</a:t>
            </a:r>
          </a:p>
          <a:p>
            <a:pPr lvl="1">
              <a:buNone/>
            </a:pPr>
            <a:r>
              <a:rPr lang="en-US" dirty="0" smtClean="0"/>
              <a:t>The iteration plan is constructed to identify items that should be developed in this iteration</a:t>
            </a:r>
          </a:p>
          <a:p>
            <a:r>
              <a:rPr lang="en-US" sz="3500" dirty="0" smtClean="0"/>
              <a:t>Analysis</a:t>
            </a:r>
          </a:p>
          <a:p>
            <a:pPr lvl="1">
              <a:buNone/>
            </a:pPr>
            <a:r>
              <a:rPr lang="en-US" dirty="0" smtClean="0"/>
              <a:t>User Stories in this iteration are further detailed to a level required for the developers to work, acceptance criteria is defined</a:t>
            </a:r>
          </a:p>
          <a:p>
            <a:r>
              <a:rPr lang="en-US" sz="3500" dirty="0" smtClean="0"/>
              <a:t>Design</a:t>
            </a:r>
          </a:p>
          <a:p>
            <a:pPr lvl="1">
              <a:buNone/>
            </a:pPr>
            <a:r>
              <a:rPr lang="en-US" dirty="0" smtClean="0"/>
              <a:t>The design is also flushed out to identify any refactoring that may need to occur</a:t>
            </a:r>
          </a:p>
          <a:p>
            <a:r>
              <a:rPr lang="en-US" sz="3500" dirty="0" smtClean="0"/>
              <a:t>Develop</a:t>
            </a:r>
          </a:p>
          <a:p>
            <a:pPr lvl="1">
              <a:buNone/>
            </a:pPr>
            <a:r>
              <a:rPr lang="en-US" dirty="0" smtClean="0"/>
              <a:t>Where the magic happens….</a:t>
            </a:r>
          </a:p>
          <a:p>
            <a:r>
              <a:rPr lang="en-US" sz="3500" dirty="0" smtClean="0"/>
              <a:t>Test</a:t>
            </a:r>
          </a:p>
          <a:p>
            <a:pPr lvl="1">
              <a:buNone/>
            </a:pPr>
            <a:r>
              <a:rPr lang="en-US" dirty="0" smtClean="0"/>
              <a:t>This includes, unit, integration, and user acceptance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Iteration Board</a:t>
            </a:r>
            <a:endParaRPr lang="en-US" dirty="0"/>
          </a:p>
        </p:txBody>
      </p:sp>
      <p:sp>
        <p:nvSpPr>
          <p:cNvPr id="6" name="Content Placeholder 5"/>
          <p:cNvSpPr>
            <a:spLocks noGrp="1"/>
          </p:cNvSpPr>
          <p:nvPr>
            <p:ph sz="quarter" idx="1"/>
          </p:nvPr>
        </p:nvSpPr>
        <p:spPr/>
        <p:txBody>
          <a:bodyPr/>
          <a:lstStyle/>
          <a:p>
            <a:endParaRPr lang="en-US"/>
          </a:p>
        </p:txBody>
      </p:sp>
      <p:pic>
        <p:nvPicPr>
          <p:cNvPr id="139266" name="Picture 2" descr="B:\Presentations\Agile - An Introduction\DSC03373.JPG"/>
          <p:cNvPicPr>
            <a:picLocks noChangeAspect="1" noChangeArrowheads="1"/>
          </p:cNvPicPr>
          <p:nvPr/>
        </p:nvPicPr>
        <p:blipFill>
          <a:blip r:embed="rId2" cstate="print">
            <a:lum/>
          </a:blip>
          <a:srcRect/>
          <a:stretch>
            <a:fillRect/>
          </a:stretch>
        </p:blipFill>
        <p:spPr bwMode="auto">
          <a:xfrm>
            <a:off x="419100" y="1676400"/>
            <a:ext cx="8305800" cy="437792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normAutofit/>
          </a:bodyPr>
          <a:lstStyle/>
          <a:p>
            <a:r>
              <a:rPr lang="en-US" sz="3600" dirty="0" smtClean="0"/>
              <a:t>Monitoring</a:t>
            </a:r>
            <a:endParaRPr lang="en-US" sz="3600" dirty="0" smtClean="0"/>
          </a:p>
        </p:txBody>
      </p:sp>
      <p:graphicFrame>
        <p:nvGraphicFramePr>
          <p:cNvPr id="2050" name="Content Placeholder 4"/>
          <p:cNvGraphicFramePr>
            <a:graphicFrameLocks noGrp="1"/>
          </p:cNvGraphicFramePr>
          <p:nvPr>
            <p:ph sz="quarter" idx="1"/>
          </p:nvPr>
        </p:nvGraphicFramePr>
        <p:xfrm>
          <a:off x="1049338" y="1600200"/>
          <a:ext cx="7280275" cy="4495800"/>
        </p:xfrm>
        <a:graphic>
          <a:graphicData uri="http://schemas.openxmlformats.org/presentationml/2006/ole">
            <p:oleObj spid="_x0000_s68610" r:id="rId4" imgW="8541236" imgH="5273497" progId="Excel.Sheet.8">
              <p:embed/>
            </p:oleObj>
          </a:graphicData>
        </a:graphic>
      </p:graphicFrame>
      <p:sp>
        <p:nvSpPr>
          <p:cNvPr id="2053" name="TextBox 4"/>
          <p:cNvSpPr txBox="1">
            <a:spLocks noChangeArrowheads="1"/>
          </p:cNvSpPr>
          <p:nvPr/>
        </p:nvSpPr>
        <p:spPr bwMode="auto">
          <a:xfrm rot="-5400000">
            <a:off x="-424656" y="3701256"/>
            <a:ext cx="2286000" cy="369888"/>
          </a:xfrm>
          <a:prstGeom prst="rect">
            <a:avLst/>
          </a:prstGeom>
          <a:noFill/>
          <a:ln w="9525">
            <a:noFill/>
            <a:miter lim="800000"/>
            <a:headEnd/>
            <a:tailEnd/>
          </a:ln>
        </p:spPr>
        <p:txBody>
          <a:bodyPr>
            <a:spAutoFit/>
          </a:bodyPr>
          <a:lstStyle/>
          <a:p>
            <a:r>
              <a:rPr lang="en-US" dirty="0"/>
              <a:t>Remaining Effort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Working Software Is Released!</a:t>
            </a:r>
            <a:endParaRPr lang="en-US" sz="3600" dirty="0" smtClean="0"/>
          </a:p>
        </p:txBody>
      </p:sp>
      <p:sp>
        <p:nvSpPr>
          <p:cNvPr id="6" name="Text Placeholder 5"/>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sz="3600" dirty="0" smtClean="0"/>
              <a:t>Review</a:t>
            </a:r>
          </a:p>
        </p:txBody>
      </p:sp>
      <p:sp>
        <p:nvSpPr>
          <p:cNvPr id="6" name="Content Placeholder 5"/>
          <p:cNvSpPr>
            <a:spLocks noGrp="1"/>
          </p:cNvSpPr>
          <p:nvPr>
            <p:ph sz="quarter" idx="1"/>
          </p:nvPr>
        </p:nvSpPr>
        <p:spPr/>
        <p:txBody>
          <a:bodyPr>
            <a:normAutofit lnSpcReduction="10000"/>
          </a:bodyPr>
          <a:lstStyle/>
          <a:p>
            <a:r>
              <a:rPr lang="en-US" dirty="0" smtClean="0"/>
              <a:t>Requirements are collected at a high level, user story or use case brief are created and placed on the backlog</a:t>
            </a:r>
          </a:p>
          <a:p>
            <a:r>
              <a:rPr lang="en-US" dirty="0" smtClean="0"/>
              <a:t>The team and the customer collaborate on items on the backlog and organize them into releases</a:t>
            </a:r>
          </a:p>
          <a:p>
            <a:r>
              <a:rPr lang="en-US" dirty="0" smtClean="0"/>
              <a:t>Each release is further broken down into iterations</a:t>
            </a:r>
          </a:p>
          <a:p>
            <a:r>
              <a:rPr lang="en-US" dirty="0" smtClean="0"/>
              <a:t>Each iteration goes through a full life cycle; Planning, Analysis, Design, Develop, and Test</a:t>
            </a:r>
          </a:p>
          <a:p>
            <a:r>
              <a:rPr lang="en-US" dirty="0" smtClean="0"/>
              <a:t>Working software is release often on shorter cycles delivering value to the customer often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3600" dirty="0" smtClean="0"/>
              <a:t>Resources</a:t>
            </a:r>
          </a:p>
        </p:txBody>
      </p:sp>
      <p:sp>
        <p:nvSpPr>
          <p:cNvPr id="18435" name="Text Placeholder 2"/>
          <p:cNvSpPr>
            <a:spLocks noGrp="1"/>
          </p:cNvSpPr>
          <p:nvPr>
            <p:ph sz="quarter" idx="1"/>
          </p:nvPr>
        </p:nvSpPr>
        <p:spPr/>
        <p:txBody>
          <a:bodyPr>
            <a:normAutofit fontScale="92500" lnSpcReduction="20000"/>
          </a:bodyPr>
          <a:lstStyle/>
          <a:p>
            <a:pPr>
              <a:buFontTx/>
              <a:buNone/>
            </a:pPr>
            <a:r>
              <a:rPr lang="en-US" sz="3000" b="1" dirty="0" smtClean="0"/>
              <a:t>Extreme Programming </a:t>
            </a:r>
            <a:r>
              <a:rPr lang="en-US" sz="3000" dirty="0" smtClean="0"/>
              <a:t>- http://www.extremeprogramming.org/</a:t>
            </a:r>
          </a:p>
          <a:p>
            <a:pPr>
              <a:buFontTx/>
              <a:buNone/>
            </a:pPr>
            <a:r>
              <a:rPr lang="en-US" sz="3000" b="1" dirty="0" smtClean="0"/>
              <a:t>Scrum</a:t>
            </a:r>
            <a:r>
              <a:rPr lang="en-US" sz="3000" dirty="0" smtClean="0"/>
              <a:t> - http://www.controlchaos.com/</a:t>
            </a:r>
          </a:p>
          <a:p>
            <a:pPr>
              <a:buFontTx/>
              <a:buNone/>
            </a:pPr>
            <a:endParaRPr lang="en-US" sz="3000" dirty="0" smtClean="0"/>
          </a:p>
          <a:p>
            <a:pPr>
              <a:buFontTx/>
              <a:buNone/>
            </a:pPr>
            <a:r>
              <a:rPr lang="en-US" sz="3000" b="1" dirty="0" smtClean="0"/>
              <a:t>The Agile Manifesto for Software Development</a:t>
            </a:r>
            <a:r>
              <a:rPr lang="en-US" sz="3000" dirty="0" smtClean="0"/>
              <a:t> </a:t>
            </a:r>
          </a:p>
          <a:p>
            <a:pPr>
              <a:buFontTx/>
              <a:buNone/>
            </a:pPr>
            <a:r>
              <a:rPr lang="en-US" sz="3000" dirty="0" smtClean="0"/>
              <a:t>	- The Manifesto - http://agilemanifesto.org/</a:t>
            </a:r>
          </a:p>
          <a:p>
            <a:pPr>
              <a:buFontTx/>
              <a:buNone/>
            </a:pPr>
            <a:r>
              <a:rPr lang="en-US" sz="3000" dirty="0" smtClean="0"/>
              <a:t>	- The History - http://agilemanifesto.org/history.html</a:t>
            </a:r>
          </a:p>
          <a:p>
            <a:pPr>
              <a:buFontTx/>
              <a:buNone/>
            </a:pPr>
            <a:endParaRPr lang="en-US" sz="3000" dirty="0" smtClean="0"/>
          </a:p>
          <a:p>
            <a:pPr>
              <a:buFontTx/>
              <a:buNone/>
            </a:pPr>
            <a:r>
              <a:rPr lang="en-US" sz="3000" dirty="0" smtClean="0"/>
              <a:t>Additional Resources - http://delicious.com/jay.smith/agile</a:t>
            </a:r>
          </a:p>
          <a:p>
            <a:pPr>
              <a:buFontTx/>
              <a:buNone/>
            </a:pP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sz="quarter" idx="1"/>
          </p:nvPr>
        </p:nvSpPr>
        <p:spPr/>
        <p:txBody>
          <a:bodyPr/>
          <a:lstStyle/>
          <a:p>
            <a:r>
              <a:rPr lang="en-US" dirty="0" smtClean="0"/>
              <a:t>What is Agile?</a:t>
            </a:r>
          </a:p>
          <a:p>
            <a:r>
              <a:rPr lang="en-US" dirty="0" smtClean="0"/>
              <a:t>Agile Manifesto for Software Development</a:t>
            </a:r>
          </a:p>
          <a:p>
            <a:r>
              <a:rPr lang="en-US" dirty="0" smtClean="0"/>
              <a:t>Iterative and Incremental Development</a:t>
            </a:r>
          </a:p>
          <a:p>
            <a:pPr lvl="1"/>
            <a:r>
              <a:rPr lang="en-US" dirty="0" smtClean="0"/>
              <a:t>Planning</a:t>
            </a:r>
          </a:p>
          <a:p>
            <a:pPr lvl="1"/>
            <a:r>
              <a:rPr lang="en-US" dirty="0" smtClean="0"/>
              <a:t>Requirements</a:t>
            </a:r>
          </a:p>
          <a:p>
            <a:pPr lvl="1"/>
            <a:r>
              <a:rPr lang="en-US" dirty="0" smtClean="0"/>
              <a:t>Release</a:t>
            </a:r>
          </a:p>
          <a:p>
            <a:r>
              <a:rPr lang="en-US" dirty="0" smtClean="0"/>
              <a:t>Discussion</a:t>
            </a:r>
          </a:p>
          <a:p>
            <a:r>
              <a:rPr lang="en-US" dirty="0" smtClean="0"/>
              <a:t>Resources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smtClean="0"/>
              <a:t>is </a:t>
            </a:r>
            <a:r>
              <a:rPr lang="en-US" b="1" dirty="0" smtClean="0"/>
              <a:t>Agile?</a:t>
            </a:r>
            <a:r>
              <a:rPr lang="en-US" b="1" dirty="0" smtClean="0"/>
              <a:t/>
            </a:r>
            <a:br>
              <a:rPr lang="en-US" b="1" dirty="0" smtClean="0"/>
            </a:b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2648" y="228600"/>
            <a:ext cx="8156448" cy="987552"/>
          </a:xfrm>
          <a:noFill/>
        </p:spPr>
        <p:txBody>
          <a:bodyPr>
            <a:normAutofit/>
          </a:bodyPr>
          <a:lstStyle/>
          <a:p>
            <a:pPr eaLnBrk="1" hangingPunct="1"/>
            <a:r>
              <a:rPr lang="en-GB" sz="3600" dirty="0" smtClean="0"/>
              <a:t>Manifesto for Agile Software Development</a:t>
            </a:r>
            <a:endParaRPr lang="en-US" sz="3600" dirty="0" smtClean="0"/>
          </a:p>
        </p:txBody>
      </p:sp>
      <p:sp>
        <p:nvSpPr>
          <p:cNvPr id="4100" name="Rectangle 7"/>
          <p:cNvSpPr>
            <a:spLocks noGrp="1" noChangeArrowheads="1"/>
          </p:cNvSpPr>
          <p:nvPr>
            <p:ph type="body" sz="half" idx="1"/>
          </p:nvPr>
        </p:nvSpPr>
        <p:spPr>
          <a:xfrm>
            <a:off x="304800" y="1676400"/>
            <a:ext cx="8610599" cy="4191000"/>
          </a:xfrm>
        </p:spPr>
        <p:txBody>
          <a:bodyPr>
            <a:noAutofit/>
          </a:bodyPr>
          <a:lstStyle/>
          <a:p>
            <a:pPr eaLnBrk="1" hangingPunct="1"/>
            <a:r>
              <a:rPr lang="en-GB" sz="2800" b="1" i="1" dirty="0" smtClean="0"/>
              <a:t>Individuals and interactions</a:t>
            </a:r>
            <a:r>
              <a:rPr lang="en-GB" sz="2800" dirty="0" smtClean="0"/>
              <a:t> over process and tools</a:t>
            </a:r>
          </a:p>
          <a:p>
            <a:pPr eaLnBrk="1" hangingPunct="1"/>
            <a:r>
              <a:rPr lang="en-GB" sz="2800" b="1" i="1" dirty="0" smtClean="0"/>
              <a:t>Working Software</a:t>
            </a:r>
            <a:r>
              <a:rPr lang="en-GB" sz="2800" dirty="0" smtClean="0"/>
              <a:t> over comprehensive documentation</a:t>
            </a:r>
          </a:p>
          <a:p>
            <a:pPr eaLnBrk="1" hangingPunct="1"/>
            <a:r>
              <a:rPr lang="en-GB" sz="2800" b="1" i="1" dirty="0" smtClean="0"/>
              <a:t>Customer collaboration</a:t>
            </a:r>
            <a:r>
              <a:rPr lang="en-GB" sz="2800" dirty="0" smtClean="0"/>
              <a:t> over contract negotiation</a:t>
            </a:r>
          </a:p>
          <a:p>
            <a:pPr eaLnBrk="1" hangingPunct="1"/>
            <a:r>
              <a:rPr lang="en-GB" sz="2800" b="1" i="1" dirty="0" smtClean="0"/>
              <a:t>Responding to change</a:t>
            </a:r>
            <a:r>
              <a:rPr lang="en-GB" sz="2800" dirty="0" smtClean="0"/>
              <a:t> over following a plan</a:t>
            </a:r>
          </a:p>
          <a:p>
            <a:pPr eaLnBrk="1" hangingPunct="1"/>
            <a:endParaRPr lang="en-GB" sz="2800" dirty="0" smtClean="0"/>
          </a:p>
          <a:p>
            <a:pPr algn="ctr" eaLnBrk="1" hangingPunct="1">
              <a:buFontTx/>
              <a:buNone/>
            </a:pPr>
            <a:r>
              <a:rPr lang="en-GB" sz="2800" dirty="0" smtClean="0"/>
              <a:t>That is, while there is value on the items on the right, </a:t>
            </a:r>
          </a:p>
          <a:p>
            <a:pPr algn="ctr" eaLnBrk="1" hangingPunct="1">
              <a:buFontTx/>
              <a:buNone/>
            </a:pPr>
            <a:r>
              <a:rPr lang="en-GB" sz="2800" dirty="0" smtClean="0"/>
              <a:t>we value the items on the left more.</a:t>
            </a:r>
          </a:p>
          <a:p>
            <a:pPr algn="ctr" eaLnBrk="1" hangingPunct="1">
              <a:buFontTx/>
              <a:buNone/>
            </a:pPr>
            <a:endParaRPr 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612648" y="228600"/>
            <a:ext cx="8156448" cy="987552"/>
          </a:xfrm>
        </p:spPr>
        <p:txBody>
          <a:bodyPr>
            <a:normAutofit/>
          </a:bodyPr>
          <a:lstStyle/>
          <a:p>
            <a:r>
              <a:rPr lang="en-US" sz="3600" dirty="0" smtClean="0"/>
              <a:t>Iterative and Incremental Development</a:t>
            </a:r>
          </a:p>
        </p:txBody>
      </p:sp>
      <p:sp>
        <p:nvSpPr>
          <p:cNvPr id="7" name="Flowchart: Document 6"/>
          <p:cNvSpPr/>
          <p:nvPr/>
        </p:nvSpPr>
        <p:spPr>
          <a:xfrm>
            <a:off x="533400" y="1798320"/>
            <a:ext cx="1600200" cy="914400"/>
          </a:xfrm>
          <a:prstGeom prst="flowChartDocument">
            <a:avLst/>
          </a:prstGeom>
          <a:solidFill>
            <a:schemeClr val="tx1">
              <a:lumMod val="85000"/>
              <a:lumOff val="1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log</a:t>
            </a:r>
            <a:endParaRPr lang="en-US" dirty="0"/>
          </a:p>
        </p:txBody>
      </p:sp>
      <p:sp>
        <p:nvSpPr>
          <p:cNvPr id="9" name="Rectangle 8"/>
          <p:cNvSpPr/>
          <p:nvPr/>
        </p:nvSpPr>
        <p:spPr>
          <a:xfrm>
            <a:off x="533400" y="3779520"/>
            <a:ext cx="1600200" cy="914400"/>
          </a:xfrm>
          <a:prstGeom prst="rect">
            <a:avLst/>
          </a:prstGeom>
          <a:solidFill>
            <a:schemeClr val="tx1">
              <a:lumMod val="85000"/>
              <a:lumOff val="1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Release Plan</a:t>
            </a:r>
          </a:p>
        </p:txBody>
      </p:sp>
      <p:sp>
        <p:nvSpPr>
          <p:cNvPr id="19" name="Rectangle 18"/>
          <p:cNvSpPr/>
          <p:nvPr/>
        </p:nvSpPr>
        <p:spPr>
          <a:xfrm>
            <a:off x="2743200" y="3779520"/>
            <a:ext cx="1600200" cy="914400"/>
          </a:xfrm>
          <a:prstGeom prst="rect">
            <a:avLst/>
          </a:prstGeom>
          <a:solidFill>
            <a:schemeClr val="tx1">
              <a:lumMod val="85000"/>
              <a:lumOff val="1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Iteration Plan</a:t>
            </a:r>
          </a:p>
        </p:txBody>
      </p:sp>
      <p:sp>
        <p:nvSpPr>
          <p:cNvPr id="20" name="Rectangle 19"/>
          <p:cNvSpPr/>
          <p:nvPr/>
        </p:nvSpPr>
        <p:spPr>
          <a:xfrm>
            <a:off x="4876800" y="3779520"/>
            <a:ext cx="1600200" cy="914400"/>
          </a:xfrm>
          <a:prstGeom prst="rect">
            <a:avLst/>
          </a:prstGeom>
          <a:solidFill>
            <a:schemeClr val="tx1">
              <a:lumMod val="85000"/>
              <a:lumOff val="1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Iteration</a:t>
            </a:r>
          </a:p>
        </p:txBody>
      </p:sp>
      <p:sp>
        <p:nvSpPr>
          <p:cNvPr id="21" name="Rectangle 20"/>
          <p:cNvSpPr/>
          <p:nvPr/>
        </p:nvSpPr>
        <p:spPr>
          <a:xfrm>
            <a:off x="7010400" y="3779520"/>
            <a:ext cx="1600200" cy="914400"/>
          </a:xfrm>
          <a:prstGeom prst="rect">
            <a:avLst/>
          </a:prstGeom>
          <a:solidFill>
            <a:schemeClr val="tx1">
              <a:lumMod val="85000"/>
              <a:lumOff val="1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Release</a:t>
            </a:r>
          </a:p>
        </p:txBody>
      </p:sp>
      <p:cxnSp>
        <p:nvCxnSpPr>
          <p:cNvPr id="24" name="Straight Arrow Connector 23"/>
          <p:cNvCxnSpPr>
            <a:stCxn id="7" idx="2"/>
            <a:endCxn id="9" idx="0"/>
          </p:cNvCxnSpPr>
          <p:nvPr/>
        </p:nvCxnSpPr>
        <p:spPr>
          <a:xfrm rot="5400000">
            <a:off x="769874" y="3215894"/>
            <a:ext cx="1127252" cy="158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3"/>
            <a:endCxn id="19" idx="1"/>
          </p:cNvCxnSpPr>
          <p:nvPr/>
        </p:nvCxnSpPr>
        <p:spPr>
          <a:xfrm>
            <a:off x="2133600" y="4236720"/>
            <a:ext cx="609600" cy="158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a:off x="4343400" y="4236720"/>
            <a:ext cx="533400" cy="158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3"/>
            <a:endCxn id="21" idx="1"/>
          </p:cNvCxnSpPr>
          <p:nvPr/>
        </p:nvCxnSpPr>
        <p:spPr>
          <a:xfrm>
            <a:off x="6477000" y="4236720"/>
            <a:ext cx="533400" cy="158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Curved Up Arrow 37"/>
          <p:cNvSpPr/>
          <p:nvPr/>
        </p:nvSpPr>
        <p:spPr>
          <a:xfrm>
            <a:off x="3505200" y="4572000"/>
            <a:ext cx="2286000" cy="762000"/>
          </a:xfrm>
          <a:prstGeom prst="curved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urved Up Arrow 38"/>
          <p:cNvSpPr/>
          <p:nvPr/>
        </p:nvSpPr>
        <p:spPr>
          <a:xfrm rot="10800000">
            <a:off x="3429001" y="3093719"/>
            <a:ext cx="2286000" cy="838200"/>
          </a:xfrm>
          <a:prstGeom prst="curved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Curved Up Arrow 39"/>
          <p:cNvSpPr/>
          <p:nvPr/>
        </p:nvSpPr>
        <p:spPr>
          <a:xfrm rot="10800000">
            <a:off x="1219200" y="2026919"/>
            <a:ext cx="6477000" cy="1905000"/>
          </a:xfrm>
          <a:prstGeom prst="curved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urved Up Arrow 40"/>
          <p:cNvSpPr/>
          <p:nvPr/>
        </p:nvSpPr>
        <p:spPr>
          <a:xfrm>
            <a:off x="1447800" y="4572000"/>
            <a:ext cx="6477000" cy="1905000"/>
          </a:xfrm>
          <a:prstGeom prst="curved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9" grpId="0" animBg="1"/>
      <p:bldP spid="20" grpId="0" animBg="1"/>
      <p:bldP spid="21" grpId="0" animBg="1"/>
      <p:bldP spid="38" grpId="0" animBg="1"/>
      <p:bldP spid="39"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normAutofit/>
          </a:bodyPr>
          <a:lstStyle/>
          <a:p>
            <a:r>
              <a:rPr lang="en-US" sz="3600" dirty="0" smtClean="0"/>
              <a:t>What is a Requirement?</a:t>
            </a:r>
            <a:endParaRPr lang="en-US" sz="3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600" dirty="0" smtClean="0"/>
              <a:t>Requirements</a:t>
            </a:r>
          </a:p>
        </p:txBody>
      </p:sp>
      <p:sp>
        <p:nvSpPr>
          <p:cNvPr id="12291" name="Text Placeholder 2"/>
          <p:cNvSpPr>
            <a:spLocks noGrp="1"/>
          </p:cNvSpPr>
          <p:nvPr>
            <p:ph sz="quarter" idx="1"/>
          </p:nvPr>
        </p:nvSpPr>
        <p:spPr/>
        <p:txBody>
          <a:bodyPr>
            <a:normAutofit/>
          </a:bodyPr>
          <a:lstStyle/>
          <a:p>
            <a:pPr marL="0">
              <a:buFontTx/>
              <a:buNone/>
              <a:defRPr/>
            </a:pPr>
            <a:r>
              <a:rPr lang="en-US" sz="3000" dirty="0" smtClean="0"/>
              <a:t>A </a:t>
            </a:r>
            <a:r>
              <a:rPr lang="en-US" sz="3000" b="1" dirty="0" smtClean="0"/>
              <a:t>requirement</a:t>
            </a:r>
            <a:r>
              <a:rPr lang="en-US" sz="3000" dirty="0" smtClean="0"/>
              <a:t> is a statement that identifies a necessary attribute, capability, characteristic, or quality of a system in order for it to have value and utility to a user.</a:t>
            </a:r>
            <a:r>
              <a:rPr lang="en-US" sz="3000" baseline="30000" dirty="0" smtClean="0"/>
              <a:t>1</a:t>
            </a:r>
          </a:p>
          <a:p>
            <a:pPr marL="0">
              <a:defRPr/>
            </a:pPr>
            <a:endParaRPr lang="en-US" sz="3000" dirty="0" smtClean="0"/>
          </a:p>
          <a:p>
            <a:pPr marL="0">
              <a:buFontTx/>
              <a:buNone/>
              <a:defRPr/>
            </a:pPr>
            <a:r>
              <a:rPr lang="en-US" sz="3000" dirty="0" smtClean="0"/>
              <a:t>A </a:t>
            </a:r>
            <a:r>
              <a:rPr lang="en-US" sz="3000" b="1" dirty="0" smtClean="0"/>
              <a:t>user story</a:t>
            </a:r>
            <a:r>
              <a:rPr lang="en-US" sz="3000" dirty="0" smtClean="0"/>
              <a:t> is a software system requirement formulated as one or two sentences in the everyday or business language of the user.</a:t>
            </a:r>
          </a:p>
          <a:p>
            <a:pPr>
              <a:defRPr/>
            </a:pPr>
            <a:endParaRPr lang="en-US" dirty="0" smtClean="0"/>
          </a:p>
        </p:txBody>
      </p:sp>
      <p:sp>
        <p:nvSpPr>
          <p:cNvPr id="10245" name="TextBox 5"/>
          <p:cNvSpPr txBox="1">
            <a:spLocks noChangeArrowheads="1"/>
          </p:cNvSpPr>
          <p:nvPr/>
        </p:nvSpPr>
        <p:spPr bwMode="auto">
          <a:xfrm>
            <a:off x="304800" y="6400800"/>
            <a:ext cx="5688013" cy="246062"/>
          </a:xfrm>
          <a:prstGeom prst="rect">
            <a:avLst/>
          </a:prstGeom>
          <a:noFill/>
          <a:ln w="9525">
            <a:noFill/>
            <a:miter lim="800000"/>
            <a:headEnd/>
            <a:tailEnd/>
          </a:ln>
        </p:spPr>
        <p:txBody>
          <a:bodyPr wrap="none">
            <a:spAutoFit/>
          </a:bodyPr>
          <a:lstStyle/>
          <a:p>
            <a:r>
              <a:rPr lang="en-US" sz="1000" dirty="0"/>
              <a:t>1. Young, Ralph R. </a:t>
            </a:r>
            <a:r>
              <a:rPr lang="en-US" sz="1000" i="1" dirty="0"/>
              <a:t>Effective Requirements Practices</a:t>
            </a:r>
            <a:r>
              <a:rPr lang="en-US" sz="1000" dirty="0"/>
              <a:t>. Boston: Addison-Wesley, 2001.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sz="3600" dirty="0" smtClean="0"/>
              <a:t>User Stories</a:t>
            </a:r>
          </a:p>
        </p:txBody>
      </p:sp>
      <p:sp>
        <p:nvSpPr>
          <p:cNvPr id="11268" name="TextBox 8"/>
          <p:cNvSpPr txBox="1">
            <a:spLocks noChangeArrowheads="1"/>
          </p:cNvSpPr>
          <p:nvPr/>
        </p:nvSpPr>
        <p:spPr bwMode="auto">
          <a:xfrm>
            <a:off x="457200" y="2297112"/>
            <a:ext cx="2508250" cy="369888"/>
          </a:xfrm>
          <a:prstGeom prst="rect">
            <a:avLst/>
          </a:prstGeom>
          <a:noFill/>
          <a:ln w="9525">
            <a:noFill/>
            <a:miter lim="800000"/>
            <a:headEnd/>
            <a:tailEnd/>
          </a:ln>
        </p:spPr>
        <p:txBody>
          <a:bodyPr wrap="none">
            <a:spAutoFit/>
          </a:bodyPr>
          <a:lstStyle/>
          <a:p>
            <a:r>
              <a:rPr lang="en-US" b="1" dirty="0"/>
              <a:t>Simple User Story</a:t>
            </a:r>
          </a:p>
        </p:txBody>
      </p:sp>
      <p:graphicFrame>
        <p:nvGraphicFramePr>
          <p:cNvPr id="8" name="Table 7"/>
          <p:cNvGraphicFramePr>
            <a:graphicFrameLocks noGrp="1"/>
          </p:cNvGraphicFramePr>
          <p:nvPr/>
        </p:nvGraphicFramePr>
        <p:xfrm>
          <a:off x="533400" y="2743200"/>
          <a:ext cx="8001000" cy="1112520"/>
        </p:xfrm>
        <a:graphic>
          <a:graphicData uri="http://schemas.openxmlformats.org/drawingml/2006/table">
            <a:tbl>
              <a:tblPr bandRow="1">
                <a:tableStyleId>{073A0DAA-6AF3-43AB-8588-CEC1D06C72B9}</a:tableStyleId>
              </a:tblPr>
              <a:tblGrid>
                <a:gridCol w="1828800"/>
                <a:gridCol w="6172200"/>
              </a:tblGrid>
              <a:tr h="370840">
                <a:tc>
                  <a:txBody>
                    <a:bodyPr/>
                    <a:lstStyle/>
                    <a:p>
                      <a:r>
                        <a:rPr lang="en-US" dirty="0" smtClean="0"/>
                        <a:t>As a</a:t>
                      </a:r>
                      <a:endParaRPr lang="en-US" dirty="0"/>
                    </a:p>
                  </a:txBody>
                  <a:tcPr/>
                </a:tc>
                <a:tc>
                  <a:txBody>
                    <a:bodyPr/>
                    <a:lstStyle/>
                    <a:p>
                      <a:r>
                        <a:rPr lang="en-US" dirty="0" smtClean="0"/>
                        <a:t>[registered user]</a:t>
                      </a:r>
                      <a:endParaRPr lang="en-US" dirty="0"/>
                    </a:p>
                  </a:txBody>
                  <a:tcPr/>
                </a:tc>
              </a:tr>
              <a:tr h="370840">
                <a:tc>
                  <a:txBody>
                    <a:bodyPr/>
                    <a:lstStyle/>
                    <a:p>
                      <a:r>
                        <a:rPr lang="en-US" dirty="0" smtClean="0"/>
                        <a:t>I Want to</a:t>
                      </a:r>
                      <a:endParaRPr lang="en-US" dirty="0"/>
                    </a:p>
                  </a:txBody>
                  <a:tcPr/>
                </a:tc>
                <a:tc>
                  <a:txBody>
                    <a:bodyPr/>
                    <a:lstStyle/>
                    <a:p>
                      <a:r>
                        <a:rPr lang="en-US" dirty="0" smtClean="0"/>
                        <a:t>[log in]</a:t>
                      </a:r>
                      <a:endParaRPr lang="en-US" dirty="0"/>
                    </a:p>
                  </a:txBody>
                  <a:tcPr/>
                </a:tc>
              </a:tr>
              <a:tr h="370840">
                <a:tc>
                  <a:txBody>
                    <a:bodyPr/>
                    <a:lstStyle/>
                    <a:p>
                      <a:r>
                        <a:rPr lang="en-US" dirty="0" smtClean="0"/>
                        <a:t>So that</a:t>
                      </a:r>
                      <a:endParaRPr lang="en-US" dirty="0"/>
                    </a:p>
                  </a:txBody>
                  <a:tcPr/>
                </a:tc>
                <a:tc>
                  <a:txBody>
                    <a:bodyPr/>
                    <a:lstStyle/>
                    <a:p>
                      <a:r>
                        <a:rPr lang="en-US" dirty="0" smtClean="0"/>
                        <a:t>[I can access</a:t>
                      </a:r>
                      <a:r>
                        <a:rPr lang="en-US" baseline="0" dirty="0" smtClean="0"/>
                        <a:t> subscriber content]</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r>
              <a:rPr lang="en-US" sz="3600" dirty="0" smtClean="0"/>
              <a:t>User Stories</a:t>
            </a:r>
          </a:p>
        </p:txBody>
      </p:sp>
      <p:sp>
        <p:nvSpPr>
          <p:cNvPr id="12" name="Content Placeholder 11"/>
          <p:cNvSpPr>
            <a:spLocks noGrp="1"/>
          </p:cNvSpPr>
          <p:nvPr>
            <p:ph sz="quarter" idx="1"/>
          </p:nvPr>
        </p:nvSpPr>
        <p:spPr/>
        <p:txBody>
          <a:bodyPr/>
          <a:lstStyle/>
          <a:p>
            <a:endParaRPr lang="en-US"/>
          </a:p>
        </p:txBody>
      </p:sp>
      <p:grpSp>
        <p:nvGrpSpPr>
          <p:cNvPr id="11" name="Group 10"/>
          <p:cNvGrpSpPr/>
          <p:nvPr/>
        </p:nvGrpSpPr>
        <p:grpSpPr>
          <a:xfrm>
            <a:off x="1143000" y="1828800"/>
            <a:ext cx="6934200" cy="4495800"/>
            <a:chOff x="1143000" y="1676400"/>
            <a:chExt cx="6934200" cy="4495800"/>
          </a:xfrm>
        </p:grpSpPr>
        <p:sp>
          <p:nvSpPr>
            <p:cNvPr id="8" name="Rectangle 7"/>
            <p:cNvSpPr/>
            <p:nvPr/>
          </p:nvSpPr>
          <p:spPr>
            <a:xfrm>
              <a:off x="1143000" y="1676400"/>
              <a:ext cx="6934200" cy="4495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219200" y="1752600"/>
              <a:ext cx="6781800" cy="4343400"/>
              <a:chOff x="1066800" y="1371600"/>
              <a:chExt cx="7028780" cy="5105400"/>
            </a:xfrm>
          </p:grpSpPr>
          <p:pic>
            <p:nvPicPr>
              <p:cNvPr id="6" name="Picture 2" descr="[User+Story+-+front.jpg]"/>
              <p:cNvPicPr>
                <a:picLocks noChangeAspect="1" noChangeArrowheads="1"/>
              </p:cNvPicPr>
              <p:nvPr/>
            </p:nvPicPr>
            <p:blipFill>
              <a:blip r:embed="rId3" cstate="print"/>
              <a:srcRect/>
              <a:stretch>
                <a:fillRect/>
              </a:stretch>
            </p:blipFill>
            <p:spPr bwMode="auto">
              <a:xfrm>
                <a:off x="1066800" y="1371600"/>
                <a:ext cx="7028780" cy="5105400"/>
              </a:xfrm>
              <a:prstGeom prst="rect">
                <a:avLst/>
              </a:prstGeom>
              <a:noFill/>
              <a:ln>
                <a:solidFill>
                  <a:schemeClr val="bg2"/>
                </a:solidFill>
              </a:ln>
              <a:effectLst>
                <a:outerShdw blurRad="50800" dist="38100" dir="2700000" algn="tl" rotWithShape="0">
                  <a:prstClr val="black">
                    <a:alpha val="40000"/>
                  </a:prstClr>
                </a:outerShdw>
              </a:effectLst>
              <a:scene3d>
                <a:camera prst="orthographicFront"/>
                <a:lightRig rig="threePt" dir="t"/>
              </a:scene3d>
              <a:sp3d extrusionH="6350"/>
            </p:spPr>
          </p:pic>
          <p:sp>
            <p:nvSpPr>
              <p:cNvPr id="12293" name="Rounded Rectangle 7"/>
              <p:cNvSpPr>
                <a:spLocks noChangeArrowheads="1"/>
              </p:cNvSpPr>
              <p:nvPr/>
            </p:nvSpPr>
            <p:spPr bwMode="auto">
              <a:xfrm rot="19499498">
                <a:off x="6681788" y="5622925"/>
                <a:ext cx="1404937" cy="412750"/>
              </a:xfrm>
              <a:prstGeom prst="roundRect">
                <a:avLst>
                  <a:gd name="adj" fmla="val 16667"/>
                </a:avLst>
              </a:prstGeom>
              <a:solidFill>
                <a:srgbClr val="FFC000"/>
              </a:solidFill>
              <a:ln w="9525" algn="ctr">
                <a:solidFill>
                  <a:schemeClr val="tx1"/>
                </a:solidFill>
                <a:round/>
                <a:headEnd/>
                <a:tailEnd/>
              </a:ln>
            </p:spPr>
            <p:txBody>
              <a:bodyPr/>
              <a:lstStyle/>
              <a:p>
                <a:pPr algn="ctr"/>
                <a:r>
                  <a:rPr lang="en-US" b="1"/>
                  <a:t>Front </a:t>
                </a:r>
              </a:p>
            </p:txBody>
          </p:sp>
        </p:gr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JaySmith">
  <a:themeElements>
    <a:clrScheme name="Jay Smith">
      <a:dk1>
        <a:sysClr val="windowText" lastClr="000000"/>
      </a:dk1>
      <a:lt1>
        <a:srgbClr val="F2F2F2"/>
      </a:lt1>
      <a:dk2>
        <a:srgbClr val="424242"/>
      </a:dk2>
      <a:lt2>
        <a:srgbClr val="F2F2F2"/>
      </a:lt2>
      <a:accent1>
        <a:srgbClr val="424242"/>
      </a:accent1>
      <a:accent2>
        <a:srgbClr val="D70606"/>
      </a:accent2>
      <a:accent3>
        <a:srgbClr val="424242"/>
      </a:accent3>
      <a:accent4>
        <a:srgbClr val="424242"/>
      </a:accent4>
      <a:accent5>
        <a:srgbClr val="424242"/>
      </a:accent5>
      <a:accent6>
        <a:srgbClr val="968C8C"/>
      </a:accent6>
      <a:hlink>
        <a:srgbClr val="D70606"/>
      </a:hlink>
      <a:folHlink>
        <a:srgbClr val="D70606"/>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3161</TotalTime>
  <Words>1373</Words>
  <Application>Microsoft Office PowerPoint</Application>
  <PresentationFormat>On-screen Show (4:3)</PresentationFormat>
  <Paragraphs>183</Paragraphs>
  <Slides>17</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JaySmith</vt:lpstr>
      <vt:lpstr>Microsoft Office Excel 97-2003 Worksheet</vt:lpstr>
      <vt:lpstr>Introduction to  Agile Software Development </vt:lpstr>
      <vt:lpstr>Agenda</vt:lpstr>
      <vt:lpstr> What is Agile? </vt:lpstr>
      <vt:lpstr>Manifesto for Agile Software Development</vt:lpstr>
      <vt:lpstr>Iterative and Incremental Development</vt:lpstr>
      <vt:lpstr>What is a Requirement?</vt:lpstr>
      <vt:lpstr>Requirements</vt:lpstr>
      <vt:lpstr>User Stories</vt:lpstr>
      <vt:lpstr>User Stories</vt:lpstr>
      <vt:lpstr>User Stories</vt:lpstr>
      <vt:lpstr>Tools for Planning</vt:lpstr>
      <vt:lpstr>The Iteration</vt:lpstr>
      <vt:lpstr>The Iteration Board</vt:lpstr>
      <vt:lpstr>Monitoring</vt:lpstr>
      <vt:lpstr>Working Software Is Released!</vt:lpstr>
      <vt:lpstr>Review</vt:lpstr>
      <vt:lpstr>Resources</vt:lpstr>
    </vt:vector>
  </TitlesOfParts>
  <Company>Tyson Foods,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 Smith</dc:creator>
  <cp:lastModifiedBy>Jay Smith</cp:lastModifiedBy>
  <cp:revision>193</cp:revision>
  <cp:lastPrinted>2004-10-19T16:21:55Z</cp:lastPrinted>
  <dcterms:created xsi:type="dcterms:W3CDTF">2005-02-07T16:58:52Z</dcterms:created>
  <dcterms:modified xsi:type="dcterms:W3CDTF">2009-10-19T00:31:01Z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0">
    <vt:lpwstr/>
  </property>
  <property fmtid="{D5CDD505-2E9C-101B-9397-08002B2CF9AE}" pid="3" name="Document Types">
    <vt:lpwstr>Presentation Templates</vt:lpwstr>
  </property>
  <property fmtid="{D5CDD505-2E9C-101B-9397-08002B2CF9AE}" pid="4" name="Page View">
    <vt:lpwstr>None</vt:lpwstr>
  </property>
  <property fmtid="{D5CDD505-2E9C-101B-9397-08002B2CF9AE}" pid="5" name="Document Type">
    <vt:lpwstr>PowerPoint</vt:lpwstr>
  </property>
  <property fmtid="{D5CDD505-2E9C-101B-9397-08002B2CF9AE}" pid="6" name="Subject0">
    <vt:lpwstr>Templates</vt:lpwstr>
  </property>
  <property fmtid="{D5CDD505-2E9C-101B-9397-08002B2CF9AE}" pid="7" name="Description0">
    <vt:lpwstr/>
  </property>
</Properties>
</file>