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4" r:id="rId2"/>
    <p:sldId id="273" r:id="rId3"/>
    <p:sldId id="286" r:id="rId4"/>
    <p:sldId id="287" r:id="rId5"/>
    <p:sldId id="288" r:id="rId6"/>
    <p:sldId id="289" r:id="rId7"/>
    <p:sldId id="290" r:id="rId8"/>
    <p:sldId id="291" r:id="rId9"/>
    <p:sldId id="293" r:id="rId10"/>
    <p:sldId id="285" r:id="rId11"/>
    <p:sldId id="278" r:id="rId12"/>
  </p:sldIdLst>
  <p:sldSz cx="9144000" cy="6858000" type="screen4x3"/>
  <p:notesSz cx="7008813" cy="9294813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99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0905" autoAdjust="0"/>
  </p:normalViewPr>
  <p:slideViewPr>
    <p:cSldViewPr>
      <p:cViewPr varScale="1">
        <p:scale>
          <a:sx n="76" d="100"/>
          <a:sy n="76" d="100"/>
        </p:scale>
        <p:origin x="-99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4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AEA7B-3727-479D-B042-5A261780A6C2}" type="doc">
      <dgm:prSet loTypeId="urn:microsoft.com/office/officeart/2005/8/layout/default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7A92E8B2-DA98-4F8C-AE28-B8DF2FDE0C25}">
      <dgm:prSet/>
      <dgm:spPr/>
      <dgm:t>
        <a:bodyPr/>
        <a:lstStyle/>
        <a:p>
          <a:pPr rtl="0"/>
          <a:r>
            <a:rPr lang="en-GB" dirty="0" smtClean="0"/>
            <a:t>Our Highest Priority is to satisfy the customer through early and continuous delivery of valuable software.</a:t>
          </a:r>
          <a:endParaRPr lang="en-US" dirty="0"/>
        </a:p>
      </dgm:t>
    </dgm:pt>
    <dgm:pt modelId="{7120AB0F-09C0-431A-88FC-ED1A0D85AE3E}" type="parTrans" cxnId="{D06009EF-3B76-44ED-B1FC-264AAC4A0AD7}">
      <dgm:prSet/>
      <dgm:spPr/>
      <dgm:t>
        <a:bodyPr/>
        <a:lstStyle/>
        <a:p>
          <a:endParaRPr lang="en-US"/>
        </a:p>
      </dgm:t>
    </dgm:pt>
    <dgm:pt modelId="{EF9E4B05-337A-4EE8-874F-2DE4EF05A5B2}" type="sibTrans" cxnId="{D06009EF-3B76-44ED-B1FC-264AAC4A0AD7}">
      <dgm:prSet/>
      <dgm:spPr/>
      <dgm:t>
        <a:bodyPr/>
        <a:lstStyle/>
        <a:p>
          <a:endParaRPr lang="en-US"/>
        </a:p>
      </dgm:t>
    </dgm:pt>
    <dgm:pt modelId="{6E8ACFC3-D67E-4151-99A2-C74A6957B56D}">
      <dgm:prSet/>
      <dgm:spPr/>
      <dgm:t>
        <a:bodyPr/>
        <a:lstStyle/>
        <a:p>
          <a:pPr rtl="0"/>
          <a:r>
            <a:rPr lang="en-GB" dirty="0" smtClean="0"/>
            <a:t>Welcome changing requirements, even late in development.  Agile processes harness change for the customer’s competitive advantage.</a:t>
          </a:r>
          <a:endParaRPr lang="en-US" dirty="0"/>
        </a:p>
      </dgm:t>
    </dgm:pt>
    <dgm:pt modelId="{C320A030-256D-4330-8C11-8B31A79DE91E}" type="parTrans" cxnId="{8A0DD697-436A-4283-AFB8-E9757FD0032A}">
      <dgm:prSet/>
      <dgm:spPr/>
      <dgm:t>
        <a:bodyPr/>
        <a:lstStyle/>
        <a:p>
          <a:endParaRPr lang="en-US"/>
        </a:p>
      </dgm:t>
    </dgm:pt>
    <dgm:pt modelId="{7178B909-8F2F-49B6-B3B6-ACB3D10E348F}" type="sibTrans" cxnId="{8A0DD697-436A-4283-AFB8-E9757FD0032A}">
      <dgm:prSet/>
      <dgm:spPr/>
      <dgm:t>
        <a:bodyPr/>
        <a:lstStyle/>
        <a:p>
          <a:endParaRPr lang="en-US"/>
        </a:p>
      </dgm:t>
    </dgm:pt>
    <dgm:pt modelId="{D3CDC763-57E7-40A0-B678-3876F5640B69}">
      <dgm:prSet/>
      <dgm:spPr/>
      <dgm:t>
        <a:bodyPr/>
        <a:lstStyle/>
        <a:p>
          <a:pPr rtl="0"/>
          <a:r>
            <a:rPr lang="en-GB" dirty="0" smtClean="0"/>
            <a:t>Deliver working software frequently, from a couple of weeks to a couple of months, with a preference to the shorter time scale.</a:t>
          </a:r>
          <a:endParaRPr lang="en-US" dirty="0"/>
        </a:p>
      </dgm:t>
    </dgm:pt>
    <dgm:pt modelId="{89ACC5B4-2A89-4D10-8058-158F6C6D76F4}" type="parTrans" cxnId="{DB51CFCD-263E-4F26-AEAE-0BCC4C54B047}">
      <dgm:prSet/>
      <dgm:spPr/>
      <dgm:t>
        <a:bodyPr/>
        <a:lstStyle/>
        <a:p>
          <a:endParaRPr lang="en-US"/>
        </a:p>
      </dgm:t>
    </dgm:pt>
    <dgm:pt modelId="{4BE9A4E6-7DED-4A53-9F1C-258F2A075E3C}" type="sibTrans" cxnId="{DB51CFCD-263E-4F26-AEAE-0BCC4C54B047}">
      <dgm:prSet/>
      <dgm:spPr/>
      <dgm:t>
        <a:bodyPr/>
        <a:lstStyle/>
        <a:p>
          <a:endParaRPr lang="en-US"/>
        </a:p>
      </dgm:t>
    </dgm:pt>
    <dgm:pt modelId="{573EF4DD-E7E1-47E5-BC75-D418F9680E06}">
      <dgm:prSet/>
      <dgm:spPr/>
      <dgm:t>
        <a:bodyPr/>
        <a:lstStyle/>
        <a:p>
          <a:pPr rtl="0"/>
          <a:r>
            <a:rPr lang="en-GB" dirty="0" smtClean="0"/>
            <a:t>Businesspeople and developers must work together daily throughout the project.</a:t>
          </a:r>
          <a:endParaRPr lang="en-US" dirty="0"/>
        </a:p>
      </dgm:t>
    </dgm:pt>
    <dgm:pt modelId="{1966A324-B803-407C-A7E6-4D7EC271D664}" type="parTrans" cxnId="{993FCE5A-4520-4EBF-9364-2C0BACB3B88F}">
      <dgm:prSet/>
      <dgm:spPr/>
      <dgm:t>
        <a:bodyPr/>
        <a:lstStyle/>
        <a:p>
          <a:endParaRPr lang="en-US"/>
        </a:p>
      </dgm:t>
    </dgm:pt>
    <dgm:pt modelId="{A1CFAF0D-247D-49F3-B0C4-18C81AFEED4C}" type="sibTrans" cxnId="{993FCE5A-4520-4EBF-9364-2C0BACB3B88F}">
      <dgm:prSet/>
      <dgm:spPr/>
      <dgm:t>
        <a:bodyPr/>
        <a:lstStyle/>
        <a:p>
          <a:endParaRPr lang="en-US"/>
        </a:p>
      </dgm:t>
    </dgm:pt>
    <dgm:pt modelId="{77DB3889-99FF-42F9-AD04-FD8BEAEBECC3}">
      <dgm:prSet/>
      <dgm:spPr/>
      <dgm:t>
        <a:bodyPr/>
        <a:lstStyle/>
        <a:p>
          <a:pPr rtl="0"/>
          <a:r>
            <a:rPr lang="en-GB" dirty="0" smtClean="0"/>
            <a:t>Build projects around motivated individuals.  Give them the environment and support they need, and trust them to get the job done.</a:t>
          </a:r>
          <a:endParaRPr lang="en-GB" dirty="0"/>
        </a:p>
      </dgm:t>
    </dgm:pt>
    <dgm:pt modelId="{821D70A5-CDF2-49C8-8A44-23C3950AE89F}" type="parTrans" cxnId="{D10092A3-366D-42A3-8D65-8AC1B9503FAB}">
      <dgm:prSet/>
      <dgm:spPr/>
      <dgm:t>
        <a:bodyPr/>
        <a:lstStyle/>
        <a:p>
          <a:endParaRPr lang="en-US"/>
        </a:p>
      </dgm:t>
    </dgm:pt>
    <dgm:pt modelId="{51DED9A2-7EF7-46C4-97C3-9FC40F4B7E54}" type="sibTrans" cxnId="{D10092A3-366D-42A3-8D65-8AC1B9503FAB}">
      <dgm:prSet/>
      <dgm:spPr/>
      <dgm:t>
        <a:bodyPr/>
        <a:lstStyle/>
        <a:p>
          <a:endParaRPr lang="en-US"/>
        </a:p>
      </dgm:t>
    </dgm:pt>
    <dgm:pt modelId="{A70AEA9B-124D-45C0-8022-FE4717A3D8BE}">
      <dgm:prSet/>
      <dgm:spPr/>
      <dgm:t>
        <a:bodyPr/>
        <a:lstStyle/>
        <a:p>
          <a:pPr rtl="0"/>
          <a:r>
            <a:rPr lang="en-GB" b="0" i="0" dirty="0" smtClean="0"/>
            <a:t>The most efficient and effective method of conveying information to and within a team is face-to-face conversations.</a:t>
          </a:r>
          <a:endParaRPr lang="en-GB" b="0" i="0" dirty="0"/>
        </a:p>
      </dgm:t>
    </dgm:pt>
    <dgm:pt modelId="{17BF3817-9784-42AF-BFED-25B870B63F68}" type="parTrans" cxnId="{0EBF4E12-A19E-4E3F-8EBB-49599379F2C5}">
      <dgm:prSet/>
      <dgm:spPr/>
      <dgm:t>
        <a:bodyPr/>
        <a:lstStyle/>
        <a:p>
          <a:endParaRPr lang="en-US"/>
        </a:p>
      </dgm:t>
    </dgm:pt>
    <dgm:pt modelId="{A1647947-9D38-45F7-BA7E-C3AE6370A000}" type="sibTrans" cxnId="{0EBF4E12-A19E-4E3F-8EBB-49599379F2C5}">
      <dgm:prSet/>
      <dgm:spPr/>
      <dgm:t>
        <a:bodyPr/>
        <a:lstStyle/>
        <a:p>
          <a:endParaRPr lang="en-US"/>
        </a:p>
      </dgm:t>
    </dgm:pt>
    <dgm:pt modelId="{42B8317F-B4D6-46C4-AF1D-D04BA413C9E6}">
      <dgm:prSet/>
      <dgm:spPr/>
      <dgm:t>
        <a:bodyPr/>
        <a:lstStyle/>
        <a:p>
          <a:pPr rtl="0"/>
          <a:r>
            <a:rPr lang="en-GB" b="0" i="0" dirty="0" smtClean="0"/>
            <a:t>Working software is the primary measure of progress.</a:t>
          </a:r>
          <a:endParaRPr lang="en-GB" b="0" i="0" dirty="0"/>
        </a:p>
      </dgm:t>
    </dgm:pt>
    <dgm:pt modelId="{884A2961-2A82-40CF-9030-D153DD8A1F2D}" type="parTrans" cxnId="{601BD30F-695E-479D-B596-F63032E19FE9}">
      <dgm:prSet/>
      <dgm:spPr/>
      <dgm:t>
        <a:bodyPr/>
        <a:lstStyle/>
        <a:p>
          <a:endParaRPr lang="en-US"/>
        </a:p>
      </dgm:t>
    </dgm:pt>
    <dgm:pt modelId="{6DAA23B7-C885-4FB5-9771-35FAD00A011F}" type="sibTrans" cxnId="{601BD30F-695E-479D-B596-F63032E19FE9}">
      <dgm:prSet/>
      <dgm:spPr/>
      <dgm:t>
        <a:bodyPr/>
        <a:lstStyle/>
        <a:p>
          <a:endParaRPr lang="en-US"/>
        </a:p>
      </dgm:t>
    </dgm:pt>
    <dgm:pt modelId="{1E230DFC-A796-46C7-AEFE-17C45DE0B734}">
      <dgm:prSet/>
      <dgm:spPr/>
      <dgm:t>
        <a:bodyPr/>
        <a:lstStyle/>
        <a:p>
          <a:pPr rtl="0"/>
          <a:r>
            <a:rPr lang="en-GB" b="0" i="0" dirty="0" smtClean="0"/>
            <a:t>Agile processes promote sustainable development.</a:t>
          </a:r>
          <a:endParaRPr lang="en-GB" b="0" i="0" dirty="0"/>
        </a:p>
      </dgm:t>
    </dgm:pt>
    <dgm:pt modelId="{53964348-CA7C-4934-99E4-CD016784F780}" type="parTrans" cxnId="{1AB5A2BC-F9B7-4FEA-AFC0-C41DD51BF488}">
      <dgm:prSet/>
      <dgm:spPr/>
      <dgm:t>
        <a:bodyPr/>
        <a:lstStyle/>
        <a:p>
          <a:endParaRPr lang="en-US"/>
        </a:p>
      </dgm:t>
    </dgm:pt>
    <dgm:pt modelId="{4C349199-FF52-4CD0-8D41-ECA67F975851}" type="sibTrans" cxnId="{1AB5A2BC-F9B7-4FEA-AFC0-C41DD51BF488}">
      <dgm:prSet/>
      <dgm:spPr/>
      <dgm:t>
        <a:bodyPr/>
        <a:lstStyle/>
        <a:p>
          <a:endParaRPr lang="en-US"/>
        </a:p>
      </dgm:t>
    </dgm:pt>
    <dgm:pt modelId="{C5EF532E-DBC1-48D8-8643-E78CEB977E54}">
      <dgm:prSet/>
      <dgm:spPr/>
      <dgm:t>
        <a:bodyPr/>
        <a:lstStyle/>
        <a:p>
          <a:pPr rtl="0"/>
          <a:r>
            <a:rPr lang="en-GB" dirty="0" smtClean="0"/>
            <a:t>Continuous attention to technical excellence and good design enhance agility.</a:t>
          </a:r>
          <a:endParaRPr lang="en-GB" dirty="0"/>
        </a:p>
      </dgm:t>
    </dgm:pt>
    <dgm:pt modelId="{D18F11D6-26D8-4773-B2BA-B883AEE722DC}" type="parTrans" cxnId="{F1E1F4E6-7E36-4BBF-B291-00B01D3E7F1A}">
      <dgm:prSet/>
      <dgm:spPr/>
      <dgm:t>
        <a:bodyPr/>
        <a:lstStyle/>
        <a:p>
          <a:endParaRPr lang="en-US"/>
        </a:p>
      </dgm:t>
    </dgm:pt>
    <dgm:pt modelId="{C19FA77E-29EB-4011-96B6-AC9FCF2B0938}" type="sibTrans" cxnId="{F1E1F4E6-7E36-4BBF-B291-00B01D3E7F1A}">
      <dgm:prSet/>
      <dgm:spPr/>
      <dgm:t>
        <a:bodyPr/>
        <a:lstStyle/>
        <a:p>
          <a:endParaRPr lang="en-US"/>
        </a:p>
      </dgm:t>
    </dgm:pt>
    <dgm:pt modelId="{D2389009-C6C2-443E-937A-2E50BA54C665}">
      <dgm:prSet/>
      <dgm:spPr/>
      <dgm:t>
        <a:bodyPr/>
        <a:lstStyle/>
        <a:p>
          <a:pPr rtl="0"/>
          <a:r>
            <a:rPr lang="en-GB" dirty="0" smtClean="0"/>
            <a:t>Simplicity – the art of maximizing the amount of work not done.</a:t>
          </a:r>
          <a:endParaRPr lang="en-GB" dirty="0"/>
        </a:p>
      </dgm:t>
    </dgm:pt>
    <dgm:pt modelId="{42DA2132-9047-479D-810B-F6713F23B079}" type="parTrans" cxnId="{3C71CD72-50FF-43AC-92A0-A269F012160A}">
      <dgm:prSet/>
      <dgm:spPr/>
      <dgm:t>
        <a:bodyPr/>
        <a:lstStyle/>
        <a:p>
          <a:endParaRPr lang="en-US"/>
        </a:p>
      </dgm:t>
    </dgm:pt>
    <dgm:pt modelId="{62EF9A34-47B5-4C9D-84D7-97A62864AFBD}" type="sibTrans" cxnId="{3C71CD72-50FF-43AC-92A0-A269F012160A}">
      <dgm:prSet/>
      <dgm:spPr/>
      <dgm:t>
        <a:bodyPr/>
        <a:lstStyle/>
        <a:p>
          <a:endParaRPr lang="en-US"/>
        </a:p>
      </dgm:t>
    </dgm:pt>
    <dgm:pt modelId="{CCCA07EB-9B2C-4ACD-99F9-B87C1562EB60}">
      <dgm:prSet/>
      <dgm:spPr/>
      <dgm:t>
        <a:bodyPr/>
        <a:lstStyle/>
        <a:p>
          <a:pPr rtl="0"/>
          <a:r>
            <a:rPr lang="en-GB" dirty="0" smtClean="0"/>
            <a:t>The best architects, requirements, and designs emerge from self-organized teams</a:t>
          </a:r>
          <a:endParaRPr lang="en-GB" dirty="0"/>
        </a:p>
      </dgm:t>
    </dgm:pt>
    <dgm:pt modelId="{DD9831D0-45D1-48DA-9D4F-7DEC28FE0BD6}" type="parTrans" cxnId="{60B71741-1976-45B3-B1AE-D2DC38871A00}">
      <dgm:prSet/>
      <dgm:spPr/>
      <dgm:t>
        <a:bodyPr/>
        <a:lstStyle/>
        <a:p>
          <a:endParaRPr lang="en-US"/>
        </a:p>
      </dgm:t>
    </dgm:pt>
    <dgm:pt modelId="{AEB8A68E-4461-498A-A2A6-7D36471504DE}" type="sibTrans" cxnId="{60B71741-1976-45B3-B1AE-D2DC38871A00}">
      <dgm:prSet/>
      <dgm:spPr/>
      <dgm:t>
        <a:bodyPr/>
        <a:lstStyle/>
        <a:p>
          <a:endParaRPr lang="en-US"/>
        </a:p>
      </dgm:t>
    </dgm:pt>
    <dgm:pt modelId="{7ABC0EE3-DC3B-4090-AB1D-98E6E1933AC4}">
      <dgm:prSet/>
      <dgm:spPr/>
      <dgm:t>
        <a:bodyPr/>
        <a:lstStyle/>
        <a:p>
          <a:pPr rtl="0"/>
          <a:r>
            <a:rPr lang="en-GB" dirty="0" smtClean="0"/>
            <a:t>At regular intervals, reflect on how to become more effective.</a:t>
          </a:r>
          <a:endParaRPr lang="en-GB" dirty="0"/>
        </a:p>
      </dgm:t>
    </dgm:pt>
    <dgm:pt modelId="{C5AA0B95-4BF2-491A-8D5E-0D179D92A91E}" type="parTrans" cxnId="{339B0DE7-8C6A-45D9-A229-E71F2D368656}">
      <dgm:prSet/>
      <dgm:spPr/>
      <dgm:t>
        <a:bodyPr/>
        <a:lstStyle/>
        <a:p>
          <a:endParaRPr lang="en-US"/>
        </a:p>
      </dgm:t>
    </dgm:pt>
    <dgm:pt modelId="{D4B38D25-F194-4263-AD8A-A4259D00D049}" type="sibTrans" cxnId="{339B0DE7-8C6A-45D9-A229-E71F2D368656}">
      <dgm:prSet/>
      <dgm:spPr/>
      <dgm:t>
        <a:bodyPr/>
        <a:lstStyle/>
        <a:p>
          <a:endParaRPr lang="en-US"/>
        </a:p>
      </dgm:t>
    </dgm:pt>
    <dgm:pt modelId="{33DB7475-C89F-4FB7-97DB-8C2E66CF3F80}" type="pres">
      <dgm:prSet presAssocID="{647AEA7B-3727-479D-B042-5A261780A6C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16DA2C-4EB9-4373-8FE5-7A260B7782D7}" type="pres">
      <dgm:prSet presAssocID="{7A92E8B2-DA98-4F8C-AE28-B8DF2FDE0C25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DD749-52B0-4D24-B636-123C412EEE8A}" type="pres">
      <dgm:prSet presAssocID="{EF9E4B05-337A-4EE8-874F-2DE4EF05A5B2}" presName="sibTrans" presStyleCnt="0"/>
      <dgm:spPr/>
    </dgm:pt>
    <dgm:pt modelId="{E90119E3-959D-46C4-995C-7029445281F2}" type="pres">
      <dgm:prSet presAssocID="{6E8ACFC3-D67E-4151-99A2-C74A6957B56D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60011-5A36-4179-8212-AB09B46E62BB}" type="pres">
      <dgm:prSet presAssocID="{7178B909-8F2F-49B6-B3B6-ACB3D10E348F}" presName="sibTrans" presStyleCnt="0"/>
      <dgm:spPr/>
    </dgm:pt>
    <dgm:pt modelId="{0599C6AC-AE9A-4045-89C9-9BB07B909394}" type="pres">
      <dgm:prSet presAssocID="{D3CDC763-57E7-40A0-B678-3876F5640B69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43634-3517-42CB-B346-411E6D15222C}" type="pres">
      <dgm:prSet presAssocID="{4BE9A4E6-7DED-4A53-9F1C-258F2A075E3C}" presName="sibTrans" presStyleCnt="0"/>
      <dgm:spPr/>
    </dgm:pt>
    <dgm:pt modelId="{28A66FAE-759C-42AE-A1AC-8C7BDCB65F7A}" type="pres">
      <dgm:prSet presAssocID="{573EF4DD-E7E1-47E5-BC75-D418F9680E06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812E0-F507-4192-8117-B948CC3E49EF}" type="pres">
      <dgm:prSet presAssocID="{A1CFAF0D-247D-49F3-B0C4-18C81AFEED4C}" presName="sibTrans" presStyleCnt="0"/>
      <dgm:spPr/>
    </dgm:pt>
    <dgm:pt modelId="{13133D5A-BEC8-459D-B941-65DE12814C9C}" type="pres">
      <dgm:prSet presAssocID="{77DB3889-99FF-42F9-AD04-FD8BEAEBECC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5226D-6444-415B-B756-E17374AB8ABA}" type="pres">
      <dgm:prSet presAssocID="{51DED9A2-7EF7-46C4-97C3-9FC40F4B7E54}" presName="sibTrans" presStyleCnt="0"/>
      <dgm:spPr/>
    </dgm:pt>
    <dgm:pt modelId="{C55288B2-A110-4BDC-B412-D1DA11B38964}" type="pres">
      <dgm:prSet presAssocID="{A70AEA9B-124D-45C0-8022-FE4717A3D8BE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1914A-A30D-4914-9B83-AE168EE0FDC0}" type="pres">
      <dgm:prSet presAssocID="{A1647947-9D38-45F7-BA7E-C3AE6370A000}" presName="sibTrans" presStyleCnt="0"/>
      <dgm:spPr/>
    </dgm:pt>
    <dgm:pt modelId="{576E0121-EEC8-4D7F-AEB5-C1C7E66559CF}" type="pres">
      <dgm:prSet presAssocID="{42B8317F-B4D6-46C4-AF1D-D04BA413C9E6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8774A-1724-4BF6-9CBB-926D713413FE}" type="pres">
      <dgm:prSet presAssocID="{6DAA23B7-C885-4FB5-9771-35FAD00A011F}" presName="sibTrans" presStyleCnt="0"/>
      <dgm:spPr/>
    </dgm:pt>
    <dgm:pt modelId="{8630A2E7-632C-4893-91FF-D5E0C5FE0B22}" type="pres">
      <dgm:prSet presAssocID="{1E230DFC-A796-46C7-AEFE-17C45DE0B734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483F2-F334-4F69-83E0-B6E941308554}" type="pres">
      <dgm:prSet presAssocID="{4C349199-FF52-4CD0-8D41-ECA67F975851}" presName="sibTrans" presStyleCnt="0"/>
      <dgm:spPr/>
    </dgm:pt>
    <dgm:pt modelId="{B064255F-FF2A-4274-B115-828A09A5672C}" type="pres">
      <dgm:prSet presAssocID="{C5EF532E-DBC1-48D8-8643-E78CEB977E54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F66A4-7C06-4357-97CC-60CF3AACC97A}" type="pres">
      <dgm:prSet presAssocID="{C19FA77E-29EB-4011-96B6-AC9FCF2B0938}" presName="sibTrans" presStyleCnt="0"/>
      <dgm:spPr/>
    </dgm:pt>
    <dgm:pt modelId="{8A45A9EC-0088-4ED9-BA8A-1F08DFF3F6F5}" type="pres">
      <dgm:prSet presAssocID="{D2389009-C6C2-443E-937A-2E50BA54C665}" presName="node" presStyleLbl="node1" presStyleIdx="9" presStyleCnt="12" custLinFactNeighborX="3999" custLinFactNeighborY="-2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80AC7-624C-4936-890C-825CE93ECB25}" type="pres">
      <dgm:prSet presAssocID="{62EF9A34-47B5-4C9D-84D7-97A62864AFBD}" presName="sibTrans" presStyleCnt="0"/>
      <dgm:spPr/>
    </dgm:pt>
    <dgm:pt modelId="{56CAC82B-A48D-4B15-AB04-B352BD2303E3}" type="pres">
      <dgm:prSet presAssocID="{CCCA07EB-9B2C-4ACD-99F9-B87C1562EB60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850A0-D609-4545-9791-1FD5CA7FA7E9}" type="pres">
      <dgm:prSet presAssocID="{AEB8A68E-4461-498A-A2A6-7D36471504DE}" presName="sibTrans" presStyleCnt="0"/>
      <dgm:spPr/>
    </dgm:pt>
    <dgm:pt modelId="{BAC31E47-2009-4DAD-AEEB-1A1108C7226C}" type="pres">
      <dgm:prSet presAssocID="{7ABC0EE3-DC3B-4090-AB1D-98E6E1933AC4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6E9D7-5E66-46C2-BC97-A7BF864E27DA}" type="presOf" srcId="{CCCA07EB-9B2C-4ACD-99F9-B87C1562EB60}" destId="{56CAC82B-A48D-4B15-AB04-B352BD2303E3}" srcOrd="0" destOrd="0" presId="urn:microsoft.com/office/officeart/2005/8/layout/default"/>
    <dgm:cxn modelId="{F1E1F4E6-7E36-4BBF-B291-00B01D3E7F1A}" srcId="{647AEA7B-3727-479D-B042-5A261780A6C2}" destId="{C5EF532E-DBC1-48D8-8643-E78CEB977E54}" srcOrd="8" destOrd="0" parTransId="{D18F11D6-26D8-4773-B2BA-B883AEE722DC}" sibTransId="{C19FA77E-29EB-4011-96B6-AC9FCF2B0938}"/>
    <dgm:cxn modelId="{8A0DD697-436A-4283-AFB8-E9757FD0032A}" srcId="{647AEA7B-3727-479D-B042-5A261780A6C2}" destId="{6E8ACFC3-D67E-4151-99A2-C74A6957B56D}" srcOrd="1" destOrd="0" parTransId="{C320A030-256D-4330-8C11-8B31A79DE91E}" sibTransId="{7178B909-8F2F-49B6-B3B6-ACB3D10E348F}"/>
    <dgm:cxn modelId="{3C71CD72-50FF-43AC-92A0-A269F012160A}" srcId="{647AEA7B-3727-479D-B042-5A261780A6C2}" destId="{D2389009-C6C2-443E-937A-2E50BA54C665}" srcOrd="9" destOrd="0" parTransId="{42DA2132-9047-479D-810B-F6713F23B079}" sibTransId="{62EF9A34-47B5-4C9D-84D7-97A62864AFBD}"/>
    <dgm:cxn modelId="{D10092A3-366D-42A3-8D65-8AC1B9503FAB}" srcId="{647AEA7B-3727-479D-B042-5A261780A6C2}" destId="{77DB3889-99FF-42F9-AD04-FD8BEAEBECC3}" srcOrd="4" destOrd="0" parTransId="{821D70A5-CDF2-49C8-8A44-23C3950AE89F}" sibTransId="{51DED9A2-7EF7-46C4-97C3-9FC40F4B7E54}"/>
    <dgm:cxn modelId="{993FCE5A-4520-4EBF-9364-2C0BACB3B88F}" srcId="{647AEA7B-3727-479D-B042-5A261780A6C2}" destId="{573EF4DD-E7E1-47E5-BC75-D418F9680E06}" srcOrd="3" destOrd="0" parTransId="{1966A324-B803-407C-A7E6-4D7EC271D664}" sibTransId="{A1CFAF0D-247D-49F3-B0C4-18C81AFEED4C}"/>
    <dgm:cxn modelId="{78193685-D266-48A8-A8D9-AE3E3B910096}" type="presOf" srcId="{D2389009-C6C2-443E-937A-2E50BA54C665}" destId="{8A45A9EC-0088-4ED9-BA8A-1F08DFF3F6F5}" srcOrd="0" destOrd="0" presId="urn:microsoft.com/office/officeart/2005/8/layout/default"/>
    <dgm:cxn modelId="{D04739F7-46FB-4216-8003-4F756B723B7C}" type="presOf" srcId="{647AEA7B-3727-479D-B042-5A261780A6C2}" destId="{33DB7475-C89F-4FB7-97DB-8C2E66CF3F80}" srcOrd="0" destOrd="0" presId="urn:microsoft.com/office/officeart/2005/8/layout/default"/>
    <dgm:cxn modelId="{D06009EF-3B76-44ED-B1FC-264AAC4A0AD7}" srcId="{647AEA7B-3727-479D-B042-5A261780A6C2}" destId="{7A92E8B2-DA98-4F8C-AE28-B8DF2FDE0C25}" srcOrd="0" destOrd="0" parTransId="{7120AB0F-09C0-431A-88FC-ED1A0D85AE3E}" sibTransId="{EF9E4B05-337A-4EE8-874F-2DE4EF05A5B2}"/>
    <dgm:cxn modelId="{D016DC83-933E-4BFA-B0CA-4BA8D4CD7F07}" type="presOf" srcId="{1E230DFC-A796-46C7-AEFE-17C45DE0B734}" destId="{8630A2E7-632C-4893-91FF-D5E0C5FE0B22}" srcOrd="0" destOrd="0" presId="urn:microsoft.com/office/officeart/2005/8/layout/default"/>
    <dgm:cxn modelId="{3871D023-349E-4216-8256-790FD0AF7403}" type="presOf" srcId="{77DB3889-99FF-42F9-AD04-FD8BEAEBECC3}" destId="{13133D5A-BEC8-459D-B941-65DE12814C9C}" srcOrd="0" destOrd="0" presId="urn:microsoft.com/office/officeart/2005/8/layout/default"/>
    <dgm:cxn modelId="{DC59E271-C14D-4003-AA90-C78F3750AE26}" type="presOf" srcId="{7A92E8B2-DA98-4F8C-AE28-B8DF2FDE0C25}" destId="{F416DA2C-4EB9-4373-8FE5-7A260B7782D7}" srcOrd="0" destOrd="0" presId="urn:microsoft.com/office/officeart/2005/8/layout/default"/>
    <dgm:cxn modelId="{339B0DE7-8C6A-45D9-A229-E71F2D368656}" srcId="{647AEA7B-3727-479D-B042-5A261780A6C2}" destId="{7ABC0EE3-DC3B-4090-AB1D-98E6E1933AC4}" srcOrd="11" destOrd="0" parTransId="{C5AA0B95-4BF2-491A-8D5E-0D179D92A91E}" sibTransId="{D4B38D25-F194-4263-AD8A-A4259D00D049}"/>
    <dgm:cxn modelId="{A5D6C8AB-72C9-405B-A673-87C598F6C8A1}" type="presOf" srcId="{D3CDC763-57E7-40A0-B678-3876F5640B69}" destId="{0599C6AC-AE9A-4045-89C9-9BB07B909394}" srcOrd="0" destOrd="0" presId="urn:microsoft.com/office/officeart/2005/8/layout/default"/>
    <dgm:cxn modelId="{B19EDFD7-A30B-428D-BBF3-4279387B423F}" type="presOf" srcId="{C5EF532E-DBC1-48D8-8643-E78CEB977E54}" destId="{B064255F-FF2A-4274-B115-828A09A5672C}" srcOrd="0" destOrd="0" presId="urn:microsoft.com/office/officeart/2005/8/layout/default"/>
    <dgm:cxn modelId="{59CD99B2-6C8D-430C-8952-449482804593}" type="presOf" srcId="{42B8317F-B4D6-46C4-AF1D-D04BA413C9E6}" destId="{576E0121-EEC8-4D7F-AEB5-C1C7E66559CF}" srcOrd="0" destOrd="0" presId="urn:microsoft.com/office/officeart/2005/8/layout/default"/>
    <dgm:cxn modelId="{60B71741-1976-45B3-B1AE-D2DC38871A00}" srcId="{647AEA7B-3727-479D-B042-5A261780A6C2}" destId="{CCCA07EB-9B2C-4ACD-99F9-B87C1562EB60}" srcOrd="10" destOrd="0" parTransId="{DD9831D0-45D1-48DA-9D4F-7DEC28FE0BD6}" sibTransId="{AEB8A68E-4461-498A-A2A6-7D36471504DE}"/>
    <dgm:cxn modelId="{F192E2BB-2A06-47D7-B303-EDA495668AB4}" type="presOf" srcId="{7ABC0EE3-DC3B-4090-AB1D-98E6E1933AC4}" destId="{BAC31E47-2009-4DAD-AEEB-1A1108C7226C}" srcOrd="0" destOrd="0" presId="urn:microsoft.com/office/officeart/2005/8/layout/default"/>
    <dgm:cxn modelId="{1AB5A2BC-F9B7-4FEA-AFC0-C41DD51BF488}" srcId="{647AEA7B-3727-479D-B042-5A261780A6C2}" destId="{1E230DFC-A796-46C7-AEFE-17C45DE0B734}" srcOrd="7" destOrd="0" parTransId="{53964348-CA7C-4934-99E4-CD016784F780}" sibTransId="{4C349199-FF52-4CD0-8D41-ECA67F975851}"/>
    <dgm:cxn modelId="{3959A25B-F06D-4B42-9498-C337C21CA5FD}" type="presOf" srcId="{6E8ACFC3-D67E-4151-99A2-C74A6957B56D}" destId="{E90119E3-959D-46C4-995C-7029445281F2}" srcOrd="0" destOrd="0" presId="urn:microsoft.com/office/officeart/2005/8/layout/default"/>
    <dgm:cxn modelId="{DB51CFCD-263E-4F26-AEAE-0BCC4C54B047}" srcId="{647AEA7B-3727-479D-B042-5A261780A6C2}" destId="{D3CDC763-57E7-40A0-B678-3876F5640B69}" srcOrd="2" destOrd="0" parTransId="{89ACC5B4-2A89-4D10-8058-158F6C6D76F4}" sibTransId="{4BE9A4E6-7DED-4A53-9F1C-258F2A075E3C}"/>
    <dgm:cxn modelId="{601BD30F-695E-479D-B596-F63032E19FE9}" srcId="{647AEA7B-3727-479D-B042-5A261780A6C2}" destId="{42B8317F-B4D6-46C4-AF1D-D04BA413C9E6}" srcOrd="6" destOrd="0" parTransId="{884A2961-2A82-40CF-9030-D153DD8A1F2D}" sibTransId="{6DAA23B7-C885-4FB5-9771-35FAD00A011F}"/>
    <dgm:cxn modelId="{B727B46B-7CE7-4990-A26B-A44FE88A0BFE}" type="presOf" srcId="{A70AEA9B-124D-45C0-8022-FE4717A3D8BE}" destId="{C55288B2-A110-4BDC-B412-D1DA11B38964}" srcOrd="0" destOrd="0" presId="urn:microsoft.com/office/officeart/2005/8/layout/default"/>
    <dgm:cxn modelId="{0EBF4E12-A19E-4E3F-8EBB-49599379F2C5}" srcId="{647AEA7B-3727-479D-B042-5A261780A6C2}" destId="{A70AEA9B-124D-45C0-8022-FE4717A3D8BE}" srcOrd="5" destOrd="0" parTransId="{17BF3817-9784-42AF-BFED-25B870B63F68}" sibTransId="{A1647947-9D38-45F7-BA7E-C3AE6370A000}"/>
    <dgm:cxn modelId="{F18D6745-9089-4602-A3DD-4967345DA889}" type="presOf" srcId="{573EF4DD-E7E1-47E5-BC75-D418F9680E06}" destId="{28A66FAE-759C-42AE-A1AC-8C7BDCB65F7A}" srcOrd="0" destOrd="0" presId="urn:microsoft.com/office/officeart/2005/8/layout/default"/>
    <dgm:cxn modelId="{ECF26A8E-6C1B-4845-8892-EF08C04F894E}" type="presParOf" srcId="{33DB7475-C89F-4FB7-97DB-8C2E66CF3F80}" destId="{F416DA2C-4EB9-4373-8FE5-7A260B7782D7}" srcOrd="0" destOrd="0" presId="urn:microsoft.com/office/officeart/2005/8/layout/default"/>
    <dgm:cxn modelId="{F9E7051A-3C38-4BCE-BF94-23EE9EF4B27C}" type="presParOf" srcId="{33DB7475-C89F-4FB7-97DB-8C2E66CF3F80}" destId="{79BDD749-52B0-4D24-B636-123C412EEE8A}" srcOrd="1" destOrd="0" presId="urn:microsoft.com/office/officeart/2005/8/layout/default"/>
    <dgm:cxn modelId="{87B29885-2D98-4C7B-B6CD-772E502F58F6}" type="presParOf" srcId="{33DB7475-C89F-4FB7-97DB-8C2E66CF3F80}" destId="{E90119E3-959D-46C4-995C-7029445281F2}" srcOrd="2" destOrd="0" presId="urn:microsoft.com/office/officeart/2005/8/layout/default"/>
    <dgm:cxn modelId="{F8C9A18F-9FE1-43E8-A51A-CE5801C01781}" type="presParOf" srcId="{33DB7475-C89F-4FB7-97DB-8C2E66CF3F80}" destId="{D8260011-5A36-4179-8212-AB09B46E62BB}" srcOrd="3" destOrd="0" presId="urn:microsoft.com/office/officeart/2005/8/layout/default"/>
    <dgm:cxn modelId="{2A5770CC-644E-42F7-AE12-136BBA61F5CC}" type="presParOf" srcId="{33DB7475-C89F-4FB7-97DB-8C2E66CF3F80}" destId="{0599C6AC-AE9A-4045-89C9-9BB07B909394}" srcOrd="4" destOrd="0" presId="urn:microsoft.com/office/officeart/2005/8/layout/default"/>
    <dgm:cxn modelId="{56C5FAC7-170E-4270-9CF6-0987475AF645}" type="presParOf" srcId="{33DB7475-C89F-4FB7-97DB-8C2E66CF3F80}" destId="{4CB43634-3517-42CB-B346-411E6D15222C}" srcOrd="5" destOrd="0" presId="urn:microsoft.com/office/officeart/2005/8/layout/default"/>
    <dgm:cxn modelId="{8FB0B2D9-83B0-4845-A43E-DDA1A0C9BD7D}" type="presParOf" srcId="{33DB7475-C89F-4FB7-97DB-8C2E66CF3F80}" destId="{28A66FAE-759C-42AE-A1AC-8C7BDCB65F7A}" srcOrd="6" destOrd="0" presId="urn:microsoft.com/office/officeart/2005/8/layout/default"/>
    <dgm:cxn modelId="{EEFF6C0F-B432-4B24-BDA0-BF2753231104}" type="presParOf" srcId="{33DB7475-C89F-4FB7-97DB-8C2E66CF3F80}" destId="{AAE812E0-F507-4192-8117-B948CC3E49EF}" srcOrd="7" destOrd="0" presId="urn:microsoft.com/office/officeart/2005/8/layout/default"/>
    <dgm:cxn modelId="{DAF700A6-5222-4E0D-A99E-7311AB21E01D}" type="presParOf" srcId="{33DB7475-C89F-4FB7-97DB-8C2E66CF3F80}" destId="{13133D5A-BEC8-459D-B941-65DE12814C9C}" srcOrd="8" destOrd="0" presId="urn:microsoft.com/office/officeart/2005/8/layout/default"/>
    <dgm:cxn modelId="{447FF792-2E0C-4B59-843A-8208C77C9615}" type="presParOf" srcId="{33DB7475-C89F-4FB7-97DB-8C2E66CF3F80}" destId="{8915226D-6444-415B-B756-E17374AB8ABA}" srcOrd="9" destOrd="0" presId="urn:microsoft.com/office/officeart/2005/8/layout/default"/>
    <dgm:cxn modelId="{A993AA1D-862A-4796-9C01-448E4E0B1ADC}" type="presParOf" srcId="{33DB7475-C89F-4FB7-97DB-8C2E66CF3F80}" destId="{C55288B2-A110-4BDC-B412-D1DA11B38964}" srcOrd="10" destOrd="0" presId="urn:microsoft.com/office/officeart/2005/8/layout/default"/>
    <dgm:cxn modelId="{12E386EB-B578-4499-81CD-79AD1E514440}" type="presParOf" srcId="{33DB7475-C89F-4FB7-97DB-8C2E66CF3F80}" destId="{1071914A-A30D-4914-9B83-AE168EE0FDC0}" srcOrd="11" destOrd="0" presId="urn:microsoft.com/office/officeart/2005/8/layout/default"/>
    <dgm:cxn modelId="{4C6986EE-D914-4E40-A19B-A44E3D98E0F5}" type="presParOf" srcId="{33DB7475-C89F-4FB7-97DB-8C2E66CF3F80}" destId="{576E0121-EEC8-4D7F-AEB5-C1C7E66559CF}" srcOrd="12" destOrd="0" presId="urn:microsoft.com/office/officeart/2005/8/layout/default"/>
    <dgm:cxn modelId="{333CFB44-223E-468D-B90D-C32B93035E41}" type="presParOf" srcId="{33DB7475-C89F-4FB7-97DB-8C2E66CF3F80}" destId="{2988774A-1724-4BF6-9CBB-926D713413FE}" srcOrd="13" destOrd="0" presId="urn:microsoft.com/office/officeart/2005/8/layout/default"/>
    <dgm:cxn modelId="{4C14D640-CC78-4A4A-A638-534A0D3D452C}" type="presParOf" srcId="{33DB7475-C89F-4FB7-97DB-8C2E66CF3F80}" destId="{8630A2E7-632C-4893-91FF-D5E0C5FE0B22}" srcOrd="14" destOrd="0" presId="urn:microsoft.com/office/officeart/2005/8/layout/default"/>
    <dgm:cxn modelId="{CE2D3101-A0A8-4D23-B6A2-908B0B550845}" type="presParOf" srcId="{33DB7475-C89F-4FB7-97DB-8C2E66CF3F80}" destId="{CFD483F2-F334-4F69-83E0-B6E941308554}" srcOrd="15" destOrd="0" presId="urn:microsoft.com/office/officeart/2005/8/layout/default"/>
    <dgm:cxn modelId="{84B478A4-368D-4DC0-99A6-48483A06DAD7}" type="presParOf" srcId="{33DB7475-C89F-4FB7-97DB-8C2E66CF3F80}" destId="{B064255F-FF2A-4274-B115-828A09A5672C}" srcOrd="16" destOrd="0" presId="urn:microsoft.com/office/officeart/2005/8/layout/default"/>
    <dgm:cxn modelId="{919285A1-310C-4788-852F-256AB9ECD331}" type="presParOf" srcId="{33DB7475-C89F-4FB7-97DB-8C2E66CF3F80}" destId="{667F66A4-7C06-4357-97CC-60CF3AACC97A}" srcOrd="17" destOrd="0" presId="urn:microsoft.com/office/officeart/2005/8/layout/default"/>
    <dgm:cxn modelId="{88D54490-C1E6-460B-86B8-F2618EDE480E}" type="presParOf" srcId="{33DB7475-C89F-4FB7-97DB-8C2E66CF3F80}" destId="{8A45A9EC-0088-4ED9-BA8A-1F08DFF3F6F5}" srcOrd="18" destOrd="0" presId="urn:microsoft.com/office/officeart/2005/8/layout/default"/>
    <dgm:cxn modelId="{B8B9B501-7F48-47A7-822F-50F8A6F90C9A}" type="presParOf" srcId="{33DB7475-C89F-4FB7-97DB-8C2E66CF3F80}" destId="{17980AC7-624C-4936-890C-825CE93ECB25}" srcOrd="19" destOrd="0" presId="urn:microsoft.com/office/officeart/2005/8/layout/default"/>
    <dgm:cxn modelId="{0F27ADA9-721F-4747-BAA0-E639A6266C5E}" type="presParOf" srcId="{33DB7475-C89F-4FB7-97DB-8C2E66CF3F80}" destId="{56CAC82B-A48D-4B15-AB04-B352BD2303E3}" srcOrd="20" destOrd="0" presId="urn:microsoft.com/office/officeart/2005/8/layout/default"/>
    <dgm:cxn modelId="{96537CDB-39EA-493E-9548-DF3E90E1731C}" type="presParOf" srcId="{33DB7475-C89F-4FB7-97DB-8C2E66CF3F80}" destId="{C16850A0-D609-4545-9791-1FD5CA7FA7E9}" srcOrd="21" destOrd="0" presId="urn:microsoft.com/office/officeart/2005/8/layout/default"/>
    <dgm:cxn modelId="{A74C2413-8A3E-4C03-A0AB-F70DE2E43979}" type="presParOf" srcId="{33DB7475-C89F-4FB7-97DB-8C2E66CF3F80}" destId="{BAC31E47-2009-4DAD-AEEB-1A1108C7226C}" srcOrd="22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6887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C2FD-86AC-49E2-8337-8B21FBE212DE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8088"/>
            <a:ext cx="3036888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8088"/>
            <a:ext cx="3036887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FD574-7092-4547-AB56-B76A82E52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70338" y="0"/>
            <a:ext cx="3036887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6613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0088" y="4416425"/>
            <a:ext cx="5608637" cy="418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829675"/>
            <a:ext cx="3036888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D14C91D-AB32-4EB7-9D82-90FEFF5089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14C91D-AB32-4EB7-9D82-90FEFF508934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</a:t>
            </a:r>
            <a:r>
              <a:rPr lang="en-US" baseline="0" dirty="0" smtClean="0"/>
              <a:t> there are several flavors of agile processes available: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SCRUM, CRYSTAL, Feature-Driven Development, Adaptive Software Development, Extreme Programming and others.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vast majority of successful agile teams have drawn from all of these processes to tune their own particular flavor of agile.  These adaptations seem to be gravitating around a combination of SCRUM and Extreme Programming.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SCRUM practices are used manage multiple teams that use Extreme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14C91D-AB32-4EB7-9D82-90FEFF50893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14C91D-AB32-4EB7-9D82-90FEFF50893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1C48E3-BB39-4BBF-AAD7-BCD1CC0961F3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/>
          </p:nvPr>
        </p:nvSpPr>
        <p:spPr>
          <a:xfrm>
            <a:off x="700088" y="4416425"/>
            <a:ext cx="5610225" cy="4184650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B38AEF-E65D-44F6-AFB4-A988590EE5EF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/>
          </p:nvPr>
        </p:nvSpPr>
        <p:spPr>
          <a:xfrm>
            <a:off x="700088" y="4416425"/>
            <a:ext cx="5610225" cy="4184650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On February 11-13, 2001, at The Lodge at Snowbird ski resort in the Wasatch mountains of Utah, </a:t>
            </a:r>
            <a:br>
              <a:rPr lang="en-US" dirty="0" smtClean="0"/>
            </a:br>
            <a:r>
              <a:rPr lang="en-US" dirty="0" smtClean="0"/>
              <a:t>seventeen people met to talk, ski, relax, and try to find common ground and of course, to eat. </a:t>
            </a:r>
          </a:p>
          <a:p>
            <a:endParaRPr lang="en-US" dirty="0" smtClean="0"/>
          </a:p>
          <a:p>
            <a:r>
              <a:rPr lang="en-US" dirty="0" smtClean="0"/>
              <a:t>What emerged was the Agile Software Development Manifesto. </a:t>
            </a:r>
          </a:p>
          <a:p>
            <a:endParaRPr lang="en-US" dirty="0" smtClean="0"/>
          </a:p>
          <a:p>
            <a:r>
              <a:rPr lang="en-US" dirty="0" smtClean="0"/>
              <a:t>This get together included representatives from </a:t>
            </a:r>
            <a:r>
              <a:rPr lang="en-US" b="1" dirty="0" smtClean="0"/>
              <a:t>Extreme Programming</a:t>
            </a:r>
            <a:r>
              <a:rPr lang="en-US" dirty="0" smtClean="0"/>
              <a:t>, </a:t>
            </a:r>
            <a:r>
              <a:rPr lang="en-US" b="1" dirty="0" smtClean="0"/>
              <a:t>SCRUM</a:t>
            </a:r>
            <a:r>
              <a:rPr lang="en-US" dirty="0" smtClean="0"/>
              <a:t>, </a:t>
            </a:r>
            <a:r>
              <a:rPr lang="en-US" b="1" dirty="0" smtClean="0"/>
              <a:t>DSDM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b="1" dirty="0" smtClean="0"/>
              <a:t>Adaptive Software Development</a:t>
            </a:r>
            <a:r>
              <a:rPr lang="en-US" dirty="0" smtClean="0"/>
              <a:t>, </a:t>
            </a:r>
            <a:r>
              <a:rPr lang="en-US" b="1" dirty="0" smtClean="0"/>
              <a:t>Crystal</a:t>
            </a:r>
            <a:r>
              <a:rPr lang="en-US" dirty="0" smtClean="0"/>
              <a:t>, </a:t>
            </a:r>
            <a:r>
              <a:rPr lang="en-US" b="1" dirty="0" smtClean="0"/>
              <a:t>Feature-Driven Development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b="1" dirty="0" smtClean="0"/>
              <a:t>Pragmatic Programming</a:t>
            </a:r>
            <a:r>
              <a:rPr lang="en-US" dirty="0" smtClean="0"/>
              <a:t>, and others sympathetic to the need for an alternative to documentation </a:t>
            </a:r>
            <a:br>
              <a:rPr lang="en-US" dirty="0" smtClean="0"/>
            </a:br>
            <a:r>
              <a:rPr lang="en-US" dirty="0" smtClean="0"/>
              <a:t>driven, heavyweight software development processes convened. </a:t>
            </a:r>
          </a:p>
          <a:p>
            <a:endParaRPr lang="en-US" dirty="0" smtClean="0"/>
          </a:p>
          <a:p>
            <a:r>
              <a:rPr lang="en-US" dirty="0" smtClean="0"/>
              <a:t>Calling themselves</a:t>
            </a:r>
            <a:r>
              <a:rPr lang="en-US" baseline="0" dirty="0" smtClean="0"/>
              <a:t> the Agile Alliance, </a:t>
            </a:r>
            <a:r>
              <a:rPr lang="en-US" dirty="0" smtClean="0"/>
              <a:t>this group of independent thinkers about software </a:t>
            </a:r>
          </a:p>
          <a:p>
            <a:r>
              <a:rPr lang="en-US" dirty="0" smtClean="0"/>
              <a:t>development, and sometimes competitors to each other came together</a:t>
            </a:r>
            <a:r>
              <a:rPr lang="en-US" baseline="0" dirty="0" smtClean="0"/>
              <a:t> and </a:t>
            </a:r>
            <a:br>
              <a:rPr lang="en-US" baseline="0" dirty="0" smtClean="0"/>
            </a:br>
            <a:r>
              <a:rPr lang="en-US" baseline="0" dirty="0" smtClean="0"/>
              <a:t>produced the Manifesto for Agile Software Development.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2E44E0B-BEF8-4FD4-8805-8EE7C6EEA738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/>
          </p:nvPr>
        </p:nvSpPr>
        <p:spPr>
          <a:xfrm>
            <a:off x="700088" y="4416425"/>
            <a:ext cx="5610225" cy="418465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26608DD-6BBE-4C9A-A64F-F79F592781A1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/>
          </p:nvPr>
        </p:nvSpPr>
        <p:spPr>
          <a:xfrm>
            <a:off x="700088" y="4416425"/>
            <a:ext cx="5610225" cy="4184650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People are the most important ingredient of success.  A good process will not save a project from </a:t>
            </a:r>
            <a:br>
              <a:rPr lang="en-US" dirty="0" smtClean="0"/>
            </a:br>
            <a:r>
              <a:rPr lang="en-US" dirty="0" smtClean="0"/>
              <a:t>failure if the team doesn’t have strong players, but a bad process can make even the strongest </a:t>
            </a:r>
            <a:br>
              <a:rPr lang="en-US" dirty="0" smtClean="0"/>
            </a:br>
            <a:r>
              <a:rPr lang="en-US" dirty="0" smtClean="0"/>
              <a:t>of players ineffective.  Even a group of strong players can fail badly if they don’t work as a team.</a:t>
            </a:r>
          </a:p>
          <a:p>
            <a:endParaRPr lang="en-US" dirty="0" smtClean="0"/>
          </a:p>
          <a:p>
            <a:r>
              <a:rPr lang="en-US" dirty="0" smtClean="0"/>
              <a:t>A strong player is not necessarily an ace programmer.  A strong player may be an average </a:t>
            </a:r>
            <a:br>
              <a:rPr lang="en-US" dirty="0" smtClean="0"/>
            </a:br>
            <a:r>
              <a:rPr lang="en-US" dirty="0" smtClean="0"/>
              <a:t>programmer but someone who works well with others.  Working well with others </a:t>
            </a:r>
            <a:br>
              <a:rPr lang="en-US" dirty="0" smtClean="0"/>
            </a:br>
            <a:r>
              <a:rPr lang="en-US" dirty="0" smtClean="0"/>
              <a:t>– communicating and interacting – is more important than raw programmer talent.  </a:t>
            </a:r>
          </a:p>
          <a:p>
            <a:endParaRPr lang="en-US" dirty="0" smtClean="0"/>
          </a:p>
          <a:p>
            <a:r>
              <a:rPr lang="en-US" dirty="0" smtClean="0"/>
              <a:t>A team of average programmers who communicate well are more likely to succeed than is a group </a:t>
            </a:r>
            <a:br>
              <a:rPr lang="en-US" dirty="0" smtClean="0"/>
            </a:br>
            <a:r>
              <a:rPr lang="en-US" dirty="0" smtClean="0"/>
              <a:t>of superstars who fail to interact as a team.</a:t>
            </a:r>
          </a:p>
          <a:p>
            <a:endParaRPr lang="en-US" dirty="0" smtClean="0"/>
          </a:p>
          <a:p>
            <a:r>
              <a:rPr lang="en-US" dirty="0" smtClean="0"/>
              <a:t>Tools can be very important to success.  Compilers, interactive development environments, source </a:t>
            </a:r>
            <a:br>
              <a:rPr lang="en-US" dirty="0" smtClean="0"/>
            </a:br>
            <a:r>
              <a:rPr lang="en-US" dirty="0" smtClean="0"/>
              <a:t>control systems, and so on, are all vital to the functioning of a team of developers.  However, </a:t>
            </a:r>
            <a:br>
              <a:rPr lang="en-US" dirty="0" smtClean="0"/>
            </a:br>
            <a:r>
              <a:rPr lang="en-US" dirty="0" smtClean="0"/>
              <a:t>tools can be overemphasized.  An overabundance of big, unwieldy tools is just as bad as lack of tools.</a:t>
            </a:r>
          </a:p>
          <a:p>
            <a:endParaRPr lang="en-US" dirty="0" smtClean="0"/>
          </a:p>
          <a:p>
            <a:r>
              <a:rPr lang="en-US" dirty="0" smtClean="0"/>
              <a:t>Start small.  Don’t assume that you’ve outgrown a tool until you’ve tried it and found that you </a:t>
            </a:r>
            <a:br>
              <a:rPr lang="en-US" dirty="0" smtClean="0"/>
            </a:br>
            <a:r>
              <a:rPr lang="en-US" dirty="0" smtClean="0"/>
              <a:t>can’t use it.  Instead of buying the top of the line source code repository, try a free one instead.  </a:t>
            </a:r>
            <a:br>
              <a:rPr lang="en-US" dirty="0" smtClean="0"/>
            </a:br>
            <a:r>
              <a:rPr lang="en-US" dirty="0" smtClean="0"/>
              <a:t>Use it until you demonstrate that you’ve outgrown it.</a:t>
            </a:r>
          </a:p>
          <a:p>
            <a:endParaRPr lang="en-US" dirty="0" smtClean="0"/>
          </a:p>
          <a:p>
            <a:r>
              <a:rPr lang="en-US" dirty="0" smtClean="0"/>
              <a:t>Before you buy team licenses for the best computer-aided</a:t>
            </a:r>
          </a:p>
          <a:p>
            <a:endParaRPr lang="en-US" dirty="0" smtClean="0"/>
          </a:p>
          <a:p>
            <a:r>
              <a:rPr lang="en-US" dirty="0" smtClean="0"/>
              <a:t>Building</a:t>
            </a:r>
            <a:r>
              <a:rPr lang="en-US" baseline="0" dirty="0" smtClean="0"/>
              <a:t> the team is more important than building the environment. Many teams and managers make </a:t>
            </a:r>
            <a:br>
              <a:rPr lang="en-US" baseline="0" dirty="0" smtClean="0"/>
            </a:br>
            <a:r>
              <a:rPr lang="en-US" baseline="0" dirty="0" smtClean="0"/>
              <a:t>the mistake of building the environment first expecting the team to get auto-magically. </a:t>
            </a:r>
            <a:br>
              <a:rPr lang="en-US" baseline="0" dirty="0" smtClean="0"/>
            </a:br>
            <a:r>
              <a:rPr lang="en-US" baseline="0" dirty="0" smtClean="0"/>
              <a:t>Instead create the team, and let them configure the environment on the basis of need.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26608DD-6BBE-4C9A-A64F-F79F592781A1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/>
          </p:nvPr>
        </p:nvSpPr>
        <p:spPr>
          <a:xfrm>
            <a:off x="700088" y="4416425"/>
            <a:ext cx="5610225" cy="4184650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without documentation is a disaster.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Code is not the ideal medium for communicating the rational and structure of a system.  </a:t>
            </a:r>
            <a:br>
              <a:rPr lang="en-US" baseline="0" dirty="0" smtClean="0"/>
            </a:br>
            <a:r>
              <a:rPr lang="en-US" baseline="0" dirty="0" smtClean="0"/>
              <a:t>Rather the team needs to produce human readable documents that describe the system and </a:t>
            </a:r>
            <a:br>
              <a:rPr lang="en-US" baseline="0" dirty="0" smtClean="0"/>
            </a:br>
            <a:r>
              <a:rPr lang="en-US" baseline="0" dirty="0" smtClean="0"/>
              <a:t>the rationale for design decisions.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 too much documentation is worse than too little.  Huge software documents take a </a:t>
            </a:r>
            <a:br>
              <a:rPr lang="en-US" baseline="0" dirty="0" smtClean="0"/>
            </a:br>
            <a:r>
              <a:rPr lang="en-US" baseline="0" dirty="0" smtClean="0"/>
              <a:t>great deal of time to produce, and over time are not accurate representations of the software </a:t>
            </a:r>
            <a:br>
              <a:rPr lang="en-US" baseline="0" dirty="0" smtClean="0"/>
            </a:br>
            <a:r>
              <a:rPr lang="en-US" baseline="0" dirty="0" smtClean="0"/>
              <a:t>it was used to produce.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always a good idea for the team to write and maintain a short rationale and structure </a:t>
            </a:r>
            <a:br>
              <a:rPr lang="en-US" baseline="0" dirty="0" smtClean="0"/>
            </a:br>
            <a:r>
              <a:rPr lang="en-US" baseline="0" dirty="0" smtClean="0"/>
              <a:t>document.  But that document needs to be short and salient.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Short:		means one to two dozen pages at most.</a:t>
            </a:r>
          </a:p>
          <a:p>
            <a:r>
              <a:rPr lang="en-US" baseline="0" dirty="0" smtClean="0"/>
              <a:t>Salient:	it should discuss the overall design rationale and only the highest-level </a:t>
            </a:r>
            <a:br>
              <a:rPr lang="en-US" baseline="0" dirty="0" smtClean="0"/>
            </a:br>
            <a:r>
              <a:rPr lang="en-US" baseline="0" dirty="0" smtClean="0"/>
              <a:t>		structures in the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two documents that are the best for transferring information to new team members is the code </a:t>
            </a:r>
            <a:br>
              <a:rPr lang="en-US" baseline="0" dirty="0" smtClean="0"/>
            </a:br>
            <a:r>
              <a:rPr lang="en-US" baseline="0" dirty="0" smtClean="0"/>
              <a:t>and the team.  The code does not lie about what it does.  It may be difficult to extract rationale and </a:t>
            </a:r>
            <a:br>
              <a:rPr lang="en-US" baseline="0" dirty="0" smtClean="0"/>
            </a:br>
            <a:r>
              <a:rPr lang="en-US" baseline="0" dirty="0" smtClean="0"/>
              <a:t>intent from the code, but the code is the only unambiguous source of information.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team holds the ever changing roadmap of the system in it members’ heads. The fastest and most </a:t>
            </a:r>
            <a:br>
              <a:rPr lang="en-US" baseline="0" dirty="0" smtClean="0"/>
            </a:br>
            <a:r>
              <a:rPr lang="en-US" baseline="0" dirty="0" smtClean="0"/>
              <a:t>effective way to put that roadmap on paper and transfer it to others is through human-to-human interaction.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teams have gotten hung up in the pursuit of documentation instead of software.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Martin’s First Law of Documentation:</a:t>
            </a:r>
          </a:p>
          <a:p>
            <a:r>
              <a:rPr lang="en-US" i="1" baseline="0" dirty="0" smtClean="0"/>
              <a:t>Produce no document unless its need is immediate and significant</a:t>
            </a:r>
            <a:endParaRPr lang="en-US" i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26608DD-6BBE-4C9A-A64F-F79F592781A1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/>
          </p:nvPr>
        </p:nvSpPr>
        <p:spPr>
          <a:xfrm>
            <a:off x="700088" y="4416425"/>
            <a:ext cx="5610225" cy="4184650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Successful projects</a:t>
            </a:r>
            <a:r>
              <a:rPr lang="en-US" baseline="0" dirty="0" smtClean="0"/>
              <a:t> involve customer feedback on a regular and frequent basis.  Rather than </a:t>
            </a:r>
            <a:br>
              <a:rPr lang="en-US" baseline="0" dirty="0" smtClean="0"/>
            </a:br>
            <a:r>
              <a:rPr lang="en-US" baseline="0" dirty="0" smtClean="0"/>
              <a:t>depending on a contract, or a statement of work, the customer of the software works closely </a:t>
            </a:r>
            <a:br>
              <a:rPr lang="en-US" baseline="0" dirty="0" smtClean="0"/>
            </a:br>
            <a:r>
              <a:rPr lang="en-US" baseline="0" dirty="0" smtClean="0"/>
              <a:t>with the development team, providing frequent feedback on its efforts.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contract that specifies the requirements, schedule, and cost of a project is fundamentally </a:t>
            </a:r>
            <a:br>
              <a:rPr lang="en-US" baseline="0" dirty="0" smtClean="0"/>
            </a:br>
            <a:r>
              <a:rPr lang="en-US" baseline="0" dirty="0" smtClean="0"/>
              <a:t>flawed.  In most cases, the terms of a contract become meaningless long before the project </a:t>
            </a:r>
            <a:br>
              <a:rPr lang="en-US" baseline="0" dirty="0" smtClean="0"/>
            </a:br>
            <a:r>
              <a:rPr lang="en-US" baseline="0" dirty="0" smtClean="0"/>
              <a:t>is complete, sometimes even before the contract is signed.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fastest and most effective way to stay on top of the needs of the customer are to </a:t>
            </a:r>
            <a:br>
              <a:rPr lang="en-US" baseline="0" dirty="0" smtClean="0"/>
            </a:br>
            <a:r>
              <a:rPr lang="en-US" baseline="0" dirty="0" smtClean="0"/>
              <a:t>communicate and communicate often.  The shorter the feedback look the better.</a:t>
            </a:r>
          </a:p>
          <a:p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GB" b="1" i="1" dirty="0" smtClean="0"/>
              <a:t>Customer collaboration </a:t>
            </a:r>
            <a:r>
              <a:rPr lang="en-GB" dirty="0" smtClean="0"/>
              <a:t>over contract negotiation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26608DD-6BBE-4C9A-A64F-F79F592781A1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/>
          </p:nvPr>
        </p:nvSpPr>
        <p:spPr>
          <a:xfrm>
            <a:off x="700088" y="4416425"/>
            <a:ext cx="5610225" cy="4184650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The ability</a:t>
            </a:r>
            <a:r>
              <a:rPr lang="en-US" baseline="0" dirty="0" smtClean="0"/>
              <a:t> to respond to change often determines the success of failure of a software project.  </a:t>
            </a:r>
            <a:br>
              <a:rPr lang="en-US" baseline="0" dirty="0" smtClean="0"/>
            </a:br>
            <a:r>
              <a:rPr lang="en-US" baseline="0" dirty="0" smtClean="0"/>
              <a:t>When we build plans, we need to make sure they are flexible and ready to adapt to changes </a:t>
            </a:r>
            <a:br>
              <a:rPr lang="en-US" baseline="0" dirty="0" smtClean="0"/>
            </a:br>
            <a:r>
              <a:rPr lang="en-US" baseline="0" dirty="0" smtClean="0"/>
              <a:t>in the business and technology.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course of a software project cannot be planned very far into the future.  First, the business </a:t>
            </a:r>
            <a:br>
              <a:rPr lang="en-US" baseline="0" dirty="0" smtClean="0"/>
            </a:br>
            <a:r>
              <a:rPr lang="en-US" baseline="0" dirty="0" smtClean="0"/>
              <a:t>environment is likely to change, causing requirements to shift.  Second, once they see the system </a:t>
            </a:r>
            <a:br>
              <a:rPr lang="en-US" baseline="0" dirty="0" smtClean="0"/>
            </a:br>
            <a:r>
              <a:rPr lang="en-US" baseline="0" dirty="0" smtClean="0"/>
              <a:t>start to function, customers are likely to alter the requirements.  Finally, even if we know what the </a:t>
            </a:r>
            <a:br>
              <a:rPr lang="en-US" baseline="0" dirty="0" smtClean="0"/>
            </a:br>
            <a:r>
              <a:rPr lang="en-US" baseline="0" dirty="0" smtClean="0"/>
              <a:t>requirements are and are sure they won’t change, we are not very good at estimating how long it</a:t>
            </a:r>
            <a:br>
              <a:rPr lang="en-US" baseline="0" dirty="0" smtClean="0"/>
            </a:br>
            <a:r>
              <a:rPr lang="en-US" baseline="0" dirty="0" smtClean="0"/>
              <a:t>takes to develop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tempting to create and tape to the wall a nice PERT or Gantt chart for the whole project.  What </a:t>
            </a:r>
            <a:br>
              <a:rPr lang="en-US" baseline="0" dirty="0" smtClean="0"/>
            </a:br>
            <a:r>
              <a:rPr lang="en-US" i="1" baseline="0" dirty="0" smtClean="0"/>
              <a:t>really</a:t>
            </a:r>
            <a:r>
              <a:rPr lang="en-US" baseline="0" dirty="0" smtClean="0"/>
              <a:t> happens is that the structure of the chart degrades.  As the team gains knowledge bout the </a:t>
            </a:r>
            <a:br>
              <a:rPr lang="en-US" baseline="0" dirty="0" smtClean="0"/>
            </a:br>
            <a:r>
              <a:rPr lang="en-US" baseline="0" dirty="0" smtClean="0"/>
              <a:t>system and as the customer gains knowledge about the team’s needs certain tasks on the chart will </a:t>
            </a:r>
            <a:br>
              <a:rPr lang="en-US" baseline="0" dirty="0" smtClean="0"/>
            </a:br>
            <a:r>
              <a:rPr lang="en-US" baseline="0" dirty="0" smtClean="0"/>
              <a:t>become unnecessary.  Other task will be discovered and will need to be added.  In short, the plan will </a:t>
            </a:r>
            <a:br>
              <a:rPr lang="en-US" baseline="0" dirty="0" smtClean="0"/>
            </a:br>
            <a:r>
              <a:rPr lang="en-US" baseline="0" dirty="0" smtClean="0"/>
              <a:t>undergo changes in </a:t>
            </a:r>
            <a:r>
              <a:rPr lang="en-US" i="1" baseline="0" dirty="0" smtClean="0"/>
              <a:t>shape</a:t>
            </a:r>
            <a:r>
              <a:rPr lang="en-US" baseline="0" dirty="0" smtClean="0"/>
              <a:t> as well as dates.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planning strategy: Make detailed plans for the next week, rough plans for the next 3 months, and </a:t>
            </a:r>
            <a:br>
              <a:rPr lang="en-US" baseline="0" dirty="0" smtClean="0"/>
            </a:br>
            <a:r>
              <a:rPr lang="en-US" baseline="0" dirty="0" smtClean="0"/>
              <a:t>extremely crude plans beyond that point.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decreasing resolution of the plan means that we are investing in the detailed plan only for those </a:t>
            </a:r>
            <a:br>
              <a:rPr lang="en-US" baseline="0" dirty="0" smtClean="0"/>
            </a:br>
            <a:r>
              <a:rPr lang="en-US" baseline="0" dirty="0" smtClean="0"/>
              <a:t>task that are immediate.  Once the detailed plan is made, it is difficult to change, since the team will </a:t>
            </a:r>
            <a:br>
              <a:rPr lang="en-US" baseline="0" dirty="0" smtClean="0"/>
            </a:br>
            <a:r>
              <a:rPr lang="en-US" baseline="0" dirty="0" smtClean="0"/>
              <a:t>have a lot of momentum and commitment.  But since that plan governs only a week’s worth of time, </a:t>
            </a:r>
            <a:br>
              <a:rPr lang="en-US" baseline="0" dirty="0" smtClean="0"/>
            </a:br>
            <a:r>
              <a:rPr lang="en-US" baseline="0" dirty="0" smtClean="0"/>
              <a:t>the rest of the plan remains flexible.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26608DD-6BBE-4C9A-A64F-F79F592781A1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/>
          </p:nvPr>
        </p:nvSpPr>
        <p:spPr>
          <a:xfrm>
            <a:off x="700088" y="4416425"/>
            <a:ext cx="5610225" cy="4184650"/>
          </a:xfrm>
          <a:noFill/>
          <a:ln/>
        </p:spPr>
        <p:txBody>
          <a:bodyPr wrap="none" anchor="ctr"/>
          <a:lstStyle/>
          <a:p>
            <a:pPr lvl="0" rtl="0"/>
            <a:r>
              <a:rPr lang="en-GB" dirty="0" smtClean="0"/>
              <a:t>Our Highest Priority is to satisfy the customer through early and continuous delivery of valuable software.</a:t>
            </a:r>
            <a:endParaRPr lang="en-US" dirty="0" smtClean="0"/>
          </a:p>
          <a:p>
            <a:pPr lvl="0" rtl="0"/>
            <a:endParaRPr lang="en-GB" dirty="0" smtClean="0"/>
          </a:p>
          <a:p>
            <a:pPr lvl="0" rtl="0"/>
            <a:r>
              <a:rPr lang="en-GB" dirty="0" smtClean="0"/>
              <a:t>Welcome changing requirements, even late in development.  Agile processes harness change for the customer’s competitive advantage.</a:t>
            </a:r>
            <a:endParaRPr lang="en-US" dirty="0" smtClean="0"/>
          </a:p>
          <a:p>
            <a:pPr lvl="0" rtl="0"/>
            <a:endParaRPr lang="en-GB" dirty="0" smtClean="0"/>
          </a:p>
          <a:p>
            <a:pPr lvl="0" rtl="0"/>
            <a:r>
              <a:rPr lang="en-GB" dirty="0" smtClean="0"/>
              <a:t>Deliver working software frequently, from a couple of weeks to a couple of months, with a preference to the shorter time scale.</a:t>
            </a:r>
            <a:endParaRPr lang="en-US" dirty="0" smtClean="0"/>
          </a:p>
          <a:p>
            <a:pPr lvl="0" rtl="0"/>
            <a:endParaRPr lang="en-GB" dirty="0" smtClean="0"/>
          </a:p>
          <a:p>
            <a:pPr lvl="0" rtl="0"/>
            <a:r>
              <a:rPr lang="en-GB" dirty="0" smtClean="0"/>
              <a:t>Businesspeople and developers must work together daily throughout the project.</a:t>
            </a:r>
            <a:endParaRPr lang="en-US" dirty="0" smtClean="0"/>
          </a:p>
          <a:p>
            <a:pPr lvl="0" rtl="0"/>
            <a:endParaRPr lang="en-GB" dirty="0" smtClean="0"/>
          </a:p>
          <a:p>
            <a:pPr lvl="0" rtl="0"/>
            <a:r>
              <a:rPr lang="en-GB" dirty="0" smtClean="0"/>
              <a:t>Build projects around motivated individuals.  Give them the environment and support they need, and trust them to get the job done.</a:t>
            </a:r>
          </a:p>
          <a:p>
            <a:pPr lvl="0" rtl="0"/>
            <a:endParaRPr lang="en-GB" b="1" i="1" dirty="0" smtClean="0"/>
          </a:p>
          <a:p>
            <a:pPr lvl="0" rtl="0"/>
            <a:r>
              <a:rPr lang="en-GB" b="0" i="0" dirty="0" smtClean="0"/>
              <a:t>The most efficient and effective method of conveying information to and within a team is face-to-face conversations.</a:t>
            </a:r>
          </a:p>
          <a:p>
            <a:pPr lvl="0" rtl="0"/>
            <a:endParaRPr lang="en-GB" b="0" i="0" dirty="0" smtClean="0"/>
          </a:p>
          <a:p>
            <a:pPr lvl="0" rtl="0"/>
            <a:r>
              <a:rPr lang="en-GB" b="0" i="0" dirty="0" smtClean="0"/>
              <a:t>Working software is the primary measure of progress.</a:t>
            </a:r>
          </a:p>
          <a:p>
            <a:pPr lvl="0" rtl="0"/>
            <a:endParaRPr lang="en-GB" b="0" i="0" dirty="0" smtClean="0"/>
          </a:p>
          <a:p>
            <a:pPr lvl="0" rtl="0"/>
            <a:r>
              <a:rPr lang="en-GB" b="0" i="0" dirty="0" smtClean="0"/>
              <a:t>Agile processes promote sustainable development.</a:t>
            </a:r>
          </a:p>
          <a:p>
            <a:pPr lvl="0" rtl="0"/>
            <a:endParaRPr lang="en-GB" dirty="0" smtClean="0"/>
          </a:p>
          <a:p>
            <a:pPr lvl="0" rtl="0"/>
            <a:r>
              <a:rPr lang="en-GB" dirty="0" smtClean="0"/>
              <a:t>Continuous attention to technical excellence and good design enhance agility.</a:t>
            </a:r>
          </a:p>
          <a:p>
            <a:pPr lvl="0" rtl="0"/>
            <a:endParaRPr lang="en-GB" dirty="0" smtClean="0"/>
          </a:p>
          <a:p>
            <a:pPr lvl="0" rtl="0"/>
            <a:r>
              <a:rPr lang="en-GB" dirty="0" smtClean="0"/>
              <a:t>Simplicity – the art of maximizing the amount of work not done.</a:t>
            </a:r>
          </a:p>
          <a:p>
            <a:pPr lvl="0" rtl="0"/>
            <a:endParaRPr lang="en-GB" dirty="0" smtClean="0"/>
          </a:p>
          <a:p>
            <a:pPr lvl="0" rtl="0"/>
            <a:r>
              <a:rPr lang="en-GB" dirty="0" smtClean="0"/>
              <a:t>The best architects, requirements, and designs emerge from self-organized teams</a:t>
            </a:r>
          </a:p>
          <a:p>
            <a:pPr lvl="0" rtl="0"/>
            <a:endParaRPr lang="en-GB" dirty="0" smtClean="0"/>
          </a:p>
          <a:p>
            <a:pPr lvl="0" rtl="0"/>
            <a:r>
              <a:rPr lang="en-GB" dirty="0" smtClean="0"/>
              <a:t>At regular intervals, reflect on how to become more effective.</a:t>
            </a:r>
          </a:p>
          <a:p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CB155-A6B3-4D0D-8802-C9122F5E66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FFD9D-7B33-4AD2-BEFC-0CFF2AD818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57150"/>
            <a:ext cx="2133600" cy="6342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57150"/>
            <a:ext cx="6249988" cy="6342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0545E-300B-4A3E-94FB-CB8BF67E2F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57150"/>
            <a:ext cx="571817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371600"/>
            <a:ext cx="4191000" cy="5027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1600"/>
            <a:ext cx="4192588" cy="5027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>
          <a:xfrm>
            <a:off x="304800" y="6534150"/>
            <a:ext cx="3884613" cy="3063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7924800" y="6553200"/>
            <a:ext cx="912813" cy="3063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53931-5D1D-42D2-B72B-8612E5B336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5BBD0-8197-49BA-B693-C9BE021A5B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F4A2-B0A3-4031-BD12-5DF735108B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371600"/>
            <a:ext cx="4191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1600"/>
            <a:ext cx="4192588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BB67-0D35-4292-8079-9D8F88C8DD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128C6-D08B-4950-9049-90F43F6F5B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2BB4B-5E62-49FF-BE3B-373398FEEA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EFC07-F549-4284-8562-1FA49A5A0F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23615-E549-47D9-98E2-DB138F81B1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5F6EF-6247-48B7-BA7F-BC13F9F4A3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footer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5" descr="flowers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531100" y="5118100"/>
            <a:ext cx="16129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6" descr="header-2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57150"/>
            <a:ext cx="5718175" cy="62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371600"/>
            <a:ext cx="8535988" cy="5027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04800" y="6477000"/>
            <a:ext cx="38846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GB"/>
              <a:t>http://jaysmith.us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477000"/>
            <a:ext cx="9128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fld id="{BDFA137C-95B7-44AB-B64A-E8C7227F38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sldNum="0" hdr="0" dt="0"/>
  <p:txStyles>
    <p:titleStyle>
      <a:lvl1pPr algn="l" defTabSz="457200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+mj-lt"/>
          <a:ea typeface="Lucida Sans Unicode" pitchFamily="34" charset="0"/>
          <a:cs typeface="+mj-cs"/>
        </a:defRPr>
      </a:lvl1pPr>
      <a:lvl2pPr algn="l" defTabSz="457200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fontAlgn="base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cs typeface="Lucida Sans Unicode" pitchFamily="34" charset="0"/>
        </a:defRPr>
      </a:lvl6pPr>
      <a:lvl7pPr marL="914400" algn="l" defTabSz="457200" rtl="0" fontAlgn="base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cs typeface="Lucida Sans Unicode" pitchFamily="34" charset="0"/>
        </a:defRPr>
      </a:lvl7pPr>
      <a:lvl8pPr marL="1371600" algn="l" defTabSz="457200" rtl="0" fontAlgn="base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cs typeface="Lucida Sans Unicode" pitchFamily="34" charset="0"/>
        </a:defRPr>
      </a:lvl8pPr>
      <a:lvl9pPr marL="1828800" algn="l" defTabSz="457200" rtl="0" fontAlgn="base">
        <a:lnSpc>
          <a:spcPct val="118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 Black" pitchFamily="34" charset="0"/>
        <a:defRPr sz="3200">
          <a:solidFill>
            <a:srgbClr val="FFFFFF"/>
          </a:solidFill>
          <a:latin typeface="Arial Black" pitchFamily="34" charset="0"/>
          <a:cs typeface="Lucida Sans Unicode" pitchFamily="34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6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http://jaysmith.us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28800"/>
            <a:ext cx="7315200" cy="990600"/>
          </a:xfrm>
        </p:spPr>
        <p:txBody>
          <a:bodyPr/>
          <a:lstStyle/>
          <a:p>
            <a:pPr algn="ctr" eaLnBrk="1" hangingPunct="1"/>
            <a:r>
              <a:rPr lang="en-US" sz="2800" dirty="0" smtClean="0">
                <a:solidFill>
                  <a:schemeClr val="tx1"/>
                </a:solidFill>
              </a:rPr>
              <a:t>Understanding the Manifesto for Agile Software Development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914400" y="4648200"/>
            <a:ext cx="4800600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chemeClr val="tx1"/>
                </a:solidFill>
              </a:rPr>
              <a:t>Jay Smith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chemeClr val="tx1"/>
                </a:solidFill>
              </a:rPr>
              <a:t>Microsoft ASP .NET MVP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chemeClr val="tx1"/>
                </a:solidFill>
              </a:rPr>
              <a:t>PMO Architect and Evangelist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chemeClr val="tx1"/>
                </a:solidFill>
              </a:rPr>
              <a:t>Tyson Foods, Inc.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 Black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Lucida Sans Unicode" pitchFamily="34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http://jaysmith.us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50"/>
            <a:ext cx="9144000" cy="62865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/>
              <a:t>The professional goal of every software developer and every development team is to deliver the highest possible value to employers and customers.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Yet our projects fail, or fail to deliver value, at a dismaying rate.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The principles and values of agile software development were formed as a way to help team break the cycle of process inflation and to focus on simple techniques for reaching their goals.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http://jaysmith.us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50"/>
            <a:ext cx="9144000" cy="62865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“Agile Principles, Patterns, and Practices” </a:t>
            </a:r>
          </a:p>
          <a:p>
            <a:pPr eaLnBrk="1" hangingPunct="1">
              <a:buNone/>
            </a:pPr>
            <a:r>
              <a:rPr lang="en-US" dirty="0" smtClean="0"/>
              <a:t>			by Robert C Martin and Micah Martin</a:t>
            </a:r>
          </a:p>
          <a:p>
            <a:pPr eaLnBrk="1" hangingPunct="1">
              <a:buNone/>
            </a:pPr>
            <a:endParaRPr lang="en-US" sz="1000" dirty="0" smtClean="0"/>
          </a:p>
          <a:p>
            <a:pPr eaLnBrk="1" hangingPunct="1"/>
            <a:r>
              <a:rPr lang="en-US" dirty="0" smtClean="0"/>
              <a:t>The Manifesto for Agile Software Development</a:t>
            </a:r>
          </a:p>
          <a:p>
            <a:pPr eaLnBrk="1" hangingPunct="1">
              <a:buNone/>
            </a:pPr>
            <a:r>
              <a:rPr lang="en-US" dirty="0" smtClean="0"/>
              <a:t>			http://agilemanifesto.org</a:t>
            </a:r>
          </a:p>
          <a:p>
            <a:pPr eaLnBrk="1" hangingPunct="1">
              <a:buNone/>
            </a:pPr>
            <a:endParaRPr lang="en-US" sz="1000" dirty="0" smtClean="0"/>
          </a:p>
          <a:p>
            <a:pPr eaLnBrk="1" hangingPunct="1"/>
            <a:r>
              <a:rPr lang="en-US" dirty="0" smtClean="0"/>
              <a:t>History: The Agile Manifesto</a:t>
            </a:r>
          </a:p>
          <a:p>
            <a:pPr eaLnBrk="1" hangingPunct="1">
              <a:buNone/>
            </a:pPr>
            <a:r>
              <a:rPr lang="en-US" dirty="0" smtClean="0"/>
              <a:t>			 http://agilemanifesto.org/history.html</a:t>
            </a:r>
          </a:p>
          <a:p>
            <a:pPr eaLnBrk="1" hangingPunct="1">
              <a:buNone/>
            </a:pPr>
            <a:endParaRPr lang="en-US" sz="1000" dirty="0" smtClean="0"/>
          </a:p>
          <a:p>
            <a:pPr eaLnBrk="1" hangingPunct="1"/>
            <a:r>
              <a:rPr lang="en-US" dirty="0" smtClean="0"/>
              <a:t>Additional Resources</a:t>
            </a:r>
          </a:p>
          <a:p>
            <a:pPr eaLnBrk="1" hangingPunct="1">
              <a:buNone/>
            </a:pPr>
            <a:r>
              <a:rPr lang="en-US" dirty="0" smtClean="0"/>
              <a:t>			 http://delicious.com/jay.smith/Agile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http://jaysmith.us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8DAAE3-50D6-4A6A-BEFF-B33FC50789C4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The Beginning of Agile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Manifesto for Agile Software Development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Individuals and interactions over Process and Tools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Working software over comprehensive documentation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Customer collaboration over contract negotiation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Responding to change over following a plan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Some Agile Principles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Summary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Resources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http://jaysmith.us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8BCD5F-1903-43F7-9652-D9187F1563FD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smtClean="0">
                <a:solidFill>
                  <a:schemeClr val="bg1"/>
                </a:solidFill>
              </a:rPr>
              <a:t>The Beginning of Agile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625" y="1371601"/>
            <a:ext cx="8535988" cy="47244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February 11-13, 2001 Snowbird Sky Resort, Utah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Extreme Programming</a:t>
            </a:r>
          </a:p>
          <a:p>
            <a:pPr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SCRUM</a:t>
            </a:r>
          </a:p>
          <a:p>
            <a:pPr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DSDM</a:t>
            </a:r>
          </a:p>
          <a:p>
            <a:pPr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Adaptive Software Development</a:t>
            </a:r>
          </a:p>
          <a:p>
            <a:pPr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Crystal</a:t>
            </a:r>
          </a:p>
          <a:p>
            <a:pPr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Feature-Driven Development</a:t>
            </a:r>
          </a:p>
          <a:p>
            <a:pPr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Pragmatic Programming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http://jaysmith.us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A6DD97-0886-4067-9BE4-106FE0485E63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smtClean="0"/>
              <a:t>Manifesto for Agile Software Development</a:t>
            </a:r>
            <a:endParaRPr lang="en-GB" sz="2800" smtClean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We are uncovering better ways of developing </a:t>
            </a:r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software by doing it and helping others do it.</a:t>
            </a:r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 smtClean="0"/>
              <a:t>Through this work we have come to value:</a:t>
            </a:r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dirty="0" smtClean="0"/>
              <a:t>Individuals and interactions</a:t>
            </a:r>
            <a:r>
              <a:rPr lang="en-GB" dirty="0" smtClean="0"/>
              <a:t> over process and tools</a:t>
            </a:r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dirty="0" smtClean="0"/>
              <a:t>Working Software</a:t>
            </a:r>
            <a:r>
              <a:rPr lang="en-GB" dirty="0" smtClean="0"/>
              <a:t> over comprehensive documentation</a:t>
            </a:r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dirty="0" smtClean="0"/>
              <a:t>Customer collaboration</a:t>
            </a:r>
            <a:r>
              <a:rPr lang="en-GB" dirty="0" smtClean="0"/>
              <a:t> over contract negotiation</a:t>
            </a:r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dirty="0" smtClean="0"/>
              <a:t>Responding to change</a:t>
            </a:r>
            <a:r>
              <a:rPr lang="en-GB" dirty="0" smtClean="0"/>
              <a:t> over following a plan</a:t>
            </a:r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That is, while there is value on the items on the right, we value the items on the left more.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http://jaysmith.us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42AD09-457D-4A6A-8B10-DC37E5C72A2B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smtClean="0"/>
              <a:t>Manifesto for Agile Software Development</a:t>
            </a:r>
            <a:endParaRPr lang="en-GB" sz="2800" smtClean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625" y="1525587"/>
            <a:ext cx="8535988" cy="4646613"/>
          </a:xfrm>
        </p:spPr>
        <p:txBody>
          <a:bodyPr/>
          <a:lstStyle/>
          <a:p>
            <a:pPr algn="ctr">
              <a:buNone/>
            </a:pPr>
            <a:endParaRPr lang="en-GB" b="1" i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GB" b="1" i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GB" b="1" i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GB" b="1" i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GB" b="1" i="1" dirty="0" smtClean="0">
                <a:latin typeface="Arial" pitchFamily="34" charset="0"/>
                <a:cs typeface="Arial" pitchFamily="34" charset="0"/>
              </a:rPr>
              <a:t>Individuals and interactions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over process and tools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http://jaysmith.us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42AD09-457D-4A6A-8B10-DC37E5C72A2B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smtClean="0"/>
              <a:t>Manifesto for Agile Software Development</a:t>
            </a:r>
            <a:endParaRPr lang="en-GB" sz="2800" smtClean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4495800"/>
            <a:ext cx="7848600" cy="914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Lucida Sans Unicode" pitchFamily="34" charset="0"/>
                <a:cs typeface="+mn-cs"/>
              </a:rPr>
              <a:t>Martin’s First Law of Documentation</a:t>
            </a:r>
          </a:p>
          <a:p>
            <a:pPr marL="341313" indent="-341313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baseline="0" dirty="0" smtClean="0">
                <a:solidFill>
                  <a:schemeClr val="tx1"/>
                </a:solidFill>
              </a:rPr>
              <a:t>Produce no document unless its need is immediate and significant</a:t>
            </a:r>
            <a:endParaRPr lang="en-US" sz="2000" i="1" dirty="0" smtClean="0">
              <a:solidFill>
                <a:schemeClr val="tx1"/>
              </a:solidFill>
            </a:endParaRPr>
          </a:p>
          <a:p>
            <a:pPr marL="341313" marR="0" lvl="0" indent="-341313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itchFamily="34" charset="0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1625" y="1371601"/>
            <a:ext cx="8535988" cy="27432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i="1" dirty="0" smtClean="0"/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i="1" dirty="0" smtClean="0"/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i="1" dirty="0" smtClean="0"/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i="1" dirty="0" smtClean="0"/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dirty="0" smtClean="0"/>
              <a:t>Working software</a:t>
            </a:r>
            <a:r>
              <a:rPr lang="en-GB" dirty="0" smtClean="0"/>
              <a:t> over comprehensive documentation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http://jaysmith.us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42AD09-457D-4A6A-8B10-DC37E5C72A2B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smtClean="0"/>
              <a:t>Manifesto for Agile Software Development</a:t>
            </a:r>
            <a:endParaRPr lang="en-GB" sz="2800" smtClean="0">
              <a:solidFill>
                <a:schemeClr val="bg1"/>
              </a:solidFill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304800" y="1371600"/>
            <a:ext cx="8535988" cy="5027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ctr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24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itchFamily="34" charset="0"/>
              <a:cs typeface="+mn-cs"/>
            </a:endParaRPr>
          </a:p>
          <a:p>
            <a:pPr marL="341313" marR="0" lvl="0" indent="-341313" algn="ctr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24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itchFamily="34" charset="0"/>
              <a:cs typeface="+mn-cs"/>
            </a:endParaRPr>
          </a:p>
          <a:p>
            <a:pPr marL="341313" marR="0" lvl="0" indent="-341313" algn="ctr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24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itchFamily="34" charset="0"/>
              <a:cs typeface="+mn-cs"/>
            </a:endParaRPr>
          </a:p>
          <a:p>
            <a:pPr marL="341313" marR="0" lvl="0" indent="-341313" algn="ctr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24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itchFamily="34" charset="0"/>
              <a:cs typeface="+mn-cs"/>
            </a:endParaRPr>
          </a:p>
          <a:p>
            <a:pPr marL="341313" indent="-341313" algn="ctr" eaLnBrk="1" hangingPunct="1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 smtClean="0">
                <a:solidFill>
                  <a:schemeClr val="tx1"/>
                </a:solidFill>
              </a:rPr>
              <a:t>Customer collaboration </a:t>
            </a:r>
            <a:r>
              <a:rPr lang="en-GB" sz="2400" dirty="0" smtClean="0">
                <a:solidFill>
                  <a:schemeClr val="tx1"/>
                </a:solidFill>
              </a:rPr>
              <a:t>over contract negotiation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Lucida Sans Unicode" pitchFamily="34" charset="0"/>
              <a:cs typeface="+mn-cs"/>
            </a:endParaRPr>
          </a:p>
          <a:p>
            <a:pPr marL="341313" marR="0" lvl="0" indent="-341313" algn="l" defTabSz="457200" rtl="0" eaLnBrk="0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Lucida Sans Unicode" pitchFamily="34" charset="0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http://jaysmith.us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42AD09-457D-4A6A-8B10-DC37E5C72A2B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smtClean="0"/>
              <a:t>Manifesto for Agile Software Development</a:t>
            </a:r>
            <a:endParaRPr lang="en-GB" sz="2800" smtClean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i="1" dirty="0" smtClean="0"/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i="1" dirty="0" smtClean="0"/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i="1" dirty="0" smtClean="0"/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 i="1" dirty="0" smtClean="0"/>
          </a:p>
          <a:p>
            <a:pPr algn="ctr" eaLnBrk="1" hangingPunct="1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i="1" dirty="0" smtClean="0"/>
              <a:t>Responding to change</a:t>
            </a:r>
            <a:r>
              <a:rPr lang="en-GB" dirty="0" smtClean="0"/>
              <a:t> over following a plan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/>
              <a:t>http://jaysmith.us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42AD09-457D-4A6A-8B10-DC37E5C72A2B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/>
              <a:t>Agile Principles</a:t>
            </a:r>
            <a:endParaRPr lang="en-GB" sz="28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01625" y="1066800"/>
          <a:ext cx="8537575" cy="533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Black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884</Words>
  <PresentationFormat>On-screen Show (4:3)</PresentationFormat>
  <Paragraphs>209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Understanding the Manifesto for Agile Software Development</vt:lpstr>
      <vt:lpstr>Agenda</vt:lpstr>
      <vt:lpstr>The Beginning of Agile</vt:lpstr>
      <vt:lpstr>Manifesto for Agile Software Development</vt:lpstr>
      <vt:lpstr>Manifesto for Agile Software Development</vt:lpstr>
      <vt:lpstr>Manifesto for Agile Software Development</vt:lpstr>
      <vt:lpstr>Manifesto for Agile Software Development</vt:lpstr>
      <vt:lpstr>Manifesto for Agile Software Development</vt:lpstr>
      <vt:lpstr>Agile Principles</vt:lpstr>
      <vt:lpstr>Summary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Tyson Foods, Inc.</dc:creator>
  <cp:lastModifiedBy>Jay W. Smith</cp:lastModifiedBy>
  <cp:revision>96</cp:revision>
  <dcterms:modified xsi:type="dcterms:W3CDTF">2008-11-10T22:11:25Z</dcterms:modified>
</cp:coreProperties>
</file>