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74" r:id="rId2"/>
    <p:sldId id="273" r:id="rId3"/>
    <p:sldId id="286" r:id="rId4"/>
    <p:sldId id="287" r:id="rId5"/>
    <p:sldId id="288" r:id="rId6"/>
    <p:sldId id="285" r:id="rId7"/>
    <p:sldId id="278" r:id="rId8"/>
    <p:sldId id="280" r:id="rId9"/>
  </p:sldIdLst>
  <p:sldSz cx="9144000" cy="6858000" type="screen4x3"/>
  <p:notesSz cx="7008813" cy="9294813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99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156" autoAdjust="0"/>
  </p:normalViewPr>
  <p:slideViewPr>
    <p:cSldViewPr>
      <p:cViewPr varScale="1">
        <p:scale>
          <a:sx n="57" d="100"/>
          <a:sy n="57" d="100"/>
        </p:scale>
        <p:origin x="-1524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70338" y="0"/>
            <a:ext cx="3036887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81100" y="696913"/>
            <a:ext cx="4646613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0088" y="4416425"/>
            <a:ext cx="5608637" cy="418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829675"/>
            <a:ext cx="3036888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F912EBF-CBF9-492A-B10D-82D6C6B238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60B7CAA-8366-4BB5-A843-1B9A856F46A4}" type="slidenum">
              <a:rPr lang="en-GB" smtClean="0">
                <a:ea typeface="Lucida Sans Unicode" pitchFamily="34" charset="0"/>
              </a:rPr>
              <a:pPr/>
              <a:t>2</a:t>
            </a:fld>
            <a:endParaRPr lang="en-GB" smtClean="0">
              <a:ea typeface="Lucida Sans Unicode" pitchFamily="34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3"/>
          <p:cNvSpPr>
            <a:spLocks noChangeArrowheads="1"/>
          </p:cNvSpPr>
          <p:nvPr>
            <p:ph type="body"/>
          </p:nvPr>
        </p:nvSpPr>
        <p:spPr>
          <a:xfrm>
            <a:off x="700088" y="4416425"/>
            <a:ext cx="5610225" cy="418465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DD675C8-6CCB-472E-9B6E-F31B76E293BE}" type="slidenum">
              <a:rPr lang="en-GB" smtClean="0">
                <a:ea typeface="Lucida Sans Unicode" pitchFamily="34" charset="0"/>
              </a:rPr>
              <a:pPr/>
              <a:t>3</a:t>
            </a:fld>
            <a:endParaRPr lang="en-GB" smtClean="0">
              <a:ea typeface="Lucida Sans Unicode" pitchFamily="34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3"/>
          <p:cNvSpPr>
            <a:spLocks noChangeArrowheads="1"/>
          </p:cNvSpPr>
          <p:nvPr>
            <p:ph type="body"/>
          </p:nvPr>
        </p:nvSpPr>
        <p:spPr>
          <a:xfrm>
            <a:off x="700088" y="4416425"/>
            <a:ext cx="5610225" cy="418465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D4CEE24-5E5B-493A-938C-7F2BE34B24A1}" type="slidenum">
              <a:rPr lang="en-GB" smtClean="0">
                <a:ea typeface="Lucida Sans Unicode" pitchFamily="34" charset="0"/>
              </a:rPr>
              <a:pPr/>
              <a:t>4</a:t>
            </a:fld>
            <a:endParaRPr lang="en-GB" smtClean="0">
              <a:ea typeface="Lucida Sans Unicode" pitchFamily="34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3"/>
          <p:cNvSpPr>
            <a:spLocks noChangeArrowheads="1"/>
          </p:cNvSpPr>
          <p:nvPr>
            <p:ph type="body"/>
          </p:nvPr>
        </p:nvSpPr>
        <p:spPr>
          <a:xfrm>
            <a:off x="700088" y="4416425"/>
            <a:ext cx="5610225" cy="418465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9D9FE61-C30E-49B7-9412-412BA4FE901E}" type="slidenum">
              <a:rPr lang="en-GB" smtClean="0">
                <a:ea typeface="Lucida Sans Unicode" pitchFamily="34" charset="0"/>
              </a:rPr>
              <a:pPr/>
              <a:t>5</a:t>
            </a:fld>
            <a:endParaRPr lang="en-GB" smtClean="0">
              <a:ea typeface="Lucida Sans Unicode" pitchFamily="34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>
            <p:ph type="body"/>
          </p:nvPr>
        </p:nvSpPr>
        <p:spPr>
          <a:xfrm>
            <a:off x="700088" y="4416425"/>
            <a:ext cx="5610225" cy="4184650"/>
          </a:xfrm>
          <a:noFill/>
          <a:ln/>
        </p:spPr>
        <p:txBody>
          <a:bodyPr wrap="none" anchor="ctr"/>
          <a:lstStyle/>
          <a:p>
            <a:r>
              <a:rPr lang="en-US" smtClean="0"/>
              <a:t>People are the most important ingredient of success.  A good process will not save a project from failure if the team doesn’t have strong players, but a bad process can make even the strongest of players ineffective.  Even a group of strong players can fail badly if they don’t work as a team.</a:t>
            </a:r>
          </a:p>
          <a:p>
            <a:endParaRPr lang="en-US" smtClean="0"/>
          </a:p>
          <a:p>
            <a:r>
              <a:rPr lang="en-US" smtClean="0"/>
              <a:t>A strong player is not necessarily an ace programmer.  A strong player may be an average programmer but someone who works well with others.  Working well with others – communicating and interacting – is more important than raw programmer talent.  </a:t>
            </a:r>
          </a:p>
          <a:p>
            <a:endParaRPr lang="en-US" smtClean="0"/>
          </a:p>
          <a:p>
            <a:r>
              <a:rPr lang="en-US" smtClean="0"/>
              <a:t>A team of average programmers who communicate well are more likely to succeed than is a group of superstars who fail to interact as a team.</a:t>
            </a:r>
          </a:p>
          <a:p>
            <a:endParaRPr lang="en-US" smtClean="0"/>
          </a:p>
          <a:p>
            <a:r>
              <a:rPr lang="en-US" smtClean="0"/>
              <a:t>Tools can be very important to success.  Compilers, interactive development environments, source control systems, and so on, are all vital to the functioning of a team of developers.  However, tools can be overemphasized.  An overabundance of big, unwieldy tools is just as bad as lack of tools.</a:t>
            </a:r>
          </a:p>
          <a:p>
            <a:endParaRPr lang="en-US" smtClean="0"/>
          </a:p>
          <a:p>
            <a:r>
              <a:rPr lang="en-US" smtClean="0"/>
              <a:t>Start small.  Don’t assume that you’ve outgrown a tool until you’ve tried it and found that you can’t use it.  Instead of buying the top of the line source code repository, try a free one instead.  Use it until you demonstrate that you’ve outgrown it.</a:t>
            </a:r>
          </a:p>
          <a:p>
            <a:endParaRPr lang="en-US" smtClean="0"/>
          </a:p>
          <a:p>
            <a:r>
              <a:rPr lang="en-US" smtClean="0"/>
              <a:t>Before you buy team licenses for the best computer-aided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4CBE-EACF-4D70-A75F-E8EE299086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14989-95E3-4DA6-B414-E64109FFFD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4013" y="57150"/>
            <a:ext cx="2133600" cy="6342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57150"/>
            <a:ext cx="6249988" cy="6342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A955A-DEA9-491F-8E89-357CAE6CF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57150"/>
            <a:ext cx="571817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371600"/>
            <a:ext cx="4191000" cy="5027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1600"/>
            <a:ext cx="4192588" cy="5027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>
          <a:xfrm>
            <a:off x="304800" y="6534150"/>
            <a:ext cx="3884613" cy="3063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7924800" y="6553200"/>
            <a:ext cx="912813" cy="3063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01D28-85FD-4AD5-A185-A6BAA2692D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908FB-7412-433B-8A55-738A832453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7A23C-456F-4469-9B34-563BFB4246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371600"/>
            <a:ext cx="4191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1600"/>
            <a:ext cx="4192588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43E8E-B1A7-4D48-B032-AA5E4E4733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51580-8631-43F6-AD85-4A2B4318DE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1693E-E48F-4365-947A-BE81D02901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5A163-3D97-4F28-98FE-2C12652D37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EB2AA-8ACE-42A6-AE44-A665DB0C88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8B269-AF7C-475B-BF3D-85420079DC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footer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5" descr="flowers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31100" y="5118100"/>
            <a:ext cx="16129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6" descr="header-2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57150"/>
            <a:ext cx="5718175" cy="62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371600"/>
            <a:ext cx="8535988" cy="5027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04800" y="6477000"/>
            <a:ext cx="38846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1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924800" y="6477000"/>
            <a:ext cx="9128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1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fld id="{96D37F07-D40F-4944-AD97-3DAB0BDF4D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sldNum="0" hdr="0" dt="0"/>
  <p:txStyles>
    <p:titleStyle>
      <a:lvl1pPr algn="l" defTabSz="457200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200">
          <a:solidFill>
            <a:srgbClr val="FFFFFF"/>
          </a:solidFill>
          <a:latin typeface="+mj-lt"/>
          <a:ea typeface="Lucida Sans Unicode" pitchFamily="34" charset="0"/>
          <a:cs typeface="+mj-cs"/>
        </a:defRPr>
      </a:lvl1pPr>
      <a:lvl2pPr algn="l" defTabSz="457200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200">
          <a:solidFill>
            <a:srgbClr val="FFFFFF"/>
          </a:solidFill>
          <a:latin typeface="Arial Black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200">
          <a:solidFill>
            <a:srgbClr val="FFFFFF"/>
          </a:solidFill>
          <a:latin typeface="Arial Black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200">
          <a:solidFill>
            <a:srgbClr val="FFFFFF"/>
          </a:solidFill>
          <a:latin typeface="Arial Black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200">
          <a:solidFill>
            <a:srgbClr val="FFFFFF"/>
          </a:solidFill>
          <a:latin typeface="Arial Black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fontAlgn="base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200">
          <a:solidFill>
            <a:srgbClr val="FFFFFF"/>
          </a:solidFill>
          <a:latin typeface="Arial Black" pitchFamily="34" charset="0"/>
          <a:cs typeface="Lucida Sans Unicode" pitchFamily="34" charset="0"/>
        </a:defRPr>
      </a:lvl6pPr>
      <a:lvl7pPr marL="914400" algn="l" defTabSz="457200" rtl="0" fontAlgn="base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200">
          <a:solidFill>
            <a:srgbClr val="FFFFFF"/>
          </a:solidFill>
          <a:latin typeface="Arial Black" pitchFamily="34" charset="0"/>
          <a:cs typeface="Lucida Sans Unicode" pitchFamily="34" charset="0"/>
        </a:defRPr>
      </a:lvl7pPr>
      <a:lvl8pPr marL="1371600" algn="l" defTabSz="457200" rtl="0" fontAlgn="base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200">
          <a:solidFill>
            <a:srgbClr val="FFFFFF"/>
          </a:solidFill>
          <a:latin typeface="Arial Black" pitchFamily="34" charset="0"/>
          <a:cs typeface="Lucida Sans Unicode" pitchFamily="34" charset="0"/>
        </a:defRPr>
      </a:lvl8pPr>
      <a:lvl9pPr marL="1828800" algn="l" defTabSz="457200" rtl="0" fontAlgn="base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200">
          <a:solidFill>
            <a:srgbClr val="FFFFFF"/>
          </a:solidFill>
          <a:latin typeface="Arial Black" pitchFamily="34" charset="0"/>
          <a:cs typeface="Lucida Sans Unicode" pitchFamily="34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6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57200" rtl="0" fontAlgn="base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</a:rPr>
              <a:t>http://jaysmith.us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828800"/>
            <a:ext cx="5718175" cy="990600"/>
          </a:xfrm>
        </p:spPr>
        <p:txBody>
          <a:bodyPr/>
          <a:lstStyle/>
          <a:p>
            <a:pPr algn="ctr" eaLnBrk="1" hangingPunct="1"/>
            <a:r>
              <a:rPr lang="en-US" sz="2800" smtClean="0">
                <a:solidFill>
                  <a:schemeClr val="tx1"/>
                </a:solidFill>
              </a:rPr>
              <a:t>Introduction to Agile Principles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914400" y="4648200"/>
            <a:ext cx="4800600" cy="152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chemeClr val="tx1"/>
                </a:solidFill>
              </a:rPr>
              <a:t>Jay Smith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chemeClr val="tx1"/>
                </a:solidFill>
              </a:rPr>
              <a:t>Microsoft ASP .NET MVP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chemeClr val="tx1"/>
                </a:solidFill>
              </a:rPr>
              <a:t>PMO Architect and Evangelist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chemeClr val="tx1"/>
                </a:solidFill>
              </a:rPr>
              <a:t>Tyson Foods,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</a:rPr>
              <a:t>http://jaysmith.us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A3A271-557B-4D9C-9197-CD4EA25A4B90}" type="slidenum">
              <a:rPr lang="en-GB" smtClean="0">
                <a:ea typeface="Lucida Sans Unicode" pitchFamily="34" charset="0"/>
              </a:rPr>
              <a:pPr/>
              <a:t>2</a:t>
            </a:fld>
            <a:endParaRPr lang="en-GB" smtClean="0">
              <a:ea typeface="Lucida Sans Unicode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446213"/>
            <a:ext cx="8537575" cy="49561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The Beginning of Agile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Manifesto for Agile Software Development</a:t>
            </a:r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</a:rPr>
              <a:t>http://jaysmith.us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51F718-5483-416C-AA23-A428048EFB38}" type="slidenum">
              <a:rPr lang="en-GB" smtClean="0">
                <a:ea typeface="Lucida Sans Unicode" pitchFamily="34" charset="0"/>
              </a:rPr>
              <a:pPr/>
              <a:t>3</a:t>
            </a:fld>
            <a:endParaRPr lang="en-GB" smtClean="0">
              <a:ea typeface="Lucida Sans Unicode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smtClean="0">
                <a:solidFill>
                  <a:schemeClr val="bg1"/>
                </a:solidFill>
              </a:rPr>
              <a:t>The Beginning of Agile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446213"/>
            <a:ext cx="8537575" cy="49561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The Beginning of Agile</a:t>
            </a:r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</a:rPr>
              <a:t>http://jaysmith.us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2C96F8-ADAE-4B4F-8E45-0155A97CA81D}" type="slidenum">
              <a:rPr lang="en-GB" smtClean="0">
                <a:ea typeface="Lucida Sans Unicode" pitchFamily="34" charset="0"/>
              </a:rPr>
              <a:pPr/>
              <a:t>4</a:t>
            </a:fld>
            <a:endParaRPr lang="en-GB" smtClean="0">
              <a:ea typeface="Lucida Sans Unicode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smtClean="0"/>
              <a:t>Manifesto for Agile Software Development</a:t>
            </a:r>
            <a:endParaRPr lang="en-GB" sz="2800" smtClean="0">
              <a:solidFill>
                <a:schemeClr val="bg1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066800"/>
            <a:ext cx="8537575" cy="5335588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smtClean="0"/>
              <a:t>We are uncovering better ways of developing </a:t>
            </a:r>
          </a:p>
          <a:p>
            <a:pPr algn="ctr"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smtClean="0"/>
              <a:t>software by doing it and helping others do it.</a:t>
            </a:r>
          </a:p>
          <a:p>
            <a:pPr algn="ctr"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smtClean="0"/>
              <a:t>Through this work we have come to value:</a:t>
            </a:r>
          </a:p>
          <a:p>
            <a:pPr algn="ctr"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algn="ctr"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i="1" smtClean="0"/>
              <a:t>Individuals and interactions</a:t>
            </a:r>
            <a:r>
              <a:rPr lang="en-GB" smtClean="0"/>
              <a:t> over process and tools</a:t>
            </a:r>
          </a:p>
          <a:p>
            <a:pPr algn="ctr"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i="1" smtClean="0"/>
              <a:t>Working Software</a:t>
            </a:r>
            <a:r>
              <a:rPr lang="en-GB" smtClean="0"/>
              <a:t> over comprehensive documentation</a:t>
            </a:r>
          </a:p>
          <a:p>
            <a:pPr algn="ctr"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i="1" smtClean="0"/>
              <a:t>Customer collaboration</a:t>
            </a:r>
            <a:r>
              <a:rPr lang="en-GB" smtClean="0"/>
              <a:t> over contract negotiation</a:t>
            </a:r>
          </a:p>
          <a:p>
            <a:pPr algn="ctr"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i="1" smtClean="0"/>
              <a:t>Responding to change</a:t>
            </a:r>
            <a:r>
              <a:rPr lang="en-GB" smtClean="0"/>
              <a:t> over following a plan</a:t>
            </a:r>
          </a:p>
          <a:p>
            <a:pPr algn="ctr"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algn="ctr"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That is, while there is value on the items on the right, we value the items on the left more.</a:t>
            </a:r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</a:rPr>
              <a:t>http://jaysmith.us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BE955F5-2B8A-4A59-8953-B21074C0B0F5}" type="slidenum">
              <a:rPr lang="en-GB" smtClean="0">
                <a:ea typeface="Lucida Sans Unicode" pitchFamily="34" charset="0"/>
              </a:rPr>
              <a:pPr/>
              <a:t>5</a:t>
            </a:fld>
            <a:endParaRPr lang="en-GB" smtClean="0">
              <a:ea typeface="Lucida Sans Unicode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smtClean="0"/>
              <a:t>Manifesto for Agile Software Development</a:t>
            </a:r>
            <a:endParaRPr lang="en-GB" sz="2800" smtClean="0">
              <a:solidFill>
                <a:schemeClr val="bg1"/>
              </a:solidFill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066800"/>
            <a:ext cx="8537575" cy="5335588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i="1" smtClean="0"/>
          </a:p>
          <a:p>
            <a:pPr algn="ctr"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i="1" smtClean="0"/>
          </a:p>
          <a:p>
            <a:pPr algn="ctr"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i="1" smtClean="0"/>
          </a:p>
          <a:p>
            <a:pPr algn="ctr"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i="1" smtClean="0"/>
          </a:p>
          <a:p>
            <a:pPr algn="ctr"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i="1" smtClean="0"/>
              <a:t>Individuals and interactions</a:t>
            </a:r>
            <a:r>
              <a:rPr lang="en-GB" smtClean="0"/>
              <a:t> over process and tools</a:t>
            </a:r>
          </a:p>
          <a:p>
            <a:pPr algn="ctr"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</a:rPr>
              <a:t>http://jaysmith.us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150"/>
            <a:ext cx="9144000" cy="62865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Extreme Programming is a set of simple and concrete practices that combine into an agile development process.  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r>
              <a:rPr lang="en-US" smtClean="0"/>
              <a:t>XP is a good general-purpose method for developing software.  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r>
              <a:rPr lang="en-US" smtClean="0"/>
              <a:t>Many project teams will be able to adopt it as is.  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r>
              <a:rPr lang="en-US" smtClean="0"/>
              <a:t>Many others will be able to adapt it by adding or modifying practices.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</a:rPr>
              <a:t>http://jaysmith.us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150"/>
            <a:ext cx="9144000" cy="62865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Extreme Programming – http://extremeprogramming.org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pitchFamily="34" charset="0"/>
              </a:rPr>
              <a:t>http://jaysmith.us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150"/>
            <a:ext cx="9144000" cy="62865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Contact Info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Jay Smith - </a:t>
            </a:r>
            <a:r>
              <a:rPr lang="en-US" smtClean="0">
                <a:solidFill>
                  <a:schemeClr val="tx1"/>
                </a:solidFill>
              </a:rPr>
              <a:t>jay@jaysmith.us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solidFill>
                  <a:schemeClr val="tx1"/>
                </a:solidFill>
              </a:rPr>
              <a:t>					 http://jaysmith.us</a:t>
            </a:r>
          </a:p>
          <a:p>
            <a:pPr eaLnBrk="1" hangingPunct="1">
              <a:buFont typeface="Arial" charset="0"/>
              <a:buNone/>
            </a:pPr>
            <a:endParaRPr lang="en-US" smtClean="0">
              <a:solidFill>
                <a:schemeClr val="tx1"/>
              </a:solidFill>
            </a:endParaRP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Twitter – http://twitter.com/JaySmith</a:t>
            </a:r>
          </a:p>
          <a:p>
            <a:pPr eaLnBrk="1" hangingPunct="1">
              <a:buFont typeface="Arial" charset="0"/>
              <a:buNone/>
            </a:pPr>
            <a:endParaRPr lang="en-US" smtClean="0">
              <a:solidFill>
                <a:schemeClr val="tx1"/>
              </a:solidFill>
            </a:endParaRP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LinkedIn - http://www.linkedin.com/in/jaywsmith</a:t>
            </a:r>
          </a:p>
          <a:p>
            <a:pPr eaLnBrk="1" hangingPunct="1"/>
            <a:endParaRPr lang="en-US" smtClean="0">
              <a:solidFill>
                <a:srgbClr val="FF9900"/>
              </a:solidFill>
            </a:endParaRP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NWA .NET User Group - http://nwadnug.org</a:t>
            </a:r>
          </a:p>
          <a:p>
            <a:pPr eaLnBrk="1" hangingPunct="1"/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Black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471</Words>
  <Application>Microsoft Office PowerPoint</Application>
  <PresentationFormat>On-screen Show (4:3)</PresentationFormat>
  <Paragraphs>77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Lucida Sans Unicode</vt:lpstr>
      <vt:lpstr>Arial Black</vt:lpstr>
      <vt:lpstr>Times New Roman</vt:lpstr>
      <vt:lpstr>Wingdings</vt:lpstr>
      <vt:lpstr>Default Design</vt:lpstr>
      <vt:lpstr>Introduction to Agile Principles</vt:lpstr>
      <vt:lpstr>Agenda</vt:lpstr>
      <vt:lpstr>The Beginning of Agile</vt:lpstr>
      <vt:lpstr>Manifesto for Agile Software Development</vt:lpstr>
      <vt:lpstr>Manifesto for Agile Software Development</vt:lpstr>
      <vt:lpstr>Summary</vt:lpstr>
      <vt:lpstr>Resources</vt:lpstr>
      <vt:lpstr>Contact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Tyson Foods, Inc.</dc:creator>
  <cp:lastModifiedBy>TSNWLADM</cp:lastModifiedBy>
  <cp:revision>58</cp:revision>
  <dcterms:modified xsi:type="dcterms:W3CDTF">2011-09-06T21:41:17Z</dcterms:modified>
</cp:coreProperties>
</file>