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8" r:id="rId1"/>
  </p:sldMasterIdLst>
  <p:notesMasterIdLst>
    <p:notesMasterId r:id="rId15"/>
  </p:notesMasterIdLst>
  <p:handoutMasterIdLst>
    <p:handoutMasterId r:id="rId16"/>
  </p:handoutMasterIdLst>
  <p:sldIdLst>
    <p:sldId id="288" r:id="rId2"/>
    <p:sldId id="289" r:id="rId3"/>
    <p:sldId id="272" r:id="rId4"/>
    <p:sldId id="263" r:id="rId5"/>
    <p:sldId id="299" r:id="rId6"/>
    <p:sldId id="294" r:id="rId7"/>
    <p:sldId id="292" r:id="rId8"/>
    <p:sldId id="291" r:id="rId9"/>
    <p:sldId id="293" r:id="rId10"/>
    <p:sldId id="283" r:id="rId11"/>
    <p:sldId id="295" r:id="rId12"/>
    <p:sldId id="297" r:id="rId13"/>
    <p:sldId id="265" r:id="rId1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xmlns:mc="http://schemas.openxmlformats.org/markup-compatibility/2006" xmlns:a14="http://schemas.microsoft.com/office/drawing/2010/main" val="FF0000" mc:Ignorable=""/>
    <a:srgbClr xmlns:mc="http://schemas.openxmlformats.org/markup-compatibility/2006" xmlns:a14="http://schemas.microsoft.com/office/drawing/2010/main" val="EA3A4E" mc:Ignorabl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59" autoAdjust="0"/>
    <p:restoredTop sz="79574" autoAdjust="0"/>
  </p:normalViewPr>
  <p:slideViewPr>
    <p:cSldViewPr>
      <p:cViewPr varScale="1">
        <p:scale>
          <a:sx n="56" d="100"/>
          <a:sy n="56" d="100"/>
        </p:scale>
        <p:origin x="-1488"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9" d="100"/>
          <a:sy n="69"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2971800" cy="449263"/>
          </a:xfrm>
          <a:prstGeom prst="rect">
            <a:avLst/>
          </a:prstGeom>
          <a:noFill/>
          <a:ln w="9525">
            <a:noFill/>
            <a:miter lim="800000"/>
            <a:headEnd/>
            <a:tailEnd/>
          </a:ln>
          <a:effectLst/>
        </p:spPr>
        <p:txBody>
          <a:bodyPr vert="horz" wrap="square" lIns="90562" tIns="45281" rIns="90562" bIns="45281" numCol="1" anchor="t" anchorCtr="0" compatLnSpc="1">
            <a:prstTxWarp prst="textNoShape">
              <a:avLst/>
            </a:prstTxWarp>
          </a:bodyPr>
          <a:lstStyle>
            <a:lvl1pPr defTabSz="906648">
              <a:defRPr sz="1200"/>
            </a:lvl1pPr>
          </a:lstStyle>
          <a:p>
            <a:pPr>
              <a:defRPr/>
            </a:pPr>
            <a:endParaRPr lang="en-US"/>
          </a:p>
        </p:txBody>
      </p:sp>
      <p:sp>
        <p:nvSpPr>
          <p:cNvPr id="65539" name="Rectangle 3"/>
          <p:cNvSpPr>
            <a:spLocks noGrp="1" noChangeArrowheads="1"/>
          </p:cNvSpPr>
          <p:nvPr>
            <p:ph type="dt" sz="quarter" idx="1"/>
          </p:nvPr>
        </p:nvSpPr>
        <p:spPr bwMode="auto">
          <a:xfrm>
            <a:off x="3886200" y="0"/>
            <a:ext cx="2971800" cy="449263"/>
          </a:xfrm>
          <a:prstGeom prst="rect">
            <a:avLst/>
          </a:prstGeom>
          <a:noFill/>
          <a:ln w="9525">
            <a:noFill/>
            <a:miter lim="800000"/>
            <a:headEnd/>
            <a:tailEnd/>
          </a:ln>
          <a:effectLst/>
        </p:spPr>
        <p:txBody>
          <a:bodyPr vert="horz" wrap="square" lIns="90562" tIns="45281" rIns="90562" bIns="45281" numCol="1" anchor="t" anchorCtr="0" compatLnSpc="1">
            <a:prstTxWarp prst="textNoShape">
              <a:avLst/>
            </a:prstTxWarp>
          </a:bodyPr>
          <a:lstStyle>
            <a:lvl1pPr algn="r" defTabSz="906648">
              <a:defRPr sz="1200"/>
            </a:lvl1pPr>
          </a:lstStyle>
          <a:p>
            <a:pPr>
              <a:defRPr/>
            </a:pPr>
            <a:endParaRPr lang="en-US"/>
          </a:p>
        </p:txBody>
      </p:sp>
      <p:sp>
        <p:nvSpPr>
          <p:cNvPr id="65540" name="Rectangle 4"/>
          <p:cNvSpPr>
            <a:spLocks noGrp="1" noChangeArrowheads="1"/>
          </p:cNvSpPr>
          <p:nvPr>
            <p:ph type="ftr" sz="quarter" idx="2"/>
          </p:nvPr>
        </p:nvSpPr>
        <p:spPr bwMode="auto">
          <a:xfrm>
            <a:off x="0" y="8694738"/>
            <a:ext cx="2971800" cy="449262"/>
          </a:xfrm>
          <a:prstGeom prst="rect">
            <a:avLst/>
          </a:prstGeom>
          <a:noFill/>
          <a:ln w="9525">
            <a:noFill/>
            <a:miter lim="800000"/>
            <a:headEnd/>
            <a:tailEnd/>
          </a:ln>
          <a:effectLst/>
        </p:spPr>
        <p:txBody>
          <a:bodyPr vert="horz" wrap="square" lIns="90562" tIns="45281" rIns="90562" bIns="45281" numCol="1" anchor="b" anchorCtr="0" compatLnSpc="1">
            <a:prstTxWarp prst="textNoShape">
              <a:avLst/>
            </a:prstTxWarp>
          </a:bodyPr>
          <a:lstStyle>
            <a:lvl1pPr defTabSz="906648">
              <a:defRPr sz="1200"/>
            </a:lvl1pPr>
          </a:lstStyle>
          <a:p>
            <a:pPr>
              <a:defRPr/>
            </a:pPr>
            <a:endParaRPr lang="en-US"/>
          </a:p>
        </p:txBody>
      </p:sp>
      <p:sp>
        <p:nvSpPr>
          <p:cNvPr id="65541" name="Rectangle 5"/>
          <p:cNvSpPr>
            <a:spLocks noGrp="1" noChangeArrowheads="1"/>
          </p:cNvSpPr>
          <p:nvPr>
            <p:ph type="sldNum" sz="quarter" idx="3"/>
          </p:nvPr>
        </p:nvSpPr>
        <p:spPr bwMode="auto">
          <a:xfrm>
            <a:off x="3886200" y="8694738"/>
            <a:ext cx="2971800" cy="449262"/>
          </a:xfrm>
          <a:prstGeom prst="rect">
            <a:avLst/>
          </a:prstGeom>
          <a:noFill/>
          <a:ln w="9525">
            <a:noFill/>
            <a:miter lim="800000"/>
            <a:headEnd/>
            <a:tailEnd/>
          </a:ln>
          <a:effectLst/>
        </p:spPr>
        <p:txBody>
          <a:bodyPr vert="horz" wrap="square" lIns="90562" tIns="45281" rIns="90562" bIns="45281" numCol="1" anchor="b" anchorCtr="0" compatLnSpc="1">
            <a:prstTxWarp prst="textNoShape">
              <a:avLst/>
            </a:prstTxWarp>
          </a:bodyPr>
          <a:lstStyle>
            <a:lvl1pPr algn="r" defTabSz="906648">
              <a:defRPr sz="1200"/>
            </a:lvl1pPr>
          </a:lstStyle>
          <a:p>
            <a:pPr>
              <a:defRPr/>
            </a:pPr>
            <a:fld id="{6E96A0F1-8F5C-4C94-AAB1-2B8899F778D2}" type="slidenum">
              <a:rPr lang="en-US"/>
              <a:pPr>
                <a:defRPr/>
              </a:pPr>
              <a:t>‹#›</a:t>
            </a:fld>
            <a:endParaRPr lang="en-US"/>
          </a:p>
        </p:txBody>
      </p:sp>
    </p:spTree>
    <p:extLst>
      <p:ext uri="{BB962C8B-B14F-4D97-AF65-F5344CB8AC3E}">
        <p14:creationId xmlns:p14="http://schemas.microsoft.com/office/powerpoint/2010/main" val="42381467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562" tIns="45281" rIns="90562" bIns="45281" numCol="1" anchor="t" anchorCtr="0" compatLnSpc="1">
            <a:prstTxWarp prst="textNoShape">
              <a:avLst/>
            </a:prstTxWarp>
          </a:bodyPr>
          <a:lstStyle>
            <a:lvl1pPr defTabSz="906648" eaLnBrk="1" hangingPunct="1">
              <a:defRPr sz="1200">
                <a:latin typeface="Arial" charset="0"/>
              </a:defRPr>
            </a:lvl1pPr>
          </a:lstStyle>
          <a:p>
            <a:pPr>
              <a:defRPr/>
            </a:pPr>
            <a:endParaRPr lang="en-US"/>
          </a:p>
        </p:txBody>
      </p:sp>
      <p:sp>
        <p:nvSpPr>
          <p:cNvPr id="614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0562" tIns="45281" rIns="90562" bIns="45281" numCol="1" anchor="t" anchorCtr="0" compatLnSpc="1">
            <a:prstTxWarp prst="textNoShape">
              <a:avLst/>
            </a:prstTxWarp>
          </a:bodyPr>
          <a:lstStyle>
            <a:lvl1pPr algn="r" defTabSz="906648" eaLnBrk="1" hangingPunct="1">
              <a:defRPr sz="1200">
                <a:latin typeface="Arial" charset="0"/>
              </a:defRPr>
            </a:lvl1pPr>
          </a:lstStyle>
          <a:p>
            <a:pPr>
              <a:defRPr/>
            </a:pPr>
            <a:endParaRPr lang="en-US"/>
          </a:p>
        </p:txBody>
      </p:sp>
      <p:sp>
        <p:nvSpPr>
          <p:cNvPr id="19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xmlns:mc="http://schemas.openxmlformats.org/markup-compatibility/2006" xmlns:a14="http://schemas.microsoft.com/office/drawing/2010/main" val="000000" mc:Ignorable=""/>
            </a:solidFill>
            <a:miter lim="800000"/>
            <a:headEnd/>
            <a:tailEnd/>
          </a:ln>
        </p:spPr>
      </p:sp>
      <p:sp>
        <p:nvSpPr>
          <p:cNvPr id="61445" name="Rectangle 5"/>
          <p:cNvSpPr>
            <a:spLocks noGrp="1" noChangeArrowheads="1"/>
          </p:cNvSpPr>
          <p:nvPr>
            <p:ph type="body" sz="quarter" idx="3"/>
          </p:nvPr>
        </p:nvSpPr>
        <p:spPr bwMode="auto">
          <a:xfrm>
            <a:off x="684213" y="4343400"/>
            <a:ext cx="5489575" cy="4114800"/>
          </a:xfrm>
          <a:prstGeom prst="rect">
            <a:avLst/>
          </a:prstGeom>
          <a:noFill/>
          <a:ln w="9525">
            <a:noFill/>
            <a:miter lim="800000"/>
            <a:headEnd/>
            <a:tailEnd/>
          </a:ln>
          <a:effectLst/>
        </p:spPr>
        <p:txBody>
          <a:bodyPr vert="horz" wrap="square" lIns="90562" tIns="45281" rIns="90562" bIns="4528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4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0562" tIns="45281" rIns="90562" bIns="45281" numCol="1" anchor="b" anchorCtr="0" compatLnSpc="1">
            <a:prstTxWarp prst="textNoShape">
              <a:avLst/>
            </a:prstTxWarp>
          </a:bodyPr>
          <a:lstStyle>
            <a:lvl1pPr defTabSz="906648" eaLnBrk="1" hangingPunct="1">
              <a:defRPr sz="1200">
                <a:latin typeface="Arial" charset="0"/>
              </a:defRPr>
            </a:lvl1pPr>
          </a:lstStyle>
          <a:p>
            <a:pPr>
              <a:defRPr/>
            </a:pPr>
            <a:endParaRPr lang="en-US"/>
          </a:p>
        </p:txBody>
      </p:sp>
      <p:sp>
        <p:nvSpPr>
          <p:cNvPr id="614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0562" tIns="45281" rIns="90562" bIns="45281" numCol="1" anchor="b" anchorCtr="0" compatLnSpc="1">
            <a:prstTxWarp prst="textNoShape">
              <a:avLst/>
            </a:prstTxWarp>
          </a:bodyPr>
          <a:lstStyle>
            <a:lvl1pPr algn="r" defTabSz="906648" eaLnBrk="1" hangingPunct="1">
              <a:defRPr sz="1200">
                <a:latin typeface="Arial" charset="0"/>
              </a:defRPr>
            </a:lvl1pPr>
          </a:lstStyle>
          <a:p>
            <a:pPr>
              <a:defRPr/>
            </a:pPr>
            <a:fld id="{92FB4C2C-FBAB-44D0-81EA-FED9F15AE18B}" type="slidenum">
              <a:rPr lang="en-US"/>
              <a:pPr>
                <a:defRPr/>
              </a:pPr>
              <a:t>‹#›</a:t>
            </a:fld>
            <a:endParaRPr lang="en-US"/>
          </a:p>
        </p:txBody>
      </p:sp>
    </p:spTree>
    <p:extLst>
      <p:ext uri="{BB962C8B-B14F-4D97-AF65-F5344CB8AC3E}">
        <p14:creationId xmlns:p14="http://schemas.microsoft.com/office/powerpoint/2010/main" val="66776096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en.wikipedia.org/wiki/COCOMO" TargetMode="External"/><Relationship Id="rId13" Type="http://schemas.openxmlformats.org/officeDocument/2006/relationships/hyperlink" Target="http://en.wikipedia.org/wiki/Use_Case" TargetMode="External"/><Relationship Id="rId3" Type="http://schemas.openxmlformats.org/officeDocument/2006/relationships/hyperlink" Target="http://en.wikipedia.org/wiki/Software_development_effort_estimation#cite_note-8" TargetMode="External"/><Relationship Id="rId7" Type="http://schemas.openxmlformats.org/officeDocument/2006/relationships/hyperlink" Target="http://en.wikipedia.org/wiki/MS_Project" TargetMode="External"/><Relationship Id="rId12" Type="http://schemas.openxmlformats.org/officeDocument/2006/relationships/hyperlink" Target="http://en.wikipedia.org/wiki/Software_development_effort_estimation#cite_note-11" TargetMode="External"/><Relationship Id="rId17" Type="http://schemas.openxmlformats.org/officeDocument/2006/relationships/hyperlink" Target="http://en.wikipedia.org/wiki/Wideband_Delphi" TargetMode="External"/><Relationship Id="rId2" Type="http://schemas.openxmlformats.org/officeDocument/2006/relationships/slide" Target="../slides/slide3.xml"/><Relationship Id="rId16" Type="http://schemas.openxmlformats.org/officeDocument/2006/relationships/hyperlink" Target="http://en.wikipedia.org/wiki/Planning_poker" TargetMode="External"/><Relationship Id="rId1" Type="http://schemas.openxmlformats.org/officeDocument/2006/relationships/notesMaster" Target="../notesMasters/notesMaster1.xml"/><Relationship Id="rId6" Type="http://schemas.openxmlformats.org/officeDocument/2006/relationships/hyperlink" Target="http://en.wikipedia.org/wiki/Work_breakdown_structure" TargetMode="External"/><Relationship Id="rId11" Type="http://schemas.openxmlformats.org/officeDocument/2006/relationships/hyperlink" Target="http://en.wikipedia.org/wiki/Function_Point_Analysis" TargetMode="External"/><Relationship Id="rId5" Type="http://schemas.openxmlformats.org/officeDocument/2006/relationships/hyperlink" Target="http://en.wikipedia.org/wiki/Analogy" TargetMode="External"/><Relationship Id="rId15" Type="http://schemas.openxmlformats.org/officeDocument/2006/relationships/hyperlink" Target="http://en.wikipedia.org/wiki/Agile_software_development" TargetMode="External"/><Relationship Id="rId10" Type="http://schemas.openxmlformats.org/officeDocument/2006/relationships/hyperlink" Target="http://en.wikipedia.org/wiki/Software_development_effort_estimation#cite_note-10" TargetMode="External"/><Relationship Id="rId4" Type="http://schemas.openxmlformats.org/officeDocument/2006/relationships/hyperlink" Target="http://en.wikipedia.org/wiki/Software_development_effort_estimation#cite_note-9" TargetMode="External"/><Relationship Id="rId9" Type="http://schemas.openxmlformats.org/officeDocument/2006/relationships/hyperlink" Target="http://en.wikipedia.org/wiki/SEER-SEM" TargetMode="External"/><Relationship Id="rId14" Type="http://schemas.openxmlformats.org/officeDocument/2006/relationships/hyperlink" Target="http://en.wikipedia.org/w/index.php?title=Story_points&amp;action=edit&amp;redlink=1"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pPr defTabSz="906463"/>
            <a:fld id="{5609AF5A-DAD0-44C8-86A6-088CAC469D8A}" type="slidenum">
              <a:rPr lang="en-US" smtClean="0"/>
              <a:pPr defTabSz="906463"/>
              <a:t>3</a:t>
            </a:fld>
            <a:endParaRPr lang="en-US" smtClean="0"/>
          </a:p>
        </p:txBody>
      </p:sp>
      <p:sp>
        <p:nvSpPr>
          <p:cNvPr id="23555" name="Rectangle 2"/>
          <p:cNvSpPr>
            <a:spLocks noGrp="1" noRot="1" noChangeAspect="1" noChangeArrowheads="1" noTextEdit="1"/>
          </p:cNvSpPr>
          <p:nvPr>
            <p:ph type="sldImg"/>
          </p:nvPr>
        </p:nvSpPr>
        <p:spPr>
          <a:xfrm>
            <a:off x="968375" y="547688"/>
            <a:ext cx="4922838" cy="3694112"/>
          </a:xfrm>
          <a:ln/>
        </p:spPr>
      </p:sp>
      <p:sp>
        <p:nvSpPr>
          <p:cNvPr id="23556" name="Rectangle 3"/>
          <p:cNvSpPr>
            <a:spLocks noGrp="1" noChangeArrowheads="1"/>
          </p:cNvSpPr>
          <p:nvPr>
            <p:ph type="body" idx="1"/>
          </p:nvPr>
        </p:nvSpPr>
        <p:spPr>
          <a:xfrm>
            <a:off x="685800" y="4381500"/>
            <a:ext cx="5486400" cy="4114800"/>
          </a:xfrm>
          <a:noFill/>
          <a:ln/>
        </p:spPr>
        <p:txBody>
          <a:bodyPr/>
          <a:lstStyle/>
          <a:p>
            <a:r>
              <a:rPr lang="en-US" b="1" dirty="0" smtClean="0"/>
              <a:t>Estimation approaches</a:t>
            </a:r>
          </a:p>
          <a:p>
            <a:endParaRPr lang="en-US" dirty="0" smtClean="0"/>
          </a:p>
          <a:p>
            <a:r>
              <a:rPr lang="en-US" dirty="0" smtClean="0"/>
              <a:t>There are many ways of categorizing estimation approaches, see for example </a:t>
            </a:r>
            <a:r>
              <a:rPr lang="en-US" baseline="30000" dirty="0" smtClean="0">
                <a:hlinkClick r:id="rId3"/>
              </a:rPr>
              <a:t>[9]</a:t>
            </a:r>
            <a:r>
              <a:rPr lang="en-US" baseline="30000" dirty="0" smtClean="0">
                <a:hlinkClick r:id="rId4"/>
              </a:rPr>
              <a:t>[10]</a:t>
            </a:r>
            <a:r>
              <a:rPr lang="en-US" dirty="0" smtClean="0"/>
              <a:t>. The top level categories are the following:</a:t>
            </a:r>
          </a:p>
          <a:p>
            <a:endParaRPr lang="en-US" dirty="0" smtClean="0"/>
          </a:p>
          <a:p>
            <a:r>
              <a:rPr lang="en-US" dirty="0" smtClean="0"/>
              <a:t>Expert estimation: The quantification step, i.e., the step where the estimate is produced based on judgmental processes.</a:t>
            </a:r>
          </a:p>
          <a:p>
            <a:endParaRPr lang="en-US" dirty="0" smtClean="0"/>
          </a:p>
          <a:p>
            <a:r>
              <a:rPr lang="en-US" dirty="0" smtClean="0"/>
              <a:t>Formal estimation model: The quantification step is based on mechanical processes, e.g., the use of a formula derived from historical data.</a:t>
            </a:r>
          </a:p>
          <a:p>
            <a:endParaRPr lang="en-US" dirty="0" smtClean="0"/>
          </a:p>
          <a:p>
            <a:r>
              <a:rPr lang="en-US" dirty="0" smtClean="0"/>
              <a:t>Combination-based estimation: The quantification step is based on a judgmental or mechanical combination of estimates from different sources.</a:t>
            </a:r>
          </a:p>
          <a:p>
            <a:endParaRPr lang="en-US" dirty="0" smtClean="0"/>
          </a:p>
          <a:p>
            <a:r>
              <a:rPr lang="en-US" dirty="0" smtClean="0"/>
              <a:t>Below are examples of estimation approaches within each category.</a:t>
            </a:r>
          </a:p>
          <a:p>
            <a:endParaRPr lang="en-US" dirty="0" smtClean="0">
              <a:hlinkClick r:id="rId5" tooltip="Analogy"/>
            </a:endParaRPr>
          </a:p>
          <a:p>
            <a:r>
              <a:rPr lang="en-US" dirty="0" smtClean="0">
                <a:hlinkClick r:id="rId5" tooltip="Analogy"/>
              </a:rPr>
              <a:t>Analogy</a:t>
            </a:r>
            <a:r>
              <a:rPr lang="en-US" dirty="0" smtClean="0"/>
              <a:t>-based estimation Formal estimation model ANGEL </a:t>
            </a:r>
          </a:p>
          <a:p>
            <a:r>
              <a:rPr lang="en-US" dirty="0" smtClean="0">
                <a:hlinkClick r:id="rId6" tooltip="Work breakdown structure"/>
              </a:rPr>
              <a:t>WBS-based</a:t>
            </a:r>
            <a:r>
              <a:rPr lang="en-US" dirty="0" smtClean="0"/>
              <a:t> (bottom up) estimation Expert estimation </a:t>
            </a:r>
            <a:r>
              <a:rPr lang="en-US" dirty="0" smtClean="0">
                <a:hlinkClick r:id="rId7" tooltip="MS Project"/>
              </a:rPr>
              <a:t>MS Project</a:t>
            </a:r>
            <a:r>
              <a:rPr lang="en-US" dirty="0" smtClean="0"/>
              <a:t>, company specific activity templates Parametric models Formal estimation model </a:t>
            </a:r>
            <a:r>
              <a:rPr lang="en-US" dirty="0" smtClean="0">
                <a:hlinkClick r:id="rId8" tooltip="COCOMO"/>
              </a:rPr>
              <a:t>COCOMO</a:t>
            </a:r>
            <a:r>
              <a:rPr lang="en-US" dirty="0" smtClean="0"/>
              <a:t>, SLIM, </a:t>
            </a:r>
            <a:r>
              <a:rPr lang="en-US" dirty="0" smtClean="0">
                <a:hlinkClick r:id="rId9" tooltip="SEER-SEM"/>
              </a:rPr>
              <a:t>SEER-SEM</a:t>
            </a:r>
            <a:r>
              <a:rPr lang="en-US" dirty="0" smtClean="0"/>
              <a:t> </a:t>
            </a:r>
          </a:p>
          <a:p>
            <a:r>
              <a:rPr lang="en-US" dirty="0" smtClean="0"/>
              <a:t>Size-based estimation models</a:t>
            </a:r>
            <a:r>
              <a:rPr lang="en-US" baseline="30000" dirty="0" smtClean="0">
                <a:hlinkClick r:id="rId10"/>
              </a:rPr>
              <a:t>[11]</a:t>
            </a:r>
            <a:r>
              <a:rPr lang="en-US" dirty="0" smtClean="0"/>
              <a:t> Formal estimation model </a:t>
            </a:r>
            <a:r>
              <a:rPr lang="en-US" dirty="0" smtClean="0">
                <a:hlinkClick r:id="rId11" tooltip="Function Point Analysis"/>
              </a:rPr>
              <a:t>Function Point Analysis</a:t>
            </a:r>
            <a:r>
              <a:rPr lang="en-US" baseline="30000" dirty="0" smtClean="0">
                <a:hlinkClick r:id="rId12"/>
              </a:rPr>
              <a:t>[12]</a:t>
            </a:r>
            <a:r>
              <a:rPr lang="en-US" dirty="0" smtClean="0"/>
              <a:t>, </a:t>
            </a:r>
            <a:r>
              <a:rPr lang="en-US" dirty="0" smtClean="0">
                <a:hlinkClick r:id="rId13" tooltip="Use Case"/>
              </a:rPr>
              <a:t>Use Case</a:t>
            </a:r>
            <a:r>
              <a:rPr lang="en-US" dirty="0" smtClean="0"/>
              <a:t> Analysis, </a:t>
            </a:r>
            <a:r>
              <a:rPr lang="en-US" dirty="0" smtClean="0">
                <a:hlinkClick r:id="rId14" tooltip="Story points (page does not exist)"/>
              </a:rPr>
              <a:t>Story points</a:t>
            </a:r>
            <a:r>
              <a:rPr lang="en-US" dirty="0" smtClean="0"/>
              <a:t>-based estimation in </a:t>
            </a:r>
            <a:r>
              <a:rPr lang="en-US" dirty="0" smtClean="0">
                <a:hlinkClick r:id="rId15" tooltip="Agile software development"/>
              </a:rPr>
              <a:t>Agile software development</a:t>
            </a:r>
            <a:r>
              <a:rPr lang="en-US" dirty="0" smtClean="0"/>
              <a:t> </a:t>
            </a:r>
          </a:p>
          <a:p>
            <a:r>
              <a:rPr lang="en-US" dirty="0" smtClean="0"/>
              <a:t>Group estimation Expert estimation </a:t>
            </a:r>
            <a:r>
              <a:rPr lang="en-US" dirty="0" smtClean="0">
                <a:hlinkClick r:id="rId16" tooltip="Planning poker"/>
              </a:rPr>
              <a:t>Planning poker</a:t>
            </a:r>
            <a:r>
              <a:rPr lang="en-US" dirty="0" smtClean="0"/>
              <a:t>, </a:t>
            </a:r>
            <a:r>
              <a:rPr lang="en-US" dirty="0" smtClean="0">
                <a:hlinkClick r:id="rId17" tooltip="Wideband &#10;Delphi"/>
              </a:rPr>
              <a:t>Wideband Delphi</a:t>
            </a:r>
            <a:r>
              <a:rPr lang="en-US" dirty="0" smtClean="0"/>
              <a:t> </a:t>
            </a:r>
          </a:p>
          <a:p>
            <a:r>
              <a:rPr lang="en-US" dirty="0" smtClean="0"/>
              <a:t>Mechanical combination Combination-based estimation Average of an analogy-based and a </a:t>
            </a:r>
            <a:r>
              <a:rPr lang="en-US" dirty="0" smtClean="0">
                <a:hlinkClick r:id="rId6" tooltip="Work&#10; breakdown structure"/>
              </a:rPr>
              <a:t>Work breakdown structure</a:t>
            </a:r>
            <a:r>
              <a:rPr lang="en-US" dirty="0" smtClean="0"/>
              <a:t>-based effort estimate </a:t>
            </a:r>
          </a:p>
          <a:p>
            <a:r>
              <a:rPr lang="en-US" dirty="0" smtClean="0"/>
              <a:t>Judgmental combination Combination-based estimation Expert judgment based on estimates from a parametric model and group estimation</a:t>
            </a:r>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pPr defTabSz="906463"/>
            <a:fld id="{5609AF5A-DAD0-44C8-86A6-088CAC469D8A}" type="slidenum">
              <a:rPr lang="en-US" smtClean="0"/>
              <a:pPr defTabSz="906463"/>
              <a:t>12</a:t>
            </a:fld>
            <a:endParaRPr lang="en-US" smtClean="0"/>
          </a:p>
        </p:txBody>
      </p:sp>
      <p:sp>
        <p:nvSpPr>
          <p:cNvPr id="23555" name="Rectangle 2"/>
          <p:cNvSpPr>
            <a:spLocks noGrp="1" noRot="1" noChangeAspect="1" noChangeArrowheads="1" noTextEdit="1"/>
          </p:cNvSpPr>
          <p:nvPr>
            <p:ph type="sldImg"/>
          </p:nvPr>
        </p:nvSpPr>
        <p:spPr>
          <a:xfrm>
            <a:off x="968375" y="547688"/>
            <a:ext cx="4922838" cy="3694112"/>
          </a:xfrm>
          <a:ln/>
        </p:spPr>
      </p:sp>
      <p:sp>
        <p:nvSpPr>
          <p:cNvPr id="23556" name="Rectangle 3"/>
          <p:cNvSpPr>
            <a:spLocks noGrp="1" noChangeArrowheads="1"/>
          </p:cNvSpPr>
          <p:nvPr>
            <p:ph type="body" idx="1"/>
          </p:nvPr>
        </p:nvSpPr>
        <p:spPr>
          <a:xfrm>
            <a:off x="685800" y="4381500"/>
            <a:ext cx="5486400" cy="4114800"/>
          </a:xfrm>
          <a:noFill/>
          <a:ln/>
        </p:spPr>
        <p:txBody>
          <a:bodyPr/>
          <a:lstStyle/>
          <a:p>
            <a:r>
              <a:rPr lang="en-GB" dirty="0" smtClean="0"/>
              <a:t>At the estimation meeting each estimator is given a deck</a:t>
            </a:r>
            <a:r>
              <a:rPr lang="en-GB" baseline="0" dirty="0" smtClean="0"/>
              <a:t> of cards.  </a:t>
            </a:r>
          </a:p>
          <a:p>
            <a:endParaRPr lang="en-GB" baseline="0" dirty="0" smtClean="0"/>
          </a:p>
          <a:p>
            <a:r>
              <a:rPr lang="en-GB" baseline="0" dirty="0" smtClean="0"/>
              <a:t>The team, which consist of programmers, testers, database engineers, analyst, user interaction, designers, and so on.</a:t>
            </a:r>
            <a:endParaRPr lang="en-GB"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lstStyle/>
          <a:p>
            <a:endParaRPr lang="en-US" dirty="0" smtClean="0"/>
          </a:p>
        </p:txBody>
      </p:sp>
      <p:sp>
        <p:nvSpPr>
          <p:cNvPr id="35844" name="Slide Number Placeholder 3"/>
          <p:cNvSpPr>
            <a:spLocks noGrp="1"/>
          </p:cNvSpPr>
          <p:nvPr>
            <p:ph type="sldNum" sz="quarter" idx="5"/>
          </p:nvPr>
        </p:nvSpPr>
        <p:spPr>
          <a:noFill/>
        </p:spPr>
        <p:txBody>
          <a:bodyPr/>
          <a:lstStyle/>
          <a:p>
            <a:pPr defTabSz="906463"/>
            <a:fld id="{126204D2-66D9-4D6C-AEF6-9A1EE5092D5D}" type="slidenum">
              <a:rPr lang="en-US" smtClean="0"/>
              <a:pPr defTabSz="906463"/>
              <a:t>13</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pPr defTabSz="906463"/>
            <a:fld id="{E1DAB713-209F-40EA-A692-CE41383DAAFF}" type="slidenum">
              <a:rPr lang="en-US" smtClean="0"/>
              <a:pPr defTabSz="906463"/>
              <a:t>4</a:t>
            </a:fld>
            <a:endParaRPr lang="en-US" smtClean="0"/>
          </a:p>
        </p:txBody>
      </p:sp>
      <p:sp>
        <p:nvSpPr>
          <p:cNvPr id="22531" name="Rectangle 2"/>
          <p:cNvSpPr>
            <a:spLocks noGrp="1" noRot="1" noChangeAspect="1" noChangeArrowheads="1" noTextEdit="1"/>
          </p:cNvSpPr>
          <p:nvPr>
            <p:ph type="sldImg"/>
          </p:nvPr>
        </p:nvSpPr>
        <p:spPr>
          <a:xfrm>
            <a:off x="968375" y="547688"/>
            <a:ext cx="4922838" cy="3694112"/>
          </a:xfrm>
          <a:ln/>
        </p:spPr>
      </p:sp>
      <p:sp>
        <p:nvSpPr>
          <p:cNvPr id="25604" name="Rectangle 3"/>
          <p:cNvSpPr>
            <a:spLocks noGrp="1" noChangeArrowheads="1"/>
          </p:cNvSpPr>
          <p:nvPr>
            <p:ph type="body" idx="1"/>
          </p:nvPr>
        </p:nvSpPr>
        <p:spPr>
          <a:xfrm>
            <a:off x="685800" y="4381500"/>
            <a:ext cx="5486400" cy="4114800"/>
          </a:xfrm>
          <a:ln/>
        </p:spPr>
        <p:txBody>
          <a:bodyPr/>
          <a:lstStyle/>
          <a:p>
            <a:pPr marL="166688" indent="-166688" eaLnBrk="1" hangingPunct="1">
              <a:defRPr/>
            </a:pPr>
            <a:r>
              <a:rPr lang="en-US" dirty="0" smtClean="0"/>
              <a:t>It is a variation of the Wideband</a:t>
            </a:r>
            <a:r>
              <a:rPr lang="en-US" baseline="0" dirty="0" smtClean="0"/>
              <a:t> Delphi method.  It is most commonly used in agile software development, in particular Extreme Programming or Scrum.</a:t>
            </a:r>
          </a:p>
          <a:p>
            <a:pPr marL="166688" indent="-166688" eaLnBrk="1" hangingPunct="1">
              <a:defRPr/>
            </a:pPr>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pPr defTabSz="906463"/>
            <a:fld id="{5609AF5A-DAD0-44C8-86A6-088CAC469D8A}" type="slidenum">
              <a:rPr lang="en-US" smtClean="0"/>
              <a:pPr defTabSz="906463"/>
              <a:t>5</a:t>
            </a:fld>
            <a:endParaRPr lang="en-US" smtClean="0"/>
          </a:p>
        </p:txBody>
      </p:sp>
      <p:sp>
        <p:nvSpPr>
          <p:cNvPr id="23555" name="Rectangle 2"/>
          <p:cNvSpPr>
            <a:spLocks noGrp="1" noRot="1" noChangeAspect="1" noChangeArrowheads="1" noTextEdit="1"/>
          </p:cNvSpPr>
          <p:nvPr>
            <p:ph type="sldImg"/>
          </p:nvPr>
        </p:nvSpPr>
        <p:spPr>
          <a:xfrm>
            <a:off x="968375" y="547688"/>
            <a:ext cx="4922838" cy="3694112"/>
          </a:xfrm>
          <a:ln/>
        </p:spPr>
      </p:sp>
      <p:sp>
        <p:nvSpPr>
          <p:cNvPr id="23556" name="Rectangle 3"/>
          <p:cNvSpPr>
            <a:spLocks noGrp="1" noChangeArrowheads="1"/>
          </p:cNvSpPr>
          <p:nvPr>
            <p:ph type="body" idx="1"/>
          </p:nvPr>
        </p:nvSpPr>
        <p:spPr>
          <a:xfrm>
            <a:off x="685800" y="4381500"/>
            <a:ext cx="5486400" cy="4114800"/>
          </a:xfrm>
          <a:noFill/>
          <a:ln/>
        </p:spPr>
        <p:txBody>
          <a:bodyPr/>
          <a:lstStyle/>
          <a:p>
            <a:endParaRPr lang="en-GB"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pPr defTabSz="906463"/>
            <a:fld id="{5609AF5A-DAD0-44C8-86A6-088CAC469D8A}" type="slidenum">
              <a:rPr lang="en-US" smtClean="0"/>
              <a:pPr defTabSz="906463"/>
              <a:t>6</a:t>
            </a:fld>
            <a:endParaRPr lang="en-US" smtClean="0"/>
          </a:p>
        </p:txBody>
      </p:sp>
      <p:sp>
        <p:nvSpPr>
          <p:cNvPr id="23555" name="Rectangle 2"/>
          <p:cNvSpPr>
            <a:spLocks noGrp="1" noRot="1" noChangeAspect="1" noChangeArrowheads="1" noTextEdit="1"/>
          </p:cNvSpPr>
          <p:nvPr>
            <p:ph type="sldImg"/>
          </p:nvPr>
        </p:nvSpPr>
        <p:spPr>
          <a:xfrm>
            <a:off x="968375" y="547688"/>
            <a:ext cx="4922838" cy="3694112"/>
          </a:xfrm>
          <a:ln/>
        </p:spPr>
      </p:sp>
      <p:sp>
        <p:nvSpPr>
          <p:cNvPr id="23556" name="Rectangle 3"/>
          <p:cNvSpPr>
            <a:spLocks noGrp="1" noChangeArrowheads="1"/>
          </p:cNvSpPr>
          <p:nvPr>
            <p:ph type="body" idx="1"/>
          </p:nvPr>
        </p:nvSpPr>
        <p:spPr>
          <a:xfrm>
            <a:off x="685800" y="4381500"/>
            <a:ext cx="5486400" cy="4114800"/>
          </a:xfrm>
          <a:noFill/>
          <a:ln/>
        </p:spPr>
        <p:txBody>
          <a:bodyPr/>
          <a:lstStyle/>
          <a:p>
            <a:endParaRPr lang="en-GB"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pPr defTabSz="906463"/>
            <a:fld id="{5609AF5A-DAD0-44C8-86A6-088CAC469D8A}" type="slidenum">
              <a:rPr lang="en-US" smtClean="0"/>
              <a:pPr defTabSz="906463"/>
              <a:t>7</a:t>
            </a:fld>
            <a:endParaRPr lang="en-US" smtClean="0"/>
          </a:p>
        </p:txBody>
      </p:sp>
      <p:sp>
        <p:nvSpPr>
          <p:cNvPr id="23555" name="Rectangle 2"/>
          <p:cNvSpPr>
            <a:spLocks noGrp="1" noRot="1" noChangeAspect="1" noChangeArrowheads="1" noTextEdit="1"/>
          </p:cNvSpPr>
          <p:nvPr>
            <p:ph type="sldImg"/>
          </p:nvPr>
        </p:nvSpPr>
        <p:spPr>
          <a:xfrm>
            <a:off x="968375" y="547688"/>
            <a:ext cx="4922838" cy="3694112"/>
          </a:xfrm>
          <a:ln/>
        </p:spPr>
      </p:sp>
      <p:sp>
        <p:nvSpPr>
          <p:cNvPr id="23556" name="Rectangle 3"/>
          <p:cNvSpPr>
            <a:spLocks noGrp="1" noChangeArrowheads="1"/>
          </p:cNvSpPr>
          <p:nvPr>
            <p:ph type="body" idx="1"/>
          </p:nvPr>
        </p:nvSpPr>
        <p:spPr>
          <a:xfrm>
            <a:off x="685800" y="4381500"/>
            <a:ext cx="5486400" cy="4114800"/>
          </a:xfrm>
          <a:noFill/>
          <a:ln/>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sz="2500" dirty="0" smtClean="0"/>
              <a:t>Cards use the Fibonacci sequence to reflect inherent uncertainty in estimating large items.</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sz="2500" dirty="0" smtClean="0"/>
              <a:t>Cards 1, 2, 3, 5, 8, 13, 20, 40, 100, ? (unsure) and a coffee cup (I need a break)</a:t>
            </a: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sz="250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t>Optionally an egg timer can be used to limit time spent discussing each item.</a:t>
            </a:r>
          </a:p>
          <a:p>
            <a:endParaRPr lang="en-GB"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pPr defTabSz="906463"/>
            <a:fld id="{5609AF5A-DAD0-44C8-86A6-088CAC469D8A}" type="slidenum">
              <a:rPr lang="en-US" smtClean="0"/>
              <a:pPr defTabSz="906463"/>
              <a:t>8</a:t>
            </a:fld>
            <a:endParaRPr lang="en-US" smtClean="0"/>
          </a:p>
        </p:txBody>
      </p:sp>
      <p:sp>
        <p:nvSpPr>
          <p:cNvPr id="23555" name="Rectangle 2"/>
          <p:cNvSpPr>
            <a:spLocks noGrp="1" noRot="1" noChangeAspect="1" noChangeArrowheads="1" noTextEdit="1"/>
          </p:cNvSpPr>
          <p:nvPr>
            <p:ph type="sldImg"/>
          </p:nvPr>
        </p:nvSpPr>
        <p:spPr>
          <a:xfrm>
            <a:off x="968375" y="547688"/>
            <a:ext cx="4922838" cy="3694112"/>
          </a:xfrm>
          <a:ln/>
        </p:spPr>
      </p:sp>
      <p:sp>
        <p:nvSpPr>
          <p:cNvPr id="23556" name="Rectangle 3"/>
          <p:cNvSpPr>
            <a:spLocks noGrp="1" noChangeArrowheads="1"/>
          </p:cNvSpPr>
          <p:nvPr>
            <p:ph type="body" idx="1"/>
          </p:nvPr>
        </p:nvSpPr>
        <p:spPr>
          <a:xfrm>
            <a:off x="685800" y="4381500"/>
            <a:ext cx="5486400" cy="4114800"/>
          </a:xfrm>
          <a:noFill/>
          <a:ln/>
        </p:spPr>
        <p:txBody>
          <a:bodyPr/>
          <a:lstStyle/>
          <a:p>
            <a:r>
              <a:rPr lang="en-GB" dirty="0" smtClean="0"/>
              <a:t>At the estimation meeting each estimator is given a deck</a:t>
            </a:r>
            <a:r>
              <a:rPr lang="en-GB" baseline="0" dirty="0" smtClean="0"/>
              <a:t> of cards.  </a:t>
            </a:r>
          </a:p>
          <a:p>
            <a:endParaRPr lang="en-GB" baseline="0" dirty="0" smtClean="0"/>
          </a:p>
          <a:p>
            <a:r>
              <a:rPr lang="en-GB" baseline="0" dirty="0" smtClean="0"/>
              <a:t>The team, which consist of programmers, testers, database engineers, analyst, user interaction, designers, and so on.</a:t>
            </a:r>
          </a:p>
          <a:p>
            <a:endParaRPr lang="en-GB" baseline="0" dirty="0" smtClean="0"/>
          </a:p>
          <a:p>
            <a:r>
              <a:rPr lang="en-GB" dirty="0" smtClean="0"/>
              <a:t>At the estimation meeting each estimator is given a deck</a:t>
            </a:r>
            <a:r>
              <a:rPr lang="en-GB" baseline="0" dirty="0" smtClean="0"/>
              <a:t> of cards.  </a:t>
            </a:r>
          </a:p>
          <a:p>
            <a:endParaRPr lang="en-GB" baseline="0" dirty="0" smtClean="0"/>
          </a:p>
          <a:p>
            <a:r>
              <a:rPr lang="en-GB" baseline="0" dirty="0" smtClean="0"/>
              <a:t>Tell PMO Roadmap story or EIM Re-estimation story</a:t>
            </a:r>
            <a:endParaRPr lang="en-GB" dirty="0" smtClean="0"/>
          </a:p>
          <a:p>
            <a:endParaRPr lang="en-GB"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pPr defTabSz="906463"/>
            <a:fld id="{5609AF5A-DAD0-44C8-86A6-088CAC469D8A}" type="slidenum">
              <a:rPr lang="en-US" smtClean="0"/>
              <a:pPr defTabSz="906463"/>
              <a:t>9</a:t>
            </a:fld>
            <a:endParaRPr lang="en-US" smtClean="0"/>
          </a:p>
        </p:txBody>
      </p:sp>
      <p:sp>
        <p:nvSpPr>
          <p:cNvPr id="23555" name="Rectangle 2"/>
          <p:cNvSpPr>
            <a:spLocks noGrp="1" noRot="1" noChangeAspect="1" noChangeArrowheads="1" noTextEdit="1"/>
          </p:cNvSpPr>
          <p:nvPr>
            <p:ph type="sldImg"/>
          </p:nvPr>
        </p:nvSpPr>
        <p:spPr>
          <a:xfrm>
            <a:off x="968375" y="547688"/>
            <a:ext cx="4922838" cy="3694112"/>
          </a:xfrm>
          <a:ln/>
        </p:spPr>
      </p:sp>
      <p:sp>
        <p:nvSpPr>
          <p:cNvPr id="23556" name="Rectangle 3"/>
          <p:cNvSpPr>
            <a:spLocks noGrp="1" noChangeArrowheads="1"/>
          </p:cNvSpPr>
          <p:nvPr>
            <p:ph type="body" idx="1"/>
          </p:nvPr>
        </p:nvSpPr>
        <p:spPr>
          <a:xfrm>
            <a:off x="685800" y="4381500"/>
            <a:ext cx="5486400" cy="4114800"/>
          </a:xfrm>
          <a:noFill/>
          <a:ln/>
        </p:spPr>
        <p:txBody>
          <a:bodyPr/>
          <a:lstStyle/>
          <a:p>
            <a:r>
              <a:rPr lang="en-GB" dirty="0" smtClean="0"/>
              <a:t>At the estimation meeting each estimator is given a deck</a:t>
            </a:r>
            <a:r>
              <a:rPr lang="en-GB" baseline="0" dirty="0" smtClean="0"/>
              <a:t> of cards.  </a:t>
            </a:r>
          </a:p>
          <a:p>
            <a:endParaRPr lang="en-GB" baseline="0" dirty="0" smtClean="0"/>
          </a:p>
          <a:p>
            <a:r>
              <a:rPr lang="en-US" sz="1200" dirty="0" smtClean="0"/>
              <a:t>During discussion, numbers must not be mentioned to avoid anchoring.</a:t>
            </a:r>
          </a:p>
          <a:p>
            <a:endParaRPr lang="en-US" sz="1200" dirty="0" smtClean="0"/>
          </a:p>
          <a:p>
            <a:r>
              <a:rPr lang="en-US" sz="1200" dirty="0" smtClean="0"/>
              <a:t>The developer with the most knowledge about the feature provides a short overview</a:t>
            </a:r>
          </a:p>
          <a:p>
            <a:r>
              <a:rPr lang="en-US" sz="1200" dirty="0" smtClean="0"/>
              <a:t>The team is given opportunity to ask questions and clarify assumptions.  The PM keeps notes.</a:t>
            </a:r>
          </a:p>
          <a:p>
            <a:r>
              <a:rPr lang="en-US" sz="1200" dirty="0" smtClean="0"/>
              <a:t>Each individual lays a card face down representing their estimate. </a:t>
            </a:r>
          </a:p>
          <a:p>
            <a:r>
              <a:rPr lang="en-US" sz="1200" dirty="0" smtClean="0"/>
              <a:t>Everyone reveals their cards.  There will be differences</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t>People with high and low estimates are given a soap box to offer justification for their estimate and discussion continues.</a:t>
            </a:r>
          </a:p>
          <a:p>
            <a:r>
              <a:rPr lang="en-US" sz="1200" dirty="0" smtClean="0"/>
              <a:t>Each individual lays a card down with their new estimate for this round.</a:t>
            </a:r>
          </a:p>
          <a:p>
            <a:r>
              <a:rPr lang="en-US" sz="1200" dirty="0" smtClean="0"/>
              <a:t>Repeat until a consensus is reached.  Usually not more than 3 rounds.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dirty="0" smtClean="0"/>
          </a:p>
          <a:p>
            <a:endParaRPr lang="en-US" sz="1200" dirty="0" smtClean="0"/>
          </a:p>
          <a:p>
            <a:endParaRPr lang="en-GB"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r>
              <a:rPr lang="en-US" dirty="0" smtClean="0"/>
              <a:t>What is a requirement?</a:t>
            </a:r>
          </a:p>
          <a:p>
            <a:endParaRPr lang="en-US" dirty="0" smtClean="0"/>
          </a:p>
          <a:p>
            <a:r>
              <a:rPr lang="en-US" dirty="0" smtClean="0"/>
              <a:t>SLOW DOWN, silence is good</a:t>
            </a:r>
          </a:p>
          <a:p>
            <a:endParaRPr lang="en-US" dirty="0" smtClean="0"/>
          </a:p>
          <a:p>
            <a:r>
              <a:rPr lang="en-US" dirty="0" smtClean="0"/>
              <a:t>REPEAT FOR AUDIENCE</a:t>
            </a:r>
          </a:p>
          <a:p>
            <a:endParaRPr lang="en-US" dirty="0" smtClean="0"/>
          </a:p>
          <a:p>
            <a:endParaRPr lang="en-US" dirty="0" smtClean="0"/>
          </a:p>
        </p:txBody>
      </p:sp>
      <p:sp>
        <p:nvSpPr>
          <p:cNvPr id="25604" name="Slide Number Placeholder 3"/>
          <p:cNvSpPr>
            <a:spLocks noGrp="1"/>
          </p:cNvSpPr>
          <p:nvPr>
            <p:ph type="sldNum" sz="quarter" idx="5"/>
          </p:nvPr>
        </p:nvSpPr>
        <p:spPr>
          <a:noFill/>
        </p:spPr>
        <p:txBody>
          <a:bodyPr/>
          <a:lstStyle/>
          <a:p>
            <a:pPr defTabSz="906463"/>
            <a:fld id="{CED596EA-D3FF-4E49-BEF4-D88B1A39A3E7}" type="slidenum">
              <a:rPr lang="en-US" smtClean="0"/>
              <a:pPr defTabSz="906463"/>
              <a:t>10</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pPr defTabSz="906463"/>
            <a:fld id="{5609AF5A-DAD0-44C8-86A6-088CAC469D8A}" type="slidenum">
              <a:rPr lang="en-US" smtClean="0"/>
              <a:pPr defTabSz="906463"/>
              <a:t>11</a:t>
            </a:fld>
            <a:endParaRPr lang="en-US" smtClean="0"/>
          </a:p>
        </p:txBody>
      </p:sp>
      <p:sp>
        <p:nvSpPr>
          <p:cNvPr id="23555" name="Rectangle 2"/>
          <p:cNvSpPr>
            <a:spLocks noGrp="1" noRot="1" noChangeAspect="1" noChangeArrowheads="1" noTextEdit="1"/>
          </p:cNvSpPr>
          <p:nvPr>
            <p:ph type="sldImg"/>
          </p:nvPr>
        </p:nvSpPr>
        <p:spPr>
          <a:xfrm>
            <a:off x="968375" y="547688"/>
            <a:ext cx="4922838" cy="3694112"/>
          </a:xfrm>
          <a:ln/>
        </p:spPr>
      </p:sp>
      <p:sp>
        <p:nvSpPr>
          <p:cNvPr id="23556" name="Rectangle 3"/>
          <p:cNvSpPr>
            <a:spLocks noGrp="1" noChangeArrowheads="1"/>
          </p:cNvSpPr>
          <p:nvPr>
            <p:ph type="body" idx="1"/>
          </p:nvPr>
        </p:nvSpPr>
        <p:spPr>
          <a:xfrm>
            <a:off x="685800" y="4381500"/>
            <a:ext cx="5486400" cy="4114800"/>
          </a:xfrm>
          <a:noFill/>
          <a:ln/>
        </p:spPr>
        <p:txBody>
          <a:bodyPr/>
          <a:lstStyle/>
          <a:p>
            <a:r>
              <a:rPr lang="en-GB" dirty="0" smtClean="0"/>
              <a:t>At the estimation meeting each estimator is given a deck</a:t>
            </a:r>
            <a:r>
              <a:rPr lang="en-GB" baseline="0" dirty="0" smtClean="0"/>
              <a:t> of cards.  </a:t>
            </a:r>
          </a:p>
          <a:p>
            <a:endParaRPr lang="en-GB" baseline="0" dirty="0" smtClean="0"/>
          </a:p>
          <a:p>
            <a:r>
              <a:rPr lang="en-GB" baseline="0" dirty="0" smtClean="0"/>
              <a:t>The team, which consist of programmers, testers, database engineers, analyst, user interaction, designers, and so on.</a:t>
            </a:r>
            <a:endParaRPr lang="en-GB"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xmlns:mc="http://schemas.openxmlformats.org/markup-compatibility/2006" xmlns:a14="http://schemas.microsoft.com/office/drawing/2010/main" val="FFFFFF" mc:Ignorable=""/>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xmlns:mc="http://schemas.openxmlformats.org/markup-compatibility/2006" xmlns:a14="http://schemas.microsoft.com/office/drawing/2010/main" val="FFFFFF" mc:Ignorable=""/>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38632BC-3BB9-4D52-AD6D-A110CFE17F7A}" type="datetimeFigureOut">
              <a:rPr lang="en-US" smtClean="0"/>
              <a:pPr/>
              <a:t>10/9/2010</a:t>
            </a:fld>
            <a:endParaRPr lang="en-US"/>
          </a:p>
        </p:txBody>
      </p:sp>
      <p:sp>
        <p:nvSpPr>
          <p:cNvPr id="5" name="Footer Placeholder 4"/>
          <p:cNvSpPr>
            <a:spLocks noGrp="1"/>
          </p:cNvSpPr>
          <p:nvPr>
            <p:ph type="ftr" sz="quarter" idx="11"/>
          </p:nvPr>
        </p:nvSpPr>
        <p:spPr/>
        <p:txBody>
          <a:bodyPr/>
          <a:lstStyle/>
          <a:p>
            <a:pPr>
              <a:defRPr/>
            </a:pP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C38632BC-3BB9-4D52-AD6D-A110CFE17F7A}" type="datetimeFigureOut">
              <a:rPr lang="en-US" smtClean="0"/>
              <a:pPr/>
              <a:t>10/9/2010</a:t>
            </a:fld>
            <a:endParaRPr lang="en-US"/>
          </a:p>
        </p:txBody>
      </p:sp>
      <p:sp>
        <p:nvSpPr>
          <p:cNvPr id="5" name="Footer Placeholder 4"/>
          <p:cNvSpPr>
            <a:spLocks noGrp="1"/>
          </p:cNvSpPr>
          <p:nvPr>
            <p:ph type="ftr" sz="quarter" idx="11"/>
          </p:nvPr>
        </p:nvSpPr>
        <p:spPr>
          <a:xfrm>
            <a:off x="457201" y="6248207"/>
            <a:ext cx="5573483" cy="365125"/>
          </a:xfrm>
        </p:spPr>
        <p:txBody>
          <a:bodyPr/>
          <a:lstStyle/>
          <a:p>
            <a:pPr>
              <a:defRPr/>
            </a:pPr>
            <a:endParaRPr lang="en-US"/>
          </a:p>
        </p:txBody>
      </p:sp>
      <p:sp>
        <p:nvSpPr>
          <p:cNvPr id="7" name="Rectangle 6"/>
          <p:cNvSpPr/>
          <p:nvPr/>
        </p:nvSpPr>
        <p:spPr bwMode="white">
          <a:xfrm>
            <a:off x="6096318" y="0"/>
            <a:ext cx="320040" cy="6858000"/>
          </a:xfrm>
          <a:prstGeom prst="rect">
            <a:avLst/>
          </a:prstGeom>
          <a:solidFill>
            <a:srgbClr xmlns:mc="http://schemas.openxmlformats.org/markup-compatibility/2006" xmlns:a14="http://schemas.microsoft.com/office/drawing/2010/main" val="FFFFFF" mc:Ignorable=""/>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1625" y="0"/>
            <a:ext cx="4803775"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01625" y="1279525"/>
            <a:ext cx="4192588" cy="52736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279525"/>
            <a:ext cx="4192587" cy="52736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C38632BC-3BB9-4D52-AD6D-A110CFE17F7A}" type="datetimeFigureOut">
              <a:rPr lang="en-US" smtClean="0"/>
              <a:pPr/>
              <a:t>10/9/2010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xmlns:mc="http://schemas.openxmlformats.org/markup-compatibility/2006" xmlns:a14="http://schemas.microsoft.com/office/drawing/2010/main" val="FFFFFF" mc:Ignorable=""/>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xmlns:mc="http://schemas.openxmlformats.org/markup-compatibility/2006" xmlns:a14="http://schemas.microsoft.com/office/drawing/2010/main" val="FFFFFF" mc:Ignorable=""/>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C38632BC-3BB9-4D52-AD6D-A110CFE17F7A}" type="datetimeFigureOut">
              <a:rPr lang="en-US" smtClean="0"/>
              <a:pPr/>
              <a:t>10/9/2010</a:t>
            </a:fld>
            <a:endParaRPr lang="en-US"/>
          </a:p>
        </p:txBody>
      </p:sp>
      <p:sp>
        <p:nvSpPr>
          <p:cNvPr id="14" name="Footer Placeholder 13"/>
          <p:cNvSpPr>
            <a:spLocks noGrp="1"/>
          </p:cNvSpPr>
          <p:nvPr>
            <p:ph type="ftr" sz="quarter" idx="12"/>
          </p:nvPr>
        </p:nvSpPr>
        <p:spPr/>
        <p:txBody>
          <a:body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C38632BC-3BB9-4D52-AD6D-A110CFE17F7A}" type="datetimeFigureOut">
              <a:rPr lang="en-US" smtClean="0"/>
              <a:pPr/>
              <a:t>10/9/2010</a:t>
            </a:fld>
            <a:endParaRPr lang="en-US"/>
          </a:p>
        </p:txBody>
      </p:sp>
      <p:sp>
        <p:nvSpPr>
          <p:cNvPr id="12" name="Footer Placeholder 11"/>
          <p:cNvSpPr>
            <a:spLocks noGrp="1"/>
          </p:cNvSpPr>
          <p:nvPr>
            <p:ph type="ftr" sz="quarter" idx="17"/>
          </p:nvPr>
        </p:nvSpPr>
        <p:spPr/>
        <p:txBody>
          <a:bodyPr rtlCol="0"/>
          <a:lstStyle/>
          <a:p>
            <a:pPr>
              <a:defRPr/>
            </a:pP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C38632BC-3BB9-4D52-AD6D-A110CFE17F7A}" type="datetimeFigureOut">
              <a:rPr lang="en-US" smtClean="0"/>
              <a:pPr/>
              <a:t>10/9/2010</a:t>
            </a:fld>
            <a:endParaRPr lang="en-US"/>
          </a:p>
        </p:txBody>
      </p:sp>
      <p:sp>
        <p:nvSpPr>
          <p:cNvPr id="14" name="Footer Placeholder 13"/>
          <p:cNvSpPr>
            <a:spLocks noGrp="1"/>
          </p:cNvSpPr>
          <p:nvPr>
            <p:ph type="ftr" sz="quarter" idx="17"/>
          </p:nvPr>
        </p:nvSpPr>
        <p:spPr/>
        <p:txBody>
          <a:bodyPr rtlCol="0"/>
          <a:lstStyle/>
          <a:p>
            <a:pPr>
              <a:defRPr/>
            </a:pP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xmlns:mc="http://schemas.openxmlformats.org/markup-compatibility/2006" xmlns:a14="http://schemas.microsoft.com/office/drawing/2010/main" val="FFFFFF" mc:Ignorable=""/>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xmlns:mc="http://schemas.openxmlformats.org/markup-compatibility/2006" xmlns:a14="http://schemas.microsoft.com/office/drawing/2010/main" val="FFFFFF" mc:Ignorable=""/>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38632BC-3BB9-4D52-AD6D-A110CFE17F7A}" type="datetimeFigureOut">
              <a:rPr lang="en-US" smtClean="0"/>
              <a:pPr/>
              <a:t>10/9/2010</a:t>
            </a:fld>
            <a:endParaRPr lang="en-US"/>
          </a:p>
        </p:txBody>
      </p:sp>
      <p:sp>
        <p:nvSpPr>
          <p:cNvPr id="4" name="Footer Placeholder 3"/>
          <p:cNvSpPr>
            <a:spLocks noGrp="1"/>
          </p:cNvSpPr>
          <p:nvPr>
            <p:ph type="ftr" sz="quarter" idx="11"/>
          </p:nvPr>
        </p:nvSpPr>
        <p:spPr/>
        <p:txBody>
          <a:bodyPr/>
          <a:lstStyle/>
          <a:p>
            <a:pPr>
              <a:defRPr/>
            </a:pP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8632BC-3BB9-4D52-AD6D-A110CFE17F7A}" type="datetimeFigureOut">
              <a:rPr lang="en-US" smtClean="0"/>
              <a:pPr/>
              <a:t>10/9/2010</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a:xfrm>
            <a:off x="0" y="6248400"/>
            <a:ext cx="533400" cy="381000"/>
          </a:xfrm>
          <a:prstGeom prst="rect">
            <a:avLst/>
          </a:prstGeom>
        </p:spPr>
        <p:txBody>
          <a:bodyPr/>
          <a:lstStyle>
            <a:lvl1pPr>
              <a:defRPr>
                <a:solidFill>
                  <a:schemeClr val="tx2"/>
                </a:solidFill>
              </a:defRPr>
            </a:lvl1pPr>
          </a:lstStyle>
          <a:p>
            <a:pPr>
              <a:defRPr/>
            </a:pPr>
            <a:fld id="{1B9321BF-CBE1-4FC2-B3CD-5F43895E8EE6}"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C38632BC-3BB9-4D52-AD6D-A110CFE17F7A}" type="datetimeFigureOut">
              <a:rPr lang="en-US" smtClean="0"/>
              <a:pPr/>
              <a:t>10/9/2010</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xmlns:mc="http://schemas.openxmlformats.org/markup-compatibility/2006" xmlns:a14="http://schemas.microsoft.com/office/drawing/2010/main" val="FFFFFF" mc:Ignorable=""/>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xmlns:mc="http://schemas.openxmlformats.org/markup-compatibility/2006" xmlns:a14="http://schemas.microsoft.com/office/drawing/2010/main" val="FFFFFF" mc:Ignorable=""/>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xmlns:mc="http://schemas.openxmlformats.org/markup-compatibility/2006" xmlns:a14="http://schemas.microsoft.com/office/drawing/2010/main" val="FFFFFF" mc:Ignorable=""/>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C38632BC-3BB9-4D52-AD6D-A110CFE17F7A}" type="datetimeFigureOut">
              <a:rPr lang="en-US" smtClean="0"/>
              <a:pPr/>
              <a:t>10/9/2010</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pPr>
              <a:defRPr/>
            </a:pP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C38632BC-3BB9-4D52-AD6D-A110CFE17F7A}" type="datetimeFigureOut">
              <a:rPr lang="en-US" smtClean="0"/>
              <a:pPr/>
              <a:t>10/9/2010</a:t>
            </a:fld>
            <a:endParaRPr lang="en-US" dirty="0"/>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pPr>
              <a:defRPr/>
            </a:pPr>
            <a:endParaRPr lang="en-US"/>
          </a:p>
        </p:txBody>
      </p:sp>
      <p:sp>
        <p:nvSpPr>
          <p:cNvPr id="7" name="Rectangle 6"/>
          <p:cNvSpPr/>
          <p:nvPr/>
        </p:nvSpPr>
        <p:spPr bwMode="white">
          <a:xfrm>
            <a:off x="0" y="1234440"/>
            <a:ext cx="9144000" cy="320040"/>
          </a:xfrm>
          <a:prstGeom prst="rect">
            <a:avLst/>
          </a:prstGeom>
          <a:solidFill>
            <a:srgbClr xmlns:mc="http://schemas.openxmlformats.org/markup-compatibility/2006" xmlns:a14="http://schemas.microsoft.com/office/drawing/2010/main" val="FFFFFF" mc:Ignorable=""/>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49" r:id="rId1"/>
    <p:sldLayoutId id="2147483850" r:id="rId2"/>
    <p:sldLayoutId id="2147483851" r:id="rId3"/>
    <p:sldLayoutId id="2147483852" r:id="rId4"/>
    <p:sldLayoutId id="2147483853" r:id="rId5"/>
    <p:sldLayoutId id="2147483854" r:id="rId6"/>
    <p:sldLayoutId id="2147483855" r:id="rId7"/>
    <p:sldLayoutId id="2147483856" r:id="rId8"/>
    <p:sldLayoutId id="2147483857" r:id="rId9"/>
    <p:sldLayoutId id="2147483858" r:id="rId10"/>
    <p:sldLayoutId id="2147483859" r:id="rId11"/>
    <p:sldLayoutId id="2147483860" r:id="rId12"/>
  </p:sldLayoutIdLst>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hyperlink" Target="http://www.planningpoker.com/detail.html" TargetMode="External"/><Relationship Id="rId7" Type="http://schemas.openxmlformats.org/officeDocument/2006/relationships/hyperlink" Target="http://twitter.com/JaySmith"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mailto:jay@jaysmith.us" TargetMode="External"/><Relationship Id="rId5" Type="http://schemas.openxmlformats.org/officeDocument/2006/relationships/hyperlink" Target="http://jaysmith.us/" TargetMode="External"/><Relationship Id="rId4" Type="http://schemas.openxmlformats.org/officeDocument/2006/relationships/hyperlink" Target="http://en.widipedia.com/wiki/Planning_poke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2" name="Picture 2" descr="https://intranet.5amsolutions.com/download/attachments/7144435/planning+poker+cards.jpg"/>
          <p:cNvPicPr>
            <a:picLocks noChangeAspect="1" noChangeArrowheads="1"/>
          </p:cNvPicPr>
          <p:nvPr/>
        </p:nvPicPr>
        <p:blipFill>
          <a:blip r:embed="rId2" cstate="print"/>
          <a:srcRect/>
          <a:stretch>
            <a:fillRect/>
          </a:stretch>
        </p:blipFill>
        <p:spPr bwMode="auto">
          <a:xfrm>
            <a:off x="0" y="0"/>
            <a:ext cx="9144000" cy="6019800"/>
          </a:xfrm>
          <a:prstGeom prst="rect">
            <a:avLst/>
          </a:prstGeom>
          <a:noFill/>
        </p:spPr>
      </p:pic>
      <p:sp>
        <p:nvSpPr>
          <p:cNvPr id="5" name="Title 4"/>
          <p:cNvSpPr>
            <a:spLocks noGrp="1"/>
          </p:cNvSpPr>
          <p:nvPr>
            <p:ph type="ctrTitle"/>
          </p:nvPr>
        </p:nvSpPr>
        <p:spPr/>
        <p:txBody>
          <a:bodyPr>
            <a:normAutofit fontScale="90000"/>
          </a:bodyPr>
          <a:lstStyle/>
          <a:p>
            <a:pPr lvl="0"/>
            <a:r>
              <a:rPr lang="en-US" b="1" cap="none" dirty="0" smtClean="0"/>
              <a:t>Planning Poker</a:t>
            </a:r>
            <a:br>
              <a:rPr lang="en-US" b="1" cap="none" dirty="0" smtClean="0"/>
            </a:br>
            <a:r>
              <a:rPr lang="en-US" sz="3100" b="1" cap="none" dirty="0"/>
              <a:t>Play, Estimate, Plan</a:t>
            </a:r>
            <a:r>
              <a:rPr lang="en-US" b="1" cap="none" dirty="0" smtClean="0"/>
              <a:t/>
            </a:r>
            <a:br>
              <a:rPr lang="en-US" b="1" cap="none" dirty="0" smtClean="0"/>
            </a:br>
            <a:endParaRPr lang="en-US" b="1" dirty="0"/>
          </a:p>
        </p:txBody>
      </p:sp>
      <p:sp>
        <p:nvSpPr>
          <p:cNvPr id="6" name="Subtitle 5"/>
          <p:cNvSpPr>
            <a:spLocks noGrp="1"/>
          </p:cNvSpPr>
          <p:nvPr>
            <p:ph type="subTitle" idx="1"/>
          </p:nvPr>
        </p:nvSpPr>
        <p:spPr/>
        <p:txBody>
          <a:bodyPr/>
          <a:lstStyle/>
          <a:p>
            <a:r>
              <a:rPr lang="en-US" dirty="0" smtClean="0"/>
              <a:t>Jay Smith – Tyson Foods, Inc.</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itle 1"/>
          <p:cNvSpPr>
            <a:spLocks noGrp="1"/>
          </p:cNvSpPr>
          <p:nvPr>
            <p:ph type="title"/>
          </p:nvPr>
        </p:nvSpPr>
        <p:spPr/>
        <p:txBody>
          <a:bodyPr>
            <a:normAutofit/>
          </a:bodyPr>
          <a:lstStyle/>
          <a:p>
            <a:r>
              <a:rPr lang="en-US" sz="3600" dirty="0" smtClean="0"/>
              <a:t>Lets Play</a:t>
            </a:r>
          </a:p>
        </p:txBody>
      </p:sp>
      <p:pic>
        <p:nvPicPr>
          <p:cNvPr id="83970" name="Picture 2" descr="http://blog.outsystems.com/aboutagility/4%20aces%20planning%20poker.JPG"/>
          <p:cNvPicPr>
            <a:picLocks noChangeAspect="1" noChangeArrowheads="1"/>
          </p:cNvPicPr>
          <p:nvPr/>
        </p:nvPicPr>
        <p:blipFill>
          <a:blip r:embed="rId3" cstate="print"/>
          <a:srcRect/>
          <a:stretch>
            <a:fillRect/>
          </a:stretch>
        </p:blipFill>
        <p:spPr bwMode="auto">
          <a:xfrm>
            <a:off x="0" y="1600200"/>
            <a:ext cx="1295400" cy="990600"/>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612648" y="228600"/>
            <a:ext cx="8156448" cy="987552"/>
          </a:xfrm>
          <a:noFill/>
        </p:spPr>
        <p:txBody>
          <a:bodyPr>
            <a:normAutofit/>
          </a:bodyPr>
          <a:lstStyle/>
          <a:p>
            <a:pPr eaLnBrk="1" hangingPunct="1"/>
            <a:r>
              <a:rPr lang="en-GB" sz="3600" dirty="0" smtClean="0"/>
              <a:t>The Game</a:t>
            </a:r>
            <a:endParaRPr lang="en-US" sz="3600" dirty="0" smtClean="0"/>
          </a:p>
        </p:txBody>
      </p:sp>
      <p:sp>
        <p:nvSpPr>
          <p:cNvPr id="4100" name="Rectangle 7"/>
          <p:cNvSpPr>
            <a:spLocks noGrp="1" noChangeArrowheads="1"/>
          </p:cNvSpPr>
          <p:nvPr>
            <p:ph type="body" sz="half" idx="1"/>
          </p:nvPr>
        </p:nvSpPr>
        <p:spPr>
          <a:xfrm>
            <a:off x="304800" y="1676400"/>
            <a:ext cx="8610599" cy="4191000"/>
          </a:xfrm>
        </p:spPr>
        <p:txBody>
          <a:bodyPr>
            <a:noAutofit/>
          </a:bodyPr>
          <a:lstStyle/>
          <a:p>
            <a:pPr>
              <a:buNone/>
            </a:pPr>
            <a:r>
              <a:rPr lang="en-US" sz="2800" dirty="0" smtClean="0"/>
              <a:t>Let’s define a feature</a:t>
            </a:r>
          </a:p>
          <a:p>
            <a:pPr>
              <a:buNone/>
            </a:pPr>
            <a:endParaRPr lang="en-US" sz="2800" dirty="0" smtClean="0"/>
          </a:p>
          <a:p>
            <a:pPr>
              <a:buNone/>
            </a:pPr>
            <a:r>
              <a:rPr lang="en-US" sz="2800" dirty="0" smtClean="0"/>
              <a:t>As a </a:t>
            </a:r>
            <a:r>
              <a:rPr lang="en-US" sz="2800" i="1" dirty="0" smtClean="0"/>
              <a:t>role</a:t>
            </a:r>
            <a:endParaRPr lang="en-US" sz="2800" dirty="0" smtClean="0"/>
          </a:p>
          <a:p>
            <a:pPr>
              <a:buNone/>
            </a:pPr>
            <a:r>
              <a:rPr lang="en-US" sz="2800" dirty="0" smtClean="0"/>
              <a:t>I want to </a:t>
            </a:r>
            <a:r>
              <a:rPr lang="en-US" sz="2800" i="1" dirty="0" smtClean="0"/>
              <a:t>action</a:t>
            </a:r>
            <a:endParaRPr lang="en-US" sz="2800" dirty="0" smtClean="0"/>
          </a:p>
          <a:p>
            <a:pPr>
              <a:buNone/>
            </a:pPr>
            <a:r>
              <a:rPr lang="en-US" sz="2800" dirty="0" smtClean="0"/>
              <a:t>So that I can </a:t>
            </a:r>
            <a:r>
              <a:rPr lang="en-US" sz="2800" i="1" dirty="0" smtClean="0"/>
              <a:t>benefit</a:t>
            </a:r>
            <a:endParaRPr lang="en-US" sz="2800" dirty="0" smtClean="0"/>
          </a:p>
        </p:txBody>
      </p:sp>
    </p:spTree>
    <p:extLst>
      <p:ext uri="{BB962C8B-B14F-4D97-AF65-F5344CB8AC3E}">
        <p14:creationId xmlns:p14="http://schemas.microsoft.com/office/powerpoint/2010/main" val="78897614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612648" y="228600"/>
            <a:ext cx="8156448" cy="987552"/>
          </a:xfrm>
          <a:noFill/>
        </p:spPr>
        <p:txBody>
          <a:bodyPr>
            <a:normAutofit/>
          </a:bodyPr>
          <a:lstStyle/>
          <a:p>
            <a:pPr eaLnBrk="1" hangingPunct="1"/>
            <a:r>
              <a:rPr lang="en-GB" sz="3600" dirty="0" smtClean="0"/>
              <a:t>Benefits</a:t>
            </a:r>
            <a:endParaRPr lang="en-US" sz="3600" dirty="0" smtClean="0"/>
          </a:p>
        </p:txBody>
      </p:sp>
      <p:sp>
        <p:nvSpPr>
          <p:cNvPr id="4100" name="Rectangle 7"/>
          <p:cNvSpPr>
            <a:spLocks noGrp="1" noChangeArrowheads="1"/>
          </p:cNvSpPr>
          <p:nvPr>
            <p:ph type="body" sz="half" idx="1"/>
          </p:nvPr>
        </p:nvSpPr>
        <p:spPr>
          <a:xfrm>
            <a:off x="304800" y="1676400"/>
            <a:ext cx="8610599" cy="4191000"/>
          </a:xfrm>
        </p:spPr>
        <p:txBody>
          <a:bodyPr>
            <a:noAutofit/>
          </a:bodyPr>
          <a:lstStyle/>
          <a:p>
            <a:r>
              <a:rPr lang="en-US" sz="2800" dirty="0" smtClean="0"/>
              <a:t>It minimizes anchoring by asking developers to keep estimate card hidden.</a:t>
            </a:r>
          </a:p>
          <a:p>
            <a:r>
              <a:rPr lang="en-US" sz="2800" dirty="0" smtClean="0"/>
              <a:t>Brings together multiple expert opinions</a:t>
            </a:r>
          </a:p>
          <a:p>
            <a:r>
              <a:rPr lang="en-US" sz="2800" dirty="0" smtClean="0"/>
              <a:t>Documents assumptions</a:t>
            </a:r>
          </a:p>
          <a:p>
            <a:r>
              <a:rPr lang="en-US" sz="2800" dirty="0" smtClean="0"/>
              <a:t>Provides quality estimates quickly</a:t>
            </a:r>
          </a:p>
          <a:p>
            <a:r>
              <a:rPr lang="en-US" sz="2800" dirty="0" smtClean="0"/>
              <a:t>It’s fun</a:t>
            </a:r>
          </a:p>
          <a:p>
            <a:endParaRPr lang="en-US" sz="2800" dirty="0" smtClean="0"/>
          </a:p>
          <a:p>
            <a:endParaRPr lang="en-US" sz="2800" dirty="0" smtClean="0"/>
          </a:p>
        </p:txBody>
      </p:sp>
    </p:spTree>
    <p:extLst>
      <p:ext uri="{BB962C8B-B14F-4D97-AF65-F5344CB8AC3E}">
        <p14:creationId xmlns:p14="http://schemas.microsoft.com/office/powerpoint/2010/main" val="78897614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normAutofit/>
          </a:bodyPr>
          <a:lstStyle/>
          <a:p>
            <a:r>
              <a:rPr lang="en-US" sz="3600" dirty="0" smtClean="0"/>
              <a:t>Resources</a:t>
            </a:r>
          </a:p>
        </p:txBody>
      </p:sp>
      <p:sp>
        <p:nvSpPr>
          <p:cNvPr id="18435" name="Text Placeholder 2"/>
          <p:cNvSpPr>
            <a:spLocks noGrp="1"/>
          </p:cNvSpPr>
          <p:nvPr>
            <p:ph sz="quarter" idx="1"/>
          </p:nvPr>
        </p:nvSpPr>
        <p:spPr/>
        <p:txBody>
          <a:bodyPr>
            <a:normAutofit/>
          </a:bodyPr>
          <a:lstStyle/>
          <a:p>
            <a:pPr>
              <a:buFontTx/>
              <a:buNone/>
            </a:pPr>
            <a:r>
              <a:rPr lang="en-US" sz="2000" b="1" i="1" dirty="0" smtClean="0"/>
              <a:t>Agile Coaching</a:t>
            </a:r>
            <a:r>
              <a:rPr lang="en-US" sz="2000" dirty="0" smtClean="0"/>
              <a:t> by Rachel Davies and Liz </a:t>
            </a:r>
            <a:r>
              <a:rPr lang="en-US" sz="2000" dirty="0" err="1" smtClean="0"/>
              <a:t>Sedly</a:t>
            </a:r>
            <a:endParaRPr lang="en-US" sz="2000" dirty="0" smtClean="0"/>
          </a:p>
          <a:p>
            <a:pPr>
              <a:buFontTx/>
              <a:buNone/>
            </a:pPr>
            <a:r>
              <a:rPr lang="en-US" sz="2000" b="1" i="1" dirty="0" smtClean="0"/>
              <a:t>Agile Estimation and Planning</a:t>
            </a:r>
            <a:r>
              <a:rPr lang="en-US" sz="2000" i="1" dirty="0" smtClean="0"/>
              <a:t> </a:t>
            </a:r>
            <a:r>
              <a:rPr lang="en-US" sz="2000" dirty="0" smtClean="0"/>
              <a:t>by Mike Cohn</a:t>
            </a:r>
          </a:p>
          <a:p>
            <a:pPr>
              <a:buFontTx/>
              <a:buNone/>
            </a:pPr>
            <a:r>
              <a:rPr lang="en-US" sz="2000" b="1" i="1" dirty="0" smtClean="0"/>
              <a:t>Extreme Programming Explained</a:t>
            </a:r>
            <a:r>
              <a:rPr lang="en-US" sz="2000" i="1" dirty="0" smtClean="0"/>
              <a:t> </a:t>
            </a:r>
            <a:r>
              <a:rPr lang="en-US" sz="2000" dirty="0" smtClean="0"/>
              <a:t>by Kent Beck</a:t>
            </a:r>
            <a:endParaRPr lang="en-US" sz="2000" b="1" dirty="0" smtClean="0"/>
          </a:p>
          <a:p>
            <a:pPr>
              <a:buFontTx/>
              <a:buNone/>
            </a:pPr>
            <a:endParaRPr lang="en-US" sz="2000" b="1" dirty="0" smtClean="0"/>
          </a:p>
          <a:p>
            <a:pPr>
              <a:buFontTx/>
              <a:buNone/>
            </a:pPr>
            <a:r>
              <a:rPr lang="en-US" sz="2000" b="1" dirty="0" smtClean="0"/>
              <a:t>Planning Poker In Detail</a:t>
            </a:r>
            <a:r>
              <a:rPr lang="en-US" sz="2000" dirty="0" smtClean="0"/>
              <a:t>: </a:t>
            </a:r>
            <a:r>
              <a:rPr lang="en-US" sz="2000" dirty="0" smtClean="0">
                <a:hlinkClick r:id="rId3"/>
              </a:rPr>
              <a:t>http://www.planningpoker.com/detail.html</a:t>
            </a:r>
            <a:endParaRPr lang="en-US" sz="2000" b="1" dirty="0" smtClean="0"/>
          </a:p>
          <a:p>
            <a:pPr>
              <a:buFontTx/>
              <a:buNone/>
            </a:pPr>
            <a:r>
              <a:rPr lang="en-US" sz="2000" b="1" dirty="0" smtClean="0"/>
              <a:t>Planning Poker</a:t>
            </a:r>
            <a:r>
              <a:rPr lang="en-US" sz="2000" dirty="0" smtClean="0"/>
              <a:t>:  </a:t>
            </a:r>
            <a:r>
              <a:rPr lang="en-US" sz="2000" dirty="0" smtClean="0">
                <a:hlinkClick r:id="rId4"/>
              </a:rPr>
              <a:t>http://en.widipedia.com/wiki/Planning_poker</a:t>
            </a:r>
            <a:endParaRPr lang="en-US" sz="2000" dirty="0" smtClean="0"/>
          </a:p>
          <a:p>
            <a:pPr>
              <a:buFontTx/>
              <a:buNone/>
            </a:pPr>
            <a:endParaRPr lang="en-US" sz="2000" dirty="0" smtClean="0"/>
          </a:p>
          <a:p>
            <a:pPr>
              <a:buFontTx/>
              <a:buNone/>
            </a:pPr>
            <a:r>
              <a:rPr lang="en-US" sz="2000" b="1" smtClean="0"/>
              <a:t>My Info:</a:t>
            </a:r>
          </a:p>
          <a:p>
            <a:pPr>
              <a:buFontTx/>
              <a:buNone/>
            </a:pPr>
            <a:r>
              <a:rPr lang="en-US" sz="2000" b="1" dirty="0" smtClean="0"/>
              <a:t>Blog: </a:t>
            </a:r>
            <a:r>
              <a:rPr lang="en-US" sz="2000" dirty="0" smtClean="0">
                <a:hlinkClick r:id="rId5"/>
              </a:rPr>
              <a:t>http://jaysmith.us</a:t>
            </a:r>
            <a:endParaRPr lang="en-US" sz="2000" dirty="0" smtClean="0"/>
          </a:p>
          <a:p>
            <a:pPr>
              <a:buFontTx/>
              <a:buNone/>
            </a:pPr>
            <a:r>
              <a:rPr lang="en-US" sz="2000" b="1" dirty="0" smtClean="0"/>
              <a:t>Email:</a:t>
            </a:r>
            <a:r>
              <a:rPr lang="en-US" sz="2000" dirty="0" smtClean="0"/>
              <a:t> </a:t>
            </a:r>
            <a:r>
              <a:rPr lang="en-US" sz="2000" dirty="0" smtClean="0">
                <a:hlinkClick r:id="rId6"/>
              </a:rPr>
              <a:t>jay@jaysmith.us</a:t>
            </a:r>
            <a:endParaRPr lang="en-US" sz="2000" dirty="0" smtClean="0"/>
          </a:p>
          <a:p>
            <a:pPr>
              <a:buFontTx/>
              <a:buNone/>
            </a:pPr>
            <a:r>
              <a:rPr lang="en-US" sz="2000" b="1" dirty="0" smtClean="0"/>
              <a:t>Twitter:</a:t>
            </a:r>
            <a:r>
              <a:rPr lang="en-US" sz="2000" dirty="0" smtClean="0"/>
              <a:t> </a:t>
            </a:r>
            <a:r>
              <a:rPr lang="en-US" sz="2000" dirty="0" smtClean="0">
                <a:hlinkClick r:id="rId7"/>
              </a:rPr>
              <a:t>http://twitter.com/JaySmith</a:t>
            </a:r>
            <a:endParaRPr lang="en-US" sz="2000" dirty="0" smtClean="0"/>
          </a:p>
          <a:p>
            <a:pPr>
              <a:buFontTx/>
              <a:buNone/>
            </a:pPr>
            <a:endParaRPr lang="en-US" sz="2000" b="1" dirty="0" smtClean="0"/>
          </a:p>
          <a:p>
            <a:pPr>
              <a:buFontTx/>
              <a:buNone/>
            </a:pPr>
            <a:endParaRPr lang="en-US" sz="2000" dirty="0" smtClean="0"/>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4" name="Content Placeholder 3"/>
          <p:cNvSpPr>
            <a:spLocks noGrp="1"/>
          </p:cNvSpPr>
          <p:nvPr>
            <p:ph sz="quarter" idx="1"/>
          </p:nvPr>
        </p:nvSpPr>
        <p:spPr/>
        <p:txBody>
          <a:bodyPr/>
          <a:lstStyle/>
          <a:p>
            <a:r>
              <a:rPr lang="en-US" dirty="0" smtClean="0"/>
              <a:t>Estimation as we know it</a:t>
            </a:r>
          </a:p>
          <a:p>
            <a:r>
              <a:rPr lang="en-US" dirty="0" smtClean="0"/>
              <a:t>Equipment</a:t>
            </a:r>
          </a:p>
          <a:p>
            <a:r>
              <a:rPr lang="en-US" dirty="0" smtClean="0"/>
              <a:t>Who is involved</a:t>
            </a:r>
          </a:p>
          <a:p>
            <a:r>
              <a:rPr lang="en-US" dirty="0" smtClean="0"/>
              <a:t>How it goes down</a:t>
            </a:r>
          </a:p>
          <a:p>
            <a:r>
              <a:rPr lang="en-US" dirty="0" smtClean="0"/>
              <a:t>Let’s Play</a:t>
            </a:r>
          </a:p>
          <a:p>
            <a:r>
              <a:rPr lang="en-US" dirty="0" smtClean="0"/>
              <a:t>Benefits</a:t>
            </a:r>
          </a:p>
          <a:p>
            <a:r>
              <a:rPr lang="en-US" dirty="0" smtClean="0"/>
              <a:t>Resources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612648" y="228600"/>
            <a:ext cx="8156448" cy="987552"/>
          </a:xfrm>
          <a:noFill/>
        </p:spPr>
        <p:txBody>
          <a:bodyPr>
            <a:normAutofit/>
          </a:bodyPr>
          <a:lstStyle/>
          <a:p>
            <a:pPr eaLnBrk="1" hangingPunct="1"/>
            <a:r>
              <a:rPr lang="en-US" sz="3600" dirty="0" smtClean="0"/>
              <a:t>Estimation as we know it</a:t>
            </a:r>
          </a:p>
        </p:txBody>
      </p:sp>
      <p:sp>
        <p:nvSpPr>
          <p:cNvPr id="4100" name="Rectangle 7"/>
          <p:cNvSpPr>
            <a:spLocks noGrp="1" noChangeArrowheads="1"/>
          </p:cNvSpPr>
          <p:nvPr>
            <p:ph type="body" sz="half" idx="1"/>
          </p:nvPr>
        </p:nvSpPr>
        <p:spPr>
          <a:xfrm>
            <a:off x="304800" y="1676400"/>
            <a:ext cx="8610599" cy="4191000"/>
          </a:xfrm>
        </p:spPr>
        <p:txBody>
          <a:bodyPr>
            <a:noAutofit/>
          </a:bodyPr>
          <a:lstStyle/>
          <a:p>
            <a:pPr>
              <a:buNone/>
            </a:pPr>
            <a:r>
              <a:rPr lang="en-US" sz="2800" b="1" dirty="0" smtClean="0"/>
              <a:t>What we need to know</a:t>
            </a:r>
          </a:p>
          <a:p>
            <a:r>
              <a:rPr lang="en-US" sz="2800" dirty="0" smtClean="0"/>
              <a:t>How long will it take to build?</a:t>
            </a:r>
          </a:p>
          <a:p>
            <a:r>
              <a:rPr lang="en-US" sz="2800" dirty="0" smtClean="0"/>
              <a:t>When will it get done?</a:t>
            </a:r>
          </a:p>
          <a:p>
            <a:pPr>
              <a:buNone/>
            </a:pPr>
            <a:endParaRPr lang="en-US" sz="2800" dirty="0" smtClean="0"/>
          </a:p>
          <a:p>
            <a:pPr>
              <a:buNone/>
            </a:pPr>
            <a:r>
              <a:rPr lang="en-US" sz="2800" b="1" dirty="0" smtClean="0"/>
              <a:t>What we have today</a:t>
            </a:r>
          </a:p>
          <a:p>
            <a:r>
              <a:rPr lang="en-US" sz="2800" dirty="0" smtClean="0"/>
              <a:t>Complicated mathematical formula’s</a:t>
            </a:r>
          </a:p>
          <a:p>
            <a:r>
              <a:rPr lang="en-US" sz="2800" dirty="0" smtClean="0"/>
              <a:t>Estimation methods that require a PhD</a:t>
            </a:r>
          </a:p>
          <a:p>
            <a:pPr>
              <a:buNone/>
            </a:pPr>
            <a:endParaRPr lang="en-US" sz="2800" dirty="0" smtClean="0"/>
          </a:p>
          <a:p>
            <a:pPr>
              <a:buNone/>
            </a:pPr>
            <a:endParaRPr lang="en-US" sz="2800" dirty="0" smtClean="0"/>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sz="3100" b="1" dirty="0" smtClean="0"/>
              <a:t>What if you could answer those questions </a:t>
            </a:r>
            <a:br>
              <a:rPr lang="en-US" sz="3100" b="1" dirty="0" smtClean="0"/>
            </a:br>
            <a:r>
              <a:rPr lang="en-US" sz="3100" b="1" dirty="0" smtClean="0"/>
              <a:t>by playing a game with cards?</a:t>
            </a:r>
            <a:endParaRPr lang="en-US" dirty="0"/>
          </a:p>
        </p:txBody>
      </p:sp>
      <p:sp>
        <p:nvSpPr>
          <p:cNvPr id="6" name="Text Placeholder 5"/>
          <p:cNvSpPr>
            <a:spLocks noGrp="1"/>
          </p:cNvSpPr>
          <p:nvPr>
            <p:ph type="body" idx="1"/>
          </p:nvPr>
        </p:nvSpPr>
        <p:spPr/>
        <p:txBody>
          <a:bodyPr/>
          <a:lstStyle/>
          <a:p>
            <a:pPr algn="ctr"/>
            <a:endParaRPr lang="en-US" b="1" dirty="0" smtClean="0"/>
          </a:p>
        </p:txBody>
      </p:sp>
      <p:pic>
        <p:nvPicPr>
          <p:cNvPr id="90114" name="Picture 2" descr="http://www.life123.com/bm.pix/poker-face.s600x600.jpg"/>
          <p:cNvPicPr>
            <a:picLocks noChangeAspect="1" noChangeArrowheads="1"/>
          </p:cNvPicPr>
          <p:nvPr/>
        </p:nvPicPr>
        <p:blipFill>
          <a:blip r:embed="rId3" cstate="print"/>
          <a:srcRect/>
          <a:stretch>
            <a:fillRect/>
          </a:stretch>
        </p:blipFill>
        <p:spPr bwMode="auto">
          <a:xfrm>
            <a:off x="0" y="1600200"/>
            <a:ext cx="1295400" cy="990600"/>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612648" y="228600"/>
            <a:ext cx="8156448" cy="987552"/>
          </a:xfrm>
          <a:noFill/>
        </p:spPr>
        <p:txBody>
          <a:bodyPr>
            <a:normAutofit/>
          </a:bodyPr>
          <a:lstStyle/>
          <a:p>
            <a:pPr eaLnBrk="1" hangingPunct="1"/>
            <a:r>
              <a:rPr lang="en-GB" sz="3600" dirty="0" smtClean="0"/>
              <a:t>Poker Planning</a:t>
            </a:r>
            <a:endParaRPr lang="en-US" sz="3600" dirty="0" smtClean="0"/>
          </a:p>
        </p:txBody>
      </p:sp>
      <p:sp>
        <p:nvSpPr>
          <p:cNvPr id="4100" name="Rectangle 7"/>
          <p:cNvSpPr>
            <a:spLocks noGrp="1" noChangeArrowheads="1"/>
          </p:cNvSpPr>
          <p:nvPr>
            <p:ph type="body" sz="half" idx="1"/>
          </p:nvPr>
        </p:nvSpPr>
        <p:spPr>
          <a:xfrm>
            <a:off x="304800" y="1676400"/>
            <a:ext cx="8610599" cy="4191000"/>
          </a:xfrm>
        </p:spPr>
        <p:txBody>
          <a:bodyPr>
            <a:noAutofit/>
          </a:bodyPr>
          <a:lstStyle/>
          <a:p>
            <a:pPr marL="0" indent="0">
              <a:buNone/>
            </a:pPr>
            <a:r>
              <a:rPr lang="en-US" sz="2800" dirty="0" smtClean="0"/>
              <a:t>A consensus-based estimation technique for estimating, mostly used to estimate effort or relative size of task in software development.</a:t>
            </a:r>
          </a:p>
          <a:p>
            <a:pPr marL="0" indent="0">
              <a:buNone/>
            </a:pPr>
            <a:endParaRPr lang="en-US" sz="2800" dirty="0" smtClean="0"/>
          </a:p>
          <a:p>
            <a:pPr marL="0" indent="0">
              <a:buNone/>
            </a:pPr>
            <a:r>
              <a:rPr lang="en-US" sz="2800" dirty="0" smtClean="0"/>
              <a:t>It is a variation of the Wideband Delphi method.</a:t>
            </a:r>
          </a:p>
          <a:p>
            <a:pPr marL="0" indent="0">
              <a:buNone/>
            </a:pPr>
            <a:endParaRPr lang="en-US" sz="2800" dirty="0" smtClean="0"/>
          </a:p>
          <a:p>
            <a:pPr marL="0" indent="0">
              <a:buNone/>
            </a:pPr>
            <a:r>
              <a:rPr lang="en-US" sz="2800" dirty="0" smtClean="0"/>
              <a:t>First described by James </a:t>
            </a:r>
            <a:r>
              <a:rPr lang="en-US" sz="2800" dirty="0" err="1" smtClean="0"/>
              <a:t>Grenning</a:t>
            </a:r>
            <a:r>
              <a:rPr lang="en-US" sz="2800" dirty="0" smtClean="0"/>
              <a:t> in 2002 and later popularized by Mike Cohn in </a:t>
            </a:r>
            <a:r>
              <a:rPr lang="en-US" sz="2800" i="1" dirty="0" smtClean="0"/>
              <a:t>Agile Estimating and Planning</a:t>
            </a:r>
            <a:endParaRPr lang="en-US" sz="2800" dirty="0" smtClean="0"/>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612648" y="228600"/>
            <a:ext cx="8156448" cy="987552"/>
          </a:xfrm>
          <a:noFill/>
        </p:spPr>
        <p:txBody>
          <a:bodyPr>
            <a:normAutofit/>
          </a:bodyPr>
          <a:lstStyle/>
          <a:p>
            <a:pPr eaLnBrk="1" hangingPunct="1"/>
            <a:r>
              <a:rPr lang="en-GB" sz="3600" dirty="0" smtClean="0"/>
              <a:t>Poker Planning</a:t>
            </a:r>
            <a:endParaRPr lang="en-US" sz="3600" dirty="0" smtClean="0"/>
          </a:p>
        </p:txBody>
      </p:sp>
      <p:sp>
        <p:nvSpPr>
          <p:cNvPr id="4100" name="Rectangle 7"/>
          <p:cNvSpPr>
            <a:spLocks noGrp="1" noChangeArrowheads="1"/>
          </p:cNvSpPr>
          <p:nvPr>
            <p:ph type="body" sz="half" idx="1"/>
          </p:nvPr>
        </p:nvSpPr>
        <p:spPr>
          <a:xfrm>
            <a:off x="304800" y="1676400"/>
            <a:ext cx="8610599" cy="4191000"/>
          </a:xfrm>
        </p:spPr>
        <p:txBody>
          <a:bodyPr>
            <a:noAutofit/>
          </a:bodyPr>
          <a:lstStyle/>
          <a:p>
            <a:endParaRPr lang="en-US" sz="2800" dirty="0" smtClean="0"/>
          </a:p>
          <a:p>
            <a:pPr marL="0" indent="0">
              <a:buNone/>
            </a:pPr>
            <a:r>
              <a:rPr lang="en-US" sz="2800" dirty="0" smtClean="0"/>
              <a:t>A study by K. </a:t>
            </a:r>
            <a:r>
              <a:rPr lang="en-US" sz="2800" dirty="0" err="1" smtClean="0"/>
              <a:t>Mokokken-Ostvold</a:t>
            </a:r>
            <a:r>
              <a:rPr lang="en-US" sz="2800" dirty="0" smtClean="0"/>
              <a:t> and N.C. Haugen found that estimates obtained through the Planning Poker process were less optimistic and more accurate then estimates obtained through mechanical combination of individual estimates for the same task.</a:t>
            </a:r>
          </a:p>
        </p:txBody>
      </p:sp>
    </p:spTree>
    <p:extLst>
      <p:ext uri="{BB962C8B-B14F-4D97-AF65-F5344CB8AC3E}">
        <p14:creationId xmlns:p14="http://schemas.microsoft.com/office/powerpoint/2010/main" val="78897614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612648" y="228600"/>
            <a:ext cx="8156448" cy="987552"/>
          </a:xfrm>
          <a:noFill/>
        </p:spPr>
        <p:txBody>
          <a:bodyPr>
            <a:normAutofit/>
          </a:bodyPr>
          <a:lstStyle/>
          <a:p>
            <a:pPr eaLnBrk="1" hangingPunct="1"/>
            <a:r>
              <a:rPr lang="en-GB" sz="3600" dirty="0" smtClean="0"/>
              <a:t>Equipment</a:t>
            </a:r>
            <a:endParaRPr lang="en-US" sz="3600" dirty="0" smtClean="0"/>
          </a:p>
        </p:txBody>
      </p:sp>
      <p:sp>
        <p:nvSpPr>
          <p:cNvPr id="4100" name="Rectangle 7"/>
          <p:cNvSpPr>
            <a:spLocks noGrp="1" noChangeArrowheads="1"/>
          </p:cNvSpPr>
          <p:nvPr>
            <p:ph type="body" sz="half" idx="1"/>
          </p:nvPr>
        </p:nvSpPr>
        <p:spPr>
          <a:xfrm>
            <a:off x="304800" y="1676400"/>
            <a:ext cx="8610599" cy="4191000"/>
          </a:xfrm>
        </p:spPr>
        <p:txBody>
          <a:bodyPr>
            <a:noAutofit/>
          </a:bodyPr>
          <a:lstStyle/>
          <a:p>
            <a:r>
              <a:rPr lang="en-US" sz="2800" dirty="0" smtClean="0"/>
              <a:t>A list of features</a:t>
            </a:r>
          </a:p>
          <a:p>
            <a:r>
              <a:rPr lang="en-US" sz="2800" dirty="0" smtClean="0"/>
              <a:t>Planning Poker cards</a:t>
            </a:r>
          </a:p>
          <a:p>
            <a:r>
              <a:rPr lang="en-US" sz="2800" dirty="0" smtClean="0"/>
              <a:t>The Team</a:t>
            </a:r>
          </a:p>
          <a:p>
            <a:r>
              <a:rPr lang="en-US" sz="2800" dirty="0" smtClean="0"/>
              <a:t>Egg Timer (optional)</a:t>
            </a: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612648" y="228600"/>
            <a:ext cx="8156448" cy="987552"/>
          </a:xfrm>
          <a:noFill/>
        </p:spPr>
        <p:txBody>
          <a:bodyPr>
            <a:normAutofit/>
          </a:bodyPr>
          <a:lstStyle/>
          <a:p>
            <a:pPr eaLnBrk="1" hangingPunct="1"/>
            <a:r>
              <a:rPr lang="en-GB" sz="3600" dirty="0" smtClean="0"/>
              <a:t>Who is involved?</a:t>
            </a:r>
            <a:endParaRPr lang="en-US" sz="3600" dirty="0" smtClean="0"/>
          </a:p>
        </p:txBody>
      </p:sp>
      <p:sp>
        <p:nvSpPr>
          <p:cNvPr id="4100" name="Rectangle 7"/>
          <p:cNvSpPr>
            <a:spLocks noGrp="1" noChangeArrowheads="1"/>
          </p:cNvSpPr>
          <p:nvPr>
            <p:ph type="body" sz="half" idx="1"/>
          </p:nvPr>
        </p:nvSpPr>
        <p:spPr>
          <a:xfrm>
            <a:off x="304800" y="1676400"/>
            <a:ext cx="8610599" cy="4191000"/>
          </a:xfrm>
        </p:spPr>
        <p:txBody>
          <a:bodyPr>
            <a:noAutofit/>
          </a:bodyPr>
          <a:lstStyle/>
          <a:p>
            <a:r>
              <a:rPr lang="en-US" sz="2800" dirty="0" smtClean="0"/>
              <a:t>Project Managers/Project Owner</a:t>
            </a:r>
          </a:p>
          <a:p>
            <a:r>
              <a:rPr lang="en-US" sz="2800" dirty="0" smtClean="0"/>
              <a:t>Analyst</a:t>
            </a:r>
          </a:p>
          <a:p>
            <a:r>
              <a:rPr lang="en-US" sz="2800" dirty="0" smtClean="0"/>
              <a:t>Programmers</a:t>
            </a:r>
          </a:p>
          <a:p>
            <a:r>
              <a:rPr lang="en-US" sz="2800" dirty="0" smtClean="0"/>
              <a:t>Testers</a:t>
            </a:r>
          </a:p>
          <a:p>
            <a:r>
              <a:rPr lang="en-US" sz="2800" dirty="0" smtClean="0"/>
              <a:t>Database engineers</a:t>
            </a:r>
          </a:p>
          <a:p>
            <a:r>
              <a:rPr lang="en-US" sz="2800" dirty="0" smtClean="0"/>
              <a:t>User Interaction</a:t>
            </a:r>
          </a:p>
          <a:p>
            <a:r>
              <a:rPr lang="en-US" sz="2800" dirty="0" smtClean="0"/>
              <a:t>Designers</a:t>
            </a:r>
          </a:p>
          <a:p>
            <a:r>
              <a:rPr lang="en-US" sz="2800" dirty="0" smtClean="0"/>
              <a:t>Etc.</a:t>
            </a:r>
          </a:p>
        </p:txBody>
      </p:sp>
    </p:spTree>
    <p:extLst>
      <p:ext uri="{BB962C8B-B14F-4D97-AF65-F5344CB8AC3E}">
        <p14:creationId xmlns:p14="http://schemas.microsoft.com/office/powerpoint/2010/main" val="78897614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612648" y="228600"/>
            <a:ext cx="8156448" cy="987552"/>
          </a:xfrm>
          <a:noFill/>
        </p:spPr>
        <p:txBody>
          <a:bodyPr>
            <a:normAutofit/>
          </a:bodyPr>
          <a:lstStyle/>
          <a:p>
            <a:pPr eaLnBrk="1" hangingPunct="1"/>
            <a:r>
              <a:rPr lang="en-US" sz="3600" dirty="0" smtClean="0"/>
              <a:t>How it goes down</a:t>
            </a:r>
          </a:p>
        </p:txBody>
      </p:sp>
      <p:sp>
        <p:nvSpPr>
          <p:cNvPr id="4100" name="Rectangle 7"/>
          <p:cNvSpPr>
            <a:spLocks noGrp="1" noChangeArrowheads="1"/>
          </p:cNvSpPr>
          <p:nvPr>
            <p:ph type="body" sz="half" idx="1"/>
          </p:nvPr>
        </p:nvSpPr>
        <p:spPr>
          <a:xfrm>
            <a:off x="304800" y="1676400"/>
            <a:ext cx="8610599" cy="4191000"/>
          </a:xfrm>
        </p:spPr>
        <p:txBody>
          <a:bodyPr>
            <a:noAutofit/>
          </a:bodyPr>
          <a:lstStyle/>
          <a:p>
            <a:r>
              <a:rPr lang="en-US" sz="2800" dirty="0" smtClean="0"/>
              <a:t>Short overview</a:t>
            </a:r>
          </a:p>
          <a:p>
            <a:r>
              <a:rPr lang="en-US" sz="2800" dirty="0" smtClean="0"/>
              <a:t>Questions and clarify assumptions</a:t>
            </a:r>
          </a:p>
          <a:p>
            <a:r>
              <a:rPr lang="en-US" sz="2800" dirty="0" smtClean="0"/>
              <a:t>Pick a card and place it face down</a:t>
            </a:r>
          </a:p>
          <a:p>
            <a:r>
              <a:rPr lang="en-US" sz="2800" dirty="0" smtClean="0"/>
              <a:t>Everyone reveals their cards</a:t>
            </a:r>
          </a:p>
          <a:p>
            <a:r>
              <a:rPr lang="en-US" sz="2800" dirty="0" smtClean="0"/>
              <a:t>Discuss outliers</a:t>
            </a:r>
          </a:p>
          <a:p>
            <a:r>
              <a:rPr lang="en-US" sz="2800" dirty="0" smtClean="0"/>
              <a:t>Pick new card</a:t>
            </a:r>
          </a:p>
          <a:p>
            <a:r>
              <a:rPr lang="en-US" sz="2800" dirty="0" smtClean="0"/>
              <a:t>Repeat until a consensus is reached</a:t>
            </a:r>
          </a:p>
          <a:p>
            <a:endParaRPr lang="en-US" sz="2800" dirty="0" smtClean="0"/>
          </a:p>
          <a:p>
            <a:pPr>
              <a:buNone/>
            </a:pPr>
            <a:endParaRPr lang="en-US" sz="2800" dirty="0" smtClean="0"/>
          </a:p>
          <a:p>
            <a:endParaRPr lang="en-US" sz="2800" dirty="0" smtClean="0"/>
          </a:p>
        </p:txBody>
      </p:sp>
    </p:spTree>
    <p:extLst>
      <p:ext uri="{BB962C8B-B14F-4D97-AF65-F5344CB8AC3E}">
        <p14:creationId xmlns:p14="http://schemas.microsoft.com/office/powerpoint/2010/main" val="788976142"/>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JaySmith">
  <a:themeElements>
    <a:clrScheme name="Jay Smith">
      <a:dk1>
        <a:sysClr val="windowText" lastClr="000000"/>
      </a:dk1>
      <a:lt1>
        <a:srgbClr xmlns:mc="http://schemas.openxmlformats.org/markup-compatibility/2006" xmlns:a14="http://schemas.microsoft.com/office/drawing/2010/main" val="F2F2F2" mc:Ignorable=""/>
      </a:lt1>
      <a:dk2>
        <a:srgbClr xmlns:mc="http://schemas.openxmlformats.org/markup-compatibility/2006" xmlns:a14="http://schemas.microsoft.com/office/drawing/2010/main" val="424242" mc:Ignorable=""/>
      </a:dk2>
      <a:lt2>
        <a:srgbClr xmlns:mc="http://schemas.openxmlformats.org/markup-compatibility/2006" xmlns:a14="http://schemas.microsoft.com/office/drawing/2010/main" val="F2F2F2" mc:Ignorable=""/>
      </a:lt2>
      <a:accent1>
        <a:srgbClr xmlns:mc="http://schemas.openxmlformats.org/markup-compatibility/2006" xmlns:a14="http://schemas.microsoft.com/office/drawing/2010/main" val="424242" mc:Ignorable=""/>
      </a:accent1>
      <a:accent2>
        <a:srgbClr xmlns:mc="http://schemas.openxmlformats.org/markup-compatibility/2006" xmlns:a14="http://schemas.microsoft.com/office/drawing/2010/main" val="D70606" mc:Ignorable=""/>
      </a:accent2>
      <a:accent3>
        <a:srgbClr xmlns:mc="http://schemas.openxmlformats.org/markup-compatibility/2006" xmlns:a14="http://schemas.microsoft.com/office/drawing/2010/main" val="424242" mc:Ignorable=""/>
      </a:accent3>
      <a:accent4>
        <a:srgbClr xmlns:mc="http://schemas.openxmlformats.org/markup-compatibility/2006" xmlns:a14="http://schemas.microsoft.com/office/drawing/2010/main" val="424242" mc:Ignorable=""/>
      </a:accent4>
      <a:accent5>
        <a:srgbClr xmlns:mc="http://schemas.openxmlformats.org/markup-compatibility/2006" xmlns:a14="http://schemas.microsoft.com/office/drawing/2010/main" val="424242" mc:Ignorable=""/>
      </a:accent5>
      <a:accent6>
        <a:srgbClr xmlns:mc="http://schemas.openxmlformats.org/markup-compatibility/2006" xmlns:a14="http://schemas.microsoft.com/office/drawing/2010/main" val="968C8C" mc:Ignorable=""/>
      </a:accent6>
      <a:hlink>
        <a:srgbClr xmlns:mc="http://schemas.openxmlformats.org/markup-compatibility/2006" xmlns:a14="http://schemas.microsoft.com/office/drawing/2010/main" val="D70606" mc:Ignorable=""/>
      </a:hlink>
      <a:folHlink>
        <a:srgbClr xmlns:mc="http://schemas.openxmlformats.org/markup-compatibility/2006" xmlns:a14="http://schemas.microsoft.com/office/drawing/2010/main" val="D70606" mc:Ignorable=""/>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xmlns:mc="http://schemas.openxmlformats.org/markup-compatibility/2006" xmlns:a14="http://schemas.microsoft.com/office/drawing/2010/main" val="000000" mc:Ignorable="">
                <a:alpha val="45000"/>
              </a:srgbClr>
            </a:outerShdw>
          </a:effectLst>
        </a:effectStyle>
        <a:effectStyle>
          <a:effectLst>
            <a:outerShdw blurRad="38100" dist="30000" dir="5400000" rotWithShape="0">
              <a:srgbClr xmlns:mc="http://schemas.openxmlformats.org/markup-compatibility/2006" xmlns:a14="http://schemas.microsoft.com/office/drawing/2010/main" val="000000" mc:Ignorable="">
                <a:alpha val="45000"/>
              </a:srgbClr>
            </a:outerShdw>
          </a:effectLst>
        </a:effectStyle>
        <a:effectStyle>
          <a:effectLst>
            <a:outerShdw blurRad="38100" dist="25400" dir="5400000" rotWithShape="0">
              <a:srgbClr xmlns:mc="http://schemas.openxmlformats.org/markup-compatibility/2006" xmlns:a14="http://schemas.microsoft.com/office/drawing/2010/main" val="000000" mc:Ignorable="">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xmlns:mc="http://schemas.openxmlformats.org/markup-compatibility/2006" xmlns:a14="http://schemas.microsoft.com/office/drawing/2010/main" val="000000"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000000" mc:Ignorable=""/>
      </a:dk2>
      <a:lt2>
        <a:srgbClr xmlns:mc="http://schemas.openxmlformats.org/markup-compatibility/2006" xmlns:a14="http://schemas.microsoft.com/office/drawing/2010/main" val="808080" mc:Ignorable=""/>
      </a:lt2>
      <a:accent1>
        <a:srgbClr xmlns:mc="http://schemas.openxmlformats.org/markup-compatibility/2006" xmlns:a14="http://schemas.microsoft.com/office/drawing/2010/main" val="BBE0E3" mc:Ignorable=""/>
      </a:accent1>
      <a:accent2>
        <a:srgbClr xmlns:mc="http://schemas.openxmlformats.org/markup-compatibility/2006" xmlns:a14="http://schemas.microsoft.com/office/drawing/2010/main" val="333399" mc:Ignorable=""/>
      </a:accent2>
      <a:accent3>
        <a:srgbClr xmlns:mc="http://schemas.openxmlformats.org/markup-compatibility/2006" xmlns:a14="http://schemas.microsoft.com/office/drawing/2010/main" val="FFFFFF" mc:Ignorable=""/>
      </a:accent3>
      <a:accent4>
        <a:srgbClr xmlns:mc="http://schemas.openxmlformats.org/markup-compatibility/2006" xmlns:a14="http://schemas.microsoft.com/office/drawing/2010/main" val="000000" mc:Ignorable=""/>
      </a:accent4>
      <a:accent5>
        <a:srgbClr xmlns:mc="http://schemas.openxmlformats.org/markup-compatibility/2006" xmlns:a14="http://schemas.microsoft.com/office/drawing/2010/main" val="DAEDEF" mc:Ignorable=""/>
      </a:accent5>
      <a:accent6>
        <a:srgbClr xmlns:mc="http://schemas.openxmlformats.org/markup-compatibility/2006" xmlns:a14="http://schemas.microsoft.com/office/drawing/2010/main" val="2D2D8A" mc:Ignorable=""/>
      </a:accent6>
      <a:hlink>
        <a:srgbClr xmlns:mc="http://schemas.openxmlformats.org/markup-compatibility/2006" xmlns:a14="http://schemas.microsoft.com/office/drawing/2010/main" val="009999" mc:Ignorable=""/>
      </a:hlink>
      <a:folHlink>
        <a:srgbClr xmlns:mc="http://schemas.openxmlformats.org/markup-compatibility/2006" xmlns:a14="http://schemas.microsoft.com/office/drawing/2010/main" val="99CC00" mc:Ignorabl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10/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xmlns:mc="http://schemas.openxmlformats.org/markup-compatibility/2006" xmlns:a14="http://schemas.microsoft.com/office/drawing/2010/main" val="000000"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000000" mc:Ignorable=""/>
      </a:dk2>
      <a:lt2>
        <a:srgbClr xmlns:mc="http://schemas.openxmlformats.org/markup-compatibility/2006" xmlns:a14="http://schemas.microsoft.com/office/drawing/2010/main" val="808080" mc:Ignorable=""/>
      </a:lt2>
      <a:accent1>
        <a:srgbClr xmlns:mc="http://schemas.openxmlformats.org/markup-compatibility/2006" xmlns:a14="http://schemas.microsoft.com/office/drawing/2010/main" val="BBE0E3" mc:Ignorable=""/>
      </a:accent1>
      <a:accent2>
        <a:srgbClr xmlns:mc="http://schemas.openxmlformats.org/markup-compatibility/2006" xmlns:a14="http://schemas.microsoft.com/office/drawing/2010/main" val="333399" mc:Ignorable=""/>
      </a:accent2>
      <a:accent3>
        <a:srgbClr xmlns:mc="http://schemas.openxmlformats.org/markup-compatibility/2006" xmlns:a14="http://schemas.microsoft.com/office/drawing/2010/main" val="FFFFFF" mc:Ignorable=""/>
      </a:accent3>
      <a:accent4>
        <a:srgbClr xmlns:mc="http://schemas.openxmlformats.org/markup-compatibility/2006" xmlns:a14="http://schemas.microsoft.com/office/drawing/2010/main" val="000000" mc:Ignorable=""/>
      </a:accent4>
      <a:accent5>
        <a:srgbClr xmlns:mc="http://schemas.openxmlformats.org/markup-compatibility/2006" xmlns:a14="http://schemas.microsoft.com/office/drawing/2010/main" val="DAEDEF" mc:Ignorable=""/>
      </a:accent5>
      <a:accent6>
        <a:srgbClr xmlns:mc="http://schemas.openxmlformats.org/markup-compatibility/2006" xmlns:a14="http://schemas.microsoft.com/office/drawing/2010/main" val="2D2D8A" mc:Ignorable=""/>
      </a:accent6>
      <a:hlink>
        <a:srgbClr xmlns:mc="http://schemas.openxmlformats.org/markup-compatibility/2006" xmlns:a14="http://schemas.microsoft.com/office/drawing/2010/main" val="009999" mc:Ignorable=""/>
      </a:hlink>
      <a:folHlink>
        <a:srgbClr xmlns:mc="http://schemas.openxmlformats.org/markup-compatibility/2006" xmlns:a14="http://schemas.microsoft.com/office/drawing/2010/main" val="99CC00" mc:Ignorabl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10/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3512</TotalTime>
  <Words>893</Words>
  <Application>Microsoft Office PowerPoint</Application>
  <PresentationFormat>On-screen Show (4:3)</PresentationFormat>
  <Paragraphs>140</Paragraphs>
  <Slides>13</Slides>
  <Notes>11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JaySmith</vt:lpstr>
      <vt:lpstr>Planning Poker Play, Estimate, Plan </vt:lpstr>
      <vt:lpstr>Agenda</vt:lpstr>
      <vt:lpstr>Estimation as we know it</vt:lpstr>
      <vt:lpstr>What if you could answer those questions  by playing a game with cards?</vt:lpstr>
      <vt:lpstr>Poker Planning</vt:lpstr>
      <vt:lpstr>Poker Planning</vt:lpstr>
      <vt:lpstr>Equipment</vt:lpstr>
      <vt:lpstr>Who is involved?</vt:lpstr>
      <vt:lpstr>How it goes down</vt:lpstr>
      <vt:lpstr>Lets Play</vt:lpstr>
      <vt:lpstr>The Game</vt:lpstr>
      <vt:lpstr>Benefits</vt:lpstr>
      <vt:lpstr>Resources</vt:lpstr>
    </vt:vector>
  </TitlesOfParts>
  <Company>Tyson Foods,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Jay Smith</dc:creator>
  <cp:lastModifiedBy>Jay Smith</cp:lastModifiedBy>
  <cp:revision>231</cp:revision>
  <cp:lastPrinted>2004-10-19T16:21:55Z</cp:lastPrinted>
  <dcterms:created xsi:type="dcterms:W3CDTF">2005-02-07T16:58:52Z</dcterms:created>
  <dcterms:modified xsi:type="dcterms:W3CDTF">2010-10-09T21:23:16Z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ategory0">
    <vt:lpwstr/>
  </property>
  <property fmtid="{D5CDD505-2E9C-101B-9397-08002B2CF9AE}" pid="3" name="Document Types">
    <vt:lpwstr>Presentation Templates</vt:lpwstr>
  </property>
  <property fmtid="{D5CDD505-2E9C-101B-9397-08002B2CF9AE}" pid="4" name="Page View">
    <vt:lpwstr>None</vt:lpwstr>
  </property>
  <property fmtid="{D5CDD505-2E9C-101B-9397-08002B2CF9AE}" pid="5" name="Document Type">
    <vt:lpwstr>PowerPoint</vt:lpwstr>
  </property>
  <property fmtid="{D5CDD505-2E9C-101B-9397-08002B2CF9AE}" pid="6" name="Subject0">
    <vt:lpwstr>Templates</vt:lpwstr>
  </property>
  <property fmtid="{D5CDD505-2E9C-101B-9397-08002B2CF9AE}" pid="7" name="Description0">
    <vt:lpwstr/>
  </property>
</Properties>
</file>