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64" r:id="rId6"/>
    <p:sldId id="269" r:id="rId7"/>
    <p:sldId id="270" r:id="rId8"/>
    <p:sldId id="267" r:id="rId9"/>
    <p:sldId id="265" r:id="rId10"/>
    <p:sldId id="271" r:id="rId11"/>
    <p:sldId id="272" r:id="rId12"/>
    <p:sldId id="263" r:id="rId13"/>
  </p:sldIdLst>
  <p:sldSz cx="9144000" cy="6858000" type="screen4x3"/>
  <p:notesSz cx="6858000" cy="9144000"/>
  <p:defaultTextStyle>
    <a:defPPr>
      <a:defRPr lang="en-US"/>
    </a:defPPr>
    <a:lvl1pPr algn="l" rtl="0" fontAlgn="base">
      <a:spcBef>
        <a:spcPct val="0"/>
      </a:spcBef>
      <a:spcAft>
        <a:spcPct val="0"/>
      </a:spcAft>
      <a:defRPr sz="2200" kern="1200">
        <a:solidFill>
          <a:schemeClr val="bg1"/>
        </a:solidFill>
        <a:latin typeface="Tahoma" pitchFamily="34" charset="0"/>
        <a:ea typeface="+mn-ea"/>
        <a:cs typeface="+mn-cs"/>
      </a:defRPr>
    </a:lvl1pPr>
    <a:lvl2pPr marL="457200" algn="l" rtl="0" fontAlgn="base">
      <a:spcBef>
        <a:spcPct val="0"/>
      </a:spcBef>
      <a:spcAft>
        <a:spcPct val="0"/>
      </a:spcAft>
      <a:defRPr sz="2200" kern="1200">
        <a:solidFill>
          <a:schemeClr val="bg1"/>
        </a:solidFill>
        <a:latin typeface="Tahoma" pitchFamily="34" charset="0"/>
        <a:ea typeface="+mn-ea"/>
        <a:cs typeface="+mn-cs"/>
      </a:defRPr>
    </a:lvl2pPr>
    <a:lvl3pPr marL="914400" algn="l" rtl="0" fontAlgn="base">
      <a:spcBef>
        <a:spcPct val="0"/>
      </a:spcBef>
      <a:spcAft>
        <a:spcPct val="0"/>
      </a:spcAft>
      <a:defRPr sz="2200" kern="1200">
        <a:solidFill>
          <a:schemeClr val="bg1"/>
        </a:solidFill>
        <a:latin typeface="Tahoma" pitchFamily="34" charset="0"/>
        <a:ea typeface="+mn-ea"/>
        <a:cs typeface="+mn-cs"/>
      </a:defRPr>
    </a:lvl3pPr>
    <a:lvl4pPr marL="1371600" algn="l" rtl="0" fontAlgn="base">
      <a:spcBef>
        <a:spcPct val="0"/>
      </a:spcBef>
      <a:spcAft>
        <a:spcPct val="0"/>
      </a:spcAft>
      <a:defRPr sz="2200" kern="1200">
        <a:solidFill>
          <a:schemeClr val="bg1"/>
        </a:solidFill>
        <a:latin typeface="Tahoma" pitchFamily="34" charset="0"/>
        <a:ea typeface="+mn-ea"/>
        <a:cs typeface="+mn-cs"/>
      </a:defRPr>
    </a:lvl4pPr>
    <a:lvl5pPr marL="1828800" algn="l" rtl="0" fontAlgn="base">
      <a:spcBef>
        <a:spcPct val="0"/>
      </a:spcBef>
      <a:spcAft>
        <a:spcPct val="0"/>
      </a:spcAft>
      <a:defRPr sz="2200" kern="1200">
        <a:solidFill>
          <a:schemeClr val="bg1"/>
        </a:solidFill>
        <a:latin typeface="Tahoma" pitchFamily="34" charset="0"/>
        <a:ea typeface="+mn-ea"/>
        <a:cs typeface="+mn-cs"/>
      </a:defRPr>
    </a:lvl5pPr>
    <a:lvl6pPr marL="2286000" algn="l" defTabSz="914400" rtl="0" eaLnBrk="1" latinLnBrk="0" hangingPunct="1">
      <a:defRPr sz="2200" kern="1200">
        <a:solidFill>
          <a:schemeClr val="bg1"/>
        </a:solidFill>
        <a:latin typeface="Tahoma" pitchFamily="34" charset="0"/>
        <a:ea typeface="+mn-ea"/>
        <a:cs typeface="+mn-cs"/>
      </a:defRPr>
    </a:lvl6pPr>
    <a:lvl7pPr marL="2743200" algn="l" defTabSz="914400" rtl="0" eaLnBrk="1" latinLnBrk="0" hangingPunct="1">
      <a:defRPr sz="2200" kern="1200">
        <a:solidFill>
          <a:schemeClr val="bg1"/>
        </a:solidFill>
        <a:latin typeface="Tahoma" pitchFamily="34" charset="0"/>
        <a:ea typeface="+mn-ea"/>
        <a:cs typeface="+mn-cs"/>
      </a:defRPr>
    </a:lvl7pPr>
    <a:lvl8pPr marL="3200400" algn="l" defTabSz="914400" rtl="0" eaLnBrk="1" latinLnBrk="0" hangingPunct="1">
      <a:defRPr sz="2200" kern="1200">
        <a:solidFill>
          <a:schemeClr val="bg1"/>
        </a:solidFill>
        <a:latin typeface="Tahoma" pitchFamily="34" charset="0"/>
        <a:ea typeface="+mn-ea"/>
        <a:cs typeface="+mn-cs"/>
      </a:defRPr>
    </a:lvl8pPr>
    <a:lvl9pPr marL="3657600" algn="l" defTabSz="914400" rtl="0" eaLnBrk="1" latinLnBrk="0" hangingPunct="1">
      <a:defRPr sz="2200" kern="1200">
        <a:solidFill>
          <a:schemeClr val="bg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FFCC00"/>
    <a:srgbClr val="FF7C80"/>
    <a:srgbClr val="BBE0E3"/>
    <a:srgbClr val="00FF00"/>
    <a:srgbClr val="FF5050"/>
    <a:srgbClr val="FF9900"/>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63" autoAdjust="0"/>
    <p:restoredTop sz="53167" autoAdjust="0"/>
  </p:normalViewPr>
  <p:slideViewPr>
    <p:cSldViewPr>
      <p:cViewPr varScale="1">
        <p:scale>
          <a:sx n="40" d="100"/>
          <a:sy n="40" d="100"/>
        </p:scale>
        <p:origin x="-20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1938"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en-US"/>
          </a:p>
        </p:txBody>
      </p:sp>
      <p:sp>
        <p:nvSpPr>
          <p:cNvPr id="563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en-US"/>
          </a:p>
        </p:txBody>
      </p:sp>
      <p:sp>
        <p:nvSpPr>
          <p:cNvPr id="563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en-US"/>
          </a:p>
        </p:txBody>
      </p:sp>
      <p:sp>
        <p:nvSpPr>
          <p:cNvPr id="563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A94B5D4F-E990-40FF-B037-A4A418FBED01}"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en-US"/>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en-U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AC248039-9E8B-422F-8B1A-4AF677A6F4FF}"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u="sng" dirty="0" smtClean="0"/>
              <a:t>Abstract:</a:t>
            </a:r>
          </a:p>
          <a:p>
            <a:r>
              <a:rPr lang="en-US" b="0" u="none" dirty="0" smtClean="0"/>
              <a:t>Your</a:t>
            </a:r>
            <a:r>
              <a:rPr lang="en-US" b="0" u="none" baseline="0" dirty="0" smtClean="0"/>
              <a:t> web application’s URL interface is becoming more important as end-users become more competent and expect to see intuitive patterns that can be manually navigated. With the new ASP.NET Routing engine, you can define a set of routes for your application, that map to resources, removing the need to develop URL rewriting logic. These routes can be used to address any ASP.NET resources, including: </a:t>
            </a:r>
            <a:r>
              <a:rPr lang="en-US" b="0" u="none" baseline="0" dirty="0" err="1" smtClean="0"/>
              <a:t>WebForms</a:t>
            </a:r>
            <a:r>
              <a:rPr lang="en-US" b="0" u="none" baseline="0" dirty="0" smtClean="0"/>
              <a:t>, ASMX services, Dynamic Data, and MVC.</a:t>
            </a:r>
            <a:endParaRPr lang="en-US" b="0" u="none" dirty="0" smtClean="0"/>
          </a:p>
          <a:p>
            <a:endParaRPr lang="en-US" b="1" u="sng" dirty="0" smtClean="0"/>
          </a:p>
          <a:p>
            <a:r>
              <a:rPr lang="en-US" b="1" u="sng" dirty="0" smtClean="0"/>
              <a:t>Duration:</a:t>
            </a:r>
            <a:r>
              <a:rPr lang="en-US" b="0" u="none" dirty="0" smtClean="0"/>
              <a:t> 30 minutes</a:t>
            </a:r>
          </a:p>
          <a:p>
            <a:endParaRPr lang="en-US" b="0" u="none" dirty="0" smtClean="0"/>
          </a:p>
          <a:p>
            <a:r>
              <a:rPr lang="en-US" b="1" u="sng" dirty="0" smtClean="0"/>
              <a:t>Level:</a:t>
            </a:r>
            <a:r>
              <a:rPr lang="en-US" b="0" u="none" dirty="0" smtClean="0"/>
              <a:t> 200-300</a:t>
            </a:r>
            <a:endParaRPr lang="en-US" b="1" u="sng"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b="1" u="sng" dirty="0" smtClean="0"/>
              <a:t>Estimated Time:</a:t>
            </a:r>
            <a:r>
              <a:rPr lang="en-US" b="0" u="none" dirty="0" smtClean="0"/>
              <a:t> 1 minutes</a:t>
            </a:r>
            <a:endParaRPr lang="en-US" b="1" u="sng" dirty="0" smtClean="0"/>
          </a:p>
          <a:p>
            <a:pPr>
              <a:buFont typeface="Arial" pitchFamily="34" charset="0"/>
              <a:buNone/>
            </a:pPr>
            <a:endParaRPr lang="en-US" b="1" u="sng" dirty="0" smtClean="0"/>
          </a:p>
          <a:p>
            <a:pPr>
              <a:buFont typeface="Arial" pitchFamily="34" charset="0"/>
              <a:buNone/>
            </a:pPr>
            <a:r>
              <a:rPr lang="en-US" b="1" u="sng" dirty="0" smtClean="0"/>
              <a:t>Talking Points:</a:t>
            </a:r>
            <a:endParaRPr lang="en-US" dirty="0" smtClean="0"/>
          </a:p>
          <a:p>
            <a:pPr>
              <a:buFont typeface="Arial" pitchFamily="34" charset="0"/>
              <a:buChar char="•"/>
            </a:pPr>
            <a:r>
              <a:rPr lang="en-US" dirty="0" smtClean="0"/>
              <a:t> We’ll start off</a:t>
            </a:r>
            <a:r>
              <a:rPr lang="en-US" baseline="0" dirty="0" smtClean="0"/>
              <a:t> by discussing what ASP.NET Routing actually is, what features it includes, and how it can leveraged in your web applications.</a:t>
            </a:r>
          </a:p>
          <a:p>
            <a:pPr lvl="0">
              <a:buFont typeface="Arial" pitchFamily="34" charset="0"/>
              <a:buChar char="•"/>
            </a:pPr>
            <a:r>
              <a:rPr lang="en-US" baseline="0" dirty="0" smtClean="0"/>
              <a:t> After getting an idea of how the routing engine can be used, we’ll examine the taxonomy of the routing engine and examine each of its individual pieces and see what role they play and how they can be extended if needed.</a:t>
            </a:r>
          </a:p>
          <a:p>
            <a:pPr marL="0" marR="0" lvl="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baseline="0" dirty="0" smtClean="0"/>
              <a:t> After seeing the taxonomy of the routing engine, we’ll examine what its execution pipeline looks like.</a:t>
            </a:r>
          </a:p>
          <a:p>
            <a:pPr lvl="0">
              <a:buFont typeface="Arial" pitchFamily="34" charset="0"/>
              <a:buChar char="•"/>
            </a:pPr>
            <a:r>
              <a:rPr lang="en-US" baseline="0" dirty="0" smtClean="0"/>
              <a:t> Then we’ll spend the rest of the session showing demos of how to use the routing engine.</a:t>
            </a:r>
          </a:p>
        </p:txBody>
      </p:sp>
      <p:sp>
        <p:nvSpPr>
          <p:cNvPr id="4" name="Slide Number Placeholder 3"/>
          <p:cNvSpPr>
            <a:spLocks noGrp="1"/>
          </p:cNvSpPr>
          <p:nvPr>
            <p:ph type="sldNum" sz="quarter" idx="10"/>
          </p:nvPr>
        </p:nvSpPr>
        <p:spPr/>
        <p:txBody>
          <a:bodyPr/>
          <a:lstStyle/>
          <a:p>
            <a:fld id="{AC248039-9E8B-422F-8B1A-4AF677A6F4FF}"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pitchFamily="34" charset="0"/>
              <a:buNone/>
            </a:pPr>
            <a:r>
              <a:rPr lang="en-US" b="1" u="sng" dirty="0" smtClean="0"/>
              <a:t>Estimated Time:</a:t>
            </a:r>
            <a:r>
              <a:rPr lang="en-US" b="0" u="none" dirty="0" smtClean="0"/>
              <a:t> 4 minutes</a:t>
            </a:r>
            <a:endParaRPr lang="en-US" b="1" u="sng" dirty="0" smtClean="0"/>
          </a:p>
          <a:p>
            <a:pPr>
              <a:buFont typeface="Arial" pitchFamily="34" charset="0"/>
              <a:buNone/>
            </a:pPr>
            <a:endParaRPr lang="en-US" b="1" u="sng" dirty="0" smtClean="0"/>
          </a:p>
          <a:p>
            <a:pPr>
              <a:buFont typeface="Arial" pitchFamily="34" charset="0"/>
              <a:buNone/>
            </a:pPr>
            <a:r>
              <a:rPr lang="en-US" b="1" u="sng" dirty="0" smtClean="0"/>
              <a:t>Talking Points:</a:t>
            </a:r>
            <a:endParaRPr lang="en-US" dirty="0" smtClean="0"/>
          </a:p>
          <a:p>
            <a:pPr>
              <a:buFont typeface="Arial" pitchFamily="34" charset="0"/>
              <a:buChar char="•"/>
            </a:pPr>
            <a:r>
              <a:rPr lang="en-US" dirty="0" smtClean="0"/>
              <a:t> ASP.NET Routing essentially</a:t>
            </a:r>
            <a:r>
              <a:rPr lang="en-US" baseline="0" dirty="0" smtClean="0"/>
              <a:t> offers two powerful features:</a:t>
            </a:r>
          </a:p>
          <a:p>
            <a:pPr lvl="1">
              <a:buFont typeface="Arial" pitchFamily="34" charset="0"/>
              <a:buChar char="•"/>
            </a:pPr>
            <a:r>
              <a:rPr lang="en-US" baseline="0" dirty="0" smtClean="0"/>
              <a:t> Route to resource mapping</a:t>
            </a:r>
          </a:p>
          <a:p>
            <a:pPr lvl="2">
              <a:buFont typeface="Arial" pitchFamily="34" charset="0"/>
              <a:buChar char="•"/>
            </a:pPr>
            <a:r>
              <a:rPr lang="en-US" baseline="0" dirty="0" smtClean="0"/>
              <a:t> ASP.NET Routing allows you to define a set of routes that are in turn mapped to resources.</a:t>
            </a:r>
          </a:p>
          <a:p>
            <a:pPr lvl="3">
              <a:buFont typeface="Arial" pitchFamily="34" charset="0"/>
              <a:buChar char="•"/>
            </a:pPr>
            <a:r>
              <a:rPr lang="en-US" baseline="0" dirty="0" smtClean="0"/>
              <a:t> Resources in this sense can be anything addressable: ASPX page, ASMX service, MVC controller, etc.</a:t>
            </a:r>
          </a:p>
          <a:p>
            <a:pPr lvl="3">
              <a:buFont typeface="Arial" pitchFamily="34" charset="0"/>
              <a:buChar char="•"/>
            </a:pPr>
            <a:r>
              <a:rPr lang="en-US" baseline="0" dirty="0" smtClean="0"/>
              <a:t> The notion of routing isn’t coupled to a page or a controller, you’re just defining a URL pattern in conjunction additional metadata (i.e. constraints) that can be translated into a resource to serve the request mapped to the route.</a:t>
            </a:r>
          </a:p>
          <a:p>
            <a:pPr lvl="1">
              <a:buFont typeface="Arial" pitchFamily="34" charset="0"/>
              <a:buChar char="•"/>
            </a:pPr>
            <a:r>
              <a:rPr lang="en-US" baseline="0" dirty="0" smtClean="0"/>
              <a:t> URL generation</a:t>
            </a:r>
          </a:p>
          <a:p>
            <a:pPr lvl="2">
              <a:buFont typeface="Arial" pitchFamily="34" charset="0"/>
              <a:buChar char="•"/>
            </a:pPr>
            <a:r>
              <a:rPr lang="en-US" baseline="0" dirty="0" smtClean="0"/>
              <a:t> ASP.NET Routing allows you to use your route definitions to generate URLs off of. </a:t>
            </a:r>
          </a:p>
          <a:p>
            <a:pPr lvl="2">
              <a:buFont typeface="Arial" pitchFamily="34" charset="0"/>
              <a:buChar char="•"/>
            </a:pPr>
            <a:r>
              <a:rPr lang="en-US" baseline="0" dirty="0" smtClean="0"/>
              <a:t> Now your routes become bi-directional, which offers greater power than just using URL rewriting.</a:t>
            </a:r>
          </a:p>
          <a:p>
            <a:pPr lvl="2">
              <a:buFont typeface="Arial" pitchFamily="34" charset="0"/>
              <a:buChar char="•"/>
            </a:pPr>
            <a:r>
              <a:rPr lang="en-US" baseline="0" dirty="0" smtClean="0"/>
              <a:t> Using this feature, the resources in your application can reach out to the route definitions and request URLs they can use to point at other resources within your application, including themselves.</a:t>
            </a:r>
          </a:p>
          <a:p>
            <a:pPr lvl="2">
              <a:buFont typeface="Arial" pitchFamily="34" charset="0"/>
              <a:buChar char="•"/>
            </a:pPr>
            <a:r>
              <a:rPr lang="en-US" baseline="0" dirty="0" smtClean="0"/>
              <a:t> This decouples your application’s resources, from your public URL interface.</a:t>
            </a:r>
          </a:p>
          <a:p>
            <a:pPr lvl="2">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AC248039-9E8B-422F-8B1A-4AF677A6F4F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pitchFamily="34" charset="0"/>
              <a:buNone/>
            </a:pPr>
            <a:r>
              <a:rPr lang="en-US" b="1" u="sng" dirty="0" smtClean="0"/>
              <a:t>Estimated Time:</a:t>
            </a:r>
            <a:r>
              <a:rPr lang="en-US" b="0" u="none" dirty="0" smtClean="0"/>
              <a:t> 4 minutes</a:t>
            </a:r>
            <a:endParaRPr lang="en-US" b="1" u="sng" dirty="0" smtClean="0"/>
          </a:p>
          <a:p>
            <a:pPr>
              <a:buFont typeface="Arial" pitchFamily="34" charset="0"/>
              <a:buNone/>
            </a:pPr>
            <a:endParaRPr lang="en-US" b="1" u="sng" dirty="0" smtClean="0"/>
          </a:p>
          <a:p>
            <a:pPr>
              <a:buFont typeface="Arial" pitchFamily="34" charset="0"/>
              <a:buNone/>
            </a:pPr>
            <a:r>
              <a:rPr lang="en-US" b="1" u="sng" dirty="0" smtClean="0"/>
              <a:t>Talking Points:</a:t>
            </a:r>
            <a:endParaRPr lang="en-US" dirty="0" smtClean="0"/>
          </a:p>
          <a:p>
            <a:pPr>
              <a:buFont typeface="Arial" pitchFamily="34" charset="0"/>
              <a:buChar char="•"/>
            </a:pPr>
            <a:r>
              <a:rPr lang="en-US" dirty="0" smtClean="0"/>
              <a:t> A Route represents</a:t>
            </a:r>
            <a:r>
              <a:rPr lang="en-US" baseline="0" dirty="0" smtClean="0"/>
              <a:t> a container for all the metadata/information the routing engine needs to determine whether it satisfies an incoming request. This includes the following:</a:t>
            </a:r>
          </a:p>
          <a:p>
            <a:pPr lvl="1">
              <a:buFont typeface="Arial" pitchFamily="34" charset="0"/>
              <a:buChar char="•"/>
            </a:pPr>
            <a:r>
              <a:rPr lang="en-US" baseline="0" dirty="0" smtClean="0"/>
              <a:t> The URL, which can optionally have parameters.</a:t>
            </a:r>
          </a:p>
          <a:p>
            <a:pPr lvl="1">
              <a:buFont typeface="Arial" pitchFamily="34" charset="0"/>
              <a:buChar char="•"/>
            </a:pPr>
            <a:r>
              <a:rPr lang="en-US" baseline="0" dirty="0" smtClean="0"/>
              <a:t> Any constraints. These can include constraints against parameters in the URL as well as the actual request. An example of this would be confining a parameter by a regular expression pattern, or requiring the HTTP verb of the incoming request be PUT.</a:t>
            </a:r>
          </a:p>
          <a:p>
            <a:pPr lvl="1">
              <a:buFont typeface="Arial" pitchFamily="34" charset="0"/>
              <a:buChar char="•"/>
            </a:pPr>
            <a:r>
              <a:rPr lang="en-US" baseline="0" dirty="0" smtClean="0"/>
              <a:t> Default values for any parameters, either URL parameters, or other parameters that the route or route handler (more on this in the next slide) might be looking for.</a:t>
            </a:r>
          </a:p>
          <a:p>
            <a:pPr lvl="1">
              <a:buFont typeface="Arial" pitchFamily="34" charset="0"/>
              <a:buChar char="•"/>
            </a:pPr>
            <a:r>
              <a:rPr lang="en-US" baseline="0" dirty="0" smtClean="0"/>
              <a:t> The actual route handler that will translate this route into a resource. The route handler is responsible for creating an HTTP handler that will ultimately serve the request, and respond to the user with the information they wanted.</a:t>
            </a:r>
          </a:p>
          <a:p>
            <a:pPr lvl="0">
              <a:buFont typeface="Arial" pitchFamily="34" charset="0"/>
              <a:buChar char="•"/>
            </a:pPr>
            <a:r>
              <a:rPr lang="en-US" baseline="0" dirty="0" smtClean="0"/>
              <a:t> For the most part you can get away with using the provided Route class to represent your routes, but if you need to extend your routes, you can either inherit from Route, or </a:t>
            </a:r>
            <a:r>
              <a:rPr lang="en-US" baseline="0" dirty="0" err="1" smtClean="0"/>
              <a:t>RouteBase</a:t>
            </a:r>
            <a:r>
              <a:rPr lang="en-US" baseline="0" dirty="0" smtClean="0"/>
              <a:t> (which is the lowest common denominator).</a:t>
            </a:r>
          </a:p>
          <a:p>
            <a:pPr lvl="0">
              <a:buFont typeface="Arial" pitchFamily="34" charset="0"/>
              <a:buChar char="•"/>
            </a:pPr>
            <a:r>
              <a:rPr lang="en-US" baseline="0" dirty="0" smtClean="0"/>
              <a:t> Because the route is responsible for determining whether it matches the current request, if you wanted to modify the logic that made that determination, you would probably want to create your own route type.</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b="1" u="sng" dirty="0" smtClean="0"/>
              <a:t>Estimated Time:</a:t>
            </a:r>
            <a:r>
              <a:rPr lang="en-US" b="0" u="none" dirty="0" smtClean="0"/>
              <a:t> 3 minutes</a:t>
            </a:r>
            <a:endParaRPr lang="en-US" b="1" u="sng" dirty="0" smtClean="0"/>
          </a:p>
          <a:p>
            <a:pPr>
              <a:buFont typeface="Arial" pitchFamily="34" charset="0"/>
              <a:buNone/>
            </a:pPr>
            <a:endParaRPr lang="en-US" b="1" u="sng" dirty="0" smtClean="0"/>
          </a:p>
          <a:p>
            <a:pPr>
              <a:buFont typeface="Arial" pitchFamily="34" charset="0"/>
              <a:buNone/>
            </a:pPr>
            <a:r>
              <a:rPr lang="en-US" b="1" u="sng" dirty="0" smtClean="0"/>
              <a:t>Talking Points:</a:t>
            </a:r>
            <a:r>
              <a:rPr lang="en-US" dirty="0" smtClean="0"/>
              <a:t> </a:t>
            </a:r>
          </a:p>
          <a:p>
            <a:pPr>
              <a:buFont typeface="Arial" pitchFamily="34" charset="0"/>
              <a:buChar char="•"/>
            </a:pPr>
            <a:r>
              <a:rPr lang="en-US" dirty="0" smtClean="0"/>
              <a:t> At the center of the routing engine is the </a:t>
            </a:r>
            <a:r>
              <a:rPr lang="en-US" dirty="0" err="1" smtClean="0"/>
              <a:t>RouteTable</a:t>
            </a:r>
            <a:r>
              <a:rPr lang="en-US" dirty="0" smtClean="0"/>
              <a:t> class. This class serves as the repository of your application’s route definitions.</a:t>
            </a:r>
            <a:r>
              <a:rPr lang="en-US" baseline="0" dirty="0" smtClean="0"/>
              <a:t> It itself contains no functionality, it is simply a container that houses a common </a:t>
            </a:r>
            <a:r>
              <a:rPr lang="en-US" baseline="0" dirty="0" err="1" smtClean="0"/>
              <a:t>RouteCollection</a:t>
            </a:r>
            <a:r>
              <a:rPr lang="en-US" baseline="0" dirty="0" smtClean="0"/>
              <a:t>, that is exposed through its static Routes property.</a:t>
            </a:r>
          </a:p>
          <a:p>
            <a:pPr>
              <a:buFont typeface="Arial" pitchFamily="34" charset="0"/>
              <a:buChar char="•"/>
            </a:pPr>
            <a:r>
              <a:rPr lang="en-US" baseline="0" dirty="0" smtClean="0"/>
              <a:t> The </a:t>
            </a:r>
            <a:r>
              <a:rPr lang="en-US" baseline="0" dirty="0" err="1" smtClean="0"/>
              <a:t>RouteCollection</a:t>
            </a:r>
            <a:r>
              <a:rPr lang="en-US" baseline="0" dirty="0" smtClean="0"/>
              <a:t> in turns is a list of all routes that have been defined. The </a:t>
            </a:r>
            <a:r>
              <a:rPr lang="en-US" baseline="0" dirty="0" err="1" smtClean="0"/>
              <a:t>RouteCollection</a:t>
            </a:r>
            <a:r>
              <a:rPr lang="en-US" baseline="0" dirty="0" smtClean="0"/>
              <a:t> implements a composite pattern style where it implement similar functionality as the routes it contains, so that you can perform operations on the collection that are then delegated to each contained route (i.e. URL generation, route matching).</a:t>
            </a:r>
          </a:p>
        </p:txBody>
      </p:sp>
      <p:sp>
        <p:nvSpPr>
          <p:cNvPr id="4" name="Slide Number Placeholder 3"/>
          <p:cNvSpPr>
            <a:spLocks noGrp="1"/>
          </p:cNvSpPr>
          <p:nvPr>
            <p:ph type="sldNum" sz="quarter" idx="10"/>
          </p:nvPr>
        </p:nvSpPr>
        <p:spPr/>
        <p:txBody>
          <a:bodyPr/>
          <a:lstStyle/>
          <a:p>
            <a:fld id="{AC248039-9E8B-422F-8B1A-4AF677A6F4F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b="1" u="sng" dirty="0" smtClean="0"/>
              <a:t>Estimated Time:</a:t>
            </a:r>
            <a:r>
              <a:rPr lang="en-US" b="0" u="none" dirty="0" smtClean="0"/>
              <a:t> 4 minutes</a:t>
            </a:r>
            <a:endParaRPr lang="en-US" b="1" u="sng" dirty="0" smtClean="0"/>
          </a:p>
          <a:p>
            <a:pPr>
              <a:buFont typeface="Arial" pitchFamily="34" charset="0"/>
              <a:buNone/>
            </a:pPr>
            <a:endParaRPr lang="en-US" b="1" u="sng" dirty="0" smtClean="0"/>
          </a:p>
          <a:p>
            <a:pPr>
              <a:buFont typeface="Arial" pitchFamily="34" charset="0"/>
              <a:buNone/>
            </a:pPr>
            <a:r>
              <a:rPr lang="en-US" b="1" u="sng" dirty="0" smtClean="0"/>
              <a:t>Talking Points:</a:t>
            </a:r>
            <a:r>
              <a:rPr lang="en-US" dirty="0" smtClean="0"/>
              <a:t> </a:t>
            </a:r>
          </a:p>
          <a:p>
            <a:pPr>
              <a:buFont typeface="Arial" pitchFamily="34" charset="0"/>
              <a:buChar char="•"/>
            </a:pPr>
            <a:r>
              <a:rPr lang="en-US" dirty="0" smtClean="0"/>
              <a:t> This diagram represents the lifecycle of a request in terms of how ASP.NET Routing will process it:</a:t>
            </a:r>
          </a:p>
          <a:p>
            <a:pPr lvl="1">
              <a:buFont typeface="Arial" pitchFamily="34" charset="0"/>
              <a:buChar char="•"/>
            </a:pPr>
            <a:r>
              <a:rPr lang="en-US" dirty="0" smtClean="0"/>
              <a:t> A request comes in and the URL Routing Module intercepts it.</a:t>
            </a:r>
          </a:p>
          <a:p>
            <a:pPr lvl="1">
              <a:buFont typeface="Arial" pitchFamily="34" charset="0"/>
              <a:buChar char="•"/>
            </a:pPr>
            <a:r>
              <a:rPr lang="en-US" baseline="0" dirty="0" smtClean="0"/>
              <a:t> The module checks the URL against the list of all routes in the application’s route table.</a:t>
            </a:r>
          </a:p>
          <a:p>
            <a:pPr lvl="1">
              <a:buFont typeface="Arial" pitchFamily="34" charset="0"/>
              <a:buChar char="•"/>
            </a:pPr>
            <a:r>
              <a:rPr lang="en-US" baseline="0" dirty="0" smtClean="0"/>
              <a:t> If a route is found, the module gets the route’s route handler.</a:t>
            </a:r>
          </a:p>
          <a:p>
            <a:pPr lvl="1">
              <a:buFont typeface="Arial" pitchFamily="34" charset="0"/>
              <a:buChar char="•"/>
            </a:pPr>
            <a:r>
              <a:rPr lang="en-US" baseline="0" dirty="0" smtClean="0"/>
              <a:t> The module then get’s the route handler’s HTTP handler.</a:t>
            </a:r>
          </a:p>
          <a:p>
            <a:pPr lvl="1">
              <a:buFont typeface="Arial" pitchFamily="34" charset="0"/>
              <a:buChar char="•"/>
            </a:pPr>
            <a:r>
              <a:rPr lang="en-US" baseline="0" dirty="0" smtClean="0"/>
              <a:t> The HTTP handler is then responsible for serving the request.</a:t>
            </a:r>
          </a:p>
        </p:txBody>
      </p:sp>
      <p:sp>
        <p:nvSpPr>
          <p:cNvPr id="4" name="Slide Number Placeholder 3"/>
          <p:cNvSpPr>
            <a:spLocks noGrp="1"/>
          </p:cNvSpPr>
          <p:nvPr>
            <p:ph type="sldNum" sz="quarter" idx="10"/>
          </p:nvPr>
        </p:nvSpPr>
        <p:spPr/>
        <p:txBody>
          <a:bodyPr/>
          <a:lstStyle/>
          <a:p>
            <a:fld id="{AC248039-9E8B-422F-8B1A-4AF677A6F4F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b="1" u="sng" dirty="0" smtClean="0"/>
              <a:t>Estimated Time:</a:t>
            </a:r>
            <a:r>
              <a:rPr lang="en-US" b="0" u="none" dirty="0" smtClean="0"/>
              <a:t> 15 minutes</a:t>
            </a:r>
            <a:endParaRPr lang="en-US" b="1" u="sng" dirty="0" smtClean="0"/>
          </a:p>
          <a:p>
            <a:pPr>
              <a:buFont typeface="Arial" pitchFamily="34" charset="0"/>
              <a:buNone/>
            </a:pPr>
            <a:endParaRPr lang="en-US" b="1" u="sng" dirty="0" smtClean="0"/>
          </a:p>
          <a:p>
            <a:pPr>
              <a:buFont typeface="Arial" pitchFamily="34" charset="0"/>
              <a:buNone/>
            </a:pPr>
            <a:r>
              <a:rPr lang="en-US" b="1" u="sng" dirty="0" smtClean="0"/>
              <a:t>Talking Points:</a:t>
            </a:r>
            <a:r>
              <a:rPr lang="en-US" dirty="0" smtClean="0"/>
              <a:t> </a:t>
            </a:r>
          </a:p>
          <a:p>
            <a:pPr>
              <a:buFont typeface="Arial" pitchFamily="34" charset="0"/>
              <a:buChar char="•"/>
            </a:pPr>
            <a:r>
              <a:rPr lang="en-US" dirty="0" smtClean="0"/>
              <a:t> At this point, just open up the presentation for discussion, and show some simple routing demos.</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b="1" u="sng" dirty="0" smtClean="0"/>
              <a:t>Estimated Time:</a:t>
            </a:r>
            <a:r>
              <a:rPr lang="en-US" b="0" u="none" dirty="0" smtClean="0"/>
              <a:t> 1 minutes</a:t>
            </a:r>
            <a:endParaRPr lang="en-US" b="1" u="sng" dirty="0" smtClean="0"/>
          </a:p>
          <a:p>
            <a:pPr>
              <a:buFont typeface="Arial" pitchFamily="34" charset="0"/>
              <a:buNone/>
            </a:pPr>
            <a:endParaRPr lang="en-US" b="1" u="sng" dirty="0" smtClean="0"/>
          </a:p>
          <a:p>
            <a:pPr>
              <a:buFont typeface="Arial" pitchFamily="34" charset="0"/>
              <a:buNone/>
            </a:pPr>
            <a:r>
              <a:rPr lang="en-US" b="1" u="sng" dirty="0" smtClean="0"/>
              <a:t>Talking Points:</a:t>
            </a:r>
            <a:endParaRPr lang="en-US" dirty="0" smtClean="0"/>
          </a:p>
          <a:p>
            <a:pPr>
              <a:buFont typeface="Arial" pitchFamily="34" charset="0"/>
              <a:buChar char="•"/>
            </a:pPr>
            <a:r>
              <a:rPr lang="en-US" dirty="0" smtClean="0"/>
              <a:t> In summary…</a:t>
            </a:r>
          </a:p>
          <a:p>
            <a:pPr lvl="1">
              <a:buFont typeface="Arial" pitchFamily="34" charset="0"/>
              <a:buChar char="•"/>
            </a:pPr>
            <a:r>
              <a:rPr lang="en-US" baseline="0" dirty="0" smtClean="0"/>
              <a:t> We learned what exactly ASP.NET Routing is and how it can leveraged to enhanced your web applications.</a:t>
            </a:r>
          </a:p>
          <a:p>
            <a:pPr lvl="1">
              <a:buFont typeface="Arial" pitchFamily="34" charset="0"/>
              <a:buChar char="•"/>
            </a:pPr>
            <a:r>
              <a:rPr lang="en-US" baseline="0" dirty="0" smtClean="0"/>
              <a:t> We </a:t>
            </a:r>
            <a:r>
              <a:rPr lang="en-US" baseline="0" dirty="0" err="1" smtClean="0"/>
              <a:t>dicussed</a:t>
            </a:r>
            <a:r>
              <a:rPr lang="en-US" baseline="0" dirty="0" smtClean="0"/>
              <a:t> the routing taxonomy, and how each class in the API can be used, and for what purpose.</a:t>
            </a:r>
          </a:p>
          <a:p>
            <a:pPr lvl="1">
              <a:buFont typeface="Arial" pitchFamily="34" charset="0"/>
              <a:buChar char="•"/>
            </a:pPr>
            <a:r>
              <a:rPr lang="en-US" baseline="0" dirty="0" smtClean="0"/>
              <a:t> We looked at the routing pipeline to better understand how the lifecycle of a request looks </a:t>
            </a:r>
            <a:r>
              <a:rPr lang="en-US" baseline="0" smtClean="0"/>
              <a:t>when using ASP.NET Routing.</a:t>
            </a:r>
            <a:endParaRPr lang="en-US" baseline="0" dirty="0" smtClean="0"/>
          </a:p>
        </p:txBody>
      </p:sp>
      <p:sp>
        <p:nvSpPr>
          <p:cNvPr id="4" name="Slide Number Placeholder 3"/>
          <p:cNvSpPr>
            <a:spLocks noGrp="1"/>
          </p:cNvSpPr>
          <p:nvPr>
            <p:ph type="sldNum" sz="quarter" idx="10"/>
          </p:nvPr>
        </p:nvSpPr>
        <p:spPr/>
        <p:txBody>
          <a:bodyPr/>
          <a:lstStyle/>
          <a:p>
            <a:fld id="{AC248039-9E8B-422F-8B1A-4AF677A6F4FF}"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243" name="Rectangle 3"/>
          <p:cNvSpPr>
            <a:spLocks noGrp="1" noChangeArrowheads="1"/>
          </p:cNvSpPr>
          <p:nvPr>
            <p:ph type="ctrTitle"/>
          </p:nvPr>
        </p:nvSpPr>
        <p:spPr>
          <a:xfrm>
            <a:off x="685800" y="2130425"/>
            <a:ext cx="7772400" cy="1470025"/>
          </a:xfrm>
        </p:spPr>
        <p:txBody>
          <a:bodyPr/>
          <a:lstStyle>
            <a:lvl1pPr>
              <a:defRPr sz="3600"/>
            </a:lvl1pPr>
          </a:lstStyle>
          <a:p>
            <a:r>
              <a:rPr lang="en-US"/>
              <a:t>Click to edit Master title style</a:t>
            </a:r>
          </a:p>
        </p:txBody>
      </p:sp>
      <p:sp>
        <p:nvSpPr>
          <p:cNvPr id="10244" name="Rectangle 4"/>
          <p:cNvSpPr>
            <a:spLocks noGrp="1" noChangeArrowheads="1"/>
          </p:cNvSpPr>
          <p:nvPr>
            <p:ph type="subTitle" idx="1"/>
          </p:nvPr>
        </p:nvSpPr>
        <p:spPr>
          <a:xfrm>
            <a:off x="685800" y="3810000"/>
            <a:ext cx="6400800" cy="1752600"/>
          </a:xfrm>
        </p:spPr>
        <p:txBody>
          <a:bodyPr/>
          <a:lstStyle>
            <a:lvl1pPr marL="0" indent="0">
              <a:buFontTx/>
              <a:buNone/>
              <a:defRPr sz="2200"/>
            </a:lvl1pPr>
          </a:lstStyle>
          <a:p>
            <a:r>
              <a:rPr lang="en-US"/>
              <a:t>Click to edit Master subtitle style</a:t>
            </a:r>
          </a:p>
        </p:txBody>
      </p:sp>
      <p:pic>
        <p:nvPicPr>
          <p:cNvPr id="10246" name="Picture 6" descr="mslogo_R-75"/>
          <p:cNvPicPr>
            <a:picLocks noChangeAspect="1" noChangeArrowheads="1"/>
          </p:cNvPicPr>
          <p:nvPr/>
        </p:nvPicPr>
        <p:blipFill>
          <a:blip r:embed="rId2"/>
          <a:srcRect/>
          <a:stretch>
            <a:fillRect/>
          </a:stretch>
        </p:blipFill>
        <p:spPr bwMode="auto">
          <a:xfrm>
            <a:off x="6629400" y="381000"/>
            <a:ext cx="2143125" cy="69532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4" name="Picture 29" descr="DPE5"/>
          <p:cNvPicPr>
            <a:picLocks noChangeAspect="1" noChangeArrowheads="1"/>
          </p:cNvPicPr>
          <p:nvPr userDrawn="1"/>
        </p:nvPicPr>
        <p:blipFill>
          <a:blip r:embed="rId2"/>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488"/>
            <a:ext cx="2057400" cy="6157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0488"/>
            <a:ext cx="6019800" cy="6157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4" name="Picture 29" descr="DPE5"/>
          <p:cNvPicPr>
            <a:picLocks noChangeAspect="1" noChangeArrowheads="1"/>
          </p:cNvPicPr>
          <p:nvPr userDrawn="1"/>
        </p:nvPicPr>
        <p:blipFill>
          <a:blip r:embed="rId2"/>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4" name="Picture 29" descr="DPE5"/>
          <p:cNvPicPr>
            <a:picLocks noChangeAspect="1" noChangeArrowheads="1"/>
          </p:cNvPicPr>
          <p:nvPr userDrawn="1"/>
        </p:nvPicPr>
        <p:blipFill>
          <a:blip r:embed="rId2"/>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29" descr="DPE5"/>
          <p:cNvPicPr>
            <a:picLocks noChangeAspect="1" noChangeArrowheads="1"/>
          </p:cNvPicPr>
          <p:nvPr userDrawn="1"/>
        </p:nvPicPr>
        <p:blipFill>
          <a:blip r:embed="rId2"/>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29" descr="DPE5"/>
          <p:cNvPicPr>
            <a:picLocks noChangeAspect="1" noChangeArrowheads="1"/>
          </p:cNvPicPr>
          <p:nvPr userDrawn="1"/>
        </p:nvPicPr>
        <p:blipFill>
          <a:blip r:embed="rId2"/>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9" descr="DPE5"/>
          <p:cNvPicPr>
            <a:picLocks noChangeAspect="1" noChangeArrowheads="1"/>
          </p:cNvPicPr>
          <p:nvPr userDrawn="1"/>
        </p:nvPicPr>
        <p:blipFill>
          <a:blip r:embed="rId2"/>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9" descr="DPE5"/>
          <p:cNvPicPr>
            <a:picLocks noChangeAspect="1" noChangeArrowheads="1"/>
          </p:cNvPicPr>
          <p:nvPr userDrawn="1"/>
        </p:nvPicPr>
        <p:blipFill>
          <a:blip r:embed="rId2"/>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5" name="Picture 29" descr="DPE5"/>
          <p:cNvPicPr>
            <a:picLocks noChangeAspect="1" noChangeArrowheads="1"/>
          </p:cNvPicPr>
          <p:nvPr userDrawn="1"/>
        </p:nvPicPr>
        <p:blipFill>
          <a:blip r:embed="rId2"/>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5" name="Picture 29" descr="DPE5"/>
          <p:cNvPicPr>
            <a:picLocks noChangeAspect="1" noChangeArrowheads="1"/>
          </p:cNvPicPr>
          <p:nvPr userDrawn="1"/>
        </p:nvPicPr>
        <p:blipFill>
          <a:blip r:embed="rId2"/>
          <a:srcRect/>
          <a:stretch>
            <a:fillRect/>
          </a:stretch>
        </p:blipFill>
        <p:spPr bwMode="auto">
          <a:xfrm>
            <a:off x="304800" y="6453188"/>
            <a:ext cx="1598613" cy="404812"/>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90488"/>
            <a:ext cx="8229600" cy="1143000"/>
          </a:xfrm>
          <a:prstGeom prst="rect">
            <a:avLst/>
          </a:prstGeom>
          <a:noFill/>
          <a:ln w="9525">
            <a:noFill/>
            <a:miter lim="800000"/>
            <a:headEnd/>
            <a:tailEnd/>
          </a:ln>
          <a:effectLst>
            <a:outerShdw dist="12700" dir="54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19200"/>
            <a:ext cx="82296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42" name="Picture 18" descr="mslogo_R"/>
          <p:cNvPicPr>
            <a:picLocks noChangeAspect="1" noChangeArrowheads="1"/>
          </p:cNvPicPr>
          <p:nvPr/>
        </p:nvPicPr>
        <p:blipFill>
          <a:blip r:embed="rId14"/>
          <a:srcRect/>
          <a:stretch>
            <a:fillRect/>
          </a:stretch>
        </p:blipFill>
        <p:spPr bwMode="auto">
          <a:xfrm>
            <a:off x="7696200" y="6391275"/>
            <a:ext cx="1428750" cy="46672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a:solidFill>
            <a:srgbClr val="FFCC00"/>
          </a:solidFill>
          <a:latin typeface="+mj-lt"/>
          <a:ea typeface="+mj-ea"/>
          <a:cs typeface="+mj-cs"/>
        </a:defRPr>
      </a:lvl1pPr>
      <a:lvl2pPr algn="l" rtl="0" fontAlgn="base">
        <a:spcBef>
          <a:spcPct val="0"/>
        </a:spcBef>
        <a:spcAft>
          <a:spcPct val="0"/>
        </a:spcAft>
        <a:defRPr sz="3200" b="1">
          <a:solidFill>
            <a:srgbClr val="FFCC00"/>
          </a:solidFill>
          <a:latin typeface="Tahoma" pitchFamily="34" charset="0"/>
        </a:defRPr>
      </a:lvl2pPr>
      <a:lvl3pPr algn="l" rtl="0" fontAlgn="base">
        <a:spcBef>
          <a:spcPct val="0"/>
        </a:spcBef>
        <a:spcAft>
          <a:spcPct val="0"/>
        </a:spcAft>
        <a:defRPr sz="3200" b="1">
          <a:solidFill>
            <a:srgbClr val="FFCC00"/>
          </a:solidFill>
          <a:latin typeface="Tahoma" pitchFamily="34" charset="0"/>
        </a:defRPr>
      </a:lvl3pPr>
      <a:lvl4pPr algn="l" rtl="0" fontAlgn="base">
        <a:spcBef>
          <a:spcPct val="0"/>
        </a:spcBef>
        <a:spcAft>
          <a:spcPct val="0"/>
        </a:spcAft>
        <a:defRPr sz="3200" b="1">
          <a:solidFill>
            <a:srgbClr val="FFCC00"/>
          </a:solidFill>
          <a:latin typeface="Tahoma" pitchFamily="34" charset="0"/>
        </a:defRPr>
      </a:lvl4pPr>
      <a:lvl5pPr algn="l" rtl="0" fontAlgn="base">
        <a:spcBef>
          <a:spcPct val="0"/>
        </a:spcBef>
        <a:spcAft>
          <a:spcPct val="0"/>
        </a:spcAft>
        <a:defRPr sz="3200" b="1">
          <a:solidFill>
            <a:srgbClr val="FFCC00"/>
          </a:solidFill>
          <a:latin typeface="Tahoma" pitchFamily="34" charset="0"/>
        </a:defRPr>
      </a:lvl5pPr>
      <a:lvl6pPr marL="457200" algn="l" rtl="0" fontAlgn="base">
        <a:spcBef>
          <a:spcPct val="0"/>
        </a:spcBef>
        <a:spcAft>
          <a:spcPct val="0"/>
        </a:spcAft>
        <a:defRPr sz="3200" b="1">
          <a:solidFill>
            <a:srgbClr val="FFCC00"/>
          </a:solidFill>
          <a:latin typeface="Tahoma" pitchFamily="34" charset="0"/>
        </a:defRPr>
      </a:lvl6pPr>
      <a:lvl7pPr marL="914400" algn="l" rtl="0" fontAlgn="base">
        <a:spcBef>
          <a:spcPct val="0"/>
        </a:spcBef>
        <a:spcAft>
          <a:spcPct val="0"/>
        </a:spcAft>
        <a:defRPr sz="3200" b="1">
          <a:solidFill>
            <a:srgbClr val="FFCC00"/>
          </a:solidFill>
          <a:latin typeface="Tahoma" pitchFamily="34" charset="0"/>
        </a:defRPr>
      </a:lvl7pPr>
      <a:lvl8pPr marL="1371600" algn="l" rtl="0" fontAlgn="base">
        <a:spcBef>
          <a:spcPct val="0"/>
        </a:spcBef>
        <a:spcAft>
          <a:spcPct val="0"/>
        </a:spcAft>
        <a:defRPr sz="3200" b="1">
          <a:solidFill>
            <a:srgbClr val="FFCC00"/>
          </a:solidFill>
          <a:latin typeface="Tahoma" pitchFamily="34" charset="0"/>
        </a:defRPr>
      </a:lvl8pPr>
      <a:lvl9pPr marL="1828800" algn="l" rtl="0" fontAlgn="base">
        <a:spcBef>
          <a:spcPct val="0"/>
        </a:spcBef>
        <a:spcAft>
          <a:spcPct val="0"/>
        </a:spcAft>
        <a:defRPr sz="3200" b="1">
          <a:solidFill>
            <a:srgbClr val="FFCC00"/>
          </a:solidFill>
          <a:latin typeface="Tahoma" pitchFamily="34" charset="0"/>
        </a:defRPr>
      </a:lvl9pPr>
    </p:titleStyle>
    <p:bodyStyle>
      <a:lvl1pPr marL="342900" indent="-342900" algn="l" rtl="0" fontAlgn="base">
        <a:spcBef>
          <a:spcPct val="20000"/>
        </a:spcBef>
        <a:spcAft>
          <a:spcPct val="0"/>
        </a:spcAft>
        <a:buBlip>
          <a:blip r:embed="rId15"/>
        </a:buBlip>
        <a:defRPr sz="2600">
          <a:solidFill>
            <a:schemeClr val="bg1"/>
          </a:solidFill>
          <a:latin typeface="+mn-lt"/>
          <a:ea typeface="+mn-ea"/>
          <a:cs typeface="+mn-cs"/>
        </a:defRPr>
      </a:lvl1pPr>
      <a:lvl2pPr marL="742950" indent="-285750" algn="l" rtl="0" fontAlgn="base">
        <a:spcBef>
          <a:spcPct val="20000"/>
        </a:spcBef>
        <a:spcAft>
          <a:spcPct val="0"/>
        </a:spcAft>
        <a:buBlip>
          <a:blip r:embed="rId15"/>
        </a:buBlip>
        <a:defRPr sz="2000">
          <a:solidFill>
            <a:schemeClr val="bg1"/>
          </a:solidFill>
          <a:latin typeface="Microsoft Sans Serif" pitchFamily="34" charset="0"/>
        </a:defRPr>
      </a:lvl2pPr>
      <a:lvl3pPr marL="1143000" indent="-228600" algn="l" rtl="0" fontAlgn="base">
        <a:spcBef>
          <a:spcPct val="20000"/>
        </a:spcBef>
        <a:spcAft>
          <a:spcPct val="0"/>
        </a:spcAft>
        <a:buBlip>
          <a:blip r:embed="rId15"/>
        </a:buBlip>
        <a:defRPr sz="2000">
          <a:solidFill>
            <a:schemeClr val="bg1"/>
          </a:solidFill>
          <a:latin typeface="+mn-lt"/>
        </a:defRPr>
      </a:lvl3pPr>
      <a:lvl4pPr marL="1600200" indent="-228600" algn="l" rtl="0" fontAlgn="base">
        <a:spcBef>
          <a:spcPct val="20000"/>
        </a:spcBef>
        <a:spcAft>
          <a:spcPct val="0"/>
        </a:spcAft>
        <a:buBlip>
          <a:blip r:embed="rId15"/>
        </a:buBlip>
        <a:defRPr sz="1600">
          <a:solidFill>
            <a:schemeClr val="bg1"/>
          </a:solidFill>
          <a:latin typeface="+mn-lt"/>
        </a:defRPr>
      </a:lvl4pPr>
      <a:lvl5pPr marL="2057400" indent="-228600" algn="l" rtl="0" fontAlgn="base">
        <a:spcBef>
          <a:spcPct val="20000"/>
        </a:spcBef>
        <a:spcAft>
          <a:spcPct val="0"/>
        </a:spcAft>
        <a:buBlip>
          <a:blip r:embed="rId15"/>
        </a:buBlip>
        <a:defRPr sz="1400">
          <a:solidFill>
            <a:schemeClr val="bg1"/>
          </a:solidFill>
          <a:latin typeface="+mn-lt"/>
        </a:defRPr>
      </a:lvl5pPr>
      <a:lvl6pPr marL="2514600" indent="-228600" algn="l" rtl="0" fontAlgn="base">
        <a:spcBef>
          <a:spcPct val="20000"/>
        </a:spcBef>
        <a:spcAft>
          <a:spcPct val="0"/>
        </a:spcAft>
        <a:buBlip>
          <a:blip r:embed="rId15"/>
        </a:buBlip>
        <a:defRPr sz="1400">
          <a:solidFill>
            <a:schemeClr val="bg1"/>
          </a:solidFill>
          <a:latin typeface="+mn-lt"/>
        </a:defRPr>
      </a:lvl6pPr>
      <a:lvl7pPr marL="2971800" indent="-228600" algn="l" rtl="0" fontAlgn="base">
        <a:spcBef>
          <a:spcPct val="20000"/>
        </a:spcBef>
        <a:spcAft>
          <a:spcPct val="0"/>
        </a:spcAft>
        <a:buBlip>
          <a:blip r:embed="rId15"/>
        </a:buBlip>
        <a:defRPr sz="1400">
          <a:solidFill>
            <a:schemeClr val="bg1"/>
          </a:solidFill>
          <a:latin typeface="+mn-lt"/>
        </a:defRPr>
      </a:lvl7pPr>
      <a:lvl8pPr marL="3429000" indent="-228600" algn="l" rtl="0" fontAlgn="base">
        <a:spcBef>
          <a:spcPct val="20000"/>
        </a:spcBef>
        <a:spcAft>
          <a:spcPct val="0"/>
        </a:spcAft>
        <a:buBlip>
          <a:blip r:embed="rId15"/>
        </a:buBlip>
        <a:defRPr sz="1400">
          <a:solidFill>
            <a:schemeClr val="bg1"/>
          </a:solidFill>
          <a:latin typeface="+mn-lt"/>
        </a:defRPr>
      </a:lvl8pPr>
      <a:lvl9pPr marL="3886200" indent="-228600" algn="l" rtl="0" fontAlgn="base">
        <a:spcBef>
          <a:spcPct val="20000"/>
        </a:spcBef>
        <a:spcAft>
          <a:spcPct val="0"/>
        </a:spcAft>
        <a:buBlip>
          <a:blip r:embed="rId15"/>
        </a:buBlip>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133600"/>
            <a:ext cx="7772400" cy="1470025"/>
          </a:xfrm>
        </p:spPr>
        <p:txBody>
          <a:bodyPr/>
          <a:lstStyle/>
          <a:p>
            <a:r>
              <a:rPr lang="en-US" sz="5400" dirty="0" smtClean="0"/>
              <a:t>Introduction to ASP.NET Routing</a:t>
            </a:r>
            <a:endParaRPr lang="en-US" sz="5400" dirty="0"/>
          </a:p>
        </p:txBody>
      </p:sp>
      <p:pic>
        <p:nvPicPr>
          <p:cNvPr id="4" name="Picture 9" descr="DPE5"/>
          <p:cNvPicPr>
            <a:picLocks noChangeAspect="1" noChangeArrowheads="1"/>
          </p:cNvPicPr>
          <p:nvPr/>
        </p:nvPicPr>
        <p:blipFill>
          <a:blip r:embed="rId3"/>
          <a:srcRect/>
          <a:stretch>
            <a:fillRect/>
          </a:stretch>
        </p:blipFill>
        <p:spPr bwMode="auto">
          <a:xfrm>
            <a:off x="381000" y="457200"/>
            <a:ext cx="2895600"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ASP.NET Routing?</a:t>
            </a:r>
          </a:p>
          <a:p>
            <a:r>
              <a:rPr lang="en-US" dirty="0" smtClean="0"/>
              <a:t>Routing </a:t>
            </a:r>
            <a:r>
              <a:rPr lang="en-US" dirty="0" smtClean="0"/>
              <a:t>taxonomy</a:t>
            </a:r>
          </a:p>
          <a:p>
            <a:pPr lvl="1"/>
            <a:r>
              <a:rPr lang="en-US" smtClean="0"/>
              <a:t>Route</a:t>
            </a:r>
            <a:endParaRPr lang="en-US" dirty="0" smtClean="0"/>
          </a:p>
          <a:p>
            <a:pPr lvl="1"/>
            <a:r>
              <a:rPr lang="en-US" dirty="0" smtClean="0"/>
              <a:t>Route Table/ Route </a:t>
            </a:r>
            <a:r>
              <a:rPr lang="en-US" dirty="0" smtClean="0"/>
              <a:t>Collection</a:t>
            </a:r>
            <a:endParaRPr lang="en-US" dirty="0" smtClean="0"/>
          </a:p>
          <a:p>
            <a:r>
              <a:rPr lang="en-US" dirty="0" smtClean="0"/>
              <a:t>Pipeline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ASP.NET Routing?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smtClean="0"/>
              <a:t>Route-to-resource </a:t>
            </a:r>
            <a:r>
              <a:rPr lang="en-US" dirty="0" smtClean="0"/>
              <a:t>mapping</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2. URL Generation</a:t>
            </a:r>
          </a:p>
          <a:p>
            <a:endParaRPr lang="en-US" dirty="0"/>
          </a:p>
        </p:txBody>
      </p:sp>
      <p:sp>
        <p:nvSpPr>
          <p:cNvPr id="4" name="Rectangle 3"/>
          <p:cNvSpPr/>
          <p:nvPr/>
        </p:nvSpPr>
        <p:spPr bwMode="auto">
          <a:xfrm>
            <a:off x="609600" y="1981200"/>
            <a:ext cx="1752600" cy="13716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Route</a:t>
            </a:r>
          </a:p>
        </p:txBody>
      </p:sp>
      <p:sp>
        <p:nvSpPr>
          <p:cNvPr id="5" name="Right Arrow 4"/>
          <p:cNvSpPr/>
          <p:nvPr/>
        </p:nvSpPr>
        <p:spPr bwMode="auto">
          <a:xfrm>
            <a:off x="2590800" y="2438400"/>
            <a:ext cx="1066800" cy="4572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10" name="Rectangle 9"/>
          <p:cNvSpPr/>
          <p:nvPr/>
        </p:nvSpPr>
        <p:spPr bwMode="auto">
          <a:xfrm>
            <a:off x="3962400" y="1981200"/>
            <a:ext cx="1752600" cy="13716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Resource</a:t>
            </a:r>
          </a:p>
        </p:txBody>
      </p:sp>
      <p:sp>
        <p:nvSpPr>
          <p:cNvPr id="11" name="Rectangle 10"/>
          <p:cNvSpPr/>
          <p:nvPr/>
        </p:nvSpPr>
        <p:spPr bwMode="auto">
          <a:xfrm>
            <a:off x="609600" y="4343400"/>
            <a:ext cx="1752600" cy="13716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Resource</a:t>
            </a:r>
          </a:p>
        </p:txBody>
      </p:sp>
      <p:sp>
        <p:nvSpPr>
          <p:cNvPr id="12" name="Right Arrow 11"/>
          <p:cNvSpPr/>
          <p:nvPr/>
        </p:nvSpPr>
        <p:spPr bwMode="auto">
          <a:xfrm>
            <a:off x="2590800" y="4572000"/>
            <a:ext cx="1066800" cy="4572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13" name="Rectangle 12"/>
          <p:cNvSpPr/>
          <p:nvPr/>
        </p:nvSpPr>
        <p:spPr bwMode="auto">
          <a:xfrm>
            <a:off x="3962400" y="4343400"/>
            <a:ext cx="1752600" cy="13716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Route</a:t>
            </a:r>
          </a:p>
        </p:txBody>
      </p:sp>
      <p:sp>
        <p:nvSpPr>
          <p:cNvPr id="14" name="Right Arrow 13"/>
          <p:cNvSpPr/>
          <p:nvPr/>
        </p:nvSpPr>
        <p:spPr bwMode="auto">
          <a:xfrm rot="10800000">
            <a:off x="2590800" y="5105400"/>
            <a:ext cx="1066800" cy="4572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a:t>
            </a:r>
            <a:endParaRPr lang="en-US" dirty="0"/>
          </a:p>
        </p:txBody>
      </p:sp>
      <p:sp>
        <p:nvSpPr>
          <p:cNvPr id="3" name="Content Placeholder 2"/>
          <p:cNvSpPr>
            <a:spLocks noGrp="1"/>
          </p:cNvSpPr>
          <p:nvPr>
            <p:ph idx="1"/>
          </p:nvPr>
        </p:nvSpPr>
        <p:spPr/>
        <p:txBody>
          <a:bodyPr/>
          <a:lstStyle/>
          <a:p>
            <a:r>
              <a:rPr lang="en-US" dirty="0" smtClean="0"/>
              <a:t>Resource map</a:t>
            </a:r>
          </a:p>
          <a:p>
            <a:pPr lvl="1"/>
            <a:r>
              <a:rPr lang="en-US" dirty="0" smtClean="0"/>
              <a:t>URL (w/Parameters)</a:t>
            </a:r>
          </a:p>
          <a:p>
            <a:pPr lvl="1"/>
            <a:r>
              <a:rPr lang="en-US" dirty="0" smtClean="0"/>
              <a:t>Constraints</a:t>
            </a:r>
          </a:p>
          <a:p>
            <a:pPr lvl="1"/>
            <a:r>
              <a:rPr lang="en-US" dirty="0" smtClean="0"/>
              <a:t>Defaults</a:t>
            </a:r>
          </a:p>
          <a:p>
            <a:pPr lvl="1"/>
            <a:r>
              <a:rPr lang="en-US" dirty="0" smtClean="0"/>
              <a:t>Route handler</a:t>
            </a:r>
          </a:p>
        </p:txBody>
      </p:sp>
      <p:sp>
        <p:nvSpPr>
          <p:cNvPr id="4" name="Rectangle 3"/>
          <p:cNvSpPr/>
          <p:nvPr/>
        </p:nvSpPr>
        <p:spPr bwMode="auto">
          <a:xfrm>
            <a:off x="533400" y="3276600"/>
            <a:ext cx="5867400" cy="28956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5" name="TextBox 4"/>
          <p:cNvSpPr txBox="1"/>
          <p:nvPr/>
        </p:nvSpPr>
        <p:spPr>
          <a:xfrm>
            <a:off x="2819400" y="3429000"/>
            <a:ext cx="1031051" cy="430887"/>
          </a:xfrm>
          <a:prstGeom prst="rect">
            <a:avLst/>
          </a:prstGeom>
          <a:noFill/>
        </p:spPr>
        <p:txBody>
          <a:bodyPr wrap="none" rtlCol="0">
            <a:spAutoFit/>
          </a:bodyPr>
          <a:lstStyle/>
          <a:p>
            <a:r>
              <a:rPr lang="en-US" b="1" dirty="0" smtClean="0">
                <a:solidFill>
                  <a:schemeClr val="tx1"/>
                </a:solidFill>
              </a:rPr>
              <a:t>Route</a:t>
            </a:r>
            <a:endParaRPr lang="en-US" b="1" dirty="0">
              <a:solidFill>
                <a:schemeClr val="tx1"/>
              </a:solidFill>
            </a:endParaRPr>
          </a:p>
        </p:txBody>
      </p:sp>
      <p:sp>
        <p:nvSpPr>
          <p:cNvPr id="7" name="TextBox 6"/>
          <p:cNvSpPr txBox="1"/>
          <p:nvPr/>
        </p:nvSpPr>
        <p:spPr>
          <a:xfrm>
            <a:off x="685800" y="3962400"/>
            <a:ext cx="784189" cy="430887"/>
          </a:xfrm>
          <a:prstGeom prst="rect">
            <a:avLst/>
          </a:prstGeom>
          <a:noFill/>
        </p:spPr>
        <p:txBody>
          <a:bodyPr wrap="none" rtlCol="0">
            <a:spAutoFit/>
          </a:bodyPr>
          <a:lstStyle/>
          <a:p>
            <a:r>
              <a:rPr lang="en-US" u="sng" dirty="0" smtClean="0">
                <a:solidFill>
                  <a:schemeClr val="tx1"/>
                </a:solidFill>
              </a:rPr>
              <a:t>URL</a:t>
            </a:r>
            <a:r>
              <a:rPr lang="en-US" dirty="0" smtClean="0">
                <a:solidFill>
                  <a:schemeClr val="tx1"/>
                </a:solidFill>
              </a:rPr>
              <a:t>:</a:t>
            </a:r>
            <a:endParaRPr lang="en-US" dirty="0">
              <a:solidFill>
                <a:schemeClr val="tx1"/>
              </a:solidFill>
            </a:endParaRPr>
          </a:p>
        </p:txBody>
      </p:sp>
      <p:sp>
        <p:nvSpPr>
          <p:cNvPr id="8" name="TextBox 7"/>
          <p:cNvSpPr txBox="1"/>
          <p:nvPr/>
        </p:nvSpPr>
        <p:spPr>
          <a:xfrm>
            <a:off x="2837633" y="3962400"/>
            <a:ext cx="3334567" cy="430887"/>
          </a:xfrm>
          <a:prstGeom prst="rect">
            <a:avLst/>
          </a:prstGeom>
          <a:noFill/>
        </p:spPr>
        <p:txBody>
          <a:bodyPr wrap="none" rtlCol="0">
            <a:spAutoFit/>
          </a:bodyPr>
          <a:lstStyle/>
          <a:p>
            <a:r>
              <a:rPr lang="en-US" dirty="0" smtClean="0">
                <a:solidFill>
                  <a:schemeClr val="tx1"/>
                </a:solidFill>
              </a:rPr>
              <a:t>/Customers/{id}/{action}</a:t>
            </a:r>
            <a:endParaRPr lang="en-US" dirty="0">
              <a:solidFill>
                <a:schemeClr val="tx1"/>
              </a:solidFill>
            </a:endParaRPr>
          </a:p>
        </p:txBody>
      </p:sp>
      <p:sp>
        <p:nvSpPr>
          <p:cNvPr id="9" name="TextBox 8"/>
          <p:cNvSpPr txBox="1"/>
          <p:nvPr/>
        </p:nvSpPr>
        <p:spPr>
          <a:xfrm>
            <a:off x="685800" y="4522113"/>
            <a:ext cx="1300677" cy="430887"/>
          </a:xfrm>
          <a:prstGeom prst="rect">
            <a:avLst/>
          </a:prstGeom>
          <a:noFill/>
        </p:spPr>
        <p:txBody>
          <a:bodyPr wrap="none" rtlCol="0">
            <a:spAutoFit/>
          </a:bodyPr>
          <a:lstStyle/>
          <a:p>
            <a:r>
              <a:rPr lang="en-US" u="sng" dirty="0" smtClean="0">
                <a:solidFill>
                  <a:schemeClr val="tx1"/>
                </a:solidFill>
              </a:rPr>
              <a:t>Defaults:</a:t>
            </a:r>
            <a:endParaRPr lang="en-US" dirty="0">
              <a:solidFill>
                <a:schemeClr val="tx1"/>
              </a:solidFill>
            </a:endParaRPr>
          </a:p>
        </p:txBody>
      </p:sp>
      <p:sp>
        <p:nvSpPr>
          <p:cNvPr id="10" name="TextBox 9"/>
          <p:cNvSpPr txBox="1"/>
          <p:nvPr/>
        </p:nvSpPr>
        <p:spPr>
          <a:xfrm>
            <a:off x="2749435" y="4522113"/>
            <a:ext cx="2132315" cy="430887"/>
          </a:xfrm>
          <a:prstGeom prst="rect">
            <a:avLst/>
          </a:prstGeom>
          <a:noFill/>
        </p:spPr>
        <p:txBody>
          <a:bodyPr wrap="none" rtlCol="0">
            <a:spAutoFit/>
          </a:bodyPr>
          <a:lstStyle/>
          <a:p>
            <a:r>
              <a:rPr lang="en-US" dirty="0" smtClean="0">
                <a:solidFill>
                  <a:schemeClr val="tx1"/>
                </a:solidFill>
              </a:rPr>
              <a:t>action = “View”</a:t>
            </a:r>
            <a:endParaRPr lang="en-US" dirty="0">
              <a:solidFill>
                <a:schemeClr val="tx1"/>
              </a:solidFill>
            </a:endParaRPr>
          </a:p>
        </p:txBody>
      </p:sp>
      <p:sp>
        <p:nvSpPr>
          <p:cNvPr id="11" name="TextBox 10"/>
          <p:cNvSpPr txBox="1"/>
          <p:nvPr/>
        </p:nvSpPr>
        <p:spPr>
          <a:xfrm>
            <a:off x="685800" y="5055513"/>
            <a:ext cx="1672253" cy="430887"/>
          </a:xfrm>
          <a:prstGeom prst="rect">
            <a:avLst/>
          </a:prstGeom>
          <a:noFill/>
        </p:spPr>
        <p:txBody>
          <a:bodyPr wrap="none" rtlCol="0">
            <a:spAutoFit/>
          </a:bodyPr>
          <a:lstStyle/>
          <a:p>
            <a:r>
              <a:rPr lang="en-US" u="sng" dirty="0" smtClean="0">
                <a:solidFill>
                  <a:schemeClr val="tx1"/>
                </a:solidFill>
              </a:rPr>
              <a:t>Constraints</a:t>
            </a:r>
            <a:r>
              <a:rPr lang="en-US" dirty="0" smtClean="0">
                <a:solidFill>
                  <a:schemeClr val="tx1"/>
                </a:solidFill>
              </a:rPr>
              <a:t>:</a:t>
            </a:r>
            <a:endParaRPr lang="en-US" dirty="0">
              <a:solidFill>
                <a:schemeClr val="tx1"/>
              </a:solidFill>
            </a:endParaRPr>
          </a:p>
        </p:txBody>
      </p:sp>
      <p:sp>
        <p:nvSpPr>
          <p:cNvPr id="12" name="TextBox 11"/>
          <p:cNvSpPr txBox="1"/>
          <p:nvPr/>
        </p:nvSpPr>
        <p:spPr>
          <a:xfrm>
            <a:off x="2837633" y="5055513"/>
            <a:ext cx="1702710" cy="430887"/>
          </a:xfrm>
          <a:prstGeom prst="rect">
            <a:avLst/>
          </a:prstGeom>
          <a:noFill/>
        </p:spPr>
        <p:txBody>
          <a:bodyPr wrap="none" rtlCol="0">
            <a:spAutoFit/>
          </a:bodyPr>
          <a:lstStyle/>
          <a:p>
            <a:r>
              <a:rPr lang="en-US" dirty="0" smtClean="0">
                <a:solidFill>
                  <a:schemeClr val="tx1"/>
                </a:solidFill>
              </a:rPr>
              <a:t>id = “\d{2}”</a:t>
            </a:r>
            <a:endParaRPr lang="en-US" dirty="0">
              <a:solidFill>
                <a:schemeClr val="tx1"/>
              </a:solidFill>
            </a:endParaRPr>
          </a:p>
        </p:txBody>
      </p:sp>
      <p:sp>
        <p:nvSpPr>
          <p:cNvPr id="13" name="TextBox 12"/>
          <p:cNvSpPr txBox="1"/>
          <p:nvPr/>
        </p:nvSpPr>
        <p:spPr>
          <a:xfrm>
            <a:off x="685800" y="5588913"/>
            <a:ext cx="2061526" cy="430887"/>
          </a:xfrm>
          <a:prstGeom prst="rect">
            <a:avLst/>
          </a:prstGeom>
          <a:noFill/>
        </p:spPr>
        <p:txBody>
          <a:bodyPr wrap="none" rtlCol="0">
            <a:spAutoFit/>
          </a:bodyPr>
          <a:lstStyle/>
          <a:p>
            <a:r>
              <a:rPr lang="en-US" u="sng" dirty="0" smtClean="0">
                <a:solidFill>
                  <a:schemeClr val="tx1"/>
                </a:solidFill>
              </a:rPr>
              <a:t>Route Handler:</a:t>
            </a:r>
            <a:endParaRPr lang="en-US" dirty="0">
              <a:solidFill>
                <a:schemeClr val="tx1"/>
              </a:solidFill>
            </a:endParaRPr>
          </a:p>
        </p:txBody>
      </p:sp>
      <p:sp>
        <p:nvSpPr>
          <p:cNvPr id="17" name="TextBox 16"/>
          <p:cNvSpPr txBox="1"/>
          <p:nvPr/>
        </p:nvSpPr>
        <p:spPr>
          <a:xfrm>
            <a:off x="2819400" y="5588913"/>
            <a:ext cx="2362891" cy="430887"/>
          </a:xfrm>
          <a:prstGeom prst="rect">
            <a:avLst/>
          </a:prstGeom>
          <a:noFill/>
        </p:spPr>
        <p:txBody>
          <a:bodyPr wrap="none" rtlCol="0">
            <a:spAutoFit/>
          </a:bodyPr>
          <a:lstStyle/>
          <a:p>
            <a:r>
              <a:rPr lang="en-US" dirty="0" err="1" smtClean="0">
                <a:solidFill>
                  <a:schemeClr val="tx1"/>
                </a:solidFill>
              </a:rPr>
              <a:t>MvcRouteHandler</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Table/Route Collection</a:t>
            </a:r>
            <a:endParaRPr lang="en-US" dirty="0"/>
          </a:p>
        </p:txBody>
      </p:sp>
      <p:sp>
        <p:nvSpPr>
          <p:cNvPr id="3" name="Content Placeholder 2"/>
          <p:cNvSpPr>
            <a:spLocks noGrp="1"/>
          </p:cNvSpPr>
          <p:nvPr>
            <p:ph idx="1"/>
          </p:nvPr>
        </p:nvSpPr>
        <p:spPr/>
        <p:txBody>
          <a:bodyPr/>
          <a:lstStyle/>
          <a:p>
            <a:r>
              <a:rPr lang="en-US" dirty="0" smtClean="0"/>
              <a:t>Shared route container</a:t>
            </a:r>
          </a:p>
          <a:p>
            <a:r>
              <a:rPr lang="en-US" dirty="0" smtClean="0"/>
              <a:t>Application-wide cache</a:t>
            </a:r>
          </a:p>
          <a:p>
            <a:endParaRPr lang="en-US" dirty="0" smtClean="0"/>
          </a:p>
        </p:txBody>
      </p:sp>
      <p:sp>
        <p:nvSpPr>
          <p:cNvPr id="5" name="Rectangle 4"/>
          <p:cNvSpPr/>
          <p:nvPr/>
        </p:nvSpPr>
        <p:spPr bwMode="auto">
          <a:xfrm>
            <a:off x="609600" y="2590800"/>
            <a:ext cx="3886200" cy="25146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bg1"/>
              </a:solidFill>
              <a:effectLst/>
              <a:latin typeface="Tahoma" pitchFamily="34" charset="0"/>
            </a:endParaRPr>
          </a:p>
        </p:txBody>
      </p:sp>
      <p:sp>
        <p:nvSpPr>
          <p:cNvPr id="6" name="TextBox 5"/>
          <p:cNvSpPr txBox="1"/>
          <p:nvPr/>
        </p:nvSpPr>
        <p:spPr>
          <a:xfrm>
            <a:off x="1705682" y="2743200"/>
            <a:ext cx="1647118" cy="430887"/>
          </a:xfrm>
          <a:prstGeom prst="rect">
            <a:avLst/>
          </a:prstGeom>
          <a:noFill/>
        </p:spPr>
        <p:txBody>
          <a:bodyPr wrap="none" rtlCol="0">
            <a:spAutoFit/>
          </a:bodyPr>
          <a:lstStyle/>
          <a:p>
            <a:r>
              <a:rPr lang="en-US" dirty="0" smtClean="0">
                <a:solidFill>
                  <a:schemeClr val="tx1"/>
                </a:solidFill>
              </a:rPr>
              <a:t>Route Table</a:t>
            </a:r>
            <a:endParaRPr lang="en-US" dirty="0">
              <a:solidFill>
                <a:schemeClr val="tx1"/>
              </a:solidFill>
            </a:endParaRPr>
          </a:p>
        </p:txBody>
      </p:sp>
      <p:sp>
        <p:nvSpPr>
          <p:cNvPr id="7" name="Rectangle 6"/>
          <p:cNvSpPr/>
          <p:nvPr/>
        </p:nvSpPr>
        <p:spPr bwMode="auto">
          <a:xfrm>
            <a:off x="762000" y="3276600"/>
            <a:ext cx="3581400" cy="16764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8" name="TextBox 7"/>
          <p:cNvSpPr txBox="1"/>
          <p:nvPr/>
        </p:nvSpPr>
        <p:spPr>
          <a:xfrm>
            <a:off x="1524000" y="3455313"/>
            <a:ext cx="2198615" cy="430887"/>
          </a:xfrm>
          <a:prstGeom prst="rect">
            <a:avLst/>
          </a:prstGeom>
          <a:noFill/>
        </p:spPr>
        <p:txBody>
          <a:bodyPr wrap="none" rtlCol="0">
            <a:spAutoFit/>
          </a:bodyPr>
          <a:lstStyle/>
          <a:p>
            <a:r>
              <a:rPr lang="en-US" dirty="0" smtClean="0">
                <a:solidFill>
                  <a:schemeClr val="tx1"/>
                </a:solidFill>
              </a:rPr>
              <a:t>Route Collection</a:t>
            </a:r>
            <a:endParaRPr lang="en-US" dirty="0">
              <a:solidFill>
                <a:schemeClr val="tx1"/>
              </a:solidFill>
            </a:endParaRPr>
          </a:p>
        </p:txBody>
      </p:sp>
      <p:sp>
        <p:nvSpPr>
          <p:cNvPr id="9" name="Rectangle 8"/>
          <p:cNvSpPr/>
          <p:nvPr/>
        </p:nvSpPr>
        <p:spPr bwMode="auto">
          <a:xfrm>
            <a:off x="914400" y="4038600"/>
            <a:ext cx="990600" cy="6858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12" name="TextBox 11"/>
          <p:cNvSpPr txBox="1"/>
          <p:nvPr/>
        </p:nvSpPr>
        <p:spPr>
          <a:xfrm>
            <a:off x="919833" y="4191000"/>
            <a:ext cx="908967" cy="430887"/>
          </a:xfrm>
          <a:prstGeom prst="rect">
            <a:avLst/>
          </a:prstGeom>
          <a:noFill/>
        </p:spPr>
        <p:txBody>
          <a:bodyPr wrap="none" rtlCol="0">
            <a:spAutoFit/>
          </a:bodyPr>
          <a:lstStyle/>
          <a:p>
            <a:r>
              <a:rPr lang="en-US" dirty="0" smtClean="0">
                <a:solidFill>
                  <a:schemeClr val="tx1"/>
                </a:solidFill>
              </a:rPr>
              <a:t>Route</a:t>
            </a:r>
            <a:endParaRPr lang="en-US" dirty="0">
              <a:solidFill>
                <a:schemeClr val="tx1"/>
              </a:solidFill>
            </a:endParaRPr>
          </a:p>
        </p:txBody>
      </p:sp>
      <p:sp>
        <p:nvSpPr>
          <p:cNvPr id="13" name="Rectangle 12"/>
          <p:cNvSpPr/>
          <p:nvPr/>
        </p:nvSpPr>
        <p:spPr bwMode="auto">
          <a:xfrm>
            <a:off x="2057400" y="4038600"/>
            <a:ext cx="990600" cy="6858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14" name="TextBox 13"/>
          <p:cNvSpPr txBox="1"/>
          <p:nvPr/>
        </p:nvSpPr>
        <p:spPr>
          <a:xfrm>
            <a:off x="2062833" y="4191000"/>
            <a:ext cx="908967" cy="430887"/>
          </a:xfrm>
          <a:prstGeom prst="rect">
            <a:avLst/>
          </a:prstGeom>
          <a:noFill/>
        </p:spPr>
        <p:txBody>
          <a:bodyPr wrap="none" rtlCol="0">
            <a:spAutoFit/>
          </a:bodyPr>
          <a:lstStyle/>
          <a:p>
            <a:r>
              <a:rPr lang="en-US" dirty="0" smtClean="0">
                <a:solidFill>
                  <a:schemeClr val="tx1"/>
                </a:solidFill>
              </a:rPr>
              <a:t>Route</a:t>
            </a:r>
            <a:endParaRPr lang="en-US" dirty="0">
              <a:solidFill>
                <a:schemeClr val="tx1"/>
              </a:solidFill>
            </a:endParaRPr>
          </a:p>
        </p:txBody>
      </p:sp>
      <p:sp>
        <p:nvSpPr>
          <p:cNvPr id="15" name="Rectangle 14"/>
          <p:cNvSpPr/>
          <p:nvPr/>
        </p:nvSpPr>
        <p:spPr bwMode="auto">
          <a:xfrm>
            <a:off x="3200400" y="4038600"/>
            <a:ext cx="990600" cy="6858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16" name="TextBox 15"/>
          <p:cNvSpPr txBox="1"/>
          <p:nvPr/>
        </p:nvSpPr>
        <p:spPr>
          <a:xfrm>
            <a:off x="3205833" y="4191000"/>
            <a:ext cx="908967" cy="430887"/>
          </a:xfrm>
          <a:prstGeom prst="rect">
            <a:avLst/>
          </a:prstGeom>
          <a:noFill/>
        </p:spPr>
        <p:txBody>
          <a:bodyPr wrap="none" rtlCol="0">
            <a:spAutoFit/>
          </a:bodyPr>
          <a:lstStyle/>
          <a:p>
            <a:r>
              <a:rPr lang="en-US" dirty="0" smtClean="0">
                <a:solidFill>
                  <a:schemeClr val="tx1"/>
                </a:solidFill>
              </a:rPr>
              <a:t>Route</a:t>
            </a:r>
            <a:endParaRPr lang="en-US" dirty="0">
              <a:solidFill>
                <a:schemeClr val="tx1"/>
              </a:solidFill>
            </a:endParaRPr>
          </a:p>
        </p:txBody>
      </p:sp>
      <p:sp>
        <p:nvSpPr>
          <p:cNvPr id="18" name="Right Arrow 17"/>
          <p:cNvSpPr/>
          <p:nvPr/>
        </p:nvSpPr>
        <p:spPr bwMode="auto">
          <a:xfrm rot="10800000">
            <a:off x="4419601" y="3505200"/>
            <a:ext cx="1066800" cy="3048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19" name="Right Arrow 18"/>
          <p:cNvSpPr/>
          <p:nvPr/>
        </p:nvSpPr>
        <p:spPr bwMode="auto">
          <a:xfrm rot="10800000">
            <a:off x="4267200" y="4267198"/>
            <a:ext cx="1219200" cy="304801"/>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bg1"/>
              </a:solidFill>
              <a:effectLst/>
              <a:latin typeface="Tahoma" pitchFamily="34" charset="0"/>
            </a:endParaRPr>
          </a:p>
        </p:txBody>
      </p:sp>
      <p:sp>
        <p:nvSpPr>
          <p:cNvPr id="21" name="TextBox 20"/>
          <p:cNvSpPr txBox="1"/>
          <p:nvPr/>
        </p:nvSpPr>
        <p:spPr>
          <a:xfrm>
            <a:off x="5651563" y="3650159"/>
            <a:ext cx="2120837" cy="769441"/>
          </a:xfrm>
          <a:prstGeom prst="rect">
            <a:avLst/>
          </a:prstGeom>
          <a:noFill/>
        </p:spPr>
        <p:txBody>
          <a:bodyPr wrap="none" rtlCol="0">
            <a:spAutoFit/>
          </a:bodyPr>
          <a:lstStyle/>
          <a:p>
            <a:r>
              <a:rPr lang="en-US" dirty="0" smtClean="0"/>
              <a:t>Route Matching</a:t>
            </a:r>
          </a:p>
          <a:p>
            <a:r>
              <a:rPr lang="en-US" dirty="0" smtClean="0"/>
              <a:t>URL Generation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a:t>
            </a:r>
            <a:endParaRPr lang="en-US" dirty="0"/>
          </a:p>
        </p:txBody>
      </p:sp>
      <p:sp>
        <p:nvSpPr>
          <p:cNvPr id="5" name="Right Arrow 4"/>
          <p:cNvSpPr/>
          <p:nvPr/>
        </p:nvSpPr>
        <p:spPr bwMode="auto">
          <a:xfrm>
            <a:off x="381000" y="2869287"/>
            <a:ext cx="990600" cy="5334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6" name="Rectangle 5"/>
          <p:cNvSpPr/>
          <p:nvPr/>
        </p:nvSpPr>
        <p:spPr bwMode="auto">
          <a:xfrm>
            <a:off x="1600200" y="2640687"/>
            <a:ext cx="1981200" cy="9906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URL Routing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Module</a:t>
            </a:r>
          </a:p>
        </p:txBody>
      </p:sp>
      <p:sp>
        <p:nvSpPr>
          <p:cNvPr id="10" name="Rectangle 9"/>
          <p:cNvSpPr/>
          <p:nvPr/>
        </p:nvSpPr>
        <p:spPr bwMode="auto">
          <a:xfrm>
            <a:off x="4953000" y="2640687"/>
            <a:ext cx="1905000" cy="9906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Route</a:t>
            </a:r>
          </a:p>
        </p:txBody>
      </p:sp>
      <p:sp>
        <p:nvSpPr>
          <p:cNvPr id="15" name="Rectangle 14"/>
          <p:cNvSpPr/>
          <p:nvPr/>
        </p:nvSpPr>
        <p:spPr bwMode="auto">
          <a:xfrm>
            <a:off x="4953000" y="533400"/>
            <a:ext cx="1905000" cy="9906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Route Table</a:t>
            </a:r>
          </a:p>
        </p:txBody>
      </p:sp>
      <p:sp>
        <p:nvSpPr>
          <p:cNvPr id="16" name="Rectangle 15"/>
          <p:cNvSpPr/>
          <p:nvPr/>
        </p:nvSpPr>
        <p:spPr bwMode="auto">
          <a:xfrm>
            <a:off x="1600200" y="4926687"/>
            <a:ext cx="1981200" cy="9906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HTTP</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Handler</a:t>
            </a:r>
          </a:p>
        </p:txBody>
      </p:sp>
      <p:sp>
        <p:nvSpPr>
          <p:cNvPr id="17" name="Rectangle 16"/>
          <p:cNvSpPr/>
          <p:nvPr/>
        </p:nvSpPr>
        <p:spPr bwMode="auto">
          <a:xfrm>
            <a:off x="4953000" y="4926687"/>
            <a:ext cx="1905000" cy="9906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Route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ahoma" pitchFamily="34" charset="0"/>
              </a:rPr>
              <a:t>Handler</a:t>
            </a:r>
          </a:p>
        </p:txBody>
      </p:sp>
      <p:sp>
        <p:nvSpPr>
          <p:cNvPr id="19" name="Right Arrow 18"/>
          <p:cNvSpPr/>
          <p:nvPr/>
        </p:nvSpPr>
        <p:spPr bwMode="auto">
          <a:xfrm rot="10800000">
            <a:off x="381000" y="5155287"/>
            <a:ext cx="914400" cy="6096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24" name="TextBox 23"/>
          <p:cNvSpPr txBox="1"/>
          <p:nvPr/>
        </p:nvSpPr>
        <p:spPr>
          <a:xfrm>
            <a:off x="185313" y="2362200"/>
            <a:ext cx="1186287" cy="430887"/>
          </a:xfrm>
          <a:prstGeom prst="rect">
            <a:avLst/>
          </a:prstGeom>
          <a:noFill/>
        </p:spPr>
        <p:txBody>
          <a:bodyPr wrap="none" rtlCol="0">
            <a:spAutoFit/>
          </a:bodyPr>
          <a:lstStyle/>
          <a:p>
            <a:r>
              <a:rPr lang="en-US" dirty="0" smtClean="0"/>
              <a:t>Request</a:t>
            </a:r>
            <a:endParaRPr lang="en-US" dirty="0"/>
          </a:p>
        </p:txBody>
      </p:sp>
      <p:sp>
        <p:nvSpPr>
          <p:cNvPr id="25" name="Right Arrow 24"/>
          <p:cNvSpPr/>
          <p:nvPr/>
        </p:nvSpPr>
        <p:spPr bwMode="auto">
          <a:xfrm>
            <a:off x="3810000" y="2869287"/>
            <a:ext cx="990600" cy="5334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26" name="Right Arrow 25"/>
          <p:cNvSpPr/>
          <p:nvPr/>
        </p:nvSpPr>
        <p:spPr bwMode="auto">
          <a:xfrm rot="10800000">
            <a:off x="3733801" y="5231487"/>
            <a:ext cx="990600" cy="5334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28" name="Right Arrow 27"/>
          <p:cNvSpPr/>
          <p:nvPr/>
        </p:nvSpPr>
        <p:spPr bwMode="auto">
          <a:xfrm rot="5400000">
            <a:off x="5334000" y="4012287"/>
            <a:ext cx="990600" cy="5334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29" name="Right Arrow 28"/>
          <p:cNvSpPr/>
          <p:nvPr/>
        </p:nvSpPr>
        <p:spPr bwMode="auto">
          <a:xfrm rot="18895885">
            <a:off x="3839078" y="1258820"/>
            <a:ext cx="990600" cy="5334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30" name="TextBox 29"/>
          <p:cNvSpPr txBox="1"/>
          <p:nvPr/>
        </p:nvSpPr>
        <p:spPr>
          <a:xfrm>
            <a:off x="76200" y="4648200"/>
            <a:ext cx="1372235" cy="430887"/>
          </a:xfrm>
          <a:prstGeom prst="rect">
            <a:avLst/>
          </a:prstGeom>
          <a:noFill/>
        </p:spPr>
        <p:txBody>
          <a:bodyPr wrap="none" rtlCol="0">
            <a:spAutoFit/>
          </a:bodyPr>
          <a:lstStyle/>
          <a:p>
            <a:r>
              <a:rPr lang="en-US" dirty="0" smtClean="0"/>
              <a:t>Response</a:t>
            </a:r>
            <a:endParaRPr lang="en-US" dirty="0"/>
          </a:p>
        </p:txBody>
      </p:sp>
      <p:sp>
        <p:nvSpPr>
          <p:cNvPr id="31" name="Right Arrow 30"/>
          <p:cNvSpPr/>
          <p:nvPr/>
        </p:nvSpPr>
        <p:spPr bwMode="auto">
          <a:xfrm rot="7880537">
            <a:off x="3991478" y="1937491"/>
            <a:ext cx="990600" cy="533400"/>
          </a:xfrm>
          <a:prstGeom prst="rightArrow">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34" name="TextBox 33"/>
          <p:cNvSpPr txBox="1"/>
          <p:nvPr/>
        </p:nvSpPr>
        <p:spPr>
          <a:xfrm>
            <a:off x="6927791" y="2549604"/>
            <a:ext cx="2140009" cy="1107996"/>
          </a:xfrm>
          <a:prstGeom prst="rect">
            <a:avLst/>
          </a:prstGeom>
          <a:noFill/>
        </p:spPr>
        <p:txBody>
          <a:bodyPr wrap="none" rtlCol="0">
            <a:spAutoFit/>
          </a:bodyPr>
          <a:lstStyle/>
          <a:p>
            <a:r>
              <a:rPr lang="en-US" dirty="0" smtClean="0"/>
              <a:t>Responsible For</a:t>
            </a:r>
          </a:p>
          <a:p>
            <a:r>
              <a:rPr lang="en-US" dirty="0" smtClean="0"/>
              <a:t>Determining</a:t>
            </a:r>
          </a:p>
          <a:p>
            <a:r>
              <a:rPr lang="en-US" dirty="0" smtClean="0"/>
              <a:t>Match</a:t>
            </a:r>
            <a:endParaRPr lang="en-US" dirty="0"/>
          </a:p>
        </p:txBody>
      </p:sp>
      <p:sp>
        <p:nvSpPr>
          <p:cNvPr id="35" name="TextBox 34"/>
          <p:cNvSpPr txBox="1"/>
          <p:nvPr/>
        </p:nvSpPr>
        <p:spPr>
          <a:xfrm>
            <a:off x="6927791" y="4649450"/>
            <a:ext cx="2140009" cy="1446550"/>
          </a:xfrm>
          <a:prstGeom prst="rect">
            <a:avLst/>
          </a:prstGeom>
          <a:noFill/>
        </p:spPr>
        <p:txBody>
          <a:bodyPr wrap="none" rtlCol="0">
            <a:spAutoFit/>
          </a:bodyPr>
          <a:lstStyle/>
          <a:p>
            <a:r>
              <a:rPr lang="en-US" dirty="0" smtClean="0"/>
              <a:t>Responsible For</a:t>
            </a:r>
          </a:p>
          <a:p>
            <a:r>
              <a:rPr lang="en-US" dirty="0" smtClean="0"/>
              <a:t>Creating /</a:t>
            </a:r>
          </a:p>
          <a:p>
            <a:r>
              <a:rPr lang="en-US" dirty="0" smtClean="0"/>
              <a:t>Selecting HTTP</a:t>
            </a:r>
          </a:p>
          <a:p>
            <a:r>
              <a:rPr lang="en-US" dirty="0" smtClean="0"/>
              <a:t>Handler</a:t>
            </a:r>
            <a:endParaRPr lang="en-US" dirty="0"/>
          </a:p>
        </p:txBody>
      </p:sp>
      <p:sp>
        <p:nvSpPr>
          <p:cNvPr id="36" name="TextBox 35"/>
          <p:cNvSpPr txBox="1"/>
          <p:nvPr/>
        </p:nvSpPr>
        <p:spPr>
          <a:xfrm>
            <a:off x="7003991" y="457200"/>
            <a:ext cx="1461234" cy="1107996"/>
          </a:xfrm>
          <a:prstGeom prst="rect">
            <a:avLst/>
          </a:prstGeom>
          <a:noFill/>
        </p:spPr>
        <p:txBody>
          <a:bodyPr wrap="none" rtlCol="0">
            <a:spAutoFit/>
          </a:bodyPr>
          <a:lstStyle/>
          <a:p>
            <a:r>
              <a:rPr lang="en-US" dirty="0" smtClean="0"/>
              <a:t>Stores all </a:t>
            </a:r>
          </a:p>
          <a:p>
            <a:r>
              <a:rPr lang="en-US" dirty="0" smtClean="0"/>
              <a:t>route</a:t>
            </a:r>
          </a:p>
          <a:p>
            <a:r>
              <a:rPr lang="en-US" dirty="0" smtClean="0"/>
              <a:t>definitions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9600" dirty="0" smtClean="0"/>
              <a:t>Demo</a:t>
            </a:r>
            <a:endParaRPr lang="en-US" sz="9600" dirty="0"/>
          </a:p>
        </p:txBody>
      </p:sp>
      <p:sp>
        <p:nvSpPr>
          <p:cNvPr id="5" name="Subtitle 4"/>
          <p:cNvSpPr>
            <a:spLocks noGrp="1"/>
          </p:cNvSpPr>
          <p:nvPr>
            <p:ph type="subTitle" idx="1"/>
          </p:nvPr>
        </p:nvSpPr>
        <p:spPr/>
        <p:txBody>
          <a:bodyPr/>
          <a:lstStyle/>
          <a:p>
            <a:r>
              <a:rPr lang="en-US" sz="2800" dirty="0" smtClean="0"/>
              <a:t>ASP.NET Routing</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What is ASP.NET Routing?</a:t>
            </a:r>
          </a:p>
          <a:p>
            <a:r>
              <a:rPr lang="en-US" dirty="0" smtClean="0"/>
              <a:t>Routing taxonomy</a:t>
            </a:r>
          </a:p>
          <a:p>
            <a:pPr lvl="1"/>
            <a:r>
              <a:rPr lang="en-US" dirty="0" smtClean="0"/>
              <a:t>Route Table/ Route Collection</a:t>
            </a:r>
          </a:p>
          <a:p>
            <a:pPr lvl="1"/>
            <a:r>
              <a:rPr lang="en-US" dirty="0" smtClean="0"/>
              <a:t>Routes</a:t>
            </a:r>
          </a:p>
          <a:p>
            <a:r>
              <a:rPr lang="en-US" dirty="0" smtClean="0"/>
              <a:t>Pipeline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DPE_title"/>
          <p:cNvPicPr>
            <a:picLocks noChangeAspect="1" noChangeArrowheads="1"/>
          </p:cNvPicPr>
          <p:nvPr/>
        </p:nvPicPr>
        <p:blipFill>
          <a:blip r:embed="rId2"/>
          <a:srcRect/>
          <a:stretch>
            <a:fillRect/>
          </a:stretch>
        </p:blipFill>
        <p:spPr bwMode="auto">
          <a:xfrm>
            <a:off x="1828800" y="2895600"/>
            <a:ext cx="5133975" cy="25717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 DPE PPT Template">
  <a:themeElements>
    <a:clrScheme name="Default Design - DPE PPT Template 2">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 DPE PP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bg1"/>
            </a:solidFill>
            <a:effectLst/>
            <a:latin typeface="Tahoma" pitchFamily="34" charset="0"/>
          </a:defRPr>
        </a:defPPr>
      </a:lstStyle>
    </a:lnDef>
  </a:objectDefaults>
  <a:extraClrSchemeLst>
    <a:extraClrScheme>
      <a:clrScheme name="Default Design - DPE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 DPE PPT Template 2">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Resource_x0020_Type xmlns="f5906fa0-9bd3-42b6-8fa2-9ebf6e1e22bc">Template</Resource_x0020_Type>
    <Description0 xmlns="f5906fa0-9bd3-42b6-8fa2-9ebf6e1e22bc">Standard/generic blue background template that we have used for Ascend, Touchdown, etc. training events. </Description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7E6468FB0C3B64FABFBF904BEFA52F6" ma:contentTypeVersion="2" ma:contentTypeDescription="Create a new document." ma:contentTypeScope="" ma:versionID="825525bf02378543d5040c99694690a5">
  <xsd:schema xmlns:xsd="http://www.w3.org/2001/XMLSchema" xmlns:p="http://schemas.microsoft.com/office/2006/metadata/properties" xmlns:ns2="f5906fa0-9bd3-42b6-8fa2-9ebf6e1e22bc" targetNamespace="http://schemas.microsoft.com/office/2006/metadata/properties" ma:root="true" ma:fieldsID="64755b6112609836a9c5f8f064ece5d5" ns2:_="">
    <xsd:import namespace="f5906fa0-9bd3-42b6-8fa2-9ebf6e1e22bc"/>
    <xsd:element name="properties">
      <xsd:complexType>
        <xsd:sequence>
          <xsd:element name="documentManagement">
            <xsd:complexType>
              <xsd:all>
                <xsd:element ref="ns2:Description0" minOccurs="0"/>
                <xsd:element ref="ns2:Resource_x0020_Type" minOccurs="0"/>
              </xsd:all>
            </xsd:complexType>
          </xsd:element>
        </xsd:sequence>
      </xsd:complexType>
    </xsd:element>
  </xsd:schema>
  <xsd:schema xmlns:xsd="http://www.w3.org/2001/XMLSchema" xmlns:dms="http://schemas.microsoft.com/office/2006/documentManagement/types" targetNamespace="f5906fa0-9bd3-42b6-8fa2-9ebf6e1e22bc" elementFormDefault="qualified">
    <xsd:import namespace="http://schemas.microsoft.com/office/2006/documentManagement/types"/>
    <xsd:element name="Description0" ma:index="8" nillable="true" ma:displayName="Description" ma:internalName="Description0">
      <xsd:simpleType>
        <xsd:restriction base="dms:Note"/>
      </xsd:simpleType>
    </xsd:element>
    <xsd:element name="Resource_x0020_Type" ma:index="9" nillable="true" ma:displayName="Resource Type" ma:default="" ma:format="Dropdown" ma:internalName="Resource_x0020_Type">
      <xsd:simpleType>
        <xsd:restriction base="dms:Choice">
          <xsd:enumeration value="Knowledge/Processes"/>
          <xsd:enumeration value="Template"/>
          <xsd:enumeration value="Best Practices"/>
          <xsd:enumeration value="Logos/images"/>
          <xsd:enumeration value="EULAs"/>
          <xsd:enumeration value="Event Document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05E37FE-EF0C-4C51-9FB8-C62CEA6A74F7}">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f5906fa0-9bd3-42b6-8fa2-9ebf6e1e22bc"/>
    <ds:schemaRef ds:uri="http://schemas.openxmlformats.org/package/2006/metadata/core-properties"/>
  </ds:schemaRefs>
</ds:datastoreItem>
</file>

<file path=customXml/itemProps2.xml><?xml version="1.0" encoding="utf-8"?>
<ds:datastoreItem xmlns:ds="http://schemas.openxmlformats.org/officeDocument/2006/customXml" ds:itemID="{07204D69-1966-419C-8B7F-F113BAD2B4DC}">
  <ds:schemaRefs>
    <ds:schemaRef ds:uri="http://schemas.microsoft.com/sharepoint/v3/contenttype/forms"/>
  </ds:schemaRefs>
</ds:datastoreItem>
</file>

<file path=customXml/itemProps3.xml><?xml version="1.0" encoding="utf-8"?>
<ds:datastoreItem xmlns:ds="http://schemas.openxmlformats.org/officeDocument/2006/customXml" ds:itemID="{CCCC8860-7FFD-4A82-89C4-F058DC32E5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906fa0-9bd3-42b6-8fa2-9ebf6e1e22bc"/>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3998</TotalTime>
  <Words>1117</Words>
  <Application>Microsoft Office PowerPoint</Application>
  <PresentationFormat>On-screen Show (4:3)</PresentationFormat>
  <Paragraphs>141</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Default Design - DPE PPT Template</vt:lpstr>
      <vt:lpstr>Introduction to ASP.NET Routing</vt:lpstr>
      <vt:lpstr>Agenda</vt:lpstr>
      <vt:lpstr>What is ASP.NET Routing?</vt:lpstr>
      <vt:lpstr>Route</vt:lpstr>
      <vt:lpstr>Route Table/Route Collection</vt:lpstr>
      <vt:lpstr>Pipeline</vt:lpstr>
      <vt:lpstr>Demo</vt:lpstr>
      <vt:lpstr>Summary</vt:lpstr>
      <vt:lpstr>Slide 9</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DPE Presentation Template</dc:title>
  <dc:creator>Jonathan Carter</dc:creator>
  <cp:lastModifiedBy>Jonathan Carter</cp:lastModifiedBy>
  <cp:revision>406</cp:revision>
  <dcterms:created xsi:type="dcterms:W3CDTF">2004-11-05T17:26:10Z</dcterms:created>
  <dcterms:modified xsi:type="dcterms:W3CDTF">2008-08-08T22:44:13Z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0x01010067E6468FB0C3B64FABFBF904BEFA52F6</vt:lpwstr>
  </property>
</Properties>
</file>