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7EC6E-A575-429E-83D5-0D3759FE4B52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B285-F943-45A7-A4DB-AF17E9CD9F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0DBB-FC95-4542-8E95-83D2925D053C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2210DBB-FC95-4542-8E95-83D2925D053C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0DBB-FC95-4542-8E95-83D2925D053C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0DBB-FC95-4542-8E95-83D2925D053C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210DBB-FC95-4542-8E95-83D2925D053C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210DBB-FC95-4542-8E95-83D2925D053C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0DBB-FC95-4542-8E95-83D2925D053C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0DBB-FC95-4542-8E95-83D2925D053C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F08D8-F492-415A-A7CE-812833A21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0DBB-FC95-4542-8E95-83D2925D053C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2210DBB-FC95-4542-8E95-83D2925D053C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210DBB-FC95-4542-8E95-83D2925D053C}" type="datetimeFigureOut">
              <a:rPr lang="en-US" smtClean="0"/>
              <a:t>6/10/2010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7818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Source Code Management:</a:t>
            </a:r>
            <a:br>
              <a:rPr lang="en-US" dirty="0" smtClean="0"/>
            </a:br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Smith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Version 1.0 of application X was released 4 weeks ago and development work on version 2.0 is in full swing and a bug has been discovered.</a:t>
            </a:r>
          </a:p>
          <a:p>
            <a:r>
              <a:rPr lang="en-US" dirty="0" smtClean="0"/>
              <a:t>The current state of the project won’t allow you to just fix the bug and release.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What </a:t>
            </a:r>
            <a:r>
              <a:rPr lang="en-US" dirty="0" smtClean="0"/>
              <a:t>do you do?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Branching is the duplication of an object under revision control (such as a source code file, or a directory tree) so that modifications can happen in parallel along both branches.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Per Release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524000" y="2707958"/>
            <a:ext cx="5943600" cy="1787842"/>
            <a:chOff x="381000" y="1963579"/>
            <a:chExt cx="5943600" cy="1787842"/>
          </a:xfrm>
        </p:grpSpPr>
        <p:sp>
          <p:nvSpPr>
            <p:cNvPr id="58" name="Right Arrow 57"/>
            <p:cNvSpPr/>
            <p:nvPr/>
          </p:nvSpPr>
          <p:spPr>
            <a:xfrm>
              <a:off x="2362200" y="3271574"/>
              <a:ext cx="3962400" cy="157426"/>
            </a:xfrm>
            <a:prstGeom prst="rightArrow">
              <a:avLst>
                <a:gd name="adj1" fmla="val 50000"/>
                <a:gd name="adj2" fmla="val 84973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Arrow 58"/>
            <p:cNvSpPr/>
            <p:nvPr/>
          </p:nvSpPr>
          <p:spPr>
            <a:xfrm>
              <a:off x="1447800" y="2282632"/>
              <a:ext cx="3886200" cy="155768"/>
            </a:xfrm>
            <a:prstGeom prst="rightArrow">
              <a:avLst>
                <a:gd name="adj1" fmla="val 50000"/>
                <a:gd name="adj2" fmla="val 84973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1000" y="2233653"/>
              <a:ext cx="8947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RELEASE 1</a:t>
              </a:r>
              <a:endParaRPr lang="en-US" sz="1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" name="Straight Arrow Connector 60"/>
            <p:cNvCxnSpPr>
              <a:stCxn id="66" idx="4"/>
              <a:endCxn id="62" idx="0"/>
            </p:cNvCxnSpPr>
            <p:nvPr/>
          </p:nvCxnSpPr>
          <p:spPr>
            <a:xfrm rot="16200000" flipH="1">
              <a:off x="1894500" y="2795100"/>
              <a:ext cx="810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Flowchart: Connector 61"/>
            <p:cNvSpPr/>
            <p:nvPr/>
          </p:nvSpPr>
          <p:spPr>
            <a:xfrm>
              <a:off x="2286000" y="3276600"/>
              <a:ext cx="180000" cy="180000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95400" y="3238464"/>
              <a:ext cx="8947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RELEASE 2</a:t>
              </a:r>
              <a:endParaRPr lang="en-US" sz="10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06977" y="2798934"/>
              <a:ext cx="574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ranch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3267473" y="3276600"/>
              <a:ext cx="180000" cy="180000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2133600" y="2286000"/>
              <a:ext cx="180000" cy="180000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2000" y="1981200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Version 1.0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371600" y="2286000"/>
              <a:ext cx="180000" cy="180000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4343400" y="3276600"/>
              <a:ext cx="180000" cy="180000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5524021" y="3276600"/>
              <a:ext cx="180000" cy="180000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39955" y="1981200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Version 1.1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05000" y="3505200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Version 2.0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71800" y="3505200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Version 2.1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23927" y="3505200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Version 2.2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90727" y="3505200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Version 2.3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Flowchart: Connector 75"/>
            <p:cNvSpPr/>
            <p:nvPr/>
          </p:nvSpPr>
          <p:spPr>
            <a:xfrm>
              <a:off x="3096600" y="2258400"/>
              <a:ext cx="180000" cy="180000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4114800" y="2258400"/>
              <a:ext cx="180000" cy="180000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48000" y="1963579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Version 1.2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19600" y="1963579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Version 1.3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Arrow Connector 79"/>
            <p:cNvCxnSpPr>
              <a:stCxn id="77" idx="4"/>
              <a:endCxn id="69" idx="0"/>
            </p:cNvCxnSpPr>
            <p:nvPr/>
          </p:nvCxnSpPr>
          <p:spPr>
            <a:xfrm rot="16200000" flipH="1">
              <a:off x="3900000" y="2743200"/>
              <a:ext cx="838200" cy="2286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378804" y="280177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merge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Promotion Branch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14600"/>
            <a:ext cx="5867400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Task	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09837"/>
            <a:ext cx="6143824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Component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5957" y="2643187"/>
            <a:ext cx="564404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Per Technology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2725511"/>
            <a:ext cx="5810250" cy="207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VS 2005 Technical Article: Branching and Merging by Chris  </a:t>
            </a:r>
            <a:r>
              <a:rPr lang="en-US" dirty="0" err="1" smtClean="0"/>
              <a:t>Brimele</a:t>
            </a:r>
            <a:endParaRPr lang="en-US" dirty="0" smtClean="0"/>
          </a:p>
          <a:p>
            <a:r>
              <a:rPr lang="en-US" dirty="0" smtClean="0"/>
              <a:t>Team Foundation Server Branching Guidance by John Jacob, Mario Rodriguez, and Graham Barry</a:t>
            </a:r>
          </a:p>
          <a:p>
            <a:r>
              <a:rPr lang="en-US" dirty="0" smtClean="0"/>
              <a:t>Version Control with Subversion – Chapter 4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http://delicious/jay.smith/SCM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ySmith">
  <a:themeElements>
    <a:clrScheme name="Jay Smith">
      <a:dk1>
        <a:sysClr val="windowText" lastClr="000000"/>
      </a:dk1>
      <a:lt1>
        <a:srgbClr val="F2F2F2"/>
      </a:lt1>
      <a:dk2>
        <a:srgbClr val="424242"/>
      </a:dk2>
      <a:lt2>
        <a:srgbClr val="F2F2F2"/>
      </a:lt2>
      <a:accent1>
        <a:srgbClr val="424242"/>
      </a:accent1>
      <a:accent2>
        <a:srgbClr val="D70606"/>
      </a:accent2>
      <a:accent3>
        <a:srgbClr val="424242"/>
      </a:accent3>
      <a:accent4>
        <a:srgbClr val="424242"/>
      </a:accent4>
      <a:accent5>
        <a:srgbClr val="424242"/>
      </a:accent5>
      <a:accent6>
        <a:srgbClr val="968C8C"/>
      </a:accent6>
      <a:hlink>
        <a:srgbClr val="D70606"/>
      </a:hlink>
      <a:folHlink>
        <a:srgbClr val="D7060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JaySmith</Template>
  <TotalTime>31</TotalTime>
  <Words>166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JaySmith</vt:lpstr>
      <vt:lpstr>Source Code Management: Branching and Merging</vt:lpstr>
      <vt:lpstr>The Problem</vt:lpstr>
      <vt:lpstr>Branching</vt:lpstr>
      <vt:lpstr>Branching Per Release</vt:lpstr>
      <vt:lpstr>Copy Promotion Branch</vt:lpstr>
      <vt:lpstr>Branch Per Task </vt:lpstr>
      <vt:lpstr>Branch Per Component</vt:lpstr>
      <vt:lpstr>Branch Per Technology</vt:lpstr>
      <vt:lpstr>Resources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Management: Branching and Merging</dc:title>
  <dc:creator>Jay Smith</dc:creator>
  <cp:lastModifiedBy>Jay Smith</cp:lastModifiedBy>
  <cp:revision>4</cp:revision>
  <dcterms:created xsi:type="dcterms:W3CDTF">2010-06-11T01:12:52Z</dcterms:created>
  <dcterms:modified xsi:type="dcterms:W3CDTF">2010-06-11T01:43:57Z</dcterms:modified>
</cp:coreProperties>
</file>