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28"/>
  </p:notesMasterIdLst>
  <p:handoutMasterIdLst>
    <p:handoutMasterId r:id="rId29"/>
  </p:handoutMasterIdLst>
  <p:sldIdLst>
    <p:sldId id="257" r:id="rId3"/>
    <p:sldId id="320" r:id="rId4"/>
    <p:sldId id="318" r:id="rId5"/>
    <p:sldId id="319" r:id="rId6"/>
    <p:sldId id="313" r:id="rId7"/>
    <p:sldId id="324" r:id="rId8"/>
    <p:sldId id="315" r:id="rId9"/>
    <p:sldId id="328" r:id="rId10"/>
    <p:sldId id="297" r:id="rId11"/>
    <p:sldId id="314" r:id="rId12"/>
    <p:sldId id="307" r:id="rId13"/>
    <p:sldId id="322" r:id="rId14"/>
    <p:sldId id="321" r:id="rId15"/>
    <p:sldId id="323" r:id="rId16"/>
    <p:sldId id="325" r:id="rId17"/>
    <p:sldId id="326" r:id="rId18"/>
    <p:sldId id="330" r:id="rId19"/>
    <p:sldId id="329" r:id="rId20"/>
    <p:sldId id="308" r:id="rId21"/>
    <p:sldId id="311" r:id="rId22"/>
    <p:sldId id="312" r:id="rId23"/>
    <p:sldId id="317" r:id="rId24"/>
    <p:sldId id="331" r:id="rId25"/>
    <p:sldId id="271" r:id="rId26"/>
    <p:sldId id="316" r:id="rId2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0F0F0"/>
    <a:srgbClr val="F2F2F2"/>
    <a:srgbClr val="E8E8E8"/>
    <a:srgbClr val="080808"/>
    <a:srgbClr val="FFFFFF"/>
    <a:srgbClr val="F6AE1E"/>
    <a:srgbClr val="FF0066"/>
    <a:srgbClr val="000000"/>
    <a:srgbClr val="F3AF3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3097" autoAdjust="0"/>
    <p:restoredTop sz="74571" autoAdjust="0"/>
  </p:normalViewPr>
  <p:slideViewPr>
    <p:cSldViewPr snapToGrid="0">
      <p:cViewPr varScale="1">
        <p:scale>
          <a:sx n="75" d="100"/>
          <a:sy n="75" d="100"/>
        </p:scale>
        <p:origin x="-1026" y="-96"/>
      </p:cViewPr>
      <p:guideLst>
        <p:guide orient="horz" pos="96"/>
        <p:guide orient="horz" pos="701"/>
        <p:guide orient="horz" pos="1484"/>
        <p:guide orient="horz" pos="1008"/>
        <p:guide orient="horz" pos="2851"/>
        <p:guide orient="horz" pos="4176"/>
        <p:guide pos="3116"/>
        <p:guide pos="244"/>
        <p:guide pos="460"/>
        <p:guide pos="5516"/>
        <p:guide pos="893"/>
        <p:guide pos="5293"/>
      </p:guideLst>
    </p:cSldViewPr>
  </p:slideViewPr>
  <p:outlineViewPr>
    <p:cViewPr>
      <p:scale>
        <a:sx n="33" d="100"/>
        <a:sy n="33" d="100"/>
      </p:scale>
      <p:origin x="0" y="1236"/>
    </p:cViewPr>
  </p:outlineViewPr>
  <p:notesTextViewPr>
    <p:cViewPr>
      <p:scale>
        <a:sx n="100" d="100"/>
        <a:sy n="100" d="100"/>
      </p:scale>
      <p:origin x="0" y="0"/>
    </p:cViewPr>
  </p:notesTextViewPr>
  <p:sorterViewPr>
    <p:cViewPr>
      <p:scale>
        <a:sx n="53" d="100"/>
        <a:sy n="53" d="100"/>
      </p:scale>
      <p:origin x="0" y="0"/>
    </p:cViewPr>
  </p:sorterViewPr>
  <p:notesViewPr>
    <p:cSldViewPr snapToGrid="0" showGuides="1">
      <p:cViewPr varScale="1">
        <p:scale>
          <a:sx n="73" d="100"/>
          <a:sy n="73" d="100"/>
        </p:scale>
        <p:origin x="-268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FA24B-068D-4A05-82C9-37316D9BDF86}"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ECE5F92E-BF3A-4438-A341-A298C1B1234E}">
      <dgm:prSet phldrT="[Text]"/>
      <dgm:spPr/>
      <dgm:t>
        <a:bodyPr/>
        <a:lstStyle/>
        <a:p>
          <a:r>
            <a:rPr lang="en-US" dirty="0" smtClean="0"/>
            <a:t>Collection</a:t>
          </a:r>
          <a:endParaRPr lang="en-US" dirty="0"/>
        </a:p>
      </dgm:t>
    </dgm:pt>
    <dgm:pt modelId="{E091D25D-E3DF-4DD3-90A6-0F1C8DBB797B}" type="parTrans" cxnId="{150EF022-34EB-4FBB-B5DA-E640C3FDAC2C}">
      <dgm:prSet/>
      <dgm:spPr/>
      <dgm:t>
        <a:bodyPr/>
        <a:lstStyle/>
        <a:p>
          <a:endParaRPr lang="en-US"/>
        </a:p>
      </dgm:t>
    </dgm:pt>
    <dgm:pt modelId="{912A8642-21D6-481B-B990-D2C978AAAD59}" type="sibTrans" cxnId="{150EF022-34EB-4FBB-B5DA-E640C3FDAC2C}">
      <dgm:prSet/>
      <dgm:spPr/>
      <dgm:t>
        <a:bodyPr/>
        <a:lstStyle/>
        <a:p>
          <a:endParaRPr lang="en-US"/>
        </a:p>
      </dgm:t>
    </dgm:pt>
    <dgm:pt modelId="{B6A00904-D818-4792-85E4-C1B9D5C00818}">
      <dgm:prSet phldrT="[Text]"/>
      <dgm:spPr/>
      <dgm:t>
        <a:bodyPr/>
        <a:lstStyle/>
        <a:p>
          <a:r>
            <a:rPr lang="en-US" dirty="0" smtClean="0"/>
            <a:t>Collects Required Files for packaging/publishing</a:t>
          </a:r>
          <a:endParaRPr lang="en-US" dirty="0"/>
        </a:p>
      </dgm:t>
    </dgm:pt>
    <dgm:pt modelId="{2DF86D4D-A6E6-4DF0-869D-C542B9E54CB3}" type="parTrans" cxnId="{728E30DC-8FCD-4F2B-B47E-70AAE04B5A21}">
      <dgm:prSet/>
      <dgm:spPr/>
      <dgm:t>
        <a:bodyPr/>
        <a:lstStyle/>
        <a:p>
          <a:endParaRPr lang="en-US"/>
        </a:p>
      </dgm:t>
    </dgm:pt>
    <dgm:pt modelId="{9B2E14FB-98F6-4F23-9D38-2EE50375986E}" type="sibTrans" cxnId="{728E30DC-8FCD-4F2B-B47E-70AAE04B5A21}">
      <dgm:prSet/>
      <dgm:spPr/>
      <dgm:t>
        <a:bodyPr/>
        <a:lstStyle/>
        <a:p>
          <a:endParaRPr lang="en-US"/>
        </a:p>
      </dgm:t>
    </dgm:pt>
    <dgm:pt modelId="{AEBF3FF6-767E-4FE8-87FA-9D84C2189524}">
      <dgm:prSet phldrT="[Text]"/>
      <dgm:spPr/>
      <dgm:t>
        <a:bodyPr/>
        <a:lstStyle/>
        <a:p>
          <a:r>
            <a:rPr lang="en-US" dirty="0" smtClean="0"/>
            <a:t>Transformation</a:t>
          </a:r>
          <a:endParaRPr lang="en-US" dirty="0"/>
        </a:p>
      </dgm:t>
    </dgm:pt>
    <dgm:pt modelId="{F44EED8F-C2A4-4756-8B06-5359EF0FE8AD}" type="parTrans" cxnId="{07399645-01B9-468E-8BE7-32811B5FB9DE}">
      <dgm:prSet/>
      <dgm:spPr/>
      <dgm:t>
        <a:bodyPr/>
        <a:lstStyle/>
        <a:p>
          <a:endParaRPr lang="en-US"/>
        </a:p>
      </dgm:t>
    </dgm:pt>
    <dgm:pt modelId="{2018709C-3CDB-4814-B4EF-759761D73A6C}" type="sibTrans" cxnId="{07399645-01B9-468E-8BE7-32811B5FB9DE}">
      <dgm:prSet/>
      <dgm:spPr/>
      <dgm:t>
        <a:bodyPr/>
        <a:lstStyle/>
        <a:p>
          <a:endParaRPr lang="en-US"/>
        </a:p>
      </dgm:t>
    </dgm:pt>
    <dgm:pt modelId="{A5C21FAF-D3EA-4811-9B53-8259B462EFA0}">
      <dgm:prSet phldrT="[Text]"/>
      <dgm:spPr/>
      <dgm:t>
        <a:bodyPr/>
        <a:lstStyle/>
        <a:p>
          <a:r>
            <a:rPr lang="en-US" dirty="0" smtClean="0"/>
            <a:t>Changes your app to make it server ready</a:t>
          </a:r>
          <a:endParaRPr lang="en-US" dirty="0"/>
        </a:p>
      </dgm:t>
    </dgm:pt>
    <dgm:pt modelId="{2A6F61F3-12B4-4A5A-9A1A-2A9BBE84CAD1}" type="parTrans" cxnId="{0D1662F4-6C90-4341-A2AA-1FF6FCD3DA86}">
      <dgm:prSet/>
      <dgm:spPr/>
      <dgm:t>
        <a:bodyPr/>
        <a:lstStyle/>
        <a:p>
          <a:endParaRPr lang="en-US"/>
        </a:p>
      </dgm:t>
    </dgm:pt>
    <dgm:pt modelId="{44C8EDFA-FCDE-4E9E-8114-52DED5C128EA}" type="sibTrans" cxnId="{0D1662F4-6C90-4341-A2AA-1FF6FCD3DA86}">
      <dgm:prSet/>
      <dgm:spPr/>
      <dgm:t>
        <a:bodyPr/>
        <a:lstStyle/>
        <a:p>
          <a:endParaRPr lang="en-US"/>
        </a:p>
      </dgm:t>
    </dgm:pt>
    <dgm:pt modelId="{AD5205D6-EA05-4E05-B598-7FF8BED86883}">
      <dgm:prSet phldrT="[Text]"/>
      <dgm:spPr/>
      <dgm:t>
        <a:bodyPr/>
        <a:lstStyle/>
        <a:p>
          <a:r>
            <a:rPr lang="en-US" dirty="0" smtClean="0"/>
            <a:t>Output</a:t>
          </a:r>
          <a:endParaRPr lang="en-US" dirty="0"/>
        </a:p>
      </dgm:t>
    </dgm:pt>
    <dgm:pt modelId="{7F42D0A0-8DB2-412D-8477-98C057F8A074}" type="parTrans" cxnId="{C7CAA6DC-686E-47F2-935E-74A167D16140}">
      <dgm:prSet/>
      <dgm:spPr/>
      <dgm:t>
        <a:bodyPr/>
        <a:lstStyle/>
        <a:p>
          <a:endParaRPr lang="en-US"/>
        </a:p>
      </dgm:t>
    </dgm:pt>
    <dgm:pt modelId="{9ABAD5DA-1594-4444-A71B-6F7A78184DCB}" type="sibTrans" cxnId="{C7CAA6DC-686E-47F2-935E-74A167D16140}">
      <dgm:prSet/>
      <dgm:spPr/>
      <dgm:t>
        <a:bodyPr/>
        <a:lstStyle/>
        <a:p>
          <a:endParaRPr lang="en-US"/>
        </a:p>
      </dgm:t>
    </dgm:pt>
    <dgm:pt modelId="{8CD39AF4-494F-4C5A-8593-EB8391380BEA}">
      <dgm:prSet phldrT="[Text]"/>
      <dgm:spPr/>
      <dgm:t>
        <a:bodyPr/>
        <a:lstStyle/>
        <a:p>
          <a:r>
            <a:rPr lang="en-US" dirty="0" smtClean="0"/>
            <a:t>Outputs your web to desired location e.g. FTP, File System, </a:t>
          </a:r>
          <a:r>
            <a:rPr lang="en-US" dirty="0" err="1" smtClean="0"/>
            <a:t>MSDeploy</a:t>
          </a:r>
          <a:endParaRPr lang="en-US" dirty="0"/>
        </a:p>
      </dgm:t>
    </dgm:pt>
    <dgm:pt modelId="{1DEA97A6-0C10-4C0D-90D1-EFD7E72292CC}" type="parTrans" cxnId="{BB1B0F04-7B86-423A-9ABC-E66729EBB021}">
      <dgm:prSet/>
      <dgm:spPr/>
      <dgm:t>
        <a:bodyPr/>
        <a:lstStyle/>
        <a:p>
          <a:endParaRPr lang="en-US"/>
        </a:p>
      </dgm:t>
    </dgm:pt>
    <dgm:pt modelId="{3E3970C4-66A9-4664-9E32-044DE35A2EEF}" type="sibTrans" cxnId="{BB1B0F04-7B86-423A-9ABC-E66729EBB021}">
      <dgm:prSet/>
      <dgm:spPr/>
      <dgm:t>
        <a:bodyPr/>
        <a:lstStyle/>
        <a:p>
          <a:endParaRPr lang="en-US"/>
        </a:p>
      </dgm:t>
    </dgm:pt>
    <dgm:pt modelId="{CEA723FA-E411-488B-BEC9-B6D9552801CE}" type="pres">
      <dgm:prSet presAssocID="{526FA24B-068D-4A05-82C9-37316D9BDF86}" presName="Name0" presStyleCnt="0">
        <dgm:presLayoutVars>
          <dgm:dir/>
          <dgm:animLvl val="lvl"/>
          <dgm:resizeHandles val="exact"/>
        </dgm:presLayoutVars>
      </dgm:prSet>
      <dgm:spPr/>
      <dgm:t>
        <a:bodyPr/>
        <a:lstStyle/>
        <a:p>
          <a:endParaRPr lang="en-US"/>
        </a:p>
      </dgm:t>
    </dgm:pt>
    <dgm:pt modelId="{F1666E8F-CDE4-4588-A302-124E76125C40}" type="pres">
      <dgm:prSet presAssocID="{ECE5F92E-BF3A-4438-A341-A298C1B1234E}" presName="linNode" presStyleCnt="0"/>
      <dgm:spPr/>
    </dgm:pt>
    <dgm:pt modelId="{934BE8A8-140A-4271-8EB3-D91998BCC596}" type="pres">
      <dgm:prSet presAssocID="{ECE5F92E-BF3A-4438-A341-A298C1B1234E}" presName="parentText" presStyleLbl="node1" presStyleIdx="0" presStyleCnt="3">
        <dgm:presLayoutVars>
          <dgm:chMax val="1"/>
          <dgm:bulletEnabled val="1"/>
        </dgm:presLayoutVars>
      </dgm:prSet>
      <dgm:spPr/>
      <dgm:t>
        <a:bodyPr/>
        <a:lstStyle/>
        <a:p>
          <a:endParaRPr lang="en-US"/>
        </a:p>
      </dgm:t>
    </dgm:pt>
    <dgm:pt modelId="{881DE232-CDC5-4C9C-B4AA-CD4BDFA44920}" type="pres">
      <dgm:prSet presAssocID="{ECE5F92E-BF3A-4438-A341-A298C1B1234E}" presName="descendantText" presStyleLbl="alignAccFollowNode1" presStyleIdx="0" presStyleCnt="3">
        <dgm:presLayoutVars>
          <dgm:bulletEnabled val="1"/>
        </dgm:presLayoutVars>
      </dgm:prSet>
      <dgm:spPr/>
      <dgm:t>
        <a:bodyPr/>
        <a:lstStyle/>
        <a:p>
          <a:endParaRPr lang="en-US"/>
        </a:p>
      </dgm:t>
    </dgm:pt>
    <dgm:pt modelId="{FA92EBC6-9F8A-4B71-81B5-671A75093BF6}" type="pres">
      <dgm:prSet presAssocID="{912A8642-21D6-481B-B990-D2C978AAAD59}" presName="sp" presStyleCnt="0"/>
      <dgm:spPr/>
    </dgm:pt>
    <dgm:pt modelId="{5218BCF5-6B34-4536-8AA6-0E72F25FD142}" type="pres">
      <dgm:prSet presAssocID="{AEBF3FF6-767E-4FE8-87FA-9D84C2189524}" presName="linNode" presStyleCnt="0"/>
      <dgm:spPr/>
    </dgm:pt>
    <dgm:pt modelId="{4D0CE180-6CB1-4315-A2E5-7894A08F25AF}" type="pres">
      <dgm:prSet presAssocID="{AEBF3FF6-767E-4FE8-87FA-9D84C2189524}" presName="parentText" presStyleLbl="node1" presStyleIdx="1" presStyleCnt="3">
        <dgm:presLayoutVars>
          <dgm:chMax val="1"/>
          <dgm:bulletEnabled val="1"/>
        </dgm:presLayoutVars>
      </dgm:prSet>
      <dgm:spPr/>
      <dgm:t>
        <a:bodyPr/>
        <a:lstStyle/>
        <a:p>
          <a:endParaRPr lang="en-US"/>
        </a:p>
      </dgm:t>
    </dgm:pt>
    <dgm:pt modelId="{F114585B-0FF4-436A-946D-85A8584C6885}" type="pres">
      <dgm:prSet presAssocID="{AEBF3FF6-767E-4FE8-87FA-9D84C2189524}" presName="descendantText" presStyleLbl="alignAccFollowNode1" presStyleIdx="1" presStyleCnt="3">
        <dgm:presLayoutVars>
          <dgm:bulletEnabled val="1"/>
        </dgm:presLayoutVars>
      </dgm:prSet>
      <dgm:spPr/>
      <dgm:t>
        <a:bodyPr/>
        <a:lstStyle/>
        <a:p>
          <a:endParaRPr lang="en-US"/>
        </a:p>
      </dgm:t>
    </dgm:pt>
    <dgm:pt modelId="{2C33D145-23CC-4C44-A7DA-27C8F406F5C2}" type="pres">
      <dgm:prSet presAssocID="{2018709C-3CDB-4814-B4EF-759761D73A6C}" presName="sp" presStyleCnt="0"/>
      <dgm:spPr/>
    </dgm:pt>
    <dgm:pt modelId="{EBAABFE5-B0C2-422E-92CB-9051E857AEFF}" type="pres">
      <dgm:prSet presAssocID="{AD5205D6-EA05-4E05-B598-7FF8BED86883}" presName="linNode" presStyleCnt="0"/>
      <dgm:spPr/>
    </dgm:pt>
    <dgm:pt modelId="{30E5AE4F-41EB-455F-AB1D-AEB693397EEE}" type="pres">
      <dgm:prSet presAssocID="{AD5205D6-EA05-4E05-B598-7FF8BED86883}" presName="parentText" presStyleLbl="node1" presStyleIdx="2" presStyleCnt="3">
        <dgm:presLayoutVars>
          <dgm:chMax val="1"/>
          <dgm:bulletEnabled val="1"/>
        </dgm:presLayoutVars>
      </dgm:prSet>
      <dgm:spPr/>
      <dgm:t>
        <a:bodyPr/>
        <a:lstStyle/>
        <a:p>
          <a:endParaRPr lang="en-US"/>
        </a:p>
      </dgm:t>
    </dgm:pt>
    <dgm:pt modelId="{5128CB7A-CF7F-4262-9AA3-311C0E7CFB14}" type="pres">
      <dgm:prSet presAssocID="{AD5205D6-EA05-4E05-B598-7FF8BED86883}" presName="descendantText" presStyleLbl="alignAccFollowNode1" presStyleIdx="2" presStyleCnt="3">
        <dgm:presLayoutVars>
          <dgm:bulletEnabled val="1"/>
        </dgm:presLayoutVars>
      </dgm:prSet>
      <dgm:spPr/>
      <dgm:t>
        <a:bodyPr/>
        <a:lstStyle/>
        <a:p>
          <a:endParaRPr lang="en-US"/>
        </a:p>
      </dgm:t>
    </dgm:pt>
  </dgm:ptLst>
  <dgm:cxnLst>
    <dgm:cxn modelId="{5B34BF5A-FB0C-4600-9EC9-8C8DDA95BAB5}" type="presOf" srcId="{B6A00904-D818-4792-85E4-C1B9D5C00818}" destId="{881DE232-CDC5-4C9C-B4AA-CD4BDFA44920}" srcOrd="0" destOrd="0" presId="urn:microsoft.com/office/officeart/2005/8/layout/vList5"/>
    <dgm:cxn modelId="{07399645-01B9-468E-8BE7-32811B5FB9DE}" srcId="{526FA24B-068D-4A05-82C9-37316D9BDF86}" destId="{AEBF3FF6-767E-4FE8-87FA-9D84C2189524}" srcOrd="1" destOrd="0" parTransId="{F44EED8F-C2A4-4756-8B06-5359EF0FE8AD}" sibTransId="{2018709C-3CDB-4814-B4EF-759761D73A6C}"/>
    <dgm:cxn modelId="{BB1B0F04-7B86-423A-9ABC-E66729EBB021}" srcId="{AD5205D6-EA05-4E05-B598-7FF8BED86883}" destId="{8CD39AF4-494F-4C5A-8593-EB8391380BEA}" srcOrd="0" destOrd="0" parTransId="{1DEA97A6-0C10-4C0D-90D1-EFD7E72292CC}" sibTransId="{3E3970C4-66A9-4664-9E32-044DE35A2EEF}"/>
    <dgm:cxn modelId="{728E30DC-8FCD-4F2B-B47E-70AAE04B5A21}" srcId="{ECE5F92E-BF3A-4438-A341-A298C1B1234E}" destId="{B6A00904-D818-4792-85E4-C1B9D5C00818}" srcOrd="0" destOrd="0" parTransId="{2DF86D4D-A6E6-4DF0-869D-C542B9E54CB3}" sibTransId="{9B2E14FB-98F6-4F23-9D38-2EE50375986E}"/>
    <dgm:cxn modelId="{0D1662F4-6C90-4341-A2AA-1FF6FCD3DA86}" srcId="{AEBF3FF6-767E-4FE8-87FA-9D84C2189524}" destId="{A5C21FAF-D3EA-4811-9B53-8259B462EFA0}" srcOrd="0" destOrd="0" parTransId="{2A6F61F3-12B4-4A5A-9A1A-2A9BBE84CAD1}" sibTransId="{44C8EDFA-FCDE-4E9E-8114-52DED5C128EA}"/>
    <dgm:cxn modelId="{5303A618-B48F-4B30-A250-5C0B6B9D3ED4}" type="presOf" srcId="{AD5205D6-EA05-4E05-B598-7FF8BED86883}" destId="{30E5AE4F-41EB-455F-AB1D-AEB693397EEE}" srcOrd="0" destOrd="0" presId="urn:microsoft.com/office/officeart/2005/8/layout/vList5"/>
    <dgm:cxn modelId="{CC6A88CB-1969-45AC-9127-E96E2474967D}" type="presOf" srcId="{526FA24B-068D-4A05-82C9-37316D9BDF86}" destId="{CEA723FA-E411-488B-BEC9-B6D9552801CE}" srcOrd="0" destOrd="0" presId="urn:microsoft.com/office/officeart/2005/8/layout/vList5"/>
    <dgm:cxn modelId="{0596CD34-7513-446E-837E-9513535F0892}" type="presOf" srcId="{AEBF3FF6-767E-4FE8-87FA-9D84C2189524}" destId="{4D0CE180-6CB1-4315-A2E5-7894A08F25AF}" srcOrd="0" destOrd="0" presId="urn:microsoft.com/office/officeart/2005/8/layout/vList5"/>
    <dgm:cxn modelId="{B33F1E48-E01E-47B8-904D-93729497362D}" type="presOf" srcId="{8CD39AF4-494F-4C5A-8593-EB8391380BEA}" destId="{5128CB7A-CF7F-4262-9AA3-311C0E7CFB14}" srcOrd="0" destOrd="0" presId="urn:microsoft.com/office/officeart/2005/8/layout/vList5"/>
    <dgm:cxn modelId="{3F34AECB-A243-4BC5-97E9-50621096F7E3}" type="presOf" srcId="{ECE5F92E-BF3A-4438-A341-A298C1B1234E}" destId="{934BE8A8-140A-4271-8EB3-D91998BCC596}" srcOrd="0" destOrd="0" presId="urn:microsoft.com/office/officeart/2005/8/layout/vList5"/>
    <dgm:cxn modelId="{C7CAA6DC-686E-47F2-935E-74A167D16140}" srcId="{526FA24B-068D-4A05-82C9-37316D9BDF86}" destId="{AD5205D6-EA05-4E05-B598-7FF8BED86883}" srcOrd="2" destOrd="0" parTransId="{7F42D0A0-8DB2-412D-8477-98C057F8A074}" sibTransId="{9ABAD5DA-1594-4444-A71B-6F7A78184DCB}"/>
    <dgm:cxn modelId="{FB7F436E-F623-42FC-AAFD-53CA3585A815}" type="presOf" srcId="{A5C21FAF-D3EA-4811-9B53-8259B462EFA0}" destId="{F114585B-0FF4-436A-946D-85A8584C6885}" srcOrd="0" destOrd="0" presId="urn:microsoft.com/office/officeart/2005/8/layout/vList5"/>
    <dgm:cxn modelId="{150EF022-34EB-4FBB-B5DA-E640C3FDAC2C}" srcId="{526FA24B-068D-4A05-82C9-37316D9BDF86}" destId="{ECE5F92E-BF3A-4438-A341-A298C1B1234E}" srcOrd="0" destOrd="0" parTransId="{E091D25D-E3DF-4DD3-90A6-0F1C8DBB797B}" sibTransId="{912A8642-21D6-481B-B990-D2C978AAAD59}"/>
    <dgm:cxn modelId="{32278F68-5903-4E9F-960E-9DFBC7E5BBFC}" type="presParOf" srcId="{CEA723FA-E411-488B-BEC9-B6D9552801CE}" destId="{F1666E8F-CDE4-4588-A302-124E76125C40}" srcOrd="0" destOrd="0" presId="urn:microsoft.com/office/officeart/2005/8/layout/vList5"/>
    <dgm:cxn modelId="{6DE8B637-BF10-4A52-BE1D-2DDB046E20A0}" type="presParOf" srcId="{F1666E8F-CDE4-4588-A302-124E76125C40}" destId="{934BE8A8-140A-4271-8EB3-D91998BCC596}" srcOrd="0" destOrd="0" presId="urn:microsoft.com/office/officeart/2005/8/layout/vList5"/>
    <dgm:cxn modelId="{E9CF560D-F01B-449B-B961-FB3C8E423DE9}" type="presParOf" srcId="{F1666E8F-CDE4-4588-A302-124E76125C40}" destId="{881DE232-CDC5-4C9C-B4AA-CD4BDFA44920}" srcOrd="1" destOrd="0" presId="urn:microsoft.com/office/officeart/2005/8/layout/vList5"/>
    <dgm:cxn modelId="{EE4AD98E-20A5-497C-86F2-13E9BA1B77B1}" type="presParOf" srcId="{CEA723FA-E411-488B-BEC9-B6D9552801CE}" destId="{FA92EBC6-9F8A-4B71-81B5-671A75093BF6}" srcOrd="1" destOrd="0" presId="urn:microsoft.com/office/officeart/2005/8/layout/vList5"/>
    <dgm:cxn modelId="{179E657B-108D-44E6-A182-486F403386CC}" type="presParOf" srcId="{CEA723FA-E411-488B-BEC9-B6D9552801CE}" destId="{5218BCF5-6B34-4536-8AA6-0E72F25FD142}" srcOrd="2" destOrd="0" presId="urn:microsoft.com/office/officeart/2005/8/layout/vList5"/>
    <dgm:cxn modelId="{AFC150D7-0F68-4554-A6B4-9476B5FB7F1B}" type="presParOf" srcId="{5218BCF5-6B34-4536-8AA6-0E72F25FD142}" destId="{4D0CE180-6CB1-4315-A2E5-7894A08F25AF}" srcOrd="0" destOrd="0" presId="urn:microsoft.com/office/officeart/2005/8/layout/vList5"/>
    <dgm:cxn modelId="{41DEE4EA-8DCF-48C7-A558-FB4162D37F46}" type="presParOf" srcId="{5218BCF5-6B34-4536-8AA6-0E72F25FD142}" destId="{F114585B-0FF4-436A-946D-85A8584C6885}" srcOrd="1" destOrd="0" presId="urn:microsoft.com/office/officeart/2005/8/layout/vList5"/>
    <dgm:cxn modelId="{AF20EDCD-4FD1-4C35-863C-853C73FEE12B}" type="presParOf" srcId="{CEA723FA-E411-488B-BEC9-B6D9552801CE}" destId="{2C33D145-23CC-4C44-A7DA-27C8F406F5C2}" srcOrd="3" destOrd="0" presId="urn:microsoft.com/office/officeart/2005/8/layout/vList5"/>
    <dgm:cxn modelId="{82F5F70F-934A-4553-81EA-6E66C7867763}" type="presParOf" srcId="{CEA723FA-E411-488B-BEC9-B6D9552801CE}" destId="{EBAABFE5-B0C2-422E-92CB-9051E857AEFF}" srcOrd="4" destOrd="0" presId="urn:microsoft.com/office/officeart/2005/8/layout/vList5"/>
    <dgm:cxn modelId="{11D2A744-B73E-4626-8B0F-40B7D196E7D5}" type="presParOf" srcId="{EBAABFE5-B0C2-422E-92CB-9051E857AEFF}" destId="{30E5AE4F-41EB-455F-AB1D-AEB693397EEE}" srcOrd="0" destOrd="0" presId="urn:microsoft.com/office/officeart/2005/8/layout/vList5"/>
    <dgm:cxn modelId="{B1389BB5-0722-4FA3-8294-42079A5CF115}" type="presParOf" srcId="{EBAABFE5-B0C2-422E-92CB-9051E857AEFF}" destId="{5128CB7A-CF7F-4262-9AA3-311C0E7CFB14}"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10/28/2008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10/28/2008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lgn="l" defTabSz="914363" rtl="0"/>
            <a:endParaRPr lang="en-US" sz="1200" kern="1200" dirty="0">
              <a:solidFill>
                <a:prstClr val="black"/>
              </a:solidFill>
              <a:latin typeface="Calibri"/>
              <a:ea typeface="+mn-ea"/>
              <a:cs typeface="+mn-cs"/>
            </a:endParaRPr>
          </a:p>
        </p:txBody>
      </p:sp>
      <p:sp>
        <p:nvSpPr>
          <p:cNvPr id="5" name="Date Placeholder 4"/>
          <p:cNvSpPr>
            <a:spLocks noGrp="1"/>
          </p:cNvSpPr>
          <p:nvPr>
            <p:ph type="dt" idx="11"/>
          </p:nvPr>
        </p:nvSpPr>
        <p:spPr/>
        <p:txBody>
          <a:bodyPr/>
          <a:lstStyle/>
          <a:p>
            <a:pPr algn="r" defTabSz="914363" rtl="0"/>
            <a:fld id="{81331B57-0BE5-4F82-AA58-76F53EFF3ADA}" type="datetime8">
              <a:rPr lang="en-US" sz="1200" kern="1200">
                <a:solidFill>
                  <a:prstClr val="black"/>
                </a:solidFill>
                <a:latin typeface="Calibri"/>
                <a:ea typeface="+mn-ea"/>
                <a:cs typeface="+mn-cs"/>
              </a:rPr>
              <a:pPr algn="r" defTabSz="914363" rtl="0"/>
              <a:t>10/28/2008 4:20 PM</a:t>
            </a:fld>
            <a:endParaRPr lang="en-US" sz="1200" kern="1200">
              <a:solidFill>
                <a:prstClr val="black"/>
              </a:solidFill>
              <a:latin typeface="Calibri"/>
              <a:ea typeface="+mn-ea"/>
              <a:cs typeface="+mn-cs"/>
            </a:endParaRPr>
          </a:p>
        </p:txBody>
      </p:sp>
      <p:sp>
        <p:nvSpPr>
          <p:cNvPr id="6" name="Footer Placeholder 5"/>
          <p:cNvSpPr>
            <a:spLocks noGrp="1"/>
          </p:cNvSpPr>
          <p:nvPr>
            <p:ph type="ftr" sz="quarter" idx="12"/>
          </p:nvPr>
        </p:nvSpPr>
        <p:spPr/>
        <p:txBody>
          <a:bodyPr/>
          <a:lstStyle/>
          <a:p>
            <a:pPr algn="l" defTabSz="914363" rtl="0"/>
            <a:r>
              <a:rPr lang="en-US" sz="1200" kern="1200" dirty="0">
                <a:solidFill>
                  <a:srgbClr val="000000"/>
                </a:solidFill>
                <a:latin typeface="Calibri" pitchFamily="34" charset="0"/>
                <a:ea typeface="+mn-ea"/>
                <a:cs typeface="+mn-cs"/>
              </a:rPr>
              <a:t>© 2008 Microsoft Corporation. All rights reserved. Microsoft, Windows, Windows Vista and other product names are or may be registered trademarks and/or trademarks in the U.S. and/or other countries.</a:t>
            </a:r>
          </a:p>
          <a:p>
            <a:pPr algn="l" defTabSz="914363" rtl="0"/>
            <a:r>
              <a:rPr lang="en-US" sz="1200" kern="1200" dirty="0">
                <a:solidFill>
                  <a:srgbClr val="000000"/>
                </a:solidFill>
                <a:latin typeface="Calibr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kern="1200" dirty="0">
                <a:solidFill>
                  <a:srgbClr val="000000"/>
                </a:solidFill>
                <a:latin typeface="Calibri" pitchFamily="34" charset="0"/>
                <a:ea typeface="+mn-ea"/>
                <a:cs typeface="+mn-cs"/>
              </a:rPr>
            </a:br>
            <a:r>
              <a:rPr lang="en-US" sz="1200" kern="1200" dirty="0">
                <a:solidFill>
                  <a:srgbClr val="000000"/>
                </a:solidFill>
                <a:latin typeface="Calibri" pitchFamily="34" charset="0"/>
                <a:ea typeface="+mn-ea"/>
                <a:cs typeface="+mn-cs"/>
              </a:rPr>
              <a:t>MICROSOFT MAKES NO WARRANTIES, EXPRESS, IMPLIED OR STATUTORY, AS TO THE INFORMATION IN THIS PRESENTATION.</a:t>
            </a:r>
          </a:p>
          <a:p>
            <a:pPr algn="l" defTabSz="914363" rtl="0"/>
            <a:endParaRPr lang="en-US" sz="1200" kern="1200" dirty="0">
              <a:solidFill>
                <a:prstClr val="black"/>
              </a:solidFill>
              <a:latin typeface="Calibri" pitchFamily="34" charset="0"/>
              <a:ea typeface="+mn-ea"/>
              <a:cs typeface="+mn-cs"/>
            </a:endParaRPr>
          </a:p>
        </p:txBody>
      </p:sp>
      <p:sp>
        <p:nvSpPr>
          <p:cNvPr id="7" name="Slide Number Placeholder 6"/>
          <p:cNvSpPr>
            <a:spLocks noGrp="1"/>
          </p:cNvSpPr>
          <p:nvPr>
            <p:ph type="sldNum" sz="quarter" idx="13"/>
          </p:nvPr>
        </p:nvSpPr>
        <p:spPr/>
        <p:txBody>
          <a:bodyPr/>
          <a:lstStyle/>
          <a:p>
            <a:pPr algn="r" defTabSz="914363" rtl="0"/>
            <a:fld id="{EC87E0CF-87F6-4B58-B8B8-DCAB2DAAF3CA}" type="slidenum">
              <a:rPr lang="en-US" sz="1200" kern="1200">
                <a:solidFill>
                  <a:prstClr val="black"/>
                </a:solidFill>
                <a:latin typeface="Calibri"/>
                <a:ea typeface="+mn-ea"/>
                <a:cs typeface="+mn-cs"/>
              </a:rPr>
              <a:pPr algn="r" defTabSz="914363"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TechReady7 Breakout Chalktalk Template</a:t>
            </a:r>
            <a:endParaRPr lang="en-US"/>
          </a:p>
        </p:txBody>
      </p:sp>
      <p:sp>
        <p:nvSpPr>
          <p:cNvPr id="5" name="Date Placeholder 4"/>
          <p:cNvSpPr>
            <a:spLocks noGrp="1"/>
          </p:cNvSpPr>
          <p:nvPr>
            <p:ph type="dt" idx="11"/>
          </p:nvPr>
        </p:nvSpPr>
        <p:spPr/>
        <p:txBody>
          <a:bodyPr/>
          <a:lstStyle/>
          <a:p>
            <a:pPr>
              <a:defRPr/>
            </a:pPr>
            <a:fld id="{0F1BBA4F-922E-4054-B879-7A09F6F5CFDB}" type="datetimeFigureOut">
              <a:rPr lang="en-US" smtClean="0"/>
              <a:pPr>
                <a:defRPr/>
              </a:pPr>
              <a:t>10/28/2008</a:t>
            </a:fld>
            <a:endParaRPr lang="en-US"/>
          </a:p>
        </p:txBody>
      </p:sp>
      <p:sp>
        <p:nvSpPr>
          <p:cNvPr id="6" name="Footer Placeholder 5"/>
          <p:cNvSpPr>
            <a:spLocks noGrp="1"/>
          </p:cNvSpPr>
          <p:nvPr>
            <p:ph type="ftr" sz="quarter" idx="12"/>
          </p:nvPr>
        </p:nvSpPr>
        <p:spPr/>
        <p:txBody>
          <a:bodyPr/>
          <a:lstStyle/>
          <a:p>
            <a:pPr>
              <a:defRPr/>
            </a:pPr>
            <a:r>
              <a:rPr lang="en-US" smtClean="0"/>
              <a:t>© 2008 Microsoft Corporation. All rights reserved. Microsoft, Windows, Windows Vista and other product names are or may be registered trademarks and/or trademarks in the U.S. and/or other countries.</a:t>
            </a:r>
          </a:p>
          <a:p>
            <a:pPr>
              <a:defRPr/>
            </a:pPr>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pPr>
              <a:defRPr/>
            </a:pPr>
            <a:fld id="{0B428B36-6815-4683-8EF4-AD499A39A4B0}"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TechReady7 Breakout Chalktalk Template</a:t>
            </a:r>
            <a:endParaRPr lang="en-US"/>
          </a:p>
        </p:txBody>
      </p:sp>
      <p:sp>
        <p:nvSpPr>
          <p:cNvPr id="5" name="Date Placeholder 4"/>
          <p:cNvSpPr>
            <a:spLocks noGrp="1"/>
          </p:cNvSpPr>
          <p:nvPr>
            <p:ph type="dt" idx="11"/>
          </p:nvPr>
        </p:nvSpPr>
        <p:spPr/>
        <p:txBody>
          <a:bodyPr/>
          <a:lstStyle/>
          <a:p>
            <a:pPr>
              <a:defRPr/>
            </a:pPr>
            <a:fld id="{0F1BBA4F-922E-4054-B879-7A09F6F5CFDB}" type="datetimeFigureOut">
              <a:rPr lang="en-US" smtClean="0"/>
              <a:pPr>
                <a:defRPr/>
              </a:pPr>
              <a:t>10/28/2008</a:t>
            </a:fld>
            <a:endParaRPr lang="en-US"/>
          </a:p>
        </p:txBody>
      </p:sp>
      <p:sp>
        <p:nvSpPr>
          <p:cNvPr id="6" name="Footer Placeholder 5"/>
          <p:cNvSpPr>
            <a:spLocks noGrp="1"/>
          </p:cNvSpPr>
          <p:nvPr>
            <p:ph type="ftr" sz="quarter" idx="12"/>
          </p:nvPr>
        </p:nvSpPr>
        <p:spPr/>
        <p:txBody>
          <a:bodyPr/>
          <a:lstStyle/>
          <a:p>
            <a:pPr>
              <a:defRPr/>
            </a:pPr>
            <a:r>
              <a:rPr lang="en-US" smtClean="0"/>
              <a:t>© 2008 Microsoft Corporation. All rights reserved. Microsoft, Windows, Windows Vista and other product names are or may be registered trademarks and/or trademarks in the U.S. and/or other countries.</a:t>
            </a:r>
          </a:p>
          <a:p>
            <a:pPr>
              <a:defRPr/>
            </a:pPr>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pPr>
              <a:defRPr/>
            </a:pPr>
            <a:fld id="{0B428B36-6815-4683-8EF4-AD499A39A4B0}"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696" r:id="rId4"/>
    <p:sldLayoutId id="2147483722"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Picture 4" descr="16-9-coding-white-space.png"/>
          <p:cNvPicPr>
            <a:picLocks noChangeAspect="1"/>
          </p:cNvPicPr>
          <p:nvPr/>
        </p:nvPicPr>
        <p:blipFill>
          <a:blip r:embed="rId5"/>
          <a:stretch>
            <a:fillRect/>
          </a:stretch>
        </p:blipFill>
        <p:spPr>
          <a:xfrm>
            <a:off x="387350" y="1331495"/>
            <a:ext cx="8369300" cy="5526505"/>
          </a:xfrm>
          <a:prstGeom prst="rect">
            <a:avLst/>
          </a:prstGeom>
        </p:spPr>
      </p:pic>
      <p:sp>
        <p:nvSpPr>
          <p:cNvPr id="2" name="Title Placeholder 1"/>
          <p:cNvSpPr>
            <a:spLocks noGrp="1"/>
          </p:cNvSpPr>
          <p:nvPr>
            <p:ph type="title"/>
          </p:nvPr>
        </p:nvSpPr>
        <p:spPr>
          <a:xfrm>
            <a:off x="381000" y="15240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3505" y="1459832"/>
            <a:ext cx="8005009" cy="160293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4" r:id="rId2"/>
  </p:sldLayoutIdLst>
  <p:transition>
    <p:fade/>
  </p:transition>
  <p:txStyles>
    <p:titleStyle>
      <a:lvl1pPr algn="l" defTabSz="914363" rtl="0" eaLnBrk="1" latinLnBrk="0" hangingPunct="1">
        <a:lnSpc>
          <a:spcPct val="90000"/>
        </a:lnSpc>
        <a:spcBef>
          <a:spcPct val="0"/>
        </a:spcBef>
        <a:buNone/>
        <a:defRPr lang="en-US" sz="4000" b="0" kern="1200" cap="none" spc="-150" dirty="0">
          <a:ln w="3175">
            <a:noFill/>
          </a:ln>
          <a:gradFill>
            <a:gsLst>
              <a:gs pos="0">
                <a:srgbClr val="FFFFFF"/>
              </a:gs>
              <a:gs pos="86000">
                <a:srgbClr val="FFFFFF"/>
              </a:gs>
            </a:gsLst>
            <a:lin ang="5400000" scaled="0"/>
          </a:gradFill>
          <a:effectLst/>
          <a:latin typeface="+mj-lt"/>
          <a:ea typeface="+mn-ea"/>
          <a:cs typeface="Arial" charset="0"/>
        </a:defRPr>
      </a:lvl1pPr>
    </p:titleStyle>
    <p:bodyStyle>
      <a:lvl1pPr marL="0" indent="0" algn="l" defTabSz="914363" rtl="0" eaLnBrk="1" latinLnBrk="0" hangingPunct="1">
        <a:lnSpc>
          <a:spcPct val="78000"/>
        </a:lnSpc>
        <a:spcBef>
          <a:spcPct val="20000"/>
        </a:spcBef>
        <a:buFont typeface="Arial" pitchFamily="34" charset="0"/>
        <a:buNone/>
        <a:defRPr sz="2800" b="0"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78000"/>
        </a:lnSpc>
        <a:spcBef>
          <a:spcPct val="20000"/>
        </a:spcBef>
        <a:buFont typeface="Arial" pitchFamily="34" charset="0"/>
        <a:buNone/>
        <a:defRPr sz="2400" b="0"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29.png"/><Relationship Id="rId10" Type="http://schemas.openxmlformats.org/officeDocument/2006/relationships/image" Target="../media/image44.png"/><Relationship Id="rId4" Type="http://schemas.openxmlformats.org/officeDocument/2006/relationships/image" Target="../media/image40.png"/><Relationship Id="rId9"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vishaljoshi.blogspot.com/"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hyperlink" Target="http://www.asp.net/" TargetMode="External"/><Relationship Id="rId4" Type="http://schemas.openxmlformats.org/officeDocument/2006/relationships/hyperlink" Target="http://blogs.msdn.com/webdevtool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e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13.png"/><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752600"/>
            <a:ext cx="7672388" cy="1523495"/>
          </a:xfrm>
        </p:spPr>
        <p:txBody>
          <a:bodyPr/>
          <a:lstStyle/>
          <a:p>
            <a:r>
              <a:rPr smtClean="0"/>
              <a:t>Microsoft Visual Studio 10: </a:t>
            </a:r>
            <a:br>
              <a:rPr smtClean="0"/>
            </a:br>
            <a:r>
              <a:rPr smtClean="0"/>
              <a:t>Easing ASP.NET </a:t>
            </a:r>
            <a:br>
              <a:rPr smtClean="0"/>
            </a:br>
            <a:r>
              <a:rPr smtClean="0"/>
              <a:t>Web Deployment</a:t>
            </a:r>
            <a:endParaRPr lang="en-US" dirty="0"/>
          </a:p>
        </p:txBody>
      </p:sp>
      <p:sp>
        <p:nvSpPr>
          <p:cNvPr id="3" name="Subtitle 2"/>
          <p:cNvSpPr>
            <a:spLocks noGrp="1"/>
          </p:cNvSpPr>
          <p:nvPr>
            <p:ph type="subTitle" idx="1"/>
          </p:nvPr>
        </p:nvSpPr>
        <p:spPr>
          <a:xfrm>
            <a:off x="4945954" y="4038600"/>
            <a:ext cx="3456094" cy="990600"/>
          </a:xfrm>
        </p:spPr>
        <p:txBody>
          <a:bodyPr/>
          <a:lstStyle/>
          <a:p>
            <a:pPr>
              <a:buFont typeface="Wingdings"/>
              <a:buChar char="à"/>
            </a:pPr>
            <a:r>
              <a:rPr lang="en-US" smtClean="0"/>
              <a:t>Vishal R. Joshi</a:t>
            </a:r>
            <a:br>
              <a:rPr lang="en-US" smtClean="0"/>
            </a:br>
            <a:r>
              <a:rPr lang="en-US" sz="2400" smtClean="0"/>
              <a:t>Program Manager</a:t>
            </a:r>
          </a:p>
          <a:p>
            <a:r>
              <a:rPr lang="en-US" sz="2400" smtClean="0"/>
              <a:t>	Microsoft Corporation</a:t>
            </a:r>
            <a:endParaRPr lang="en-US" sz="2400" dirty="0"/>
          </a:p>
        </p:txBody>
      </p:sp>
      <p:sp>
        <p:nvSpPr>
          <p:cNvPr id="4" name="TextBox 3"/>
          <p:cNvSpPr txBox="1"/>
          <p:nvPr/>
        </p:nvSpPr>
        <p:spPr>
          <a:xfrm>
            <a:off x="7884160" y="152400"/>
            <a:ext cx="872490" cy="400110"/>
          </a:xfrm>
          <a:prstGeom prst="rect">
            <a:avLst/>
          </a:prstGeom>
          <a:noFill/>
        </p:spPr>
        <p:txBody>
          <a:bodyPr wrap="square" rtlCol="0">
            <a:spAutoFit/>
          </a:bodyPr>
          <a:lstStyle/>
          <a:p>
            <a:pPr algn="r"/>
            <a:r>
              <a:rPr lang="en-US" sz="2000" dirty="0" smtClean="0"/>
              <a:t>PC33</a:t>
            </a:r>
            <a:endParaRPr lang="en-US" sz="20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7155" y="4038600"/>
            <a:ext cx="5044894" cy="914400"/>
          </a:xfrm>
        </p:spPr>
        <p:txBody>
          <a:bodyPr/>
          <a:lstStyle/>
          <a:p>
            <a:r>
              <a:rPr lang="en-US" dirty="0" smtClean="0"/>
              <a:t>  Web Publishing Pipeline</a:t>
            </a:r>
            <a:br>
              <a:rPr lang="en-US" dirty="0" smtClean="0"/>
            </a:br>
            <a:r>
              <a:rPr lang="en-US" dirty="0" smtClean="0"/>
              <a:t>			</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Title 1"/>
          <p:cNvSpPr txBox="1">
            <a:spLocks/>
          </p:cNvSpPr>
          <p:nvPr/>
        </p:nvSpPr>
        <p:spPr>
          <a:xfrm>
            <a:off x="2558877"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VS2008 PDC-CTP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r>
            <a:b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250" y="1905000"/>
            <a:ext cx="8261350" cy="1384994"/>
          </a:xfrm>
        </p:spPr>
        <p:txBody>
          <a:bodyPr/>
          <a:lstStyle/>
          <a:p>
            <a:r>
              <a:rPr lang="en-US" sz="5400" spc="0" dirty="0" err="1" smtClean="0">
                <a:latin typeface="+mj-lt"/>
              </a:rPr>
              <a:t>Web.Config</a:t>
            </a:r>
            <a:r>
              <a:rPr sz="5400" spc="0">
                <a:latin typeface="+mj-lt"/>
              </a:rPr>
              <a:t/>
            </a:r>
            <a:br>
              <a:rPr sz="5400" spc="0">
                <a:latin typeface="+mj-lt"/>
              </a:rPr>
            </a:br>
            <a:r>
              <a:rPr lang="en-US" sz="5400" spc="0" dirty="0" smtClean="0">
                <a:latin typeface="+mj-lt"/>
              </a:rPr>
              <a:t>Transformations </a:t>
            </a:r>
            <a:endParaRPr lang="en-US" sz="5400" spc="0" dirty="0">
              <a:latin typeface="+mj-l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20" y="1412875"/>
            <a:ext cx="7934056" cy="2739661"/>
          </a:xfrm>
        </p:spPr>
        <p:txBody>
          <a:bodyPr/>
          <a:lstStyle/>
          <a:p>
            <a:pPr algn="ctr">
              <a:buNone/>
            </a:pPr>
            <a:endParaRPr lang="en-US" sz="9600" dirty="0" smtClean="0"/>
          </a:p>
          <a:p>
            <a:pPr algn="ctr">
              <a:buNone/>
            </a:pPr>
            <a:r>
              <a:rPr lang="en-US" sz="9600" dirty="0" smtClean="0"/>
              <a:t>  </a:t>
            </a:r>
            <a:r>
              <a:rPr lang="en-US" sz="8800" dirty="0" smtClean="0"/>
              <a:t>Make it Simple</a:t>
            </a:r>
            <a:endParaRPr lang="en-US" sz="9600" dirty="0"/>
          </a:p>
        </p:txBody>
      </p:sp>
      <p:sp>
        <p:nvSpPr>
          <p:cNvPr id="5" name="Content Placeholder 2"/>
          <p:cNvSpPr txBox="1">
            <a:spLocks/>
          </p:cNvSpPr>
          <p:nvPr/>
        </p:nvSpPr>
        <p:spPr>
          <a:xfrm>
            <a:off x="78376" y="1412875"/>
            <a:ext cx="8974183" cy="2744919"/>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5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Don’t Duplicate </a:t>
            </a:r>
            <a:r>
              <a:rPr kumimoji="0" lang="en-US" sz="5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Web.Config</a:t>
            </a:r>
            <a:endParaRPr kumimoji="0" lang="en-US" sz="5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(If I don’t want to </a:t>
            </a: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sym typeface="Wingdings" pitchFamily="2" charset="2"/>
              </a:rPr>
              <a:t></a:t>
            </a: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6" name="Content Placeholder 2"/>
          <p:cNvSpPr txBox="1">
            <a:spLocks/>
          </p:cNvSpPr>
          <p:nvPr/>
        </p:nvSpPr>
        <p:spPr>
          <a:xfrm>
            <a:off x="211908" y="1412875"/>
            <a:ext cx="8696960" cy="3747116"/>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6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Honor Build Configurations</a:t>
            </a: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7" name="Content Placeholder 2"/>
          <p:cNvSpPr txBox="1">
            <a:spLocks/>
          </p:cNvSpPr>
          <p:nvPr/>
        </p:nvSpPr>
        <p:spPr>
          <a:xfrm>
            <a:off x="477520" y="1412875"/>
            <a:ext cx="7934056" cy="2739661"/>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96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  </a:t>
            </a:r>
            <a:r>
              <a:rPr kumimoji="0" lang="en-US" sz="80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Make it Powerful</a:t>
            </a:r>
            <a:endParaRPr kumimoji="0" lang="en-US" sz="96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8" name="Content Placeholder 2"/>
          <p:cNvSpPr txBox="1">
            <a:spLocks/>
          </p:cNvSpPr>
          <p:nvPr/>
        </p:nvSpPr>
        <p:spPr>
          <a:xfrm>
            <a:off x="477519" y="1412875"/>
            <a:ext cx="8130903" cy="2739661"/>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8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Make it Extensible</a:t>
            </a:r>
            <a:endParaRPr kumimoji="0" lang="en-US" sz="96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9" name="Content Placeholder 2"/>
          <p:cNvSpPr txBox="1">
            <a:spLocks/>
          </p:cNvSpPr>
          <p:nvPr/>
        </p:nvSpPr>
        <p:spPr>
          <a:xfrm>
            <a:off x="477519" y="1412875"/>
            <a:ext cx="8130903" cy="2739661"/>
          </a:xfrm>
          <a:prstGeom prst="rect">
            <a:avLst/>
          </a:prstGeom>
        </p:spPr>
        <p:txBody>
          <a:bodyPr vert="horz" wrap="square" lIns="0" tIns="0" rIns="0" bIns="0" rtlCol="0">
            <a:spAutoFit/>
          </a:bodyPr>
          <a:lstStyle/>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endPar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393700" marR="0" lvl="0" indent="-393700" algn="ctr" defTabSz="914363" rtl="0" eaLnBrk="1" fontAlgn="auto" latinLnBrk="0" hangingPunct="1">
              <a:lnSpc>
                <a:spcPct val="78000"/>
              </a:lnSpc>
              <a:spcBef>
                <a:spcPct val="20000"/>
              </a:spcBef>
              <a:spcAft>
                <a:spcPts val="800"/>
              </a:spcAft>
              <a:buClr>
                <a:schemeClr val="tx1"/>
              </a:buClr>
              <a:buSzPct val="80000"/>
              <a:buFont typeface="Wingdings" pitchFamily="2" charset="2"/>
              <a:buNone/>
              <a:tabLst/>
              <a:defRPr/>
            </a:pPr>
            <a:r>
              <a:rPr kumimoji="0" lang="en-US" sz="9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66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Make it Customizable</a:t>
            </a:r>
            <a:endParaRPr kumimoji="0" lang="en-US" sz="96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10" name="Title 1"/>
          <p:cNvSpPr>
            <a:spLocks noGrp="1"/>
          </p:cNvSpPr>
          <p:nvPr>
            <p:ph type="title"/>
          </p:nvPr>
        </p:nvSpPr>
        <p:spPr>
          <a:xfrm>
            <a:off x="387350" y="152400"/>
            <a:ext cx="8369300" cy="747897"/>
          </a:xfrm>
        </p:spPr>
        <p:txBody>
          <a:bodyPr/>
          <a:lstStyle/>
          <a:p>
            <a:r>
              <a:rPr sz="5400" smtClean="0">
                <a:gradFill>
                  <a:gsLst>
                    <a:gs pos="0">
                      <a:schemeClr val="tx1"/>
                    </a:gs>
                    <a:gs pos="86000">
                      <a:schemeClr val="tx1"/>
                    </a:gs>
                  </a:gsLst>
                  <a:lin ang="5400000" scaled="0"/>
                </a:gradFill>
                <a:latin typeface="+mn-lt"/>
                <a:cs typeface="+mn-cs"/>
              </a:rPr>
              <a:t>Asks…</a:t>
            </a:r>
            <a:endParaRPr sz="5400" dirty="0" smtClean="0">
              <a:gradFill>
                <a:gsLst>
                  <a:gs pos="0">
                    <a:schemeClr val="tx1"/>
                  </a:gs>
                  <a:gs pos="86000">
                    <a:schemeClr val="tx1"/>
                  </a:gs>
                </a:gsLst>
                <a:lin ang="5400000" scaled="0"/>
              </a:gradFill>
              <a:latin typeface="+mn-lt"/>
              <a:cs typeface="+mn-cs"/>
            </a:endParaRPr>
          </a:p>
        </p:txBody>
      </p:sp>
      <p:pic>
        <p:nvPicPr>
          <p:cNvPr id="2050" name="Picture 2"/>
          <p:cNvPicPr>
            <a:picLocks noChangeAspect="1" noChangeArrowheads="1"/>
          </p:cNvPicPr>
          <p:nvPr/>
        </p:nvPicPr>
        <p:blipFill>
          <a:blip r:embed="rId3"/>
          <a:srcRect/>
          <a:stretch>
            <a:fillRect/>
          </a:stretch>
        </p:blipFill>
        <p:spPr bwMode="auto">
          <a:xfrm>
            <a:off x="2587397" y="1635442"/>
            <a:ext cx="4414293" cy="466534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5">
                                            <p:txEl>
                                              <p:pRg st="1" end="1"/>
                                            </p:txEl>
                                          </p:spTgt>
                                        </p:tgtEl>
                                      </p:cBhvr>
                                    </p:animEffect>
                                    <p:set>
                                      <p:cBhvr>
                                        <p:cTn id="24" dur="1" fill="hold">
                                          <p:stCondLst>
                                            <p:cond delay="499"/>
                                          </p:stCondLst>
                                        </p:cTn>
                                        <p:tgtEl>
                                          <p:spTgt spid="5">
                                            <p:txEl>
                                              <p:pRg st="1" end="1"/>
                                            </p:txEl>
                                          </p:spTgt>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5">
                                            <p:txEl>
                                              <p:pRg st="2" end="2"/>
                                            </p:txEl>
                                          </p:spTgt>
                                        </p:tgtEl>
                                      </p:cBhvr>
                                    </p:animEffect>
                                    <p:set>
                                      <p:cBhvr>
                                        <p:cTn id="27" dur="1" fill="hold">
                                          <p:stCondLst>
                                            <p:cond delay="499"/>
                                          </p:stCondLst>
                                        </p:cTn>
                                        <p:tgtEl>
                                          <p:spTgt spid="5">
                                            <p:txEl>
                                              <p:pRg st="2" end="2"/>
                                            </p:txEl>
                                          </p:spTgt>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6">
                                            <p:txEl>
                                              <p:pRg st="1" end="1"/>
                                            </p:txEl>
                                          </p:spTgt>
                                        </p:tgtEl>
                                      </p:cBhvr>
                                    </p:animEffect>
                                    <p:set>
                                      <p:cBhvr>
                                        <p:cTn id="36" dur="1" fill="hold">
                                          <p:stCondLst>
                                            <p:cond delay="499"/>
                                          </p:stCondLst>
                                        </p:cTn>
                                        <p:tgtEl>
                                          <p:spTgt spid="6">
                                            <p:txEl>
                                              <p:pRg st="1" end="1"/>
                                            </p:txEl>
                                          </p:spTgt>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fade">
                                      <p:cBhvr>
                                        <p:cTn id="40" dur="500"/>
                                        <p:tgtEl>
                                          <p:spTgt spid="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7">
                                            <p:txEl>
                                              <p:pRg st="1" end="1"/>
                                            </p:txEl>
                                          </p:spTgt>
                                        </p:tgtEl>
                                      </p:cBhvr>
                                    </p:animEffect>
                                    <p:set>
                                      <p:cBhvr>
                                        <p:cTn id="45" dur="1" fill="hold">
                                          <p:stCondLst>
                                            <p:cond delay="499"/>
                                          </p:stCondLst>
                                        </p:cTn>
                                        <p:tgtEl>
                                          <p:spTgt spid="7">
                                            <p:txEl>
                                              <p:pRg st="1" end="1"/>
                                            </p:txEl>
                                          </p:spTgt>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8">
                                            <p:txEl>
                                              <p:pRg st="1" end="1"/>
                                            </p:txEl>
                                          </p:spTgt>
                                        </p:tgtEl>
                                      </p:cBhvr>
                                    </p:animEffect>
                                    <p:set>
                                      <p:cBhvr>
                                        <p:cTn id="54" dur="1" fill="hold">
                                          <p:stCondLst>
                                            <p:cond delay="499"/>
                                          </p:stCondLst>
                                        </p:cTn>
                                        <p:tgtEl>
                                          <p:spTgt spid="8">
                                            <p:txEl>
                                              <p:pRg st="1" end="1"/>
                                            </p:txEl>
                                          </p:spTgt>
                                        </p:tgtEl>
                                        <p:attrNameLst>
                                          <p:attrName>style.visibility</p:attrName>
                                        </p:attrNameLst>
                                      </p:cBhvr>
                                      <p:to>
                                        <p:strVal val="hidden"/>
                                      </p:to>
                                    </p:se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9">
                                            <p:txEl>
                                              <p:pRg st="1" end="1"/>
                                            </p:txEl>
                                          </p:spTgt>
                                        </p:tgtEl>
                                        <p:attrNameLst>
                                          <p:attrName>style.visibility</p:attrName>
                                        </p:attrNameLst>
                                      </p:cBhvr>
                                      <p:to>
                                        <p:strVal val="visible"/>
                                      </p:to>
                                    </p:set>
                                    <p:animEffect transition="in" filter="fade">
                                      <p:cBhvr>
                                        <p:cTn id="58" dur="500"/>
                                        <p:tgtEl>
                                          <p:spTgt spid="9">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9">
                                            <p:txEl>
                                              <p:pRg st="1" end="1"/>
                                            </p:txEl>
                                          </p:spTgt>
                                        </p:tgtEl>
                                      </p:cBhvr>
                                    </p:animEffect>
                                    <p:set>
                                      <p:cBhvr>
                                        <p:cTn id="63" dur="1" fill="hold">
                                          <p:stCondLst>
                                            <p:cond delay="499"/>
                                          </p:stCondLst>
                                        </p:cTn>
                                        <p:tgtEl>
                                          <p:spTgt spid="9">
                                            <p:txEl>
                                              <p:pRg st="1" end="1"/>
                                            </p:txEl>
                                          </p:spTgt>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10"/>
                                        </p:tgtEl>
                                      </p:cBhvr>
                                    </p:animEffect>
                                    <p:set>
                                      <p:cBhvr>
                                        <p:cTn id="66" dur="1" fill="hold">
                                          <p:stCondLst>
                                            <p:cond delay="499"/>
                                          </p:stCondLst>
                                        </p:cTn>
                                        <p:tgtEl>
                                          <p:spTgt spid="10"/>
                                        </p:tgtEl>
                                        <p:attrNameLst>
                                          <p:attrName>style.visibility</p:attrName>
                                        </p:attrNameLst>
                                      </p:cBhvr>
                                      <p:to>
                                        <p:strVal val="hidden"/>
                                      </p:to>
                                    </p:set>
                                  </p:childTnLst>
                                </p:cTn>
                              </p:par>
                            </p:childTnLst>
                          </p:cTn>
                        </p:par>
                        <p:par>
                          <p:cTn id="67" fill="hold">
                            <p:stCondLst>
                              <p:cond delay="500"/>
                            </p:stCondLst>
                            <p:childTnLst>
                              <p:par>
                                <p:cTn id="68" presetID="31" presetClass="entr" presetSubtype="0" fill="hold" nodeType="afterEffect">
                                  <p:stCondLst>
                                    <p:cond delay="0"/>
                                  </p:stCondLst>
                                  <p:iterate type="lt">
                                    <p:tmPct val="5000"/>
                                  </p:iterate>
                                  <p:childTnLst>
                                    <p:set>
                                      <p:cBhvr>
                                        <p:cTn id="69" dur="1" fill="hold">
                                          <p:stCondLst>
                                            <p:cond delay="0"/>
                                          </p:stCondLst>
                                        </p:cTn>
                                        <p:tgtEl>
                                          <p:spTgt spid="2050"/>
                                        </p:tgtEl>
                                        <p:attrNameLst>
                                          <p:attrName>style.visibility</p:attrName>
                                        </p:attrNameLst>
                                      </p:cBhvr>
                                      <p:to>
                                        <p:strVal val="visible"/>
                                      </p:to>
                                    </p:set>
                                    <p:anim calcmode="lin" valueType="num">
                                      <p:cBhvr>
                                        <p:cTn id="70" dur="500" fill="hold"/>
                                        <p:tgtEl>
                                          <p:spTgt spid="2050"/>
                                        </p:tgtEl>
                                        <p:attrNameLst>
                                          <p:attrName>ppt_w</p:attrName>
                                        </p:attrNameLst>
                                      </p:cBhvr>
                                      <p:tavLst>
                                        <p:tav tm="0">
                                          <p:val>
                                            <p:fltVal val="0"/>
                                          </p:val>
                                        </p:tav>
                                        <p:tav tm="100000">
                                          <p:val>
                                            <p:strVal val="#ppt_w"/>
                                          </p:val>
                                        </p:tav>
                                      </p:tavLst>
                                    </p:anim>
                                    <p:anim calcmode="lin" valueType="num">
                                      <p:cBhvr>
                                        <p:cTn id="71" dur="500" fill="hold"/>
                                        <p:tgtEl>
                                          <p:spTgt spid="2050"/>
                                        </p:tgtEl>
                                        <p:attrNameLst>
                                          <p:attrName>ppt_h</p:attrName>
                                        </p:attrNameLst>
                                      </p:cBhvr>
                                      <p:tavLst>
                                        <p:tav tm="0">
                                          <p:val>
                                            <p:fltVal val="0"/>
                                          </p:val>
                                        </p:tav>
                                        <p:tav tm="100000">
                                          <p:val>
                                            <p:strVal val="#ppt_h"/>
                                          </p:val>
                                        </p:tav>
                                      </p:tavLst>
                                    </p:anim>
                                    <p:anim calcmode="lin" valueType="num">
                                      <p:cBhvr>
                                        <p:cTn id="72" dur="500" fill="hold"/>
                                        <p:tgtEl>
                                          <p:spTgt spid="2050"/>
                                        </p:tgtEl>
                                        <p:attrNameLst>
                                          <p:attrName>style.rotation</p:attrName>
                                        </p:attrNameLst>
                                      </p:cBhvr>
                                      <p:tavLst>
                                        <p:tav tm="0">
                                          <p:val>
                                            <p:fltVal val="90"/>
                                          </p:val>
                                        </p:tav>
                                        <p:tav tm="100000">
                                          <p:val>
                                            <p:fltVal val="0"/>
                                          </p:val>
                                        </p:tav>
                                      </p:tavLst>
                                    </p:anim>
                                    <p:animEffect transition="in" filter="fade">
                                      <p:cBhvr>
                                        <p:cTn id="7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uiExpand="1" build="p"/>
      <p:bldP spid="5" grpId="1" build="allAtOnce"/>
      <p:bldP spid="6" grpId="0" build="p"/>
      <p:bldP spid="6" grpId="1" build="allAtOnce"/>
      <p:bldP spid="7" grpId="0" build="p"/>
      <p:bldP spid="7" grpId="1" build="allAtOnce"/>
      <p:bldP spid="8" grpId="0" build="p"/>
      <p:bldP spid="8" grpId="1" build="allAtOnce"/>
      <p:bldP spid="9" grpId="0" build="p"/>
      <p:bldP spid="9" grpId="1" build="allAtOnce"/>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Web Config Transformation</a:t>
            </a:r>
            <a:endParaRPr lang="en-US" dirty="0"/>
          </a:p>
        </p:txBody>
      </p:sp>
      <p:sp>
        <p:nvSpPr>
          <p:cNvPr id="3" name="Content Placeholder 2"/>
          <p:cNvSpPr>
            <a:spLocks noGrp="1"/>
          </p:cNvSpPr>
          <p:nvPr>
            <p:ph idx="1"/>
          </p:nvPr>
        </p:nvSpPr>
        <p:spPr/>
        <p:txBody>
          <a:bodyPr/>
          <a:lstStyle/>
          <a:p>
            <a:endParaRPr lang="en-US"/>
          </a:p>
        </p:txBody>
      </p:sp>
      <p:sp>
        <p:nvSpPr>
          <p:cNvPr id="4" name="Rounded Rectangle 3"/>
          <p:cNvSpPr/>
          <p:nvPr/>
        </p:nvSpPr>
        <p:spPr bwMode="auto">
          <a:xfrm>
            <a:off x="355600" y="1168400"/>
            <a:ext cx="8371840" cy="5364480"/>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nvGrpSpPr>
          <p:cNvPr id="48" name="Group 47"/>
          <p:cNvGrpSpPr/>
          <p:nvPr/>
        </p:nvGrpSpPr>
        <p:grpSpPr>
          <a:xfrm>
            <a:off x="1173163" y="1469708"/>
            <a:ext cx="2159317" cy="1701227"/>
            <a:chOff x="1173163" y="1469708"/>
            <a:chExt cx="2159317" cy="1701227"/>
          </a:xfrm>
        </p:grpSpPr>
        <p:pic>
          <p:nvPicPr>
            <p:cNvPr id="1028" name="Picture 4"/>
            <p:cNvPicPr>
              <a:picLocks noChangeAspect="1" noChangeArrowheads="1"/>
            </p:cNvPicPr>
            <p:nvPr/>
          </p:nvPicPr>
          <p:blipFill>
            <a:blip r:embed="rId3"/>
            <a:srcRect/>
            <a:stretch>
              <a:fillRect/>
            </a:stretch>
          </p:blipFill>
          <p:spPr bwMode="auto">
            <a:xfrm>
              <a:off x="2258378" y="1469708"/>
              <a:ext cx="1074102" cy="1412022"/>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1173163" y="1859915"/>
              <a:ext cx="1092517" cy="1311020"/>
            </a:xfrm>
            <a:prstGeom prst="rect">
              <a:avLst/>
            </a:prstGeom>
            <a:noFill/>
            <a:ln w="9525">
              <a:noFill/>
              <a:miter lim="800000"/>
              <a:headEnd/>
              <a:tailEnd/>
            </a:ln>
            <a:effectLst/>
          </p:spPr>
        </p:pic>
      </p:grpSp>
      <p:grpSp>
        <p:nvGrpSpPr>
          <p:cNvPr id="11" name="Group 10"/>
          <p:cNvGrpSpPr/>
          <p:nvPr/>
        </p:nvGrpSpPr>
        <p:grpSpPr>
          <a:xfrm>
            <a:off x="1910080" y="4162426"/>
            <a:ext cx="1584960" cy="1363928"/>
            <a:chOff x="1259840" y="3248025"/>
            <a:chExt cx="1290320" cy="1094911"/>
          </a:xfrm>
        </p:grpSpPr>
        <p:pic>
          <p:nvPicPr>
            <p:cNvPr id="1030" name="Picture 6"/>
            <p:cNvPicPr>
              <a:picLocks noChangeAspect="1" noChangeArrowheads="1"/>
            </p:cNvPicPr>
            <p:nvPr/>
          </p:nvPicPr>
          <p:blipFill>
            <a:blip r:embed="rId5"/>
            <a:srcRect/>
            <a:stretch>
              <a:fillRect/>
            </a:stretch>
          </p:blipFill>
          <p:spPr bwMode="auto">
            <a:xfrm>
              <a:off x="1465263" y="3248025"/>
              <a:ext cx="828675" cy="971550"/>
            </a:xfrm>
            <a:prstGeom prst="rect">
              <a:avLst/>
            </a:prstGeom>
            <a:noFill/>
            <a:ln w="9525">
              <a:noFill/>
              <a:miter lim="800000"/>
              <a:headEnd/>
              <a:tailEnd/>
            </a:ln>
            <a:effectLst/>
          </p:spPr>
        </p:pic>
        <p:sp>
          <p:nvSpPr>
            <p:cNvPr id="10" name="TextBox 9"/>
            <p:cNvSpPr txBox="1"/>
            <p:nvPr/>
          </p:nvSpPr>
          <p:spPr>
            <a:xfrm>
              <a:off x="1259840" y="4145279"/>
              <a:ext cx="1290320" cy="197657"/>
            </a:xfrm>
            <a:prstGeom prst="rect">
              <a:avLst/>
            </a:prstGeom>
            <a:noFill/>
          </p:spPr>
          <p:txBody>
            <a:bodyPr wrap="square" rtlCol="0">
              <a:spAutoFit/>
            </a:bodyPr>
            <a:lstStyle/>
            <a:p>
              <a:r>
                <a:rPr lang="en-US" sz="1000" b="1" dirty="0" smtClean="0">
                  <a:solidFill>
                    <a:schemeClr val="bg1"/>
                  </a:solidFill>
                  <a:latin typeface="Segoe"/>
                  <a:cs typeface="Arial" pitchFamily="34" charset="0"/>
                </a:rPr>
                <a:t>Web.Staging.Config</a:t>
              </a:r>
              <a:endParaRPr lang="en-US" sz="900" b="1" dirty="0">
                <a:solidFill>
                  <a:schemeClr val="bg1"/>
                </a:solidFill>
                <a:latin typeface="Segoe"/>
                <a:cs typeface="Arial" pitchFamily="34" charset="0"/>
              </a:endParaRPr>
            </a:p>
          </p:txBody>
        </p:sp>
      </p:grpSp>
      <p:grpSp>
        <p:nvGrpSpPr>
          <p:cNvPr id="17" name="Group 16"/>
          <p:cNvGrpSpPr/>
          <p:nvPr/>
        </p:nvGrpSpPr>
        <p:grpSpPr>
          <a:xfrm>
            <a:off x="3769360" y="3106387"/>
            <a:ext cx="2336800" cy="1339817"/>
            <a:chOff x="4185920" y="4406867"/>
            <a:chExt cx="2336800" cy="1339817"/>
          </a:xfrm>
        </p:grpSpPr>
        <p:pic>
          <p:nvPicPr>
            <p:cNvPr id="1032" name="Picture 8" descr="C:\Users\vijoshi\Desktop\Images\Thunderbolt electricity blue edge light.png"/>
            <p:cNvPicPr>
              <a:picLocks noChangeAspect="1" noChangeArrowheads="1"/>
            </p:cNvPicPr>
            <p:nvPr/>
          </p:nvPicPr>
          <p:blipFill>
            <a:blip r:embed="rId6"/>
            <a:srcRect/>
            <a:stretch>
              <a:fillRect/>
            </a:stretch>
          </p:blipFill>
          <p:spPr bwMode="auto">
            <a:xfrm rot="321764">
              <a:off x="4257720" y="5194234"/>
              <a:ext cx="2038350" cy="552450"/>
            </a:xfrm>
            <a:prstGeom prst="rect">
              <a:avLst/>
            </a:prstGeom>
            <a:noFill/>
          </p:spPr>
        </p:pic>
        <p:pic>
          <p:nvPicPr>
            <p:cNvPr id="1033" name="Picture 9"/>
            <p:cNvPicPr>
              <a:picLocks noChangeAspect="1" noChangeArrowheads="1"/>
            </p:cNvPicPr>
            <p:nvPr/>
          </p:nvPicPr>
          <p:blipFill>
            <a:blip r:embed="rId7"/>
            <a:srcRect/>
            <a:stretch>
              <a:fillRect/>
            </a:stretch>
          </p:blipFill>
          <p:spPr bwMode="auto">
            <a:xfrm>
              <a:off x="4663790" y="4406867"/>
              <a:ext cx="1133696" cy="673132"/>
            </a:xfrm>
            <a:prstGeom prst="rect">
              <a:avLst/>
            </a:prstGeom>
            <a:noFill/>
            <a:ln w="9525">
              <a:noFill/>
              <a:miter lim="800000"/>
              <a:headEnd/>
              <a:tailEnd/>
            </a:ln>
            <a:effectLst/>
          </p:spPr>
        </p:pic>
        <p:sp>
          <p:nvSpPr>
            <p:cNvPr id="16" name="TextBox 15"/>
            <p:cNvSpPr txBox="1"/>
            <p:nvPr/>
          </p:nvSpPr>
          <p:spPr>
            <a:xfrm>
              <a:off x="4185920" y="5029200"/>
              <a:ext cx="2336800" cy="307777"/>
            </a:xfrm>
            <a:prstGeom prst="rect">
              <a:avLst/>
            </a:prstGeom>
            <a:noFill/>
          </p:spPr>
          <p:txBody>
            <a:bodyPr wrap="square" rtlCol="0">
              <a:spAutoFit/>
            </a:bodyPr>
            <a:lstStyle/>
            <a:p>
              <a:r>
                <a:rPr lang="en-US" sz="1400" b="1" dirty="0" smtClean="0">
                  <a:solidFill>
                    <a:schemeClr val="bg1"/>
                  </a:solidFill>
                </a:rPr>
                <a:t>XML Transformation Engine</a:t>
              </a:r>
              <a:endParaRPr lang="en-US" sz="1400" b="1" dirty="0">
                <a:solidFill>
                  <a:schemeClr val="bg1"/>
                </a:solidFill>
              </a:endParaRPr>
            </a:p>
          </p:txBody>
        </p:sp>
      </p:grpSp>
      <p:cxnSp>
        <p:nvCxnSpPr>
          <p:cNvPr id="20" name="Elbow Connector 19"/>
          <p:cNvCxnSpPr>
            <a:endCxn id="1033" idx="1"/>
          </p:cNvCxnSpPr>
          <p:nvPr/>
        </p:nvCxnSpPr>
        <p:spPr>
          <a:xfrm>
            <a:off x="3220720" y="2702560"/>
            <a:ext cx="1026510" cy="7403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30" idx="3"/>
            <a:endCxn id="1033" idx="1"/>
          </p:cNvCxnSpPr>
          <p:nvPr/>
        </p:nvCxnSpPr>
        <p:spPr>
          <a:xfrm flipV="1">
            <a:off x="3180311" y="3442953"/>
            <a:ext cx="1066919" cy="1324602"/>
          </a:xfrm>
          <a:prstGeom prst="bentConnector3">
            <a:avLst>
              <a:gd name="adj1" fmla="val 519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33" idx="3"/>
            <a:endCxn id="18" idx="1"/>
          </p:cNvCxnSpPr>
          <p:nvPr/>
        </p:nvCxnSpPr>
        <p:spPr>
          <a:xfrm>
            <a:off x="5380926" y="3442953"/>
            <a:ext cx="1576904" cy="12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898640" y="2719387"/>
            <a:ext cx="1625600" cy="1646784"/>
            <a:chOff x="6893306" y="2729548"/>
            <a:chExt cx="1341120" cy="1266042"/>
          </a:xfrm>
        </p:grpSpPr>
        <p:pic>
          <p:nvPicPr>
            <p:cNvPr id="18" name="Picture 4"/>
            <p:cNvPicPr>
              <a:picLocks noChangeAspect="1" noChangeArrowheads="1"/>
            </p:cNvPicPr>
            <p:nvPr/>
          </p:nvPicPr>
          <p:blipFill>
            <a:blip r:embed="rId3"/>
            <a:srcRect/>
            <a:stretch>
              <a:fillRect/>
            </a:stretch>
          </p:blipFill>
          <p:spPr bwMode="auto">
            <a:xfrm>
              <a:off x="6942138" y="2729548"/>
              <a:ext cx="847725" cy="1114425"/>
            </a:xfrm>
            <a:prstGeom prst="rect">
              <a:avLst/>
            </a:prstGeom>
            <a:noFill/>
            <a:ln w="9525">
              <a:noFill/>
              <a:miter lim="800000"/>
              <a:headEnd/>
              <a:tailEnd/>
            </a:ln>
            <a:effectLst/>
          </p:spPr>
        </p:pic>
        <p:sp>
          <p:nvSpPr>
            <p:cNvPr id="33" name="TextBox 32"/>
            <p:cNvSpPr txBox="1"/>
            <p:nvPr/>
          </p:nvSpPr>
          <p:spPr>
            <a:xfrm>
              <a:off x="6893306" y="3782634"/>
              <a:ext cx="1341120" cy="212956"/>
            </a:xfrm>
            <a:prstGeom prst="rect">
              <a:avLst/>
            </a:prstGeom>
            <a:noFill/>
          </p:spPr>
          <p:txBody>
            <a:bodyPr wrap="square" rtlCol="0">
              <a:spAutoFit/>
            </a:bodyPr>
            <a:lstStyle/>
            <a:p>
              <a:r>
                <a:rPr lang="en-US" sz="1200" b="1" dirty="0" smtClean="0">
                  <a:solidFill>
                    <a:schemeClr val="bg1"/>
                  </a:solidFill>
                </a:rPr>
                <a:t>(Staging Ready)</a:t>
              </a:r>
              <a:endParaRPr lang="en-US" sz="1200" b="1" dirty="0">
                <a:solidFill>
                  <a:schemeClr val="bg1"/>
                </a:solidFill>
              </a:endParaRPr>
            </a:p>
          </p:txBody>
        </p:sp>
      </p:grpSp>
      <p:sp>
        <p:nvSpPr>
          <p:cNvPr id="35" name="TextBox 34"/>
          <p:cNvSpPr txBox="1"/>
          <p:nvPr/>
        </p:nvSpPr>
        <p:spPr>
          <a:xfrm>
            <a:off x="6268720" y="4419600"/>
            <a:ext cx="2397760" cy="523220"/>
          </a:xfrm>
          <a:prstGeom prst="rect">
            <a:avLst/>
          </a:prstGeom>
          <a:noFill/>
        </p:spPr>
        <p:txBody>
          <a:bodyPr wrap="square" rtlCol="0">
            <a:spAutoFit/>
          </a:bodyPr>
          <a:lstStyle/>
          <a:p>
            <a:pPr algn="ctr"/>
            <a:r>
              <a:rPr lang="en-US" sz="1400" b="1" dirty="0" smtClean="0">
                <a:solidFill>
                  <a:schemeClr val="bg1"/>
                </a:solidFill>
              </a:rPr>
              <a:t>Outputted to OBJ\staging folder of your project</a:t>
            </a:r>
            <a:endParaRPr lang="en-US" sz="1400" b="1"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amond(in)">
                                      <p:cBhvr>
                                        <p:cTn id="17" dur="500"/>
                                        <p:tgtEl>
                                          <p:spTgt spid="17"/>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heckerboard(across)">
                                      <p:cBhvr>
                                        <p:cTn id="21" dur="500"/>
                                        <p:tgtEl>
                                          <p:spTgt spid="20"/>
                                        </p:tgtEl>
                                      </p:cBhvr>
                                    </p:animEffect>
                                  </p:childTnLst>
                                </p:cTn>
                              </p:par>
                              <p:par>
                                <p:cTn id="22" presetID="5"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checkerboard(across)">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8" presetClass="entr" presetSubtype="16"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diamond(in)">
                                      <p:cBhvr>
                                        <p:cTn id="33" dur="500"/>
                                        <p:tgtEl>
                                          <p:spTgt spid="34"/>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checkerboard(across)">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55600" y="1168400"/>
            <a:ext cx="8371840" cy="5364480"/>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3" name="Rounded Rectangle 22"/>
          <p:cNvSpPr/>
          <p:nvPr/>
        </p:nvSpPr>
        <p:spPr bwMode="auto">
          <a:xfrm>
            <a:off x="770709" y="2338251"/>
            <a:ext cx="5512525" cy="3984172"/>
          </a:xfrm>
          <a:prstGeom prst="roundRect">
            <a:avLst/>
          </a:prstGeom>
          <a:solidFill>
            <a:schemeClr val="tx1"/>
          </a:solidFill>
          <a:ln w="25400">
            <a:solidFill>
              <a:schemeClr val="bg1">
                <a:lumMod val="95000"/>
                <a:lumOff val="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 name="Title 1"/>
          <p:cNvSpPr>
            <a:spLocks noGrp="1"/>
          </p:cNvSpPr>
          <p:nvPr>
            <p:ph type="title"/>
          </p:nvPr>
        </p:nvSpPr>
        <p:spPr/>
        <p:txBody>
          <a:bodyPr/>
          <a:lstStyle/>
          <a:p>
            <a:r>
              <a:rPr smtClean="0"/>
              <a:t>Transformation Concepts</a:t>
            </a:r>
            <a:endParaRPr lang="en-US" dirty="0"/>
          </a:p>
        </p:txBody>
      </p:sp>
      <p:grpSp>
        <p:nvGrpSpPr>
          <p:cNvPr id="6" name="Group 10"/>
          <p:cNvGrpSpPr/>
          <p:nvPr/>
        </p:nvGrpSpPr>
        <p:grpSpPr>
          <a:xfrm>
            <a:off x="995679" y="1536792"/>
            <a:ext cx="1584960" cy="1363928"/>
            <a:chOff x="1259840" y="3248025"/>
            <a:chExt cx="1290320" cy="1094911"/>
          </a:xfrm>
        </p:grpSpPr>
        <p:pic>
          <p:nvPicPr>
            <p:cNvPr id="1030" name="Picture 6"/>
            <p:cNvPicPr>
              <a:picLocks noChangeAspect="1" noChangeArrowheads="1"/>
            </p:cNvPicPr>
            <p:nvPr/>
          </p:nvPicPr>
          <p:blipFill>
            <a:blip r:embed="rId3"/>
            <a:srcRect/>
            <a:stretch>
              <a:fillRect/>
            </a:stretch>
          </p:blipFill>
          <p:spPr bwMode="auto">
            <a:xfrm>
              <a:off x="1465263" y="3248025"/>
              <a:ext cx="828675" cy="971550"/>
            </a:xfrm>
            <a:prstGeom prst="rect">
              <a:avLst/>
            </a:prstGeom>
            <a:noFill/>
            <a:ln w="9525">
              <a:noFill/>
              <a:miter lim="800000"/>
              <a:headEnd/>
              <a:tailEnd/>
            </a:ln>
            <a:effectLst/>
          </p:spPr>
        </p:pic>
        <p:sp>
          <p:nvSpPr>
            <p:cNvPr id="10" name="TextBox 9"/>
            <p:cNvSpPr txBox="1"/>
            <p:nvPr/>
          </p:nvSpPr>
          <p:spPr>
            <a:xfrm>
              <a:off x="1259840" y="4145279"/>
              <a:ext cx="1290320" cy="197657"/>
            </a:xfrm>
            <a:prstGeom prst="rect">
              <a:avLst/>
            </a:prstGeom>
            <a:noFill/>
          </p:spPr>
          <p:txBody>
            <a:bodyPr wrap="square" rtlCol="0">
              <a:spAutoFit/>
            </a:bodyPr>
            <a:lstStyle/>
            <a:p>
              <a:r>
                <a:rPr lang="en-US" sz="1000" b="1" dirty="0" smtClean="0">
                  <a:solidFill>
                    <a:schemeClr val="bg1"/>
                  </a:solidFill>
                  <a:latin typeface="Segoe"/>
                  <a:cs typeface="Arial" pitchFamily="34" charset="0"/>
                </a:rPr>
                <a:t>Web.Staging.Config</a:t>
              </a:r>
              <a:endParaRPr lang="en-US" sz="900" b="1" dirty="0">
                <a:solidFill>
                  <a:schemeClr val="bg1"/>
                </a:solidFill>
                <a:latin typeface="Segoe"/>
                <a:cs typeface="Arial" pitchFamily="34" charset="0"/>
              </a:endParaRPr>
            </a:p>
          </p:txBody>
        </p:sp>
      </p:grpSp>
      <p:grpSp>
        <p:nvGrpSpPr>
          <p:cNvPr id="7" name="Group 16"/>
          <p:cNvGrpSpPr/>
          <p:nvPr/>
        </p:nvGrpSpPr>
        <p:grpSpPr>
          <a:xfrm>
            <a:off x="6342742" y="1813165"/>
            <a:ext cx="2336800" cy="1339817"/>
            <a:chOff x="4185920" y="4406867"/>
            <a:chExt cx="2336800" cy="1339817"/>
          </a:xfrm>
        </p:grpSpPr>
        <p:pic>
          <p:nvPicPr>
            <p:cNvPr id="1032" name="Picture 8" descr="C:\Users\vijoshi\Desktop\Images\Thunderbolt electricity blue edge light.png"/>
            <p:cNvPicPr>
              <a:picLocks noChangeAspect="1" noChangeArrowheads="1"/>
            </p:cNvPicPr>
            <p:nvPr/>
          </p:nvPicPr>
          <p:blipFill>
            <a:blip r:embed="rId4"/>
            <a:srcRect/>
            <a:stretch>
              <a:fillRect/>
            </a:stretch>
          </p:blipFill>
          <p:spPr bwMode="auto">
            <a:xfrm rot="321764">
              <a:off x="4257720" y="5194234"/>
              <a:ext cx="2038350" cy="552450"/>
            </a:xfrm>
            <a:prstGeom prst="rect">
              <a:avLst/>
            </a:prstGeom>
            <a:noFill/>
          </p:spPr>
        </p:pic>
        <p:pic>
          <p:nvPicPr>
            <p:cNvPr id="1033" name="Picture 9"/>
            <p:cNvPicPr>
              <a:picLocks noChangeAspect="1" noChangeArrowheads="1"/>
            </p:cNvPicPr>
            <p:nvPr/>
          </p:nvPicPr>
          <p:blipFill>
            <a:blip r:embed="rId5"/>
            <a:srcRect/>
            <a:stretch>
              <a:fillRect/>
            </a:stretch>
          </p:blipFill>
          <p:spPr bwMode="auto">
            <a:xfrm>
              <a:off x="4663790" y="4406867"/>
              <a:ext cx="1133696" cy="673132"/>
            </a:xfrm>
            <a:prstGeom prst="rect">
              <a:avLst/>
            </a:prstGeom>
            <a:noFill/>
            <a:ln w="9525">
              <a:noFill/>
              <a:miter lim="800000"/>
              <a:headEnd/>
              <a:tailEnd/>
            </a:ln>
            <a:effectLst/>
          </p:spPr>
        </p:pic>
        <p:sp>
          <p:nvSpPr>
            <p:cNvPr id="16" name="TextBox 15"/>
            <p:cNvSpPr txBox="1"/>
            <p:nvPr/>
          </p:nvSpPr>
          <p:spPr>
            <a:xfrm>
              <a:off x="4185920" y="5029200"/>
              <a:ext cx="2336800" cy="307777"/>
            </a:xfrm>
            <a:prstGeom prst="rect">
              <a:avLst/>
            </a:prstGeom>
            <a:noFill/>
          </p:spPr>
          <p:txBody>
            <a:bodyPr wrap="square" rtlCol="0">
              <a:spAutoFit/>
            </a:bodyPr>
            <a:lstStyle/>
            <a:p>
              <a:r>
                <a:rPr lang="en-US" sz="1400" b="1" dirty="0" smtClean="0">
                  <a:solidFill>
                    <a:schemeClr val="bg1"/>
                  </a:solidFill>
                </a:rPr>
                <a:t>XML Transformation Engine</a:t>
              </a:r>
              <a:endParaRPr lang="en-US" sz="1400" b="1" dirty="0">
                <a:solidFill>
                  <a:schemeClr val="bg1"/>
                </a:solidFill>
              </a:endParaRPr>
            </a:p>
          </p:txBody>
        </p:sp>
      </p:grpSp>
      <p:cxnSp>
        <p:nvCxnSpPr>
          <p:cNvPr id="32" name="Straight Arrow Connector 31"/>
          <p:cNvCxnSpPr>
            <a:stCxn id="1032" idx="2"/>
            <a:endCxn id="18" idx="0"/>
          </p:cNvCxnSpPr>
          <p:nvPr/>
        </p:nvCxnSpPr>
        <p:spPr>
          <a:xfrm rot="16200000" flipH="1">
            <a:off x="7179154" y="3380520"/>
            <a:ext cx="468944" cy="114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8" name="Group 33"/>
          <p:cNvGrpSpPr/>
          <p:nvPr/>
        </p:nvGrpSpPr>
        <p:grpSpPr>
          <a:xfrm>
            <a:off x="6846388" y="3620717"/>
            <a:ext cx="1625600" cy="1646784"/>
            <a:chOff x="6893306" y="2729548"/>
            <a:chExt cx="1341120" cy="1266042"/>
          </a:xfrm>
        </p:grpSpPr>
        <p:pic>
          <p:nvPicPr>
            <p:cNvPr id="18" name="Picture 4"/>
            <p:cNvPicPr>
              <a:picLocks noChangeAspect="1" noChangeArrowheads="1"/>
            </p:cNvPicPr>
            <p:nvPr/>
          </p:nvPicPr>
          <p:blipFill>
            <a:blip r:embed="rId6"/>
            <a:srcRect/>
            <a:stretch>
              <a:fillRect/>
            </a:stretch>
          </p:blipFill>
          <p:spPr bwMode="auto">
            <a:xfrm>
              <a:off x="6942138" y="2729548"/>
              <a:ext cx="847725" cy="1114425"/>
            </a:xfrm>
            <a:prstGeom prst="rect">
              <a:avLst/>
            </a:prstGeom>
            <a:noFill/>
            <a:ln w="9525">
              <a:noFill/>
              <a:miter lim="800000"/>
              <a:headEnd/>
              <a:tailEnd/>
            </a:ln>
            <a:effectLst/>
          </p:spPr>
        </p:pic>
        <p:sp>
          <p:nvSpPr>
            <p:cNvPr id="33" name="TextBox 32"/>
            <p:cNvSpPr txBox="1"/>
            <p:nvPr/>
          </p:nvSpPr>
          <p:spPr>
            <a:xfrm>
              <a:off x="6893306" y="3782634"/>
              <a:ext cx="1341120" cy="212956"/>
            </a:xfrm>
            <a:prstGeom prst="rect">
              <a:avLst/>
            </a:prstGeom>
            <a:noFill/>
          </p:spPr>
          <p:txBody>
            <a:bodyPr wrap="square" rtlCol="0">
              <a:spAutoFit/>
            </a:bodyPr>
            <a:lstStyle/>
            <a:p>
              <a:r>
                <a:rPr lang="en-US" sz="1200" b="1" dirty="0" smtClean="0">
                  <a:solidFill>
                    <a:schemeClr val="bg1"/>
                  </a:solidFill>
                </a:rPr>
                <a:t>(Staging Ready)</a:t>
              </a:r>
              <a:endParaRPr lang="en-US" sz="1200" b="1" dirty="0">
                <a:solidFill>
                  <a:schemeClr val="bg1"/>
                </a:solidFill>
              </a:endParaRPr>
            </a:p>
          </p:txBody>
        </p:sp>
      </p:grpSp>
      <p:pic>
        <p:nvPicPr>
          <p:cNvPr id="3074" name="Picture 2" descr="C:\Users\vijoshi\Desktop\Images\Used Final\Transform.png"/>
          <p:cNvPicPr>
            <a:picLocks noChangeAspect="1" noChangeArrowheads="1"/>
          </p:cNvPicPr>
          <p:nvPr/>
        </p:nvPicPr>
        <p:blipFill>
          <a:blip r:embed="rId7"/>
          <a:srcRect/>
          <a:stretch>
            <a:fillRect/>
          </a:stretch>
        </p:blipFill>
        <p:spPr bwMode="auto">
          <a:xfrm>
            <a:off x="1184086" y="3031721"/>
            <a:ext cx="1920519" cy="1579468"/>
          </a:xfrm>
          <a:prstGeom prst="rect">
            <a:avLst/>
          </a:prstGeom>
          <a:noFill/>
        </p:spPr>
      </p:pic>
      <p:pic>
        <p:nvPicPr>
          <p:cNvPr id="29" name="Picture 3" descr="C:\Users\vijoshi\Desktop\Images\Used Final\Locator.png"/>
          <p:cNvPicPr>
            <a:picLocks noChangeAspect="1" noChangeArrowheads="1"/>
          </p:cNvPicPr>
          <p:nvPr/>
        </p:nvPicPr>
        <p:blipFill>
          <a:blip r:embed="rId8"/>
          <a:srcRect/>
          <a:stretch>
            <a:fillRect/>
          </a:stretch>
        </p:blipFill>
        <p:spPr bwMode="auto">
          <a:xfrm>
            <a:off x="4258492" y="3081474"/>
            <a:ext cx="1365883" cy="1562285"/>
          </a:xfrm>
          <a:prstGeom prst="rect">
            <a:avLst/>
          </a:prstGeom>
          <a:noFill/>
        </p:spPr>
      </p:pic>
      <p:pic>
        <p:nvPicPr>
          <p:cNvPr id="3080" name="Picture 8"/>
          <p:cNvPicPr>
            <a:picLocks noChangeAspect="1" noChangeArrowheads="1"/>
          </p:cNvPicPr>
          <p:nvPr/>
        </p:nvPicPr>
        <p:blipFill>
          <a:blip r:embed="rId9"/>
          <a:srcRect/>
          <a:stretch>
            <a:fillRect/>
          </a:stretch>
        </p:blipFill>
        <p:spPr bwMode="auto">
          <a:xfrm>
            <a:off x="906917" y="5337810"/>
            <a:ext cx="7591425" cy="5715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10"/>
          <a:srcRect/>
          <a:stretch>
            <a:fillRect/>
          </a:stretch>
        </p:blipFill>
        <p:spPr bwMode="auto">
          <a:xfrm>
            <a:off x="796427" y="4597718"/>
            <a:ext cx="3971925" cy="771525"/>
          </a:xfrm>
          <a:prstGeom prst="rect">
            <a:avLst/>
          </a:prstGeom>
          <a:noFill/>
          <a:ln w="9525">
            <a:noFill/>
            <a:miter lim="800000"/>
            <a:headEnd/>
            <a:tailEnd/>
          </a:ln>
          <a:effectLst/>
        </p:spPr>
      </p:pic>
      <p:cxnSp>
        <p:nvCxnSpPr>
          <p:cNvPr id="36" name="Straight Arrow Connector 35"/>
          <p:cNvCxnSpPr>
            <a:stCxn id="1030" idx="3"/>
            <a:endCxn id="1033" idx="1"/>
          </p:cNvCxnSpPr>
          <p:nvPr/>
        </p:nvCxnSpPr>
        <p:spPr>
          <a:xfrm>
            <a:off x="2265910" y="2141921"/>
            <a:ext cx="4554702" cy="7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0-#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2000"/>
                                        <p:tgtEl>
                                          <p:spTgt spid="23"/>
                                        </p:tgtEl>
                                      </p:cBhvr>
                                    </p:animEffect>
                                  </p:childTnLst>
                                </p:cTn>
                              </p:par>
                              <p:par>
                                <p:cTn id="34" presetID="31" presetClass="entr" presetSubtype="0" fill="hold" nodeType="withEffect">
                                  <p:stCondLst>
                                    <p:cond delay="0"/>
                                  </p:stCondLst>
                                  <p:iterate type="lt">
                                    <p:tmPct val="5000"/>
                                  </p:iterate>
                                  <p:childTnLst>
                                    <p:set>
                                      <p:cBhvr>
                                        <p:cTn id="35" dur="1" fill="hold">
                                          <p:stCondLst>
                                            <p:cond delay="0"/>
                                          </p:stCondLst>
                                        </p:cTn>
                                        <p:tgtEl>
                                          <p:spTgt spid="3074"/>
                                        </p:tgtEl>
                                        <p:attrNameLst>
                                          <p:attrName>style.visibility</p:attrName>
                                        </p:attrNameLst>
                                      </p:cBhvr>
                                      <p:to>
                                        <p:strVal val="visible"/>
                                      </p:to>
                                    </p:set>
                                    <p:anim calcmode="lin" valueType="num">
                                      <p:cBhvr>
                                        <p:cTn id="36" dur="1000" fill="hold"/>
                                        <p:tgtEl>
                                          <p:spTgt spid="3074"/>
                                        </p:tgtEl>
                                        <p:attrNameLst>
                                          <p:attrName>ppt_w</p:attrName>
                                        </p:attrNameLst>
                                      </p:cBhvr>
                                      <p:tavLst>
                                        <p:tav tm="0">
                                          <p:val>
                                            <p:fltVal val="0"/>
                                          </p:val>
                                        </p:tav>
                                        <p:tav tm="100000">
                                          <p:val>
                                            <p:strVal val="#ppt_w"/>
                                          </p:val>
                                        </p:tav>
                                      </p:tavLst>
                                    </p:anim>
                                    <p:anim calcmode="lin" valueType="num">
                                      <p:cBhvr>
                                        <p:cTn id="37" dur="1000" fill="hold"/>
                                        <p:tgtEl>
                                          <p:spTgt spid="3074"/>
                                        </p:tgtEl>
                                        <p:attrNameLst>
                                          <p:attrName>ppt_h</p:attrName>
                                        </p:attrNameLst>
                                      </p:cBhvr>
                                      <p:tavLst>
                                        <p:tav tm="0">
                                          <p:val>
                                            <p:fltVal val="0"/>
                                          </p:val>
                                        </p:tav>
                                        <p:tav tm="100000">
                                          <p:val>
                                            <p:strVal val="#ppt_h"/>
                                          </p:val>
                                        </p:tav>
                                      </p:tavLst>
                                    </p:anim>
                                    <p:anim calcmode="lin" valueType="num">
                                      <p:cBhvr>
                                        <p:cTn id="38" dur="1000" fill="hold"/>
                                        <p:tgtEl>
                                          <p:spTgt spid="3074"/>
                                        </p:tgtEl>
                                        <p:attrNameLst>
                                          <p:attrName>style.rotation</p:attrName>
                                        </p:attrNameLst>
                                      </p:cBhvr>
                                      <p:tavLst>
                                        <p:tav tm="0">
                                          <p:val>
                                            <p:fltVal val="90"/>
                                          </p:val>
                                        </p:tav>
                                        <p:tav tm="100000">
                                          <p:val>
                                            <p:fltVal val="0"/>
                                          </p:val>
                                        </p:tav>
                                      </p:tavLst>
                                    </p:anim>
                                    <p:animEffect transition="in" filter="fade">
                                      <p:cBhvr>
                                        <p:cTn id="39" dur="1000"/>
                                        <p:tgtEl>
                                          <p:spTgt spid="3074"/>
                                        </p:tgtEl>
                                      </p:cBhvr>
                                    </p:animEffect>
                                  </p:childTnLst>
                                </p:cTn>
                              </p:par>
                            </p:childTnLst>
                          </p:cTn>
                        </p:par>
                        <p:par>
                          <p:cTn id="40" fill="hold">
                            <p:stCondLst>
                              <p:cond delay="2000"/>
                            </p:stCondLst>
                            <p:childTnLst>
                              <p:par>
                                <p:cTn id="41" presetID="3" presetClass="entr" presetSubtype="10" fill="hold" nodeType="afterEffect">
                                  <p:stCondLst>
                                    <p:cond delay="0"/>
                                  </p:stCondLst>
                                  <p:childTnLst>
                                    <p:set>
                                      <p:cBhvr>
                                        <p:cTn id="42" dur="1" fill="hold">
                                          <p:stCondLst>
                                            <p:cond delay="0"/>
                                          </p:stCondLst>
                                        </p:cTn>
                                        <p:tgtEl>
                                          <p:spTgt spid="3081"/>
                                        </p:tgtEl>
                                        <p:attrNameLst>
                                          <p:attrName>style.visibility</p:attrName>
                                        </p:attrNameLst>
                                      </p:cBhvr>
                                      <p:to>
                                        <p:strVal val="visible"/>
                                      </p:to>
                                    </p:set>
                                    <p:animEffect transition="in" filter="blinds(horizontal)">
                                      <p:cBhvr>
                                        <p:cTn id="43" dur="500"/>
                                        <p:tgtEl>
                                          <p:spTgt spid="3081"/>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iterate type="lt">
                                    <p:tmPct val="5000"/>
                                  </p:iterate>
                                  <p:childTnLst>
                                    <p:set>
                                      <p:cBhvr>
                                        <p:cTn id="47" dur="1" fill="hold">
                                          <p:stCondLst>
                                            <p:cond delay="0"/>
                                          </p:stCondLst>
                                        </p:cTn>
                                        <p:tgtEl>
                                          <p:spTgt spid="29"/>
                                        </p:tgtEl>
                                        <p:attrNameLst>
                                          <p:attrName>style.visibility</p:attrName>
                                        </p:attrNameLst>
                                      </p:cBhvr>
                                      <p:to>
                                        <p:strVal val="visible"/>
                                      </p:to>
                                    </p:set>
                                    <p:anim calcmode="lin" valueType="num">
                                      <p:cBhvr>
                                        <p:cTn id="48" dur="1000" fill="hold"/>
                                        <p:tgtEl>
                                          <p:spTgt spid="29"/>
                                        </p:tgtEl>
                                        <p:attrNameLst>
                                          <p:attrName>ppt_w</p:attrName>
                                        </p:attrNameLst>
                                      </p:cBhvr>
                                      <p:tavLst>
                                        <p:tav tm="0">
                                          <p:val>
                                            <p:fltVal val="0"/>
                                          </p:val>
                                        </p:tav>
                                        <p:tav tm="100000">
                                          <p:val>
                                            <p:strVal val="#ppt_w"/>
                                          </p:val>
                                        </p:tav>
                                      </p:tavLst>
                                    </p:anim>
                                    <p:anim calcmode="lin" valueType="num">
                                      <p:cBhvr>
                                        <p:cTn id="49" dur="1000" fill="hold"/>
                                        <p:tgtEl>
                                          <p:spTgt spid="29"/>
                                        </p:tgtEl>
                                        <p:attrNameLst>
                                          <p:attrName>ppt_h</p:attrName>
                                        </p:attrNameLst>
                                      </p:cBhvr>
                                      <p:tavLst>
                                        <p:tav tm="0">
                                          <p:val>
                                            <p:fltVal val="0"/>
                                          </p:val>
                                        </p:tav>
                                        <p:tav tm="100000">
                                          <p:val>
                                            <p:strVal val="#ppt_h"/>
                                          </p:val>
                                        </p:tav>
                                      </p:tavLst>
                                    </p:anim>
                                    <p:anim calcmode="lin" valueType="num">
                                      <p:cBhvr>
                                        <p:cTn id="50" dur="1000" fill="hold"/>
                                        <p:tgtEl>
                                          <p:spTgt spid="29"/>
                                        </p:tgtEl>
                                        <p:attrNameLst>
                                          <p:attrName>style.rotation</p:attrName>
                                        </p:attrNameLst>
                                      </p:cBhvr>
                                      <p:tavLst>
                                        <p:tav tm="0">
                                          <p:val>
                                            <p:fltVal val="90"/>
                                          </p:val>
                                        </p:tav>
                                        <p:tav tm="100000">
                                          <p:val>
                                            <p:fltVal val="0"/>
                                          </p:val>
                                        </p:tav>
                                      </p:tavLst>
                                    </p:anim>
                                    <p:animEffect transition="in" filter="fade">
                                      <p:cBhvr>
                                        <p:cTn id="51" dur="1000"/>
                                        <p:tgtEl>
                                          <p:spTgt spid="29"/>
                                        </p:tgtEl>
                                      </p:cBhvr>
                                    </p:animEffect>
                                  </p:childTnLst>
                                </p:cTn>
                              </p:par>
                            </p:childTnLst>
                          </p:cTn>
                        </p:par>
                        <p:par>
                          <p:cTn id="52" fill="hold">
                            <p:stCondLst>
                              <p:cond delay="1000"/>
                            </p:stCondLst>
                            <p:childTnLst>
                              <p:par>
                                <p:cTn id="53" presetID="3" presetClass="entr" presetSubtype="10" fill="hold" nodeType="afterEffect">
                                  <p:stCondLst>
                                    <p:cond delay="0"/>
                                  </p:stCondLst>
                                  <p:childTnLst>
                                    <p:set>
                                      <p:cBhvr>
                                        <p:cTn id="54" dur="1" fill="hold">
                                          <p:stCondLst>
                                            <p:cond delay="0"/>
                                          </p:stCondLst>
                                        </p:cTn>
                                        <p:tgtEl>
                                          <p:spTgt spid="3080"/>
                                        </p:tgtEl>
                                        <p:attrNameLst>
                                          <p:attrName>style.visibility</p:attrName>
                                        </p:attrNameLst>
                                      </p:cBhvr>
                                      <p:to>
                                        <p:strVal val="visible"/>
                                      </p:to>
                                    </p:set>
                                    <p:animEffect transition="in" filter="blinds(horizontal)">
                                      <p:cBhvr>
                                        <p:cTn id="55"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6935" y="4038600"/>
            <a:ext cx="6205113" cy="914400"/>
          </a:xfrm>
        </p:spPr>
        <p:txBody>
          <a:bodyPr/>
          <a:lstStyle/>
          <a:p>
            <a:pPr algn="r"/>
            <a:r>
              <a:rPr lang="en-US" dirty="0" err="1" smtClean="0"/>
              <a:t>Web.Config</a:t>
            </a:r>
            <a:r>
              <a:rPr lang="en-US" dirty="0" smtClean="0"/>
              <a:t> Transformation		</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Title 1"/>
          <p:cNvSpPr txBox="1">
            <a:spLocks/>
          </p:cNvSpPr>
          <p:nvPr/>
        </p:nvSpPr>
        <p:spPr>
          <a:xfrm>
            <a:off x="2558877"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VS2008 PDC-CTP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r>
            <a:b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553998"/>
          </a:xfrm>
        </p:spPr>
        <p:txBody>
          <a:bodyPr/>
          <a:lstStyle/>
          <a:p>
            <a:r>
              <a:rPr smtClean="0"/>
              <a:t>Why not XSLT?</a:t>
            </a:r>
            <a:endParaRPr lang="en-US" dirty="0">
              <a:solidFill>
                <a:schemeClr val="accent1"/>
              </a:solidFill>
            </a:endParaRPr>
          </a:p>
        </p:txBody>
      </p:sp>
      <p:sp>
        <p:nvSpPr>
          <p:cNvPr id="11265" name="Rectangle 1"/>
          <p:cNvSpPr>
            <a:spLocks noChangeArrowheads="1"/>
          </p:cNvSpPr>
          <p:nvPr/>
        </p:nvSpPr>
        <p:spPr bwMode="auto">
          <a:xfrm>
            <a:off x="309489" y="731519"/>
            <a:ext cx="8243667" cy="4278094"/>
          </a:xfrm>
          <a:prstGeom prst="rect">
            <a:avLst/>
          </a:prstGeom>
          <a:solidFill>
            <a:schemeClr val="accent1">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&lt;?xml version="1.0" ?&gt;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xsl:stylesheet</a:t>
            </a:r>
            <a:r>
              <a:rPr lang="en-US" sz="1600" dirty="0" smtClean="0">
                <a:solidFill>
                  <a:schemeClr val="bg1"/>
                </a:solidFill>
                <a:latin typeface="Arial" pitchFamily="34" charset="0"/>
                <a:ea typeface="Calibri" pitchFamily="34" charset="0"/>
                <a:cs typeface="Arial" pitchFamily="34" charset="0"/>
              </a:rPr>
              <a:t> </a:t>
            </a:r>
            <a:r>
              <a:rPr lang="en-US" sz="1600" dirty="0" err="1" smtClean="0">
                <a:solidFill>
                  <a:schemeClr val="bg1"/>
                </a:solidFill>
                <a:latin typeface="Arial" pitchFamily="34" charset="0"/>
                <a:ea typeface="Calibri" pitchFamily="34" charset="0"/>
                <a:cs typeface="Arial" pitchFamily="34" charset="0"/>
              </a:rPr>
              <a:t>xmlns:xsl</a:t>
            </a:r>
            <a:r>
              <a:rPr lang="en-US" sz="1600" dirty="0" smtClean="0">
                <a:solidFill>
                  <a:schemeClr val="bg1"/>
                </a:solidFill>
                <a:latin typeface="Arial" pitchFamily="34" charset="0"/>
                <a:ea typeface="Calibri" pitchFamily="34" charset="0"/>
                <a:cs typeface="Arial" pitchFamily="34" charset="0"/>
              </a:rPr>
              <a:t>="http://www.w3.org/1999/XSL/Transform" version="1.0"&gt;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xsl:template</a:t>
            </a:r>
            <a:r>
              <a:rPr lang="en-US" sz="1600" dirty="0" smtClean="0">
                <a:solidFill>
                  <a:schemeClr val="bg1"/>
                </a:solidFill>
                <a:latin typeface="Arial" pitchFamily="34" charset="0"/>
                <a:ea typeface="Calibri" pitchFamily="34" charset="0"/>
                <a:cs typeface="Arial" pitchFamily="34" charset="0"/>
              </a:rPr>
              <a:t> match="@*|node()"&gt;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xsl:copy</a:t>
            </a:r>
            <a:r>
              <a:rPr lang="en-US" sz="1600" dirty="0" smtClean="0">
                <a:solidFill>
                  <a:schemeClr val="bg1"/>
                </a:solidFill>
                <a:latin typeface="Arial" pitchFamily="34" charset="0"/>
                <a:ea typeface="Calibri" pitchFamily="34" charset="0"/>
                <a:cs typeface="Arial" pitchFamily="34" charset="0"/>
              </a:rPr>
              <a:t>&gt;           </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xsl:apply</a:t>
            </a:r>
            <a:r>
              <a:rPr lang="en-US" sz="1600" dirty="0" smtClean="0">
                <a:solidFill>
                  <a:schemeClr val="bg1"/>
                </a:solidFill>
                <a:latin typeface="Arial" pitchFamily="34" charset="0"/>
                <a:ea typeface="Calibri" pitchFamily="34" charset="0"/>
                <a:cs typeface="Arial" pitchFamily="34" charset="0"/>
              </a:rPr>
              <a:t>-templates select="@*|node()"/&gt;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xsl:copy</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xsl:template</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xsl:template</a:t>
            </a:r>
            <a:r>
              <a:rPr lang="en-US" sz="1600" dirty="0" smtClean="0">
                <a:solidFill>
                  <a:schemeClr val="bg1"/>
                </a:solidFill>
                <a:latin typeface="Arial" pitchFamily="34" charset="0"/>
                <a:ea typeface="Calibri" pitchFamily="34" charset="0"/>
                <a:cs typeface="Arial" pitchFamily="34" charset="0"/>
              </a:rPr>
              <a:t> match="/configuration/</a:t>
            </a:r>
            <a:r>
              <a:rPr lang="en-US" sz="1600" dirty="0" err="1" smtClean="0">
                <a:solidFill>
                  <a:schemeClr val="bg1"/>
                </a:solidFill>
                <a:latin typeface="Arial" pitchFamily="34" charset="0"/>
                <a:ea typeface="Calibri" pitchFamily="34" charset="0"/>
                <a:cs typeface="Arial" pitchFamily="34" charset="0"/>
              </a:rPr>
              <a:t>appSettings</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xsl:copy</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xsl:apply</a:t>
            </a:r>
            <a:r>
              <a:rPr lang="en-US" sz="1600" dirty="0" smtClean="0">
                <a:solidFill>
                  <a:schemeClr val="bg1"/>
                </a:solidFill>
                <a:latin typeface="Arial" pitchFamily="34" charset="0"/>
                <a:ea typeface="Calibri" pitchFamily="34" charset="0"/>
                <a:cs typeface="Arial" pitchFamily="34" charset="0"/>
              </a:rPr>
              <a:t>-templates select="node()|@*"/&gt;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xsl:element</a:t>
            </a:r>
            <a:r>
              <a:rPr lang="en-US" sz="1600" dirty="0" smtClean="0">
                <a:solidFill>
                  <a:schemeClr val="bg1"/>
                </a:solidFill>
                <a:latin typeface="Arial" pitchFamily="34" charset="0"/>
                <a:ea typeface="Calibri" pitchFamily="34" charset="0"/>
                <a:cs typeface="Arial" pitchFamily="34" charset="0"/>
              </a:rPr>
              <a:t> name="add"&gt;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xsl:attribute</a:t>
            </a:r>
            <a:r>
              <a:rPr lang="en-US" sz="1600" dirty="0" smtClean="0">
                <a:solidFill>
                  <a:schemeClr val="bg1"/>
                </a:solidFill>
                <a:latin typeface="Arial" pitchFamily="34" charset="0"/>
                <a:ea typeface="Calibri" pitchFamily="34" charset="0"/>
                <a:cs typeface="Arial" pitchFamily="34" charset="0"/>
              </a:rPr>
              <a:t> name="key"&gt;</a:t>
            </a:r>
            <a:r>
              <a:rPr lang="en-US" sz="1600" dirty="0" err="1" smtClean="0">
                <a:solidFill>
                  <a:schemeClr val="bg1"/>
                </a:solidFill>
                <a:latin typeface="Arial" pitchFamily="34" charset="0"/>
                <a:ea typeface="Calibri" pitchFamily="34" charset="0"/>
                <a:cs typeface="Arial" pitchFamily="34" charset="0"/>
              </a:rPr>
              <a:t>NewSetting</a:t>
            </a: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xsl:attribute</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xsl:attribute</a:t>
            </a:r>
            <a:r>
              <a:rPr lang="en-US" sz="1600" dirty="0" smtClean="0">
                <a:solidFill>
                  <a:schemeClr val="bg1"/>
                </a:solidFill>
                <a:latin typeface="Arial" pitchFamily="34" charset="0"/>
                <a:ea typeface="Calibri" pitchFamily="34" charset="0"/>
                <a:cs typeface="Arial" pitchFamily="34" charset="0"/>
              </a:rPr>
              <a:t> name="value"&gt;New Setting Value&lt;/</a:t>
            </a:r>
            <a:r>
              <a:rPr lang="en-US" sz="1600" dirty="0" err="1" smtClean="0">
                <a:solidFill>
                  <a:schemeClr val="bg1"/>
                </a:solidFill>
                <a:latin typeface="Arial" pitchFamily="34" charset="0"/>
                <a:ea typeface="Calibri" pitchFamily="34" charset="0"/>
                <a:cs typeface="Arial" pitchFamily="34" charset="0"/>
              </a:rPr>
              <a:t>xsl:attribute</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xsl:element</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  &lt;/</a:t>
            </a:r>
            <a:r>
              <a:rPr lang="en-US" sz="1600" dirty="0" err="1" smtClean="0">
                <a:solidFill>
                  <a:schemeClr val="bg1"/>
                </a:solidFill>
                <a:latin typeface="Arial" pitchFamily="34" charset="0"/>
                <a:ea typeface="Calibri" pitchFamily="34" charset="0"/>
                <a:cs typeface="Arial" pitchFamily="34" charset="0"/>
              </a:rPr>
              <a:t>xsl:copy</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xsl:template</a:t>
            </a:r>
            <a:r>
              <a:rPr lang="en-US" sz="1600" dirty="0" smtClean="0">
                <a:solidFill>
                  <a:schemeClr val="bg1"/>
                </a:solidFill>
                <a:latin typeface="Arial" pitchFamily="34" charset="0"/>
                <a:ea typeface="Calibri" pitchFamily="34" charset="0"/>
                <a:cs typeface="Arial" pitchFamily="34" charset="0"/>
              </a:rPr>
              <a:t>&gt;</a:t>
            </a:r>
            <a:endParaRPr lang="en-US" sz="1050" dirty="0" smtClean="0">
              <a:solidFill>
                <a:schemeClr val="bg1"/>
              </a:solidFill>
              <a:latin typeface="Arial" pitchFamily="34" charset="0"/>
              <a:cs typeface="Arial" pitchFamily="34" charset="0"/>
            </a:endParaRPr>
          </a:p>
          <a:p>
            <a:pPr lvl="0" defTabSz="914400" eaLnBrk="0" fontAlgn="base" hangingPunct="0">
              <a:spcBef>
                <a:spcPct val="0"/>
              </a:spcBef>
              <a:spcAft>
                <a:spcPct val="0"/>
              </a:spcAft>
            </a:pPr>
            <a:r>
              <a:rPr lang="en-US" sz="1600" dirty="0" smtClean="0">
                <a:solidFill>
                  <a:schemeClr val="bg1"/>
                </a:solidFill>
                <a:latin typeface="Arial" pitchFamily="34" charset="0"/>
                <a:ea typeface="Calibri" pitchFamily="34" charset="0"/>
                <a:cs typeface="Arial" pitchFamily="34" charset="0"/>
              </a:rPr>
              <a:t>&lt;/</a:t>
            </a:r>
            <a:r>
              <a:rPr lang="en-US" sz="1600" dirty="0" err="1" smtClean="0">
                <a:solidFill>
                  <a:schemeClr val="bg1"/>
                </a:solidFill>
                <a:latin typeface="Arial" pitchFamily="34" charset="0"/>
                <a:ea typeface="Calibri" pitchFamily="34" charset="0"/>
                <a:cs typeface="Arial" pitchFamily="34" charset="0"/>
              </a:rPr>
              <a:t>xsl:stylesheet</a:t>
            </a:r>
            <a:r>
              <a:rPr lang="en-US" sz="1600" dirty="0" smtClean="0">
                <a:solidFill>
                  <a:schemeClr val="bg1"/>
                </a:solidFill>
                <a:latin typeface="Arial" pitchFamily="34" charset="0"/>
                <a:ea typeface="Calibri" pitchFamily="34" charset="0"/>
                <a:cs typeface="Arial" pitchFamily="34" charset="0"/>
              </a:rPr>
              <a: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266" name="Rectangle 2"/>
          <p:cNvSpPr>
            <a:spLocks noChangeArrowheads="1"/>
          </p:cNvSpPr>
          <p:nvPr/>
        </p:nvSpPr>
        <p:spPr bwMode="auto">
          <a:xfrm>
            <a:off x="323556" y="5190977"/>
            <a:ext cx="8243668" cy="1369606"/>
          </a:xfrm>
          <a:prstGeom prst="rect">
            <a:avLst/>
          </a:prstGeom>
          <a:solidFill>
            <a:schemeClr val="accent5">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&lt;configuration </a:t>
            </a:r>
            <a:r>
              <a:rPr kumimoji="0" lang="en-US" sz="1600" b="0" i="0" u="none" strike="noStrike" cap="none" normalizeH="0" baseline="0" dirty="0" err="1" smtClean="0">
                <a:ln>
                  <a:noFill/>
                </a:ln>
                <a:solidFill>
                  <a:schemeClr val="bg1"/>
                </a:solidFill>
                <a:effectLst/>
                <a:latin typeface="Arial" pitchFamily="34" charset="0"/>
                <a:ea typeface="Calibri" pitchFamily="34" charset="0"/>
                <a:cs typeface="Arial" pitchFamily="34" charset="0"/>
              </a:rPr>
              <a:t>xmlns:xdt</a:t>
            </a: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=”http://schemas.microsoft.com/XML-Document-Transform”&gt;</a:t>
            </a:r>
            <a:endParaRPr kumimoji="0" lang="en-US" sz="16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   &lt;</a:t>
            </a:r>
            <a:r>
              <a:rPr kumimoji="0" lang="en-US" sz="1600" b="0" i="0" u="none" strike="noStrike" cap="none" normalizeH="0" baseline="0" dirty="0" err="1" smtClean="0">
                <a:ln>
                  <a:noFill/>
                </a:ln>
                <a:solidFill>
                  <a:schemeClr val="bg1"/>
                </a:solidFill>
                <a:effectLst/>
                <a:latin typeface="Arial" pitchFamily="34" charset="0"/>
                <a:ea typeface="Calibri" pitchFamily="34" charset="0"/>
                <a:cs typeface="Arial" pitchFamily="34" charset="0"/>
              </a:rPr>
              <a:t>appSettings</a:t>
            </a: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&gt;</a:t>
            </a:r>
            <a:b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b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    </a:t>
            </a:r>
            <a:r>
              <a:rPr kumimoji="0" lang="en-US" sz="1600" i="0" u="none" strike="noStrike" cap="none" normalizeH="0" baseline="0" dirty="0" smtClean="0">
                <a:ln>
                  <a:noFill/>
                </a:ln>
                <a:solidFill>
                  <a:schemeClr val="bg1"/>
                </a:solidFill>
                <a:effectLst/>
                <a:latin typeface="Arial" pitchFamily="34" charset="0"/>
                <a:ea typeface="Calibri" pitchFamily="34" charset="0"/>
                <a:cs typeface="Arial" pitchFamily="34" charset="0"/>
              </a:rPr>
              <a:t>  &lt;add name=”</a:t>
            </a:r>
            <a:r>
              <a:rPr kumimoji="0" lang="en-US" sz="1600" i="0" u="none" strike="noStrike" cap="none" normalizeH="0" baseline="0" dirty="0" err="1" smtClean="0">
                <a:ln>
                  <a:noFill/>
                </a:ln>
                <a:solidFill>
                  <a:schemeClr val="bg1"/>
                </a:solidFill>
                <a:effectLst/>
                <a:latin typeface="Arial" pitchFamily="34" charset="0"/>
                <a:ea typeface="Calibri" pitchFamily="34" charset="0"/>
                <a:cs typeface="Arial" pitchFamily="34" charset="0"/>
              </a:rPr>
              <a:t>NewSetting</a:t>
            </a:r>
            <a:r>
              <a:rPr kumimoji="0" lang="en-US" sz="1600" i="0" u="none" strike="noStrike" cap="none" normalizeH="0" baseline="0" dirty="0" smtClean="0">
                <a:ln>
                  <a:noFill/>
                </a:ln>
                <a:solidFill>
                  <a:schemeClr val="bg1"/>
                </a:solidFill>
                <a:effectLst/>
                <a:latin typeface="Arial" pitchFamily="34" charset="0"/>
                <a:ea typeface="Calibri" pitchFamily="34" charset="0"/>
                <a:cs typeface="Arial" pitchFamily="34" charset="0"/>
              </a:rPr>
              <a:t>” value=”New Setting Value” </a:t>
            </a:r>
            <a:r>
              <a:rPr kumimoji="0" lang="en-US" sz="1900" b="1" i="0" u="none" strike="noStrike" cap="none" normalizeH="0" baseline="0" dirty="0" err="1" smtClean="0">
                <a:ln>
                  <a:noFill/>
                </a:ln>
                <a:solidFill>
                  <a:schemeClr val="bg1"/>
                </a:solidFill>
                <a:effectLst/>
                <a:latin typeface="Arial" pitchFamily="34" charset="0"/>
                <a:ea typeface="Calibri" pitchFamily="34" charset="0"/>
                <a:cs typeface="Arial" pitchFamily="34" charset="0"/>
              </a:rPr>
              <a:t>xdt:Transform</a:t>
            </a:r>
            <a:r>
              <a:rPr kumimoji="0" lang="en-US" sz="1900" b="1" i="0" u="none" strike="noStrike" cap="none" normalizeH="0" baseline="0" dirty="0" smtClean="0">
                <a:ln>
                  <a:noFill/>
                </a:ln>
                <a:solidFill>
                  <a:schemeClr val="bg1"/>
                </a:solidFill>
                <a:effectLst/>
                <a:latin typeface="Arial" pitchFamily="34" charset="0"/>
                <a:ea typeface="Calibri" pitchFamily="34" charset="0"/>
                <a:cs typeface="Arial" pitchFamily="34" charset="0"/>
              </a:rPr>
              <a:t>=”Insert”</a:t>
            </a:r>
            <a:r>
              <a:rPr kumimoji="0" lang="en-US" sz="1600" i="0" u="none" strike="noStrike" cap="none" normalizeH="0" baseline="0" dirty="0" smtClean="0">
                <a:ln>
                  <a:noFill/>
                </a:ln>
                <a:solidFill>
                  <a:schemeClr val="bg1"/>
                </a:solidFill>
                <a:effectLst/>
                <a:latin typeface="Arial" pitchFamily="34" charset="0"/>
                <a:ea typeface="Calibri" pitchFamily="34" charset="0"/>
                <a:cs typeface="Arial" pitchFamily="34" charset="0"/>
              </a:rPr>
              <a:t>/&gt;</a:t>
            </a:r>
            <a:endParaRPr kumimoji="0" lang="en-US" sz="1600" i="0" u="none"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   &lt;/</a:t>
            </a:r>
            <a:r>
              <a:rPr kumimoji="0" lang="en-US" sz="1600" b="0" i="0" u="none" strike="noStrike" cap="none" normalizeH="0" baseline="0" dirty="0" err="1" smtClean="0">
                <a:ln>
                  <a:noFill/>
                </a:ln>
                <a:solidFill>
                  <a:schemeClr val="bg1"/>
                </a:solidFill>
                <a:effectLst/>
                <a:latin typeface="Arial" pitchFamily="34" charset="0"/>
                <a:ea typeface="Calibri" pitchFamily="34" charset="0"/>
                <a:cs typeface="Arial" pitchFamily="34" charset="0"/>
              </a:rPr>
              <a:t>appSettings</a:t>
            </a: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&gt;</a:t>
            </a:r>
            <a:endParaRPr kumimoji="0" lang="en-US" sz="16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pitchFamily="34" charset="0"/>
                <a:ea typeface="Calibri" pitchFamily="34" charset="0"/>
                <a:cs typeface="Arial" pitchFamily="34" charset="0"/>
              </a:rPr>
              <a:t>&lt;/configuration&gt;</a:t>
            </a:r>
            <a:endParaRPr kumimoji="0" lang="en-US" sz="16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553998"/>
          </a:xfrm>
        </p:spPr>
        <p:txBody>
          <a:bodyPr/>
          <a:lstStyle/>
          <a:p>
            <a:r>
              <a:rPr smtClean="0"/>
              <a:t>Web.Config Transformation Recap</a:t>
            </a:r>
            <a:endParaRPr lang="en-US" dirty="0">
              <a:solidFill>
                <a:schemeClr val="accent1"/>
              </a:solidFill>
            </a:endParaRPr>
          </a:p>
        </p:txBody>
      </p:sp>
      <p:graphicFrame>
        <p:nvGraphicFramePr>
          <p:cNvPr id="4" name="Table 3"/>
          <p:cNvGraphicFramePr>
            <a:graphicFrameLocks noGrp="1"/>
          </p:cNvGraphicFramePr>
          <p:nvPr/>
        </p:nvGraphicFramePr>
        <p:xfrm>
          <a:off x="490843" y="1111992"/>
          <a:ext cx="8174854" cy="5360825"/>
        </p:xfrm>
        <a:graphic>
          <a:graphicData uri="http://schemas.openxmlformats.org/drawingml/2006/table">
            <a:tbl>
              <a:tblPr firstRow="1" bandRow="1">
                <a:tableStyleId>{5C22544A-7EE6-4342-B048-85BDC9FD1C3A}</a:tableStyleId>
              </a:tblPr>
              <a:tblGrid>
                <a:gridCol w="4087427"/>
                <a:gridCol w="4087427"/>
              </a:tblGrid>
              <a:tr h="491725">
                <a:tc>
                  <a:txBody>
                    <a:bodyPr/>
                    <a:lstStyle/>
                    <a:p>
                      <a:pPr algn="ctr"/>
                      <a:r>
                        <a:rPr lang="en-US" sz="2800" dirty="0" smtClean="0"/>
                        <a:t>Transform</a:t>
                      </a:r>
                      <a:endParaRPr lang="en-US" sz="2800" dirty="0"/>
                    </a:p>
                  </a:txBody>
                  <a:tcPr/>
                </a:tc>
                <a:tc>
                  <a:txBody>
                    <a:bodyPr/>
                    <a:lstStyle/>
                    <a:p>
                      <a:pPr algn="ctr"/>
                      <a:r>
                        <a:rPr lang="en-US" sz="2800" dirty="0" smtClean="0"/>
                        <a:t>Description</a:t>
                      </a:r>
                      <a:endParaRPr lang="en-US" sz="2800" dirty="0"/>
                    </a:p>
                  </a:txBody>
                  <a:tcPr/>
                </a:tc>
              </a:tr>
              <a:tr h="461911">
                <a:tc>
                  <a:txBody>
                    <a:bodyPr/>
                    <a:lstStyle/>
                    <a:p>
                      <a:pPr algn="l"/>
                      <a:r>
                        <a:rPr lang="en-US" dirty="0" err="1" smtClean="0"/>
                        <a:t>xdt:Transform</a:t>
                      </a:r>
                      <a:r>
                        <a:rPr lang="en-US" dirty="0" smtClean="0"/>
                        <a:t>=“Replace”</a:t>
                      </a:r>
                      <a:endParaRPr lang="en-US" dirty="0"/>
                    </a:p>
                  </a:txBody>
                  <a:tcPr/>
                </a:tc>
                <a:tc>
                  <a:txBody>
                    <a:bodyPr/>
                    <a:lstStyle/>
                    <a:p>
                      <a:pPr algn="l"/>
                      <a:r>
                        <a:rPr lang="en-US" dirty="0" smtClean="0"/>
                        <a:t>Replaces</a:t>
                      </a:r>
                      <a:r>
                        <a:rPr lang="en-US" baseline="0" dirty="0" smtClean="0"/>
                        <a:t> the first matched node</a:t>
                      </a:r>
                      <a:endParaRPr lang="en-US" dirty="0"/>
                    </a:p>
                  </a:txBody>
                  <a:tcPr/>
                </a:tc>
              </a:tr>
              <a:tr h="492369">
                <a:tc>
                  <a:txBody>
                    <a:bodyPr/>
                    <a:lstStyle/>
                    <a:p>
                      <a:pPr algn="l"/>
                      <a:r>
                        <a:rPr lang="en-US" dirty="0" err="1" smtClean="0"/>
                        <a:t>xdt:Transform</a:t>
                      </a:r>
                      <a:r>
                        <a:rPr lang="en-US" dirty="0" smtClean="0"/>
                        <a:t>=“Remove”</a:t>
                      </a:r>
                      <a:endParaRPr lang="en-US" dirty="0"/>
                    </a:p>
                  </a:txBody>
                  <a:tcPr/>
                </a:tc>
                <a:tc>
                  <a:txBody>
                    <a:bodyPr/>
                    <a:lstStyle/>
                    <a:p>
                      <a:pPr algn="l"/>
                      <a:r>
                        <a:rPr lang="en-US" dirty="0" smtClean="0"/>
                        <a:t>Removes the first matched node</a:t>
                      </a:r>
                      <a:endParaRPr lang="en-US" dirty="0"/>
                    </a:p>
                  </a:txBody>
                  <a:tcPr/>
                </a:tc>
              </a:tr>
              <a:tr h="5345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t>xdt:Transform</a:t>
                      </a:r>
                      <a:r>
                        <a:rPr lang="en-US" dirty="0" smtClean="0"/>
                        <a:t>=“</a:t>
                      </a:r>
                      <a:r>
                        <a:rPr lang="en-US" dirty="0" err="1" smtClean="0"/>
                        <a:t>RemoveAll</a:t>
                      </a:r>
                      <a:r>
                        <a:rPr lang="en-US" dirty="0" smtClean="0"/>
                        <a:t>”</a:t>
                      </a:r>
                    </a:p>
                    <a:p>
                      <a:pPr algn="l"/>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Removes all the matching nodes</a:t>
                      </a:r>
                      <a:endParaRPr lang="en-US" dirty="0"/>
                    </a:p>
                  </a:txBody>
                  <a:tcPr/>
                </a:tc>
              </a:tr>
              <a:tr h="6628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t>xdt:Transform</a:t>
                      </a:r>
                      <a:r>
                        <a:rPr lang="en-US" dirty="0" smtClean="0"/>
                        <a:t>=“Insert”</a:t>
                      </a:r>
                    </a:p>
                    <a:p>
                      <a:pPr algn="l"/>
                      <a:endParaRPr lang="en-US" dirty="0"/>
                    </a:p>
                  </a:txBody>
                  <a:tcPr/>
                </a:tc>
                <a:tc>
                  <a:txBody>
                    <a:bodyPr/>
                    <a:lstStyle/>
                    <a:p>
                      <a:pPr algn="l"/>
                      <a:r>
                        <a:rPr lang="en-US" dirty="0" smtClean="0"/>
                        <a:t>Inserts the node at the end</a:t>
                      </a:r>
                      <a:endParaRPr lang="en-US" dirty="0"/>
                    </a:p>
                  </a:txBody>
                  <a:tcPr/>
                </a:tc>
              </a:tr>
              <a:tr h="662860">
                <a:tc>
                  <a:txBody>
                    <a:bodyPr/>
                    <a:lstStyle/>
                    <a:p>
                      <a:pPr algn="l"/>
                      <a:r>
                        <a:rPr lang="en-US" dirty="0" err="1" smtClean="0"/>
                        <a:t>xdt:Transform</a:t>
                      </a:r>
                      <a:r>
                        <a:rPr lang="en-US" dirty="0" smtClean="0"/>
                        <a:t>=“</a:t>
                      </a:r>
                      <a:r>
                        <a:rPr lang="en-US" dirty="0" err="1" smtClean="0"/>
                        <a:t>SetAttributes</a:t>
                      </a:r>
                      <a:r>
                        <a:rPr lang="en-US" dirty="0" smtClean="0"/>
                        <a:t>(</a:t>
                      </a:r>
                      <a:r>
                        <a:rPr lang="en-US" i="1" dirty="0" err="1" smtClean="0">
                          <a:solidFill>
                            <a:schemeClr val="accent1">
                              <a:lumMod val="75000"/>
                            </a:schemeClr>
                          </a:solidFill>
                        </a:rPr>
                        <a:t>attributeNames</a:t>
                      </a:r>
                      <a:r>
                        <a:rPr lang="en-US" dirty="0" smtClean="0"/>
                        <a:t>)”</a:t>
                      </a:r>
                      <a:endParaRPr lang="en-US" dirty="0"/>
                    </a:p>
                  </a:txBody>
                  <a:tcPr/>
                </a:tc>
                <a:tc>
                  <a:txBody>
                    <a:bodyPr/>
                    <a:lstStyle/>
                    <a:p>
                      <a:pPr algn="l"/>
                      <a:r>
                        <a:rPr lang="en-US" dirty="0" smtClean="0"/>
                        <a:t>Creates or changes values of the existing attributes</a:t>
                      </a:r>
                      <a:endParaRPr lang="en-US" dirty="0"/>
                    </a:p>
                  </a:txBody>
                  <a:tcPr/>
                </a:tc>
              </a:tr>
              <a:tr h="640746">
                <a:tc>
                  <a:txBody>
                    <a:bodyPr/>
                    <a:lstStyle/>
                    <a:p>
                      <a:pPr algn="l"/>
                      <a:r>
                        <a:rPr lang="en-US" dirty="0" err="1" smtClean="0"/>
                        <a:t>xdt:Transform</a:t>
                      </a:r>
                      <a:r>
                        <a:rPr lang="en-US" dirty="0" smtClean="0"/>
                        <a:t>=“</a:t>
                      </a:r>
                      <a:r>
                        <a:rPr lang="en-US" dirty="0" err="1" smtClean="0"/>
                        <a:t>RemoveAttributes</a:t>
                      </a:r>
                      <a:r>
                        <a:rPr lang="en-US" dirty="0" smtClean="0"/>
                        <a:t>(</a:t>
                      </a:r>
                      <a:r>
                        <a:rPr lang="en-US" i="1" dirty="0" err="1" smtClean="0">
                          <a:solidFill>
                            <a:schemeClr val="accent1">
                              <a:lumMod val="75000"/>
                            </a:schemeClr>
                          </a:solidFill>
                        </a:rPr>
                        <a:t>attributeNames</a:t>
                      </a:r>
                      <a:r>
                        <a:rPr lang="en-US" dirty="0" smtClean="0"/>
                        <a:t>)”</a:t>
                      </a:r>
                      <a:endParaRPr lang="en-US" dirty="0"/>
                    </a:p>
                  </a:txBody>
                  <a:tcPr/>
                </a:tc>
                <a:tc>
                  <a:txBody>
                    <a:bodyPr/>
                    <a:lstStyle/>
                    <a:p>
                      <a:pPr algn="l"/>
                      <a:r>
                        <a:rPr lang="en-US" dirty="0" smtClean="0"/>
                        <a:t>Removes the attributes if they</a:t>
                      </a:r>
                      <a:r>
                        <a:rPr lang="en-US" baseline="0" dirty="0" smtClean="0"/>
                        <a:t> </a:t>
                      </a:r>
                      <a:r>
                        <a:rPr lang="en-US" dirty="0" smtClean="0"/>
                        <a:t>exist</a:t>
                      </a:r>
                      <a:endParaRPr lang="en-US" dirty="0"/>
                    </a:p>
                  </a:txBody>
                  <a:tcPr/>
                </a:tc>
              </a:tr>
              <a:tr h="61897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t>xdt:Transform</a:t>
                      </a:r>
                      <a:r>
                        <a:rPr lang="en-US" dirty="0" smtClean="0"/>
                        <a:t>=“</a:t>
                      </a:r>
                      <a:r>
                        <a:rPr lang="en-US" dirty="0" err="1" smtClean="0"/>
                        <a:t>InsertBefore</a:t>
                      </a:r>
                      <a:r>
                        <a:rPr lang="en-US" dirty="0" smtClean="0"/>
                        <a:t>(</a:t>
                      </a:r>
                      <a:r>
                        <a:rPr lang="en-US" i="1" dirty="0" err="1" smtClean="0">
                          <a:solidFill>
                            <a:schemeClr val="accent1">
                              <a:lumMod val="75000"/>
                            </a:schemeClr>
                          </a:solidFill>
                        </a:rPr>
                        <a:t>XPath</a:t>
                      </a:r>
                      <a:r>
                        <a:rPr lang="en-US" dirty="0" smtClean="0"/>
                        <a:t>)”</a:t>
                      </a:r>
                      <a:endParaRPr lang="en-US" dirty="0"/>
                    </a:p>
                  </a:txBody>
                  <a:tcPr/>
                </a:tc>
                <a:tc>
                  <a:txBody>
                    <a:bodyPr/>
                    <a:lstStyle/>
                    <a:p>
                      <a:pPr algn="l"/>
                      <a:r>
                        <a:rPr lang="en-US" dirty="0" smtClean="0"/>
                        <a:t>Inserts the node on</a:t>
                      </a:r>
                      <a:r>
                        <a:rPr lang="en-US" baseline="0" dirty="0" smtClean="0"/>
                        <a:t> the provided </a:t>
                      </a:r>
                      <a:r>
                        <a:rPr lang="en-US" baseline="0" dirty="0" err="1" smtClean="0"/>
                        <a:t>Xpath</a:t>
                      </a:r>
                      <a:endParaRPr lang="en-US" dirty="0"/>
                    </a:p>
                  </a:txBody>
                  <a:tcPr/>
                </a:tc>
              </a:tr>
              <a:tr h="6628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t>xdt:Transform</a:t>
                      </a:r>
                      <a:r>
                        <a:rPr lang="en-US" dirty="0" smtClean="0"/>
                        <a:t>=“</a:t>
                      </a:r>
                      <a:r>
                        <a:rPr lang="en-US" dirty="0" err="1" smtClean="0"/>
                        <a:t>InsertAfter</a:t>
                      </a:r>
                      <a:r>
                        <a:rPr lang="en-US" dirty="0" smtClean="0"/>
                        <a:t>(</a:t>
                      </a:r>
                      <a:r>
                        <a:rPr lang="en-US" i="1" dirty="0" err="1" smtClean="0">
                          <a:solidFill>
                            <a:schemeClr val="accent1">
                              <a:lumMod val="75000"/>
                            </a:schemeClr>
                          </a:solidFill>
                        </a:rPr>
                        <a:t>XPath</a:t>
                      </a:r>
                      <a:r>
                        <a:rPr lang="en-US" dirty="0" smtClean="0"/>
                        <a:t>)”</a:t>
                      </a:r>
                    </a:p>
                    <a:p>
                      <a:pPr algn="l"/>
                      <a:endParaRPr lang="en-US" dirty="0"/>
                    </a:p>
                  </a:txBody>
                  <a:tcPr/>
                </a:tc>
                <a:tc>
                  <a:txBody>
                    <a:bodyPr/>
                    <a:lstStyle/>
                    <a:p>
                      <a:pPr algn="l"/>
                      <a:r>
                        <a:rPr lang="en-US" dirty="0" smtClean="0"/>
                        <a:t>Inserts the node on the provided </a:t>
                      </a:r>
                      <a:r>
                        <a:rPr lang="en-US" dirty="0" err="1" smtClean="0"/>
                        <a:t>XPath</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553998"/>
          </a:xfrm>
        </p:spPr>
        <p:txBody>
          <a:bodyPr/>
          <a:lstStyle/>
          <a:p>
            <a:r>
              <a:rPr smtClean="0"/>
              <a:t>Web.Config Transformation Recap</a:t>
            </a:r>
            <a:endParaRPr lang="en-US" dirty="0">
              <a:solidFill>
                <a:schemeClr val="accent1"/>
              </a:solidFill>
            </a:endParaRPr>
          </a:p>
        </p:txBody>
      </p:sp>
      <p:graphicFrame>
        <p:nvGraphicFramePr>
          <p:cNvPr id="5" name="Table 4"/>
          <p:cNvGraphicFramePr>
            <a:graphicFrameLocks noGrp="1"/>
          </p:cNvGraphicFramePr>
          <p:nvPr/>
        </p:nvGraphicFramePr>
        <p:xfrm>
          <a:off x="350170" y="1321546"/>
          <a:ext cx="8217054" cy="5191796"/>
        </p:xfrm>
        <a:graphic>
          <a:graphicData uri="http://schemas.openxmlformats.org/drawingml/2006/table">
            <a:tbl>
              <a:tblPr firstRow="1" bandRow="1">
                <a:tableStyleId>{5C22544A-7EE6-4342-B048-85BDC9FD1C3A}</a:tableStyleId>
              </a:tblPr>
              <a:tblGrid>
                <a:gridCol w="4108527"/>
                <a:gridCol w="4108527"/>
              </a:tblGrid>
              <a:tr h="856791">
                <a:tc>
                  <a:txBody>
                    <a:bodyPr/>
                    <a:lstStyle/>
                    <a:p>
                      <a:pPr algn="ctr"/>
                      <a:r>
                        <a:rPr lang="en-US" sz="3600" dirty="0" smtClean="0"/>
                        <a:t>Locator</a:t>
                      </a:r>
                      <a:endParaRPr lang="en-US" sz="3600" dirty="0"/>
                    </a:p>
                  </a:txBody>
                  <a:tcPr/>
                </a:tc>
                <a:tc>
                  <a:txBody>
                    <a:bodyPr/>
                    <a:lstStyle/>
                    <a:p>
                      <a:pPr algn="ctr"/>
                      <a:r>
                        <a:rPr lang="en-US" sz="3600" dirty="0" smtClean="0"/>
                        <a:t>Description</a:t>
                      </a:r>
                      <a:endParaRPr lang="en-US" sz="3600" dirty="0"/>
                    </a:p>
                  </a:txBody>
                  <a:tcPr/>
                </a:tc>
              </a:tr>
              <a:tr h="1123890">
                <a:tc>
                  <a:txBody>
                    <a:bodyPr/>
                    <a:lstStyle/>
                    <a:p>
                      <a:pPr algn="l"/>
                      <a:r>
                        <a:rPr lang="en-US" sz="2000" dirty="0" err="1" smtClean="0"/>
                        <a:t>xdt:Locator</a:t>
                      </a:r>
                      <a:r>
                        <a:rPr lang="en-US" sz="2000" dirty="0" smtClean="0"/>
                        <a:t>=“Match(</a:t>
                      </a:r>
                      <a:r>
                        <a:rPr lang="en-US" sz="2000" i="1" dirty="0" err="1" smtClean="0">
                          <a:solidFill>
                            <a:schemeClr val="accent1">
                              <a:lumMod val="75000"/>
                            </a:schemeClr>
                          </a:solidFill>
                        </a:rPr>
                        <a:t>attributeName</a:t>
                      </a:r>
                      <a:r>
                        <a:rPr lang="en-US" sz="2000" dirty="0" smtClean="0"/>
                        <a:t>)”</a:t>
                      </a:r>
                      <a:endParaRPr lang="en-US" sz="2000" dirty="0"/>
                    </a:p>
                  </a:txBody>
                  <a:tcPr/>
                </a:tc>
                <a:tc>
                  <a:txBody>
                    <a:bodyPr/>
                    <a:lstStyle/>
                    <a:p>
                      <a:pPr algn="l"/>
                      <a:r>
                        <a:rPr lang="en-US" sz="2000" dirty="0" smtClean="0"/>
                        <a:t>Can accept</a:t>
                      </a:r>
                      <a:r>
                        <a:rPr lang="en-US" sz="2000" baseline="0" dirty="0" smtClean="0"/>
                        <a:t> comma </a:t>
                      </a:r>
                      <a:r>
                        <a:rPr lang="en-US" sz="2000" baseline="0" dirty="0" err="1" smtClean="0"/>
                        <a:t>seperated</a:t>
                      </a:r>
                      <a:r>
                        <a:rPr lang="en-US" sz="2000" baseline="0" dirty="0" smtClean="0"/>
                        <a:t> names of the attributes</a:t>
                      </a:r>
                      <a:endParaRPr lang="en-US" sz="2000" dirty="0"/>
                    </a:p>
                  </a:txBody>
                  <a:tcPr/>
                </a:tc>
              </a:tr>
              <a:tr h="2087225">
                <a:tc>
                  <a:txBody>
                    <a:bodyPr/>
                    <a:lstStyle/>
                    <a:p>
                      <a:pPr algn="l"/>
                      <a:r>
                        <a:rPr lang="en-US" sz="2000" dirty="0" err="1" smtClean="0"/>
                        <a:t>Xdt:Locator</a:t>
                      </a:r>
                      <a:r>
                        <a:rPr lang="en-US" sz="2000" dirty="0" smtClean="0"/>
                        <a:t>=“Condition(</a:t>
                      </a:r>
                      <a:r>
                        <a:rPr lang="en-US" sz="2000" i="1" dirty="0" err="1" smtClean="0">
                          <a:solidFill>
                            <a:schemeClr val="accent1">
                              <a:lumMod val="75000"/>
                            </a:schemeClr>
                          </a:solidFill>
                        </a:rPr>
                        <a:t>xPath</a:t>
                      </a:r>
                      <a:r>
                        <a:rPr lang="en-US" sz="2000" i="1" baseline="0" dirty="0" smtClean="0">
                          <a:solidFill>
                            <a:schemeClr val="accent1">
                              <a:lumMod val="75000"/>
                            </a:schemeClr>
                          </a:solidFill>
                        </a:rPr>
                        <a:t> Predicate</a:t>
                      </a:r>
                      <a:r>
                        <a:rPr lang="en-US" sz="2000" baseline="0" dirty="0" smtClean="0"/>
                        <a:t>)”</a:t>
                      </a:r>
                      <a:endParaRPr lang="en-US" sz="2000" dirty="0"/>
                    </a:p>
                  </a:txBody>
                  <a:tcPr/>
                </a:tc>
                <a:tc>
                  <a:txBody>
                    <a:bodyPr/>
                    <a:lstStyle/>
                    <a:p>
                      <a:pPr algn="l"/>
                      <a:r>
                        <a:rPr lang="en-US" sz="2000" dirty="0" smtClean="0"/>
                        <a:t>Can take any </a:t>
                      </a:r>
                      <a:r>
                        <a:rPr lang="en-US" sz="2000" dirty="0" err="1" smtClean="0"/>
                        <a:t>Xpath</a:t>
                      </a:r>
                      <a:r>
                        <a:rPr lang="en-US" sz="2000" dirty="0" smtClean="0"/>
                        <a:t> predicates like </a:t>
                      </a:r>
                      <a:r>
                        <a:rPr lang="en-US" sz="2000" kern="1200" dirty="0" err="1" smtClean="0">
                          <a:solidFill>
                            <a:schemeClr val="dk1"/>
                          </a:solidFill>
                          <a:latin typeface="+mn-lt"/>
                          <a:ea typeface="+mn-ea"/>
                          <a:cs typeface="+mn-cs"/>
                        </a:rPr>
                        <a:t>xdt:Locator</a:t>
                      </a:r>
                      <a:r>
                        <a:rPr lang="en-US" sz="2000" kern="1200" dirty="0" smtClean="0">
                          <a:solidFill>
                            <a:schemeClr val="dk1"/>
                          </a:solidFill>
                          <a:latin typeface="+mn-lt"/>
                          <a:ea typeface="+mn-ea"/>
                          <a:cs typeface="+mn-cs"/>
                        </a:rPr>
                        <a:t>="Condition(@name=’</a:t>
                      </a:r>
                      <a:r>
                        <a:rPr lang="en-US" sz="2000" kern="1200" dirty="0" err="1" smtClean="0">
                          <a:solidFill>
                            <a:schemeClr val="dk1"/>
                          </a:solidFill>
                          <a:latin typeface="+mn-lt"/>
                          <a:ea typeface="+mn-ea"/>
                          <a:cs typeface="+mn-cs"/>
                        </a:rPr>
                        <a:t>Northwind</a:t>
                      </a:r>
                      <a:r>
                        <a:rPr lang="en-US" sz="2000" kern="1200" dirty="0" smtClean="0">
                          <a:solidFill>
                            <a:schemeClr val="dk1"/>
                          </a:solidFill>
                          <a:latin typeface="+mn-lt"/>
                          <a:ea typeface="+mn-ea"/>
                          <a:cs typeface="+mn-cs"/>
                        </a:rPr>
                        <a:t> or @</a:t>
                      </a:r>
                      <a:r>
                        <a:rPr lang="en-US" sz="2000" kern="1200" dirty="0" err="1" smtClean="0">
                          <a:solidFill>
                            <a:schemeClr val="dk1"/>
                          </a:solidFill>
                          <a:latin typeface="+mn-lt"/>
                          <a:ea typeface="+mn-ea"/>
                          <a:cs typeface="+mn-cs"/>
                        </a:rPr>
                        <a:t>providerName</a:t>
                      </a:r>
                      <a:r>
                        <a:rPr lang="en-US" sz="2000" kern="1200" dirty="0" smtClean="0">
                          <a:solidFill>
                            <a:schemeClr val="dk1"/>
                          </a:solidFill>
                          <a:latin typeface="+mn-lt"/>
                          <a:ea typeface="+mn-ea"/>
                          <a:cs typeface="+mn-cs"/>
                        </a:rPr>
                        <a:t>=’ </a:t>
                      </a:r>
                      <a:r>
                        <a:rPr lang="en-US" sz="2000" kern="1200" dirty="0" err="1" smtClean="0">
                          <a:solidFill>
                            <a:schemeClr val="dk1"/>
                          </a:solidFill>
                          <a:latin typeface="+mn-lt"/>
                          <a:ea typeface="+mn-ea"/>
                          <a:cs typeface="+mn-cs"/>
                        </a:rPr>
                        <a:t>System.Data.SqlClient</a:t>
                      </a:r>
                      <a:r>
                        <a:rPr lang="en-US" sz="2000" kern="1200" dirty="0" smtClean="0">
                          <a:solidFill>
                            <a:schemeClr val="dk1"/>
                          </a:solidFill>
                          <a:latin typeface="+mn-lt"/>
                          <a:ea typeface="+mn-ea"/>
                          <a:cs typeface="+mn-cs"/>
                        </a:rPr>
                        <a:t>’)" </a:t>
                      </a:r>
                      <a:endParaRPr lang="en-US" sz="2000" dirty="0"/>
                    </a:p>
                  </a:txBody>
                  <a:tcPr/>
                </a:tc>
              </a:tr>
              <a:tr h="1123890">
                <a:tc>
                  <a:txBody>
                    <a:bodyPr/>
                    <a:lstStyle/>
                    <a:p>
                      <a:pPr algn="l"/>
                      <a:r>
                        <a:rPr lang="en-US" sz="1900" dirty="0" err="1" smtClean="0"/>
                        <a:t>Xdt:Locator</a:t>
                      </a:r>
                      <a:r>
                        <a:rPr lang="en-US" sz="1900" dirty="0" smtClean="0"/>
                        <a:t>=“</a:t>
                      </a:r>
                      <a:r>
                        <a:rPr lang="en-US" sz="1900" dirty="0" err="1" smtClean="0"/>
                        <a:t>Xpath</a:t>
                      </a:r>
                      <a:r>
                        <a:rPr lang="en-US" sz="1900" dirty="0" smtClean="0"/>
                        <a:t>(</a:t>
                      </a:r>
                      <a:r>
                        <a:rPr lang="en-US" sz="1900" i="1" dirty="0" smtClean="0">
                          <a:solidFill>
                            <a:schemeClr val="accent1">
                              <a:lumMod val="75000"/>
                            </a:schemeClr>
                          </a:solidFill>
                        </a:rPr>
                        <a:t>/configuration/…</a:t>
                      </a:r>
                      <a:r>
                        <a:rPr lang="en-US" sz="1900" dirty="0" smtClean="0"/>
                        <a:t>)”</a:t>
                      </a:r>
                      <a:endParaRPr lang="en-US" sz="1900" dirty="0"/>
                    </a:p>
                  </a:txBody>
                  <a:tcPr/>
                </a:tc>
                <a:tc>
                  <a:txBody>
                    <a:bodyPr/>
                    <a:lstStyle/>
                    <a:p>
                      <a:pPr algn="l"/>
                      <a:r>
                        <a:rPr lang="en-US" sz="2000" dirty="0" smtClean="0"/>
                        <a:t>Can take any complicated</a:t>
                      </a:r>
                      <a:r>
                        <a:rPr lang="en-US" sz="2000" baseline="0" dirty="0" smtClean="0"/>
                        <a:t> </a:t>
                      </a:r>
                      <a:r>
                        <a:rPr lang="en-US" sz="2000" baseline="0" dirty="0" err="1" smtClean="0"/>
                        <a:t>Xpath</a:t>
                      </a:r>
                      <a:r>
                        <a:rPr lang="en-US" sz="2000" baseline="0" dirty="0" smtClean="0"/>
                        <a:t> like </a:t>
                      </a:r>
                      <a:r>
                        <a:rPr lang="en-US" sz="2000" kern="1200" dirty="0" smtClean="0">
                          <a:solidFill>
                            <a:schemeClr val="dk1"/>
                          </a:solidFill>
                          <a:latin typeface="+mn-lt"/>
                          <a:ea typeface="+mn-ea"/>
                          <a:cs typeface="+mn-cs"/>
                        </a:rPr>
                        <a:t>"</a:t>
                      </a:r>
                      <a:r>
                        <a:rPr lang="en-US" sz="2000" kern="1200" dirty="0" err="1" smtClean="0">
                          <a:solidFill>
                            <a:schemeClr val="dk1"/>
                          </a:solidFill>
                          <a:latin typeface="+mn-lt"/>
                          <a:ea typeface="+mn-ea"/>
                          <a:cs typeface="+mn-cs"/>
                        </a:rPr>
                        <a:t>XPath</a:t>
                      </a:r>
                      <a:r>
                        <a:rPr lang="en-US" sz="2000" kern="1200" dirty="0" smtClean="0">
                          <a:solidFill>
                            <a:schemeClr val="dk1"/>
                          </a:solidFill>
                          <a:latin typeface="+mn-lt"/>
                          <a:ea typeface="+mn-ea"/>
                          <a:cs typeface="+mn-cs"/>
                        </a:rPr>
                        <a:t>(//system.web)"</a:t>
                      </a:r>
                      <a:endParaRPr lang="en-US" sz="20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0487" y="3940126"/>
            <a:ext cx="6418503" cy="914400"/>
          </a:xfrm>
        </p:spPr>
        <p:txBody>
          <a:bodyPr/>
          <a:lstStyle/>
          <a:p>
            <a:r>
              <a:rPr lang="en-US" dirty="0" smtClean="0"/>
              <a:t>DB Deployment  Sneak Peek			</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Title 1"/>
          <p:cNvSpPr txBox="1">
            <a:spLocks/>
          </p:cNvSpPr>
          <p:nvPr/>
        </p:nvSpPr>
        <p:spPr>
          <a:xfrm>
            <a:off x="4626828"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VS2008  Oct 25</a:t>
            </a:r>
            <a:r>
              <a:rPr lang="en-US" sz="2000" spc="-150" baseline="30000" dirty="0" smtClean="0">
                <a:ln w="3175">
                  <a:noFill/>
                </a:ln>
                <a:gradFill flip="none" rotWithShape="1">
                  <a:gsLst>
                    <a:gs pos="0">
                      <a:schemeClr val="tx1"/>
                    </a:gs>
                    <a:gs pos="86000">
                      <a:schemeClr val="tx1"/>
                    </a:gs>
                  </a:gsLst>
                  <a:lin ang="5400000" scaled="0"/>
                  <a:tileRect/>
                </a:gradFill>
                <a:latin typeface="+mj-lt"/>
                <a:cs typeface="Arial" charset="0"/>
              </a:rPr>
              <a:t>th</a:t>
            </a: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 2008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9817" y="1476867"/>
            <a:ext cx="8569234" cy="4875053"/>
          </a:xfrm>
        </p:spPr>
        <p:txBody>
          <a:bodyPr/>
          <a:lstStyle/>
          <a:p>
            <a:pPr lvl="1"/>
            <a:r>
              <a:rPr lang="en-US" sz="3600" dirty="0" smtClean="0"/>
              <a:t>Gaze into the future of web deployment</a:t>
            </a:r>
          </a:p>
          <a:p>
            <a:pPr lvl="1"/>
            <a:r>
              <a:rPr lang="en-US" sz="3600" dirty="0" smtClean="0"/>
              <a:t>Package web applications</a:t>
            </a:r>
          </a:p>
          <a:p>
            <a:pPr lvl="1"/>
            <a:r>
              <a:rPr lang="en-US" sz="3600" dirty="0" smtClean="0"/>
              <a:t>Prepare your </a:t>
            </a:r>
            <a:r>
              <a:rPr lang="en-US" sz="3600" dirty="0" err="1" smtClean="0"/>
              <a:t>web.config</a:t>
            </a:r>
            <a:r>
              <a:rPr lang="en-US" sz="3600" dirty="0" smtClean="0"/>
              <a:t> files for prime time</a:t>
            </a:r>
          </a:p>
          <a:p>
            <a:pPr lvl="1"/>
            <a:r>
              <a:rPr lang="en-US" sz="3600" dirty="0" smtClean="0"/>
              <a:t>Share web apps with peers and community</a:t>
            </a:r>
          </a:p>
          <a:p>
            <a:pPr lvl="1"/>
            <a:r>
              <a:rPr lang="en-US" sz="3600" dirty="0" smtClean="0"/>
              <a:t>Enable continuous integration for web applications </a:t>
            </a:r>
          </a:p>
          <a:p>
            <a:pPr lvl="1"/>
            <a:r>
              <a:rPr lang="en-US" sz="3600" dirty="0" smtClean="0"/>
              <a:t>Get a sneak peek at what’s cooking for DB Deployment</a:t>
            </a:r>
          </a:p>
        </p:txBody>
      </p:sp>
      <p:sp>
        <p:nvSpPr>
          <p:cNvPr id="2" name="Title 1"/>
          <p:cNvSpPr>
            <a:spLocks noGrp="1"/>
          </p:cNvSpPr>
          <p:nvPr>
            <p:ph type="title"/>
          </p:nvPr>
        </p:nvSpPr>
        <p:spPr>
          <a:xfrm>
            <a:off x="387054" y="152400"/>
            <a:ext cx="8375946" cy="553998"/>
          </a:xfrm>
        </p:spPr>
        <p:txBody>
          <a:bodyPr/>
          <a:lstStyle/>
          <a:p>
            <a:r>
              <a:rPr smtClean="0"/>
              <a:t>We are here today to</a:t>
            </a:r>
            <a:r>
              <a:rPr lang="en-US" dirty="0" smtClean="0"/>
              <a:t>…</a:t>
            </a:r>
            <a:endParaRPr lang="en-US" dirty="0">
              <a:solidFill>
                <a:schemeClr val="accent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6571" y="1411552"/>
            <a:ext cx="8386355" cy="4722511"/>
          </a:xfrm>
        </p:spPr>
        <p:txBody>
          <a:bodyPr/>
          <a:lstStyle/>
          <a:p>
            <a:pPr indent="-344488"/>
            <a:r>
              <a:rPr lang="en-US" sz="4000" b="1" dirty="0" smtClean="0">
                <a:solidFill>
                  <a:schemeClr val="tx1"/>
                </a:solidFill>
              </a:rPr>
              <a:t>TL48 - </a:t>
            </a:r>
            <a:r>
              <a:rPr lang="en-US" sz="3600" dirty="0" smtClean="0">
                <a:solidFill>
                  <a:schemeClr val="bg1">
                    <a:lumMod val="50000"/>
                    <a:lumOff val="50000"/>
                  </a:schemeClr>
                </a:solidFill>
              </a:rPr>
              <a:t>Microsoft Visual Studio: Web Development Futures [Monday]</a:t>
            </a:r>
            <a:endParaRPr lang="en-US" sz="4000" dirty="0" smtClean="0">
              <a:solidFill>
                <a:schemeClr val="bg1">
                  <a:lumMod val="50000"/>
                  <a:lumOff val="50000"/>
                </a:schemeClr>
              </a:solidFill>
            </a:endParaRPr>
          </a:p>
          <a:p>
            <a:pPr indent="-344488"/>
            <a:r>
              <a:rPr lang="en-US" sz="4000" b="1" dirty="0" smtClean="0">
                <a:solidFill>
                  <a:schemeClr val="tx1"/>
                </a:solidFill>
              </a:rPr>
              <a:t>PC20</a:t>
            </a:r>
            <a:r>
              <a:rPr lang="en-US" sz="4000" dirty="0" smtClean="0">
                <a:solidFill>
                  <a:schemeClr val="tx1"/>
                </a:solidFill>
              </a:rPr>
              <a:t> - </a:t>
            </a:r>
            <a:r>
              <a:rPr lang="en-US" sz="3600" dirty="0" smtClean="0">
                <a:solidFill>
                  <a:schemeClr val="bg1">
                    <a:lumMod val="50000"/>
                    <a:lumOff val="50000"/>
                  </a:schemeClr>
                </a:solidFill>
              </a:rPr>
              <a:t>ASP.NET 4.0 Roadmap [Monday]</a:t>
            </a:r>
            <a:endParaRPr lang="en-US" sz="4000" dirty="0" smtClean="0">
              <a:solidFill>
                <a:schemeClr val="bg1">
                  <a:lumMod val="50000"/>
                  <a:lumOff val="50000"/>
                </a:schemeClr>
              </a:solidFill>
            </a:endParaRPr>
          </a:p>
          <a:p>
            <a:pPr indent="-344488"/>
            <a:r>
              <a:rPr lang="en-US" sz="4000" b="1" dirty="0" smtClean="0">
                <a:solidFill>
                  <a:schemeClr val="tx1"/>
                </a:solidFill>
              </a:rPr>
              <a:t>ES14 - </a:t>
            </a:r>
            <a:r>
              <a:rPr lang="en-US" sz="3600" dirty="0" smtClean="0">
                <a:solidFill>
                  <a:schemeClr val="tx1"/>
                </a:solidFill>
              </a:rPr>
              <a:t>Microsoft Internet Information Services 7.0 and Beyond </a:t>
            </a:r>
            <a:r>
              <a:rPr lang="en-US" dirty="0" smtClean="0">
                <a:solidFill>
                  <a:srgbClr val="00B050"/>
                </a:solidFill>
              </a:rPr>
              <a:t>[Wednesday]</a:t>
            </a:r>
            <a:endParaRPr lang="en-US" sz="3600" dirty="0" smtClean="0">
              <a:solidFill>
                <a:srgbClr val="00B050"/>
              </a:solidFill>
            </a:endParaRPr>
          </a:p>
          <a:p>
            <a:pPr indent="-344488"/>
            <a:r>
              <a:rPr lang="en-US" sz="4000" b="1" dirty="0" smtClean="0">
                <a:solidFill>
                  <a:schemeClr val="tx1"/>
                </a:solidFill>
              </a:rPr>
              <a:t>ES15 - </a:t>
            </a:r>
            <a:r>
              <a:rPr lang="en-US" sz="3600" dirty="0" smtClean="0">
                <a:solidFill>
                  <a:schemeClr val="tx1"/>
                </a:solidFill>
              </a:rPr>
              <a:t>Deploying Web Applications with Microsoft Internet Information Services 7.0 and the Web Deployment Tool </a:t>
            </a:r>
            <a:r>
              <a:rPr lang="en-US" sz="3600" dirty="0" smtClean="0">
                <a:solidFill>
                  <a:srgbClr val="00B050"/>
                </a:solidFill>
              </a:rPr>
              <a:t>[Wednesday]</a:t>
            </a:r>
          </a:p>
        </p:txBody>
      </p:sp>
      <p:sp>
        <p:nvSpPr>
          <p:cNvPr id="2" name="Title 1"/>
          <p:cNvSpPr>
            <a:spLocks noGrp="1"/>
          </p:cNvSpPr>
          <p:nvPr>
            <p:ph type="title"/>
          </p:nvPr>
        </p:nvSpPr>
        <p:spPr>
          <a:xfrm>
            <a:off x="387054" y="152400"/>
            <a:ext cx="8375946" cy="553998"/>
          </a:xfrm>
        </p:spPr>
        <p:txBody>
          <a:bodyPr/>
          <a:lstStyle/>
          <a:p>
            <a:r>
              <a:rPr lang="en-US" dirty="0" smtClean="0"/>
              <a:t>Related Content</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044" y="1411552"/>
            <a:ext cx="7672003" cy="1566776"/>
          </a:xfrm>
        </p:spPr>
        <p:txBody>
          <a:bodyPr/>
          <a:lstStyle/>
          <a:p>
            <a:pPr marL="457200" indent="-457200"/>
            <a:r>
              <a:rPr lang="en-US" dirty="0" smtClean="0">
                <a:hlinkClick r:id="rId3"/>
              </a:rPr>
              <a:t>http://vishaljoshi.blogspot.com/</a:t>
            </a:r>
            <a:endParaRPr lang="en-US" dirty="0" smtClean="0"/>
          </a:p>
          <a:p>
            <a:pPr marL="457200" indent="-457200"/>
            <a:r>
              <a:rPr lang="en-US" dirty="0" smtClean="0">
                <a:hlinkClick r:id="rId4"/>
              </a:rPr>
              <a:t>http://blogs.msdn.com/webdevtools/</a:t>
            </a:r>
            <a:endParaRPr lang="en-US" dirty="0" smtClean="0"/>
          </a:p>
          <a:p>
            <a:pPr marL="457200" indent="-457200"/>
            <a:r>
              <a:rPr lang="en-US" dirty="0" smtClean="0">
                <a:hlinkClick r:id="rId5"/>
              </a:rPr>
              <a:t>http://www.asp.net</a:t>
            </a:r>
            <a:endParaRPr lang="en-US" dirty="0" smtClean="0"/>
          </a:p>
        </p:txBody>
      </p:sp>
      <p:sp>
        <p:nvSpPr>
          <p:cNvPr id="2" name="Title 1"/>
          <p:cNvSpPr>
            <a:spLocks noGrp="1"/>
          </p:cNvSpPr>
          <p:nvPr>
            <p:ph type="title"/>
          </p:nvPr>
        </p:nvSpPr>
        <p:spPr/>
        <p:txBody>
          <a:bodyPr/>
          <a:lstStyle/>
          <a:p>
            <a:r>
              <a:rPr lang="en-US" smtClean="0"/>
              <a:t>Resources</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4514" y="1408112"/>
            <a:ext cx="9129486" cy="5221287"/>
          </a:xfrm>
          <a:prstGeom prst="roundRect">
            <a:avLst>
              <a:gd name="adj" fmla="val 7993"/>
            </a:avLst>
          </a:prstGeom>
          <a:gradFill flip="none" rotWithShape="1">
            <a:gsLst>
              <a:gs pos="0">
                <a:srgbClr val="FFFFFF"/>
              </a:gs>
              <a:gs pos="2000">
                <a:srgbClr val="FFFFFF">
                  <a:alpha val="0"/>
                </a:srgbClr>
              </a:gs>
              <a:gs pos="54000">
                <a:srgbClr val="000000">
                  <a:alpha val="93000"/>
                </a:srgbClr>
              </a:gs>
              <a:gs pos="97000">
                <a:srgbClr val="000000">
                  <a:alpha val="21000"/>
                </a:srgbClr>
              </a:gs>
              <a:gs pos="100000">
                <a:srgbClr val="FFFFFF"/>
              </a:gs>
            </a:gsLst>
            <a:lin ang="16200000" scaled="1"/>
            <a:tileRect/>
          </a:gradFill>
          <a:ln w="3175" cmpd="sng">
            <a:solidFill>
              <a:srgbClr val="FFFFFF">
                <a:alpha val="9000"/>
              </a:srgbClr>
            </a:solidFill>
            <a:prstDash val="solid"/>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91440" tIns="91440" rIns="7315200" bIns="0" numCol="1" rtlCol="0" anchor="ctr" anchorCtr="0" compatLnSpc="1">
            <a:prstTxWarp prst="textNoShape">
              <a:avLst/>
            </a:prstTxWarp>
          </a:bodyPr>
          <a:lstStyle/>
          <a:p>
            <a:pPr algn="ctr" defTabSz="1329574" fontAlgn="base">
              <a:lnSpc>
                <a:spcPct val="80000"/>
              </a:lnSpc>
              <a:spcBef>
                <a:spcPct val="0"/>
              </a:spcBef>
              <a:spcAft>
                <a:spcPct val="0"/>
              </a:spcAft>
              <a:defRPr/>
            </a:pPr>
            <a:endParaRPr lang="en-US" sz="3200" spc="-70" dirty="0" smtClean="0">
              <a:ln w="18415" cmpd="sng">
                <a:noFill/>
                <a:prstDash val="solid"/>
              </a:ln>
              <a:gradFill>
                <a:gsLst>
                  <a:gs pos="0">
                    <a:srgbClr val="FFFFFF"/>
                  </a:gs>
                  <a:gs pos="100000">
                    <a:srgbClr val="FFFFFF"/>
                  </a:gs>
                </a:gsLst>
                <a:lin ang="16200000" scaled="1"/>
              </a:gradFill>
              <a:effectLst/>
              <a:latin typeface="Segoe Semibold" pitchFamily="34" charset="0"/>
            </a:endParaRPr>
          </a:p>
        </p:txBody>
      </p:sp>
      <p:sp>
        <p:nvSpPr>
          <p:cNvPr id="2" name="Title 1"/>
          <p:cNvSpPr>
            <a:spLocks noGrp="1"/>
          </p:cNvSpPr>
          <p:nvPr>
            <p:ph type="title"/>
          </p:nvPr>
        </p:nvSpPr>
        <p:spPr/>
        <p:txBody>
          <a:bodyPr/>
          <a:lstStyle/>
          <a:p>
            <a:r>
              <a:rPr smtClean="0"/>
              <a:t>Evals &amp; Recordings</a:t>
            </a:r>
            <a:endParaRPr lang="en-US" dirty="0"/>
          </a:p>
        </p:txBody>
      </p:sp>
      <p:pic>
        <p:nvPicPr>
          <p:cNvPr id="3" name="Picture 2" descr="ring2.png"/>
          <p:cNvPicPr>
            <a:picLocks noChangeAspect="1"/>
          </p:cNvPicPr>
          <p:nvPr/>
        </p:nvPicPr>
        <p:blipFill>
          <a:blip r:embed="rId3"/>
          <a:srcRect l="15071" t="56589" r="15014"/>
          <a:stretch>
            <a:fillRect/>
          </a:stretch>
        </p:blipFill>
        <p:spPr>
          <a:xfrm>
            <a:off x="0" y="3426437"/>
            <a:ext cx="8864742" cy="3211034"/>
          </a:xfrm>
          <a:prstGeom prst="rect">
            <a:avLst/>
          </a:prstGeom>
        </p:spPr>
      </p:pic>
      <p:sp>
        <p:nvSpPr>
          <p:cNvPr id="4" name="Freeform 11"/>
          <p:cNvSpPr>
            <a:spLocks/>
          </p:cNvSpPr>
          <p:nvPr/>
        </p:nvSpPr>
        <p:spPr bwMode="auto">
          <a:xfrm>
            <a:off x="6096000" y="4038600"/>
            <a:ext cx="2325437" cy="88525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flipH="1">
            <a:off x="1066800" y="4051061"/>
            <a:ext cx="2205787" cy="872791"/>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6" name="Freeform 17"/>
          <p:cNvSpPr>
            <a:spLocks/>
          </p:cNvSpPr>
          <p:nvPr/>
        </p:nvSpPr>
        <p:spPr bwMode="auto">
          <a:xfrm>
            <a:off x="3505200" y="3276600"/>
            <a:ext cx="2141538" cy="131763"/>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2580417" y="4419600"/>
            <a:ext cx="4287982"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Relaxed"/>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0" name="Rounded Rectangle 9"/>
          <p:cNvSpPr/>
          <p:nvPr/>
        </p:nvSpPr>
        <p:spPr bwMode="auto">
          <a:xfrm>
            <a:off x="4946650" y="2514600"/>
            <a:ext cx="381000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Lef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1" name="Rounded Rectangle 10"/>
          <p:cNvSpPr/>
          <p:nvPr/>
        </p:nvSpPr>
        <p:spPr bwMode="auto">
          <a:xfrm>
            <a:off x="387350" y="2514600"/>
            <a:ext cx="387985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pic>
        <p:nvPicPr>
          <p:cNvPr id="12" name="Picture 2" descr="C:\Users\Shows\Pictures\DVD_ART34\Artwork_Imagery\Icons - Illustrations\_WINDOWS VISTA ICONS\Speaker sound audio.png"/>
          <p:cNvPicPr>
            <a:picLocks noChangeAspect="1" noChangeArrowheads="1"/>
          </p:cNvPicPr>
          <p:nvPr/>
        </p:nvPicPr>
        <p:blipFill>
          <a:blip r:embed="rId4"/>
          <a:srcRect/>
          <a:stretch>
            <a:fillRect/>
          </a:stretch>
        </p:blipFill>
        <p:spPr bwMode="auto">
          <a:xfrm>
            <a:off x="7570788" y="2826327"/>
            <a:ext cx="831850" cy="897522"/>
          </a:xfrm>
          <a:prstGeom prst="rect">
            <a:avLst/>
          </a:prstGeom>
          <a:noFill/>
          <a:effectLst>
            <a:reflection blurRad="6350" stA="50000" endA="275" endPos="40000" dist="101600" dir="5400000" sy="-100000" algn="bl" rotWithShape="0"/>
          </a:effectLst>
        </p:spPr>
      </p:pic>
      <p:pic>
        <p:nvPicPr>
          <p:cNvPr id="13" name="Picture 7" descr="C:\Users\Shows\Pictures\DVD_ART34\Artwork_Imagery\Icons - Illustrations\_WINDOWS SERVER ICONS\Documents\Check list checklist to do done tasks.png"/>
          <p:cNvPicPr>
            <a:picLocks noChangeAspect="1" noChangeArrowheads="1"/>
          </p:cNvPicPr>
          <p:nvPr/>
        </p:nvPicPr>
        <p:blipFill>
          <a:blip r:embed="rId5"/>
          <a:srcRect/>
          <a:stretch>
            <a:fillRect/>
          </a:stretch>
        </p:blipFill>
        <p:spPr bwMode="auto">
          <a:xfrm>
            <a:off x="762000" y="2819400"/>
            <a:ext cx="709127" cy="914401"/>
          </a:xfrm>
          <a:prstGeom prst="rect">
            <a:avLst/>
          </a:prstGeom>
          <a:noFill/>
          <a:effectLst>
            <a:reflection blurRad="6350" stA="50000" endA="300" endPos="38500" dist="50800" dir="5400000" sy="-100000" algn="bl" rotWithShape="0"/>
          </a:effectLst>
          <a:scene3d>
            <a:camera prst="perspectiveContrastingRightFacing"/>
            <a:lightRig rig="threePt" dir="t"/>
          </a:scene3d>
        </p:spPr>
      </p:pic>
      <p:sp>
        <p:nvSpPr>
          <p:cNvPr id="14" name="TextBox 13"/>
          <p:cNvSpPr txBox="1"/>
          <p:nvPr/>
        </p:nvSpPr>
        <p:spPr>
          <a:xfrm rot="21013476">
            <a:off x="1366042" y="2422902"/>
            <a:ext cx="2242479" cy="1569660"/>
          </a:xfrm>
          <a:prstGeom prst="rect">
            <a:avLst/>
          </a:prstGeom>
          <a:noFill/>
        </p:spPr>
        <p:txBody>
          <a:bodyPr wrap="square" rtlCol="0">
            <a:spAutoFit/>
          </a:bodyPr>
          <a:lstStyle/>
          <a:p>
            <a:r>
              <a:rPr lang="en-US" sz="2400" dirty="0" smtClean="0"/>
              <a:t>Please fill </a:t>
            </a:r>
            <a:br>
              <a:rPr lang="en-US" sz="2400" dirty="0" smtClean="0"/>
            </a:br>
            <a:r>
              <a:rPr lang="en-US" sz="2400" dirty="0" smtClean="0"/>
              <a:t>out your evaluation for this session at:</a:t>
            </a:r>
          </a:p>
        </p:txBody>
      </p:sp>
      <p:sp>
        <p:nvSpPr>
          <p:cNvPr id="15" name="TextBox 14"/>
          <p:cNvSpPr txBox="1"/>
          <p:nvPr/>
        </p:nvSpPr>
        <p:spPr>
          <a:xfrm rot="525494">
            <a:off x="5356149" y="2607568"/>
            <a:ext cx="2242479" cy="1200329"/>
          </a:xfrm>
          <a:prstGeom prst="rect">
            <a:avLst/>
          </a:prstGeom>
          <a:noFill/>
        </p:spPr>
        <p:txBody>
          <a:bodyPr wrap="square" rtlCol="0">
            <a:spAutoFit/>
          </a:bodyPr>
          <a:lstStyle/>
          <a:p>
            <a:pPr algn="r"/>
            <a:r>
              <a:rPr lang="en-US" sz="2400" dirty="0" smtClean="0"/>
              <a:t>This session will be available as </a:t>
            </a:r>
            <a:br>
              <a:rPr lang="en-US" sz="2400" dirty="0" smtClean="0"/>
            </a:br>
            <a:r>
              <a:rPr lang="en-US" sz="2400" dirty="0" smtClean="0"/>
              <a:t>a recording at:</a:t>
            </a:r>
          </a:p>
        </p:txBody>
      </p:sp>
      <p:sp>
        <p:nvSpPr>
          <p:cNvPr id="17" name="TextBox 16"/>
          <p:cNvSpPr txBox="1"/>
          <p:nvPr/>
        </p:nvSpPr>
        <p:spPr>
          <a:xfrm>
            <a:off x="2057408" y="4889213"/>
            <a:ext cx="5334000" cy="584775"/>
          </a:xfrm>
          <a:prstGeom prst="rect">
            <a:avLst/>
          </a:prstGeom>
          <a:noFill/>
        </p:spPr>
        <p:txBody>
          <a:bodyPr wrap="square" rtlCol="0">
            <a:spAutoFit/>
          </a:bodyPr>
          <a:lstStyle/>
          <a:p>
            <a:pPr algn="ctr"/>
            <a:r>
              <a:rPr lang="en-US" sz="3200" dirty="0" smtClean="0">
                <a:solidFill>
                  <a:schemeClr val="accent3"/>
                </a:solidFill>
              </a:rPr>
              <a:t>www.microsoftpdc.com</a:t>
            </a:r>
            <a:endParaRPr lang="en-US" sz="32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4038600"/>
            <a:ext cx="7671798" cy="914400"/>
          </a:xfrm>
        </p:spPr>
        <p:txBody>
          <a:bodyPr/>
          <a:lstStyle/>
          <a:p>
            <a:r>
              <a:rPr smtClean="0"/>
              <a:t>Please use the microphones provided</a:t>
            </a:r>
            <a:endParaRPr lang="en-US" dirty="0"/>
          </a:p>
        </p:txBody>
      </p:sp>
      <p:sp>
        <p:nvSpPr>
          <p:cNvPr id="4" name="Text Placeholder 3"/>
          <p:cNvSpPr>
            <a:spLocks noGrp="1"/>
          </p:cNvSpPr>
          <p:nvPr>
            <p:ph type="body" sz="quarter" idx="10"/>
          </p:nvPr>
        </p:nvSpPr>
        <p:spPr/>
        <p:txBody>
          <a:bodyPr/>
          <a:lstStyle/>
          <a:p>
            <a:r>
              <a:rPr lang="en-US" sz="14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a:t>
            </a:r>
            <a:r>
              <a:rPr spc="0" baseline="30000" smtClean="0">
                <a:ln w="18415" cmpd="sng">
                  <a:solidFill>
                    <a:srgbClr val="FFFFFF"/>
                  </a:solidFill>
                  <a:prstDash val="solid"/>
                </a:ln>
                <a:solidFill>
                  <a:srgbClr val="FFFFFF"/>
                </a:solidFill>
                <a:effectLst>
                  <a:outerShdw blurRad="63500" dir="3600000" algn="tl" rotWithShape="0">
                    <a:srgbClr val="000000">
                      <a:alpha val="70000"/>
                    </a:srgbClr>
                  </a:outerShdw>
                </a:effectLst>
              </a:rPr>
              <a:t>&amp;</a:t>
            </a:r>
            <a:r>
              <a:rPr sz="14400" spc="0"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3"/>
          <a:stretch>
            <a:fillRect/>
          </a:stretch>
        </p:blipFill>
        <p:spPr bwMode="black">
          <a:xfrm>
            <a:off x="2628393" y="4343400"/>
            <a:ext cx="3848607" cy="830092"/>
          </a:xfrm>
          <a:prstGeom prst="rect">
            <a:avLst/>
          </a:prstGeom>
          <a:noFill/>
          <a:ln>
            <a:noFill/>
          </a:ln>
        </p:spPr>
      </p:pic>
      <p:sp>
        <p:nvSpPr>
          <p:cNvPr id="5" name="Text Box 3"/>
          <p:cNvSpPr txBox="1">
            <a:spLocks noChangeArrowheads="1"/>
          </p:cNvSpPr>
          <p:nvPr/>
        </p:nvSpPr>
        <p:spPr bwMode="blackWhite">
          <a:xfrm>
            <a:off x="741954" y="6083573"/>
            <a:ext cx="7660093"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cs typeface="Arial" charset="0"/>
              </a:rPr>
              <a:t>© </a:t>
            </a:r>
            <a:r>
              <a:rPr lang="en-US" sz="700" dirty="0" smtClean="0">
                <a:cs typeface="Arial" charset="0"/>
              </a:rPr>
              <a:t>2008 Microsoft </a:t>
            </a:r>
            <a:r>
              <a:rPr lang="en-US" sz="700" dirty="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cs typeface="Arial" charset="0"/>
              </a:rPr>
              <a:t> MICROSOFT </a:t>
            </a:r>
            <a:r>
              <a:rPr lang="en-US" sz="700" dirty="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04800" y="990600"/>
            <a:ext cx="8610600" cy="5867400"/>
          </a:xfrm>
          <a:prstGeom prst="roundRect">
            <a:avLst/>
          </a:prstGeom>
          <a:solidFill>
            <a:schemeClr val="tx1">
              <a:lumMod val="8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p>
            <a:pPr algn="ctr" defTabSz="914099"/>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grpSp>
        <p:nvGrpSpPr>
          <p:cNvPr id="3" name="Group 54"/>
          <p:cNvGrpSpPr/>
          <p:nvPr/>
        </p:nvGrpSpPr>
        <p:grpSpPr>
          <a:xfrm>
            <a:off x="5943600" y="1143000"/>
            <a:ext cx="2667000" cy="5562600"/>
            <a:chOff x="5943600" y="1143000"/>
            <a:chExt cx="2667000" cy="5562600"/>
          </a:xfrm>
          <a:solidFill>
            <a:srgbClr val="E8E8E8"/>
          </a:solidFill>
        </p:grpSpPr>
        <p:sp>
          <p:nvSpPr>
            <p:cNvPr id="41" name="Rounded Rectangle 40"/>
            <p:cNvSpPr/>
            <p:nvPr/>
          </p:nvSpPr>
          <p:spPr bwMode="auto">
            <a:xfrm>
              <a:off x="5943600" y="1143000"/>
              <a:ext cx="2667000" cy="5562600"/>
            </a:xfrm>
            <a:prstGeom prst="roundRect">
              <a:avLst/>
            </a:prstGeom>
            <a:grpFill/>
            <a:ln>
              <a:solidFill>
                <a:schemeClr val="tx1">
                  <a:lumMod val="5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p>
              <a:pPr algn="ctr" defTabSz="914099"/>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sp>
          <p:nvSpPr>
            <p:cNvPr id="50" name="TextBox 49"/>
            <p:cNvSpPr txBox="1"/>
            <p:nvPr/>
          </p:nvSpPr>
          <p:spPr>
            <a:xfrm>
              <a:off x="6477000" y="6172200"/>
              <a:ext cx="1600200" cy="461665"/>
            </a:xfrm>
            <a:prstGeom prst="rect">
              <a:avLst/>
            </a:prstGeom>
            <a:solidFill>
              <a:srgbClr val="F0F0F0"/>
            </a:solidFill>
          </p:spPr>
          <p:txBody>
            <a:bodyPr wrap="square" rtlCol="0">
              <a:spAutoFit/>
            </a:bodyPr>
            <a:lstStyle/>
            <a:p>
              <a:r>
                <a:rPr lang="en-US" sz="2400" dirty="0" smtClean="0">
                  <a:solidFill>
                    <a:schemeClr val="bg1"/>
                  </a:solidFill>
                  <a:effectLst>
                    <a:outerShdw blurRad="38100" dist="38100" dir="2700000" algn="tl">
                      <a:srgbClr val="000000">
                        <a:alpha val="43137"/>
                      </a:srgbClr>
                    </a:outerShdw>
                  </a:effectLst>
                  <a:latin typeface="+mj-lt"/>
                </a:rPr>
                <a:t> </a:t>
              </a:r>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Server</a:t>
              </a:r>
            </a:p>
          </p:txBody>
        </p:sp>
      </p:grpSp>
      <p:grpSp>
        <p:nvGrpSpPr>
          <p:cNvPr id="5" name="Group 52"/>
          <p:cNvGrpSpPr/>
          <p:nvPr/>
        </p:nvGrpSpPr>
        <p:grpSpPr>
          <a:xfrm>
            <a:off x="381000" y="1066800"/>
            <a:ext cx="5486400" cy="5638800"/>
            <a:chOff x="457200" y="1066800"/>
            <a:chExt cx="5334000" cy="5638800"/>
          </a:xfrm>
          <a:solidFill>
            <a:srgbClr val="E8E8E8"/>
          </a:solidFill>
        </p:grpSpPr>
        <p:sp>
          <p:nvSpPr>
            <p:cNvPr id="51" name="Rounded Rectangle 50"/>
            <p:cNvSpPr/>
            <p:nvPr/>
          </p:nvSpPr>
          <p:spPr bwMode="auto">
            <a:xfrm>
              <a:off x="457200" y="1066800"/>
              <a:ext cx="5334000" cy="5638800"/>
            </a:xfrm>
            <a:prstGeom prst="roundRect">
              <a:avLst/>
            </a:prstGeom>
            <a:grpFill/>
            <a:ln>
              <a:solidFill>
                <a:schemeClr val="tx1">
                  <a:lumMod val="5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p>
              <a:pPr algn="ctr" defTabSz="914099"/>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sp>
          <p:nvSpPr>
            <p:cNvPr id="52" name="TextBox 51"/>
            <p:cNvSpPr txBox="1"/>
            <p:nvPr/>
          </p:nvSpPr>
          <p:spPr>
            <a:xfrm>
              <a:off x="3429000" y="6172200"/>
              <a:ext cx="1600200" cy="461665"/>
            </a:xfrm>
            <a:prstGeom prst="rect">
              <a:avLst/>
            </a:prstGeom>
            <a:solidFill>
              <a:srgbClr val="F2F2F2"/>
            </a:solidFill>
          </p:spPr>
          <p:txBody>
            <a:bodyPr wrap="square" rtlCol="0">
              <a:spAutoFit/>
            </a:bodyPr>
            <a:lstStyle/>
            <a:p>
              <a:r>
                <a:rPr lang="en-US" sz="2400" dirty="0" smtClean="0">
                  <a:solidFill>
                    <a:schemeClr val="bg1"/>
                  </a:solidFill>
                  <a:effectLst>
                    <a:outerShdw blurRad="38100" dist="38100" dir="2700000" algn="tl">
                      <a:srgbClr val="000000">
                        <a:alpha val="43137"/>
                      </a:srgbClr>
                    </a:outerShdw>
                  </a:effectLst>
                  <a:latin typeface="+mj-lt"/>
                </a:rPr>
                <a:t>  </a:t>
              </a:r>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Dev Box</a:t>
              </a:r>
            </a:p>
          </p:txBody>
        </p:sp>
      </p:grpSp>
      <p:sp>
        <p:nvSpPr>
          <p:cNvPr id="2" name="Title 1"/>
          <p:cNvSpPr>
            <a:spLocks noGrp="1"/>
          </p:cNvSpPr>
          <p:nvPr>
            <p:ph type="title"/>
          </p:nvPr>
        </p:nvSpPr>
        <p:spPr>
          <a:xfrm>
            <a:off x="381000" y="152400"/>
            <a:ext cx="8382000" cy="665162"/>
          </a:xfrm>
        </p:spPr>
        <p:txBody>
          <a:bodyPr/>
          <a:lstStyle/>
          <a:p>
            <a:r>
              <a:rPr smtClean="0"/>
              <a:t>Web Deployment  Story - Today</a:t>
            </a:r>
            <a:endParaRPr lang="en-US" dirty="0"/>
          </a:p>
        </p:txBody>
      </p:sp>
      <p:pic>
        <p:nvPicPr>
          <p:cNvPr id="36" name="Picture 2"/>
          <p:cNvPicPr>
            <a:picLocks noChangeAspect="1" noChangeArrowheads="1"/>
          </p:cNvPicPr>
          <p:nvPr/>
        </p:nvPicPr>
        <p:blipFill>
          <a:blip r:embed="rId3"/>
          <a:stretch>
            <a:fillRect/>
          </a:stretch>
        </p:blipFill>
        <p:spPr bwMode="auto">
          <a:xfrm>
            <a:off x="2352992" y="1123950"/>
            <a:ext cx="542290" cy="1162050"/>
          </a:xfrm>
          <a:prstGeom prst="rect">
            <a:avLst/>
          </a:prstGeom>
          <a:noFill/>
          <a:ln w="9525">
            <a:noFill/>
            <a:miter lim="800000"/>
            <a:headEnd/>
            <a:tailEnd/>
          </a:ln>
          <a:effectLst/>
        </p:spPr>
      </p:pic>
      <p:pic>
        <p:nvPicPr>
          <p:cNvPr id="38" name="Picture 9"/>
          <p:cNvPicPr>
            <a:picLocks noChangeAspect="1" noChangeArrowheads="1"/>
          </p:cNvPicPr>
          <p:nvPr/>
        </p:nvPicPr>
        <p:blipFill>
          <a:blip r:embed="rId4"/>
          <a:stretch>
            <a:fillRect/>
          </a:stretch>
        </p:blipFill>
        <p:spPr bwMode="auto">
          <a:xfrm>
            <a:off x="504825" y="2545093"/>
            <a:ext cx="1095375" cy="1043914"/>
          </a:xfrm>
          <a:prstGeom prst="rect">
            <a:avLst/>
          </a:prstGeom>
          <a:noFill/>
          <a:ln w="9525">
            <a:noFill/>
            <a:miter lim="800000"/>
            <a:headEnd/>
            <a:tailEnd/>
          </a:ln>
          <a:effectLst/>
        </p:spPr>
      </p:pic>
      <p:pic>
        <p:nvPicPr>
          <p:cNvPr id="40" name="Picture 11"/>
          <p:cNvPicPr>
            <a:picLocks noChangeAspect="1" noChangeArrowheads="1"/>
          </p:cNvPicPr>
          <p:nvPr/>
        </p:nvPicPr>
        <p:blipFill>
          <a:blip r:embed="rId5"/>
          <a:stretch>
            <a:fillRect/>
          </a:stretch>
        </p:blipFill>
        <p:spPr bwMode="auto">
          <a:xfrm>
            <a:off x="2151815" y="3962400"/>
            <a:ext cx="896185" cy="914400"/>
          </a:xfrm>
          <a:prstGeom prst="rect">
            <a:avLst/>
          </a:prstGeom>
          <a:noFill/>
          <a:ln w="9525">
            <a:noFill/>
            <a:miter lim="800000"/>
            <a:headEnd/>
            <a:tailEnd/>
          </a:ln>
          <a:effectLst/>
        </p:spPr>
      </p:pic>
      <p:pic>
        <p:nvPicPr>
          <p:cNvPr id="100355" name="Picture 3"/>
          <p:cNvPicPr>
            <a:picLocks noChangeAspect="1" noChangeArrowheads="1"/>
          </p:cNvPicPr>
          <p:nvPr/>
        </p:nvPicPr>
        <p:blipFill>
          <a:blip r:embed="rId6"/>
          <a:stretch>
            <a:fillRect/>
          </a:stretch>
        </p:blipFill>
        <p:spPr bwMode="auto">
          <a:xfrm>
            <a:off x="1019175" y="4467540"/>
            <a:ext cx="1047750" cy="618495"/>
          </a:xfrm>
          <a:prstGeom prst="rect">
            <a:avLst/>
          </a:prstGeom>
          <a:noFill/>
          <a:ln w="9525">
            <a:noFill/>
            <a:miter lim="800000"/>
            <a:headEnd/>
            <a:tailEnd/>
          </a:ln>
          <a:effectLst/>
        </p:spPr>
      </p:pic>
      <p:pic>
        <p:nvPicPr>
          <p:cNvPr id="34" name="Picture 37"/>
          <p:cNvPicPr>
            <a:picLocks noChangeAspect="1" noChangeArrowheads="1"/>
          </p:cNvPicPr>
          <p:nvPr/>
        </p:nvPicPr>
        <p:blipFill>
          <a:blip r:embed="rId7"/>
          <a:stretch>
            <a:fillRect/>
          </a:stretch>
        </p:blipFill>
        <p:spPr bwMode="auto">
          <a:xfrm>
            <a:off x="566737" y="5181600"/>
            <a:ext cx="1190625" cy="1190625"/>
          </a:xfrm>
          <a:prstGeom prst="rect">
            <a:avLst/>
          </a:prstGeom>
          <a:noFill/>
          <a:ln w="9525">
            <a:noFill/>
            <a:miter lim="800000"/>
            <a:headEnd/>
            <a:tailEnd/>
          </a:ln>
          <a:effectLst/>
        </p:spPr>
      </p:pic>
      <p:pic>
        <p:nvPicPr>
          <p:cNvPr id="39" name="Picture 10"/>
          <p:cNvPicPr>
            <a:picLocks noChangeAspect="1" noChangeArrowheads="1"/>
          </p:cNvPicPr>
          <p:nvPr/>
        </p:nvPicPr>
        <p:blipFill>
          <a:blip r:embed="rId8"/>
          <a:stretch>
            <a:fillRect/>
          </a:stretch>
        </p:blipFill>
        <p:spPr bwMode="auto">
          <a:xfrm>
            <a:off x="752475" y="1235250"/>
            <a:ext cx="1152525" cy="1187100"/>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9"/>
          <a:stretch>
            <a:fillRect/>
          </a:stretch>
        </p:blipFill>
        <p:spPr bwMode="auto">
          <a:xfrm>
            <a:off x="3433762" y="3581400"/>
            <a:ext cx="1028700" cy="1143000"/>
          </a:xfrm>
          <a:prstGeom prst="rect">
            <a:avLst/>
          </a:prstGeom>
          <a:noFill/>
          <a:ln w="9525">
            <a:noFill/>
            <a:miter lim="800000"/>
            <a:headEnd/>
            <a:tailEnd/>
          </a:ln>
          <a:effectLst/>
        </p:spPr>
      </p:pic>
      <p:pic>
        <p:nvPicPr>
          <p:cNvPr id="100354" name="Picture 2"/>
          <p:cNvPicPr>
            <a:picLocks noChangeAspect="1" noChangeArrowheads="1"/>
          </p:cNvPicPr>
          <p:nvPr/>
        </p:nvPicPr>
        <p:blipFill>
          <a:blip r:embed="rId10"/>
          <a:stretch>
            <a:fillRect/>
          </a:stretch>
        </p:blipFill>
        <p:spPr bwMode="auto">
          <a:xfrm>
            <a:off x="2438400" y="2667000"/>
            <a:ext cx="812916" cy="1200149"/>
          </a:xfrm>
          <a:prstGeom prst="rect">
            <a:avLst/>
          </a:prstGeom>
          <a:noFill/>
          <a:ln w="9525">
            <a:noFill/>
            <a:miter lim="800000"/>
            <a:headEnd/>
            <a:tailEnd/>
          </a:ln>
          <a:effectLst/>
        </p:spPr>
      </p:pic>
      <p:pic>
        <p:nvPicPr>
          <p:cNvPr id="35" name="Picture 3"/>
          <p:cNvPicPr>
            <a:picLocks noChangeAspect="1" noChangeArrowheads="1"/>
          </p:cNvPicPr>
          <p:nvPr/>
        </p:nvPicPr>
        <p:blipFill>
          <a:blip r:embed="rId11"/>
          <a:stretch>
            <a:fillRect/>
          </a:stretch>
        </p:blipFill>
        <p:spPr bwMode="auto">
          <a:xfrm>
            <a:off x="3312339" y="2325693"/>
            <a:ext cx="1112763" cy="950907"/>
          </a:xfrm>
          <a:prstGeom prst="rect">
            <a:avLst/>
          </a:prstGeom>
          <a:noFill/>
          <a:ln w="9525">
            <a:noFill/>
            <a:miter lim="800000"/>
            <a:headEnd/>
            <a:tailEnd/>
          </a:ln>
          <a:effectLst/>
        </p:spPr>
      </p:pic>
      <p:pic>
        <p:nvPicPr>
          <p:cNvPr id="77854" name="Picture 30"/>
          <p:cNvPicPr>
            <a:picLocks noChangeAspect="1" noChangeArrowheads="1"/>
          </p:cNvPicPr>
          <p:nvPr/>
        </p:nvPicPr>
        <p:blipFill>
          <a:blip r:embed="rId12"/>
          <a:stretch>
            <a:fillRect/>
          </a:stretch>
        </p:blipFill>
        <p:spPr bwMode="auto">
          <a:xfrm>
            <a:off x="3715144" y="1143000"/>
            <a:ext cx="885420" cy="1066799"/>
          </a:xfrm>
          <a:prstGeom prst="rect">
            <a:avLst/>
          </a:prstGeom>
          <a:noFill/>
          <a:ln w="9525">
            <a:noFill/>
            <a:miter lim="800000"/>
            <a:headEnd/>
            <a:tailEnd/>
          </a:ln>
          <a:effectLst/>
        </p:spPr>
      </p:pic>
      <p:sp>
        <p:nvSpPr>
          <p:cNvPr id="30" name="TextBox 29"/>
          <p:cNvSpPr txBox="1"/>
          <p:nvPr/>
        </p:nvSpPr>
        <p:spPr>
          <a:xfrm>
            <a:off x="1447800" y="6248400"/>
            <a:ext cx="2209800" cy="461665"/>
          </a:xfrm>
          <a:prstGeom prst="rect">
            <a:avLst/>
          </a:prstGeom>
          <a:noFill/>
        </p:spPr>
        <p:txBody>
          <a:bodyPr wrap="square" rtlCol="0">
            <a:spAutoFit/>
          </a:bodyPr>
          <a:lstStyle/>
          <a:p>
            <a:r>
              <a:rPr lang="en-US" sz="2400" b="1" dirty="0" smtClean="0">
                <a:solidFill>
                  <a:schemeClr val="bg1"/>
                </a:solidFill>
                <a:latin typeface="Arial" pitchFamily="34" charset="0"/>
                <a:ea typeface="Verdana" pitchFamily="34" charset="0"/>
                <a:cs typeface="Arial" pitchFamily="34" charset="0"/>
              </a:rPr>
              <a:t> </a:t>
            </a:r>
            <a:r>
              <a:rPr lang="en-US" b="1" dirty="0" smtClean="0">
                <a:solidFill>
                  <a:schemeClr val="bg1"/>
                </a:solidFill>
                <a:latin typeface="Arial" pitchFamily="34" charset="0"/>
                <a:ea typeface="Verdana" pitchFamily="34" charset="0"/>
                <a:cs typeface="Arial" pitchFamily="34" charset="0"/>
              </a:rPr>
              <a:t>Web Application</a:t>
            </a:r>
          </a:p>
        </p:txBody>
      </p:sp>
      <p:pic>
        <p:nvPicPr>
          <p:cNvPr id="47" name="Picture 14"/>
          <p:cNvPicPr>
            <a:picLocks noChangeAspect="1" noChangeArrowheads="1"/>
          </p:cNvPicPr>
          <p:nvPr/>
        </p:nvPicPr>
        <p:blipFill>
          <a:blip r:embed="rId13"/>
          <a:srcRect/>
          <a:stretch>
            <a:fillRect/>
          </a:stretch>
        </p:blipFill>
        <p:spPr bwMode="auto">
          <a:xfrm>
            <a:off x="4800600" y="2971800"/>
            <a:ext cx="838199" cy="622222"/>
          </a:xfrm>
          <a:prstGeom prst="rect">
            <a:avLst/>
          </a:prstGeom>
          <a:noFill/>
          <a:ln w="9525">
            <a:noFill/>
            <a:miter lim="800000"/>
            <a:headEnd/>
            <a:tailEnd/>
          </a:ln>
          <a:effectLst/>
          <a:scene3d>
            <a:camera prst="orthographicFront"/>
            <a:lightRig rig="threePt" dir="t"/>
          </a:scene3d>
          <a:sp3d extrusionH="76200" contourW="12700">
            <a:bevelT/>
            <a:extrusionClr>
              <a:schemeClr val="tx1">
                <a:lumMod val="85000"/>
              </a:schemeClr>
            </a:extrusionClr>
            <a:contourClr>
              <a:schemeClr val="tx1">
                <a:lumMod val="75000"/>
              </a:schemeClr>
            </a:contourClr>
          </a:sp3d>
        </p:spPr>
      </p:pic>
      <p:sp>
        <p:nvSpPr>
          <p:cNvPr id="48" name="TextBox 47"/>
          <p:cNvSpPr txBox="1"/>
          <p:nvPr/>
        </p:nvSpPr>
        <p:spPr>
          <a:xfrm>
            <a:off x="4506685" y="2362200"/>
            <a:ext cx="1600200" cy="830997"/>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Copy Web</a:t>
            </a:r>
          </a:p>
          <a:p>
            <a:r>
              <a:rPr lang="en-US" sz="16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Publish Web</a:t>
            </a:r>
          </a:p>
          <a:p>
            <a:endParaRPr lang="en-US" sz="1600" dirty="0" smtClean="0">
              <a:solidFill>
                <a:schemeClr val="bg1"/>
              </a:solidFill>
              <a:effectLst>
                <a:outerShdw blurRad="38100" dist="38100" dir="2700000" algn="tl">
                  <a:srgbClr val="000000">
                    <a:alpha val="43137"/>
                  </a:srgbClr>
                </a:outerShdw>
              </a:effectLst>
              <a:latin typeface="+mj-lt"/>
            </a:endParaRPr>
          </a:p>
        </p:txBody>
      </p:sp>
      <p:pic>
        <p:nvPicPr>
          <p:cNvPr id="56" name="Picture 32"/>
          <p:cNvPicPr>
            <a:picLocks noChangeAspect="1" noChangeArrowheads="1"/>
          </p:cNvPicPr>
          <p:nvPr/>
        </p:nvPicPr>
        <p:blipFill>
          <a:blip r:embed="rId14"/>
          <a:stretch>
            <a:fillRect/>
          </a:stretch>
        </p:blipFill>
        <p:spPr bwMode="auto">
          <a:xfrm>
            <a:off x="1984380" y="5057775"/>
            <a:ext cx="1117590" cy="1190625"/>
          </a:xfrm>
          <a:prstGeom prst="rect">
            <a:avLst/>
          </a:prstGeom>
          <a:noFill/>
          <a:ln w="9525">
            <a:noFill/>
            <a:miter lim="800000"/>
            <a:headEnd/>
            <a:tailEnd/>
          </a:ln>
          <a:effectLst/>
        </p:spPr>
      </p:pic>
      <p:pic>
        <p:nvPicPr>
          <p:cNvPr id="100358" name="Picture 6"/>
          <p:cNvPicPr>
            <a:picLocks noChangeAspect="1" noChangeArrowheads="1"/>
          </p:cNvPicPr>
          <p:nvPr/>
        </p:nvPicPr>
        <p:blipFill>
          <a:blip r:embed="rId15"/>
          <a:stretch>
            <a:fillRect/>
          </a:stretch>
        </p:blipFill>
        <p:spPr bwMode="auto">
          <a:xfrm>
            <a:off x="4725535" y="3657600"/>
            <a:ext cx="1055005" cy="1123950"/>
          </a:xfrm>
          <a:prstGeom prst="rect">
            <a:avLst/>
          </a:prstGeom>
          <a:noFill/>
          <a:ln w="9525">
            <a:noFill/>
            <a:miter lim="800000"/>
            <a:headEnd/>
            <a:tailEnd/>
          </a:ln>
          <a:effectLst/>
        </p:spPr>
      </p:pic>
      <p:pic>
        <p:nvPicPr>
          <p:cNvPr id="58" name="Picture 5"/>
          <p:cNvPicPr>
            <a:picLocks noChangeAspect="1" noChangeArrowheads="1"/>
          </p:cNvPicPr>
          <p:nvPr/>
        </p:nvPicPr>
        <p:blipFill>
          <a:blip r:embed="rId16"/>
          <a:stretch>
            <a:fillRect/>
          </a:stretch>
        </p:blipFill>
        <p:spPr bwMode="auto">
          <a:xfrm>
            <a:off x="7753835" y="1295400"/>
            <a:ext cx="704365" cy="944880"/>
          </a:xfrm>
          <a:prstGeom prst="rect">
            <a:avLst/>
          </a:prstGeom>
          <a:noFill/>
          <a:ln w="9525">
            <a:noFill/>
            <a:miter lim="800000"/>
            <a:headEnd/>
            <a:tailEnd/>
          </a:ln>
          <a:effectLst/>
        </p:spPr>
      </p:pic>
      <p:pic>
        <p:nvPicPr>
          <p:cNvPr id="59" name="Picture 27"/>
          <p:cNvPicPr>
            <a:picLocks noChangeAspect="1" noChangeArrowheads="1"/>
          </p:cNvPicPr>
          <p:nvPr/>
        </p:nvPicPr>
        <p:blipFill>
          <a:blip r:embed="rId17"/>
          <a:stretch>
            <a:fillRect/>
          </a:stretch>
        </p:blipFill>
        <p:spPr bwMode="auto">
          <a:xfrm>
            <a:off x="6906345" y="4467574"/>
            <a:ext cx="646259" cy="923227"/>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tgtEl>
                                          <p:spTgt spid="47"/>
                                        </p:tgtEl>
                                        <p:attrNameLst>
                                          <p:attrName>ppt_x</p:attrName>
                                        </p:attrNameLst>
                                      </p:cBhvr>
                                      <p:tavLst>
                                        <p:tav tm="0">
                                          <p:val>
                                            <p:strVal val="0-#ppt_w/2"/>
                                          </p:val>
                                        </p:tav>
                                        <p:tav tm="100000">
                                          <p:val>
                                            <p:strVal val="#ppt_x"/>
                                          </p:val>
                                        </p:tav>
                                      </p:tavLst>
                                    </p:anim>
                                    <p:anim calcmode="lin" valueType="num">
                                      <p:cBhvr additive="base">
                                        <p:cTn id="8" dur="10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1000" fill="hold"/>
                                        <p:tgtEl>
                                          <p:spTgt spid="30"/>
                                        </p:tgtEl>
                                        <p:attrNameLst>
                                          <p:attrName>ppt_x</p:attrName>
                                        </p:attrNameLst>
                                      </p:cBhvr>
                                      <p:tavLst>
                                        <p:tav tm="0">
                                          <p:val>
                                            <p:strVal val="0-#ppt_w/2"/>
                                          </p:val>
                                        </p:tav>
                                        <p:tav tm="100000">
                                          <p:val>
                                            <p:strVal val="#ppt_x"/>
                                          </p:val>
                                        </p:tav>
                                      </p:tavLst>
                                    </p:anim>
                                    <p:anim calcmode="lin" valueType="num">
                                      <p:cBhvr additive="base">
                                        <p:cTn id="1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checkerboard(across)">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00355"/>
                                        </p:tgtEl>
                                        <p:attrNameLst>
                                          <p:attrName>style.visibility</p:attrName>
                                        </p:attrNameLst>
                                      </p:cBhvr>
                                      <p:to>
                                        <p:strVal val="visible"/>
                                      </p:to>
                                    </p:set>
                                    <p:animEffect transition="in" filter="checkerboard(across)">
                                      <p:cBhvr>
                                        <p:cTn id="24" dur="500"/>
                                        <p:tgtEl>
                                          <p:spTgt spid="100355"/>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checkerboard(across)">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00354"/>
                                        </p:tgtEl>
                                        <p:attrNameLst>
                                          <p:attrName>style.visibility</p:attrName>
                                        </p:attrNameLst>
                                      </p:cBhvr>
                                      <p:to>
                                        <p:strVal val="visible"/>
                                      </p:to>
                                    </p:set>
                                    <p:animEffect transition="in" filter="checkerboard(across)">
                                      <p:cBhvr>
                                        <p:cTn id="34" dur="500"/>
                                        <p:tgtEl>
                                          <p:spTgt spid="100354"/>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checkerboard(across)">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77854"/>
                                        </p:tgtEl>
                                        <p:attrNameLst>
                                          <p:attrName>style.visibility</p:attrName>
                                        </p:attrNameLst>
                                      </p:cBhvr>
                                      <p:to>
                                        <p:strVal val="visible"/>
                                      </p:to>
                                    </p:set>
                                    <p:animEffect transition="in" filter="checkerboard(across)">
                                      <p:cBhvr>
                                        <p:cTn id="44" dur="500"/>
                                        <p:tgtEl>
                                          <p:spTgt spid="77854"/>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checkerboard(across)">
                                      <p:cBhvr>
                                        <p:cTn id="49" dur="500"/>
                                        <p:tgtEl>
                                          <p:spTgt spid="38"/>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checkerboard(across)">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checkerboard(across)">
                                      <p:cBhvr>
                                        <p:cTn id="59" dur="5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nodeType="clickEffect">
                                  <p:stCondLst>
                                    <p:cond delay="0"/>
                                  </p:stCondLst>
                                  <p:childTnLst>
                                    <p:set>
                                      <p:cBhvr>
                                        <p:cTn id="63" dur="1" fill="hold">
                                          <p:stCondLst>
                                            <p:cond delay="0"/>
                                          </p:stCondLst>
                                        </p:cTn>
                                        <p:tgtEl>
                                          <p:spTgt spid="100357"/>
                                        </p:tgtEl>
                                        <p:attrNameLst>
                                          <p:attrName>style.visibility</p:attrName>
                                        </p:attrNameLst>
                                      </p:cBhvr>
                                      <p:to>
                                        <p:strVal val="visible"/>
                                      </p:to>
                                    </p:set>
                                    <p:animEffect transition="in" filter="checkerboard(across)">
                                      <p:cBhvr>
                                        <p:cTn id="64" dur="500"/>
                                        <p:tgtEl>
                                          <p:spTgt spid="10035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1000" fill="hold"/>
                                        <p:tgtEl>
                                          <p:spTgt spid="3"/>
                                        </p:tgtEl>
                                        <p:attrNameLst>
                                          <p:attrName>ppt_x</p:attrName>
                                        </p:attrNameLst>
                                      </p:cBhvr>
                                      <p:tavLst>
                                        <p:tav tm="0">
                                          <p:val>
                                            <p:strVal val="1+#ppt_w/2"/>
                                          </p:val>
                                        </p:tav>
                                        <p:tav tm="100000">
                                          <p:val>
                                            <p:strVal val="#ppt_x"/>
                                          </p:val>
                                        </p:tav>
                                      </p:tavLst>
                                    </p:anim>
                                    <p:anim calcmode="lin" valueType="num">
                                      <p:cBhvr additive="base">
                                        <p:cTn id="70"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1000" fill="hold"/>
                                        <p:tgtEl>
                                          <p:spTgt spid="48"/>
                                        </p:tgtEl>
                                        <p:attrNameLst>
                                          <p:attrName>ppt_x</p:attrName>
                                        </p:attrNameLst>
                                      </p:cBhvr>
                                      <p:tavLst>
                                        <p:tav tm="0">
                                          <p:val>
                                            <p:strVal val="#ppt_x"/>
                                          </p:val>
                                        </p:tav>
                                        <p:tav tm="100000">
                                          <p:val>
                                            <p:strVal val="#ppt_x"/>
                                          </p:val>
                                        </p:tav>
                                      </p:tavLst>
                                    </p:anim>
                                    <p:anim calcmode="lin" valueType="num">
                                      <p:cBhvr additive="base">
                                        <p:cTn id="76" dur="10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2.77778E-7 -3.33333E-6 L 0.45191 0.00278 " pathEditMode="relative" rAng="0" ptsTypes="AA">
                                      <p:cBhvr>
                                        <p:cTn id="80" dur="1000" fill="hold"/>
                                        <p:tgtEl>
                                          <p:spTgt spid="35"/>
                                        </p:tgtEl>
                                        <p:attrNameLst>
                                          <p:attrName>ppt_x</p:attrName>
                                          <p:attrName>ppt_y</p:attrName>
                                        </p:attrNameLst>
                                      </p:cBhvr>
                                      <p:rCtr x="226" y="1"/>
                                    </p:animMotion>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additive="base">
                                        <p:cTn id="85" dur="500" fill="hold"/>
                                        <p:tgtEl>
                                          <p:spTgt spid="58"/>
                                        </p:tgtEl>
                                        <p:attrNameLst>
                                          <p:attrName>ppt_x</p:attrName>
                                        </p:attrNameLst>
                                      </p:cBhvr>
                                      <p:tavLst>
                                        <p:tav tm="0">
                                          <p:val>
                                            <p:strVal val="1+#ppt_w/2"/>
                                          </p:val>
                                        </p:tav>
                                        <p:tav tm="100000">
                                          <p:val>
                                            <p:strVal val="#ppt_x"/>
                                          </p:val>
                                        </p:tav>
                                      </p:tavLst>
                                    </p:anim>
                                    <p:anim calcmode="lin" valueType="num">
                                      <p:cBhvr additive="base">
                                        <p:cTn id="8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00358"/>
                                        </p:tgtEl>
                                        <p:attrNameLst>
                                          <p:attrName>style.visibility</p:attrName>
                                        </p:attrNameLst>
                                      </p:cBhvr>
                                      <p:to>
                                        <p:strVal val="visible"/>
                                      </p:to>
                                    </p:set>
                                    <p:anim calcmode="lin" valueType="num">
                                      <p:cBhvr additive="base">
                                        <p:cTn id="91" dur="2000" fill="hold"/>
                                        <p:tgtEl>
                                          <p:spTgt spid="100358"/>
                                        </p:tgtEl>
                                        <p:attrNameLst>
                                          <p:attrName>ppt_x</p:attrName>
                                        </p:attrNameLst>
                                      </p:cBhvr>
                                      <p:tavLst>
                                        <p:tav tm="0">
                                          <p:val>
                                            <p:strVal val="0-#ppt_w/2"/>
                                          </p:val>
                                        </p:tav>
                                        <p:tav tm="100000">
                                          <p:val>
                                            <p:strVal val="#ppt_x"/>
                                          </p:val>
                                        </p:tav>
                                      </p:tavLst>
                                    </p:anim>
                                    <p:anim calcmode="lin" valueType="num">
                                      <p:cBhvr additive="base">
                                        <p:cTn id="92" dur="2000" fill="hold"/>
                                        <p:tgtEl>
                                          <p:spTgt spid="10035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nodeType="clickEffect">
                                  <p:stCondLst>
                                    <p:cond delay="0"/>
                                  </p:stCondLst>
                                  <p:childTnLst>
                                    <p:animEffect transition="out" filter="box(in)">
                                      <p:cBhvr>
                                        <p:cTn id="96" dur="500"/>
                                        <p:tgtEl>
                                          <p:spTgt spid="100358"/>
                                        </p:tgtEl>
                                      </p:cBhvr>
                                    </p:animEffect>
                                    <p:set>
                                      <p:cBhvr>
                                        <p:cTn id="97" dur="1" fill="hold">
                                          <p:stCondLst>
                                            <p:cond delay="499"/>
                                          </p:stCondLst>
                                        </p:cTn>
                                        <p:tgtEl>
                                          <p:spTgt spid="10035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nodeType="clickEffect">
                                  <p:stCondLst>
                                    <p:cond delay="0"/>
                                  </p:stCondLst>
                                  <p:childTnLst>
                                    <p:set>
                                      <p:cBhvr>
                                        <p:cTn id="101" dur="1" fill="hold">
                                          <p:stCondLst>
                                            <p:cond delay="0"/>
                                          </p:stCondLst>
                                        </p:cTn>
                                        <p:tgtEl>
                                          <p:spTgt spid="56"/>
                                        </p:tgtEl>
                                        <p:attrNameLst>
                                          <p:attrName>style.visibility</p:attrName>
                                        </p:attrNameLst>
                                      </p:cBhvr>
                                      <p:to>
                                        <p:strVal val="visible"/>
                                      </p:to>
                                    </p:set>
                                    <p:anim calcmode="lin" valueType="num">
                                      <p:cBhvr additive="base">
                                        <p:cTn id="102" dur="2000" fill="hold"/>
                                        <p:tgtEl>
                                          <p:spTgt spid="56"/>
                                        </p:tgtEl>
                                        <p:attrNameLst>
                                          <p:attrName>ppt_x</p:attrName>
                                        </p:attrNameLst>
                                      </p:cBhvr>
                                      <p:tavLst>
                                        <p:tav tm="0">
                                          <p:val>
                                            <p:strVal val="1+#ppt_w/2"/>
                                          </p:val>
                                        </p:tav>
                                        <p:tav tm="100000">
                                          <p:val>
                                            <p:strVal val="#ppt_x"/>
                                          </p:val>
                                        </p:tav>
                                      </p:tavLst>
                                    </p:anim>
                                    <p:anim calcmode="lin" valueType="num">
                                      <p:cBhvr additive="base">
                                        <p:cTn id="103" dur="2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 presetClass="exit" presetSubtype="16" fill="hold" nodeType="clickEffect">
                                  <p:stCondLst>
                                    <p:cond delay="0"/>
                                  </p:stCondLst>
                                  <p:childTnLst>
                                    <p:animEffect transition="out" filter="box(in)">
                                      <p:cBhvr>
                                        <p:cTn id="107" dur="500"/>
                                        <p:tgtEl>
                                          <p:spTgt spid="56"/>
                                        </p:tgtEl>
                                      </p:cBhvr>
                                    </p:animEffect>
                                    <p:set>
                                      <p:cBhvr>
                                        <p:cTn id="108" dur="1" fill="hold">
                                          <p:stCondLst>
                                            <p:cond delay="499"/>
                                          </p:stCondLst>
                                        </p:cTn>
                                        <p:tgtEl>
                                          <p:spTgt spid="56"/>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nodeType="clickEffect">
                                  <p:stCondLst>
                                    <p:cond delay="0"/>
                                  </p:stCondLst>
                                  <p:childTnLst>
                                    <p:set>
                                      <p:cBhvr>
                                        <p:cTn id="112" dur="1" fill="hold">
                                          <p:stCondLst>
                                            <p:cond delay="0"/>
                                          </p:stCondLst>
                                        </p:cTn>
                                        <p:tgtEl>
                                          <p:spTgt spid="100358"/>
                                        </p:tgtEl>
                                        <p:attrNameLst>
                                          <p:attrName>style.visibility</p:attrName>
                                        </p:attrNameLst>
                                      </p:cBhvr>
                                      <p:to>
                                        <p:strVal val="visible"/>
                                      </p:to>
                                    </p:set>
                                    <p:animEffect transition="in" filter="box(in)">
                                      <p:cBhvr>
                                        <p:cTn id="113" dur="500"/>
                                        <p:tgtEl>
                                          <p:spTgt spid="100358"/>
                                        </p:tgtEl>
                                      </p:cBhvr>
                                    </p:animEffect>
                                  </p:childTnLst>
                                </p:cTn>
                              </p:par>
                            </p:childTnLst>
                          </p:cTn>
                        </p:par>
                      </p:childTnLst>
                    </p:cTn>
                  </p:par>
                  <p:par>
                    <p:cTn id="114" fill="hold">
                      <p:stCondLst>
                        <p:cond delay="indefinite"/>
                      </p:stCondLst>
                      <p:childTnLst>
                        <p:par>
                          <p:cTn id="115" fill="hold">
                            <p:stCondLst>
                              <p:cond delay="0"/>
                            </p:stCondLst>
                            <p:childTnLst>
                              <p:par>
                                <p:cTn id="116" presetID="63" presetClass="path" presetSubtype="0" accel="50000" decel="50000" fill="hold" nodeType="clickEffect">
                                  <p:stCondLst>
                                    <p:cond delay="0"/>
                                  </p:stCondLst>
                                  <p:childTnLst>
                                    <p:animMotion origin="layout" path="M 8.33333E-7 2.22222E-6 L 0.14219 0.02916 " pathEditMode="relative" rAng="0" ptsTypes="AA">
                                      <p:cBhvr>
                                        <p:cTn id="117" dur="2000" fill="hold"/>
                                        <p:tgtEl>
                                          <p:spTgt spid="100358"/>
                                        </p:tgtEl>
                                        <p:attrNameLst>
                                          <p:attrName>ppt_x</p:attrName>
                                          <p:attrName>ppt_y</p:attrName>
                                        </p:attrNameLst>
                                      </p:cBhvr>
                                      <p:rCtr x="71" y="15"/>
                                    </p:animMotion>
                                  </p:childTnLst>
                                </p:cTn>
                              </p:par>
                              <p:par>
                                <p:cTn id="118" presetID="63" presetClass="path" presetSubtype="0" accel="50000" decel="50000" fill="hold" nodeType="withEffect">
                                  <p:stCondLst>
                                    <p:cond delay="0"/>
                                  </p:stCondLst>
                                  <p:childTnLst>
                                    <p:animMotion origin="layout" path="M -3.33333E-6 -1.86864E-6 L 0.61459 -0.02012 " pathEditMode="relative" rAng="0" ptsTypes="AA">
                                      <p:cBhvr>
                                        <p:cTn id="119" dur="1000" fill="hold"/>
                                        <p:tgtEl>
                                          <p:spTgt spid="34"/>
                                        </p:tgtEl>
                                        <p:attrNameLst>
                                          <p:attrName>ppt_x</p:attrName>
                                          <p:attrName>ppt_y</p:attrName>
                                        </p:attrNameLst>
                                      </p:cBhvr>
                                      <p:rCtr x="307" y="-10"/>
                                    </p:animMotion>
                                  </p:childTnLst>
                                </p:cTn>
                              </p:par>
                              <p:par>
                                <p:cTn id="120" presetID="63" presetClass="path" presetSubtype="0" accel="50000" decel="50000" fill="hold" nodeType="withEffect">
                                  <p:stCondLst>
                                    <p:cond delay="0"/>
                                  </p:stCondLst>
                                  <p:childTnLst>
                                    <p:animMotion origin="layout" path="M 2.77556E-17 2.22222E-6 L 0.69792 0.15903 " pathEditMode="relative" rAng="0" ptsTypes="AA">
                                      <p:cBhvr>
                                        <p:cTn id="121" dur="1000" fill="hold"/>
                                        <p:tgtEl>
                                          <p:spTgt spid="100355"/>
                                        </p:tgtEl>
                                        <p:attrNameLst>
                                          <p:attrName>ppt_x</p:attrName>
                                          <p:attrName>ppt_y</p:attrName>
                                        </p:attrNameLst>
                                      </p:cBhvr>
                                      <p:rCtr x="349" y="79"/>
                                    </p:animMotion>
                                  </p:childTnLst>
                                </p:cTn>
                              </p:par>
                              <p:par>
                                <p:cTn id="122" presetID="63" presetClass="path" presetSubtype="0" accel="50000" decel="50000" fill="hold" nodeType="withEffect">
                                  <p:stCondLst>
                                    <p:cond delay="0"/>
                                  </p:stCondLst>
                                  <p:childTnLst>
                                    <p:animMotion origin="layout" path="M -1.11111E-6 1.11111E-6 L 0.54722 0.2125 " pathEditMode="relative" rAng="0" ptsTypes="AA">
                                      <p:cBhvr>
                                        <p:cTn id="123" dur="1000" fill="hold"/>
                                        <p:tgtEl>
                                          <p:spTgt spid="100354"/>
                                        </p:tgtEl>
                                        <p:attrNameLst>
                                          <p:attrName>ppt_x</p:attrName>
                                          <p:attrName>ppt_y</p:attrName>
                                        </p:attrNameLst>
                                      </p:cBhvr>
                                      <p:rCtr x="274" y="106"/>
                                    </p:animMotion>
                                  </p:childTnLst>
                                </p:cTn>
                              </p:par>
                              <p:par>
                                <p:cTn id="124" presetID="63" presetClass="path" presetSubtype="0" accel="50000" decel="50000" fill="hold" nodeType="withEffect">
                                  <p:stCondLst>
                                    <p:cond delay="0"/>
                                  </p:stCondLst>
                                  <p:childTnLst>
                                    <p:animMotion origin="layout" path="M 2.5E-6 -4.44444E-6 L 0.34531 0.01112 " pathEditMode="relative" rAng="0" ptsTypes="AA">
                                      <p:cBhvr>
                                        <p:cTn id="125" dur="1000" fill="hold"/>
                                        <p:tgtEl>
                                          <p:spTgt spid="77854"/>
                                        </p:tgtEl>
                                        <p:attrNameLst>
                                          <p:attrName>ppt_x</p:attrName>
                                          <p:attrName>ppt_y</p:attrName>
                                        </p:attrNameLst>
                                      </p:cBhvr>
                                      <p:rCtr x="173" y="6"/>
                                    </p:animMotion>
                                  </p:childTnLst>
                                </p:cTn>
                              </p:par>
                            </p:childTnLst>
                          </p:cTn>
                        </p:par>
                      </p:childTnLst>
                    </p:cTn>
                  </p:par>
                  <p:par>
                    <p:cTn id="126" fill="hold">
                      <p:stCondLst>
                        <p:cond delay="indefinite"/>
                      </p:stCondLst>
                      <p:childTnLst>
                        <p:par>
                          <p:cTn id="127" fill="hold">
                            <p:stCondLst>
                              <p:cond delay="0"/>
                            </p:stCondLst>
                            <p:childTnLst>
                              <p:par>
                                <p:cTn id="128" presetID="4" presetClass="exit" presetSubtype="16" fill="hold" nodeType="clickEffect">
                                  <p:stCondLst>
                                    <p:cond delay="0"/>
                                  </p:stCondLst>
                                  <p:childTnLst>
                                    <p:animEffect transition="out" filter="box(in)">
                                      <p:cBhvr>
                                        <p:cTn id="129" dur="500"/>
                                        <p:tgtEl>
                                          <p:spTgt spid="100358"/>
                                        </p:tgtEl>
                                      </p:cBhvr>
                                    </p:animEffect>
                                    <p:set>
                                      <p:cBhvr>
                                        <p:cTn id="130" dur="1" fill="hold">
                                          <p:stCondLst>
                                            <p:cond delay="499"/>
                                          </p:stCondLst>
                                        </p:cTn>
                                        <p:tgtEl>
                                          <p:spTgt spid="10035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4" presetClass="entr" presetSubtype="16" fill="hold" nodeType="click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box(in)">
                                      <p:cBhvr>
                                        <p:cTn id="135" dur="500"/>
                                        <p:tgtEl>
                                          <p:spTgt spid="56"/>
                                        </p:tgtEl>
                                      </p:cBhvr>
                                    </p:animEffect>
                                  </p:childTnLst>
                                </p:cTn>
                              </p:par>
                            </p:childTnLst>
                          </p:cTn>
                        </p:par>
                      </p:childTnLst>
                    </p:cTn>
                  </p:par>
                  <p:par>
                    <p:cTn id="136" fill="hold">
                      <p:stCondLst>
                        <p:cond delay="indefinite"/>
                      </p:stCondLst>
                      <p:childTnLst>
                        <p:par>
                          <p:cTn id="137" fill="hold">
                            <p:stCondLst>
                              <p:cond delay="0"/>
                            </p:stCondLst>
                            <p:childTnLst>
                              <p:par>
                                <p:cTn id="138" presetID="56" presetClass="path" presetSubtype="0" accel="50000" decel="50000" fill="hold" nodeType="clickEffect">
                                  <p:stCondLst>
                                    <p:cond delay="0"/>
                                  </p:stCondLst>
                                  <p:childTnLst>
                                    <p:animMotion origin="layout" path="M 5E-6 0.04027 L -0.02813 -0.37987 " pathEditMode="relative" rAng="0" ptsTypes="AA">
                                      <p:cBhvr>
                                        <p:cTn id="139" dur="1000" fill="hold"/>
                                        <p:tgtEl>
                                          <p:spTgt spid="56"/>
                                        </p:tgtEl>
                                        <p:attrNameLst>
                                          <p:attrName>ppt_x</p:attrName>
                                          <p:attrName>ppt_y</p:attrName>
                                        </p:attrNameLst>
                                      </p:cBhvr>
                                      <p:rCtr x="-14" y="-210"/>
                                    </p:animMotion>
                                  </p:childTnLst>
                                </p:cTn>
                              </p:par>
                            </p:childTnLst>
                          </p:cTn>
                        </p:par>
                      </p:childTnLst>
                    </p:cTn>
                  </p:par>
                  <p:par>
                    <p:cTn id="140" fill="hold">
                      <p:stCondLst>
                        <p:cond delay="indefinite"/>
                      </p:stCondLst>
                      <p:childTnLst>
                        <p:par>
                          <p:cTn id="141" fill="hold">
                            <p:stCondLst>
                              <p:cond delay="0"/>
                            </p:stCondLst>
                            <p:childTnLst>
                              <p:par>
                                <p:cTn id="142" presetID="4" presetClass="exit" presetSubtype="16" fill="hold" nodeType="clickEffect">
                                  <p:stCondLst>
                                    <p:cond delay="0"/>
                                  </p:stCondLst>
                                  <p:childTnLst>
                                    <p:animEffect transition="out" filter="box(in)">
                                      <p:cBhvr>
                                        <p:cTn id="143" dur="500"/>
                                        <p:tgtEl>
                                          <p:spTgt spid="56"/>
                                        </p:tgtEl>
                                      </p:cBhvr>
                                    </p:animEffect>
                                    <p:set>
                                      <p:cBhvr>
                                        <p:cTn id="144" dur="1" fill="hold">
                                          <p:stCondLst>
                                            <p:cond delay="499"/>
                                          </p:stCondLst>
                                        </p:cTn>
                                        <p:tgtEl>
                                          <p:spTgt spid="56"/>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4" presetClass="entr" presetSubtype="16" fill="hold" nodeType="clickEffect">
                                  <p:stCondLst>
                                    <p:cond delay="0"/>
                                  </p:stCondLst>
                                  <p:childTnLst>
                                    <p:set>
                                      <p:cBhvr>
                                        <p:cTn id="148" dur="1" fill="hold">
                                          <p:stCondLst>
                                            <p:cond delay="0"/>
                                          </p:stCondLst>
                                        </p:cTn>
                                        <p:tgtEl>
                                          <p:spTgt spid="100358"/>
                                        </p:tgtEl>
                                        <p:attrNameLst>
                                          <p:attrName>style.visibility</p:attrName>
                                        </p:attrNameLst>
                                      </p:cBhvr>
                                      <p:to>
                                        <p:strVal val="visible"/>
                                      </p:to>
                                    </p:set>
                                    <p:animEffect transition="in" filter="box(in)">
                                      <p:cBhvr>
                                        <p:cTn id="149" dur="500"/>
                                        <p:tgtEl>
                                          <p:spTgt spid="100358"/>
                                        </p:tgtEl>
                                      </p:cBhvr>
                                    </p:animEffect>
                                  </p:childTnLst>
                                </p:cTn>
                              </p:par>
                            </p:childTnLst>
                          </p:cTn>
                        </p:par>
                      </p:childTnLst>
                    </p:cTn>
                  </p:par>
                  <p:par>
                    <p:cTn id="150" fill="hold">
                      <p:stCondLst>
                        <p:cond delay="indefinite"/>
                      </p:stCondLst>
                      <p:childTnLst>
                        <p:par>
                          <p:cTn id="151" fill="hold">
                            <p:stCondLst>
                              <p:cond delay="0"/>
                            </p:stCondLst>
                            <p:childTnLst>
                              <p:par>
                                <p:cTn id="152" presetID="63" presetClass="path" presetSubtype="0" accel="50000" decel="50000" fill="hold" nodeType="clickEffect">
                                  <p:stCondLst>
                                    <p:cond delay="0"/>
                                  </p:stCondLst>
                                  <p:childTnLst>
                                    <p:animMotion origin="layout" path="M -4.16667E-6 -2.22222E-6 L 0.7349 0.08611 " pathEditMode="relative" rAng="0" ptsTypes="AA">
                                      <p:cBhvr>
                                        <p:cTn id="153" dur="1000" fill="hold"/>
                                        <p:tgtEl>
                                          <p:spTgt spid="38"/>
                                        </p:tgtEl>
                                        <p:attrNameLst>
                                          <p:attrName>ppt_x</p:attrName>
                                          <p:attrName>ppt_y</p:attrName>
                                        </p:attrNameLst>
                                      </p:cBhvr>
                                      <p:rCtr x="367" y="43"/>
                                    </p:animMotion>
                                  </p:childTnLst>
                                </p:cTn>
                              </p:par>
                              <p:par>
                                <p:cTn id="154" presetID="63" presetClass="path" presetSubtype="0" accel="50000" decel="50000" fill="hold" nodeType="withEffect">
                                  <p:stCondLst>
                                    <p:cond delay="0"/>
                                  </p:stCondLst>
                                  <p:childTnLst>
                                    <p:animMotion origin="layout" path="M -0.00243 3.33333E-6 L 0.56893 0.08889 " pathEditMode="relative" rAng="0" ptsTypes="AA">
                                      <p:cBhvr>
                                        <p:cTn id="155" dur="2000" fill="hold"/>
                                        <p:tgtEl>
                                          <p:spTgt spid="39"/>
                                        </p:tgtEl>
                                        <p:attrNameLst>
                                          <p:attrName>ppt_x</p:attrName>
                                          <p:attrName>ppt_y</p:attrName>
                                        </p:attrNameLst>
                                      </p:cBhvr>
                                      <p:rCtr x="286" y="44"/>
                                    </p:animMotion>
                                  </p:childTnLst>
                                </p:cTn>
                              </p:par>
                              <p:par>
                                <p:cTn id="156" presetID="63" presetClass="path" presetSubtype="0" accel="50000" decel="50000" fill="hold" nodeType="withEffect">
                                  <p:stCondLst>
                                    <p:cond delay="0"/>
                                  </p:stCondLst>
                                  <p:childTnLst>
                                    <p:animMotion origin="layout" path="M 8.33333E-7 -1.11111E-6 L 0.41302 0.22917 " pathEditMode="relative" rAng="0" ptsTypes="AA">
                                      <p:cBhvr>
                                        <p:cTn id="157" dur="2000" fill="hold"/>
                                        <p:tgtEl>
                                          <p:spTgt spid="36"/>
                                        </p:tgtEl>
                                        <p:attrNameLst>
                                          <p:attrName>ppt_x</p:attrName>
                                          <p:attrName>ppt_y</p:attrName>
                                        </p:attrNameLst>
                                      </p:cBhvr>
                                      <p:rCtr x="206" y="115"/>
                                    </p:animMotion>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nodeType="clickEffect">
                                  <p:stCondLst>
                                    <p:cond delay="0"/>
                                  </p:stCondLst>
                                  <p:childTnLst>
                                    <p:animEffect transition="out" filter="blinds(horizontal)">
                                      <p:cBhvr>
                                        <p:cTn id="161" dur="500"/>
                                        <p:tgtEl>
                                          <p:spTgt spid="5"/>
                                        </p:tgtEl>
                                      </p:cBhvr>
                                    </p:animEffect>
                                    <p:set>
                                      <p:cBhvr>
                                        <p:cTn id="162" dur="1" fill="hold">
                                          <p:stCondLst>
                                            <p:cond delay="499"/>
                                          </p:stCondLst>
                                        </p:cTn>
                                        <p:tgtEl>
                                          <p:spTgt spid="5"/>
                                        </p:tgtEl>
                                        <p:attrNameLst>
                                          <p:attrName>style.visibility</p:attrName>
                                        </p:attrNameLst>
                                      </p:cBhvr>
                                      <p:to>
                                        <p:strVal val="hidden"/>
                                      </p:to>
                                    </p:set>
                                  </p:childTnLst>
                                </p:cTn>
                              </p:par>
                              <p:par>
                                <p:cTn id="163" presetID="3" presetClass="exit" presetSubtype="10" fill="hold" nodeType="withEffect">
                                  <p:stCondLst>
                                    <p:cond delay="0"/>
                                  </p:stCondLst>
                                  <p:childTnLst>
                                    <p:animEffect transition="out" filter="blinds(horizontal)">
                                      <p:cBhvr>
                                        <p:cTn id="164" dur="500"/>
                                        <p:tgtEl>
                                          <p:spTgt spid="36"/>
                                        </p:tgtEl>
                                      </p:cBhvr>
                                    </p:animEffect>
                                    <p:set>
                                      <p:cBhvr>
                                        <p:cTn id="165" dur="1" fill="hold">
                                          <p:stCondLst>
                                            <p:cond delay="499"/>
                                          </p:stCondLst>
                                        </p:cTn>
                                        <p:tgtEl>
                                          <p:spTgt spid="36"/>
                                        </p:tgtEl>
                                        <p:attrNameLst>
                                          <p:attrName>style.visibility</p:attrName>
                                        </p:attrNameLst>
                                      </p:cBhvr>
                                      <p:to>
                                        <p:strVal val="hidden"/>
                                      </p:to>
                                    </p:set>
                                  </p:childTnLst>
                                </p:cTn>
                              </p:par>
                              <p:par>
                                <p:cTn id="166" presetID="3" presetClass="exit" presetSubtype="10" fill="hold" nodeType="withEffect">
                                  <p:stCondLst>
                                    <p:cond delay="0"/>
                                  </p:stCondLst>
                                  <p:childTnLst>
                                    <p:animEffect transition="out" filter="blinds(horizontal)">
                                      <p:cBhvr>
                                        <p:cTn id="167" dur="500"/>
                                        <p:tgtEl>
                                          <p:spTgt spid="38"/>
                                        </p:tgtEl>
                                      </p:cBhvr>
                                    </p:animEffect>
                                    <p:set>
                                      <p:cBhvr>
                                        <p:cTn id="168" dur="1" fill="hold">
                                          <p:stCondLst>
                                            <p:cond delay="499"/>
                                          </p:stCondLst>
                                        </p:cTn>
                                        <p:tgtEl>
                                          <p:spTgt spid="38"/>
                                        </p:tgtEl>
                                        <p:attrNameLst>
                                          <p:attrName>style.visibility</p:attrName>
                                        </p:attrNameLst>
                                      </p:cBhvr>
                                      <p:to>
                                        <p:strVal val="hidden"/>
                                      </p:to>
                                    </p:set>
                                  </p:childTnLst>
                                </p:cTn>
                              </p:par>
                              <p:par>
                                <p:cTn id="169" presetID="3" presetClass="exit" presetSubtype="10" fill="hold" nodeType="withEffect">
                                  <p:stCondLst>
                                    <p:cond delay="0"/>
                                  </p:stCondLst>
                                  <p:childTnLst>
                                    <p:animEffect transition="out" filter="blinds(horizontal)">
                                      <p:cBhvr>
                                        <p:cTn id="170" dur="500"/>
                                        <p:tgtEl>
                                          <p:spTgt spid="40"/>
                                        </p:tgtEl>
                                      </p:cBhvr>
                                    </p:animEffect>
                                    <p:set>
                                      <p:cBhvr>
                                        <p:cTn id="171" dur="1" fill="hold">
                                          <p:stCondLst>
                                            <p:cond delay="499"/>
                                          </p:stCondLst>
                                        </p:cTn>
                                        <p:tgtEl>
                                          <p:spTgt spid="40"/>
                                        </p:tgtEl>
                                        <p:attrNameLst>
                                          <p:attrName>style.visibility</p:attrName>
                                        </p:attrNameLst>
                                      </p:cBhvr>
                                      <p:to>
                                        <p:strVal val="hidden"/>
                                      </p:to>
                                    </p:set>
                                  </p:childTnLst>
                                </p:cTn>
                              </p:par>
                              <p:par>
                                <p:cTn id="172" presetID="3" presetClass="exit" presetSubtype="10" fill="hold" nodeType="withEffect">
                                  <p:stCondLst>
                                    <p:cond delay="0"/>
                                  </p:stCondLst>
                                  <p:childTnLst>
                                    <p:animEffect transition="out" filter="blinds(horizontal)">
                                      <p:cBhvr>
                                        <p:cTn id="173" dur="500"/>
                                        <p:tgtEl>
                                          <p:spTgt spid="100355"/>
                                        </p:tgtEl>
                                      </p:cBhvr>
                                    </p:animEffect>
                                    <p:set>
                                      <p:cBhvr>
                                        <p:cTn id="174" dur="1" fill="hold">
                                          <p:stCondLst>
                                            <p:cond delay="499"/>
                                          </p:stCondLst>
                                        </p:cTn>
                                        <p:tgtEl>
                                          <p:spTgt spid="100355"/>
                                        </p:tgtEl>
                                        <p:attrNameLst>
                                          <p:attrName>style.visibility</p:attrName>
                                        </p:attrNameLst>
                                      </p:cBhvr>
                                      <p:to>
                                        <p:strVal val="hidden"/>
                                      </p:to>
                                    </p:set>
                                  </p:childTnLst>
                                </p:cTn>
                              </p:par>
                              <p:par>
                                <p:cTn id="175" presetID="3" presetClass="exit" presetSubtype="10" fill="hold" nodeType="withEffect">
                                  <p:stCondLst>
                                    <p:cond delay="0"/>
                                  </p:stCondLst>
                                  <p:childTnLst>
                                    <p:animEffect transition="out" filter="blinds(horizontal)">
                                      <p:cBhvr>
                                        <p:cTn id="176" dur="500"/>
                                        <p:tgtEl>
                                          <p:spTgt spid="34"/>
                                        </p:tgtEl>
                                      </p:cBhvr>
                                    </p:animEffect>
                                    <p:set>
                                      <p:cBhvr>
                                        <p:cTn id="177" dur="1" fill="hold">
                                          <p:stCondLst>
                                            <p:cond delay="499"/>
                                          </p:stCondLst>
                                        </p:cTn>
                                        <p:tgtEl>
                                          <p:spTgt spid="34"/>
                                        </p:tgtEl>
                                        <p:attrNameLst>
                                          <p:attrName>style.visibility</p:attrName>
                                        </p:attrNameLst>
                                      </p:cBhvr>
                                      <p:to>
                                        <p:strVal val="hidden"/>
                                      </p:to>
                                    </p:set>
                                  </p:childTnLst>
                                </p:cTn>
                              </p:par>
                              <p:par>
                                <p:cTn id="178" presetID="3" presetClass="exit" presetSubtype="10" fill="hold" nodeType="withEffect">
                                  <p:stCondLst>
                                    <p:cond delay="0"/>
                                  </p:stCondLst>
                                  <p:childTnLst>
                                    <p:animEffect transition="out" filter="blinds(horizontal)">
                                      <p:cBhvr>
                                        <p:cTn id="179" dur="500"/>
                                        <p:tgtEl>
                                          <p:spTgt spid="39"/>
                                        </p:tgtEl>
                                      </p:cBhvr>
                                    </p:animEffect>
                                    <p:set>
                                      <p:cBhvr>
                                        <p:cTn id="180" dur="1" fill="hold">
                                          <p:stCondLst>
                                            <p:cond delay="499"/>
                                          </p:stCondLst>
                                        </p:cTn>
                                        <p:tgtEl>
                                          <p:spTgt spid="39"/>
                                        </p:tgtEl>
                                        <p:attrNameLst>
                                          <p:attrName>style.visibility</p:attrName>
                                        </p:attrNameLst>
                                      </p:cBhvr>
                                      <p:to>
                                        <p:strVal val="hidden"/>
                                      </p:to>
                                    </p:set>
                                  </p:childTnLst>
                                </p:cTn>
                              </p:par>
                              <p:par>
                                <p:cTn id="181" presetID="3" presetClass="exit" presetSubtype="10" fill="hold" nodeType="withEffect">
                                  <p:stCondLst>
                                    <p:cond delay="0"/>
                                  </p:stCondLst>
                                  <p:childTnLst>
                                    <p:animEffect transition="out" filter="blinds(horizontal)">
                                      <p:cBhvr>
                                        <p:cTn id="182" dur="500"/>
                                        <p:tgtEl>
                                          <p:spTgt spid="100357"/>
                                        </p:tgtEl>
                                      </p:cBhvr>
                                    </p:animEffect>
                                    <p:set>
                                      <p:cBhvr>
                                        <p:cTn id="183" dur="1" fill="hold">
                                          <p:stCondLst>
                                            <p:cond delay="499"/>
                                          </p:stCondLst>
                                        </p:cTn>
                                        <p:tgtEl>
                                          <p:spTgt spid="100357"/>
                                        </p:tgtEl>
                                        <p:attrNameLst>
                                          <p:attrName>style.visibility</p:attrName>
                                        </p:attrNameLst>
                                      </p:cBhvr>
                                      <p:to>
                                        <p:strVal val="hidden"/>
                                      </p:to>
                                    </p:set>
                                  </p:childTnLst>
                                </p:cTn>
                              </p:par>
                              <p:par>
                                <p:cTn id="184" presetID="3" presetClass="exit" presetSubtype="10" fill="hold" nodeType="withEffect">
                                  <p:stCondLst>
                                    <p:cond delay="0"/>
                                  </p:stCondLst>
                                  <p:childTnLst>
                                    <p:animEffect transition="out" filter="blinds(horizontal)">
                                      <p:cBhvr>
                                        <p:cTn id="185" dur="500"/>
                                        <p:tgtEl>
                                          <p:spTgt spid="100354"/>
                                        </p:tgtEl>
                                      </p:cBhvr>
                                    </p:animEffect>
                                    <p:set>
                                      <p:cBhvr>
                                        <p:cTn id="186" dur="1" fill="hold">
                                          <p:stCondLst>
                                            <p:cond delay="499"/>
                                          </p:stCondLst>
                                        </p:cTn>
                                        <p:tgtEl>
                                          <p:spTgt spid="100354"/>
                                        </p:tgtEl>
                                        <p:attrNameLst>
                                          <p:attrName>style.visibility</p:attrName>
                                        </p:attrNameLst>
                                      </p:cBhvr>
                                      <p:to>
                                        <p:strVal val="hidden"/>
                                      </p:to>
                                    </p:set>
                                  </p:childTnLst>
                                </p:cTn>
                              </p:par>
                              <p:par>
                                <p:cTn id="187" presetID="3" presetClass="exit" presetSubtype="10" fill="hold" nodeType="withEffect">
                                  <p:stCondLst>
                                    <p:cond delay="0"/>
                                  </p:stCondLst>
                                  <p:childTnLst>
                                    <p:animEffect transition="out" filter="blinds(horizontal)">
                                      <p:cBhvr>
                                        <p:cTn id="188" dur="500"/>
                                        <p:tgtEl>
                                          <p:spTgt spid="35"/>
                                        </p:tgtEl>
                                      </p:cBhvr>
                                    </p:animEffect>
                                    <p:set>
                                      <p:cBhvr>
                                        <p:cTn id="189" dur="1" fill="hold">
                                          <p:stCondLst>
                                            <p:cond delay="499"/>
                                          </p:stCondLst>
                                        </p:cTn>
                                        <p:tgtEl>
                                          <p:spTgt spid="35"/>
                                        </p:tgtEl>
                                        <p:attrNameLst>
                                          <p:attrName>style.visibility</p:attrName>
                                        </p:attrNameLst>
                                      </p:cBhvr>
                                      <p:to>
                                        <p:strVal val="hidden"/>
                                      </p:to>
                                    </p:set>
                                  </p:childTnLst>
                                </p:cTn>
                              </p:par>
                              <p:par>
                                <p:cTn id="190" presetID="3" presetClass="exit" presetSubtype="10" fill="hold" nodeType="withEffect">
                                  <p:stCondLst>
                                    <p:cond delay="0"/>
                                  </p:stCondLst>
                                  <p:childTnLst>
                                    <p:animEffect transition="out" filter="blinds(horizontal)">
                                      <p:cBhvr>
                                        <p:cTn id="191" dur="500"/>
                                        <p:tgtEl>
                                          <p:spTgt spid="77854"/>
                                        </p:tgtEl>
                                      </p:cBhvr>
                                    </p:animEffect>
                                    <p:set>
                                      <p:cBhvr>
                                        <p:cTn id="192" dur="1" fill="hold">
                                          <p:stCondLst>
                                            <p:cond delay="499"/>
                                          </p:stCondLst>
                                        </p:cTn>
                                        <p:tgtEl>
                                          <p:spTgt spid="77854"/>
                                        </p:tgtEl>
                                        <p:attrNameLst>
                                          <p:attrName>style.visibility</p:attrName>
                                        </p:attrNameLst>
                                      </p:cBhvr>
                                      <p:to>
                                        <p:strVal val="hidden"/>
                                      </p:to>
                                    </p:set>
                                  </p:childTnLst>
                                </p:cTn>
                              </p:par>
                              <p:par>
                                <p:cTn id="193" presetID="3" presetClass="exit" presetSubtype="10" fill="hold" grpId="1" nodeType="withEffect">
                                  <p:stCondLst>
                                    <p:cond delay="0"/>
                                  </p:stCondLst>
                                  <p:childTnLst>
                                    <p:animEffect transition="out" filter="blinds(horizontal)">
                                      <p:cBhvr>
                                        <p:cTn id="194" dur="500"/>
                                        <p:tgtEl>
                                          <p:spTgt spid="30"/>
                                        </p:tgtEl>
                                      </p:cBhvr>
                                    </p:animEffect>
                                    <p:set>
                                      <p:cBhvr>
                                        <p:cTn id="195" dur="1" fill="hold">
                                          <p:stCondLst>
                                            <p:cond delay="499"/>
                                          </p:stCondLst>
                                        </p:cTn>
                                        <p:tgtEl>
                                          <p:spTgt spid="30"/>
                                        </p:tgtEl>
                                        <p:attrNameLst>
                                          <p:attrName>style.visibility</p:attrName>
                                        </p:attrNameLst>
                                      </p:cBhvr>
                                      <p:to>
                                        <p:strVal val="hidden"/>
                                      </p:to>
                                    </p:set>
                                  </p:childTnLst>
                                </p:cTn>
                              </p:par>
                              <p:par>
                                <p:cTn id="196" presetID="3" presetClass="exit" presetSubtype="10" fill="hold" nodeType="withEffect">
                                  <p:stCondLst>
                                    <p:cond delay="0"/>
                                  </p:stCondLst>
                                  <p:childTnLst>
                                    <p:animEffect transition="out" filter="blinds(horizontal)">
                                      <p:cBhvr>
                                        <p:cTn id="197" dur="500"/>
                                        <p:tgtEl>
                                          <p:spTgt spid="47"/>
                                        </p:tgtEl>
                                      </p:cBhvr>
                                    </p:animEffect>
                                    <p:set>
                                      <p:cBhvr>
                                        <p:cTn id="198" dur="1" fill="hold">
                                          <p:stCondLst>
                                            <p:cond delay="499"/>
                                          </p:stCondLst>
                                        </p:cTn>
                                        <p:tgtEl>
                                          <p:spTgt spid="47"/>
                                        </p:tgtEl>
                                        <p:attrNameLst>
                                          <p:attrName>style.visibility</p:attrName>
                                        </p:attrNameLst>
                                      </p:cBhvr>
                                      <p:to>
                                        <p:strVal val="hidden"/>
                                      </p:to>
                                    </p:set>
                                  </p:childTnLst>
                                </p:cTn>
                              </p:par>
                              <p:par>
                                <p:cTn id="199" presetID="3" presetClass="exit" presetSubtype="10" fill="hold" grpId="1" nodeType="withEffect">
                                  <p:stCondLst>
                                    <p:cond delay="0"/>
                                  </p:stCondLst>
                                  <p:childTnLst>
                                    <p:animEffect transition="out" filter="blinds(horizontal)">
                                      <p:cBhvr>
                                        <p:cTn id="200" dur="500"/>
                                        <p:tgtEl>
                                          <p:spTgt spid="48"/>
                                        </p:tgtEl>
                                      </p:cBhvr>
                                    </p:animEffect>
                                    <p:set>
                                      <p:cBhvr>
                                        <p:cTn id="201" dur="1" fill="hold">
                                          <p:stCondLst>
                                            <p:cond delay="499"/>
                                          </p:stCondLst>
                                        </p:cTn>
                                        <p:tgtEl>
                                          <p:spTgt spid="48"/>
                                        </p:tgtEl>
                                        <p:attrNameLst>
                                          <p:attrName>style.visibility</p:attrName>
                                        </p:attrNameLst>
                                      </p:cBhvr>
                                      <p:to>
                                        <p:strVal val="hidden"/>
                                      </p:to>
                                    </p:set>
                                  </p:childTnLst>
                                </p:cTn>
                              </p:par>
                              <p:par>
                                <p:cTn id="202" presetID="3" presetClass="exit" presetSubtype="10" fill="hold" nodeType="withEffect">
                                  <p:stCondLst>
                                    <p:cond delay="0"/>
                                  </p:stCondLst>
                                  <p:childTnLst>
                                    <p:animEffect transition="out" filter="blinds(horizontal)">
                                      <p:cBhvr>
                                        <p:cTn id="203" dur="500"/>
                                        <p:tgtEl>
                                          <p:spTgt spid="56"/>
                                        </p:tgtEl>
                                      </p:cBhvr>
                                    </p:animEffect>
                                    <p:set>
                                      <p:cBhvr>
                                        <p:cTn id="204" dur="1" fill="hold">
                                          <p:stCondLst>
                                            <p:cond delay="499"/>
                                          </p:stCondLst>
                                        </p:cTn>
                                        <p:tgtEl>
                                          <p:spTgt spid="56"/>
                                        </p:tgtEl>
                                        <p:attrNameLst>
                                          <p:attrName>style.visibility</p:attrName>
                                        </p:attrNameLst>
                                      </p:cBhvr>
                                      <p:to>
                                        <p:strVal val="hidden"/>
                                      </p:to>
                                    </p:set>
                                  </p:childTnLst>
                                </p:cTn>
                              </p:par>
                              <p:par>
                                <p:cTn id="205" presetID="3" presetClass="exit" presetSubtype="10" fill="hold" nodeType="withEffect">
                                  <p:stCondLst>
                                    <p:cond delay="0"/>
                                  </p:stCondLst>
                                  <p:childTnLst>
                                    <p:animEffect transition="out" filter="blinds(horizontal)">
                                      <p:cBhvr>
                                        <p:cTn id="206" dur="500"/>
                                        <p:tgtEl>
                                          <p:spTgt spid="100358"/>
                                        </p:tgtEl>
                                      </p:cBhvr>
                                    </p:animEffect>
                                    <p:set>
                                      <p:cBhvr>
                                        <p:cTn id="207" dur="1" fill="hold">
                                          <p:stCondLst>
                                            <p:cond delay="499"/>
                                          </p:stCondLst>
                                        </p:cTn>
                                        <p:tgtEl>
                                          <p:spTgt spid="100358"/>
                                        </p:tgtEl>
                                        <p:attrNameLst>
                                          <p:attrName>style.visibility</p:attrName>
                                        </p:attrNameLst>
                                      </p:cBhvr>
                                      <p:to>
                                        <p:strVal val="hidden"/>
                                      </p:to>
                                    </p:set>
                                  </p:childTnLst>
                                </p:cTn>
                              </p:par>
                              <p:par>
                                <p:cTn id="208" presetID="3" presetClass="exit" presetSubtype="10" fill="hold" nodeType="withEffect">
                                  <p:stCondLst>
                                    <p:cond delay="0"/>
                                  </p:stCondLst>
                                  <p:childTnLst>
                                    <p:animEffect transition="out" filter="blinds(horizontal)">
                                      <p:cBhvr>
                                        <p:cTn id="209" dur="500"/>
                                        <p:tgtEl>
                                          <p:spTgt spid="58"/>
                                        </p:tgtEl>
                                      </p:cBhvr>
                                    </p:animEffect>
                                    <p:set>
                                      <p:cBhvr>
                                        <p:cTn id="210" dur="1" fill="hold">
                                          <p:stCondLst>
                                            <p:cond delay="499"/>
                                          </p:stCondLst>
                                        </p:cTn>
                                        <p:tgtEl>
                                          <p:spTgt spid="58"/>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nodeType="click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blinds(horizontal)">
                                      <p:cBhvr>
                                        <p:cTn id="215" dur="500"/>
                                        <p:tgtEl>
                                          <p:spTgt spid="59"/>
                                        </p:tgtEl>
                                      </p:cBhvr>
                                    </p:animEffect>
                                  </p:childTnLst>
                                </p:cTn>
                              </p:par>
                              <p:par>
                                <p:cTn id="216" presetID="8" presetClass="emph" presetSubtype="0" fill="hold" nodeType="withEffect">
                                  <p:stCondLst>
                                    <p:cond delay="0"/>
                                  </p:stCondLst>
                                  <p:childTnLst>
                                    <p:animRot by="21600000">
                                      <p:cBhvr>
                                        <p:cTn id="217" dur="2000" fill="hold"/>
                                        <p:tgtEl>
                                          <p:spTgt spid="59"/>
                                        </p:tgtEl>
                                        <p:attrNameLst>
                                          <p:attrName>r</p:attrName>
                                        </p:attrNameLst>
                                      </p:cBhvr>
                                    </p:animRot>
                                  </p:childTnLst>
                                </p:cTn>
                              </p:par>
                              <p:par>
                                <p:cTn id="218" presetID="6" presetClass="emph" presetSubtype="0" fill="hold" nodeType="withEffect">
                                  <p:stCondLst>
                                    <p:cond delay="0"/>
                                  </p:stCondLst>
                                  <p:childTnLst>
                                    <p:animScale>
                                      <p:cBhvr>
                                        <p:cTn id="219" dur="2000" fill="hold"/>
                                        <p:tgtEl>
                                          <p:spTgt spid="5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48" grpId="0"/>
      <p:bldP spid="4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52400" y="990600"/>
            <a:ext cx="8839200" cy="5867400"/>
          </a:xfrm>
          <a:prstGeom prst="roundRect">
            <a:avLst/>
          </a:prstGeom>
          <a:solidFill>
            <a:schemeClr val="tx1">
              <a:lumMod val="8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p>
            <a:pPr algn="ctr" defTabSz="914099"/>
            <a:endParaRPr lang="en-US" sz="2400" b="1"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pic>
        <p:nvPicPr>
          <p:cNvPr id="101383" name="Picture 7"/>
          <p:cNvPicPr>
            <a:picLocks noChangeAspect="1" noChangeArrowheads="1"/>
          </p:cNvPicPr>
          <p:nvPr/>
        </p:nvPicPr>
        <p:blipFill>
          <a:blip r:embed="rId3"/>
          <a:stretch>
            <a:fillRect/>
          </a:stretch>
        </p:blipFill>
        <p:spPr bwMode="auto">
          <a:xfrm>
            <a:off x="264319" y="1845897"/>
            <a:ext cx="3698080" cy="3792903"/>
          </a:xfrm>
          <a:prstGeom prst="rect">
            <a:avLst/>
          </a:prstGeom>
          <a:noFill/>
          <a:ln w="9525">
            <a:noFill/>
            <a:miter lim="800000"/>
            <a:headEnd/>
            <a:tailEnd/>
          </a:ln>
          <a:effectLst/>
        </p:spPr>
      </p:pic>
      <p:sp>
        <p:nvSpPr>
          <p:cNvPr id="2" name="Title 1"/>
          <p:cNvSpPr>
            <a:spLocks noGrp="1"/>
          </p:cNvSpPr>
          <p:nvPr>
            <p:ph type="title"/>
          </p:nvPr>
        </p:nvSpPr>
        <p:spPr>
          <a:xfrm>
            <a:off x="381000" y="152400"/>
            <a:ext cx="8382000" cy="609398"/>
          </a:xfrm>
        </p:spPr>
        <p:txBody>
          <a:bodyPr/>
          <a:lstStyle/>
          <a:p>
            <a:r>
              <a:rPr sz="4400" smtClean="0"/>
              <a:t>Web Deployment  w/ VS10</a:t>
            </a:r>
            <a:endParaRPr lang="en-US" sz="4400" dirty="0"/>
          </a:p>
        </p:txBody>
      </p:sp>
      <p:pic>
        <p:nvPicPr>
          <p:cNvPr id="101384" name="Picture 8"/>
          <p:cNvPicPr>
            <a:picLocks noChangeAspect="1" noChangeArrowheads="1"/>
          </p:cNvPicPr>
          <p:nvPr/>
        </p:nvPicPr>
        <p:blipFill>
          <a:blip r:embed="rId4"/>
          <a:stretch>
            <a:fillRect/>
          </a:stretch>
        </p:blipFill>
        <p:spPr bwMode="auto">
          <a:xfrm>
            <a:off x="278386" y="1874033"/>
            <a:ext cx="3698081" cy="3792904"/>
          </a:xfrm>
          <a:prstGeom prst="rect">
            <a:avLst/>
          </a:prstGeom>
          <a:noFill/>
          <a:ln w="9525">
            <a:noFill/>
            <a:miter lim="800000"/>
            <a:headEnd/>
            <a:tailEnd/>
          </a:ln>
          <a:effectLst/>
        </p:spPr>
      </p:pic>
      <p:pic>
        <p:nvPicPr>
          <p:cNvPr id="37" name="Picture 15"/>
          <p:cNvPicPr>
            <a:picLocks noChangeAspect="1" noChangeArrowheads="1"/>
          </p:cNvPicPr>
          <p:nvPr/>
        </p:nvPicPr>
        <p:blipFill>
          <a:blip r:embed="rId5"/>
          <a:stretch>
            <a:fillRect/>
          </a:stretch>
        </p:blipFill>
        <p:spPr bwMode="auto">
          <a:xfrm>
            <a:off x="4076615" y="3200400"/>
            <a:ext cx="974651" cy="762000"/>
          </a:xfrm>
          <a:prstGeom prst="rect">
            <a:avLst/>
          </a:prstGeom>
          <a:noFill/>
          <a:ln w="9525">
            <a:noFill/>
            <a:miter lim="800000"/>
            <a:headEnd/>
            <a:tailEnd/>
          </a:ln>
          <a:effectLst/>
        </p:spPr>
      </p:pic>
      <p:sp>
        <p:nvSpPr>
          <p:cNvPr id="43" name="TextBox 42"/>
          <p:cNvSpPr txBox="1"/>
          <p:nvPr/>
        </p:nvSpPr>
        <p:spPr>
          <a:xfrm>
            <a:off x="762000" y="1295400"/>
            <a:ext cx="2743200" cy="457200"/>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Dev Environment</a:t>
            </a:r>
          </a:p>
        </p:txBody>
      </p:sp>
      <p:sp>
        <p:nvSpPr>
          <p:cNvPr id="44" name="TextBox 43"/>
          <p:cNvSpPr txBox="1"/>
          <p:nvPr/>
        </p:nvSpPr>
        <p:spPr>
          <a:xfrm>
            <a:off x="5410200" y="1295400"/>
            <a:ext cx="3276600"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Server Environment</a:t>
            </a:r>
          </a:p>
        </p:txBody>
      </p:sp>
      <p:pic>
        <p:nvPicPr>
          <p:cNvPr id="45" name="Picture 25"/>
          <p:cNvPicPr>
            <a:picLocks noChangeAspect="1" noChangeArrowheads="1"/>
          </p:cNvPicPr>
          <p:nvPr/>
        </p:nvPicPr>
        <p:blipFill>
          <a:blip r:embed="rId6"/>
          <a:stretch>
            <a:fillRect/>
          </a:stretch>
        </p:blipFill>
        <p:spPr bwMode="auto">
          <a:xfrm>
            <a:off x="7736094" y="3733800"/>
            <a:ext cx="1063212" cy="1209675"/>
          </a:xfrm>
          <a:prstGeom prst="rect">
            <a:avLst/>
          </a:prstGeom>
          <a:noFill/>
          <a:ln w="9525">
            <a:noFill/>
            <a:miter lim="800000"/>
            <a:headEnd/>
            <a:tailEnd/>
          </a:ln>
          <a:effectLst/>
        </p:spPr>
      </p:pic>
      <p:pic>
        <p:nvPicPr>
          <p:cNvPr id="101386" name="Picture 10"/>
          <p:cNvPicPr>
            <a:picLocks noChangeAspect="1" noChangeArrowheads="1"/>
          </p:cNvPicPr>
          <p:nvPr/>
        </p:nvPicPr>
        <p:blipFill>
          <a:blip r:embed="rId7"/>
          <a:stretch>
            <a:fillRect/>
          </a:stretch>
        </p:blipFill>
        <p:spPr bwMode="auto">
          <a:xfrm>
            <a:off x="7315200" y="4876800"/>
            <a:ext cx="894245" cy="1795673"/>
          </a:xfrm>
          <a:prstGeom prst="rect">
            <a:avLst/>
          </a:prstGeom>
          <a:noFill/>
          <a:ln w="9525">
            <a:noFill/>
            <a:miter lim="800000"/>
            <a:headEnd/>
            <a:tailEnd/>
          </a:ln>
          <a:effectLst/>
        </p:spPr>
      </p:pic>
      <p:sp>
        <p:nvSpPr>
          <p:cNvPr id="63" name="TextBox 62"/>
          <p:cNvSpPr txBox="1"/>
          <p:nvPr/>
        </p:nvSpPr>
        <p:spPr>
          <a:xfrm>
            <a:off x="1219200" y="6396335"/>
            <a:ext cx="2362200"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MS DEPLOY</a:t>
            </a:r>
          </a:p>
        </p:txBody>
      </p:sp>
      <p:pic>
        <p:nvPicPr>
          <p:cNvPr id="1026" name="Picture 2" descr="C:\Users\vijoshi\Desktop\Images\Used Final\Community.png"/>
          <p:cNvPicPr>
            <a:picLocks noChangeAspect="1" noChangeArrowheads="1"/>
          </p:cNvPicPr>
          <p:nvPr/>
        </p:nvPicPr>
        <p:blipFill>
          <a:blip r:embed="rId8"/>
          <a:srcRect/>
          <a:stretch>
            <a:fillRect/>
          </a:stretch>
        </p:blipFill>
        <p:spPr bwMode="auto">
          <a:xfrm>
            <a:off x="7010400" y="1981200"/>
            <a:ext cx="1749298" cy="1352550"/>
          </a:xfrm>
          <a:prstGeom prst="rect">
            <a:avLst/>
          </a:prstGeom>
          <a:noFill/>
        </p:spPr>
      </p:pic>
      <p:pic>
        <p:nvPicPr>
          <p:cNvPr id="42" name="Picture 40"/>
          <p:cNvPicPr>
            <a:picLocks noChangeAspect="1" noChangeArrowheads="1"/>
          </p:cNvPicPr>
          <p:nvPr/>
        </p:nvPicPr>
        <p:blipFill>
          <a:blip r:embed="rId9"/>
          <a:stretch>
            <a:fillRect/>
          </a:stretch>
        </p:blipFill>
        <p:spPr bwMode="auto">
          <a:xfrm>
            <a:off x="3641865" y="4834320"/>
            <a:ext cx="1539735" cy="221226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000"/>
                                        <p:tgtEl>
                                          <p:spTgt spid="37"/>
                                        </p:tgtEl>
                                      </p:cBhvr>
                                    </p:animEffect>
                                  </p:childTnLst>
                                </p:cTn>
                              </p:par>
                              <p:par>
                                <p:cTn id="8" presetID="5" presetClass="entr" presetSubtype="10" fill="hold" nodeType="withEffect">
                                  <p:stCondLst>
                                    <p:cond delay="0"/>
                                  </p:stCondLst>
                                  <p:childTnLst>
                                    <p:set>
                                      <p:cBhvr>
                                        <p:cTn id="9" dur="1" fill="hold">
                                          <p:stCondLst>
                                            <p:cond delay="0"/>
                                          </p:stCondLst>
                                        </p:cTn>
                                        <p:tgtEl>
                                          <p:spTgt spid="101383"/>
                                        </p:tgtEl>
                                        <p:attrNameLst>
                                          <p:attrName>style.visibility</p:attrName>
                                        </p:attrNameLst>
                                      </p:cBhvr>
                                      <p:to>
                                        <p:strVal val="visible"/>
                                      </p:to>
                                    </p:set>
                                    <p:animEffect transition="in" filter="checkerboard(across)">
                                      <p:cBhvr>
                                        <p:cTn id="10" dur="500"/>
                                        <p:tgtEl>
                                          <p:spTgt spid="101383"/>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01667 -3.33333E-6 L 0.53855 0.00834 " pathEditMode="relative" rAng="0" ptsTypes="AA">
                                      <p:cBhvr>
                                        <p:cTn id="14" dur="2000" fill="hold"/>
                                        <p:tgtEl>
                                          <p:spTgt spid="101383"/>
                                        </p:tgtEl>
                                        <p:attrNameLst>
                                          <p:attrName>ppt_x</p:attrName>
                                          <p:attrName>ppt_y</p:attrName>
                                        </p:attrNameLst>
                                      </p:cBhvr>
                                      <p:rCtr x="261" y="4"/>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fill="hold"/>
                                        <p:tgtEl>
                                          <p:spTgt spid="63"/>
                                        </p:tgtEl>
                                        <p:attrNameLst>
                                          <p:attrName>ppt_x</p:attrName>
                                        </p:attrNameLst>
                                      </p:cBhvr>
                                      <p:tavLst>
                                        <p:tav tm="0">
                                          <p:val>
                                            <p:strVal val="#ppt_x"/>
                                          </p:val>
                                        </p:tav>
                                        <p:tav tm="100000">
                                          <p:val>
                                            <p:strVal val="#ppt_x"/>
                                          </p:val>
                                        </p:tav>
                                      </p:tavLst>
                                    </p:anim>
                                    <p:anim calcmode="lin" valueType="num">
                                      <p:cBhvr additive="base">
                                        <p:cTn id="24" dur="500" fill="hold"/>
                                        <p:tgtEl>
                                          <p:spTgt spid="63"/>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6" presetClass="emph" presetSubtype="0" fill="hold" grpId="1" nodeType="afterEffect">
                                  <p:stCondLst>
                                    <p:cond delay="0"/>
                                  </p:stCondLst>
                                  <p:childTnLst>
                                    <p:animScale>
                                      <p:cBhvr>
                                        <p:cTn id="27" dur="2000" fill="hold"/>
                                        <p:tgtEl>
                                          <p:spTgt spid="63"/>
                                        </p:tgtEl>
                                      </p:cBhvr>
                                      <p:by x="150000" y="150000"/>
                                    </p:animScale>
                                  </p:childTnLst>
                                </p:cTn>
                              </p:par>
                            </p:childTnLst>
                          </p:cTn>
                        </p:par>
                      </p:childTnLst>
                    </p:cTn>
                  </p:par>
                  <p:par>
                    <p:cTn id="28" fill="hold">
                      <p:stCondLst>
                        <p:cond delay="indefinite"/>
                      </p:stCondLst>
                      <p:childTnLst>
                        <p:par>
                          <p:cTn id="29" fill="hold">
                            <p:stCondLst>
                              <p:cond delay="0"/>
                            </p:stCondLst>
                            <p:childTnLst>
                              <p:par>
                                <p:cTn id="30" presetID="49" presetClass="path" presetSubtype="0" accel="50000" decel="50000" fill="hold" nodeType="clickEffect">
                                  <p:stCondLst>
                                    <p:cond delay="0"/>
                                  </p:stCondLst>
                                  <p:childTnLst>
                                    <p:animMotion origin="layout" path="M 0.55521 0.00834 L 0.26354 0.31945 " pathEditMode="relative" rAng="0" ptsTypes="AA">
                                      <p:cBhvr>
                                        <p:cTn id="31" dur="2000" fill="hold"/>
                                        <p:tgtEl>
                                          <p:spTgt spid="101383"/>
                                        </p:tgtEl>
                                        <p:attrNameLst>
                                          <p:attrName>ppt_x</p:attrName>
                                          <p:attrName>ppt_y</p:attrName>
                                        </p:attrNameLst>
                                      </p:cBhvr>
                                      <p:rCtr x="-146" y="156"/>
                                    </p:animMotion>
                                  </p:childTnLst>
                                </p:cTn>
                              </p:par>
                              <p:par>
                                <p:cTn id="32" presetID="9" presetClass="emph" presetSubtype="0" nodeType="withEffect">
                                  <p:stCondLst>
                                    <p:cond delay="0"/>
                                  </p:stCondLst>
                                  <p:childTnLst>
                                    <p:set>
                                      <p:cBhvr rctx="PPT">
                                        <p:cTn id="33" dur="indefinite"/>
                                        <p:tgtEl>
                                          <p:spTgt spid="101383"/>
                                        </p:tgtEl>
                                        <p:attrNameLst>
                                          <p:attrName>style.opacity</p:attrName>
                                        </p:attrNameLst>
                                      </p:cBhvr>
                                      <p:to>
                                        <p:strVal val="0.75"/>
                                      </p:to>
                                    </p:set>
                                    <p:animEffect filter="image" prLst="opacity: 0.75">
                                      <p:cBhvr rctx="IE">
                                        <p:cTn id="34" dur="indefinite"/>
                                        <p:tgtEl>
                                          <p:spTgt spid="101383"/>
                                        </p:tgtEl>
                                      </p:cBhvr>
                                    </p:animEffect>
                                  </p:childTnLst>
                                  <p:subTnLst>
                                    <p:animClr>
                                      <p:cBhvr override="childStyle">
                                        <p:cTn dur="1" fill="hold" display="0" masterRel="nextClick" afterEffect="1"/>
                                        <p:tgtEl>
                                          <p:spTgt spid="101383"/>
                                        </p:tgtEl>
                                        <p:attrNameLst>
                                          <p:attrName>ppt_c</p:attrName>
                                        </p:attrNameLst>
                                      </p:cBhvr>
                                      <p:to>
                                        <a:schemeClr val="tx2"/>
                                      </p:to>
                                    </p:animClr>
                                  </p:subTnLst>
                                </p:cTn>
                              </p:par>
                            </p:childTnLst>
                          </p:cTn>
                        </p:par>
                        <p:par>
                          <p:cTn id="35" fill="hold">
                            <p:stCondLst>
                              <p:cond delay="2000"/>
                            </p:stCondLst>
                            <p:childTnLst>
                              <p:par>
                                <p:cTn id="36" presetID="4" presetClass="exit" presetSubtype="16" fill="hold" nodeType="afterEffect">
                                  <p:stCondLst>
                                    <p:cond delay="0"/>
                                  </p:stCondLst>
                                  <p:childTnLst>
                                    <p:animEffect transition="out" filter="box(in)">
                                      <p:cBhvr>
                                        <p:cTn id="37" dur="500"/>
                                        <p:tgtEl>
                                          <p:spTgt spid="101383"/>
                                        </p:tgtEl>
                                      </p:cBhvr>
                                    </p:animEffect>
                                    <p:set>
                                      <p:cBhvr>
                                        <p:cTn id="38" dur="1" fill="hold">
                                          <p:stCondLst>
                                            <p:cond delay="499"/>
                                          </p:stCondLst>
                                        </p:cTn>
                                        <p:tgtEl>
                                          <p:spTgt spid="10138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01386"/>
                                        </p:tgtEl>
                                        <p:attrNameLst>
                                          <p:attrName>style.visibility</p:attrName>
                                        </p:attrNameLst>
                                      </p:cBhvr>
                                      <p:to>
                                        <p:strVal val="visible"/>
                                      </p:to>
                                    </p:set>
                                    <p:anim calcmode="lin" valueType="num">
                                      <p:cBhvr additive="base">
                                        <p:cTn id="43" dur="1000" fill="hold"/>
                                        <p:tgtEl>
                                          <p:spTgt spid="101386"/>
                                        </p:tgtEl>
                                        <p:attrNameLst>
                                          <p:attrName>ppt_x</p:attrName>
                                        </p:attrNameLst>
                                      </p:cBhvr>
                                      <p:tavLst>
                                        <p:tav tm="0">
                                          <p:val>
                                            <p:strVal val="1+#ppt_w/2"/>
                                          </p:val>
                                        </p:tav>
                                        <p:tav tm="100000">
                                          <p:val>
                                            <p:strVal val="#ppt_x"/>
                                          </p:val>
                                        </p:tav>
                                      </p:tavLst>
                                    </p:anim>
                                    <p:anim calcmode="lin" valueType="num">
                                      <p:cBhvr additive="base">
                                        <p:cTn id="44" dur="1000" fill="hold"/>
                                        <p:tgtEl>
                                          <p:spTgt spid="10138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nodeType="clickEffect">
                                  <p:stCondLst>
                                    <p:cond delay="0"/>
                                  </p:stCondLst>
                                  <p:childTnLst>
                                    <p:animMotion origin="layout" path="M 0.01216 -0.00116 L 0.21754 0.00046 " pathEditMode="relative" rAng="0" ptsTypes="AA">
                                      <p:cBhvr>
                                        <p:cTn id="48" dur="1000" fill="hold"/>
                                        <p:tgtEl>
                                          <p:spTgt spid="42"/>
                                        </p:tgtEl>
                                        <p:attrNameLst>
                                          <p:attrName>ppt_x</p:attrName>
                                          <p:attrName>ppt_y</p:attrName>
                                        </p:attrNameLst>
                                      </p:cBhvr>
                                      <p:rCtr x="103" y="1"/>
                                    </p:animMotion>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fill="hold"/>
                                        <p:tgtEl>
                                          <p:spTgt spid="45"/>
                                        </p:tgtEl>
                                        <p:attrNameLst>
                                          <p:attrName>ppt_x</p:attrName>
                                        </p:attrNameLst>
                                      </p:cBhvr>
                                      <p:tavLst>
                                        <p:tav tm="0">
                                          <p:val>
                                            <p:strVal val="1+#ppt_w/2"/>
                                          </p:val>
                                        </p:tav>
                                        <p:tav tm="100000">
                                          <p:val>
                                            <p:strVal val="#ppt_x"/>
                                          </p:val>
                                        </p:tav>
                                      </p:tavLst>
                                    </p:anim>
                                    <p:anim calcmode="lin" valueType="num">
                                      <p:cBhvr additive="base">
                                        <p:cTn id="5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21754 0.00046 L 0.28802 -0.23403 " pathEditMode="relative" rAng="0" ptsTypes="AA">
                                      <p:cBhvr>
                                        <p:cTn id="58" dur="1000" fill="hold"/>
                                        <p:tgtEl>
                                          <p:spTgt spid="42"/>
                                        </p:tgtEl>
                                        <p:attrNameLst>
                                          <p:attrName>ppt_x</p:attrName>
                                          <p:attrName>ppt_y</p:attrName>
                                        </p:attrNameLst>
                                      </p:cBhvr>
                                      <p:rCtr x="35" y="-117"/>
                                    </p:animMotion>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026"/>
                                        </p:tgtEl>
                                        <p:attrNameLst>
                                          <p:attrName>style.visibility</p:attrName>
                                        </p:attrNameLst>
                                      </p:cBhvr>
                                      <p:to>
                                        <p:strVal val="visible"/>
                                      </p:to>
                                    </p:set>
                                    <p:anim calcmode="lin" valueType="num">
                                      <p:cBhvr additive="base">
                                        <p:cTn id="63" dur="500" fill="hold"/>
                                        <p:tgtEl>
                                          <p:spTgt spid="1026"/>
                                        </p:tgtEl>
                                        <p:attrNameLst>
                                          <p:attrName>ppt_x</p:attrName>
                                        </p:attrNameLst>
                                      </p:cBhvr>
                                      <p:tavLst>
                                        <p:tav tm="0">
                                          <p:val>
                                            <p:strVal val="1+#ppt_w/2"/>
                                          </p:val>
                                        </p:tav>
                                        <p:tav tm="100000">
                                          <p:val>
                                            <p:strVal val="#ppt_x"/>
                                          </p:val>
                                        </p:tav>
                                      </p:tavLst>
                                    </p:anim>
                                    <p:anim calcmode="lin" valueType="num">
                                      <p:cBhvr additive="base">
                                        <p:cTn id="64"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28802 -0.23402 L 0.22586 -0.4662 " pathEditMode="relative" rAng="0" ptsTypes="AA">
                                      <p:cBhvr>
                                        <p:cTn id="68" dur="1000" fill="hold"/>
                                        <p:tgtEl>
                                          <p:spTgt spid="42"/>
                                        </p:tgtEl>
                                        <p:attrNameLst>
                                          <p:attrName>ppt_x</p:attrName>
                                          <p:attrName>ppt_y</p:attrName>
                                        </p:attrNameLst>
                                      </p:cBhvr>
                                      <p:rCtr x="-31" y="-116"/>
                                    </p:animMotion>
                                  </p:childTnLst>
                                </p:cTn>
                              </p:par>
                            </p:childTnLst>
                          </p:cTn>
                        </p:par>
                      </p:childTnLst>
                    </p:cTn>
                  </p:par>
                  <p:par>
                    <p:cTn id="69" fill="hold">
                      <p:stCondLst>
                        <p:cond delay="indefinite"/>
                      </p:stCondLst>
                      <p:childTnLst>
                        <p:par>
                          <p:cTn id="70" fill="hold">
                            <p:stCondLst>
                              <p:cond delay="0"/>
                            </p:stCondLst>
                            <p:childTnLst>
                              <p:par>
                                <p:cTn id="71" presetID="5" presetClass="exit" presetSubtype="10" fill="hold" nodeType="clickEffect">
                                  <p:stCondLst>
                                    <p:cond delay="0"/>
                                  </p:stCondLst>
                                  <p:childTnLst>
                                    <p:animEffect transition="out" filter="checkerboard(across)">
                                      <p:cBhvr>
                                        <p:cTn id="72" dur="500"/>
                                        <p:tgtEl>
                                          <p:spTgt spid="101384"/>
                                        </p:tgtEl>
                                      </p:cBhvr>
                                    </p:animEffect>
                                    <p:set>
                                      <p:cBhvr>
                                        <p:cTn id="73" dur="1" fill="hold">
                                          <p:stCondLst>
                                            <p:cond delay="499"/>
                                          </p:stCondLst>
                                        </p:cTn>
                                        <p:tgtEl>
                                          <p:spTgt spid="101384"/>
                                        </p:tgtEl>
                                        <p:attrNameLst>
                                          <p:attrName>style.visibility</p:attrName>
                                        </p:attrNameLst>
                                      </p:cBhvr>
                                      <p:to>
                                        <p:strVal val="hidden"/>
                                      </p:to>
                                    </p:set>
                                  </p:childTnLst>
                                </p:cTn>
                              </p:par>
                              <p:par>
                                <p:cTn id="74" presetID="5" presetClass="exit" presetSubtype="10" fill="hold" nodeType="withEffect">
                                  <p:stCondLst>
                                    <p:cond delay="0"/>
                                  </p:stCondLst>
                                  <p:childTnLst>
                                    <p:animEffect transition="out" filter="checkerboard(across)">
                                      <p:cBhvr>
                                        <p:cTn id="75" dur="500"/>
                                        <p:tgtEl>
                                          <p:spTgt spid="37"/>
                                        </p:tgtEl>
                                      </p:cBhvr>
                                    </p:animEffect>
                                    <p:set>
                                      <p:cBhvr>
                                        <p:cTn id="76" dur="1" fill="hold">
                                          <p:stCondLst>
                                            <p:cond delay="499"/>
                                          </p:stCondLst>
                                        </p:cTn>
                                        <p:tgtEl>
                                          <p:spTgt spid="37"/>
                                        </p:tgtEl>
                                        <p:attrNameLst>
                                          <p:attrName>style.visibility</p:attrName>
                                        </p:attrNameLst>
                                      </p:cBhvr>
                                      <p:to>
                                        <p:strVal val="hidden"/>
                                      </p:to>
                                    </p:set>
                                  </p:childTnLst>
                                </p:cTn>
                              </p:par>
                              <p:par>
                                <p:cTn id="77" presetID="5" presetClass="exit" presetSubtype="10" fill="hold" nodeType="withEffect">
                                  <p:stCondLst>
                                    <p:cond delay="0"/>
                                  </p:stCondLst>
                                  <p:childTnLst>
                                    <p:animEffect transition="out" filter="checkerboard(across)">
                                      <p:cBhvr>
                                        <p:cTn id="78" dur="500"/>
                                        <p:tgtEl>
                                          <p:spTgt spid="101383"/>
                                        </p:tgtEl>
                                      </p:cBhvr>
                                    </p:animEffect>
                                    <p:set>
                                      <p:cBhvr>
                                        <p:cTn id="79" dur="1" fill="hold">
                                          <p:stCondLst>
                                            <p:cond delay="499"/>
                                          </p:stCondLst>
                                        </p:cTn>
                                        <p:tgtEl>
                                          <p:spTgt spid="101383"/>
                                        </p:tgtEl>
                                        <p:attrNameLst>
                                          <p:attrName>style.visibility</p:attrName>
                                        </p:attrNameLst>
                                      </p:cBhvr>
                                      <p:to>
                                        <p:strVal val="hidden"/>
                                      </p:to>
                                    </p:set>
                                  </p:childTnLst>
                                </p:cTn>
                              </p:par>
                              <p:par>
                                <p:cTn id="80" presetID="5" presetClass="exit" presetSubtype="10" fill="hold" nodeType="withEffect">
                                  <p:stCondLst>
                                    <p:cond delay="0"/>
                                  </p:stCondLst>
                                  <p:childTnLst>
                                    <p:animEffect transition="out" filter="checkerboard(across)">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par>
                                <p:cTn id="83" presetID="5" presetClass="exit" presetSubtype="10" fill="hold" grpId="0" nodeType="withEffect">
                                  <p:stCondLst>
                                    <p:cond delay="0"/>
                                  </p:stCondLst>
                                  <p:childTnLst>
                                    <p:animEffect transition="out" filter="checkerboard(across)">
                                      <p:cBhvr>
                                        <p:cTn id="84" dur="500"/>
                                        <p:tgtEl>
                                          <p:spTgt spid="43"/>
                                        </p:tgtEl>
                                      </p:cBhvr>
                                    </p:animEffect>
                                    <p:set>
                                      <p:cBhvr>
                                        <p:cTn id="85" dur="1" fill="hold">
                                          <p:stCondLst>
                                            <p:cond delay="499"/>
                                          </p:stCondLst>
                                        </p:cTn>
                                        <p:tgtEl>
                                          <p:spTgt spid="43"/>
                                        </p:tgtEl>
                                        <p:attrNameLst>
                                          <p:attrName>style.visibility</p:attrName>
                                        </p:attrNameLst>
                                      </p:cBhvr>
                                      <p:to>
                                        <p:strVal val="hidden"/>
                                      </p:to>
                                    </p:set>
                                  </p:childTnLst>
                                </p:cTn>
                              </p:par>
                              <p:par>
                                <p:cTn id="86" presetID="5" presetClass="exit" presetSubtype="10" fill="hold" grpId="0" nodeType="withEffect">
                                  <p:stCondLst>
                                    <p:cond delay="0"/>
                                  </p:stCondLst>
                                  <p:childTnLst>
                                    <p:animEffect transition="out" filter="checkerboard(across)">
                                      <p:cBhvr>
                                        <p:cTn id="87" dur="500"/>
                                        <p:tgtEl>
                                          <p:spTgt spid="44"/>
                                        </p:tgtEl>
                                      </p:cBhvr>
                                    </p:animEffect>
                                    <p:set>
                                      <p:cBhvr>
                                        <p:cTn id="88" dur="1" fill="hold">
                                          <p:stCondLst>
                                            <p:cond delay="499"/>
                                          </p:stCondLst>
                                        </p:cTn>
                                        <p:tgtEl>
                                          <p:spTgt spid="44"/>
                                        </p:tgtEl>
                                        <p:attrNameLst>
                                          <p:attrName>style.visibility</p:attrName>
                                        </p:attrNameLst>
                                      </p:cBhvr>
                                      <p:to>
                                        <p:strVal val="hidden"/>
                                      </p:to>
                                    </p:set>
                                  </p:childTnLst>
                                </p:cTn>
                              </p:par>
                              <p:par>
                                <p:cTn id="89" presetID="5" presetClass="exit" presetSubtype="10" fill="hold" nodeType="withEffect">
                                  <p:stCondLst>
                                    <p:cond delay="0"/>
                                  </p:stCondLst>
                                  <p:childTnLst>
                                    <p:animEffect transition="out" filter="checkerboard(across)">
                                      <p:cBhvr>
                                        <p:cTn id="90" dur="500"/>
                                        <p:tgtEl>
                                          <p:spTgt spid="45"/>
                                        </p:tgtEl>
                                      </p:cBhvr>
                                    </p:animEffect>
                                    <p:set>
                                      <p:cBhvr>
                                        <p:cTn id="91" dur="1" fill="hold">
                                          <p:stCondLst>
                                            <p:cond delay="499"/>
                                          </p:stCondLst>
                                        </p:cTn>
                                        <p:tgtEl>
                                          <p:spTgt spid="45"/>
                                        </p:tgtEl>
                                        <p:attrNameLst>
                                          <p:attrName>style.visibility</p:attrName>
                                        </p:attrNameLst>
                                      </p:cBhvr>
                                      <p:to>
                                        <p:strVal val="hidden"/>
                                      </p:to>
                                    </p:set>
                                  </p:childTnLst>
                                </p:cTn>
                              </p:par>
                              <p:par>
                                <p:cTn id="92" presetID="5" presetClass="exit" presetSubtype="10" fill="hold" nodeType="withEffect">
                                  <p:stCondLst>
                                    <p:cond delay="0"/>
                                  </p:stCondLst>
                                  <p:childTnLst>
                                    <p:animEffect transition="out" filter="checkerboard(across)">
                                      <p:cBhvr>
                                        <p:cTn id="93" dur="500"/>
                                        <p:tgtEl>
                                          <p:spTgt spid="101386"/>
                                        </p:tgtEl>
                                      </p:cBhvr>
                                    </p:animEffect>
                                    <p:set>
                                      <p:cBhvr>
                                        <p:cTn id="94" dur="1" fill="hold">
                                          <p:stCondLst>
                                            <p:cond delay="499"/>
                                          </p:stCondLst>
                                        </p:cTn>
                                        <p:tgtEl>
                                          <p:spTgt spid="101386"/>
                                        </p:tgtEl>
                                        <p:attrNameLst>
                                          <p:attrName>style.visibility</p:attrName>
                                        </p:attrNameLst>
                                      </p:cBhvr>
                                      <p:to>
                                        <p:strVal val="hidden"/>
                                      </p:to>
                                    </p:set>
                                  </p:childTnLst>
                                </p:cTn>
                              </p:par>
                              <p:par>
                                <p:cTn id="95" presetID="5" presetClass="exit" presetSubtype="10" fill="hold" grpId="2" nodeType="withEffect">
                                  <p:stCondLst>
                                    <p:cond delay="0"/>
                                  </p:stCondLst>
                                  <p:childTnLst>
                                    <p:animEffect transition="out" filter="checkerboard(across)">
                                      <p:cBhvr>
                                        <p:cTn id="96" dur="500"/>
                                        <p:tgtEl>
                                          <p:spTgt spid="63"/>
                                        </p:tgtEl>
                                      </p:cBhvr>
                                    </p:animEffect>
                                    <p:set>
                                      <p:cBhvr>
                                        <p:cTn id="97" dur="1" fill="hold">
                                          <p:stCondLst>
                                            <p:cond delay="499"/>
                                          </p:stCondLst>
                                        </p:cTn>
                                        <p:tgtEl>
                                          <p:spTgt spid="63"/>
                                        </p:tgtEl>
                                        <p:attrNameLst>
                                          <p:attrName>style.visibility</p:attrName>
                                        </p:attrNameLst>
                                      </p:cBhvr>
                                      <p:to>
                                        <p:strVal val="hidden"/>
                                      </p:to>
                                    </p:set>
                                  </p:childTnLst>
                                </p:cTn>
                              </p:par>
                              <p:par>
                                <p:cTn id="98" presetID="5" presetClass="exit" presetSubtype="10" fill="hold" nodeType="withEffect">
                                  <p:stCondLst>
                                    <p:cond delay="0"/>
                                  </p:stCondLst>
                                  <p:childTnLst>
                                    <p:animEffect transition="out" filter="checkerboard(across)">
                                      <p:cBhvr>
                                        <p:cTn id="99" dur="500"/>
                                        <p:tgtEl>
                                          <p:spTgt spid="1026"/>
                                        </p:tgtEl>
                                      </p:cBhvr>
                                    </p:animEffect>
                                    <p:set>
                                      <p:cBhvr>
                                        <p:cTn id="100"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63" grpId="0"/>
      <p:bldP spid="63" grpId="1"/>
      <p:bldP spid="63"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9431" y="4038600"/>
            <a:ext cx="6371367" cy="914400"/>
          </a:xfrm>
        </p:spPr>
        <p:txBody>
          <a:bodyPr/>
          <a:lstStyle/>
          <a:p>
            <a:pPr algn="r"/>
            <a:r>
              <a:rPr lang="en-US" dirty="0" smtClean="0"/>
              <a:t>1-Click Web Deployment </a:t>
            </a:r>
            <a:br>
              <a:rPr lang="en-US" dirty="0" smtClean="0"/>
            </a:br>
            <a:r>
              <a:rPr lang="en-US" dirty="0" smtClean="0"/>
              <a:t>			</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Title 1"/>
          <p:cNvSpPr txBox="1">
            <a:spLocks/>
          </p:cNvSpPr>
          <p:nvPr/>
        </p:nvSpPr>
        <p:spPr>
          <a:xfrm>
            <a:off x="2558877"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VS10 Oct 25</a:t>
            </a:r>
            <a:r>
              <a:rPr lang="en-US" sz="2000" spc="-150" baseline="30000" dirty="0" smtClean="0">
                <a:ln w="3175">
                  <a:noFill/>
                </a:ln>
                <a:gradFill flip="none" rotWithShape="1">
                  <a:gsLst>
                    <a:gs pos="0">
                      <a:schemeClr val="tx1"/>
                    </a:gs>
                    <a:gs pos="86000">
                      <a:schemeClr val="tx1"/>
                    </a:gs>
                  </a:gsLst>
                  <a:lin ang="5400000" scaled="0"/>
                  <a:tileRect/>
                </a:gradFill>
                <a:latin typeface="+mj-lt"/>
                <a:cs typeface="Arial" charset="0"/>
              </a:rPr>
              <a:t>th</a:t>
            </a: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r>
            <a:b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82880" y="627017"/>
            <a:ext cx="8634549" cy="5930537"/>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nvGrpSpPr>
          <p:cNvPr id="162" name="Group 161"/>
          <p:cNvGrpSpPr/>
          <p:nvPr/>
        </p:nvGrpSpPr>
        <p:grpSpPr>
          <a:xfrm>
            <a:off x="4833257" y="770709"/>
            <a:ext cx="3670663" cy="2521131"/>
            <a:chOff x="4833257" y="770709"/>
            <a:chExt cx="3670663" cy="2521131"/>
          </a:xfrm>
        </p:grpSpPr>
        <p:sp>
          <p:nvSpPr>
            <p:cNvPr id="62" name="Rounded Rectangle 61"/>
            <p:cNvSpPr/>
            <p:nvPr/>
          </p:nvSpPr>
          <p:spPr bwMode="auto">
            <a:xfrm>
              <a:off x="4833257" y="770709"/>
              <a:ext cx="3670663" cy="2521131"/>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64" name="TextBox 63"/>
            <p:cNvSpPr txBox="1"/>
            <p:nvPr/>
          </p:nvSpPr>
          <p:spPr>
            <a:xfrm>
              <a:off x="4881150" y="818603"/>
              <a:ext cx="1672045" cy="369332"/>
            </a:xfrm>
            <a:prstGeom prst="rect">
              <a:avLst/>
            </a:prstGeom>
            <a:noFill/>
          </p:spPr>
          <p:txBody>
            <a:bodyPr wrap="square" rtlCol="0">
              <a:spAutoFit/>
            </a:bodyPr>
            <a:lstStyle/>
            <a:p>
              <a:r>
                <a:rPr lang="en-US" dirty="0" smtClean="0">
                  <a:solidFill>
                    <a:schemeClr val="bg1"/>
                  </a:solidFill>
                </a:rPr>
                <a:t>Remote Server</a:t>
              </a:r>
              <a:endParaRPr lang="en-US" dirty="0">
                <a:solidFill>
                  <a:schemeClr val="bg1"/>
                </a:solidFill>
              </a:endParaRPr>
            </a:p>
          </p:txBody>
        </p:sp>
      </p:grpSp>
      <p:grpSp>
        <p:nvGrpSpPr>
          <p:cNvPr id="135" name="Group 134"/>
          <p:cNvGrpSpPr/>
          <p:nvPr/>
        </p:nvGrpSpPr>
        <p:grpSpPr>
          <a:xfrm>
            <a:off x="4833258" y="3344091"/>
            <a:ext cx="3735976" cy="3029800"/>
            <a:chOff x="4833258" y="3344091"/>
            <a:chExt cx="3735976" cy="3029800"/>
          </a:xfrm>
        </p:grpSpPr>
        <p:sp>
          <p:nvSpPr>
            <p:cNvPr id="60" name="Rounded Rectangle 59"/>
            <p:cNvSpPr/>
            <p:nvPr/>
          </p:nvSpPr>
          <p:spPr bwMode="auto">
            <a:xfrm>
              <a:off x="4833258" y="3344091"/>
              <a:ext cx="3735976" cy="3013166"/>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65" name="TextBox 64"/>
            <p:cNvSpPr txBox="1"/>
            <p:nvPr/>
          </p:nvSpPr>
          <p:spPr>
            <a:xfrm>
              <a:off x="5064030" y="6004559"/>
              <a:ext cx="1672045" cy="369332"/>
            </a:xfrm>
            <a:prstGeom prst="rect">
              <a:avLst/>
            </a:prstGeom>
            <a:noFill/>
          </p:spPr>
          <p:txBody>
            <a:bodyPr wrap="square" rtlCol="0">
              <a:spAutoFit/>
            </a:bodyPr>
            <a:lstStyle/>
            <a:p>
              <a:r>
                <a:rPr lang="en-US" dirty="0" smtClean="0">
                  <a:solidFill>
                    <a:schemeClr val="bg1"/>
                  </a:solidFill>
                </a:rPr>
                <a:t>Local Server</a:t>
              </a:r>
              <a:endParaRPr lang="en-US" dirty="0">
                <a:solidFill>
                  <a:schemeClr val="bg1"/>
                </a:solidFill>
              </a:endParaRPr>
            </a:p>
          </p:txBody>
        </p:sp>
      </p:grpSp>
      <p:sp>
        <p:nvSpPr>
          <p:cNvPr id="61" name="Rounded Rectangle 60"/>
          <p:cNvSpPr/>
          <p:nvPr/>
        </p:nvSpPr>
        <p:spPr bwMode="auto">
          <a:xfrm>
            <a:off x="478971" y="779416"/>
            <a:ext cx="4310743" cy="5686698"/>
          </a:xfrm>
          <a:prstGeom prst="roundRect">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 name="Title 1"/>
          <p:cNvSpPr>
            <a:spLocks noGrp="1"/>
          </p:cNvSpPr>
          <p:nvPr>
            <p:ph type="title"/>
          </p:nvPr>
        </p:nvSpPr>
        <p:spPr>
          <a:xfrm>
            <a:off x="387350" y="87085"/>
            <a:ext cx="8369300" cy="553998"/>
          </a:xfrm>
        </p:spPr>
        <p:txBody>
          <a:bodyPr/>
          <a:lstStyle/>
          <a:p>
            <a:r>
              <a:rPr smtClean="0"/>
              <a:t>Data Flow Diagram</a:t>
            </a:r>
            <a:endParaRPr lang="en-US" dirty="0"/>
          </a:p>
        </p:txBody>
      </p:sp>
      <p:pic>
        <p:nvPicPr>
          <p:cNvPr id="1029" name="Picture 5"/>
          <p:cNvPicPr>
            <a:picLocks noChangeAspect="1" noChangeArrowheads="1"/>
          </p:cNvPicPr>
          <p:nvPr/>
        </p:nvPicPr>
        <p:blipFill>
          <a:blip r:embed="rId3"/>
          <a:srcRect/>
          <a:stretch>
            <a:fillRect/>
          </a:stretch>
        </p:blipFill>
        <p:spPr bwMode="auto">
          <a:xfrm>
            <a:off x="807404" y="1167583"/>
            <a:ext cx="786266" cy="943519"/>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72511" y="2832065"/>
            <a:ext cx="1133696" cy="673132"/>
          </a:xfrm>
          <a:prstGeom prst="rect">
            <a:avLst/>
          </a:prstGeom>
          <a:noFill/>
          <a:ln w="9525">
            <a:noFill/>
            <a:miter lim="800000"/>
            <a:headEnd/>
            <a:tailEnd/>
          </a:ln>
          <a:effectLst/>
        </p:spPr>
      </p:pic>
      <p:pic>
        <p:nvPicPr>
          <p:cNvPr id="23" name="Picture 2"/>
          <p:cNvPicPr>
            <a:picLocks noChangeAspect="1" noChangeArrowheads="1"/>
          </p:cNvPicPr>
          <p:nvPr/>
        </p:nvPicPr>
        <p:blipFill>
          <a:blip r:embed="rId5"/>
          <a:stretch>
            <a:fillRect/>
          </a:stretch>
        </p:blipFill>
        <p:spPr bwMode="auto">
          <a:xfrm>
            <a:off x="6226629" y="864326"/>
            <a:ext cx="812916" cy="1200149"/>
          </a:xfrm>
          <a:prstGeom prst="rect">
            <a:avLst/>
          </a:prstGeom>
          <a:noFill/>
          <a:ln w="9525">
            <a:noFill/>
            <a:miter lim="800000"/>
            <a:headEnd/>
            <a:tailEnd/>
          </a:ln>
          <a:effectLst/>
        </p:spPr>
      </p:pic>
      <p:pic>
        <p:nvPicPr>
          <p:cNvPr id="24" name="Picture 40"/>
          <p:cNvPicPr>
            <a:picLocks noChangeAspect="1" noChangeArrowheads="1"/>
          </p:cNvPicPr>
          <p:nvPr/>
        </p:nvPicPr>
        <p:blipFill>
          <a:blip r:embed="rId6"/>
          <a:stretch>
            <a:fillRect/>
          </a:stretch>
        </p:blipFill>
        <p:spPr bwMode="auto">
          <a:xfrm>
            <a:off x="3707179" y="2364377"/>
            <a:ext cx="867686" cy="1246676"/>
          </a:xfrm>
          <a:prstGeom prst="rect">
            <a:avLst/>
          </a:prstGeom>
          <a:noFill/>
          <a:ln w="9525">
            <a:noFill/>
            <a:miter lim="800000"/>
            <a:headEnd/>
            <a:tailEnd/>
          </a:ln>
          <a:effectLst/>
        </p:spPr>
      </p:pic>
      <p:pic>
        <p:nvPicPr>
          <p:cNvPr id="11" name="Picture 5" descr="C:\Users\vijoshi\Desktop\Images\Used Final\DestManifest.png"/>
          <p:cNvPicPr>
            <a:picLocks noChangeAspect="1" noChangeArrowheads="1"/>
          </p:cNvPicPr>
          <p:nvPr/>
        </p:nvPicPr>
        <p:blipFill>
          <a:blip r:embed="rId7"/>
          <a:srcRect/>
          <a:stretch>
            <a:fillRect/>
          </a:stretch>
        </p:blipFill>
        <p:spPr bwMode="auto">
          <a:xfrm>
            <a:off x="2689858" y="4009344"/>
            <a:ext cx="729475" cy="876163"/>
          </a:xfrm>
          <a:prstGeom prst="rect">
            <a:avLst/>
          </a:prstGeom>
          <a:noFill/>
        </p:spPr>
      </p:pic>
      <p:pic>
        <p:nvPicPr>
          <p:cNvPr id="12" name="Picture 6" descr="C:\Users\vijoshi\Desktop\Images\Used Final\sourceManifest.png"/>
          <p:cNvPicPr>
            <a:picLocks noChangeAspect="1" noChangeArrowheads="1"/>
          </p:cNvPicPr>
          <p:nvPr/>
        </p:nvPicPr>
        <p:blipFill>
          <a:blip r:embed="rId8"/>
          <a:srcRect/>
          <a:stretch>
            <a:fillRect/>
          </a:stretch>
        </p:blipFill>
        <p:spPr bwMode="auto">
          <a:xfrm>
            <a:off x="2702923" y="3016567"/>
            <a:ext cx="729475" cy="876163"/>
          </a:xfrm>
          <a:prstGeom prst="rect">
            <a:avLst/>
          </a:prstGeom>
          <a:noFill/>
        </p:spPr>
      </p:pic>
      <p:pic>
        <p:nvPicPr>
          <p:cNvPr id="1031" name="Picture 7" descr="C:\Users\vijoshi\Desktop\Images\green glow sheild.png"/>
          <p:cNvPicPr>
            <a:picLocks noChangeAspect="1" noChangeArrowheads="1"/>
          </p:cNvPicPr>
          <p:nvPr/>
        </p:nvPicPr>
        <p:blipFill>
          <a:blip r:embed="rId9"/>
          <a:srcRect/>
          <a:stretch>
            <a:fillRect/>
          </a:stretch>
        </p:blipFill>
        <p:spPr bwMode="auto">
          <a:xfrm>
            <a:off x="7018293" y="887324"/>
            <a:ext cx="636542" cy="725133"/>
          </a:xfrm>
          <a:prstGeom prst="rect">
            <a:avLst/>
          </a:prstGeom>
          <a:noFill/>
        </p:spPr>
      </p:pic>
      <p:pic>
        <p:nvPicPr>
          <p:cNvPr id="13" name="Picture 8" descr="C:\Users\vijoshi\Desktop\Images\red x.png"/>
          <p:cNvPicPr>
            <a:picLocks noChangeAspect="1" noChangeArrowheads="1"/>
          </p:cNvPicPr>
          <p:nvPr/>
        </p:nvPicPr>
        <p:blipFill>
          <a:blip r:embed="rId10"/>
          <a:srcRect/>
          <a:stretch>
            <a:fillRect/>
          </a:stretch>
        </p:blipFill>
        <p:spPr bwMode="auto">
          <a:xfrm>
            <a:off x="7015973" y="797647"/>
            <a:ext cx="651806" cy="600075"/>
          </a:xfrm>
          <a:prstGeom prst="rect">
            <a:avLst/>
          </a:prstGeom>
          <a:noFill/>
        </p:spPr>
      </p:pic>
      <p:pic>
        <p:nvPicPr>
          <p:cNvPr id="1034" name="Picture 10" descr="C:\Users\vijoshi\Desktop\Images\Used Final\MSDeploy.png"/>
          <p:cNvPicPr>
            <a:picLocks noChangeAspect="1" noChangeArrowheads="1"/>
          </p:cNvPicPr>
          <p:nvPr/>
        </p:nvPicPr>
        <p:blipFill>
          <a:blip r:embed="rId11"/>
          <a:srcRect/>
          <a:stretch>
            <a:fillRect/>
          </a:stretch>
        </p:blipFill>
        <p:spPr bwMode="auto">
          <a:xfrm>
            <a:off x="2538957" y="1358266"/>
            <a:ext cx="1066391" cy="1224458"/>
          </a:xfrm>
          <a:prstGeom prst="rect">
            <a:avLst/>
          </a:prstGeom>
          <a:noFill/>
        </p:spPr>
      </p:pic>
      <p:grpSp>
        <p:nvGrpSpPr>
          <p:cNvPr id="36" name="Group 35"/>
          <p:cNvGrpSpPr/>
          <p:nvPr/>
        </p:nvGrpSpPr>
        <p:grpSpPr>
          <a:xfrm>
            <a:off x="901339" y="5240653"/>
            <a:ext cx="914400" cy="1099299"/>
            <a:chOff x="1358538" y="3411853"/>
            <a:chExt cx="914400" cy="1099299"/>
          </a:xfrm>
        </p:grpSpPr>
        <p:pic>
          <p:nvPicPr>
            <p:cNvPr id="9" name="Picture 4"/>
            <p:cNvPicPr>
              <a:picLocks noChangeAspect="1" noChangeArrowheads="1"/>
            </p:cNvPicPr>
            <p:nvPr/>
          </p:nvPicPr>
          <p:blipFill>
            <a:blip r:embed="rId12"/>
            <a:srcRect/>
            <a:stretch>
              <a:fillRect/>
            </a:stretch>
          </p:blipFill>
          <p:spPr bwMode="auto">
            <a:xfrm>
              <a:off x="1389971" y="3411853"/>
              <a:ext cx="805991" cy="663757"/>
            </a:xfrm>
            <a:prstGeom prst="rect">
              <a:avLst/>
            </a:prstGeom>
            <a:noFill/>
            <a:ln w="9525">
              <a:noFill/>
              <a:miter lim="800000"/>
              <a:headEnd/>
              <a:tailEnd/>
            </a:ln>
            <a:effectLst/>
          </p:spPr>
        </p:pic>
        <p:sp>
          <p:nvSpPr>
            <p:cNvPr id="34" name="TextBox 33"/>
            <p:cNvSpPr txBox="1"/>
            <p:nvPr/>
          </p:nvSpPr>
          <p:spPr>
            <a:xfrm>
              <a:off x="1358538" y="4049487"/>
              <a:ext cx="914400" cy="461665"/>
            </a:xfrm>
            <a:prstGeom prst="rect">
              <a:avLst/>
            </a:prstGeom>
            <a:noFill/>
          </p:spPr>
          <p:txBody>
            <a:bodyPr wrap="square" rtlCol="0">
              <a:spAutoFit/>
            </a:bodyPr>
            <a:lstStyle/>
            <a:p>
              <a:r>
                <a:rPr lang="en-US" sz="1200" b="1" dirty="0" smtClean="0">
                  <a:solidFill>
                    <a:schemeClr val="bg1"/>
                  </a:solidFill>
                </a:rPr>
                <a:t>Pckg Install Command</a:t>
              </a:r>
              <a:endParaRPr lang="en-US" sz="1200" b="1" dirty="0">
                <a:solidFill>
                  <a:schemeClr val="bg1"/>
                </a:solidFill>
              </a:endParaRPr>
            </a:p>
          </p:txBody>
        </p:sp>
      </p:grpSp>
      <p:pic>
        <p:nvPicPr>
          <p:cNvPr id="37" name="Picture 10" descr="C:\Users\vijoshi\Desktop\Images\Used Final\MSDeploy.png"/>
          <p:cNvPicPr>
            <a:picLocks noChangeAspect="1" noChangeArrowheads="1"/>
          </p:cNvPicPr>
          <p:nvPr/>
        </p:nvPicPr>
        <p:blipFill>
          <a:blip r:embed="rId11"/>
          <a:srcRect/>
          <a:stretch>
            <a:fillRect/>
          </a:stretch>
        </p:blipFill>
        <p:spPr bwMode="auto">
          <a:xfrm>
            <a:off x="7407047" y="1184095"/>
            <a:ext cx="1066391" cy="1224458"/>
          </a:xfrm>
          <a:prstGeom prst="rect">
            <a:avLst/>
          </a:prstGeom>
          <a:noFill/>
        </p:spPr>
      </p:pic>
      <p:cxnSp>
        <p:nvCxnSpPr>
          <p:cNvPr id="39" name="Shape 38"/>
          <p:cNvCxnSpPr>
            <a:stCxn id="1029" idx="2"/>
            <a:endCxn id="1033" idx="0"/>
          </p:cNvCxnSpPr>
          <p:nvPr/>
        </p:nvCxnSpPr>
        <p:spPr>
          <a:xfrm rot="16200000" flipH="1">
            <a:off x="909467" y="2402172"/>
            <a:ext cx="720963" cy="13882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Shape 39"/>
          <p:cNvCxnSpPr>
            <a:stCxn id="1033" idx="3"/>
            <a:endCxn id="1034" idx="1"/>
          </p:cNvCxnSpPr>
          <p:nvPr/>
        </p:nvCxnSpPr>
        <p:spPr>
          <a:xfrm flipV="1">
            <a:off x="1906207" y="1970495"/>
            <a:ext cx="632750" cy="1198136"/>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hape 39"/>
          <p:cNvCxnSpPr>
            <a:stCxn id="1034" idx="3"/>
            <a:endCxn id="24" idx="0"/>
          </p:cNvCxnSpPr>
          <p:nvPr/>
        </p:nvCxnSpPr>
        <p:spPr>
          <a:xfrm>
            <a:off x="3605348" y="1970495"/>
            <a:ext cx="535674" cy="39388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Shape 39"/>
          <p:cNvCxnSpPr>
            <a:stCxn id="1033" idx="2"/>
            <a:endCxn id="9" idx="0"/>
          </p:cNvCxnSpPr>
          <p:nvPr/>
        </p:nvCxnSpPr>
        <p:spPr>
          <a:xfrm rot="5400000">
            <a:off x="469836" y="4371130"/>
            <a:ext cx="1735456" cy="359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hape 39"/>
          <p:cNvCxnSpPr>
            <a:stCxn id="1033" idx="3"/>
            <a:endCxn id="12" idx="1"/>
          </p:cNvCxnSpPr>
          <p:nvPr/>
        </p:nvCxnSpPr>
        <p:spPr>
          <a:xfrm>
            <a:off x="1906207" y="3168631"/>
            <a:ext cx="796716" cy="286018"/>
          </a:xfrm>
          <a:prstGeom prst="bentConnector3">
            <a:avLst>
              <a:gd name="adj1" fmla="val 4016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hape 39"/>
          <p:cNvCxnSpPr>
            <a:stCxn id="12" idx="0"/>
            <a:endCxn id="1034" idx="2"/>
          </p:cNvCxnSpPr>
          <p:nvPr/>
        </p:nvCxnSpPr>
        <p:spPr>
          <a:xfrm rot="5400000" flipH="1" flipV="1">
            <a:off x="2852986" y="2797400"/>
            <a:ext cx="433843" cy="449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hape 39"/>
          <p:cNvCxnSpPr>
            <a:stCxn id="1033" idx="2"/>
            <a:endCxn id="11" idx="1"/>
          </p:cNvCxnSpPr>
          <p:nvPr/>
        </p:nvCxnSpPr>
        <p:spPr>
          <a:xfrm rot="16200000" flipH="1">
            <a:off x="1543494" y="3301061"/>
            <a:ext cx="942229" cy="135049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136464" y="718455"/>
            <a:ext cx="1672045" cy="369332"/>
          </a:xfrm>
          <a:prstGeom prst="rect">
            <a:avLst/>
          </a:prstGeom>
          <a:noFill/>
        </p:spPr>
        <p:txBody>
          <a:bodyPr wrap="square" rtlCol="0">
            <a:spAutoFit/>
          </a:bodyPr>
          <a:lstStyle/>
          <a:p>
            <a:r>
              <a:rPr lang="en-US" dirty="0" smtClean="0">
                <a:solidFill>
                  <a:schemeClr val="bg1"/>
                </a:solidFill>
              </a:rPr>
              <a:t>Dev Box</a:t>
            </a:r>
            <a:endParaRPr lang="en-US" dirty="0">
              <a:solidFill>
                <a:schemeClr val="bg1"/>
              </a:solidFill>
            </a:endParaRPr>
          </a:p>
        </p:txBody>
      </p:sp>
      <p:pic>
        <p:nvPicPr>
          <p:cNvPr id="97" name="Picture 2" descr="C:\Users\vijoshi\Desktop\Images\cloud internet.png"/>
          <p:cNvPicPr>
            <a:picLocks noChangeAspect="1" noChangeArrowheads="1"/>
          </p:cNvPicPr>
          <p:nvPr/>
        </p:nvPicPr>
        <p:blipFill>
          <a:blip r:embed="rId13"/>
          <a:srcRect/>
          <a:stretch>
            <a:fillRect/>
          </a:stretch>
        </p:blipFill>
        <p:spPr bwMode="auto">
          <a:xfrm>
            <a:off x="4260803" y="1123404"/>
            <a:ext cx="1610783" cy="1188991"/>
          </a:xfrm>
          <a:prstGeom prst="rect">
            <a:avLst/>
          </a:prstGeom>
          <a:noFill/>
        </p:spPr>
      </p:pic>
      <p:pic>
        <p:nvPicPr>
          <p:cNvPr id="98" name="Picture 10" descr="C:\Users\vijoshi\Desktop\Images\Used Final\MSDeploy.png"/>
          <p:cNvPicPr>
            <a:picLocks noChangeAspect="1" noChangeArrowheads="1"/>
          </p:cNvPicPr>
          <p:nvPr/>
        </p:nvPicPr>
        <p:blipFill>
          <a:blip r:embed="rId11"/>
          <a:srcRect/>
          <a:stretch>
            <a:fillRect/>
          </a:stretch>
        </p:blipFill>
        <p:spPr bwMode="auto">
          <a:xfrm>
            <a:off x="7063059" y="4824278"/>
            <a:ext cx="1066391" cy="1224458"/>
          </a:xfrm>
          <a:prstGeom prst="rect">
            <a:avLst/>
          </a:prstGeom>
          <a:noFill/>
        </p:spPr>
      </p:pic>
      <p:cxnSp>
        <p:nvCxnSpPr>
          <p:cNvPr id="111" name="Shape 39"/>
          <p:cNvCxnSpPr>
            <a:stCxn id="1034" idx="0"/>
            <a:endCxn id="23" idx="1"/>
          </p:cNvCxnSpPr>
          <p:nvPr/>
        </p:nvCxnSpPr>
        <p:spPr>
          <a:xfrm rot="16200000" flipH="1">
            <a:off x="4596323" y="-165905"/>
            <a:ext cx="106135" cy="3154476"/>
          </a:xfrm>
          <a:prstGeom prst="bentConnector4">
            <a:avLst>
              <a:gd name="adj1" fmla="val -215386"/>
              <a:gd name="adj2" fmla="val 58865"/>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hape 39"/>
          <p:cNvCxnSpPr>
            <a:stCxn id="1029" idx="3"/>
            <a:endCxn id="1034" idx="1"/>
          </p:cNvCxnSpPr>
          <p:nvPr/>
        </p:nvCxnSpPr>
        <p:spPr>
          <a:xfrm>
            <a:off x="1593670" y="1639343"/>
            <a:ext cx="945287" cy="331152"/>
          </a:xfrm>
          <a:prstGeom prst="bentConnector3">
            <a:avLst>
              <a:gd name="adj1" fmla="val 6658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1" name="Shape 39"/>
          <p:cNvCxnSpPr/>
          <p:nvPr/>
        </p:nvCxnSpPr>
        <p:spPr>
          <a:xfrm rot="16200000" flipH="1">
            <a:off x="4833258" y="4754881"/>
            <a:ext cx="940524"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4" name="Shape 39"/>
          <p:cNvCxnSpPr/>
          <p:nvPr/>
        </p:nvCxnSpPr>
        <p:spPr>
          <a:xfrm rot="10800000" flipV="1">
            <a:off x="5316585" y="4924699"/>
            <a:ext cx="496387" cy="22207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7" name="Shape 39"/>
          <p:cNvCxnSpPr>
            <a:endCxn id="98" idx="1"/>
          </p:cNvCxnSpPr>
          <p:nvPr/>
        </p:nvCxnSpPr>
        <p:spPr>
          <a:xfrm flipV="1">
            <a:off x="5643154" y="5436507"/>
            <a:ext cx="1419905" cy="28502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36" name="Picture 2"/>
          <p:cNvPicPr>
            <a:picLocks noChangeAspect="1" noChangeArrowheads="1"/>
          </p:cNvPicPr>
          <p:nvPr/>
        </p:nvPicPr>
        <p:blipFill>
          <a:blip r:embed="rId5"/>
          <a:stretch>
            <a:fillRect/>
          </a:stretch>
        </p:blipFill>
        <p:spPr bwMode="auto">
          <a:xfrm>
            <a:off x="6666411" y="3394166"/>
            <a:ext cx="812916" cy="1200149"/>
          </a:xfrm>
          <a:prstGeom prst="rect">
            <a:avLst/>
          </a:prstGeom>
          <a:noFill/>
          <a:ln w="9525">
            <a:noFill/>
            <a:miter lim="800000"/>
            <a:headEnd/>
            <a:tailEnd/>
          </a:ln>
          <a:effectLst/>
        </p:spPr>
      </p:pic>
      <p:cxnSp>
        <p:nvCxnSpPr>
          <p:cNvPr id="137" name="Shape 39"/>
          <p:cNvCxnSpPr>
            <a:stCxn id="98" idx="3"/>
            <a:endCxn id="136" idx="3"/>
          </p:cNvCxnSpPr>
          <p:nvPr/>
        </p:nvCxnSpPr>
        <p:spPr>
          <a:xfrm flipH="1" flipV="1">
            <a:off x="7479327" y="3994241"/>
            <a:ext cx="650123" cy="1442266"/>
          </a:xfrm>
          <a:prstGeom prst="bentConnector3">
            <a:avLst>
              <a:gd name="adj1" fmla="val -3516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49" name="Picture 5" descr="C:\Users\vijoshi\Desktop\Images\Used Final\DestManifest.png"/>
          <p:cNvPicPr>
            <a:picLocks noChangeAspect="1" noChangeArrowheads="1"/>
          </p:cNvPicPr>
          <p:nvPr/>
        </p:nvPicPr>
        <p:blipFill>
          <a:blip r:embed="rId7"/>
          <a:srcRect/>
          <a:stretch>
            <a:fillRect/>
          </a:stretch>
        </p:blipFill>
        <p:spPr bwMode="auto">
          <a:xfrm>
            <a:off x="2685502" y="4018051"/>
            <a:ext cx="729475" cy="876163"/>
          </a:xfrm>
          <a:prstGeom prst="rect">
            <a:avLst/>
          </a:prstGeom>
          <a:noFill/>
        </p:spPr>
      </p:pic>
      <p:grpSp>
        <p:nvGrpSpPr>
          <p:cNvPr id="150" name="Group 149"/>
          <p:cNvGrpSpPr/>
          <p:nvPr/>
        </p:nvGrpSpPr>
        <p:grpSpPr>
          <a:xfrm>
            <a:off x="896983" y="5249360"/>
            <a:ext cx="914400" cy="1099299"/>
            <a:chOff x="1358538" y="3411853"/>
            <a:chExt cx="914400" cy="1099299"/>
          </a:xfrm>
        </p:grpSpPr>
        <p:pic>
          <p:nvPicPr>
            <p:cNvPr id="151" name="Picture 4"/>
            <p:cNvPicPr>
              <a:picLocks noChangeAspect="1" noChangeArrowheads="1"/>
            </p:cNvPicPr>
            <p:nvPr/>
          </p:nvPicPr>
          <p:blipFill>
            <a:blip r:embed="rId12"/>
            <a:srcRect/>
            <a:stretch>
              <a:fillRect/>
            </a:stretch>
          </p:blipFill>
          <p:spPr bwMode="auto">
            <a:xfrm>
              <a:off x="1389971" y="3411853"/>
              <a:ext cx="805991" cy="663757"/>
            </a:xfrm>
            <a:prstGeom prst="rect">
              <a:avLst/>
            </a:prstGeom>
            <a:noFill/>
            <a:ln w="9525">
              <a:noFill/>
              <a:miter lim="800000"/>
              <a:headEnd/>
              <a:tailEnd/>
            </a:ln>
            <a:effectLst/>
          </p:spPr>
        </p:pic>
        <p:sp>
          <p:nvSpPr>
            <p:cNvPr id="152" name="TextBox 151"/>
            <p:cNvSpPr txBox="1"/>
            <p:nvPr/>
          </p:nvSpPr>
          <p:spPr>
            <a:xfrm>
              <a:off x="1358538" y="4049487"/>
              <a:ext cx="914400" cy="461665"/>
            </a:xfrm>
            <a:prstGeom prst="rect">
              <a:avLst/>
            </a:prstGeom>
            <a:noFill/>
          </p:spPr>
          <p:txBody>
            <a:bodyPr wrap="square" rtlCol="0">
              <a:spAutoFit/>
            </a:bodyPr>
            <a:lstStyle/>
            <a:p>
              <a:r>
                <a:rPr lang="en-US" sz="1200" b="1" dirty="0" smtClean="0">
                  <a:solidFill>
                    <a:schemeClr val="bg1"/>
                  </a:solidFill>
                </a:rPr>
                <a:t>Pckg Install Command</a:t>
              </a:r>
              <a:endParaRPr lang="en-US" sz="1200" b="1" dirty="0">
                <a:solidFill>
                  <a:schemeClr val="bg1"/>
                </a:solidFill>
              </a:endParaRPr>
            </a:p>
          </p:txBody>
        </p:sp>
      </p:grpSp>
      <p:pic>
        <p:nvPicPr>
          <p:cNvPr id="148" name="Picture 40"/>
          <p:cNvPicPr>
            <a:picLocks noChangeAspect="1" noChangeArrowheads="1"/>
          </p:cNvPicPr>
          <p:nvPr/>
        </p:nvPicPr>
        <p:blipFill>
          <a:blip r:embed="rId6"/>
          <a:stretch>
            <a:fillRect/>
          </a:stretch>
        </p:blipFill>
        <p:spPr bwMode="auto">
          <a:xfrm>
            <a:off x="3715886" y="2360021"/>
            <a:ext cx="867686" cy="1246676"/>
          </a:xfrm>
          <a:prstGeom prst="rect">
            <a:avLst/>
          </a:prstGeom>
          <a:noFill/>
          <a:ln w="9525">
            <a:noFill/>
            <a:miter lim="800000"/>
            <a:headEnd/>
            <a:tailEnd/>
          </a:ln>
          <a:effectLst/>
        </p:spPr>
      </p:pic>
      <p:cxnSp>
        <p:nvCxnSpPr>
          <p:cNvPr id="163" name="Shape 39"/>
          <p:cNvCxnSpPr>
            <a:endCxn id="37" idx="1"/>
          </p:cNvCxnSpPr>
          <p:nvPr/>
        </p:nvCxnSpPr>
        <p:spPr>
          <a:xfrm>
            <a:off x="6962502" y="1645920"/>
            <a:ext cx="444545" cy="15040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66" name="Picture 5" descr="C:\Users\vijoshi\Desktop\Images\Used Final\DestManifest.png"/>
          <p:cNvPicPr>
            <a:picLocks noChangeAspect="1" noChangeArrowheads="1"/>
          </p:cNvPicPr>
          <p:nvPr/>
        </p:nvPicPr>
        <p:blipFill>
          <a:blip r:embed="rId7"/>
          <a:srcRect/>
          <a:stretch>
            <a:fillRect/>
          </a:stretch>
        </p:blipFill>
        <p:spPr bwMode="auto">
          <a:xfrm>
            <a:off x="2681146" y="4013695"/>
            <a:ext cx="729475" cy="876163"/>
          </a:xfrm>
          <a:prstGeom prst="rect">
            <a:avLst/>
          </a:prstGeom>
          <a:noFill/>
        </p:spPr>
      </p:pic>
      <p:pic>
        <p:nvPicPr>
          <p:cNvPr id="167" name="Picture 40"/>
          <p:cNvPicPr>
            <a:picLocks noChangeAspect="1" noChangeArrowheads="1"/>
          </p:cNvPicPr>
          <p:nvPr/>
        </p:nvPicPr>
        <p:blipFill>
          <a:blip r:embed="rId6"/>
          <a:stretch>
            <a:fillRect/>
          </a:stretch>
        </p:blipFill>
        <p:spPr bwMode="auto">
          <a:xfrm>
            <a:off x="3711530" y="2355665"/>
            <a:ext cx="867686" cy="1246676"/>
          </a:xfrm>
          <a:prstGeom prst="rect">
            <a:avLst/>
          </a:prstGeom>
          <a:noFill/>
          <a:ln w="9525">
            <a:noFill/>
            <a:miter lim="800000"/>
            <a:headEnd/>
            <a:tailEnd/>
          </a:ln>
          <a:effectLst/>
        </p:spPr>
      </p:pic>
      <p:cxnSp>
        <p:nvCxnSpPr>
          <p:cNvPr id="174" name="Shape 39"/>
          <p:cNvCxnSpPr/>
          <p:nvPr/>
        </p:nvCxnSpPr>
        <p:spPr>
          <a:xfrm flipV="1">
            <a:off x="5708469" y="2116183"/>
            <a:ext cx="1750422" cy="261257"/>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7" name="Shape 39"/>
          <p:cNvCxnSpPr>
            <a:endCxn id="37" idx="2"/>
          </p:cNvCxnSpPr>
          <p:nvPr/>
        </p:nvCxnSpPr>
        <p:spPr>
          <a:xfrm flipV="1">
            <a:off x="7302137" y="2408553"/>
            <a:ext cx="638106" cy="32158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3" name="Shape 39"/>
          <p:cNvCxnSpPr>
            <a:stCxn id="37" idx="0"/>
            <a:endCxn id="23" idx="3"/>
          </p:cNvCxnSpPr>
          <p:nvPr/>
        </p:nvCxnSpPr>
        <p:spPr>
          <a:xfrm rot="16200000" flipH="1" flipV="1">
            <a:off x="7349741" y="873899"/>
            <a:ext cx="280306" cy="900698"/>
          </a:xfrm>
          <a:prstGeom prst="bentConnector4">
            <a:avLst>
              <a:gd name="adj1" fmla="val -81554"/>
              <a:gd name="adj2" fmla="val 79599"/>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9"/>
                                        </p:tgtEl>
                                        <p:attrNameLst>
                                          <p:attrName>style.visibility</p:attrName>
                                        </p:attrNameLst>
                                      </p:cBhvr>
                                      <p:to>
                                        <p:strVal val="visible"/>
                                      </p:to>
                                    </p:set>
                                    <p:animEffect transition="in" filter="blinds(horizontal)">
                                      <p:cBhvr>
                                        <p:cTn id="15" dur="500"/>
                                        <p:tgtEl>
                                          <p:spTgt spid="1029"/>
                                        </p:tgtEl>
                                      </p:cBhvr>
                                    </p:animEffect>
                                  </p:childTnLst>
                                </p:cTn>
                              </p:par>
                              <p:par>
                                <p:cTn id="16" presetID="3" presetClass="entr" presetSubtype="10" fill="hold" nodeType="withEffect">
                                  <p:stCondLst>
                                    <p:cond delay="0"/>
                                  </p:stCondLst>
                                  <p:childTnLst>
                                    <p:set>
                                      <p:cBhvr>
                                        <p:cTn id="17" dur="1" fill="hold">
                                          <p:stCondLst>
                                            <p:cond delay="0"/>
                                          </p:stCondLst>
                                        </p:cTn>
                                        <p:tgtEl>
                                          <p:spTgt spid="1033"/>
                                        </p:tgtEl>
                                        <p:attrNameLst>
                                          <p:attrName>style.visibility</p:attrName>
                                        </p:attrNameLst>
                                      </p:cBhvr>
                                      <p:to>
                                        <p:strVal val="visible"/>
                                      </p:to>
                                    </p:set>
                                    <p:animEffect transition="in" filter="blinds(horizontal)">
                                      <p:cBhvr>
                                        <p:cTn id="18" dur="500"/>
                                        <p:tgtEl>
                                          <p:spTgt spid="1033"/>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20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2"/>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29" dur="500"/>
                                        <p:tgtEl>
                                          <p:spTgt spid="49"/>
                                        </p:tgtEl>
                                      </p:cBhvr>
                                    </p:animEffect>
                                  </p:childTnLst>
                                </p:cTn>
                              </p:par>
                              <p:par>
                                <p:cTn id="30" presetID="4" presetClass="entr" presetSubtype="16"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ppt_x</p:attrName>
                                        </p:attrNameLst>
                                      </p:cBhvr>
                                      <p:tavLst>
                                        <p:tav tm="0">
                                          <p:val>
                                            <p:strVal val="#ppt_x-.2"/>
                                          </p:val>
                                        </p:tav>
                                        <p:tav tm="100000">
                                          <p:val>
                                            <p:strVal val="#ppt_x"/>
                                          </p:val>
                                        </p:tav>
                                      </p:tavLst>
                                    </p:anim>
                                    <p:anim calcmode="lin" valueType="num">
                                      <p:cBhvr>
                                        <p:cTn id="38" dur="5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39" dur="500"/>
                                        <p:tgtEl>
                                          <p:spTgt spid="40"/>
                                        </p:tgtEl>
                                      </p:cBhvr>
                                    </p:animEffect>
                                  </p:childTnLst>
                                </p:cTn>
                              </p:par>
                              <p:par>
                                <p:cTn id="40" presetID="4" presetClass="entr" presetSubtype="16" fill="hold" nodeType="withEffect">
                                  <p:stCondLst>
                                    <p:cond delay="0"/>
                                  </p:stCondLst>
                                  <p:childTnLst>
                                    <p:set>
                                      <p:cBhvr>
                                        <p:cTn id="41" dur="1" fill="hold">
                                          <p:stCondLst>
                                            <p:cond delay="0"/>
                                          </p:stCondLst>
                                        </p:cTn>
                                        <p:tgtEl>
                                          <p:spTgt spid="1034"/>
                                        </p:tgtEl>
                                        <p:attrNameLst>
                                          <p:attrName>style.visibility</p:attrName>
                                        </p:attrNameLst>
                                      </p:cBhvr>
                                      <p:to>
                                        <p:strVal val="visible"/>
                                      </p:to>
                                    </p:set>
                                    <p:animEffect transition="in" filter="box(in)">
                                      <p:cBhvr>
                                        <p:cTn id="42" dur="500"/>
                                        <p:tgtEl>
                                          <p:spTgt spid="1034"/>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116"/>
                                        </p:tgtEl>
                                        <p:attrNameLst>
                                          <p:attrName>style.visibility</p:attrName>
                                        </p:attrNameLst>
                                      </p:cBhvr>
                                      <p:to>
                                        <p:strVal val="visible"/>
                                      </p:to>
                                    </p:set>
                                    <p:anim calcmode="lin" valueType="num">
                                      <p:cBhvr>
                                        <p:cTn id="47" dur="500" fill="hold"/>
                                        <p:tgtEl>
                                          <p:spTgt spid="116"/>
                                        </p:tgtEl>
                                        <p:attrNameLst>
                                          <p:attrName>ppt_x</p:attrName>
                                        </p:attrNameLst>
                                      </p:cBhvr>
                                      <p:tavLst>
                                        <p:tav tm="0">
                                          <p:val>
                                            <p:strVal val="#ppt_x-.2"/>
                                          </p:val>
                                        </p:tav>
                                        <p:tav tm="100000">
                                          <p:val>
                                            <p:strVal val="#ppt_x"/>
                                          </p:val>
                                        </p:tav>
                                      </p:tavLst>
                                    </p:anim>
                                    <p:anim calcmode="lin" valueType="num">
                                      <p:cBhvr>
                                        <p:cTn id="48" dur="500" fill="hold"/>
                                        <p:tgtEl>
                                          <p:spTgt spid="116"/>
                                        </p:tgtEl>
                                        <p:attrNameLst>
                                          <p:attrName>ppt_y</p:attrName>
                                        </p:attrNameLst>
                                      </p:cBhvr>
                                      <p:tavLst>
                                        <p:tav tm="0">
                                          <p:val>
                                            <p:strVal val="#ppt_y"/>
                                          </p:val>
                                        </p:tav>
                                        <p:tav tm="100000">
                                          <p:val>
                                            <p:strVal val="#ppt_y"/>
                                          </p:val>
                                        </p:tav>
                                      </p:tavLst>
                                    </p:anim>
                                    <p:animEffect transition="in" filter="wipe(right)" prLst="gradientSize: 0.1">
                                      <p:cBhvr>
                                        <p:cTn id="49" dur="500"/>
                                        <p:tgtEl>
                                          <p:spTgt spid="116"/>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20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p:cTn id="57" dur="500" fill="hold"/>
                                        <p:tgtEl>
                                          <p:spTgt spid="43"/>
                                        </p:tgtEl>
                                        <p:attrNameLst>
                                          <p:attrName>ppt_x</p:attrName>
                                        </p:attrNameLst>
                                      </p:cBhvr>
                                      <p:tavLst>
                                        <p:tav tm="0">
                                          <p:val>
                                            <p:strVal val="#ppt_x-.2"/>
                                          </p:val>
                                        </p:tav>
                                        <p:tav tm="100000">
                                          <p:val>
                                            <p:strVal val="#ppt_x"/>
                                          </p:val>
                                        </p:tav>
                                      </p:tavLst>
                                    </p:anim>
                                    <p:anim calcmode="lin" valueType="num">
                                      <p:cBhvr>
                                        <p:cTn id="58" dur="5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59" dur="500"/>
                                        <p:tgtEl>
                                          <p:spTgt spid="43"/>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ppt_w</p:attrName>
                                        </p:attrNameLst>
                                      </p:cBhvr>
                                      <p:tavLst>
                                        <p:tav tm="0">
                                          <p:val>
                                            <p:fltVal val="0"/>
                                          </p:val>
                                        </p:tav>
                                        <p:tav tm="100000">
                                          <p:val>
                                            <p:strVal val="#ppt_w"/>
                                          </p:val>
                                        </p:tav>
                                      </p:tavLst>
                                    </p:anim>
                                    <p:anim calcmode="lin" valueType="num">
                                      <p:cBhvr>
                                        <p:cTn id="63" dur="500" fill="hold"/>
                                        <p:tgtEl>
                                          <p:spTgt spid="24"/>
                                        </p:tgtEl>
                                        <p:attrNameLst>
                                          <p:attrName>ppt_h</p:attrName>
                                        </p:attrNameLst>
                                      </p:cBhvr>
                                      <p:tavLst>
                                        <p:tav tm="0">
                                          <p:val>
                                            <p:fltVal val="0"/>
                                          </p:val>
                                        </p:tav>
                                        <p:tav tm="100000">
                                          <p:val>
                                            <p:strVal val="#ppt_h"/>
                                          </p:val>
                                        </p:tav>
                                      </p:tavLst>
                                    </p:anim>
                                    <p:anim calcmode="lin" valueType="num">
                                      <p:cBhvr>
                                        <p:cTn id="64" dur="500" fill="hold"/>
                                        <p:tgtEl>
                                          <p:spTgt spid="24"/>
                                        </p:tgtEl>
                                        <p:attrNameLst>
                                          <p:attrName>style.rotation</p:attrName>
                                        </p:attrNameLst>
                                      </p:cBhvr>
                                      <p:tavLst>
                                        <p:tav tm="0">
                                          <p:val>
                                            <p:fltVal val="90"/>
                                          </p:val>
                                        </p:tav>
                                        <p:tav tm="100000">
                                          <p:val>
                                            <p:fltVal val="0"/>
                                          </p:val>
                                        </p:tav>
                                      </p:tavLst>
                                    </p:anim>
                                    <p:animEffect transition="in" filter="fade">
                                      <p:cBhvr>
                                        <p:cTn id="65" dur="500"/>
                                        <p:tgtEl>
                                          <p:spTgt spid="24"/>
                                        </p:tgtEl>
                                      </p:cBhvr>
                                    </p:animEffect>
                                  </p:childTnLst>
                                </p:cTn>
                              </p:par>
                              <p:par>
                                <p:cTn id="66" presetID="31" presetClass="entr" presetSubtype="0" fill="hold" nodeType="withEffect">
                                  <p:stCondLst>
                                    <p:cond delay="0"/>
                                  </p:stCondLst>
                                  <p:iterate type="lt">
                                    <p:tmPct val="5000"/>
                                  </p:iterate>
                                  <p:childTnLst>
                                    <p:set>
                                      <p:cBhvr>
                                        <p:cTn id="67" dur="1" fill="hold">
                                          <p:stCondLst>
                                            <p:cond delay="0"/>
                                          </p:stCondLst>
                                        </p:cTn>
                                        <p:tgtEl>
                                          <p:spTgt spid="148"/>
                                        </p:tgtEl>
                                        <p:attrNameLst>
                                          <p:attrName>style.visibility</p:attrName>
                                        </p:attrNameLst>
                                      </p:cBhvr>
                                      <p:to>
                                        <p:strVal val="visible"/>
                                      </p:to>
                                    </p:set>
                                    <p:anim calcmode="lin" valueType="num">
                                      <p:cBhvr>
                                        <p:cTn id="68" dur="500" fill="hold"/>
                                        <p:tgtEl>
                                          <p:spTgt spid="148"/>
                                        </p:tgtEl>
                                        <p:attrNameLst>
                                          <p:attrName>ppt_w</p:attrName>
                                        </p:attrNameLst>
                                      </p:cBhvr>
                                      <p:tavLst>
                                        <p:tav tm="0">
                                          <p:val>
                                            <p:fltVal val="0"/>
                                          </p:val>
                                        </p:tav>
                                        <p:tav tm="100000">
                                          <p:val>
                                            <p:strVal val="#ppt_w"/>
                                          </p:val>
                                        </p:tav>
                                      </p:tavLst>
                                    </p:anim>
                                    <p:anim calcmode="lin" valueType="num">
                                      <p:cBhvr>
                                        <p:cTn id="69" dur="500" fill="hold"/>
                                        <p:tgtEl>
                                          <p:spTgt spid="148"/>
                                        </p:tgtEl>
                                        <p:attrNameLst>
                                          <p:attrName>ppt_h</p:attrName>
                                        </p:attrNameLst>
                                      </p:cBhvr>
                                      <p:tavLst>
                                        <p:tav tm="0">
                                          <p:val>
                                            <p:fltVal val="0"/>
                                          </p:val>
                                        </p:tav>
                                        <p:tav tm="100000">
                                          <p:val>
                                            <p:strVal val="#ppt_h"/>
                                          </p:val>
                                        </p:tav>
                                      </p:tavLst>
                                    </p:anim>
                                    <p:anim calcmode="lin" valueType="num">
                                      <p:cBhvr>
                                        <p:cTn id="70" dur="500" fill="hold"/>
                                        <p:tgtEl>
                                          <p:spTgt spid="148"/>
                                        </p:tgtEl>
                                        <p:attrNameLst>
                                          <p:attrName>style.rotation</p:attrName>
                                        </p:attrNameLst>
                                      </p:cBhvr>
                                      <p:tavLst>
                                        <p:tav tm="0">
                                          <p:val>
                                            <p:fltVal val="90"/>
                                          </p:val>
                                        </p:tav>
                                        <p:tav tm="100000">
                                          <p:val>
                                            <p:fltVal val="0"/>
                                          </p:val>
                                        </p:tav>
                                      </p:tavLst>
                                    </p:anim>
                                    <p:animEffect transition="in" filter="fade">
                                      <p:cBhvr>
                                        <p:cTn id="71" dur="500"/>
                                        <p:tgtEl>
                                          <p:spTgt spid="148"/>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167"/>
                                        </p:tgtEl>
                                        <p:attrNameLst>
                                          <p:attrName>style.visibility</p:attrName>
                                        </p:attrNameLst>
                                      </p:cBhvr>
                                      <p:to>
                                        <p:strVal val="visible"/>
                                      </p:to>
                                    </p:set>
                                    <p:anim calcmode="lin" valueType="num">
                                      <p:cBhvr>
                                        <p:cTn id="74" dur="500" fill="hold"/>
                                        <p:tgtEl>
                                          <p:spTgt spid="167"/>
                                        </p:tgtEl>
                                        <p:attrNameLst>
                                          <p:attrName>ppt_w</p:attrName>
                                        </p:attrNameLst>
                                      </p:cBhvr>
                                      <p:tavLst>
                                        <p:tav tm="0">
                                          <p:val>
                                            <p:fltVal val="0"/>
                                          </p:val>
                                        </p:tav>
                                        <p:tav tm="100000">
                                          <p:val>
                                            <p:strVal val="#ppt_w"/>
                                          </p:val>
                                        </p:tav>
                                      </p:tavLst>
                                    </p:anim>
                                    <p:anim calcmode="lin" valueType="num">
                                      <p:cBhvr>
                                        <p:cTn id="75" dur="500" fill="hold"/>
                                        <p:tgtEl>
                                          <p:spTgt spid="167"/>
                                        </p:tgtEl>
                                        <p:attrNameLst>
                                          <p:attrName>ppt_h</p:attrName>
                                        </p:attrNameLst>
                                      </p:cBhvr>
                                      <p:tavLst>
                                        <p:tav tm="0">
                                          <p:val>
                                            <p:fltVal val="0"/>
                                          </p:val>
                                        </p:tav>
                                        <p:tav tm="100000">
                                          <p:val>
                                            <p:strVal val="#ppt_h"/>
                                          </p:val>
                                        </p:tav>
                                      </p:tavLst>
                                    </p:anim>
                                    <p:anim calcmode="lin" valueType="num">
                                      <p:cBhvr>
                                        <p:cTn id="76" dur="500" fill="hold"/>
                                        <p:tgtEl>
                                          <p:spTgt spid="167"/>
                                        </p:tgtEl>
                                        <p:attrNameLst>
                                          <p:attrName>style.rotation</p:attrName>
                                        </p:attrNameLst>
                                      </p:cBhvr>
                                      <p:tavLst>
                                        <p:tav tm="0">
                                          <p:val>
                                            <p:fltVal val="90"/>
                                          </p:val>
                                        </p:tav>
                                        <p:tav tm="100000">
                                          <p:val>
                                            <p:fltVal val="0"/>
                                          </p:val>
                                        </p:tav>
                                      </p:tavLst>
                                    </p:anim>
                                    <p:animEffect transition="in" filter="fade">
                                      <p:cBhvr>
                                        <p:cTn id="77" dur="500"/>
                                        <p:tgtEl>
                                          <p:spTgt spid="167"/>
                                        </p:tgtEl>
                                      </p:cBhvr>
                                    </p:animEffect>
                                  </p:childTnLst>
                                </p:cTn>
                              </p:par>
                            </p:childTnLst>
                          </p:cTn>
                        </p:par>
                      </p:childTnLst>
                    </p:cTn>
                  </p:par>
                  <p:par>
                    <p:cTn id="78" fill="hold">
                      <p:stCondLst>
                        <p:cond delay="indefinite"/>
                      </p:stCondLst>
                      <p:childTnLst>
                        <p:par>
                          <p:cTn id="79" fill="hold">
                            <p:stCondLst>
                              <p:cond delay="0"/>
                            </p:stCondLst>
                            <p:childTnLst>
                              <p:par>
                                <p:cTn id="80" presetID="29" presetClass="entr" presetSubtype="0"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p:cTn id="82" dur="500" fill="hold"/>
                                        <p:tgtEl>
                                          <p:spTgt spid="55"/>
                                        </p:tgtEl>
                                        <p:attrNameLst>
                                          <p:attrName>ppt_x</p:attrName>
                                        </p:attrNameLst>
                                      </p:cBhvr>
                                      <p:tavLst>
                                        <p:tav tm="0">
                                          <p:val>
                                            <p:strVal val="#ppt_x-.2"/>
                                          </p:val>
                                        </p:tav>
                                        <p:tav tm="100000">
                                          <p:val>
                                            <p:strVal val="#ppt_x"/>
                                          </p:val>
                                        </p:tav>
                                      </p:tavLst>
                                    </p:anim>
                                    <p:anim calcmode="lin" valueType="num">
                                      <p:cBhvr>
                                        <p:cTn id="83" dur="500" fill="hold"/>
                                        <p:tgtEl>
                                          <p:spTgt spid="55"/>
                                        </p:tgtEl>
                                        <p:attrNameLst>
                                          <p:attrName>ppt_y</p:attrName>
                                        </p:attrNameLst>
                                      </p:cBhvr>
                                      <p:tavLst>
                                        <p:tav tm="0">
                                          <p:val>
                                            <p:strVal val="#ppt_y"/>
                                          </p:val>
                                        </p:tav>
                                        <p:tav tm="100000">
                                          <p:val>
                                            <p:strVal val="#ppt_y"/>
                                          </p:val>
                                        </p:tav>
                                      </p:tavLst>
                                    </p:anim>
                                    <p:animEffect transition="in" filter="wipe(right)" prLst="gradientSize: 0.1">
                                      <p:cBhvr>
                                        <p:cTn id="84" dur="500"/>
                                        <p:tgtEl>
                                          <p:spTgt spid="55"/>
                                        </p:tgtEl>
                                      </p:cBhvr>
                                    </p:animEffect>
                                  </p:childTnLst>
                                </p:cTn>
                              </p:par>
                              <p:par>
                                <p:cTn id="85" presetID="4" presetClass="entr" presetSubtype="16" fill="hold"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box(in)">
                                      <p:cBhvr>
                                        <p:cTn id="87" dur="500"/>
                                        <p:tgtEl>
                                          <p:spTgt spid="11"/>
                                        </p:tgtEl>
                                      </p:cBhvr>
                                    </p:animEffect>
                                  </p:childTnLst>
                                </p:cTn>
                              </p:par>
                              <p:par>
                                <p:cTn id="88" presetID="4" presetClass="entr" presetSubtype="16" fill="hold" nodeType="withEffect">
                                  <p:stCondLst>
                                    <p:cond delay="0"/>
                                  </p:stCondLst>
                                  <p:childTnLst>
                                    <p:set>
                                      <p:cBhvr>
                                        <p:cTn id="89" dur="1" fill="hold">
                                          <p:stCondLst>
                                            <p:cond delay="0"/>
                                          </p:stCondLst>
                                        </p:cTn>
                                        <p:tgtEl>
                                          <p:spTgt spid="149"/>
                                        </p:tgtEl>
                                        <p:attrNameLst>
                                          <p:attrName>style.visibility</p:attrName>
                                        </p:attrNameLst>
                                      </p:cBhvr>
                                      <p:to>
                                        <p:strVal val="visible"/>
                                      </p:to>
                                    </p:set>
                                    <p:animEffect transition="in" filter="box(in)">
                                      <p:cBhvr>
                                        <p:cTn id="90" dur="500"/>
                                        <p:tgtEl>
                                          <p:spTgt spid="149"/>
                                        </p:tgtEl>
                                      </p:cBhvr>
                                    </p:animEffect>
                                  </p:childTnLst>
                                </p:cTn>
                              </p:par>
                              <p:par>
                                <p:cTn id="91" presetID="4" presetClass="entr" presetSubtype="16" fill="hold" nodeType="withEffect">
                                  <p:stCondLst>
                                    <p:cond delay="0"/>
                                  </p:stCondLst>
                                  <p:childTnLst>
                                    <p:set>
                                      <p:cBhvr>
                                        <p:cTn id="92" dur="1" fill="hold">
                                          <p:stCondLst>
                                            <p:cond delay="0"/>
                                          </p:stCondLst>
                                        </p:cTn>
                                        <p:tgtEl>
                                          <p:spTgt spid="166"/>
                                        </p:tgtEl>
                                        <p:attrNameLst>
                                          <p:attrName>style.visibility</p:attrName>
                                        </p:attrNameLst>
                                      </p:cBhvr>
                                      <p:to>
                                        <p:strVal val="visible"/>
                                      </p:to>
                                    </p:set>
                                    <p:animEffect transition="in" filter="box(in)">
                                      <p:cBhvr>
                                        <p:cTn id="93" dur="500"/>
                                        <p:tgtEl>
                                          <p:spTgt spid="166"/>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1" fill="hold" nodeType="click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fill="hold"/>
                                        <p:tgtEl>
                                          <p:spTgt spid="46"/>
                                        </p:tgtEl>
                                        <p:attrNameLst>
                                          <p:attrName>ppt_x</p:attrName>
                                        </p:attrNameLst>
                                      </p:cBhvr>
                                      <p:tavLst>
                                        <p:tav tm="0">
                                          <p:val>
                                            <p:strVal val="#ppt_x"/>
                                          </p:val>
                                        </p:tav>
                                        <p:tav tm="100000">
                                          <p:val>
                                            <p:strVal val="#ppt_x"/>
                                          </p:val>
                                        </p:tav>
                                      </p:tavLst>
                                    </p:anim>
                                    <p:anim calcmode="lin" valueType="num">
                                      <p:cBhvr additive="base">
                                        <p:cTn id="99" dur="500" fill="hold"/>
                                        <p:tgtEl>
                                          <p:spTgt spid="46"/>
                                        </p:tgtEl>
                                        <p:attrNameLst>
                                          <p:attrName>ppt_y</p:attrName>
                                        </p:attrNameLst>
                                      </p:cBhvr>
                                      <p:tavLst>
                                        <p:tav tm="0">
                                          <p:val>
                                            <p:strVal val="0-#ppt_h/2"/>
                                          </p:val>
                                        </p:tav>
                                        <p:tav tm="100000">
                                          <p:val>
                                            <p:strVal val="#ppt_y"/>
                                          </p:val>
                                        </p:tav>
                                      </p:tavLst>
                                    </p:anim>
                                  </p:childTnLst>
                                </p:cTn>
                              </p:par>
                              <p:par>
                                <p:cTn id="100" presetID="4" presetClass="entr" presetSubtype="16" fill="hold"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box(i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35"/>
                                        </p:tgtEl>
                                        <p:attrNameLst>
                                          <p:attrName>style.visibility</p:attrName>
                                        </p:attrNameLst>
                                      </p:cBhvr>
                                      <p:to>
                                        <p:strVal val="visible"/>
                                      </p:to>
                                    </p:set>
                                    <p:animEffect transition="in" filter="fade">
                                      <p:cBhvr>
                                        <p:cTn id="107" dur="500"/>
                                        <p:tgtEl>
                                          <p:spTgt spid="135"/>
                                        </p:tgtEl>
                                      </p:cBhvr>
                                    </p:animEffect>
                                  </p:childTnLst>
                                </p:cTn>
                              </p:par>
                              <p:par>
                                <p:cTn id="108" presetID="10" presetClass="entr" presetSubtype="0" fill="hold" nodeType="withEffect">
                                  <p:stCondLst>
                                    <p:cond delay="0"/>
                                  </p:stCondLst>
                                  <p:childTnLst>
                                    <p:set>
                                      <p:cBhvr>
                                        <p:cTn id="109" dur="1" fill="hold">
                                          <p:stCondLst>
                                            <p:cond delay="0"/>
                                          </p:stCondLst>
                                        </p:cTn>
                                        <p:tgtEl>
                                          <p:spTgt spid="150"/>
                                        </p:tgtEl>
                                        <p:attrNameLst>
                                          <p:attrName>style.visibility</p:attrName>
                                        </p:attrNameLst>
                                      </p:cBhvr>
                                      <p:to>
                                        <p:strVal val="visible"/>
                                      </p:to>
                                    </p:set>
                                    <p:animEffect transition="in" filter="fade">
                                      <p:cBhvr>
                                        <p:cTn id="110" dur="500"/>
                                        <p:tgtEl>
                                          <p:spTgt spid="150"/>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2.22222E-6 3.7037E-7 L 0.32847 0.02477 " pathEditMode="relative" rAng="0" ptsTypes="AA">
                                      <p:cBhvr>
                                        <p:cTn id="114" dur="1000" fill="hold"/>
                                        <p:tgtEl>
                                          <p:spTgt spid="11"/>
                                        </p:tgtEl>
                                        <p:attrNameLst>
                                          <p:attrName>ppt_x</p:attrName>
                                          <p:attrName>ppt_y</p:attrName>
                                        </p:attrNameLst>
                                      </p:cBhvr>
                                      <p:rCtr x="164" y="12"/>
                                    </p:animMotion>
                                  </p:childTnLst>
                                </p:cTn>
                              </p:par>
                              <p:par>
                                <p:cTn id="115" presetID="0" presetClass="path" presetSubtype="0" accel="50000" decel="50000" fill="hold" nodeType="withEffect">
                                  <p:stCondLst>
                                    <p:cond delay="0"/>
                                  </p:stCondLst>
                                  <p:iterate type="lt">
                                    <p:tmPct val="0"/>
                                  </p:iterate>
                                  <p:childTnLst>
                                    <p:animMotion origin="layout" path="M 2.22222E-6 1.85185E-6 L 0.12708 0.12199 " pathEditMode="relative" rAng="0" ptsTypes="AA">
                                      <p:cBhvr>
                                        <p:cTn id="116" dur="1000" fill="hold"/>
                                        <p:tgtEl>
                                          <p:spTgt spid="24"/>
                                        </p:tgtEl>
                                        <p:attrNameLst>
                                          <p:attrName>ppt_x</p:attrName>
                                          <p:attrName>ppt_y</p:attrName>
                                        </p:attrNameLst>
                                      </p:cBhvr>
                                      <p:rCtr x="64" y="61"/>
                                    </p:animMotion>
                                  </p:childTnLst>
                                </p:cTn>
                              </p:par>
                              <p:par>
                                <p:cTn id="117" presetID="0" presetClass="path" presetSubtype="0" accel="50000" decel="50000" fill="hold" nodeType="withEffect">
                                  <p:stCondLst>
                                    <p:cond delay="0"/>
                                  </p:stCondLst>
                                  <p:childTnLst>
                                    <p:animMotion origin="layout" path="M -0.00694 -2.96296E-6 L 0.42986 -0.04004 " pathEditMode="relative" rAng="0" ptsTypes="AA">
                                      <p:cBhvr>
                                        <p:cTn id="118" dur="1000" fill="hold"/>
                                        <p:tgtEl>
                                          <p:spTgt spid="36"/>
                                        </p:tgtEl>
                                        <p:attrNameLst>
                                          <p:attrName>ppt_x</p:attrName>
                                          <p:attrName>ppt_y</p:attrName>
                                        </p:attrNameLst>
                                      </p:cBhvr>
                                      <p:rCtr x="218" y="-20"/>
                                    </p:animMotion>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21"/>
                                        </p:tgtEl>
                                        <p:attrNameLst>
                                          <p:attrName>style.visibility</p:attrName>
                                        </p:attrNameLst>
                                      </p:cBhvr>
                                      <p:to>
                                        <p:strVal val="visible"/>
                                      </p:to>
                                    </p:set>
                                    <p:animEffect transition="in" filter="fade">
                                      <p:cBhvr>
                                        <p:cTn id="123" dur="500"/>
                                        <p:tgtEl>
                                          <p:spTgt spid="121"/>
                                        </p:tgtEl>
                                      </p:cBhvr>
                                    </p:animEffect>
                                  </p:childTnLst>
                                </p:cTn>
                              </p:par>
                              <p:par>
                                <p:cTn id="124" presetID="10" presetClass="entr" presetSubtype="0" fill="hold" nodeType="withEffect">
                                  <p:stCondLst>
                                    <p:cond delay="0"/>
                                  </p:stCondLst>
                                  <p:childTnLst>
                                    <p:set>
                                      <p:cBhvr>
                                        <p:cTn id="125" dur="1" fill="hold">
                                          <p:stCondLst>
                                            <p:cond delay="0"/>
                                          </p:stCondLst>
                                        </p:cTn>
                                        <p:tgtEl>
                                          <p:spTgt spid="124"/>
                                        </p:tgtEl>
                                        <p:attrNameLst>
                                          <p:attrName>style.visibility</p:attrName>
                                        </p:attrNameLst>
                                      </p:cBhvr>
                                      <p:to>
                                        <p:strVal val="visible"/>
                                      </p:to>
                                    </p:set>
                                    <p:animEffect transition="in" filter="fade">
                                      <p:cBhvr>
                                        <p:cTn id="126" dur="500"/>
                                        <p:tgtEl>
                                          <p:spTgt spid="124"/>
                                        </p:tgtEl>
                                      </p:cBhvr>
                                    </p:animEffect>
                                  </p:childTnLst>
                                </p:cTn>
                              </p:par>
                            </p:childTnLst>
                          </p:cTn>
                        </p:par>
                      </p:childTnLst>
                    </p:cTn>
                  </p:par>
                  <p:par>
                    <p:cTn id="127" fill="hold">
                      <p:stCondLst>
                        <p:cond delay="indefinite"/>
                      </p:stCondLst>
                      <p:childTnLst>
                        <p:par>
                          <p:cTn id="128" fill="hold">
                            <p:stCondLst>
                              <p:cond delay="0"/>
                            </p:stCondLst>
                            <p:childTnLst>
                              <p:par>
                                <p:cTn id="129" presetID="29" presetClass="entr" presetSubtype="0" fill="hold" nodeType="clickEffect">
                                  <p:stCondLst>
                                    <p:cond delay="0"/>
                                  </p:stCondLst>
                                  <p:childTnLst>
                                    <p:set>
                                      <p:cBhvr>
                                        <p:cTn id="130" dur="1" fill="hold">
                                          <p:stCondLst>
                                            <p:cond delay="0"/>
                                          </p:stCondLst>
                                        </p:cTn>
                                        <p:tgtEl>
                                          <p:spTgt spid="127"/>
                                        </p:tgtEl>
                                        <p:attrNameLst>
                                          <p:attrName>style.visibility</p:attrName>
                                        </p:attrNameLst>
                                      </p:cBhvr>
                                      <p:to>
                                        <p:strVal val="visible"/>
                                      </p:to>
                                    </p:set>
                                    <p:anim calcmode="lin" valueType="num">
                                      <p:cBhvr>
                                        <p:cTn id="131" dur="1000" fill="hold"/>
                                        <p:tgtEl>
                                          <p:spTgt spid="127"/>
                                        </p:tgtEl>
                                        <p:attrNameLst>
                                          <p:attrName>ppt_x</p:attrName>
                                        </p:attrNameLst>
                                      </p:cBhvr>
                                      <p:tavLst>
                                        <p:tav tm="0">
                                          <p:val>
                                            <p:strVal val="#ppt_x-.2"/>
                                          </p:val>
                                        </p:tav>
                                        <p:tav tm="100000">
                                          <p:val>
                                            <p:strVal val="#ppt_x"/>
                                          </p:val>
                                        </p:tav>
                                      </p:tavLst>
                                    </p:anim>
                                    <p:anim calcmode="lin" valueType="num">
                                      <p:cBhvr>
                                        <p:cTn id="132" dur="1000" fill="hold"/>
                                        <p:tgtEl>
                                          <p:spTgt spid="127"/>
                                        </p:tgtEl>
                                        <p:attrNameLst>
                                          <p:attrName>ppt_y</p:attrName>
                                        </p:attrNameLst>
                                      </p:cBhvr>
                                      <p:tavLst>
                                        <p:tav tm="0">
                                          <p:val>
                                            <p:strVal val="#ppt_y"/>
                                          </p:val>
                                        </p:tav>
                                        <p:tav tm="100000">
                                          <p:val>
                                            <p:strVal val="#ppt_y"/>
                                          </p:val>
                                        </p:tav>
                                      </p:tavLst>
                                    </p:anim>
                                    <p:animEffect transition="in" filter="wipe(right)" prLst="gradientSize: 0.1">
                                      <p:cBhvr>
                                        <p:cTn id="133" dur="1000"/>
                                        <p:tgtEl>
                                          <p:spTgt spid="127"/>
                                        </p:tgtEl>
                                      </p:cBhvr>
                                    </p:animEffect>
                                  </p:childTnLst>
                                </p:cTn>
                              </p:par>
                              <p:par>
                                <p:cTn id="134" presetID="4" presetClass="entr" presetSubtype="16" fill="hold" nodeType="withEffect">
                                  <p:stCondLst>
                                    <p:cond delay="0"/>
                                  </p:stCondLst>
                                  <p:childTnLst>
                                    <p:set>
                                      <p:cBhvr>
                                        <p:cTn id="135" dur="1" fill="hold">
                                          <p:stCondLst>
                                            <p:cond delay="0"/>
                                          </p:stCondLst>
                                        </p:cTn>
                                        <p:tgtEl>
                                          <p:spTgt spid="98"/>
                                        </p:tgtEl>
                                        <p:attrNameLst>
                                          <p:attrName>style.visibility</p:attrName>
                                        </p:attrNameLst>
                                      </p:cBhvr>
                                      <p:to>
                                        <p:strVal val="visible"/>
                                      </p:to>
                                    </p:set>
                                    <p:animEffect transition="in" filter="box(in)">
                                      <p:cBhvr>
                                        <p:cTn id="136" dur="500"/>
                                        <p:tgtEl>
                                          <p:spTgt spid="98"/>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37"/>
                                        </p:tgtEl>
                                        <p:attrNameLst>
                                          <p:attrName>style.visibility</p:attrName>
                                        </p:attrNameLst>
                                      </p:cBhvr>
                                      <p:to>
                                        <p:strVal val="visible"/>
                                      </p:to>
                                    </p:set>
                                    <p:animEffect transition="in" filter="fade">
                                      <p:cBhvr>
                                        <p:cTn id="141" dur="2000"/>
                                        <p:tgtEl>
                                          <p:spTgt spid="137"/>
                                        </p:tgtEl>
                                      </p:cBhvr>
                                    </p:animEffect>
                                  </p:childTnLst>
                                </p:cTn>
                              </p:par>
                              <p:par>
                                <p:cTn id="142" presetID="4" presetClass="entr" presetSubtype="16" fill="hold" nodeType="withEffect">
                                  <p:stCondLst>
                                    <p:cond delay="0"/>
                                  </p:stCondLst>
                                  <p:childTnLst>
                                    <p:set>
                                      <p:cBhvr>
                                        <p:cTn id="143" dur="1" fill="hold">
                                          <p:stCondLst>
                                            <p:cond delay="0"/>
                                          </p:stCondLst>
                                        </p:cTn>
                                        <p:tgtEl>
                                          <p:spTgt spid="136"/>
                                        </p:tgtEl>
                                        <p:attrNameLst>
                                          <p:attrName>style.visibility</p:attrName>
                                        </p:attrNameLst>
                                      </p:cBhvr>
                                      <p:to>
                                        <p:strVal val="visible"/>
                                      </p:to>
                                    </p:set>
                                    <p:animEffect transition="in" filter="box(in)">
                                      <p:cBhvr>
                                        <p:cTn id="144" dur="500"/>
                                        <p:tgtEl>
                                          <p:spTgt spid="136"/>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62"/>
                                        </p:tgtEl>
                                        <p:attrNameLst>
                                          <p:attrName>style.visibility</p:attrName>
                                        </p:attrNameLst>
                                      </p:cBhvr>
                                      <p:to>
                                        <p:strVal val="visible"/>
                                      </p:to>
                                    </p:set>
                                    <p:animEffect transition="in" filter="fade">
                                      <p:cBhvr>
                                        <p:cTn id="149" dur="500"/>
                                        <p:tgtEl>
                                          <p:spTgt spid="162"/>
                                        </p:tgtEl>
                                      </p:cBhvr>
                                    </p:animEffect>
                                  </p:childTnLst>
                                </p:cTn>
                              </p:par>
                            </p:childTnLst>
                          </p:cTn>
                        </p:par>
                      </p:childTnLst>
                    </p:cTn>
                  </p:par>
                  <p:par>
                    <p:cTn id="150" fill="hold">
                      <p:stCondLst>
                        <p:cond delay="indefinite"/>
                      </p:stCondLst>
                      <p:childTnLst>
                        <p:par>
                          <p:cTn id="151" fill="hold">
                            <p:stCondLst>
                              <p:cond delay="0"/>
                            </p:stCondLst>
                            <p:childTnLst>
                              <p:par>
                                <p:cTn id="152" presetID="4" presetClass="entr" presetSubtype="16" fill="hold" nodeType="click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box(in)">
                                      <p:cBhvr>
                                        <p:cTn id="154" dur="500"/>
                                        <p:tgtEl>
                                          <p:spTgt spid="97"/>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111"/>
                                        </p:tgtEl>
                                        <p:attrNameLst>
                                          <p:attrName>style.visibility</p:attrName>
                                        </p:attrNameLst>
                                      </p:cBhvr>
                                      <p:to>
                                        <p:strVal val="visible"/>
                                      </p:to>
                                    </p:set>
                                    <p:animEffect transition="in" filter="fade">
                                      <p:cBhvr>
                                        <p:cTn id="159" dur="500"/>
                                        <p:tgtEl>
                                          <p:spTgt spid="111"/>
                                        </p:tgtEl>
                                      </p:cBhvr>
                                    </p:animEffect>
                                  </p:childTnLst>
                                </p:cTn>
                              </p:par>
                              <p:par>
                                <p:cTn id="160" presetID="4" presetClass="entr" presetSubtype="16" fill="hold" nodeType="with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box(in)">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nodeType="clickEffect">
                                  <p:stCondLst>
                                    <p:cond delay="0"/>
                                  </p:stCondLst>
                                  <p:childTnLst>
                                    <p:set>
                                      <p:cBhvr>
                                        <p:cTn id="166" dur="1" fill="hold">
                                          <p:stCondLst>
                                            <p:cond delay="0"/>
                                          </p:stCondLst>
                                        </p:cTn>
                                        <p:tgtEl>
                                          <p:spTgt spid="13"/>
                                        </p:tgtEl>
                                        <p:attrNameLst>
                                          <p:attrName>style.visibility</p:attrName>
                                        </p:attrNameLst>
                                      </p:cBhvr>
                                      <p:to>
                                        <p:strVal val="visible"/>
                                      </p:to>
                                    </p:set>
                                    <p:animEffect transition="in" filter="box(in)">
                                      <p:cBhvr>
                                        <p:cTn id="167" dur="500"/>
                                        <p:tgtEl>
                                          <p:spTgt spid="13"/>
                                        </p:tgtEl>
                                      </p:cBhvr>
                                    </p:animEffect>
                                  </p:childTnLst>
                                </p:cTn>
                              </p:par>
                            </p:childTnLst>
                          </p:cTn>
                        </p:par>
                      </p:childTnLst>
                    </p:cTn>
                  </p:par>
                  <p:par>
                    <p:cTn id="168" fill="hold">
                      <p:stCondLst>
                        <p:cond delay="indefinite"/>
                      </p:stCondLst>
                      <p:childTnLst>
                        <p:par>
                          <p:cTn id="169" fill="hold">
                            <p:stCondLst>
                              <p:cond delay="0"/>
                            </p:stCondLst>
                            <p:childTnLst>
                              <p:par>
                                <p:cTn id="170" presetID="8" presetClass="emph" presetSubtype="0" fill="hold" nodeType="clickEffect">
                                  <p:stCondLst>
                                    <p:cond delay="0"/>
                                  </p:stCondLst>
                                  <p:childTnLst>
                                    <p:animRot by="21600000">
                                      <p:cBhvr>
                                        <p:cTn id="171" dur="500" fill="hold"/>
                                        <p:tgtEl>
                                          <p:spTgt spid="1033"/>
                                        </p:tgtEl>
                                        <p:attrNameLst>
                                          <p:attrName>r</p:attrName>
                                        </p:attrNameLst>
                                      </p:cBhvr>
                                    </p:animRo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nodeType="clickEffect">
                                  <p:stCondLst>
                                    <p:cond delay="0"/>
                                  </p:stCondLst>
                                  <p:childTnLst>
                                    <p:animEffect transition="out" filter="fade">
                                      <p:cBhvr>
                                        <p:cTn id="175" dur="500"/>
                                        <p:tgtEl>
                                          <p:spTgt spid="13"/>
                                        </p:tgtEl>
                                      </p:cBhvr>
                                    </p:animEffect>
                                    <p:set>
                                      <p:cBhvr>
                                        <p:cTn id="176" dur="1" fill="hold">
                                          <p:stCondLst>
                                            <p:cond delay="499"/>
                                          </p:stCondLst>
                                        </p:cTn>
                                        <p:tgtEl>
                                          <p:spTgt spid="13"/>
                                        </p:tgtEl>
                                        <p:attrNameLst>
                                          <p:attrName>style.visibility</p:attrName>
                                        </p:attrNameLst>
                                      </p:cBhvr>
                                      <p:to>
                                        <p:strVal val="hidden"/>
                                      </p:to>
                                    </p:set>
                                  </p:childTnLst>
                                </p:cTn>
                              </p:par>
                              <p:par>
                                <p:cTn id="177" presetID="4" presetClass="entr" presetSubtype="16" fill="hold" nodeType="withEffect">
                                  <p:stCondLst>
                                    <p:cond delay="0"/>
                                  </p:stCondLst>
                                  <p:childTnLst>
                                    <p:set>
                                      <p:cBhvr>
                                        <p:cTn id="178" dur="1" fill="hold">
                                          <p:stCondLst>
                                            <p:cond delay="0"/>
                                          </p:stCondLst>
                                        </p:cTn>
                                        <p:tgtEl>
                                          <p:spTgt spid="1031"/>
                                        </p:tgtEl>
                                        <p:attrNameLst>
                                          <p:attrName>style.visibility</p:attrName>
                                        </p:attrNameLst>
                                      </p:cBhvr>
                                      <p:to>
                                        <p:strVal val="visible"/>
                                      </p:to>
                                    </p:set>
                                    <p:animEffect transition="in" filter="box(in)">
                                      <p:cBhvr>
                                        <p:cTn id="179" dur="500"/>
                                        <p:tgtEl>
                                          <p:spTgt spid="103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163"/>
                                        </p:tgtEl>
                                        <p:attrNameLst>
                                          <p:attrName>style.visibility</p:attrName>
                                        </p:attrNameLst>
                                      </p:cBhvr>
                                      <p:to>
                                        <p:strVal val="visible"/>
                                      </p:to>
                                    </p:set>
                                    <p:animEffect transition="in" filter="fade">
                                      <p:cBhvr>
                                        <p:cTn id="184" dur="2000"/>
                                        <p:tgtEl>
                                          <p:spTgt spid="163"/>
                                        </p:tgtEl>
                                      </p:cBhvr>
                                    </p:animEffect>
                                  </p:childTnLst>
                                </p:cTn>
                              </p:par>
                              <p:par>
                                <p:cTn id="185" presetID="4" presetClass="entr" presetSubtype="16" fill="hold" nodeType="withEffect">
                                  <p:stCondLst>
                                    <p:cond delay="0"/>
                                  </p:stCondLst>
                                  <p:childTnLst>
                                    <p:set>
                                      <p:cBhvr>
                                        <p:cTn id="186" dur="1" fill="hold">
                                          <p:stCondLst>
                                            <p:cond delay="0"/>
                                          </p:stCondLst>
                                        </p:cTn>
                                        <p:tgtEl>
                                          <p:spTgt spid="37"/>
                                        </p:tgtEl>
                                        <p:attrNameLst>
                                          <p:attrName>style.visibility</p:attrName>
                                        </p:attrNameLst>
                                      </p:cBhvr>
                                      <p:to>
                                        <p:strVal val="visible"/>
                                      </p:to>
                                    </p:set>
                                    <p:animEffect transition="in" filter="box(in)">
                                      <p:cBhvr>
                                        <p:cTn id="187" dur="500"/>
                                        <p:tgtEl>
                                          <p:spTgt spid="37"/>
                                        </p:tgtEl>
                                      </p:cBhvr>
                                    </p:animEffect>
                                  </p:childTnLst>
                                </p:cTn>
                              </p:par>
                              <p:par>
                                <p:cTn id="188" presetID="10" presetClass="exit" presetSubtype="0" fill="hold" nodeType="withEffect">
                                  <p:stCondLst>
                                    <p:cond delay="0"/>
                                  </p:stCondLst>
                                  <p:childTnLst>
                                    <p:animEffect transition="out" filter="fade">
                                      <p:cBhvr>
                                        <p:cTn id="189" dur="500"/>
                                        <p:tgtEl>
                                          <p:spTgt spid="1031"/>
                                        </p:tgtEl>
                                      </p:cBhvr>
                                    </p:animEffect>
                                    <p:set>
                                      <p:cBhvr>
                                        <p:cTn id="190" dur="1" fill="hold">
                                          <p:stCondLst>
                                            <p:cond delay="499"/>
                                          </p:stCondLst>
                                        </p:cTn>
                                        <p:tgtEl>
                                          <p:spTgt spid="1031"/>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nodeType="clickEffect">
                                  <p:stCondLst>
                                    <p:cond delay="0"/>
                                  </p:stCondLst>
                                  <p:childTnLst>
                                    <p:animMotion origin="layout" path="M 3.88889E-6 -4.07407E-6 L 0.43854 -0.25555 " pathEditMode="relative" rAng="0" ptsTypes="AA">
                                      <p:cBhvr>
                                        <p:cTn id="194" dur="1000" fill="hold"/>
                                        <p:tgtEl>
                                          <p:spTgt spid="166"/>
                                        </p:tgtEl>
                                        <p:attrNameLst>
                                          <p:attrName>ppt_x</p:attrName>
                                          <p:attrName>ppt_y</p:attrName>
                                        </p:attrNameLst>
                                      </p:cBhvr>
                                      <p:rCtr x="219" y="-128"/>
                                    </p:animMotion>
                                  </p:childTnLst>
                                </p:cTn>
                              </p:par>
                              <p:par>
                                <p:cTn id="195" presetID="0" presetClass="path" presetSubtype="0" accel="50000" decel="50000" fill="hold" nodeType="withEffect">
                                  <p:stCondLst>
                                    <p:cond delay="0"/>
                                  </p:stCondLst>
                                  <p:iterate type="lt">
                                    <p:tmPct val="0"/>
                                  </p:iterate>
                                  <p:childTnLst>
                                    <p:animMotion origin="layout" path="M 1.38889E-6 7.40741E-7 L 0.15278 -0.04745 " pathEditMode="relative" rAng="0" ptsTypes="AA">
                                      <p:cBhvr>
                                        <p:cTn id="196" dur="1000" fill="hold"/>
                                        <p:tgtEl>
                                          <p:spTgt spid="167"/>
                                        </p:tgtEl>
                                        <p:attrNameLst>
                                          <p:attrName>ppt_x</p:attrName>
                                          <p:attrName>ppt_y</p:attrName>
                                        </p:attrNameLst>
                                      </p:cBhvr>
                                      <p:rCtr x="76" y="-24"/>
                                    </p:animMotion>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174"/>
                                        </p:tgtEl>
                                        <p:attrNameLst>
                                          <p:attrName>style.visibility</p:attrName>
                                        </p:attrNameLst>
                                      </p:cBhvr>
                                      <p:to>
                                        <p:strVal val="visible"/>
                                      </p:to>
                                    </p:set>
                                    <p:animEffect transition="in" filter="fade">
                                      <p:cBhvr>
                                        <p:cTn id="201" dur="500"/>
                                        <p:tgtEl>
                                          <p:spTgt spid="174"/>
                                        </p:tgtEl>
                                      </p:cBhvr>
                                    </p:animEffect>
                                  </p:childTnLst>
                                </p:cTn>
                              </p:par>
                              <p:par>
                                <p:cTn id="202" presetID="10" presetClass="entr" presetSubtype="0" fill="hold" nodeType="withEffect">
                                  <p:stCondLst>
                                    <p:cond delay="0"/>
                                  </p:stCondLst>
                                  <p:childTnLst>
                                    <p:set>
                                      <p:cBhvr>
                                        <p:cTn id="203" dur="1" fill="hold">
                                          <p:stCondLst>
                                            <p:cond delay="0"/>
                                          </p:stCondLst>
                                        </p:cTn>
                                        <p:tgtEl>
                                          <p:spTgt spid="177"/>
                                        </p:tgtEl>
                                        <p:attrNameLst>
                                          <p:attrName>style.visibility</p:attrName>
                                        </p:attrNameLst>
                                      </p:cBhvr>
                                      <p:to>
                                        <p:strVal val="visible"/>
                                      </p:to>
                                    </p:set>
                                    <p:animEffect transition="in" filter="fade">
                                      <p:cBhvr>
                                        <p:cTn id="204" dur="500"/>
                                        <p:tgtEl>
                                          <p:spTgt spid="177"/>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83"/>
                                        </p:tgtEl>
                                        <p:attrNameLst>
                                          <p:attrName>style.visibility</p:attrName>
                                        </p:attrNameLst>
                                      </p:cBhvr>
                                      <p:to>
                                        <p:strVal val="visible"/>
                                      </p:to>
                                    </p:set>
                                    <p:animEffect transition="in" filter="fade">
                                      <p:cBhvr>
                                        <p:cTn id="209" dur="2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Packaging</a:t>
            </a:r>
            <a:br>
              <a:rPr lang="en-US" dirty="0" smtClean="0"/>
            </a:br>
            <a:r>
              <a:rPr lang="en-US" dirty="0" smtClean="0"/>
              <a:t>			</a:t>
            </a:r>
            <a:endParaRPr lang="en-US" dirty="0">
              <a:solidFill>
                <a:schemeClr val="accent1">
                  <a:lumMod val="60000"/>
                  <a:lumOff val="40000"/>
                </a:schemeClr>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Title 1"/>
          <p:cNvSpPr txBox="1">
            <a:spLocks/>
          </p:cNvSpPr>
          <p:nvPr/>
        </p:nvSpPr>
        <p:spPr>
          <a:xfrm>
            <a:off x="2558877" y="5943600"/>
            <a:ext cx="6371367" cy="914400"/>
          </a:xfrm>
          <a:prstGeom prst="rect">
            <a:avLst/>
          </a:prstGeom>
        </p:spPr>
        <p:txBody>
          <a:bodyPr vert="horz" wrap="square" lIns="0" tIns="0" rIns="0" bIns="0" rtlCol="0" anchor="t" anchorCtr="0">
            <a:noAutofit/>
          </a:bodyPr>
          <a:lstStyle/>
          <a:p>
            <a:pPr marL="0" marR="0" lvl="0" indent="0" algn="r" defTabSz="914363" rtl="0" eaLnBrk="1" fontAlgn="auto" latinLnBrk="0" hangingPunct="1">
              <a:lnSpc>
                <a:spcPct val="78000"/>
              </a:lnSpc>
              <a:spcBef>
                <a:spcPts val="0"/>
              </a:spcBef>
              <a:spcAft>
                <a:spcPts val="0"/>
              </a:spcAft>
              <a:buClrTx/>
              <a:buSzTx/>
              <a:buFontTx/>
              <a:buNone/>
              <a:tabLst/>
              <a:defRPr/>
            </a:pPr>
            <a:r>
              <a:rPr lang="en-US" sz="2000" spc="-150" dirty="0" smtClean="0">
                <a:ln w="3175">
                  <a:noFill/>
                </a:ln>
                <a:gradFill flip="none" rotWithShape="1">
                  <a:gsLst>
                    <a:gs pos="0">
                      <a:schemeClr val="tx1"/>
                    </a:gs>
                    <a:gs pos="86000">
                      <a:schemeClr val="tx1"/>
                    </a:gs>
                  </a:gsLst>
                  <a:lin ang="5400000" scaled="0"/>
                  <a:tileRect/>
                </a:gradFill>
                <a:latin typeface="+mj-lt"/>
                <a:cs typeface="Arial" charset="0"/>
              </a:rPr>
              <a:t>On VS2008 PDC-CTP Build</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r>
            <a:b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			</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15962"/>
          </a:xfrm>
        </p:spPr>
        <p:txBody>
          <a:bodyPr>
            <a:normAutofit/>
          </a:bodyPr>
          <a:lstStyle/>
          <a:p>
            <a:r>
              <a:rPr lang="en-US" sz="4400" smtClean="0"/>
              <a:t>Web Publishing Pipeline (WPP)</a:t>
            </a:r>
            <a:endParaRPr lang="en-US" sz="4400" dirty="0"/>
          </a:p>
        </p:txBody>
      </p:sp>
      <p:graphicFrame>
        <p:nvGraphicFramePr>
          <p:cNvPr id="93" name="Diagram 92"/>
          <p:cNvGraphicFramePr/>
          <p:nvPr/>
        </p:nvGraphicFramePr>
        <p:xfrm>
          <a:off x="576775" y="1392702"/>
          <a:ext cx="7990450" cy="5008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15962"/>
          </a:xfrm>
        </p:spPr>
        <p:txBody>
          <a:bodyPr>
            <a:normAutofit/>
          </a:bodyPr>
          <a:lstStyle/>
          <a:p>
            <a:r>
              <a:rPr lang="en-US" sz="4400" smtClean="0"/>
              <a:t>Web Publishing Pipeline (WPP)</a:t>
            </a:r>
            <a:endParaRPr lang="en-US" sz="4400" dirty="0"/>
          </a:p>
        </p:txBody>
      </p:sp>
      <p:grpSp>
        <p:nvGrpSpPr>
          <p:cNvPr id="6" name="Group 5"/>
          <p:cNvGrpSpPr/>
          <p:nvPr/>
        </p:nvGrpSpPr>
        <p:grpSpPr>
          <a:xfrm>
            <a:off x="320158" y="1398099"/>
            <a:ext cx="1629295" cy="977577"/>
            <a:chOff x="183430" y="967"/>
            <a:chExt cx="1629295" cy="977577"/>
          </a:xfrm>
        </p:grpSpPr>
        <p:sp>
          <p:nvSpPr>
            <p:cNvPr id="85" name="Rounded Rectangle 84"/>
            <p:cNvSpPr/>
            <p:nvPr/>
          </p:nvSpPr>
          <p:spPr>
            <a:xfrm>
              <a:off x="183430" y="967"/>
              <a:ext cx="1629295" cy="977577"/>
            </a:xfrm>
            <a:prstGeom prst="roundRect">
              <a:avLst>
                <a:gd name="adj" fmla="val 10000"/>
              </a:avLst>
            </a:prstGeom>
          </p:spPr>
          <p:style>
            <a:lnRef idx="1">
              <a:schemeClr val="accent2"/>
            </a:lnRef>
            <a:fillRef idx="3">
              <a:schemeClr val="accent2"/>
            </a:fillRef>
            <a:effectRef idx="2">
              <a:schemeClr val="accent2"/>
            </a:effectRef>
            <a:fontRef idx="minor">
              <a:schemeClr val="lt1"/>
            </a:fontRef>
          </p:style>
        </p:sp>
        <p:sp>
          <p:nvSpPr>
            <p:cNvPr id="86" name="Rounded Rectangle 4"/>
            <p:cNvSpPr/>
            <p:nvPr/>
          </p:nvSpPr>
          <p:spPr>
            <a:xfrm>
              <a:off x="212062" y="29599"/>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effectLst/>
                </a:rPr>
                <a:t>Build</a:t>
              </a:r>
              <a:endParaRPr lang="en-US" sz="2000" b="1" kern="1200" dirty="0">
                <a:effectLst/>
              </a:endParaRPr>
            </a:p>
          </p:txBody>
        </p:sp>
      </p:grpSp>
      <p:grpSp>
        <p:nvGrpSpPr>
          <p:cNvPr id="7" name="Group 6"/>
          <p:cNvGrpSpPr/>
          <p:nvPr/>
        </p:nvGrpSpPr>
        <p:grpSpPr>
          <a:xfrm>
            <a:off x="2035665" y="1754023"/>
            <a:ext cx="459745" cy="265729"/>
            <a:chOff x="1898937" y="356891"/>
            <a:chExt cx="459745" cy="265729"/>
          </a:xfrm>
        </p:grpSpPr>
        <p:sp>
          <p:nvSpPr>
            <p:cNvPr id="83" name="Right Arrow 82"/>
            <p:cNvSpPr/>
            <p:nvPr/>
          </p:nvSpPr>
          <p:spPr>
            <a:xfrm>
              <a:off x="1898937" y="356891"/>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4" name="Right Arrow 6"/>
            <p:cNvSpPr/>
            <p:nvPr/>
          </p:nvSpPr>
          <p:spPr>
            <a:xfrm>
              <a:off x="1898937" y="410037"/>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8" name="Group 7"/>
          <p:cNvGrpSpPr/>
          <p:nvPr/>
        </p:nvGrpSpPr>
        <p:grpSpPr>
          <a:xfrm>
            <a:off x="2601172" y="1398099"/>
            <a:ext cx="1629295" cy="977577"/>
            <a:chOff x="2464444" y="967"/>
            <a:chExt cx="1629295" cy="977577"/>
          </a:xfrm>
        </p:grpSpPr>
        <p:sp>
          <p:nvSpPr>
            <p:cNvPr id="81" name="Rounded Rectangle 80"/>
            <p:cNvSpPr/>
            <p:nvPr/>
          </p:nvSpPr>
          <p:spPr>
            <a:xfrm>
              <a:off x="2464444" y="967"/>
              <a:ext cx="1629295" cy="977577"/>
            </a:xfrm>
            <a:prstGeom prst="roundRect">
              <a:avLst>
                <a:gd name="adj" fmla="val 10000"/>
              </a:avLst>
            </a:prstGeom>
            <a:ln/>
          </p:spPr>
          <p:style>
            <a:lnRef idx="1">
              <a:schemeClr val="accent1"/>
            </a:lnRef>
            <a:fillRef idx="3">
              <a:schemeClr val="accent1"/>
            </a:fillRef>
            <a:effectRef idx="2">
              <a:schemeClr val="accent1"/>
            </a:effectRef>
            <a:fontRef idx="minor">
              <a:schemeClr val="lt1"/>
            </a:fontRef>
          </p:style>
        </p:sp>
        <p:sp>
          <p:nvSpPr>
            <p:cNvPr id="82" name="Rounded Rectangle 8"/>
            <p:cNvSpPr/>
            <p:nvPr/>
          </p:nvSpPr>
          <p:spPr>
            <a:xfrm>
              <a:off x="2493076" y="29599"/>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effectLst/>
                </a:rPr>
                <a:t>Collection:</a:t>
              </a:r>
            </a:p>
            <a:p>
              <a:pPr lvl="0" algn="ctr" defTabSz="711200">
                <a:lnSpc>
                  <a:spcPct val="90000"/>
                </a:lnSpc>
                <a:spcBef>
                  <a:spcPct val="0"/>
                </a:spcBef>
                <a:spcAft>
                  <a:spcPct val="35000"/>
                </a:spcAft>
              </a:pPr>
              <a:r>
                <a:rPr lang="en-US" sz="1600" b="1" kern="1200" dirty="0" smtClean="0">
                  <a:solidFill>
                    <a:schemeClr val="tx1"/>
                  </a:solidFill>
                  <a:effectLst/>
                </a:rPr>
                <a:t>O/P Binaries + PDBs</a:t>
              </a:r>
              <a:endParaRPr lang="en-US" sz="1600" b="1" kern="1200" dirty="0">
                <a:solidFill>
                  <a:schemeClr val="tx1"/>
                </a:solidFill>
                <a:effectLst/>
              </a:endParaRPr>
            </a:p>
          </p:txBody>
        </p:sp>
      </p:grpSp>
      <p:grpSp>
        <p:nvGrpSpPr>
          <p:cNvPr id="9" name="Group 8"/>
          <p:cNvGrpSpPr/>
          <p:nvPr/>
        </p:nvGrpSpPr>
        <p:grpSpPr>
          <a:xfrm>
            <a:off x="4882187" y="1398099"/>
            <a:ext cx="1629295" cy="977577"/>
            <a:chOff x="4745459" y="967"/>
            <a:chExt cx="1629295" cy="977577"/>
          </a:xfrm>
        </p:grpSpPr>
        <p:sp>
          <p:nvSpPr>
            <p:cNvPr id="79" name="Rounded Rectangle 78"/>
            <p:cNvSpPr/>
            <p:nvPr/>
          </p:nvSpPr>
          <p:spPr>
            <a:xfrm>
              <a:off x="4745459" y="967"/>
              <a:ext cx="1629295" cy="977577"/>
            </a:xfrm>
            <a:prstGeom prst="roundRect">
              <a:avLst>
                <a:gd name="adj" fmla="val 10000"/>
              </a:avLst>
            </a:prstGeom>
            <a:ln/>
          </p:spPr>
          <p:style>
            <a:lnRef idx="1">
              <a:schemeClr val="accent1"/>
            </a:lnRef>
            <a:fillRef idx="3">
              <a:schemeClr val="accent1"/>
            </a:fillRef>
            <a:effectRef idx="2">
              <a:schemeClr val="accent1"/>
            </a:effectRef>
            <a:fontRef idx="minor">
              <a:schemeClr val="lt1"/>
            </a:fontRef>
          </p:style>
        </p:sp>
        <p:sp>
          <p:nvSpPr>
            <p:cNvPr id="80" name="Rounded Rectangle 10"/>
            <p:cNvSpPr/>
            <p:nvPr/>
          </p:nvSpPr>
          <p:spPr>
            <a:xfrm>
              <a:off x="4774091" y="29599"/>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effectLst/>
                </a:rPr>
                <a:t>Collection:</a:t>
              </a:r>
            </a:p>
            <a:p>
              <a:pPr lvl="0" algn="ctr" defTabSz="800100">
                <a:lnSpc>
                  <a:spcPct val="90000"/>
                </a:lnSpc>
                <a:spcBef>
                  <a:spcPct val="0"/>
                </a:spcBef>
                <a:spcAft>
                  <a:spcPct val="35000"/>
                </a:spcAft>
              </a:pPr>
              <a:r>
                <a:rPr lang="en-US" sz="1800" b="1" kern="1200" smtClean="0">
                  <a:solidFill>
                    <a:schemeClr val="tx1"/>
                  </a:solidFill>
                  <a:effectLst/>
                </a:rPr>
                <a:t>References</a:t>
              </a:r>
              <a:endParaRPr lang="en-US" sz="1800" b="1" kern="1200" dirty="0">
                <a:solidFill>
                  <a:schemeClr val="tx1"/>
                </a:solidFill>
                <a:effectLst/>
              </a:endParaRPr>
            </a:p>
          </p:txBody>
        </p:sp>
      </p:grpSp>
      <p:grpSp>
        <p:nvGrpSpPr>
          <p:cNvPr id="10" name="Group 9"/>
          <p:cNvGrpSpPr/>
          <p:nvPr/>
        </p:nvGrpSpPr>
        <p:grpSpPr>
          <a:xfrm>
            <a:off x="7163201" y="1398099"/>
            <a:ext cx="1629295" cy="977577"/>
            <a:chOff x="7026473" y="967"/>
            <a:chExt cx="1629295" cy="977577"/>
          </a:xfrm>
        </p:grpSpPr>
        <p:sp>
          <p:nvSpPr>
            <p:cNvPr id="77" name="Rounded Rectangle 76"/>
            <p:cNvSpPr/>
            <p:nvPr/>
          </p:nvSpPr>
          <p:spPr>
            <a:xfrm>
              <a:off x="7026473" y="967"/>
              <a:ext cx="1629295" cy="977577"/>
            </a:xfrm>
            <a:prstGeom prst="roundRect">
              <a:avLst>
                <a:gd name="adj" fmla="val 10000"/>
              </a:avLst>
            </a:prstGeom>
            <a:ln/>
          </p:spPr>
          <p:style>
            <a:lnRef idx="1">
              <a:schemeClr val="accent1"/>
            </a:lnRef>
            <a:fillRef idx="3">
              <a:schemeClr val="accent1"/>
            </a:fillRef>
            <a:effectRef idx="2">
              <a:schemeClr val="accent1"/>
            </a:effectRef>
            <a:fontRef idx="minor">
              <a:schemeClr val="lt1"/>
            </a:fontRef>
          </p:style>
        </p:sp>
        <p:sp>
          <p:nvSpPr>
            <p:cNvPr id="78" name="Rounded Rectangle 12"/>
            <p:cNvSpPr/>
            <p:nvPr/>
          </p:nvSpPr>
          <p:spPr>
            <a:xfrm>
              <a:off x="7055105" y="29599"/>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effectLst/>
                </a:rPr>
                <a:t>Collection:</a:t>
              </a:r>
            </a:p>
            <a:p>
              <a:pPr lvl="0" algn="ctr" defTabSz="800100">
                <a:lnSpc>
                  <a:spcPct val="90000"/>
                </a:lnSpc>
                <a:spcBef>
                  <a:spcPct val="0"/>
                </a:spcBef>
                <a:spcAft>
                  <a:spcPct val="35000"/>
                </a:spcAft>
              </a:pPr>
              <a:r>
                <a:rPr lang="en-US" sz="1800" b="1" kern="1200" dirty="0" smtClean="0">
                  <a:solidFill>
                    <a:schemeClr val="tx1"/>
                  </a:solidFill>
                  <a:effectLst/>
                </a:rPr>
                <a:t>Content</a:t>
              </a:r>
              <a:endParaRPr lang="en-US" sz="1800" b="1" kern="1200" dirty="0">
                <a:solidFill>
                  <a:schemeClr val="tx1"/>
                </a:solidFill>
                <a:effectLst/>
              </a:endParaRPr>
            </a:p>
          </p:txBody>
        </p:sp>
      </p:grpSp>
      <p:grpSp>
        <p:nvGrpSpPr>
          <p:cNvPr id="11" name="Group 10"/>
          <p:cNvGrpSpPr/>
          <p:nvPr/>
        </p:nvGrpSpPr>
        <p:grpSpPr>
          <a:xfrm>
            <a:off x="7844984" y="2432391"/>
            <a:ext cx="265729" cy="365760"/>
            <a:chOff x="7708256" y="1064755"/>
            <a:chExt cx="265729" cy="459745"/>
          </a:xfrm>
        </p:grpSpPr>
        <p:sp>
          <p:nvSpPr>
            <p:cNvPr id="75" name="Right Arrow 74"/>
            <p:cNvSpPr/>
            <p:nvPr/>
          </p:nvSpPr>
          <p:spPr>
            <a:xfrm rot="5400000">
              <a:off x="7611248" y="1161763"/>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6" name="Right Arrow 14"/>
            <p:cNvSpPr/>
            <p:nvPr/>
          </p:nvSpPr>
          <p:spPr>
            <a:xfrm>
              <a:off x="7761402" y="1064756"/>
              <a:ext cx="159437" cy="3800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effectLst>
                  <a:outerShdw blurRad="38100" dist="38100" dir="2700000" algn="tl">
                    <a:srgbClr val="000000">
                      <a:alpha val="43137"/>
                    </a:srgbClr>
                  </a:outerShdw>
                </a:effectLst>
              </a:endParaRPr>
            </a:p>
          </p:txBody>
        </p:sp>
      </p:grpSp>
      <p:grpSp>
        <p:nvGrpSpPr>
          <p:cNvPr id="12" name="Group 11"/>
          <p:cNvGrpSpPr/>
          <p:nvPr/>
        </p:nvGrpSpPr>
        <p:grpSpPr>
          <a:xfrm>
            <a:off x="7163201" y="2816007"/>
            <a:ext cx="1629295" cy="977577"/>
            <a:chOff x="7026473" y="1630263"/>
            <a:chExt cx="1629295" cy="977577"/>
          </a:xfrm>
        </p:grpSpPr>
        <p:sp>
          <p:nvSpPr>
            <p:cNvPr id="73" name="Rounded Rectangle 72"/>
            <p:cNvSpPr/>
            <p:nvPr/>
          </p:nvSpPr>
          <p:spPr>
            <a:xfrm>
              <a:off x="7026473" y="1630263"/>
              <a:ext cx="1629295" cy="977577"/>
            </a:xfrm>
            <a:prstGeom prst="roundRect">
              <a:avLst>
                <a:gd name="adj" fmla="val 10000"/>
              </a:avLst>
            </a:prstGeom>
            <a:ln/>
          </p:spPr>
          <p:style>
            <a:lnRef idx="1">
              <a:schemeClr val="accent4"/>
            </a:lnRef>
            <a:fillRef idx="3">
              <a:schemeClr val="accent4"/>
            </a:fillRef>
            <a:effectRef idx="2">
              <a:schemeClr val="accent4"/>
            </a:effectRef>
            <a:fontRef idx="minor">
              <a:schemeClr val="lt1"/>
            </a:fontRef>
          </p:style>
        </p:sp>
        <p:sp>
          <p:nvSpPr>
            <p:cNvPr id="74" name="Rounded Rectangle 16"/>
            <p:cNvSpPr/>
            <p:nvPr/>
          </p:nvSpPr>
          <p:spPr>
            <a:xfrm>
              <a:off x="7055105" y="1658895"/>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tx1"/>
                  </a:solidFill>
                  <a:effectLst/>
                </a:rPr>
                <a:t>Transformation: </a:t>
              </a:r>
              <a:r>
                <a:rPr lang="en-US" sz="1600" b="1" kern="1200" smtClean="0">
                  <a:solidFill>
                    <a:schemeClr val="tx1"/>
                  </a:solidFill>
                  <a:effectLst/>
                </a:rPr>
                <a:t>Web.Config</a:t>
              </a:r>
              <a:endParaRPr lang="en-US" sz="1500" b="1" kern="1200" dirty="0" smtClean="0">
                <a:solidFill>
                  <a:schemeClr val="tx1"/>
                </a:solidFill>
                <a:effectLst/>
              </a:endParaRPr>
            </a:p>
          </p:txBody>
        </p:sp>
      </p:grpSp>
      <p:grpSp>
        <p:nvGrpSpPr>
          <p:cNvPr id="13" name="Group 12"/>
          <p:cNvGrpSpPr/>
          <p:nvPr/>
        </p:nvGrpSpPr>
        <p:grpSpPr>
          <a:xfrm>
            <a:off x="6617245" y="3117855"/>
            <a:ext cx="459745" cy="265729"/>
            <a:chOff x="6480517" y="1986187"/>
            <a:chExt cx="459745" cy="265729"/>
          </a:xfrm>
        </p:grpSpPr>
        <p:sp>
          <p:nvSpPr>
            <p:cNvPr id="71" name="Right Arrow 70"/>
            <p:cNvSpPr/>
            <p:nvPr/>
          </p:nvSpPr>
          <p:spPr>
            <a:xfrm rot="10800000">
              <a:off x="6480517" y="1986187"/>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2" name="Right Arrow 18"/>
            <p:cNvSpPr/>
            <p:nvPr/>
          </p:nvSpPr>
          <p:spPr>
            <a:xfrm rot="21600000">
              <a:off x="6560236" y="2039333"/>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14" name="Group 13"/>
          <p:cNvGrpSpPr/>
          <p:nvPr/>
        </p:nvGrpSpPr>
        <p:grpSpPr>
          <a:xfrm>
            <a:off x="4882187" y="2761931"/>
            <a:ext cx="1629295" cy="977577"/>
            <a:chOff x="4745459" y="1630263"/>
            <a:chExt cx="1629295" cy="977577"/>
          </a:xfrm>
        </p:grpSpPr>
        <p:sp>
          <p:nvSpPr>
            <p:cNvPr id="69" name="Rounded Rectangle 68"/>
            <p:cNvSpPr/>
            <p:nvPr/>
          </p:nvSpPr>
          <p:spPr>
            <a:xfrm>
              <a:off x="4745459" y="1630263"/>
              <a:ext cx="1629295" cy="977577"/>
            </a:xfrm>
            <a:prstGeom prst="roundRect">
              <a:avLst>
                <a:gd name="adj" fmla="val 10000"/>
              </a:avLst>
            </a:prstGeom>
            <a:ln/>
          </p:spPr>
          <p:style>
            <a:lnRef idx="1">
              <a:schemeClr val="accent4"/>
            </a:lnRef>
            <a:fillRef idx="3">
              <a:schemeClr val="accent4"/>
            </a:fillRef>
            <a:effectRef idx="2">
              <a:schemeClr val="accent4"/>
            </a:effectRef>
            <a:fontRef idx="minor">
              <a:schemeClr val="lt1"/>
            </a:fontRef>
          </p:style>
        </p:sp>
        <p:sp>
          <p:nvSpPr>
            <p:cNvPr id="70" name="Rounded Rectangle 20"/>
            <p:cNvSpPr/>
            <p:nvPr/>
          </p:nvSpPr>
          <p:spPr>
            <a:xfrm>
              <a:off x="4774091" y="1658895"/>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tx1"/>
                  </a:solidFill>
                  <a:effectLst/>
                </a:rPr>
                <a:t>Transformation:</a:t>
              </a:r>
            </a:p>
            <a:p>
              <a:pPr lvl="0" algn="ctr" defTabSz="666750">
                <a:lnSpc>
                  <a:spcPct val="90000"/>
                </a:lnSpc>
                <a:spcBef>
                  <a:spcPct val="0"/>
                </a:spcBef>
                <a:spcAft>
                  <a:spcPct val="35000"/>
                </a:spcAft>
              </a:pPr>
              <a:r>
                <a:rPr lang="en-US" sz="1600" b="1" kern="1200" smtClean="0">
                  <a:solidFill>
                    <a:schemeClr val="tx1"/>
                  </a:solidFill>
                  <a:effectLst/>
                </a:rPr>
                <a:t>Exclude Files</a:t>
              </a:r>
              <a:endParaRPr lang="en-US" sz="1600" b="1" kern="1200" dirty="0">
                <a:solidFill>
                  <a:schemeClr val="tx1"/>
                </a:solidFill>
                <a:effectLst/>
              </a:endParaRPr>
            </a:p>
          </p:txBody>
        </p:sp>
      </p:grpSp>
      <p:grpSp>
        <p:nvGrpSpPr>
          <p:cNvPr id="15" name="Group 14"/>
          <p:cNvGrpSpPr/>
          <p:nvPr/>
        </p:nvGrpSpPr>
        <p:grpSpPr>
          <a:xfrm>
            <a:off x="4336231" y="3117855"/>
            <a:ext cx="459745" cy="265729"/>
            <a:chOff x="4199503" y="1986187"/>
            <a:chExt cx="459745" cy="265729"/>
          </a:xfrm>
        </p:grpSpPr>
        <p:sp>
          <p:nvSpPr>
            <p:cNvPr id="67" name="Right Arrow 66"/>
            <p:cNvSpPr/>
            <p:nvPr/>
          </p:nvSpPr>
          <p:spPr>
            <a:xfrm rot="10800000">
              <a:off x="4199503" y="1986187"/>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8" name="Right Arrow 22"/>
            <p:cNvSpPr/>
            <p:nvPr/>
          </p:nvSpPr>
          <p:spPr>
            <a:xfrm rot="21600000">
              <a:off x="4279222" y="2039333"/>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16" name="Group 15"/>
          <p:cNvGrpSpPr/>
          <p:nvPr/>
        </p:nvGrpSpPr>
        <p:grpSpPr>
          <a:xfrm>
            <a:off x="2601172" y="2761931"/>
            <a:ext cx="1629295" cy="977577"/>
            <a:chOff x="2464444" y="1630263"/>
            <a:chExt cx="1629295" cy="977577"/>
          </a:xfrm>
        </p:grpSpPr>
        <p:sp>
          <p:nvSpPr>
            <p:cNvPr id="65" name="Rounded Rectangle 64"/>
            <p:cNvSpPr/>
            <p:nvPr/>
          </p:nvSpPr>
          <p:spPr>
            <a:xfrm>
              <a:off x="2464444" y="1630263"/>
              <a:ext cx="1629295" cy="977577"/>
            </a:xfrm>
            <a:prstGeom prst="roundRect">
              <a:avLst>
                <a:gd name="adj" fmla="val 10000"/>
              </a:avLst>
            </a:prstGeom>
            <a:ln/>
          </p:spPr>
          <p:style>
            <a:lnRef idx="1">
              <a:schemeClr val="accent4"/>
            </a:lnRef>
            <a:fillRef idx="3">
              <a:schemeClr val="accent4"/>
            </a:fillRef>
            <a:effectRef idx="2">
              <a:schemeClr val="accent4"/>
            </a:effectRef>
            <a:fontRef idx="minor">
              <a:schemeClr val="lt1"/>
            </a:fontRef>
          </p:style>
        </p:sp>
        <p:sp>
          <p:nvSpPr>
            <p:cNvPr id="66" name="Rounded Rectangle 24"/>
            <p:cNvSpPr/>
            <p:nvPr/>
          </p:nvSpPr>
          <p:spPr>
            <a:xfrm>
              <a:off x="2493076" y="1658895"/>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solidFill>
                    <a:schemeClr val="tx1"/>
                  </a:solidFill>
                  <a:effectLst/>
                </a:rPr>
                <a:t>Transformation:</a:t>
              </a:r>
            </a:p>
            <a:p>
              <a:pPr lvl="0" algn="ctr" defTabSz="666750">
                <a:lnSpc>
                  <a:spcPct val="90000"/>
                </a:lnSpc>
                <a:spcBef>
                  <a:spcPct val="0"/>
                </a:spcBef>
                <a:spcAft>
                  <a:spcPct val="35000"/>
                </a:spcAft>
              </a:pPr>
              <a:r>
                <a:rPr lang="en-US" sz="1600" b="1" kern="1200" smtClean="0">
                  <a:solidFill>
                    <a:schemeClr val="tx1"/>
                  </a:solidFill>
                  <a:effectLst/>
                </a:rPr>
                <a:t>Pre-Compile</a:t>
              </a:r>
              <a:endParaRPr lang="en-US" sz="1600" b="1" kern="1200" dirty="0">
                <a:solidFill>
                  <a:schemeClr val="tx1"/>
                </a:solidFill>
                <a:effectLst/>
              </a:endParaRPr>
            </a:p>
          </p:txBody>
        </p:sp>
      </p:grpSp>
      <p:grpSp>
        <p:nvGrpSpPr>
          <p:cNvPr id="17" name="Group 16"/>
          <p:cNvGrpSpPr/>
          <p:nvPr/>
        </p:nvGrpSpPr>
        <p:grpSpPr>
          <a:xfrm>
            <a:off x="2055216" y="3117855"/>
            <a:ext cx="459745" cy="265729"/>
            <a:chOff x="1918488" y="1986187"/>
            <a:chExt cx="459745" cy="265729"/>
          </a:xfrm>
        </p:grpSpPr>
        <p:sp>
          <p:nvSpPr>
            <p:cNvPr id="63" name="Right Arrow 62"/>
            <p:cNvSpPr/>
            <p:nvPr/>
          </p:nvSpPr>
          <p:spPr>
            <a:xfrm rot="10800000">
              <a:off x="1918488" y="1986187"/>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4" name="Right Arrow 26"/>
            <p:cNvSpPr/>
            <p:nvPr/>
          </p:nvSpPr>
          <p:spPr>
            <a:xfrm rot="21600000">
              <a:off x="1998207" y="2039333"/>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18" name="Group 17"/>
          <p:cNvGrpSpPr/>
          <p:nvPr/>
        </p:nvGrpSpPr>
        <p:grpSpPr>
          <a:xfrm>
            <a:off x="320158" y="2761931"/>
            <a:ext cx="1629295" cy="977577"/>
            <a:chOff x="183430" y="1630263"/>
            <a:chExt cx="1629295" cy="977577"/>
          </a:xfrm>
        </p:grpSpPr>
        <p:sp>
          <p:nvSpPr>
            <p:cNvPr id="61" name="Rounded Rectangle 60"/>
            <p:cNvSpPr/>
            <p:nvPr/>
          </p:nvSpPr>
          <p:spPr>
            <a:xfrm>
              <a:off x="183430" y="1630263"/>
              <a:ext cx="1629295" cy="977577"/>
            </a:xfrm>
            <a:prstGeom prst="roundRect">
              <a:avLst>
                <a:gd name="adj" fmla="val 10000"/>
              </a:avLst>
            </a:prstGeom>
            <a:ln/>
          </p:spPr>
          <p:style>
            <a:lnRef idx="1">
              <a:schemeClr val="accent4"/>
            </a:lnRef>
            <a:fillRef idx="3">
              <a:schemeClr val="accent4"/>
            </a:fillRef>
            <a:effectRef idx="2">
              <a:schemeClr val="accent4"/>
            </a:effectRef>
            <a:fontRef idx="minor">
              <a:schemeClr val="lt1"/>
            </a:fontRef>
          </p:style>
        </p:sp>
        <p:sp>
          <p:nvSpPr>
            <p:cNvPr id="62" name="Rounded Rectangle 28"/>
            <p:cNvSpPr/>
            <p:nvPr/>
          </p:nvSpPr>
          <p:spPr>
            <a:xfrm>
              <a:off x="212062" y="1658895"/>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chemeClr val="tx1"/>
                  </a:solidFill>
                  <a:effectLst/>
                </a:rPr>
                <a:t>Transformation:</a:t>
              </a:r>
            </a:p>
            <a:p>
              <a:pPr lvl="0" algn="ctr" defTabSz="622300">
                <a:lnSpc>
                  <a:spcPct val="90000"/>
                </a:lnSpc>
                <a:spcBef>
                  <a:spcPct val="0"/>
                </a:spcBef>
                <a:spcAft>
                  <a:spcPct val="35000"/>
                </a:spcAft>
              </a:pPr>
              <a:r>
                <a:rPr lang="en-US" sz="1600" b="1" kern="1200" smtClean="0">
                  <a:solidFill>
                    <a:schemeClr val="tx1"/>
                  </a:solidFill>
                  <a:effectLst/>
                </a:rPr>
                <a:t>Merge</a:t>
              </a:r>
              <a:endParaRPr lang="en-US" sz="1600" b="1" kern="1200" dirty="0">
                <a:solidFill>
                  <a:schemeClr val="tx1"/>
                </a:solidFill>
                <a:effectLst/>
              </a:endParaRPr>
            </a:p>
          </p:txBody>
        </p:sp>
      </p:grpSp>
      <p:grpSp>
        <p:nvGrpSpPr>
          <p:cNvPr id="19" name="Group 18"/>
          <p:cNvGrpSpPr/>
          <p:nvPr/>
        </p:nvGrpSpPr>
        <p:grpSpPr>
          <a:xfrm>
            <a:off x="1001941" y="3855215"/>
            <a:ext cx="265729" cy="365760"/>
            <a:chOff x="865214" y="2694051"/>
            <a:chExt cx="265729" cy="459745"/>
          </a:xfrm>
        </p:grpSpPr>
        <p:sp>
          <p:nvSpPr>
            <p:cNvPr id="59" name="Right Arrow 58"/>
            <p:cNvSpPr/>
            <p:nvPr/>
          </p:nvSpPr>
          <p:spPr>
            <a:xfrm rot="5400000">
              <a:off x="768206" y="2791059"/>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0" name="Right Arrow 30"/>
            <p:cNvSpPr/>
            <p:nvPr/>
          </p:nvSpPr>
          <p:spPr>
            <a:xfrm>
              <a:off x="918360" y="2694052"/>
              <a:ext cx="159437" cy="3800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0" name="Group 19"/>
          <p:cNvGrpSpPr/>
          <p:nvPr/>
        </p:nvGrpSpPr>
        <p:grpSpPr>
          <a:xfrm>
            <a:off x="320158" y="4258495"/>
            <a:ext cx="1629295" cy="977577"/>
            <a:chOff x="183430" y="3259559"/>
            <a:chExt cx="1629295" cy="977577"/>
          </a:xfrm>
        </p:grpSpPr>
        <p:sp>
          <p:nvSpPr>
            <p:cNvPr id="57" name="Rounded Rectangle 56"/>
            <p:cNvSpPr/>
            <p:nvPr/>
          </p:nvSpPr>
          <p:spPr>
            <a:xfrm>
              <a:off x="183430" y="3259559"/>
              <a:ext cx="1629295" cy="977577"/>
            </a:xfrm>
            <a:prstGeom prst="roundRect">
              <a:avLst>
                <a:gd name="adj" fmla="val 10000"/>
              </a:avLst>
            </a:prstGeom>
          </p:spPr>
          <p:style>
            <a:lnRef idx="1">
              <a:schemeClr val="accent5"/>
            </a:lnRef>
            <a:fillRef idx="3">
              <a:schemeClr val="accent5"/>
            </a:fillRef>
            <a:effectRef idx="2">
              <a:schemeClr val="accent5"/>
            </a:effectRef>
            <a:fontRef idx="minor">
              <a:schemeClr val="lt1"/>
            </a:fontRef>
          </p:style>
        </p:sp>
        <p:sp>
          <p:nvSpPr>
            <p:cNvPr id="58" name="Rounded Rectangle 32"/>
            <p:cNvSpPr/>
            <p:nvPr/>
          </p:nvSpPr>
          <p:spPr>
            <a:xfrm>
              <a:off x="212062" y="3288191"/>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Output:</a:t>
              </a:r>
            </a:p>
            <a:p>
              <a:pPr lvl="0" algn="ctr" defTabSz="666750">
                <a:lnSpc>
                  <a:spcPct val="90000"/>
                </a:lnSpc>
                <a:spcBef>
                  <a:spcPct val="0"/>
                </a:spcBef>
                <a:spcAft>
                  <a:spcPct val="35000"/>
                </a:spcAft>
              </a:pPr>
              <a:r>
                <a:rPr lang="en-US" sz="1500" b="1" kern="1200" dirty="0" smtClean="0">
                  <a:effectLst/>
                </a:rPr>
                <a:t>FTP, FS, MSDeploy, HTTP</a:t>
              </a:r>
              <a:endParaRPr lang="en-US" sz="1500" b="1" kern="1200" dirty="0">
                <a:effectLst/>
              </a:endParaRPr>
            </a:p>
          </p:txBody>
        </p:sp>
      </p:grpSp>
      <p:grpSp>
        <p:nvGrpSpPr>
          <p:cNvPr id="21" name="Group 20"/>
          <p:cNvGrpSpPr/>
          <p:nvPr/>
        </p:nvGrpSpPr>
        <p:grpSpPr>
          <a:xfrm>
            <a:off x="2035665" y="4614419"/>
            <a:ext cx="459745" cy="265729"/>
            <a:chOff x="1898937" y="3615483"/>
            <a:chExt cx="459745" cy="265729"/>
          </a:xfrm>
        </p:grpSpPr>
        <p:sp>
          <p:nvSpPr>
            <p:cNvPr id="55" name="Right Arrow 54"/>
            <p:cNvSpPr/>
            <p:nvPr/>
          </p:nvSpPr>
          <p:spPr>
            <a:xfrm>
              <a:off x="1898937" y="3615483"/>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6" name="Right Arrow 34"/>
            <p:cNvSpPr/>
            <p:nvPr/>
          </p:nvSpPr>
          <p:spPr>
            <a:xfrm>
              <a:off x="1898937" y="3668629"/>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22" name="Group 21"/>
          <p:cNvGrpSpPr/>
          <p:nvPr/>
        </p:nvGrpSpPr>
        <p:grpSpPr>
          <a:xfrm>
            <a:off x="2601172" y="4258495"/>
            <a:ext cx="1629295" cy="977577"/>
            <a:chOff x="2464444" y="3259559"/>
            <a:chExt cx="1629295" cy="977577"/>
          </a:xfrm>
        </p:grpSpPr>
        <p:sp>
          <p:nvSpPr>
            <p:cNvPr id="53" name="Rounded Rectangle 52"/>
            <p:cNvSpPr/>
            <p:nvPr/>
          </p:nvSpPr>
          <p:spPr>
            <a:xfrm>
              <a:off x="2464444" y="3259559"/>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54" name="Rounded Rectangle 36"/>
            <p:cNvSpPr/>
            <p:nvPr/>
          </p:nvSpPr>
          <p:spPr>
            <a:xfrm>
              <a:off x="2493076" y="3288191"/>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GAC, COM, Registry</a:t>
              </a:r>
              <a:endParaRPr lang="en-US" sz="1500" b="1" kern="1200" dirty="0">
                <a:effectLst/>
              </a:endParaRPr>
            </a:p>
          </p:txBody>
        </p:sp>
      </p:grpSp>
      <p:grpSp>
        <p:nvGrpSpPr>
          <p:cNvPr id="23" name="Group 22"/>
          <p:cNvGrpSpPr/>
          <p:nvPr/>
        </p:nvGrpSpPr>
        <p:grpSpPr>
          <a:xfrm>
            <a:off x="4316679" y="4614419"/>
            <a:ext cx="459745" cy="265729"/>
            <a:chOff x="4179951" y="3615483"/>
            <a:chExt cx="459745" cy="265729"/>
          </a:xfrm>
        </p:grpSpPr>
        <p:sp>
          <p:nvSpPr>
            <p:cNvPr id="51" name="Right Arrow 50"/>
            <p:cNvSpPr/>
            <p:nvPr/>
          </p:nvSpPr>
          <p:spPr>
            <a:xfrm>
              <a:off x="4179951" y="3615483"/>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2" name="Right Arrow 38"/>
            <p:cNvSpPr/>
            <p:nvPr/>
          </p:nvSpPr>
          <p:spPr>
            <a:xfrm>
              <a:off x="4179951" y="3668629"/>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24" name="Group 23"/>
          <p:cNvGrpSpPr/>
          <p:nvPr/>
        </p:nvGrpSpPr>
        <p:grpSpPr>
          <a:xfrm>
            <a:off x="4882187" y="4258495"/>
            <a:ext cx="1629295" cy="977577"/>
            <a:chOff x="4745459" y="3259559"/>
            <a:chExt cx="1629295" cy="977577"/>
          </a:xfrm>
        </p:grpSpPr>
        <p:sp>
          <p:nvSpPr>
            <p:cNvPr id="49" name="Rounded Rectangle 48"/>
            <p:cNvSpPr/>
            <p:nvPr/>
          </p:nvSpPr>
          <p:spPr>
            <a:xfrm>
              <a:off x="4745459" y="3259559"/>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50" name="Rounded Rectangle 40"/>
            <p:cNvSpPr/>
            <p:nvPr/>
          </p:nvSpPr>
          <p:spPr>
            <a:xfrm>
              <a:off x="4774091" y="3288191"/>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IIS Settings, Certificates</a:t>
              </a:r>
              <a:endParaRPr lang="en-US" sz="1500" b="1" kern="1200" dirty="0">
                <a:effectLst/>
              </a:endParaRPr>
            </a:p>
          </p:txBody>
        </p:sp>
      </p:grpSp>
      <p:grpSp>
        <p:nvGrpSpPr>
          <p:cNvPr id="25" name="Group 24"/>
          <p:cNvGrpSpPr/>
          <p:nvPr/>
        </p:nvGrpSpPr>
        <p:grpSpPr>
          <a:xfrm>
            <a:off x="6597693" y="4614419"/>
            <a:ext cx="459745" cy="265729"/>
            <a:chOff x="6460965" y="3615483"/>
            <a:chExt cx="459745" cy="265729"/>
          </a:xfrm>
        </p:grpSpPr>
        <p:sp>
          <p:nvSpPr>
            <p:cNvPr id="47" name="Right Arrow 46"/>
            <p:cNvSpPr/>
            <p:nvPr/>
          </p:nvSpPr>
          <p:spPr>
            <a:xfrm>
              <a:off x="6460965" y="3615483"/>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8" name="Right Arrow 42"/>
            <p:cNvSpPr/>
            <p:nvPr/>
          </p:nvSpPr>
          <p:spPr>
            <a:xfrm>
              <a:off x="6460965" y="3668629"/>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26" name="Group 25"/>
          <p:cNvGrpSpPr/>
          <p:nvPr/>
        </p:nvGrpSpPr>
        <p:grpSpPr>
          <a:xfrm>
            <a:off x="7163201" y="4258495"/>
            <a:ext cx="1629295" cy="977577"/>
            <a:chOff x="7026473" y="3259559"/>
            <a:chExt cx="1629295" cy="977577"/>
          </a:xfrm>
        </p:grpSpPr>
        <p:sp>
          <p:nvSpPr>
            <p:cNvPr id="45" name="Rounded Rectangle 44"/>
            <p:cNvSpPr/>
            <p:nvPr/>
          </p:nvSpPr>
          <p:spPr>
            <a:xfrm>
              <a:off x="7026473" y="3259559"/>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46" name="Rounded Rectangle 44"/>
            <p:cNvSpPr/>
            <p:nvPr/>
          </p:nvSpPr>
          <p:spPr>
            <a:xfrm>
              <a:off x="7055105" y="3288191"/>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DB (Data, Schema, Scripts)</a:t>
              </a:r>
              <a:endParaRPr lang="en-US" sz="1500" kern="1200" dirty="0">
                <a:effectLst/>
              </a:endParaRPr>
            </a:p>
          </p:txBody>
        </p:sp>
      </p:grpSp>
      <p:grpSp>
        <p:nvGrpSpPr>
          <p:cNvPr id="27" name="Group 26"/>
          <p:cNvGrpSpPr/>
          <p:nvPr/>
        </p:nvGrpSpPr>
        <p:grpSpPr>
          <a:xfrm>
            <a:off x="7775816" y="5290963"/>
            <a:ext cx="404065" cy="345410"/>
            <a:chOff x="7639088" y="4380515"/>
            <a:chExt cx="404065" cy="345410"/>
          </a:xfrm>
        </p:grpSpPr>
        <p:sp>
          <p:nvSpPr>
            <p:cNvPr id="43" name="Right Arrow 42"/>
            <p:cNvSpPr/>
            <p:nvPr/>
          </p:nvSpPr>
          <p:spPr>
            <a:xfrm rot="5400000">
              <a:off x="7668416" y="4351187"/>
              <a:ext cx="345410" cy="40406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6"/>
            <p:cNvSpPr/>
            <p:nvPr/>
          </p:nvSpPr>
          <p:spPr>
            <a:xfrm>
              <a:off x="7719902" y="4380515"/>
              <a:ext cx="242439" cy="2417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8" name="Group 27"/>
          <p:cNvGrpSpPr/>
          <p:nvPr/>
        </p:nvGrpSpPr>
        <p:grpSpPr>
          <a:xfrm>
            <a:off x="7163201" y="5651823"/>
            <a:ext cx="1629295" cy="977577"/>
            <a:chOff x="7026473" y="4888855"/>
            <a:chExt cx="1629295" cy="977577"/>
          </a:xfrm>
        </p:grpSpPr>
        <p:sp>
          <p:nvSpPr>
            <p:cNvPr id="41" name="Rounded Rectangle 40"/>
            <p:cNvSpPr/>
            <p:nvPr/>
          </p:nvSpPr>
          <p:spPr>
            <a:xfrm>
              <a:off x="7026473" y="4888855"/>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42" name="Rounded Rectangle 48"/>
            <p:cNvSpPr/>
            <p:nvPr/>
          </p:nvSpPr>
          <p:spPr>
            <a:xfrm>
              <a:off x="7055105" y="4917487"/>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Create Manifest</a:t>
              </a:r>
              <a:endParaRPr lang="en-US" sz="1500" b="1" kern="1200" dirty="0">
                <a:effectLst/>
              </a:endParaRPr>
            </a:p>
          </p:txBody>
        </p:sp>
      </p:grpSp>
      <p:grpSp>
        <p:nvGrpSpPr>
          <p:cNvPr id="29" name="Group 28"/>
          <p:cNvGrpSpPr/>
          <p:nvPr/>
        </p:nvGrpSpPr>
        <p:grpSpPr>
          <a:xfrm>
            <a:off x="6617245" y="6007747"/>
            <a:ext cx="459745" cy="265729"/>
            <a:chOff x="6480517" y="5244779"/>
            <a:chExt cx="459745" cy="265729"/>
          </a:xfrm>
        </p:grpSpPr>
        <p:sp>
          <p:nvSpPr>
            <p:cNvPr id="39" name="Right Arrow 38"/>
            <p:cNvSpPr/>
            <p:nvPr/>
          </p:nvSpPr>
          <p:spPr>
            <a:xfrm rot="10800000">
              <a:off x="6480517" y="5244779"/>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0" name="Right Arrow 50"/>
            <p:cNvSpPr/>
            <p:nvPr/>
          </p:nvSpPr>
          <p:spPr>
            <a:xfrm rot="21600000">
              <a:off x="6560236" y="5297925"/>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30" name="Group 29"/>
          <p:cNvGrpSpPr/>
          <p:nvPr/>
        </p:nvGrpSpPr>
        <p:grpSpPr>
          <a:xfrm>
            <a:off x="4882187" y="5651823"/>
            <a:ext cx="1629295" cy="977577"/>
            <a:chOff x="4745459" y="4888855"/>
            <a:chExt cx="1629295" cy="977577"/>
          </a:xfrm>
        </p:grpSpPr>
        <p:sp>
          <p:nvSpPr>
            <p:cNvPr id="37" name="Rounded Rectangle 36"/>
            <p:cNvSpPr/>
            <p:nvPr/>
          </p:nvSpPr>
          <p:spPr>
            <a:xfrm>
              <a:off x="4745459" y="4888855"/>
              <a:ext cx="1629295" cy="977577"/>
            </a:xfrm>
            <a:prstGeom prst="roundRect">
              <a:avLst>
                <a:gd name="adj" fmla="val 10000"/>
              </a:avLst>
            </a:prstGeom>
          </p:spPr>
          <p:style>
            <a:lnRef idx="1">
              <a:schemeClr val="accent6"/>
            </a:lnRef>
            <a:fillRef idx="3">
              <a:schemeClr val="accent6"/>
            </a:fillRef>
            <a:effectRef idx="2">
              <a:schemeClr val="accent6"/>
            </a:effectRef>
            <a:fontRef idx="minor">
              <a:schemeClr val="lt1"/>
            </a:fontRef>
          </p:style>
        </p:sp>
        <p:sp>
          <p:nvSpPr>
            <p:cNvPr id="38" name="Rounded Rectangle 52"/>
            <p:cNvSpPr/>
            <p:nvPr/>
          </p:nvSpPr>
          <p:spPr>
            <a:xfrm>
              <a:off x="4774091" y="4917487"/>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Package</a:t>
              </a:r>
              <a:endParaRPr lang="en-US" sz="1500" b="1" kern="1200" dirty="0">
                <a:effectLst/>
              </a:endParaRPr>
            </a:p>
          </p:txBody>
        </p:sp>
      </p:grpSp>
      <p:grpSp>
        <p:nvGrpSpPr>
          <p:cNvPr id="31" name="Group 30"/>
          <p:cNvGrpSpPr/>
          <p:nvPr/>
        </p:nvGrpSpPr>
        <p:grpSpPr>
          <a:xfrm>
            <a:off x="4336231" y="6007747"/>
            <a:ext cx="459745" cy="265729"/>
            <a:chOff x="4199503" y="5244779"/>
            <a:chExt cx="459745" cy="265729"/>
          </a:xfrm>
        </p:grpSpPr>
        <p:sp>
          <p:nvSpPr>
            <p:cNvPr id="35" name="Right Arrow 34"/>
            <p:cNvSpPr/>
            <p:nvPr/>
          </p:nvSpPr>
          <p:spPr>
            <a:xfrm rot="10800000">
              <a:off x="4199503" y="5244779"/>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6" name="Right Arrow 54"/>
            <p:cNvSpPr/>
            <p:nvPr/>
          </p:nvSpPr>
          <p:spPr>
            <a:xfrm rot="21600000">
              <a:off x="4279222" y="5297925"/>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32" name="Group 31"/>
          <p:cNvGrpSpPr/>
          <p:nvPr/>
        </p:nvGrpSpPr>
        <p:grpSpPr>
          <a:xfrm>
            <a:off x="2601172" y="5651823"/>
            <a:ext cx="1629295" cy="977577"/>
            <a:chOff x="2464444" y="4888855"/>
            <a:chExt cx="1629295" cy="977577"/>
          </a:xfrm>
        </p:grpSpPr>
        <p:sp>
          <p:nvSpPr>
            <p:cNvPr id="33" name="Rounded Rectangle 32"/>
            <p:cNvSpPr/>
            <p:nvPr/>
          </p:nvSpPr>
          <p:spPr>
            <a:xfrm>
              <a:off x="2464444" y="4888855"/>
              <a:ext cx="1629295" cy="977577"/>
            </a:xfrm>
            <a:prstGeom prst="roundRect">
              <a:avLst>
                <a:gd name="adj" fmla="val 10000"/>
              </a:avLst>
            </a:prstGeom>
          </p:spPr>
          <p:style>
            <a:lnRef idx="1">
              <a:schemeClr val="accent3"/>
            </a:lnRef>
            <a:fillRef idx="3">
              <a:schemeClr val="accent3"/>
            </a:fillRef>
            <a:effectRef idx="2">
              <a:schemeClr val="accent3"/>
            </a:effectRef>
            <a:fontRef idx="minor">
              <a:schemeClr val="lt1"/>
            </a:fontRef>
          </p:style>
        </p:sp>
        <p:sp>
          <p:nvSpPr>
            <p:cNvPr id="34" name="Rounded Rectangle 56"/>
            <p:cNvSpPr/>
            <p:nvPr/>
          </p:nvSpPr>
          <p:spPr>
            <a:xfrm>
              <a:off x="2493076" y="4917487"/>
              <a:ext cx="1572031" cy="920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rPr>
                <a:t>MSDeploy:</a:t>
              </a:r>
            </a:p>
            <a:p>
              <a:pPr lvl="0" algn="ctr" defTabSz="666750">
                <a:lnSpc>
                  <a:spcPct val="90000"/>
                </a:lnSpc>
                <a:spcBef>
                  <a:spcPct val="0"/>
                </a:spcBef>
                <a:spcAft>
                  <a:spcPct val="35000"/>
                </a:spcAft>
              </a:pPr>
              <a:r>
                <a:rPr lang="en-US" sz="1500" b="1" kern="1200" dirty="0" smtClean="0">
                  <a:effectLst/>
                </a:rPr>
                <a:t>Publish</a:t>
              </a:r>
              <a:endParaRPr lang="en-US" sz="1500" b="1" kern="1200" dirty="0">
                <a:effectLst/>
              </a:endParaRPr>
            </a:p>
          </p:txBody>
        </p:sp>
      </p:grpSp>
      <p:grpSp>
        <p:nvGrpSpPr>
          <p:cNvPr id="87" name="Group 86"/>
          <p:cNvGrpSpPr/>
          <p:nvPr/>
        </p:nvGrpSpPr>
        <p:grpSpPr>
          <a:xfrm>
            <a:off x="4344411" y="1769945"/>
            <a:ext cx="459745" cy="265729"/>
            <a:chOff x="1898937" y="356891"/>
            <a:chExt cx="459745" cy="265729"/>
          </a:xfrm>
        </p:grpSpPr>
        <p:sp>
          <p:nvSpPr>
            <p:cNvPr id="88" name="Right Arrow 87"/>
            <p:cNvSpPr/>
            <p:nvPr/>
          </p:nvSpPr>
          <p:spPr>
            <a:xfrm>
              <a:off x="1898937" y="356891"/>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9" name="Right Arrow 6"/>
            <p:cNvSpPr/>
            <p:nvPr/>
          </p:nvSpPr>
          <p:spPr>
            <a:xfrm>
              <a:off x="1898937" y="410037"/>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grpSp>
        <p:nvGrpSpPr>
          <p:cNvPr id="90" name="Group 89"/>
          <p:cNvGrpSpPr/>
          <p:nvPr/>
        </p:nvGrpSpPr>
        <p:grpSpPr>
          <a:xfrm>
            <a:off x="6609939" y="1715355"/>
            <a:ext cx="459745" cy="265729"/>
            <a:chOff x="1898937" y="356891"/>
            <a:chExt cx="459745" cy="265729"/>
          </a:xfrm>
        </p:grpSpPr>
        <p:sp>
          <p:nvSpPr>
            <p:cNvPr id="91" name="Right Arrow 90"/>
            <p:cNvSpPr/>
            <p:nvPr/>
          </p:nvSpPr>
          <p:spPr>
            <a:xfrm>
              <a:off x="1898937" y="356891"/>
              <a:ext cx="459745" cy="265729"/>
            </a:xfrm>
            <a:prstGeom prst="rightArrow">
              <a:avLst>
                <a:gd name="adj1" fmla="val 60000"/>
                <a:gd name="adj2" fmla="val 50000"/>
              </a:avLst>
            </a:prstGeom>
            <a:solidFill>
              <a:schemeClr val="tx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92" name="Right Arrow 6"/>
            <p:cNvSpPr/>
            <p:nvPr/>
          </p:nvSpPr>
          <p:spPr>
            <a:xfrm>
              <a:off x="1898937" y="410037"/>
              <a:ext cx="380026" cy="1594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effectLst>
                  <a:outerShdw blurRad="38100" dist="38100" dir="2700000" algn="tl">
                    <a:srgbClr val="000000">
                      <a:alpha val="43137"/>
                    </a:srgb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2000"/>
                                        <p:tgtEl>
                                          <p:spTgt spid="8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2000"/>
                                        <p:tgtEl>
                                          <p:spTgt spid="90"/>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20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2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20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2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0"/>
                                        <p:tgtEl>
                                          <p:spTgt spid="15"/>
                                        </p:tgtEl>
                                      </p:cBhvr>
                                    </p:animEffect>
                                  </p:childTnLst>
                                </p:cTn>
                              </p:par>
                              <p:par>
                                <p:cTn id="53" presetID="10"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0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2000"/>
                                        <p:tgtEl>
                                          <p:spTgt spid="17"/>
                                        </p:tgtEl>
                                      </p:cBhvr>
                                    </p:animEffect>
                                  </p:childTnLst>
                                </p:cTn>
                              </p:par>
                              <p:par>
                                <p:cTn id="61" presetID="10"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20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2000"/>
                                        <p:tgtEl>
                                          <p:spTgt spid="19"/>
                                        </p:tgtEl>
                                      </p:cBhvr>
                                    </p:animEffect>
                                  </p:childTnLst>
                                </p:cTn>
                              </p:par>
                              <p:par>
                                <p:cTn id="69" presetID="10" presetClass="entr" presetSubtype="0"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20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2000"/>
                                        <p:tgtEl>
                                          <p:spTgt spid="21"/>
                                        </p:tgtEl>
                                      </p:cBhvr>
                                    </p:animEffect>
                                  </p:childTnLst>
                                </p:cTn>
                              </p:par>
                              <p:par>
                                <p:cTn id="77" presetID="10"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20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2000"/>
                                        <p:tgtEl>
                                          <p:spTgt spid="23"/>
                                        </p:tgtEl>
                                      </p:cBhvr>
                                    </p:animEffec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20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2000"/>
                                        <p:tgtEl>
                                          <p:spTgt spid="25"/>
                                        </p:tgtEl>
                                      </p:cBhvr>
                                    </p:animEffect>
                                  </p:childTnLst>
                                </p:cTn>
                              </p:par>
                              <p:par>
                                <p:cTn id="93" presetID="10" presetClass="entr" presetSubtype="0"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20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2000"/>
                                        <p:tgtEl>
                                          <p:spTgt spid="27"/>
                                        </p:tgtEl>
                                      </p:cBhvr>
                                    </p:animEffect>
                                  </p:childTnLst>
                                </p:cTn>
                              </p:par>
                              <p:par>
                                <p:cTn id="101" presetID="10" presetClass="entr" presetSubtype="0" fill="hold"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2000"/>
                                        <p:tgtEl>
                                          <p:spTgt spid="2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20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2000"/>
                                        <p:tgtEl>
                                          <p:spTgt spid="3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fade">
                                      <p:cBhvr>
                                        <p:cTn id="116" dur="2000"/>
                                        <p:tgtEl>
                                          <p:spTgt spid="31"/>
                                        </p:tgtEl>
                                      </p:cBhvr>
                                    </p:animEffect>
                                  </p:childTnLst>
                                </p:cTn>
                              </p:par>
                              <p:par>
                                <p:cTn id="117" presetID="10" presetClass="entr" presetSubtype="0" fill="hold" nodeType="with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 2008 BREAKOUT template 4-3_GRAY_FINAL</Template>
  <TotalTime>2394</TotalTime>
  <Words>2548</Words>
  <Application>Microsoft Office PowerPoint</Application>
  <PresentationFormat>On-screen Show (4:3)</PresentationFormat>
  <Paragraphs>250</Paragraphs>
  <Slides>25</Slides>
  <Notes>25</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PDC 2008 BREAKOUT template 4-3_GRAY_FINAL</vt:lpstr>
      <vt:lpstr>White with Consolas font for code slides</vt:lpstr>
      <vt:lpstr>Microsoft Visual Studio 10:  Easing ASP.NET  Web Deployment</vt:lpstr>
      <vt:lpstr>We are here today to…</vt:lpstr>
      <vt:lpstr>Web Deployment  Story - Today</vt:lpstr>
      <vt:lpstr>Web Deployment  w/ VS10</vt:lpstr>
      <vt:lpstr>1-Click Web Deployment     </vt:lpstr>
      <vt:lpstr>Data Flow Diagram</vt:lpstr>
      <vt:lpstr>Web Packaging    </vt:lpstr>
      <vt:lpstr>Web Publishing Pipeline (WPP)</vt:lpstr>
      <vt:lpstr>Web Publishing Pipeline (WPP)</vt:lpstr>
      <vt:lpstr>  Web Publishing Pipeline    </vt:lpstr>
      <vt:lpstr>Slide 11</vt:lpstr>
      <vt:lpstr>Asks…</vt:lpstr>
      <vt:lpstr>Web Config Transformation</vt:lpstr>
      <vt:lpstr>Transformation Concepts</vt:lpstr>
      <vt:lpstr>Web.Config Transformation  </vt:lpstr>
      <vt:lpstr>Why not XSLT?</vt:lpstr>
      <vt:lpstr>Web.Config Transformation Recap</vt:lpstr>
      <vt:lpstr>Web.Config Transformation Recap</vt:lpstr>
      <vt:lpstr>DB Deployment  Sneak Peek   </vt:lpstr>
      <vt:lpstr>Related Content</vt:lpstr>
      <vt:lpstr>Resources</vt:lpstr>
      <vt:lpstr>Evals &amp; Recordings</vt:lpstr>
      <vt:lpstr>Please use the microphones provided</vt:lpstr>
      <vt:lpstr>Slide 24</vt:lpstr>
      <vt:lpstr>Slide 25</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Studio: Easing ASP.NET Web Deploymentz</dc:title>
  <dc:subject>PDC 2008</dc:subject>
  <dc:creator>Vishal R. Joshi</dc:creator>
  <dc:description>Template: David Shadle
Formatting: J.R. Tripp, Silver Fox Productions
Event Date: October 27, 2008
Event Location: Los Angeles
Audience: developers, TDMs, IT pros, professionals, devs</dc:description>
  <cp:lastModifiedBy>Shows</cp:lastModifiedBy>
  <cp:revision>158</cp:revision>
  <dcterms:created xsi:type="dcterms:W3CDTF">2008-10-05T19:48:50Z</dcterms:created>
  <dcterms:modified xsi:type="dcterms:W3CDTF">2008-10-28T23:21:28Z</dcterms:modified>
</cp:coreProperties>
</file>