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0"/>
  </p:notesMasterIdLst>
  <p:handoutMasterIdLst>
    <p:handoutMasterId r:id="rId21"/>
  </p:handoutMasterIdLst>
  <p:sldIdLst>
    <p:sldId id="256" r:id="rId2"/>
    <p:sldId id="257" r:id="rId3"/>
    <p:sldId id="301" r:id="rId4"/>
    <p:sldId id="313" r:id="rId5"/>
    <p:sldId id="326" r:id="rId6"/>
    <p:sldId id="319" r:id="rId7"/>
    <p:sldId id="260" r:id="rId8"/>
    <p:sldId id="327" r:id="rId9"/>
    <p:sldId id="320" r:id="rId10"/>
    <p:sldId id="266" r:id="rId11"/>
    <p:sldId id="318" r:id="rId12"/>
    <p:sldId id="328" r:id="rId13"/>
    <p:sldId id="329" r:id="rId14"/>
    <p:sldId id="331" r:id="rId15"/>
    <p:sldId id="322" r:id="rId16"/>
    <p:sldId id="314" r:id="rId17"/>
    <p:sldId id="315" r:id="rId18"/>
    <p:sldId id="271" r:id="rId1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1" autoAdjust="0"/>
    <p:restoredTop sz="56377" autoAdjust="0"/>
  </p:normalViewPr>
  <p:slideViewPr>
    <p:cSldViewPr>
      <p:cViewPr varScale="1">
        <p:scale>
          <a:sx n="85" d="100"/>
          <a:sy n="85" d="100"/>
        </p:scale>
        <p:origin x="-552" y="-96"/>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7/6/2010</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7/6/2010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COCOMO" TargetMode="External"/><Relationship Id="rId13" Type="http://schemas.openxmlformats.org/officeDocument/2006/relationships/hyperlink" Target="http://en.wikipedia.org/wiki/Use_Case" TargetMode="External"/><Relationship Id="rId3" Type="http://schemas.openxmlformats.org/officeDocument/2006/relationships/hyperlink" Target="http://en.wikipedia.org/wiki/Software_development_effort_estimation#cite_note-8" TargetMode="External"/><Relationship Id="rId7" Type="http://schemas.openxmlformats.org/officeDocument/2006/relationships/hyperlink" Target="http://en.wikipedia.org/wiki/MS_Project" TargetMode="External"/><Relationship Id="rId12" Type="http://schemas.openxmlformats.org/officeDocument/2006/relationships/hyperlink" Target="http://en.wikipedia.org/wiki/Software_development_effort_estimation#cite_note-11" TargetMode="External"/><Relationship Id="rId17" Type="http://schemas.openxmlformats.org/officeDocument/2006/relationships/hyperlink" Target="http://en.wikipedia.org/wiki/Wideband_Delphi" TargetMode="External"/><Relationship Id="rId2" Type="http://schemas.openxmlformats.org/officeDocument/2006/relationships/slide" Target="../slides/slide6.xml"/><Relationship Id="rId16" Type="http://schemas.openxmlformats.org/officeDocument/2006/relationships/hyperlink" Target="http://en.wikipedia.org/wiki/Planning_poker" TargetMode="External"/><Relationship Id="rId1" Type="http://schemas.openxmlformats.org/officeDocument/2006/relationships/notesMaster" Target="../notesMasters/notesMaster1.xml"/><Relationship Id="rId6" Type="http://schemas.openxmlformats.org/officeDocument/2006/relationships/hyperlink" Target="http://en.wikipedia.org/wiki/Work_breakdown_structure" TargetMode="External"/><Relationship Id="rId11" Type="http://schemas.openxmlformats.org/officeDocument/2006/relationships/hyperlink" Target="http://en.wikipedia.org/wiki/Function_Point_Analysis" TargetMode="External"/><Relationship Id="rId5" Type="http://schemas.openxmlformats.org/officeDocument/2006/relationships/hyperlink" Target="http://en.wikipedia.org/wiki/Analogy" TargetMode="External"/><Relationship Id="rId15" Type="http://schemas.openxmlformats.org/officeDocument/2006/relationships/hyperlink" Target="http://en.wikipedia.org/wiki/Agile_software_development" TargetMode="External"/><Relationship Id="rId10" Type="http://schemas.openxmlformats.org/officeDocument/2006/relationships/hyperlink" Target="http://en.wikipedia.org/wiki/Software_development_effort_estimation#cite_note-10" TargetMode="External"/><Relationship Id="rId4" Type="http://schemas.openxmlformats.org/officeDocument/2006/relationships/hyperlink" Target="http://en.wikipedia.org/wiki/Software_development_effort_estimation#cite_note-9" TargetMode="External"/><Relationship Id="rId9" Type="http://schemas.openxmlformats.org/officeDocument/2006/relationships/hyperlink" Target="http://en.wikipedia.org/wiki/SEER-SEM" TargetMode="External"/><Relationship Id="rId14" Type="http://schemas.openxmlformats.org/officeDocument/2006/relationships/hyperlink" Target="http://en.wikipedia.org/w/index.php?title=Story_points&amp;action=edit&amp;redlink=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7:11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16</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16</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7/6/2010</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7/6/2010</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7:11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7:12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7/6/2010</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Estimation approaches</a:t>
            </a:r>
          </a:p>
          <a:p>
            <a:endParaRPr lang="en-US" dirty="0" smtClean="0"/>
          </a:p>
          <a:p>
            <a:r>
              <a:rPr lang="en-US" dirty="0" smtClean="0"/>
              <a:t>There are many ways of categorizing estimation approaches, see for example </a:t>
            </a:r>
            <a:r>
              <a:rPr lang="en-US" baseline="30000" dirty="0" smtClean="0">
                <a:hlinkClick r:id="rId3"/>
              </a:rPr>
              <a:t>[9]</a:t>
            </a:r>
            <a:r>
              <a:rPr lang="en-US" baseline="30000" dirty="0" smtClean="0">
                <a:hlinkClick r:id="rId4"/>
              </a:rPr>
              <a:t>[10]</a:t>
            </a:r>
            <a:r>
              <a:rPr lang="en-US" dirty="0" smtClean="0"/>
              <a:t>. The top level categories are the following:</a:t>
            </a:r>
          </a:p>
          <a:p>
            <a:endParaRPr lang="en-US" dirty="0" smtClean="0"/>
          </a:p>
          <a:p>
            <a:r>
              <a:rPr lang="en-US" dirty="0" smtClean="0"/>
              <a:t>Expert estimation: The quantification step, i.e., the step where the estimate is produced based on judgmental processes.</a:t>
            </a:r>
          </a:p>
          <a:p>
            <a:endParaRPr lang="en-US" dirty="0" smtClean="0"/>
          </a:p>
          <a:p>
            <a:r>
              <a:rPr lang="en-US" dirty="0" smtClean="0"/>
              <a:t>Formal estimation model: The quantification step is based on mechanical processes, e.g., the use of a formula derived from historical data.</a:t>
            </a:r>
          </a:p>
          <a:p>
            <a:endParaRPr lang="en-US" dirty="0" smtClean="0"/>
          </a:p>
          <a:p>
            <a:r>
              <a:rPr lang="en-US" dirty="0" smtClean="0"/>
              <a:t>Combination-based estimation: The quantification step is based on a judgmental or mechanical combination of estimates from different sources.</a:t>
            </a:r>
          </a:p>
          <a:p>
            <a:endParaRPr lang="en-US" dirty="0" smtClean="0"/>
          </a:p>
          <a:p>
            <a:r>
              <a:rPr lang="en-US" dirty="0" smtClean="0"/>
              <a:t>Below are examples of estimation approaches within each category.</a:t>
            </a:r>
          </a:p>
          <a:p>
            <a:endParaRPr lang="en-US" dirty="0" smtClean="0">
              <a:hlinkClick r:id="rId5" tooltip="Analogy"/>
            </a:endParaRPr>
          </a:p>
          <a:p>
            <a:r>
              <a:rPr lang="en-US" dirty="0" smtClean="0">
                <a:hlinkClick r:id="rId5" tooltip="Analogy"/>
              </a:rPr>
              <a:t>Analogy</a:t>
            </a:r>
            <a:r>
              <a:rPr lang="en-US" dirty="0" smtClean="0"/>
              <a:t>-based estimation Formal estimation model ANGEL </a:t>
            </a:r>
          </a:p>
          <a:p>
            <a:r>
              <a:rPr lang="en-US" dirty="0" smtClean="0">
                <a:hlinkClick r:id="rId6" tooltip="Work breakdown structure"/>
              </a:rPr>
              <a:t>WBS-based</a:t>
            </a:r>
            <a:r>
              <a:rPr lang="en-US" dirty="0" smtClean="0"/>
              <a:t> (bottom up) estimation Expert estimation </a:t>
            </a:r>
            <a:r>
              <a:rPr lang="en-US" dirty="0" smtClean="0">
                <a:hlinkClick r:id="rId7" tooltip="MS Project"/>
              </a:rPr>
              <a:t>MS Project</a:t>
            </a:r>
            <a:r>
              <a:rPr lang="en-US" dirty="0" smtClean="0"/>
              <a:t>, company specific activity templates Parametric models Formal estimation model </a:t>
            </a:r>
            <a:r>
              <a:rPr lang="en-US" dirty="0" smtClean="0">
                <a:hlinkClick r:id="rId8" tooltip="COCOMO"/>
              </a:rPr>
              <a:t>COCOMO</a:t>
            </a:r>
            <a:r>
              <a:rPr lang="en-US" dirty="0" smtClean="0"/>
              <a:t>, SLIM, </a:t>
            </a:r>
            <a:r>
              <a:rPr lang="en-US" dirty="0" smtClean="0">
                <a:hlinkClick r:id="rId9" tooltip="SEER-SEM"/>
              </a:rPr>
              <a:t>SEER-SEM</a:t>
            </a:r>
            <a:r>
              <a:rPr lang="en-US" dirty="0" smtClean="0"/>
              <a:t> </a:t>
            </a:r>
          </a:p>
          <a:p>
            <a:r>
              <a:rPr lang="en-US" dirty="0" smtClean="0"/>
              <a:t>Size-based estimation models</a:t>
            </a:r>
            <a:r>
              <a:rPr lang="en-US" baseline="30000" dirty="0" smtClean="0">
                <a:hlinkClick r:id="rId10"/>
              </a:rPr>
              <a:t>[11]</a:t>
            </a:r>
            <a:r>
              <a:rPr lang="en-US" dirty="0" smtClean="0"/>
              <a:t> Formal estimation model </a:t>
            </a:r>
            <a:r>
              <a:rPr lang="en-US" dirty="0" smtClean="0">
                <a:hlinkClick r:id="rId11" tooltip="Function Point Analysis"/>
              </a:rPr>
              <a:t>Function Point Analysis</a:t>
            </a:r>
            <a:r>
              <a:rPr lang="en-US" baseline="30000" dirty="0" smtClean="0">
                <a:hlinkClick r:id="rId12"/>
              </a:rPr>
              <a:t>[12]</a:t>
            </a:r>
            <a:r>
              <a:rPr lang="en-US" dirty="0" smtClean="0"/>
              <a:t>, </a:t>
            </a:r>
            <a:r>
              <a:rPr lang="en-US" dirty="0" smtClean="0">
                <a:hlinkClick r:id="rId13" tooltip="Use Case"/>
              </a:rPr>
              <a:t>Use Case</a:t>
            </a:r>
            <a:r>
              <a:rPr lang="en-US" dirty="0" smtClean="0"/>
              <a:t> Analysis, </a:t>
            </a:r>
            <a:r>
              <a:rPr lang="en-US" dirty="0" smtClean="0">
                <a:hlinkClick r:id="rId14" tooltip="Story points (page does not exist)"/>
              </a:rPr>
              <a:t>Story points</a:t>
            </a:r>
            <a:r>
              <a:rPr lang="en-US" dirty="0" smtClean="0"/>
              <a:t>-based estimation in </a:t>
            </a:r>
            <a:r>
              <a:rPr lang="en-US" dirty="0" smtClean="0">
                <a:hlinkClick r:id="rId15" tooltip="Agile software development"/>
              </a:rPr>
              <a:t>Agile software development</a:t>
            </a:r>
            <a:r>
              <a:rPr lang="en-US" dirty="0" smtClean="0"/>
              <a:t> </a:t>
            </a:r>
          </a:p>
          <a:p>
            <a:r>
              <a:rPr lang="en-US" dirty="0" smtClean="0"/>
              <a:t>Group estimation Expert estimation </a:t>
            </a:r>
            <a:r>
              <a:rPr lang="en-US" dirty="0" smtClean="0">
                <a:hlinkClick r:id="rId16" tooltip="Planning poker"/>
              </a:rPr>
              <a:t>Planning poker</a:t>
            </a:r>
            <a:r>
              <a:rPr lang="en-US" dirty="0" smtClean="0"/>
              <a:t>, </a:t>
            </a:r>
            <a:r>
              <a:rPr lang="en-US" dirty="0" smtClean="0">
                <a:hlinkClick r:id="rId17" tooltip="Wideband &#10;Delphi"/>
              </a:rPr>
              <a:t>Wideband Delphi</a:t>
            </a:r>
            <a:r>
              <a:rPr lang="en-US" dirty="0" smtClean="0"/>
              <a:t> </a:t>
            </a:r>
          </a:p>
          <a:p>
            <a:r>
              <a:rPr lang="en-US" dirty="0" smtClean="0"/>
              <a:t>Mechanical combination </a:t>
            </a:r>
            <a:r>
              <a:rPr lang="en-US" dirty="0" err="1" smtClean="0"/>
              <a:t>Combination</a:t>
            </a:r>
            <a:r>
              <a:rPr lang="en-US" dirty="0" smtClean="0"/>
              <a:t>-based estimation Average of an analogy-based and a </a:t>
            </a:r>
            <a:r>
              <a:rPr lang="en-US" dirty="0" smtClean="0">
                <a:hlinkClick r:id="rId6" tooltip="Work&#10; breakdown structure"/>
              </a:rPr>
              <a:t>Work breakdown structure</a:t>
            </a:r>
            <a:r>
              <a:rPr lang="en-US" dirty="0" smtClean="0"/>
              <a:t>-based effort estimate </a:t>
            </a:r>
          </a:p>
          <a:p>
            <a:r>
              <a:rPr lang="en-US" dirty="0" smtClean="0"/>
              <a:t>Judgmental combination </a:t>
            </a:r>
            <a:r>
              <a:rPr lang="en-US" dirty="0" err="1" smtClean="0"/>
              <a:t>Combination</a:t>
            </a:r>
            <a:r>
              <a:rPr lang="en-US" dirty="0" smtClean="0"/>
              <a:t>-based estimation Expert judgment based on estimates from a parametric model and group estimation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7:26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7:28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7:34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7:11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11</a:t>
            </a:fld>
            <a:endParaRPr lang="en-US"/>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as a final slide to recap the objectives of the session to remind attendees what you said would be covered and to highlight that you did indeed cover those points. </a:t>
            </a:r>
            <a:r>
              <a:rPr lang="en-US" sz="900" b="0" kern="1200" baseline="0" dirty="0" smtClean="0">
                <a:solidFill>
                  <a:schemeClr val="tx1"/>
                </a:solidFill>
                <a:latin typeface="Segoe UI" pitchFamily="34" charset="0"/>
                <a:ea typeface="+mn-ea"/>
                <a:cs typeface="+mn-cs"/>
              </a:rPr>
              <a:t>The objectives listed on this slide should match the objectives covered on the required Objective slide at the beginning of your presentation. </a:t>
            </a:r>
            <a:endParaRPr lang="en-US" sz="900" b="1" kern="1200" baseline="0" dirty="0" smtClean="0">
              <a:solidFill>
                <a:schemeClr val="tx1"/>
              </a:solidFill>
              <a:latin typeface="Segoe UI" pitchFamily="34" charset="0"/>
              <a:ea typeface="+mn-ea"/>
              <a:cs typeface="+mn-cs"/>
            </a:endParaRPr>
          </a:p>
          <a:p>
            <a:endParaRPr lang="en-US" sz="900" kern="1200" dirty="0" smtClean="0">
              <a:solidFill>
                <a:schemeClr val="tx1"/>
              </a:solidFill>
              <a:latin typeface="Segoe UI" pitchFamily="34" charset="0"/>
              <a:ea typeface="+mn-ea"/>
              <a:cs typeface="+mn-cs"/>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7/6/2010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7/6/2010 7:41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681913" cy="1523495"/>
          </a:xfrm>
        </p:spPr>
        <p:txBody>
          <a:bodyPr>
            <a:noAutofit/>
          </a:bodyPr>
          <a:lstStyle>
            <a:lvl1pPr>
              <a:lnSpc>
                <a:spcPct val="90000"/>
              </a:lnSpc>
              <a:defRPr sz="540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gif"/><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bit.ly/94JsqZ" TargetMode="External"/><Relationship Id="rId7" Type="http://schemas.openxmlformats.org/officeDocument/2006/relationships/hyperlink" Target="http://delicious.com/jay.smith/WebConfigTransformati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bit.ly/a2J8vA" TargetMode="External"/><Relationship Id="rId5" Type="http://schemas.openxmlformats.org/officeDocument/2006/relationships/hyperlink" Target="http://microsoftpdc.com/Sessions/FT56" TargetMode="External"/><Relationship Id="rId4" Type="http://schemas.openxmlformats.org/officeDocument/2006/relationships/hyperlink" Target="http://devlinlile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nwatechfest.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gi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pic>
        <p:nvPicPr>
          <p:cNvPr id="2" name="Picture 6" descr="C:\Users\dawalker\Documents\FolderShare\TechFests\NWA\2010\Images\NWATechFest_Splash.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381000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10375" y="1447800"/>
            <a:ext cx="1952625"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6810376" y="263604"/>
            <a:ext cx="1952624" cy="1107996"/>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Help us</a:t>
            </a:r>
            <a:br>
              <a:rPr lang="en-US" sz="2400" dirty="0" smtClean="0">
                <a:gradFill>
                  <a:gsLst>
                    <a:gs pos="0">
                      <a:schemeClr val="tx1"/>
                    </a:gs>
                    <a:gs pos="86000">
                      <a:schemeClr val="tx1"/>
                    </a:gs>
                  </a:gsLst>
                  <a:lin ang="5400000" scaled="0"/>
                </a:gradFill>
              </a:rPr>
            </a:br>
            <a:r>
              <a:rPr lang="en-US" sz="2400" dirty="0" smtClean="0">
                <a:gradFill>
                  <a:gsLst>
                    <a:gs pos="0">
                      <a:schemeClr val="tx1"/>
                    </a:gs>
                    <a:gs pos="86000">
                      <a:schemeClr val="tx1"/>
                    </a:gs>
                  </a:gsLst>
                  <a:lin ang="5400000" scaled="0"/>
                </a:gradFill>
              </a:rPr>
              <a:t>Thank our</a:t>
            </a:r>
            <a:br>
              <a:rPr lang="en-US" sz="2400" dirty="0" smtClean="0">
                <a:gradFill>
                  <a:gsLst>
                    <a:gs pos="0">
                      <a:schemeClr val="tx1"/>
                    </a:gs>
                    <a:gs pos="86000">
                      <a:schemeClr val="tx1"/>
                    </a:gs>
                  </a:gsLst>
                  <a:lin ang="5400000" scaled="0"/>
                </a:gradFill>
              </a:rPr>
            </a:br>
            <a:r>
              <a:rPr lang="en-US" sz="2400" dirty="0" smtClean="0">
                <a:gradFill>
                  <a:gsLst>
                    <a:gs pos="0">
                      <a:schemeClr val="tx1"/>
                    </a:gs>
                    <a:gs pos="86000">
                      <a:schemeClr val="tx1"/>
                    </a:gs>
                  </a:gsLst>
                  <a:lin ang="5400000" scaled="0"/>
                </a:gradFill>
              </a:rPr>
              <a:t>Sponsors:</a:t>
            </a:r>
          </a:p>
        </p:txBody>
      </p:sp>
      <p:pic>
        <p:nvPicPr>
          <p:cNvPr id="4" name="Picture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57199" y="3448373"/>
            <a:ext cx="5792491" cy="742627"/>
          </a:xfrm>
          <a:prstGeom prst="rect">
            <a:avLst/>
          </a:prstGeom>
        </p:spPr>
      </p:pic>
      <p:sp>
        <p:nvSpPr>
          <p:cNvPr id="10"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a:t>Visual Studio 2010 Solution</a:t>
            </a:r>
            <a:endParaRPr lang="en-US" sz="4400" dirty="0"/>
          </a:p>
        </p:txBody>
      </p:sp>
      <p:sp>
        <p:nvSpPr>
          <p:cNvPr id="29698" name="Rectangle 9"/>
          <p:cNvSpPr>
            <a:spLocks noGrp="1" noChangeArrowheads="1"/>
          </p:cNvSpPr>
          <p:nvPr>
            <p:ph type="body" sz="quarter" idx="10"/>
          </p:nvPr>
        </p:nvSpPr>
        <p:spPr>
          <a:xfrm>
            <a:off x="381000" y="1447799"/>
            <a:ext cx="8382000" cy="4038029"/>
          </a:xfrm>
        </p:spPr>
        <p:txBody>
          <a:bodyPr/>
          <a:lstStyle/>
          <a:p>
            <a:r>
              <a:rPr lang="en-US" dirty="0" smtClean="0"/>
              <a:t>Maintain a single configuration file</a:t>
            </a:r>
          </a:p>
          <a:p>
            <a:r>
              <a:rPr lang="en-US" dirty="0" smtClean="0"/>
              <a:t>Use transformation files for each environment</a:t>
            </a:r>
          </a:p>
          <a:p>
            <a:r>
              <a:rPr lang="en-US" dirty="0" smtClean="0"/>
              <a:t>Transformation files only contain the things that change</a:t>
            </a:r>
          </a:p>
          <a:p>
            <a:r>
              <a:rPr lang="en-US" dirty="0" smtClean="0"/>
              <a:t>Works with new MS Deploy</a:t>
            </a:r>
          </a:p>
          <a:p>
            <a:r>
              <a:rPr lang="en-US" dirty="0" smtClean="0"/>
              <a:t>No custom build task</a:t>
            </a:r>
          </a:p>
          <a:p>
            <a:pPr>
              <a:buNone/>
            </a:pPr>
            <a:endParaRPr lang="en-US" dirty="0" smtClean="0"/>
          </a:p>
        </p:txBody>
      </p:sp>
      <p:sp>
        <p:nvSpPr>
          <p:cNvPr id="5"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1886954"/>
            <a:ext cx="2159317" cy="1701227"/>
            <a:chOff x="1173163" y="1469708"/>
            <a:chExt cx="2159317" cy="1701227"/>
          </a:xfrm>
        </p:grpSpPr>
        <p:pic>
          <p:nvPicPr>
            <p:cNvPr id="5" name="Picture 4"/>
            <p:cNvPicPr>
              <a:picLocks noChangeAspect="1" noChangeArrowheads="1"/>
            </p:cNvPicPr>
            <p:nvPr/>
          </p:nvPicPr>
          <p:blipFill>
            <a:blip r:embed="rId2" cstate="print"/>
            <a:srcRect/>
            <a:stretch>
              <a:fillRect/>
            </a:stretch>
          </p:blipFill>
          <p:spPr bwMode="auto">
            <a:xfrm>
              <a:off x="2258378" y="1469708"/>
              <a:ext cx="1074102" cy="1412022"/>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1173163" y="1859915"/>
              <a:ext cx="1092517" cy="1311020"/>
            </a:xfrm>
            <a:prstGeom prst="rect">
              <a:avLst/>
            </a:prstGeom>
            <a:noFill/>
            <a:ln w="9525">
              <a:noFill/>
              <a:miter lim="800000"/>
              <a:headEnd/>
              <a:tailEnd/>
            </a:ln>
            <a:effectLst/>
          </p:spPr>
        </p:pic>
      </p:grpSp>
      <p:grpSp>
        <p:nvGrpSpPr>
          <p:cNvPr id="7" name="Group 6"/>
          <p:cNvGrpSpPr/>
          <p:nvPr/>
        </p:nvGrpSpPr>
        <p:grpSpPr>
          <a:xfrm>
            <a:off x="1575117" y="4579672"/>
            <a:ext cx="1584960" cy="1363928"/>
            <a:chOff x="1259840" y="3248025"/>
            <a:chExt cx="1290320" cy="1094911"/>
          </a:xfrm>
        </p:grpSpPr>
        <p:pic>
          <p:nvPicPr>
            <p:cNvPr id="8" name="Picture 6"/>
            <p:cNvPicPr>
              <a:picLocks noChangeAspect="1" noChangeArrowheads="1"/>
            </p:cNvPicPr>
            <p:nvPr/>
          </p:nvPicPr>
          <p:blipFill>
            <a:blip r:embed="rId4" cstate="print"/>
            <a:srcRect/>
            <a:stretch>
              <a:fillRect/>
            </a:stretch>
          </p:blipFill>
          <p:spPr bwMode="auto">
            <a:xfrm>
              <a:off x="1465263" y="3248025"/>
              <a:ext cx="828675" cy="971550"/>
            </a:xfrm>
            <a:prstGeom prst="rect">
              <a:avLst/>
            </a:prstGeom>
            <a:noFill/>
            <a:ln w="9525">
              <a:noFill/>
              <a:miter lim="800000"/>
              <a:headEnd/>
              <a:tailEnd/>
            </a:ln>
            <a:effectLst/>
          </p:spPr>
        </p:pic>
        <p:sp>
          <p:nvSpPr>
            <p:cNvPr id="9" name="TextBox 8"/>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10" name="Group 9"/>
          <p:cNvGrpSpPr/>
          <p:nvPr/>
        </p:nvGrpSpPr>
        <p:grpSpPr>
          <a:xfrm>
            <a:off x="3434397" y="3523633"/>
            <a:ext cx="2336800" cy="1339817"/>
            <a:chOff x="4185920" y="4406867"/>
            <a:chExt cx="2336800" cy="1339817"/>
          </a:xfrm>
        </p:grpSpPr>
        <p:pic>
          <p:nvPicPr>
            <p:cNvPr id="11" name="Picture 8" descr="C:\Users\vijoshi\Desktop\Images\Thunderbolt electricity blue edge light.png"/>
            <p:cNvPicPr>
              <a:picLocks noChangeAspect="1" noChangeArrowheads="1"/>
            </p:cNvPicPr>
            <p:nvPr/>
          </p:nvPicPr>
          <p:blipFill>
            <a:blip r:embed="rId5" cstate="print"/>
            <a:srcRect/>
            <a:stretch>
              <a:fillRect/>
            </a:stretch>
          </p:blipFill>
          <p:spPr bwMode="auto">
            <a:xfrm rot="321764">
              <a:off x="4257720" y="5194234"/>
              <a:ext cx="2038350" cy="552450"/>
            </a:xfrm>
            <a:prstGeom prst="rect">
              <a:avLst/>
            </a:prstGeom>
            <a:noFill/>
          </p:spPr>
        </p:pic>
        <p:pic>
          <p:nvPicPr>
            <p:cNvPr id="12" name="Picture 9"/>
            <p:cNvPicPr>
              <a:picLocks noChangeAspect="1" noChangeArrowheads="1"/>
            </p:cNvPicPr>
            <p:nvPr/>
          </p:nvPicPr>
          <p:blipFill>
            <a:blip r:embed="rId6" cstate="print"/>
            <a:srcRect/>
            <a:stretch>
              <a:fillRect/>
            </a:stretch>
          </p:blipFill>
          <p:spPr bwMode="auto">
            <a:xfrm>
              <a:off x="4663790" y="4406867"/>
              <a:ext cx="1133696" cy="673132"/>
            </a:xfrm>
            <a:prstGeom prst="rect">
              <a:avLst/>
            </a:prstGeom>
            <a:noFill/>
            <a:ln w="9525">
              <a:noFill/>
              <a:miter lim="800000"/>
              <a:headEnd/>
              <a:tailEnd/>
            </a:ln>
            <a:effectLst/>
          </p:spPr>
        </p:pic>
        <p:sp>
          <p:nvSpPr>
            <p:cNvPr id="13" name="TextBox 12"/>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14" name="Elbow Connector 13"/>
          <p:cNvCxnSpPr/>
          <p:nvPr/>
        </p:nvCxnSpPr>
        <p:spPr>
          <a:xfrm>
            <a:off x="2885757" y="3119806"/>
            <a:ext cx="1026510" cy="7403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2845348" y="3860199"/>
            <a:ext cx="1066919" cy="1324602"/>
          </a:xfrm>
          <a:prstGeom prst="bentConnector3">
            <a:avLst>
              <a:gd name="adj1" fmla="val 519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045963" y="3860199"/>
            <a:ext cx="1576904" cy="1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563677" y="3136633"/>
            <a:ext cx="1625600" cy="1646784"/>
            <a:chOff x="6893306" y="2729548"/>
            <a:chExt cx="1341120" cy="1266042"/>
          </a:xfrm>
        </p:grpSpPr>
        <p:pic>
          <p:nvPicPr>
            <p:cNvPr id="18" name="Picture 4"/>
            <p:cNvPicPr>
              <a:picLocks noChangeAspect="1" noChangeArrowheads="1"/>
            </p:cNvPicPr>
            <p:nvPr/>
          </p:nvPicPr>
          <p:blipFill>
            <a:blip r:embed="rId2" cstate="print"/>
            <a:srcRect/>
            <a:stretch>
              <a:fillRect/>
            </a:stretch>
          </p:blipFill>
          <p:spPr bwMode="auto">
            <a:xfrm>
              <a:off x="6942138" y="2729548"/>
              <a:ext cx="847725" cy="1114425"/>
            </a:xfrm>
            <a:prstGeom prst="rect">
              <a:avLst/>
            </a:prstGeom>
            <a:noFill/>
            <a:ln w="9525">
              <a:noFill/>
              <a:miter lim="800000"/>
              <a:headEnd/>
              <a:tailEnd/>
            </a:ln>
            <a:effectLst/>
          </p:spPr>
        </p:pic>
        <p:sp>
          <p:nvSpPr>
            <p:cNvPr id="19" name="TextBox 18"/>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sp>
        <p:nvSpPr>
          <p:cNvPr id="20" name="Title 19"/>
          <p:cNvSpPr>
            <a:spLocks noGrp="1"/>
          </p:cNvSpPr>
          <p:nvPr>
            <p:ph type="title"/>
          </p:nvPr>
        </p:nvSpPr>
        <p:spPr/>
        <p:txBody>
          <a:bodyPr/>
          <a:lstStyle/>
          <a:p>
            <a:r>
              <a:rPr lang="en-US" dirty="0" smtClean="0"/>
              <a:t>Web </a:t>
            </a:r>
            <a:r>
              <a:rPr lang="en-US" dirty="0" err="1" smtClean="0"/>
              <a:t>Config</a:t>
            </a:r>
            <a:r>
              <a:rPr lang="en-US" dirty="0" smtClean="0"/>
              <a:t> Transformations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amond(in)">
                                      <p:cBhvr>
                                        <p:cTn id="17" dur="500"/>
                                        <p:tgtEl>
                                          <p:spTgt spid="10"/>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heckerboard(across)">
                                      <p:cBhvr>
                                        <p:cTn id="21" dur="500"/>
                                        <p:tgtEl>
                                          <p:spTgt spid="14"/>
                                        </p:tgtEl>
                                      </p:cBhvr>
                                    </p:animEffect>
                                  </p:childTnLst>
                                </p:cTn>
                              </p:par>
                              <p:par>
                                <p:cTn id="22" presetID="5"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heckerboard(across)">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par>
                                <p:cTn id="31" presetID="8" presetClass="entr" presetSubtype="16"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amond(in)">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pSp>
        <p:nvGrpSpPr>
          <p:cNvPr id="4" name="Group 10"/>
          <p:cNvGrpSpPr/>
          <p:nvPr/>
        </p:nvGrpSpPr>
        <p:grpSpPr>
          <a:xfrm>
            <a:off x="622162" y="1577069"/>
            <a:ext cx="1584960" cy="1363928"/>
            <a:chOff x="1259840" y="3248025"/>
            <a:chExt cx="1290320" cy="1094911"/>
          </a:xfrm>
        </p:grpSpPr>
        <p:pic>
          <p:nvPicPr>
            <p:cNvPr id="5" name="Picture 6"/>
            <p:cNvPicPr>
              <a:picLocks noChangeAspect="1" noChangeArrowheads="1"/>
            </p:cNvPicPr>
            <p:nvPr/>
          </p:nvPicPr>
          <p:blipFill>
            <a:blip r:embed="rId2" cstate="print"/>
            <a:srcRect/>
            <a:stretch>
              <a:fillRect/>
            </a:stretch>
          </p:blipFill>
          <p:spPr bwMode="auto">
            <a:xfrm>
              <a:off x="1465263" y="3248025"/>
              <a:ext cx="828675" cy="971550"/>
            </a:xfrm>
            <a:prstGeom prst="rect">
              <a:avLst/>
            </a:prstGeom>
            <a:noFill/>
            <a:ln w="9525">
              <a:noFill/>
              <a:miter lim="800000"/>
              <a:headEnd/>
              <a:tailEnd/>
            </a:ln>
            <a:effectLst/>
          </p:spPr>
        </p:pic>
        <p:sp>
          <p:nvSpPr>
            <p:cNvPr id="6" name="TextBox 5"/>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7" name="Group 16"/>
          <p:cNvGrpSpPr/>
          <p:nvPr/>
        </p:nvGrpSpPr>
        <p:grpSpPr>
          <a:xfrm>
            <a:off x="5969225" y="1853442"/>
            <a:ext cx="2336800" cy="1339817"/>
            <a:chOff x="4185920" y="4406867"/>
            <a:chExt cx="2336800" cy="1339817"/>
          </a:xfrm>
        </p:grpSpPr>
        <p:pic>
          <p:nvPicPr>
            <p:cNvPr id="8" name="Picture 8" descr="C:\Users\vijoshi\Desktop\Images\Thunderbolt electricity blue edge light.png"/>
            <p:cNvPicPr>
              <a:picLocks noChangeAspect="1" noChangeArrowheads="1"/>
            </p:cNvPicPr>
            <p:nvPr/>
          </p:nvPicPr>
          <p:blipFill>
            <a:blip r:embed="rId3" cstate="print"/>
            <a:srcRect/>
            <a:stretch>
              <a:fillRect/>
            </a:stretch>
          </p:blipFill>
          <p:spPr bwMode="auto">
            <a:xfrm rot="321764">
              <a:off x="4257720" y="5194234"/>
              <a:ext cx="2038350" cy="552450"/>
            </a:xfrm>
            <a:prstGeom prst="rect">
              <a:avLst/>
            </a:prstGeom>
            <a:noFill/>
          </p:spPr>
        </p:pic>
        <p:pic>
          <p:nvPicPr>
            <p:cNvPr id="9" name="Picture 9"/>
            <p:cNvPicPr>
              <a:picLocks noChangeAspect="1" noChangeArrowheads="1"/>
            </p:cNvPicPr>
            <p:nvPr/>
          </p:nvPicPr>
          <p:blipFill>
            <a:blip r:embed="rId4" cstate="print"/>
            <a:srcRect/>
            <a:stretch>
              <a:fillRect/>
            </a:stretch>
          </p:blipFill>
          <p:spPr bwMode="auto">
            <a:xfrm>
              <a:off x="4663790" y="4406867"/>
              <a:ext cx="1133696" cy="673132"/>
            </a:xfrm>
            <a:prstGeom prst="rect">
              <a:avLst/>
            </a:prstGeom>
            <a:noFill/>
            <a:ln w="9525">
              <a:noFill/>
              <a:miter lim="800000"/>
              <a:headEnd/>
              <a:tailEnd/>
            </a:ln>
            <a:effectLst/>
          </p:spPr>
        </p:pic>
        <p:sp>
          <p:nvSpPr>
            <p:cNvPr id="10" name="TextBox 9"/>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11" name="Straight Arrow Connector 10"/>
          <p:cNvCxnSpPr/>
          <p:nvPr/>
        </p:nvCxnSpPr>
        <p:spPr>
          <a:xfrm rot="16200000" flipH="1">
            <a:off x="6805637" y="3420797"/>
            <a:ext cx="468944" cy="114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2" name="Group 33"/>
          <p:cNvGrpSpPr/>
          <p:nvPr/>
        </p:nvGrpSpPr>
        <p:grpSpPr>
          <a:xfrm>
            <a:off x="6472871" y="3660994"/>
            <a:ext cx="1625600" cy="1646784"/>
            <a:chOff x="6893306" y="2729548"/>
            <a:chExt cx="1341120" cy="1266042"/>
          </a:xfrm>
        </p:grpSpPr>
        <p:pic>
          <p:nvPicPr>
            <p:cNvPr id="13" name="Picture 4"/>
            <p:cNvPicPr>
              <a:picLocks noChangeAspect="1" noChangeArrowheads="1"/>
            </p:cNvPicPr>
            <p:nvPr/>
          </p:nvPicPr>
          <p:blipFill>
            <a:blip r:embed="rId5" cstate="print"/>
            <a:srcRect/>
            <a:stretch>
              <a:fillRect/>
            </a:stretch>
          </p:blipFill>
          <p:spPr bwMode="auto">
            <a:xfrm>
              <a:off x="6942138" y="2729548"/>
              <a:ext cx="847725" cy="1114425"/>
            </a:xfrm>
            <a:prstGeom prst="rect">
              <a:avLst/>
            </a:prstGeom>
            <a:noFill/>
            <a:ln w="9525">
              <a:noFill/>
              <a:miter lim="800000"/>
              <a:headEnd/>
              <a:tailEnd/>
            </a:ln>
            <a:effectLst/>
          </p:spPr>
        </p:pic>
        <p:sp>
          <p:nvSpPr>
            <p:cNvPr id="14" name="TextBox 13"/>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pic>
        <p:nvPicPr>
          <p:cNvPr id="15" name="Picture 2" descr="C:\Users\vijoshi\Desktop\Images\Used Final\Transform.png"/>
          <p:cNvPicPr>
            <a:picLocks noChangeAspect="1" noChangeArrowheads="1"/>
          </p:cNvPicPr>
          <p:nvPr/>
        </p:nvPicPr>
        <p:blipFill>
          <a:blip r:embed="rId6" cstate="print"/>
          <a:srcRect/>
          <a:stretch>
            <a:fillRect/>
          </a:stretch>
        </p:blipFill>
        <p:spPr bwMode="auto">
          <a:xfrm>
            <a:off x="810569" y="2933700"/>
            <a:ext cx="1920519" cy="1579468"/>
          </a:xfrm>
          <a:prstGeom prst="rect">
            <a:avLst/>
          </a:prstGeom>
          <a:noFill/>
        </p:spPr>
      </p:pic>
      <p:pic>
        <p:nvPicPr>
          <p:cNvPr id="16" name="Picture 3" descr="C:\Users\vijoshi\Desktop\Images\Used Final\Locator.png"/>
          <p:cNvPicPr>
            <a:picLocks noChangeAspect="1" noChangeArrowheads="1"/>
          </p:cNvPicPr>
          <p:nvPr/>
        </p:nvPicPr>
        <p:blipFill>
          <a:blip r:embed="rId7" cstate="print"/>
          <a:srcRect/>
          <a:stretch>
            <a:fillRect/>
          </a:stretch>
        </p:blipFill>
        <p:spPr bwMode="auto">
          <a:xfrm>
            <a:off x="3884975" y="2857500"/>
            <a:ext cx="1365883" cy="1562285"/>
          </a:xfrm>
          <a:prstGeom prst="rect">
            <a:avLst/>
          </a:prstGeom>
          <a:noFill/>
        </p:spPr>
      </p:pic>
      <p:pic>
        <p:nvPicPr>
          <p:cNvPr id="17" name="Picture 8"/>
          <p:cNvPicPr>
            <a:picLocks noChangeAspect="1" noChangeArrowheads="1"/>
          </p:cNvPicPr>
          <p:nvPr/>
        </p:nvPicPr>
        <p:blipFill>
          <a:blip r:embed="rId8" cstate="print"/>
          <a:srcRect/>
          <a:stretch>
            <a:fillRect/>
          </a:stretch>
        </p:blipFill>
        <p:spPr bwMode="auto">
          <a:xfrm>
            <a:off x="533400" y="5295900"/>
            <a:ext cx="7591425" cy="571500"/>
          </a:xfrm>
          <a:prstGeom prst="rect">
            <a:avLst/>
          </a:prstGeom>
          <a:noFill/>
          <a:ln w="9525">
            <a:noFill/>
            <a:miter lim="800000"/>
            <a:headEnd/>
            <a:tailEnd/>
          </a:ln>
          <a:effectLst/>
        </p:spPr>
      </p:pic>
      <p:pic>
        <p:nvPicPr>
          <p:cNvPr id="18" name="Picture 9"/>
          <p:cNvPicPr>
            <a:picLocks noChangeAspect="1" noChangeArrowheads="1"/>
          </p:cNvPicPr>
          <p:nvPr/>
        </p:nvPicPr>
        <p:blipFill>
          <a:blip r:embed="rId9" cstate="print"/>
          <a:srcRect/>
          <a:stretch>
            <a:fillRect/>
          </a:stretch>
        </p:blipFill>
        <p:spPr bwMode="auto">
          <a:xfrm>
            <a:off x="609825" y="4533900"/>
            <a:ext cx="3971925" cy="771525"/>
          </a:xfrm>
          <a:prstGeom prst="rect">
            <a:avLst/>
          </a:prstGeom>
          <a:noFill/>
          <a:ln w="9525">
            <a:noFill/>
            <a:miter lim="800000"/>
            <a:headEnd/>
            <a:tailEnd/>
          </a:ln>
          <a:effectLst/>
        </p:spPr>
      </p:pic>
      <p:cxnSp>
        <p:nvCxnSpPr>
          <p:cNvPr id="19" name="Straight Arrow Connector 18"/>
          <p:cNvCxnSpPr/>
          <p:nvPr/>
        </p:nvCxnSpPr>
        <p:spPr>
          <a:xfrm>
            <a:off x="1892393" y="2182198"/>
            <a:ext cx="4554702" cy="7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 calcmode="lin" valueType="num">
                                      <p:cBhvr>
                                        <p:cTn id="33" dur="1000" fill="hold"/>
                                        <p:tgtEl>
                                          <p:spTgt spid="15"/>
                                        </p:tgtEl>
                                        <p:attrNameLst>
                                          <p:attrName>style.rotation</p:attrName>
                                        </p:attrNameLst>
                                      </p:cBhvr>
                                      <p:tavLst>
                                        <p:tav tm="0">
                                          <p:val>
                                            <p:fltVal val="90"/>
                                          </p:val>
                                        </p:tav>
                                        <p:tav tm="100000">
                                          <p:val>
                                            <p:fltVal val="0"/>
                                          </p:val>
                                        </p:tav>
                                      </p:tavLst>
                                    </p:anim>
                                    <p:animEffect transition="in" filter="fade">
                                      <p:cBhvr>
                                        <p:cTn id="34" dur="1000"/>
                                        <p:tgtEl>
                                          <p:spTgt spid="15"/>
                                        </p:tgtEl>
                                      </p:cBhvr>
                                    </p:animEffect>
                                  </p:childTnLst>
                                </p:cTn>
                              </p:par>
                            </p:childTnLst>
                          </p:cTn>
                        </p:par>
                        <p:par>
                          <p:cTn id="35" fill="hold">
                            <p:stCondLst>
                              <p:cond delay="3000"/>
                            </p:stCondLst>
                            <p:childTnLst>
                              <p:par>
                                <p:cTn id="36" presetID="3" presetClass="entr" presetSubtype="1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ppt_w</p:attrName>
                                        </p:attrNameLst>
                                      </p:cBhvr>
                                      <p:tavLst>
                                        <p:tav tm="0">
                                          <p:val>
                                            <p:fltVal val="0"/>
                                          </p:val>
                                        </p:tav>
                                        <p:tav tm="100000">
                                          <p:val>
                                            <p:strVal val="#ppt_w"/>
                                          </p:val>
                                        </p:tav>
                                      </p:tavLst>
                                    </p:anim>
                                    <p:anim calcmode="lin" valueType="num">
                                      <p:cBhvr>
                                        <p:cTn id="44" dur="1000" fill="hold"/>
                                        <p:tgtEl>
                                          <p:spTgt spid="16"/>
                                        </p:tgtEl>
                                        <p:attrNameLst>
                                          <p:attrName>ppt_h</p:attrName>
                                        </p:attrNameLst>
                                      </p:cBhvr>
                                      <p:tavLst>
                                        <p:tav tm="0">
                                          <p:val>
                                            <p:fltVal val="0"/>
                                          </p:val>
                                        </p:tav>
                                        <p:tav tm="100000">
                                          <p:val>
                                            <p:strVal val="#ppt_h"/>
                                          </p:val>
                                        </p:tav>
                                      </p:tavLst>
                                    </p:anim>
                                    <p:anim calcmode="lin" valueType="num">
                                      <p:cBhvr>
                                        <p:cTn id="45" dur="1000" fill="hold"/>
                                        <p:tgtEl>
                                          <p:spTgt spid="16"/>
                                        </p:tgtEl>
                                        <p:attrNameLst>
                                          <p:attrName>style.rotation</p:attrName>
                                        </p:attrNameLst>
                                      </p:cBhvr>
                                      <p:tavLst>
                                        <p:tav tm="0">
                                          <p:val>
                                            <p:fltVal val="90"/>
                                          </p:val>
                                        </p:tav>
                                        <p:tav tm="100000">
                                          <p:val>
                                            <p:fltVal val="0"/>
                                          </p:val>
                                        </p:tav>
                                      </p:tavLst>
                                    </p:anim>
                                    <p:animEffect transition="in" filter="fade">
                                      <p:cBhvr>
                                        <p:cTn id="46" dur="1000"/>
                                        <p:tgtEl>
                                          <p:spTgt spid="16"/>
                                        </p:tgtEl>
                                      </p:cBhvr>
                                    </p:animEffect>
                                  </p:childTnLst>
                                </p:cTn>
                              </p:par>
                            </p:childTnLst>
                          </p:cTn>
                        </p:par>
                        <p:par>
                          <p:cTn id="47" fill="hold">
                            <p:stCondLst>
                              <p:cond delay="1000"/>
                            </p:stCondLst>
                            <p:childTnLst>
                              <p:par>
                                <p:cTn id="48" presetID="3" presetClass="entr" presetSubtype="1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Text Placeholder 2"/>
          <p:cNvSpPr>
            <a:spLocks noGrp="1"/>
          </p:cNvSpPr>
          <p:nvPr>
            <p:ph type="body" sz="quarter" idx="10"/>
          </p:nvPr>
        </p:nvSpPr>
        <p:spPr>
          <a:xfrm>
            <a:off x="381000" y="1447799"/>
            <a:ext cx="8382000" cy="2314480"/>
          </a:xfrm>
        </p:spPr>
        <p:txBody>
          <a:bodyPr/>
          <a:lstStyle/>
          <a:p>
            <a:r>
              <a:rPr lang="en-US" dirty="0" smtClean="0"/>
              <a:t>MS Build with Visual Studio 2008 can be used to automate your build and deployment</a:t>
            </a:r>
          </a:p>
          <a:p>
            <a:r>
              <a:rPr lang="en-US" dirty="0" smtClean="0"/>
              <a:t>Visual Studio 2010 deployment story is much </a:t>
            </a:r>
            <a:r>
              <a:rPr lang="en-US" dirty="0" smtClean="0"/>
              <a:t>better</a:t>
            </a:r>
            <a:endParaRPr lang="en-US"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3102388"/>
          </a:xfrm>
        </p:spPr>
        <p:txBody>
          <a:bodyPr/>
          <a:lstStyle/>
          <a:p>
            <a:r>
              <a:rPr lang="en-US" sz="2400" dirty="0" smtClean="0"/>
              <a:t>MS Build Reference </a:t>
            </a:r>
            <a:r>
              <a:rPr lang="en-US" sz="2400" dirty="0" smtClean="0">
                <a:hlinkClick r:id="rId3"/>
              </a:rPr>
              <a:t>http://</a:t>
            </a:r>
            <a:r>
              <a:rPr lang="en-US" sz="2400" dirty="0" smtClean="0">
                <a:hlinkClick r:id="rId3"/>
              </a:rPr>
              <a:t>bit.ly/94JsqZ</a:t>
            </a:r>
            <a:endParaRPr lang="en-US" sz="2400" dirty="0" smtClean="0"/>
          </a:p>
          <a:p>
            <a:r>
              <a:rPr lang="en-US" sz="2400" dirty="0" smtClean="0"/>
              <a:t>VS </a:t>
            </a:r>
            <a:r>
              <a:rPr lang="en-US" sz="2400" dirty="0" smtClean="0"/>
              <a:t>Execute CMD </a:t>
            </a:r>
            <a:r>
              <a:rPr lang="en-US" sz="2400" dirty="0" smtClean="0">
                <a:hlinkClick r:id="rId4"/>
              </a:rPr>
              <a:t>http://devlinliles.com</a:t>
            </a:r>
            <a:endParaRPr lang="en-US" sz="2400" dirty="0" smtClean="0"/>
          </a:p>
          <a:p>
            <a:r>
              <a:rPr lang="en-US" sz="2400" dirty="0" smtClean="0">
                <a:hlinkClick r:id="rId5"/>
              </a:rPr>
              <a:t>http://</a:t>
            </a:r>
            <a:r>
              <a:rPr lang="en-US" sz="2400" dirty="0" smtClean="0">
                <a:hlinkClick r:id="rId5"/>
              </a:rPr>
              <a:t>microsoftpdc.com/Sessions/FT56</a:t>
            </a:r>
            <a:endParaRPr lang="en-US" sz="2400" dirty="0" smtClean="0"/>
          </a:p>
          <a:p>
            <a:r>
              <a:rPr lang="en-US" sz="2400" dirty="0" smtClean="0"/>
              <a:t>MSDN </a:t>
            </a:r>
            <a:r>
              <a:rPr lang="en-US" sz="2400" dirty="0" err="1" smtClean="0"/>
              <a:t>Web.config</a:t>
            </a:r>
            <a:r>
              <a:rPr lang="en-US" sz="2400" dirty="0" smtClean="0"/>
              <a:t> </a:t>
            </a:r>
            <a:r>
              <a:rPr lang="en-US" sz="2400" dirty="0" smtClean="0"/>
              <a:t>Transformation Syntax </a:t>
            </a:r>
            <a:r>
              <a:rPr lang="en-US" sz="2400" dirty="0" smtClean="0">
                <a:hlinkClick r:id="rId6"/>
              </a:rPr>
              <a:t>http://</a:t>
            </a:r>
            <a:r>
              <a:rPr lang="en-US" sz="2400" dirty="0" smtClean="0">
                <a:hlinkClick r:id="rId6"/>
              </a:rPr>
              <a:t>bit.ly/a2J8vA</a:t>
            </a:r>
            <a:endParaRPr lang="en-US" sz="2400" dirty="0" smtClean="0"/>
          </a:p>
          <a:p>
            <a:r>
              <a:rPr lang="en-US" sz="2400" dirty="0" smtClean="0">
                <a:hlinkClick r:id="rId7"/>
              </a:rPr>
              <a:t>http://</a:t>
            </a:r>
            <a:r>
              <a:rPr lang="en-US" sz="2400" dirty="0" smtClean="0">
                <a:hlinkClick r:id="rId7"/>
              </a:rPr>
              <a:t>delicious.com/jay.smith/WebConfigTransformation</a:t>
            </a:r>
            <a:endParaRPr lang="en-US" sz="2400" dirty="0" smtClean="0"/>
          </a:p>
          <a:p>
            <a:pPr>
              <a:buNone/>
            </a:pPr>
            <a:endParaRPr lang="en-US" sz="2400" dirty="0" smtClean="0"/>
          </a:p>
          <a:p>
            <a:pPr>
              <a:buNone/>
            </a:pPr>
            <a:endParaRPr lang="en-US" sz="2400" dirty="0" smtClean="0"/>
          </a:p>
        </p:txBody>
      </p:sp>
      <p:sp>
        <p:nvSpPr>
          <p:cNvPr id="5"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1219200" y="2173638"/>
            <a:ext cx="6781800" cy="1579920"/>
          </a:xfrm>
        </p:spPr>
        <p:txBody>
          <a:bodyPr/>
          <a:lstStyle/>
          <a:p>
            <a:pPr eaLnBrk="1" hangingPunct="1">
              <a:spcAft>
                <a:spcPts val="768"/>
              </a:spcAft>
              <a:buFontTx/>
              <a:buNone/>
              <a:defRPr/>
            </a:pPr>
            <a:r>
              <a:rPr lang="en-US" sz="2400" dirty="0" smtClean="0"/>
              <a:t>Multiple ways to access Evaluation Forms:</a:t>
            </a:r>
          </a:p>
          <a:p>
            <a:pPr marL="400050" indent="0" eaLnBrk="1" hangingPunct="1">
              <a:buFontTx/>
              <a:buNone/>
              <a:defRPr/>
            </a:pPr>
            <a:r>
              <a:rPr lang="en-US" sz="2400" dirty="0" smtClean="0"/>
              <a:t>Registration stations</a:t>
            </a:r>
          </a:p>
          <a:p>
            <a:pPr marL="400050" indent="0">
              <a:buNone/>
              <a:defRPr/>
            </a:pPr>
            <a:r>
              <a:rPr lang="en-US" sz="2400" dirty="0"/>
              <a:t>From any wired or wireless connection to:</a:t>
            </a:r>
            <a:br>
              <a:rPr lang="en-US" sz="2400" dirty="0"/>
            </a:br>
            <a:r>
              <a:rPr lang="en-US" sz="2400" dirty="0">
                <a:hlinkClick r:id="rId3"/>
              </a:rPr>
              <a:t>http://</a:t>
            </a:r>
            <a:r>
              <a:rPr lang="en-US" sz="2400" dirty="0" smtClean="0">
                <a:hlinkClick r:id="rId3"/>
              </a:rPr>
              <a:t>NWATechFest.com</a:t>
            </a:r>
            <a:endParaRPr lang="en-US" sz="2400" dirty="0"/>
          </a:p>
        </p:txBody>
      </p:sp>
      <p:sp>
        <p:nvSpPr>
          <p:cNvPr id="7" name="TextBox 6"/>
          <p:cNvSpPr txBox="1"/>
          <p:nvPr/>
        </p:nvSpPr>
        <p:spPr>
          <a:xfrm>
            <a:off x="1217735" y="2590800"/>
            <a:ext cx="382464" cy="492443"/>
          </a:xfrm>
          <a:prstGeom prst="rect">
            <a:avLst/>
          </a:prstGeom>
          <a:noFill/>
        </p:spPr>
        <p:txBody>
          <a:bodyPr wrap="square" lIns="0" tIns="0" rIns="0" bIns="0">
            <a:spAutoFit/>
          </a:bodyPr>
          <a:lstStyle/>
          <a:p>
            <a:pP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1.</a:t>
            </a:r>
          </a:p>
        </p:txBody>
      </p:sp>
      <p:sp>
        <p:nvSpPr>
          <p:cNvPr id="8" name="TextBox 7"/>
          <p:cNvSpPr txBox="1"/>
          <p:nvPr/>
        </p:nvSpPr>
        <p:spPr>
          <a:xfrm>
            <a:off x="1217735" y="3165157"/>
            <a:ext cx="382464" cy="492443"/>
          </a:xfrm>
          <a:prstGeom prst="rect">
            <a:avLst/>
          </a:prstGeom>
          <a:noFill/>
        </p:spPr>
        <p:txBody>
          <a:bodyPr wrap="square" lIns="0" tIns="0" rIns="0" bIns="0">
            <a:spAutoFit/>
          </a:bodyPr>
          <a:lstStyle/>
          <a:p>
            <a:pP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2.</a:t>
            </a:r>
          </a:p>
        </p:txBody>
      </p:sp>
      <p:sp>
        <p:nvSpPr>
          <p:cNvPr id="13"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6" descr="C:\Users\dawalker\Documents\FolderShare\TechFests\NWA\2010\Images\NWATechFest_Splash.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381000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10375" y="1447800"/>
            <a:ext cx="1952625"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6810376" y="263604"/>
            <a:ext cx="1952624" cy="1107996"/>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Help us</a:t>
            </a:r>
            <a:br>
              <a:rPr lang="en-US" sz="2400" dirty="0" smtClean="0">
                <a:gradFill>
                  <a:gsLst>
                    <a:gs pos="0">
                      <a:schemeClr val="tx1"/>
                    </a:gs>
                    <a:gs pos="86000">
                      <a:schemeClr val="tx1"/>
                    </a:gs>
                  </a:gsLst>
                  <a:lin ang="5400000" scaled="0"/>
                </a:gradFill>
              </a:rPr>
            </a:br>
            <a:r>
              <a:rPr lang="en-US" sz="2400" dirty="0" smtClean="0">
                <a:gradFill>
                  <a:gsLst>
                    <a:gs pos="0">
                      <a:schemeClr val="tx1"/>
                    </a:gs>
                    <a:gs pos="86000">
                      <a:schemeClr val="tx1"/>
                    </a:gs>
                  </a:gsLst>
                  <a:lin ang="5400000" scaled="0"/>
                </a:gradFill>
              </a:rPr>
              <a:t>Thank our</a:t>
            </a:r>
            <a:br>
              <a:rPr lang="en-US" sz="2400" dirty="0" smtClean="0">
                <a:gradFill>
                  <a:gsLst>
                    <a:gs pos="0">
                      <a:schemeClr val="tx1"/>
                    </a:gs>
                    <a:gs pos="86000">
                      <a:schemeClr val="tx1"/>
                    </a:gs>
                  </a:gsLst>
                  <a:lin ang="5400000" scaled="0"/>
                </a:gradFill>
              </a:rPr>
            </a:br>
            <a:r>
              <a:rPr lang="en-US" sz="2400" dirty="0" smtClean="0">
                <a:gradFill>
                  <a:gsLst>
                    <a:gs pos="0">
                      <a:schemeClr val="tx1"/>
                    </a:gs>
                    <a:gs pos="86000">
                      <a:schemeClr val="tx1"/>
                    </a:gs>
                  </a:gsLst>
                  <a:lin ang="5400000" scaled="0"/>
                </a:gradFill>
              </a:rPr>
              <a:t>Sponsors:</a:t>
            </a:r>
          </a:p>
        </p:txBody>
      </p:sp>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57199" y="3448373"/>
            <a:ext cx="5792491" cy="742627"/>
          </a:xfrm>
          <a:prstGeom prst="rect">
            <a:avLst/>
          </a:prstGeom>
        </p:spPr>
      </p:pic>
      <p:sp>
        <p:nvSpPr>
          <p:cNvPr id="10"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 studio 2010</a:t>
            </a:r>
            <a:br>
              <a:rPr lang="en-US" dirty="0" smtClean="0"/>
            </a:br>
            <a:r>
              <a:rPr lang="en-US" dirty="0" err="1" smtClean="0"/>
              <a:t>web.config</a:t>
            </a:r>
            <a:r>
              <a:rPr lang="en-US" dirty="0" smtClean="0"/>
              <a:t> transformation</a:t>
            </a:r>
            <a:endParaRPr lang="en-US" dirty="0"/>
          </a:p>
        </p:txBody>
      </p:sp>
      <p:sp>
        <p:nvSpPr>
          <p:cNvPr id="3" name="Subtitle 2"/>
          <p:cNvSpPr>
            <a:spLocks noGrp="1"/>
          </p:cNvSpPr>
          <p:nvPr>
            <p:ph type="subTitle" idx="1"/>
          </p:nvPr>
        </p:nvSpPr>
        <p:spPr/>
        <p:txBody>
          <a:bodyPr/>
          <a:lstStyle/>
          <a:p>
            <a:r>
              <a:rPr lang="en-US" dirty="0" smtClean="0"/>
              <a:t>Jay W. Smith</a:t>
            </a:r>
          </a:p>
          <a:p>
            <a:r>
              <a:rPr lang="en-US" dirty="0" smtClean="0"/>
              <a:t>Lead Programmer Analyst</a:t>
            </a:r>
          </a:p>
          <a:p>
            <a:r>
              <a:rPr lang="en-US" dirty="0" smtClean="0"/>
              <a:t>Tyson Foods, Inc.</a:t>
            </a:r>
            <a:endParaRPr lang="en-US" dirty="0"/>
          </a:p>
        </p:txBody>
      </p:sp>
      <p:sp>
        <p:nvSpPr>
          <p:cNvPr id="4"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
        <p:nvSpPr>
          <p:cNvPr id="3"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Agenda</a:t>
            </a:r>
            <a:endParaRPr lang="en-US" sz="4400" dirty="0"/>
          </a:p>
        </p:txBody>
      </p:sp>
      <p:sp>
        <p:nvSpPr>
          <p:cNvPr id="29698" name="Rectangle 9"/>
          <p:cNvSpPr>
            <a:spLocks noGrp="1" noChangeArrowheads="1"/>
          </p:cNvSpPr>
          <p:nvPr>
            <p:ph type="body" sz="quarter" idx="10"/>
          </p:nvPr>
        </p:nvSpPr>
        <p:spPr>
          <a:xfrm>
            <a:off x="381000" y="1066800"/>
            <a:ext cx="8382000" cy="3693319"/>
          </a:xfrm>
        </p:spPr>
        <p:txBody>
          <a:bodyPr/>
          <a:lstStyle/>
          <a:p>
            <a:r>
              <a:rPr lang="en-US" dirty="0" smtClean="0"/>
              <a:t>The Corporate Development Environment</a:t>
            </a:r>
          </a:p>
          <a:p>
            <a:r>
              <a:rPr lang="en-US" dirty="0" smtClean="0"/>
              <a:t>Deployment Challenges</a:t>
            </a:r>
          </a:p>
          <a:p>
            <a:r>
              <a:rPr lang="en-US" dirty="0" smtClean="0"/>
              <a:t>Deployment Strategy 1</a:t>
            </a:r>
          </a:p>
          <a:p>
            <a:r>
              <a:rPr lang="en-US" dirty="0" smtClean="0"/>
              <a:t>Deployment Strategy 2</a:t>
            </a:r>
          </a:p>
          <a:p>
            <a:r>
              <a:rPr lang="en-US" dirty="0" smtClean="0"/>
              <a:t>Xml Data Transformation</a:t>
            </a:r>
            <a:endParaRPr lang="en-US" dirty="0" smtClean="0"/>
          </a:p>
          <a:p>
            <a:r>
              <a:rPr lang="en-US" dirty="0" smtClean="0"/>
              <a:t>Resources</a:t>
            </a:r>
          </a:p>
          <a:p>
            <a:pPr>
              <a:buNone/>
            </a:pPr>
            <a:endParaRPr lang="en-US" dirty="0" smtClean="0"/>
          </a:p>
        </p:txBody>
      </p:sp>
      <p:sp>
        <p:nvSpPr>
          <p:cNvPr id="6"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
          <p:cNvPicPr>
            <a:picLocks noChangeAspect="1" noChangeArrowheads="1"/>
          </p:cNvPicPr>
          <p:nvPr/>
        </p:nvPicPr>
        <p:blipFill>
          <a:blip r:embed="rId2" cstate="print"/>
          <a:stretch>
            <a:fillRect/>
          </a:stretch>
        </p:blipFill>
        <p:spPr bwMode="auto">
          <a:xfrm>
            <a:off x="847363" y="1792293"/>
            <a:ext cx="1112763" cy="950907"/>
          </a:xfrm>
          <a:prstGeom prst="rect">
            <a:avLst/>
          </a:prstGeom>
          <a:noFill/>
          <a:ln w="9525">
            <a:noFill/>
            <a:miter lim="800000"/>
            <a:headEnd/>
            <a:tailEnd/>
          </a:ln>
          <a:effectLst/>
        </p:spPr>
      </p:pic>
      <p:pic>
        <p:nvPicPr>
          <p:cNvPr id="35" name="Picture 3"/>
          <p:cNvPicPr>
            <a:picLocks noChangeAspect="1" noChangeArrowheads="1"/>
          </p:cNvPicPr>
          <p:nvPr/>
        </p:nvPicPr>
        <p:blipFill>
          <a:blip r:embed="rId2" cstate="print"/>
          <a:stretch>
            <a:fillRect/>
          </a:stretch>
        </p:blipFill>
        <p:spPr bwMode="auto">
          <a:xfrm>
            <a:off x="847363" y="1792293"/>
            <a:ext cx="1112763" cy="950907"/>
          </a:xfrm>
          <a:prstGeom prst="rect">
            <a:avLst/>
          </a:prstGeom>
          <a:noFill/>
          <a:ln w="9525">
            <a:noFill/>
            <a:miter lim="800000"/>
            <a:headEnd/>
            <a:tailEnd/>
          </a:ln>
          <a:effectLst/>
        </p:spPr>
      </p:pic>
      <p:pic>
        <p:nvPicPr>
          <p:cNvPr id="4" name="Picture 5"/>
          <p:cNvPicPr>
            <a:picLocks noChangeAspect="1" noChangeArrowheads="1"/>
          </p:cNvPicPr>
          <p:nvPr/>
        </p:nvPicPr>
        <p:blipFill>
          <a:blip r:embed="rId3" cstate="print"/>
          <a:stretch>
            <a:fillRect/>
          </a:stretch>
        </p:blipFill>
        <p:spPr bwMode="auto">
          <a:xfrm>
            <a:off x="6257563" y="4736068"/>
            <a:ext cx="704365" cy="944880"/>
          </a:xfrm>
          <a:prstGeom prst="rect">
            <a:avLst/>
          </a:prstGeom>
          <a:noFill/>
          <a:ln w="9525">
            <a:noFill/>
            <a:miter lim="800000"/>
            <a:headEnd/>
            <a:tailEnd/>
          </a:ln>
          <a:effectLst/>
        </p:spPr>
      </p:pic>
      <p:grpSp>
        <p:nvGrpSpPr>
          <p:cNvPr id="5" name="Group 63"/>
          <p:cNvGrpSpPr>
            <a:grpSpLocks/>
          </p:cNvGrpSpPr>
          <p:nvPr/>
        </p:nvGrpSpPr>
        <p:grpSpPr bwMode="auto">
          <a:xfrm>
            <a:off x="618763" y="1611868"/>
            <a:ext cx="1447800" cy="1095868"/>
            <a:chOff x="1231586" y="3791267"/>
            <a:chExt cx="2103121" cy="1460537"/>
          </a:xfrm>
        </p:grpSpPr>
        <p:pic>
          <p:nvPicPr>
            <p:cNvPr id="6" name="Picture 3" descr="D:\Aeshen\TechNet 2006\12-December\Msft-longhorn-papers\TDM Deck\Windows Illustration Icons\Computer.png"/>
            <p:cNvPicPr>
              <a:picLocks noChangeAspect="1" noChangeArrowheads="1"/>
            </p:cNvPicPr>
            <p:nvPr/>
          </p:nvPicPr>
          <p:blipFill>
            <a:blip r:embed="rId4" cstate="print"/>
            <a:srcRect/>
            <a:stretch>
              <a:fillRect/>
            </a:stretch>
          </p:blipFill>
          <p:spPr bwMode="auto">
            <a:xfrm>
              <a:off x="1814516" y="3791267"/>
              <a:ext cx="1133476" cy="1133730"/>
            </a:xfrm>
            <a:prstGeom prst="rect">
              <a:avLst/>
            </a:prstGeom>
            <a:noFill/>
            <a:effectLst>
              <a:outerShdw blurRad="50800" dist="38100" dir="2700000" algn="tl" rotWithShape="0">
                <a:prstClr val="black">
                  <a:alpha val="40000"/>
                </a:prstClr>
              </a:outerShdw>
            </a:effectLst>
          </p:spPr>
        </p:pic>
        <p:pic>
          <p:nvPicPr>
            <p:cNvPr id="7" name="Picture 3" descr="D:\Aeshen\TechNet 2006\12-December\Msft-longhorn-papers\TDM Deck\Windows Illustration Icons\Female User.png"/>
            <p:cNvPicPr>
              <a:picLocks noChangeAspect="1" noChangeArrowheads="1"/>
            </p:cNvPicPr>
            <p:nvPr/>
          </p:nvPicPr>
          <p:blipFill>
            <a:blip r:embed="rId5" cstate="print"/>
            <a:srcRect/>
            <a:stretch>
              <a:fillRect/>
            </a:stretch>
          </p:blipFill>
          <p:spPr bwMode="auto">
            <a:xfrm>
              <a:off x="1231586" y="3850336"/>
              <a:ext cx="1173481" cy="1213757"/>
            </a:xfrm>
            <a:prstGeom prst="rect">
              <a:avLst/>
            </a:prstGeom>
            <a:noFill/>
            <a:effectLst>
              <a:outerShdw blurRad="50800" dist="38100" dir="2700000" algn="tl" rotWithShape="0">
                <a:prstClr val="black">
                  <a:alpha val="40000"/>
                </a:prstClr>
              </a:outerShdw>
            </a:effectLst>
          </p:spPr>
        </p:pic>
        <p:sp>
          <p:nvSpPr>
            <p:cNvPr id="8" name="TextBox 7"/>
            <p:cNvSpPr txBox="1"/>
            <p:nvPr/>
          </p:nvSpPr>
          <p:spPr bwMode="auto">
            <a:xfrm>
              <a:off x="1336361" y="4862119"/>
              <a:ext cx="1998346" cy="389685"/>
            </a:xfrm>
            <a:prstGeom prst="rect">
              <a:avLst/>
            </a:prstGeom>
            <a:noFill/>
          </p:spPr>
          <p:txBody>
            <a:bodyPr>
              <a:spAutoFit/>
            </a:bodyPr>
            <a:lstStyle/>
            <a:p>
              <a:pPr algn="ctr" defTabSz="914253" fontAlgn="auto">
                <a:spcBef>
                  <a:spcPts val="0"/>
                </a:spcBef>
                <a:spcAft>
                  <a:spcPts val="0"/>
                </a:spcAft>
                <a:defRPr/>
              </a:pPr>
              <a:r>
                <a:rPr lang="en-US" sz="1300" dirty="0" smtClean="0">
                  <a:effectLst>
                    <a:outerShdw blurRad="38100" dist="38100" dir="2700000" algn="tl">
                      <a:srgbClr val="000000">
                        <a:alpha val="43137"/>
                      </a:srgbClr>
                    </a:outerShdw>
                  </a:effectLst>
                  <a:latin typeface="+mn-lt"/>
                  <a:cs typeface="+mn-cs"/>
                </a:rPr>
                <a:t>Developer</a:t>
              </a:r>
            </a:p>
          </p:txBody>
        </p:sp>
      </p:grpSp>
      <p:grpSp>
        <p:nvGrpSpPr>
          <p:cNvPr id="9" name="Group 8"/>
          <p:cNvGrpSpPr/>
          <p:nvPr/>
        </p:nvGrpSpPr>
        <p:grpSpPr>
          <a:xfrm>
            <a:off x="4428763" y="1764268"/>
            <a:ext cx="1377493" cy="1436132"/>
            <a:chOff x="2971800" y="762000"/>
            <a:chExt cx="1377493" cy="1436132"/>
          </a:xfrm>
        </p:grpSpPr>
        <p:grpSp>
          <p:nvGrpSpPr>
            <p:cNvPr id="10" name="Group 6"/>
            <p:cNvGrpSpPr>
              <a:grpSpLocks/>
            </p:cNvGrpSpPr>
            <p:nvPr/>
          </p:nvGrpSpPr>
          <p:grpSpPr bwMode="auto">
            <a:xfrm>
              <a:off x="3325812" y="762000"/>
              <a:ext cx="828669" cy="1014413"/>
              <a:chOff x="4529310" y="1330336"/>
              <a:chExt cx="994778" cy="1216537"/>
            </a:xfrm>
          </p:grpSpPr>
          <p:pic>
            <p:nvPicPr>
              <p:cNvPr id="12"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29310" y="1330336"/>
                <a:ext cx="855667" cy="1170845"/>
              </a:xfrm>
              <a:prstGeom prst="rect">
                <a:avLst/>
              </a:prstGeom>
              <a:noFill/>
              <a:effectLst>
                <a:outerShdw blurRad="50800" dist="38100" dir="2700000" algn="tl" rotWithShape="0">
                  <a:prstClr val="black">
                    <a:alpha val="40000"/>
                  </a:prstClr>
                </a:outerShdw>
              </a:effectLst>
            </p:spPr>
          </p:pic>
          <p:sp>
            <p:nvSpPr>
              <p:cNvPr id="13"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14"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11" name="TextBox 10"/>
            <p:cNvSpPr txBox="1"/>
            <p:nvPr/>
          </p:nvSpPr>
          <p:spPr>
            <a:xfrm>
              <a:off x="2971800" y="1828800"/>
              <a:ext cx="1377493" cy="369332"/>
            </a:xfrm>
            <a:prstGeom prst="rect">
              <a:avLst/>
            </a:prstGeom>
            <a:noFill/>
          </p:spPr>
          <p:txBody>
            <a:bodyPr wrap="none" rtlCol="0">
              <a:spAutoFit/>
            </a:bodyPr>
            <a:lstStyle/>
            <a:p>
              <a:pPr algn="ctr"/>
              <a:r>
                <a:rPr lang="en-US" dirty="0" smtClean="0"/>
                <a:t>Development</a:t>
              </a:r>
              <a:endParaRPr lang="en-US" dirty="0"/>
            </a:p>
          </p:txBody>
        </p:sp>
      </p:grpSp>
      <p:grpSp>
        <p:nvGrpSpPr>
          <p:cNvPr id="15" name="Group 14"/>
          <p:cNvGrpSpPr/>
          <p:nvPr/>
        </p:nvGrpSpPr>
        <p:grpSpPr>
          <a:xfrm>
            <a:off x="7476763" y="4736068"/>
            <a:ext cx="1133837" cy="1436132"/>
            <a:chOff x="3048000" y="762000"/>
            <a:chExt cx="1133837" cy="1436132"/>
          </a:xfrm>
        </p:grpSpPr>
        <p:grpSp>
          <p:nvGrpSpPr>
            <p:cNvPr id="16" name="Group 6"/>
            <p:cNvGrpSpPr>
              <a:grpSpLocks/>
            </p:cNvGrpSpPr>
            <p:nvPr/>
          </p:nvGrpSpPr>
          <p:grpSpPr bwMode="auto">
            <a:xfrm>
              <a:off x="3352791" y="762000"/>
              <a:ext cx="801687" cy="1014413"/>
              <a:chOff x="4561700" y="1330336"/>
              <a:chExt cx="962388" cy="1216537"/>
            </a:xfrm>
          </p:grpSpPr>
          <p:pic>
            <p:nvPicPr>
              <p:cNvPr id="18"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61700" y="1330336"/>
                <a:ext cx="855666" cy="1170845"/>
              </a:xfrm>
              <a:prstGeom prst="rect">
                <a:avLst/>
              </a:prstGeom>
              <a:noFill/>
              <a:effectLst>
                <a:outerShdw blurRad="50800" dist="38100" dir="2700000" algn="tl" rotWithShape="0">
                  <a:prstClr val="black">
                    <a:alpha val="40000"/>
                  </a:prstClr>
                </a:outerShdw>
              </a:effectLst>
            </p:spPr>
          </p:pic>
          <p:sp>
            <p:nvSpPr>
              <p:cNvPr id="19"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20"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17" name="TextBox 16"/>
            <p:cNvSpPr txBox="1"/>
            <p:nvPr/>
          </p:nvSpPr>
          <p:spPr>
            <a:xfrm>
              <a:off x="3048000" y="1828800"/>
              <a:ext cx="1133837" cy="369332"/>
            </a:xfrm>
            <a:prstGeom prst="rect">
              <a:avLst/>
            </a:prstGeom>
            <a:noFill/>
          </p:spPr>
          <p:txBody>
            <a:bodyPr wrap="none" rtlCol="0">
              <a:spAutoFit/>
            </a:bodyPr>
            <a:lstStyle/>
            <a:p>
              <a:pPr algn="ctr"/>
              <a:r>
                <a:rPr lang="en-US" dirty="0" smtClean="0"/>
                <a:t>Production</a:t>
              </a:r>
              <a:endParaRPr lang="en-US" dirty="0"/>
            </a:p>
          </p:txBody>
        </p:sp>
      </p:grpSp>
      <p:grpSp>
        <p:nvGrpSpPr>
          <p:cNvPr id="21" name="Group 20"/>
          <p:cNvGrpSpPr/>
          <p:nvPr/>
        </p:nvGrpSpPr>
        <p:grpSpPr>
          <a:xfrm>
            <a:off x="4809763" y="4736068"/>
            <a:ext cx="801687" cy="1436132"/>
            <a:chOff x="3352791" y="762000"/>
            <a:chExt cx="801687" cy="1436132"/>
          </a:xfrm>
        </p:grpSpPr>
        <p:grpSp>
          <p:nvGrpSpPr>
            <p:cNvPr id="22" name="Group 6"/>
            <p:cNvGrpSpPr>
              <a:grpSpLocks/>
            </p:cNvGrpSpPr>
            <p:nvPr/>
          </p:nvGrpSpPr>
          <p:grpSpPr bwMode="auto">
            <a:xfrm>
              <a:off x="3352791" y="762000"/>
              <a:ext cx="801687" cy="1014413"/>
              <a:chOff x="4561700" y="1330336"/>
              <a:chExt cx="962388" cy="1216537"/>
            </a:xfrm>
          </p:grpSpPr>
          <p:pic>
            <p:nvPicPr>
              <p:cNvPr id="24"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61700" y="1330336"/>
                <a:ext cx="855666" cy="1170845"/>
              </a:xfrm>
              <a:prstGeom prst="rect">
                <a:avLst/>
              </a:prstGeom>
              <a:noFill/>
              <a:effectLst>
                <a:outerShdw blurRad="50800" dist="38100" dir="2700000" algn="tl" rotWithShape="0">
                  <a:prstClr val="black">
                    <a:alpha val="40000"/>
                  </a:prstClr>
                </a:outerShdw>
              </a:effectLst>
            </p:spPr>
          </p:pic>
          <p:sp>
            <p:nvSpPr>
              <p:cNvPr id="25"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26"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23" name="TextBox 22"/>
            <p:cNvSpPr txBox="1"/>
            <p:nvPr/>
          </p:nvSpPr>
          <p:spPr>
            <a:xfrm>
              <a:off x="3385458" y="1828800"/>
              <a:ext cx="726673" cy="369332"/>
            </a:xfrm>
            <a:prstGeom prst="rect">
              <a:avLst/>
            </a:prstGeom>
            <a:noFill/>
          </p:spPr>
          <p:txBody>
            <a:bodyPr wrap="none" rtlCol="0">
              <a:spAutoFit/>
            </a:bodyPr>
            <a:lstStyle/>
            <a:p>
              <a:pPr algn="ctr"/>
              <a:r>
                <a:rPr lang="en-US" dirty="0" smtClean="0"/>
                <a:t>Stage</a:t>
              </a:r>
              <a:endParaRPr lang="en-US" dirty="0"/>
            </a:p>
          </p:txBody>
        </p:sp>
      </p:grpSp>
      <p:grpSp>
        <p:nvGrpSpPr>
          <p:cNvPr id="27" name="Group 26"/>
          <p:cNvGrpSpPr/>
          <p:nvPr/>
        </p:nvGrpSpPr>
        <p:grpSpPr>
          <a:xfrm>
            <a:off x="4809763" y="3212068"/>
            <a:ext cx="801687" cy="1436132"/>
            <a:chOff x="3352791" y="762000"/>
            <a:chExt cx="801687" cy="1436132"/>
          </a:xfrm>
        </p:grpSpPr>
        <p:grpSp>
          <p:nvGrpSpPr>
            <p:cNvPr id="28" name="Group 6"/>
            <p:cNvGrpSpPr>
              <a:grpSpLocks/>
            </p:cNvGrpSpPr>
            <p:nvPr/>
          </p:nvGrpSpPr>
          <p:grpSpPr bwMode="auto">
            <a:xfrm>
              <a:off x="3352791" y="762000"/>
              <a:ext cx="801687" cy="1014413"/>
              <a:chOff x="4561700" y="1330336"/>
              <a:chExt cx="962388" cy="1216537"/>
            </a:xfrm>
          </p:grpSpPr>
          <p:pic>
            <p:nvPicPr>
              <p:cNvPr id="30"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61700" y="1330336"/>
                <a:ext cx="855666" cy="1170845"/>
              </a:xfrm>
              <a:prstGeom prst="rect">
                <a:avLst/>
              </a:prstGeom>
              <a:noFill/>
              <a:effectLst>
                <a:outerShdw blurRad="50800" dist="38100" dir="2700000" algn="tl" rotWithShape="0">
                  <a:prstClr val="black">
                    <a:alpha val="40000"/>
                  </a:prstClr>
                </a:outerShdw>
              </a:effectLst>
            </p:spPr>
          </p:pic>
          <p:sp>
            <p:nvSpPr>
              <p:cNvPr id="31"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32"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29" name="TextBox 28"/>
            <p:cNvSpPr txBox="1"/>
            <p:nvPr/>
          </p:nvSpPr>
          <p:spPr>
            <a:xfrm>
              <a:off x="3494305" y="1828800"/>
              <a:ext cx="522066" cy="369332"/>
            </a:xfrm>
            <a:prstGeom prst="rect">
              <a:avLst/>
            </a:prstGeom>
            <a:noFill/>
          </p:spPr>
          <p:txBody>
            <a:bodyPr wrap="none" rtlCol="0">
              <a:spAutoFit/>
            </a:bodyPr>
            <a:lstStyle/>
            <a:p>
              <a:pPr algn="ctr"/>
              <a:r>
                <a:rPr lang="en-US" dirty="0" smtClean="0"/>
                <a:t>Test</a:t>
              </a:r>
              <a:endParaRPr lang="en-US" dirty="0"/>
            </a:p>
          </p:txBody>
        </p:sp>
      </p:grpSp>
      <p:pic>
        <p:nvPicPr>
          <p:cNvPr id="33" name="Picture 3"/>
          <p:cNvPicPr>
            <a:picLocks noChangeAspect="1" noChangeArrowheads="1"/>
          </p:cNvPicPr>
          <p:nvPr/>
        </p:nvPicPr>
        <p:blipFill>
          <a:blip r:embed="rId2" cstate="print"/>
          <a:stretch>
            <a:fillRect/>
          </a:stretch>
        </p:blipFill>
        <p:spPr bwMode="auto">
          <a:xfrm>
            <a:off x="847363" y="1792293"/>
            <a:ext cx="1112763" cy="950907"/>
          </a:xfrm>
          <a:prstGeom prst="rect">
            <a:avLst/>
          </a:prstGeom>
          <a:noFill/>
          <a:ln w="9525">
            <a:noFill/>
            <a:miter lim="800000"/>
            <a:headEnd/>
            <a:tailEnd/>
          </a:ln>
          <a:effectLst/>
        </p:spPr>
      </p:pic>
      <p:pic>
        <p:nvPicPr>
          <p:cNvPr id="36" name="Picture 3"/>
          <p:cNvPicPr>
            <a:picLocks noChangeAspect="1" noChangeArrowheads="1"/>
          </p:cNvPicPr>
          <p:nvPr/>
        </p:nvPicPr>
        <p:blipFill>
          <a:blip r:embed="rId2" cstate="print"/>
          <a:stretch>
            <a:fillRect/>
          </a:stretch>
        </p:blipFill>
        <p:spPr bwMode="auto">
          <a:xfrm>
            <a:off x="4504963" y="4812268"/>
            <a:ext cx="1112763" cy="950907"/>
          </a:xfrm>
          <a:prstGeom prst="rect">
            <a:avLst/>
          </a:prstGeom>
          <a:noFill/>
          <a:ln w="9525">
            <a:noFill/>
            <a:miter lim="800000"/>
            <a:headEnd/>
            <a:tailEnd/>
          </a:ln>
          <a:effectLst/>
        </p:spPr>
      </p:pic>
      <p:sp>
        <p:nvSpPr>
          <p:cNvPr id="37" name="Title 36"/>
          <p:cNvSpPr>
            <a:spLocks noGrp="1"/>
          </p:cNvSpPr>
          <p:nvPr>
            <p:ph type="title"/>
          </p:nvPr>
        </p:nvSpPr>
        <p:spPr/>
        <p:txBody>
          <a:bodyPr/>
          <a:lstStyle/>
          <a:p>
            <a:r>
              <a:rPr lang="en-US" dirty="0" smtClean="0"/>
              <a:t>The Corporate Dev Environment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3.33333E-6 2.83237E-6 L 0.40834 -0.00625 " pathEditMode="relative" rAng="0" ptsTypes="AA">
                                      <p:cBhvr>
                                        <p:cTn id="10" dur="2000" fill="hold"/>
                                        <p:tgtEl>
                                          <p:spTgt spid="33"/>
                                        </p:tgtEl>
                                        <p:attrNameLst>
                                          <p:attrName>ppt_x</p:attrName>
                                          <p:attrName>ppt_y</p:attrName>
                                        </p:attrNameLst>
                                      </p:cBhvr>
                                      <p:rCtr x="204" y="-3"/>
                                    </p:animMotion>
                                  </p:childTnLst>
                                </p:cTn>
                              </p:par>
                            </p:childTnLst>
                          </p:cTn>
                        </p:par>
                        <p:par>
                          <p:cTn id="11" fill="hold">
                            <p:stCondLst>
                              <p:cond delay="2500"/>
                            </p:stCondLst>
                            <p:childTnLst>
                              <p:par>
                                <p:cTn id="12" presetID="4" presetClass="exit" presetSubtype="16" fill="hold" nodeType="afterEffect">
                                  <p:stCondLst>
                                    <p:cond delay="0"/>
                                  </p:stCondLst>
                                  <p:childTnLst>
                                    <p:animEffect transition="out" filter="box(in)">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linds(horizontal)">
                                      <p:cBhvr>
                                        <p:cTn id="19" dur="500"/>
                                        <p:tgtEl>
                                          <p:spTgt spid="34"/>
                                        </p:tgtEl>
                                      </p:cBhvr>
                                    </p:animEffect>
                                  </p:childTnLst>
                                </p:cTn>
                              </p:par>
                            </p:childTnLst>
                          </p:cTn>
                        </p:par>
                        <p:par>
                          <p:cTn id="20" fill="hold">
                            <p:stCondLst>
                              <p:cond delay="500"/>
                            </p:stCondLst>
                            <p:childTnLst>
                              <p:par>
                                <p:cTn id="21" presetID="63" presetClass="path" presetSubtype="0" accel="50000" decel="50000" fill="hold" nodeType="afterEffect">
                                  <p:stCondLst>
                                    <p:cond delay="0"/>
                                  </p:stCondLst>
                                  <p:childTnLst>
                                    <p:animMotion origin="layout" path="M -3.88889E-6 1.90751E-6 L 0.40591 0.19144 " pathEditMode="relative" rAng="0" ptsTypes="AA">
                                      <p:cBhvr>
                                        <p:cTn id="22" dur="2000" fill="hold"/>
                                        <p:tgtEl>
                                          <p:spTgt spid="34"/>
                                        </p:tgtEl>
                                        <p:attrNameLst>
                                          <p:attrName>ppt_x</p:attrName>
                                          <p:attrName>ppt_y</p:attrName>
                                        </p:attrNameLst>
                                      </p:cBhvr>
                                      <p:rCtr x="203" y="96"/>
                                    </p:animMotion>
                                  </p:childTnLst>
                                </p:cTn>
                              </p:par>
                            </p:childTnLst>
                          </p:cTn>
                        </p:par>
                        <p:par>
                          <p:cTn id="23" fill="hold">
                            <p:stCondLst>
                              <p:cond delay="2500"/>
                            </p:stCondLst>
                            <p:childTnLst>
                              <p:par>
                                <p:cTn id="24" presetID="4" presetClass="exit" presetSubtype="16" fill="hold" nodeType="afterEffect">
                                  <p:stCondLst>
                                    <p:cond delay="0"/>
                                  </p:stCondLst>
                                  <p:childTnLst>
                                    <p:animEffect transition="out" filter="box(in)">
                                      <p:cBhvr>
                                        <p:cTn id="25" dur="500"/>
                                        <p:tgtEl>
                                          <p:spTgt spid="34"/>
                                        </p:tgtEl>
                                      </p:cBhvr>
                                    </p:animEffect>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linds(horizontal)">
                                      <p:cBhvr>
                                        <p:cTn id="31" dur="500"/>
                                        <p:tgtEl>
                                          <p:spTgt spid="35"/>
                                        </p:tgtEl>
                                      </p:cBhvr>
                                    </p:animEffect>
                                  </p:childTnLst>
                                </p:cTn>
                              </p:par>
                            </p:childTnLst>
                          </p:cTn>
                        </p:par>
                        <p:par>
                          <p:cTn id="32" fill="hold">
                            <p:stCondLst>
                              <p:cond delay="500"/>
                            </p:stCondLst>
                            <p:childTnLst>
                              <p:par>
                                <p:cTn id="33" presetID="63" presetClass="path" presetSubtype="0" accel="50000" decel="50000" fill="hold" nodeType="afterEffect">
                                  <p:stCondLst>
                                    <p:cond delay="0"/>
                                  </p:stCondLst>
                                  <p:childTnLst>
                                    <p:animMotion origin="layout" path="M -3.88889E-6 3.98844E-6 L 0.40591 0.43029 " pathEditMode="relative" rAng="0" ptsTypes="AA">
                                      <p:cBhvr>
                                        <p:cTn id="34" dur="2000" fill="hold"/>
                                        <p:tgtEl>
                                          <p:spTgt spid="35"/>
                                        </p:tgtEl>
                                        <p:attrNameLst>
                                          <p:attrName>ppt_x</p:attrName>
                                          <p:attrName>ppt_y</p:attrName>
                                        </p:attrNameLst>
                                      </p:cBhvr>
                                      <p:rCtr x="203" y="215"/>
                                    </p:animMotion>
                                  </p:childTnLst>
                                </p:cTn>
                              </p:par>
                            </p:childTnLst>
                          </p:cTn>
                        </p:par>
                        <p:par>
                          <p:cTn id="35" fill="hold">
                            <p:stCondLst>
                              <p:cond delay="2500"/>
                            </p:stCondLst>
                            <p:childTnLst>
                              <p:par>
                                <p:cTn id="36" presetID="4" presetClass="exit" presetSubtype="16" fill="hold" nodeType="afterEffect">
                                  <p:stCondLst>
                                    <p:cond delay="0"/>
                                  </p:stCondLst>
                                  <p:childTnLst>
                                    <p:animEffect transition="out" filter="box(in)">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childTnLst>
                          </p:cTn>
                        </p:par>
                        <p:par>
                          <p:cTn id="39" fill="hold">
                            <p:stCondLst>
                              <p:cond delay="3000"/>
                            </p:stCondLst>
                            <p:childTnLst>
                              <p:par>
                                <p:cTn id="40" presetID="3" presetClass="entr" presetSubtype="10"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0243 0.00857 L 0.32848 0.00602 " pathEditMode="relative" rAng="0" ptsTypes="AA">
                                      <p:cBhvr>
                                        <p:cTn id="46" dur="2000" fill="hold"/>
                                        <p:tgtEl>
                                          <p:spTgt spid="36"/>
                                        </p:tgtEl>
                                        <p:attrNameLst>
                                          <p:attrName>ppt_x</p:attrName>
                                          <p:attrName>ppt_y</p:attrName>
                                        </p:attrNameLst>
                                      </p:cBhvr>
                                      <p:rCtr x="165" y="-1"/>
                                    </p:animMotion>
                                  </p:childTnLst>
                                </p:cTn>
                              </p:par>
                            </p:childTnLst>
                          </p:cTn>
                        </p:par>
                        <p:par>
                          <p:cTn id="47" fill="hold">
                            <p:stCondLst>
                              <p:cond delay="2000"/>
                            </p:stCondLst>
                            <p:childTnLst>
                              <p:par>
                                <p:cTn id="48" presetID="4" presetClass="exit" presetSubtype="16" fill="hold" nodeType="afterEffect">
                                  <p:stCondLst>
                                    <p:cond delay="0"/>
                                  </p:stCondLst>
                                  <p:childTnLst>
                                    <p:animEffect transition="out" filter="box(in)">
                                      <p:cBhvr>
                                        <p:cTn id="49" dur="500"/>
                                        <p:tgtEl>
                                          <p:spTgt spid="36"/>
                                        </p:tgtEl>
                                      </p:cBhvr>
                                    </p:animEffect>
                                    <p:set>
                                      <p:cBhvr>
                                        <p:cTn id="50"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Deployment Challenges</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4294967295"/>
          </p:nvPr>
        </p:nvSpPr>
        <p:spPr>
          <a:xfrm>
            <a:off x="381000" y="1371600"/>
            <a:ext cx="8382000" cy="4776692"/>
          </a:xfrm>
        </p:spPr>
        <p:txBody>
          <a:bodyPr/>
          <a:lstStyle/>
          <a:p>
            <a:r>
              <a:rPr lang="en-US" dirty="0" smtClean="0"/>
              <a:t>Database Connection Strings</a:t>
            </a:r>
          </a:p>
          <a:p>
            <a:r>
              <a:rPr lang="en-US" dirty="0" smtClean="0"/>
              <a:t>Membership and Role Configurations</a:t>
            </a:r>
          </a:p>
          <a:p>
            <a:r>
              <a:rPr lang="en-US" dirty="0" smtClean="0"/>
              <a:t>Web Service Endpoints</a:t>
            </a:r>
          </a:p>
          <a:p>
            <a:r>
              <a:rPr lang="en-US" dirty="0" smtClean="0"/>
              <a:t>System Integration Points</a:t>
            </a:r>
          </a:p>
          <a:p>
            <a:r>
              <a:rPr lang="en-US" dirty="0" smtClean="0"/>
              <a:t>Shared Assemblies</a:t>
            </a:r>
          </a:p>
          <a:p>
            <a:r>
              <a:rPr lang="en-US" dirty="0" smtClean="0"/>
              <a:t>Third Party Controls</a:t>
            </a:r>
          </a:p>
          <a:p>
            <a:r>
              <a:rPr lang="en-US" dirty="0" smtClean="0"/>
              <a:t>IIS Settings</a:t>
            </a:r>
          </a:p>
          <a:p>
            <a:r>
              <a:rPr lang="en-US" dirty="0" smtClean="0"/>
              <a:t>File System Paths or File Shares</a:t>
            </a:r>
          </a:p>
          <a:p>
            <a:pPr lvl="0">
              <a:buNone/>
            </a:pPr>
            <a:endParaRPr lang="en-US" dirty="0" smtClean="0">
              <a:gradFill>
                <a:gsLst>
                  <a:gs pos="0">
                    <a:schemeClr val="tx1"/>
                  </a:gs>
                  <a:gs pos="100000">
                    <a:schemeClr val="tx1"/>
                  </a:gs>
                </a:gsLst>
                <a:lin ang="5400000" scaled="0"/>
              </a:gradFill>
            </a:endParaRPr>
          </a:p>
        </p:txBody>
      </p:sp>
      <p:sp>
        <p:nvSpPr>
          <p:cNvPr id="4"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Configuration Files</a:t>
            </a:r>
            <a:endParaRPr lang="en-US" dirty="0">
              <a:gradFill>
                <a:gsLst>
                  <a:gs pos="50000">
                    <a:schemeClr val="tx2"/>
                  </a:gs>
                  <a:gs pos="100000">
                    <a:schemeClr val="tx2"/>
                  </a:gs>
                </a:gsLst>
                <a:lin ang="5400000" scaled="0"/>
              </a:gradFill>
            </a:endParaRPr>
          </a:p>
        </p:txBody>
      </p:sp>
      <p:sp>
        <p:nvSpPr>
          <p:cNvPr id="4"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
        <p:nvSpPr>
          <p:cNvPr id="5" name="Text Placeholder 4"/>
          <p:cNvSpPr>
            <a:spLocks noGrp="1"/>
          </p:cNvSpPr>
          <p:nvPr>
            <p:ph type="body" sz="quarter" idx="10"/>
          </p:nvPr>
        </p:nvSpPr>
        <p:spPr>
          <a:xfrm>
            <a:off x="381000" y="1447799"/>
            <a:ext cx="8382000" cy="2314480"/>
          </a:xfrm>
        </p:spPr>
        <p:txBody>
          <a:bodyPr/>
          <a:lstStyle/>
          <a:p>
            <a:pPr marL="0" indent="0">
              <a:buNone/>
            </a:pPr>
            <a:r>
              <a:rPr lang="en-US" dirty="0" smtClean="0"/>
              <a:t>Maintain complete separate configuration files, once for each targeted environment and use ms builds to deploy the correct configuration file based on the build target.</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a:t>d</a:t>
            </a:r>
            <a:r>
              <a:rPr lang="en-US" dirty="0" smtClean="0"/>
              <a:t>emo</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Configuration file + Magic</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pPr marL="0" indent="0">
              <a:buNone/>
            </a:pPr>
            <a:r>
              <a:rPr lang="en-US" dirty="0" smtClean="0"/>
              <a:t>Maintain a single configuration file with entries for each environment and use a string replace custom build task to set the run time environment on the build target.</a:t>
            </a:r>
          </a:p>
          <a:p>
            <a:pPr marL="0" indent="0">
              <a:buNone/>
            </a:pPr>
            <a:endParaRPr lang="en-US" dirty="0" smtClean="0"/>
          </a:p>
        </p:txBody>
      </p:sp>
      <p:sp>
        <p:nvSpPr>
          <p:cNvPr id="4" name="Text Box 7"/>
          <p:cNvSpPr txBox="1">
            <a:spLocks noChangeArrowheads="1"/>
          </p:cNvSpPr>
          <p:nvPr/>
        </p:nvSpPr>
        <p:spPr bwMode="auto">
          <a:xfrm>
            <a:off x="0" y="6643916"/>
            <a:ext cx="9144000" cy="215444"/>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800" dirty="0">
                <a:solidFill>
                  <a:schemeClr val="tx1"/>
                </a:solidFill>
                <a:latin typeface="Arial" charset="0"/>
              </a:rPr>
              <a:t>    </a:t>
            </a:r>
            <a:r>
              <a:rPr lang="en-US" sz="800" dirty="0" smtClean="0">
                <a:solidFill>
                  <a:schemeClr val="tx1"/>
                </a:solidFill>
                <a:latin typeface="Arial" charset="0"/>
              </a:rPr>
              <a:t>    NWA</a:t>
            </a:r>
            <a:r>
              <a:rPr lang="en-US" sz="800" baseline="0" dirty="0" smtClean="0">
                <a:solidFill>
                  <a:schemeClr val="tx1"/>
                </a:solidFill>
                <a:latin typeface="Arial" charset="0"/>
              </a:rPr>
              <a:t> </a:t>
            </a:r>
            <a:r>
              <a:rPr lang="en-US" sz="800" dirty="0" smtClean="0">
                <a:solidFill>
                  <a:schemeClr val="tx1"/>
                </a:solidFill>
                <a:latin typeface="Arial" charset="0"/>
              </a:rPr>
              <a:t>TechFest 2010                 </a:t>
            </a:r>
            <a:r>
              <a:rPr lang="en-US" sz="800" dirty="0">
                <a:solidFill>
                  <a:schemeClr val="tx1"/>
                </a:solidFill>
                <a:latin typeface="Arial" charset="0"/>
              </a:rPr>
              <a:t>|                </a:t>
            </a:r>
            <a:r>
              <a:rPr lang="en-US" sz="800" dirty="0" smtClean="0">
                <a:solidFill>
                  <a:schemeClr val="tx1"/>
                </a:solidFill>
                <a:latin typeface="Arial" charset="0"/>
              </a:rPr>
              <a:t>Thu, Jul  8</a:t>
            </a:r>
            <a:r>
              <a:rPr lang="en-US" sz="800" baseline="30000" dirty="0" smtClean="0">
                <a:solidFill>
                  <a:schemeClr val="tx1"/>
                </a:solidFill>
                <a:latin typeface="Arial" charset="0"/>
              </a:rPr>
              <a:t>th</a:t>
            </a:r>
            <a:r>
              <a:rPr lang="en-US" sz="800" dirty="0">
                <a:solidFill>
                  <a:schemeClr val="tx1"/>
                </a:solidFill>
                <a:latin typeface="Arial" charset="0"/>
              </a:rPr>
              <a:t>, </a:t>
            </a:r>
            <a:r>
              <a:rPr lang="en-US" sz="800" dirty="0" smtClean="0">
                <a:solidFill>
                  <a:schemeClr val="tx1"/>
                </a:solidFill>
                <a:latin typeface="Arial" charset="0"/>
              </a:rPr>
              <a:t>2010                 </a:t>
            </a:r>
            <a:r>
              <a:rPr lang="en-US" sz="800" dirty="0">
                <a:solidFill>
                  <a:schemeClr val="tx1"/>
                </a:solidFill>
                <a:latin typeface="Arial" charset="0"/>
              </a:rPr>
              <a:t>|                 </a:t>
            </a:r>
            <a:r>
              <a:rPr lang="en-US" sz="800" dirty="0" smtClean="0">
                <a:solidFill>
                  <a:schemeClr val="tx1"/>
                </a:solidFill>
                <a:latin typeface="Arial" charset="0"/>
              </a:rPr>
              <a:t>Center for Nonprofits @ St. Mary’s </a:t>
            </a:r>
            <a:r>
              <a:rPr lang="en-US" sz="800" dirty="0">
                <a:solidFill>
                  <a:schemeClr val="tx1"/>
                </a:solidFill>
                <a:latin typeface="Arial" charset="0"/>
              </a:rPr>
              <a:t>– </a:t>
            </a:r>
            <a:r>
              <a:rPr lang="en-US" sz="800" dirty="0" smtClean="0">
                <a:solidFill>
                  <a:schemeClr val="tx1"/>
                </a:solidFill>
                <a:latin typeface="Arial" charset="0"/>
              </a:rPr>
              <a:t>Rogers,</a:t>
            </a:r>
            <a:r>
              <a:rPr lang="en-US" sz="800" baseline="0" dirty="0" smtClean="0">
                <a:solidFill>
                  <a:schemeClr val="tx1"/>
                </a:solidFill>
                <a:latin typeface="Arial" charset="0"/>
              </a:rPr>
              <a:t> AR</a:t>
            </a:r>
            <a:r>
              <a:rPr lang="en-US" sz="800" dirty="0" smtClean="0">
                <a:solidFill>
                  <a:schemeClr val="tx1"/>
                </a:solidFill>
                <a:latin typeface="Arial" charset="0"/>
              </a:rPr>
              <a:t>                 </a:t>
            </a:r>
            <a:r>
              <a:rPr lang="en-US" sz="800" dirty="0">
                <a:solidFill>
                  <a:schemeClr val="tx1"/>
                </a:solidFill>
                <a:latin typeface="Arial" charset="0"/>
              </a:rPr>
              <a:t>|                 </a:t>
            </a:r>
            <a:r>
              <a:rPr lang="en-US" sz="800" dirty="0" smtClean="0">
                <a:solidFill>
                  <a:schemeClr val="tx1"/>
                </a:solidFill>
                <a:latin typeface="Arial" charset="0"/>
              </a:rPr>
              <a:t>25+ </a:t>
            </a:r>
            <a:r>
              <a:rPr lang="en-US" sz="800" dirty="0">
                <a:solidFill>
                  <a:schemeClr val="tx1"/>
                </a:solidFill>
                <a:latin typeface="Arial" charset="0"/>
              </a:rPr>
              <a:t>Speakers &amp; </a:t>
            </a:r>
            <a:r>
              <a:rPr lang="en-US" sz="800" dirty="0" smtClean="0">
                <a:solidFill>
                  <a:schemeClr val="tx1"/>
                </a:solidFill>
                <a:latin typeface="Arial" charset="0"/>
              </a:rPr>
              <a:t>8 </a:t>
            </a:r>
            <a:r>
              <a:rPr lang="en-US" sz="800" dirty="0">
                <a:solidFill>
                  <a:schemeClr val="tx1"/>
                </a:solidFill>
                <a:latin typeface="Arial" charset="0"/>
              </a:rPr>
              <a:t>Tracks               </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2223</Words>
  <Application>Microsoft Office PowerPoint</Application>
  <PresentationFormat>On-screen Show (4:3)</PresentationFormat>
  <Paragraphs>155</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NWA TechFest 2010 Presentation Template</vt:lpstr>
      <vt:lpstr>Slide 1</vt:lpstr>
      <vt:lpstr>Visual studio 2010 web.config transformation</vt:lpstr>
      <vt:lpstr>Please Be Courteous!</vt:lpstr>
      <vt:lpstr>Agenda</vt:lpstr>
      <vt:lpstr>The Corporate Dev Environment</vt:lpstr>
      <vt:lpstr>Deployment Challenges</vt:lpstr>
      <vt:lpstr>Multiple Configuration Files</vt:lpstr>
      <vt:lpstr>Slide 8</vt:lpstr>
      <vt:lpstr>One Configuration file + Magic</vt:lpstr>
      <vt:lpstr>Slide 10</vt:lpstr>
      <vt:lpstr>Visual Studio 2010 Solution</vt:lpstr>
      <vt:lpstr>Web Config Transformations</vt:lpstr>
      <vt:lpstr>Slide 13</vt:lpstr>
      <vt:lpstr>Slide 14</vt:lpstr>
      <vt:lpstr>Summary</vt:lpstr>
      <vt:lpstr>Related Content</vt:lpstr>
      <vt:lpstr>Please Complete An Evaluation Form Your input is important!</vt:lpstr>
      <vt:lpstr>Slide 18</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Jay Smith</cp:lastModifiedBy>
  <cp:revision>35</cp:revision>
  <dcterms:created xsi:type="dcterms:W3CDTF">2010-06-17T22:43:47Z</dcterms:created>
  <dcterms:modified xsi:type="dcterms:W3CDTF">2010-07-07T00:59:32Z</dcterms:modified>
</cp:coreProperties>
</file>