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58" r:id="rId4"/>
    <p:sldId id="270" r:id="rId5"/>
    <p:sldId id="263" r:id="rId6"/>
    <p:sldId id="271" r:id="rId7"/>
    <p:sldId id="272" r:id="rId8"/>
    <p:sldId id="264" r:id="rId9"/>
    <p:sldId id="273" r:id="rId10"/>
    <p:sldId id="262" r:id="rId11"/>
    <p:sldId id="269"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42" autoAdjust="0"/>
  </p:normalViewPr>
  <p:slideViewPr>
    <p:cSldViewPr>
      <p:cViewPr varScale="1">
        <p:scale>
          <a:sx n="78" d="100"/>
          <a:sy n="78" d="100"/>
        </p:scale>
        <p:origin x="-133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A21B80-CECB-4593-85D2-F48F180031F3}" type="datetimeFigureOut">
              <a:rPr lang="en-US" smtClean="0"/>
              <a:pPr/>
              <a:t>6/10/2010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1B57F8-E729-45D4-8648-4EABA414739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Introduction</a:t>
            </a:r>
          </a:p>
          <a:p>
            <a:endParaRPr lang="en-US" dirty="0" smtClean="0"/>
          </a:p>
          <a:p>
            <a:r>
              <a:rPr lang="en-US" dirty="0" smtClean="0"/>
              <a:t>Name</a:t>
            </a:r>
            <a:r>
              <a:rPr lang="en-US" baseline="0" dirty="0" smtClean="0"/>
              <a:t>: Jay Smith</a:t>
            </a:r>
          </a:p>
          <a:p>
            <a:r>
              <a:rPr lang="en-US" baseline="0" dirty="0" smtClean="0"/>
              <a:t>Work: PMO Architect and Evangelist</a:t>
            </a:r>
          </a:p>
          <a:p>
            <a:endParaRPr lang="en-US" baseline="0" dirty="0" smtClean="0"/>
          </a:p>
          <a:p>
            <a:r>
              <a:rPr lang="en-US" baseline="0" dirty="0" smtClean="0"/>
              <a:t>The main goal of this presentation is to look at how Visual Studio 2010 has improve the deployment story for web applications.  I understand that many corporate environments are like where I work and it may be a while before we can adopt Visual Studio 2010.  So on the way we are going to look at some techniques we use today to ease the deployment woes, and finally look at how Visual Studio 2010 makes our like easier.</a:t>
            </a:r>
          </a:p>
        </p:txBody>
      </p:sp>
      <p:sp>
        <p:nvSpPr>
          <p:cNvPr id="4" name="Slide Number Placeholder 3"/>
          <p:cNvSpPr>
            <a:spLocks noGrp="1"/>
          </p:cNvSpPr>
          <p:nvPr>
            <p:ph type="sldNum" sz="quarter" idx="10"/>
          </p:nvPr>
        </p:nvSpPr>
        <p:spPr/>
        <p:txBody>
          <a:bodyPr/>
          <a:lstStyle/>
          <a:p>
            <a:fld id="{141B57F8-E729-45D4-8648-4EABA414739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here is what we are going to discuss,</a:t>
            </a:r>
          </a:p>
          <a:p>
            <a:endParaRPr lang="en-US" baseline="0" dirty="0" smtClean="0"/>
          </a:p>
          <a:p>
            <a:r>
              <a:rPr lang="en-US" baseline="0" dirty="0" smtClean="0"/>
              <a:t>A quick overview of what the corporate development environment looks like at Tyson Foods.</a:t>
            </a:r>
          </a:p>
          <a:p>
            <a:r>
              <a:rPr lang="en-US" baseline="0" dirty="0" smtClean="0"/>
              <a:t>Discuss the challenges of deploying web applications</a:t>
            </a:r>
          </a:p>
          <a:p>
            <a:r>
              <a:rPr lang="en-US" dirty="0" smtClean="0"/>
              <a:t>Then we are going to look</a:t>
            </a:r>
            <a:r>
              <a:rPr lang="en-US" baseline="0" dirty="0" smtClean="0"/>
              <a:t> at a few solutions we use at Tyson Foods to deploy web applications, neither are perfect but do have some advantages</a:t>
            </a:r>
          </a:p>
          <a:p>
            <a:r>
              <a:rPr lang="en-US" dirty="0" smtClean="0"/>
              <a:t>The finally</a:t>
            </a:r>
            <a:r>
              <a:rPr lang="en-US" baseline="0" dirty="0" smtClean="0"/>
              <a:t> we will jump into Visual Studio 2010 beta 2 and look at the future of web deployment. </a:t>
            </a:r>
            <a:endParaRPr lang="en-US" dirty="0"/>
          </a:p>
        </p:txBody>
      </p:sp>
      <p:sp>
        <p:nvSpPr>
          <p:cNvPr id="4" name="Slide Number Placeholder 3"/>
          <p:cNvSpPr>
            <a:spLocks noGrp="1"/>
          </p:cNvSpPr>
          <p:nvPr>
            <p:ph type="sldNum" sz="quarter" idx="10"/>
          </p:nvPr>
        </p:nvSpPr>
        <p:spPr/>
        <p:txBody>
          <a:bodyPr/>
          <a:lstStyle/>
          <a:p>
            <a:fld id="{141B57F8-E729-45D4-8648-4EABA4147395}"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many</a:t>
            </a:r>
            <a:r>
              <a:rPr lang="en-US" baseline="0" dirty="0" smtClean="0"/>
              <a:t> of you this probably looks familiar,</a:t>
            </a:r>
          </a:p>
          <a:p>
            <a:endParaRPr lang="en-US" baseline="0" dirty="0" smtClean="0"/>
          </a:p>
          <a:p>
            <a:r>
              <a:rPr lang="en-US" baseline="0" dirty="0" smtClean="0"/>
              <a:t>You develop local either against a local database or development database,  then you push you code to the development environment.</a:t>
            </a:r>
          </a:p>
          <a:p>
            <a:r>
              <a:rPr lang="en-US" baseline="0" dirty="0" smtClean="0"/>
              <a:t>I usually work local and then publish to test, for the analyst and end users to look over.</a:t>
            </a:r>
          </a:p>
          <a:p>
            <a:r>
              <a:rPr lang="en-US" baseline="0" dirty="0" smtClean="0"/>
              <a:t>Then you finally publish to Stage or a Pre Production environment so that you IT Administrator can eventually publish it to the production environment.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41B57F8-E729-45D4-8648-4EABA4147395}"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challenges</a:t>
            </a:r>
            <a:r>
              <a:rPr lang="en-US" baseline="0" dirty="0" smtClean="0"/>
              <a:t> that we face are getting all the necessary settings, database connection strings, web service endpoints, logging, file system paths etc moved to the new environment correctly so that the application runs as expected.</a:t>
            </a:r>
          </a:p>
          <a:p>
            <a:endParaRPr lang="en-US" baseline="0" dirty="0" smtClean="0"/>
          </a:p>
          <a:p>
            <a:r>
              <a:rPr lang="en-US" baseline="0" dirty="0" smtClean="0"/>
              <a:t>If anyone of these things are configured wrong you application may not run, which causes you to have to scramble to get the correct files copied to the server.</a:t>
            </a:r>
            <a:endParaRPr lang="en-US" dirty="0"/>
          </a:p>
        </p:txBody>
      </p:sp>
      <p:sp>
        <p:nvSpPr>
          <p:cNvPr id="4" name="Slide Number Placeholder 3"/>
          <p:cNvSpPr>
            <a:spLocks noGrp="1"/>
          </p:cNvSpPr>
          <p:nvPr>
            <p:ph type="sldNum" sz="quarter" idx="10"/>
          </p:nvPr>
        </p:nvSpPr>
        <p:spPr/>
        <p:txBody>
          <a:bodyPr/>
          <a:lstStyle/>
          <a:p>
            <a:fld id="{141B57F8-E729-45D4-8648-4EABA4147395}"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6E508AD-D47A-45C0-8524-72DD493B234D}" type="datetimeFigureOut">
              <a:rPr lang="en-US" smtClean="0"/>
              <a:pPr/>
              <a:t>6/10/2010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750A677-A9C7-4774-A481-DBAF6152512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E508AD-D47A-45C0-8524-72DD493B234D}" type="datetimeFigureOut">
              <a:rPr lang="en-US" smtClean="0"/>
              <a:pPr/>
              <a:t>6/10/2010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50A677-A9C7-4774-A481-DBAF615251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D6E508AD-D47A-45C0-8524-72DD493B234D}" type="datetimeFigureOut">
              <a:rPr lang="en-US" smtClean="0"/>
              <a:pPr/>
              <a:t>6/10/2010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0750A677-A9C7-4774-A481-DBAF6152512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6E508AD-D47A-45C0-8524-72DD493B234D}" type="datetimeFigureOut">
              <a:rPr lang="en-US" smtClean="0"/>
              <a:pPr/>
              <a:t>6/10/2010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750A677-A9C7-4774-A481-DBAF6152512D}"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6E508AD-D47A-45C0-8524-72DD493B234D}" type="datetimeFigureOut">
              <a:rPr lang="en-US" smtClean="0"/>
              <a:pPr/>
              <a:t>6/10/2010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750A677-A9C7-4774-A481-DBAF6152512D}"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D6E508AD-D47A-45C0-8524-72DD493B234D}" type="datetimeFigureOut">
              <a:rPr lang="en-US" smtClean="0"/>
              <a:pPr/>
              <a:t>6/10/2010</a:t>
            </a:fld>
            <a:endParaRPr lang="en-US"/>
          </a:p>
        </p:txBody>
      </p:sp>
      <p:sp>
        <p:nvSpPr>
          <p:cNvPr id="10" name="Slide Number Placeholder 9"/>
          <p:cNvSpPr>
            <a:spLocks noGrp="1"/>
          </p:cNvSpPr>
          <p:nvPr>
            <p:ph type="sldNum" sz="quarter" idx="16"/>
          </p:nvPr>
        </p:nvSpPr>
        <p:spPr/>
        <p:txBody>
          <a:bodyPr rtlCol="0"/>
          <a:lstStyle/>
          <a:p>
            <a:fld id="{0750A677-A9C7-4774-A481-DBAF6152512D}"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D6E508AD-D47A-45C0-8524-72DD493B234D}" type="datetimeFigureOut">
              <a:rPr lang="en-US" smtClean="0"/>
              <a:pPr/>
              <a:t>6/10/2010</a:t>
            </a:fld>
            <a:endParaRPr lang="en-US"/>
          </a:p>
        </p:txBody>
      </p:sp>
      <p:sp>
        <p:nvSpPr>
          <p:cNvPr id="12" name="Slide Number Placeholder 11"/>
          <p:cNvSpPr>
            <a:spLocks noGrp="1"/>
          </p:cNvSpPr>
          <p:nvPr>
            <p:ph type="sldNum" sz="quarter" idx="16"/>
          </p:nvPr>
        </p:nvSpPr>
        <p:spPr/>
        <p:txBody>
          <a:bodyPr rtlCol="0"/>
          <a:lstStyle/>
          <a:p>
            <a:fld id="{0750A677-A9C7-4774-A481-DBAF6152512D}"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6E508AD-D47A-45C0-8524-72DD493B234D}" type="datetimeFigureOut">
              <a:rPr lang="en-US" smtClean="0"/>
              <a:pPr/>
              <a:t>6/10/2010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750A677-A9C7-4774-A481-DBAF615251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E508AD-D47A-45C0-8524-72DD493B234D}" type="datetimeFigureOut">
              <a:rPr lang="en-US" smtClean="0"/>
              <a:pPr/>
              <a:t>6/10/2010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750A677-A9C7-4774-A481-DBAF615251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6E508AD-D47A-45C0-8524-72DD493B234D}" type="datetimeFigureOut">
              <a:rPr lang="en-US" smtClean="0"/>
              <a:pPr/>
              <a:t>6/10/2010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750A677-A9C7-4774-A481-DBAF6152512D}"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6E508AD-D47A-45C0-8524-72DD493B234D}" type="datetimeFigureOut">
              <a:rPr lang="en-US" smtClean="0"/>
              <a:pPr/>
              <a:t>6/10/2010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750A677-A9C7-4774-A481-DBAF6152512D}"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6E508AD-D47A-45C0-8524-72DD493B234D}" type="datetimeFigureOut">
              <a:rPr lang="en-US" smtClean="0"/>
              <a:pPr/>
              <a:t>6/10/2010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750A677-A9C7-4774-A481-DBAF6152512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devlinlile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038600"/>
            <a:ext cx="8001000" cy="1828800"/>
          </a:xfrm>
        </p:spPr>
        <p:txBody>
          <a:bodyPr>
            <a:normAutofit/>
          </a:bodyPr>
          <a:lstStyle/>
          <a:p>
            <a:r>
              <a:rPr lang="en-US" dirty="0" smtClean="0"/>
              <a:t>Visual studio 2010</a:t>
            </a:r>
            <a:br>
              <a:rPr lang="en-US" dirty="0" smtClean="0"/>
            </a:br>
            <a:r>
              <a:rPr lang="en-US" dirty="0" err="1" smtClean="0"/>
              <a:t>web.config</a:t>
            </a:r>
            <a:r>
              <a:rPr lang="en-US" dirty="0" smtClean="0"/>
              <a:t> transformation</a:t>
            </a:r>
            <a:endParaRPr lang="en-US" dirty="0"/>
          </a:p>
        </p:txBody>
      </p:sp>
      <p:sp>
        <p:nvSpPr>
          <p:cNvPr id="3" name="Subtitle 2"/>
          <p:cNvSpPr>
            <a:spLocks noGrp="1"/>
          </p:cNvSpPr>
          <p:nvPr>
            <p:ph type="subTitle" idx="1"/>
          </p:nvPr>
        </p:nvSpPr>
        <p:spPr/>
        <p:txBody>
          <a:bodyPr/>
          <a:lstStyle/>
          <a:p>
            <a:r>
              <a:rPr lang="en-US" dirty="0" smtClean="0"/>
              <a:t>Jay Smith – Tyson Foods, Inc.</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p:cNvSpPr>
            <a:spLocks noGrp="1"/>
          </p:cNvSpPr>
          <p:nvPr>
            <p:ph type="body" sz="half" idx="2"/>
          </p:nvPr>
        </p:nvSpPr>
        <p:spPr/>
        <p:txBody>
          <a:bodyPr/>
          <a:lstStyle/>
          <a:p>
            <a:endParaRPr lang="en-US"/>
          </a:p>
        </p:txBody>
      </p:sp>
      <p:sp>
        <p:nvSpPr>
          <p:cNvPr id="2" name="Title 1"/>
          <p:cNvSpPr>
            <a:spLocks noGrp="1"/>
          </p:cNvSpPr>
          <p:nvPr>
            <p:ph type="title"/>
          </p:nvPr>
        </p:nvSpPr>
        <p:spPr/>
        <p:txBody>
          <a:bodyPr/>
          <a:lstStyle/>
          <a:p>
            <a:r>
              <a:rPr lang="en-US" dirty="0" smtClean="0"/>
              <a:t>VS 2010 </a:t>
            </a:r>
            <a:r>
              <a:rPr lang="en-US" dirty="0" err="1" smtClean="0"/>
              <a:t>web.config</a:t>
            </a:r>
            <a:r>
              <a:rPr lang="en-US" dirty="0" smtClean="0"/>
              <a:t> </a:t>
            </a:r>
            <a:r>
              <a:rPr lang="en-US" dirty="0" err="1" smtClean="0"/>
              <a:t>Tranformation</a:t>
            </a:r>
            <a:endParaRPr lang="en-US" dirty="0"/>
          </a:p>
        </p:txBody>
      </p:sp>
      <p:sp>
        <p:nvSpPr>
          <p:cNvPr id="22" name="Picture Placeholder 21"/>
          <p:cNvSpPr>
            <a:spLocks noGrp="1"/>
          </p:cNvSpPr>
          <p:nvPr>
            <p:ph type="pic" idx="1"/>
          </p:nvPr>
        </p:nvSpPr>
        <p:spPr>
          <a:xfrm>
            <a:off x="1560576" y="0"/>
            <a:ext cx="7583424" cy="4568952"/>
          </a:xfrm>
        </p:spPr>
      </p:sp>
      <p:grpSp>
        <p:nvGrpSpPr>
          <p:cNvPr id="5" name="Group 4"/>
          <p:cNvGrpSpPr/>
          <p:nvPr/>
        </p:nvGrpSpPr>
        <p:grpSpPr>
          <a:xfrm>
            <a:off x="1676400" y="228600"/>
            <a:ext cx="2159317" cy="1701227"/>
            <a:chOff x="1173163" y="1469708"/>
            <a:chExt cx="2159317" cy="1701227"/>
          </a:xfrm>
        </p:grpSpPr>
        <p:pic>
          <p:nvPicPr>
            <p:cNvPr id="6" name="Picture 4"/>
            <p:cNvPicPr>
              <a:picLocks noChangeAspect="1" noChangeArrowheads="1"/>
            </p:cNvPicPr>
            <p:nvPr/>
          </p:nvPicPr>
          <p:blipFill>
            <a:blip r:embed="rId2" cstate="print"/>
            <a:srcRect/>
            <a:stretch>
              <a:fillRect/>
            </a:stretch>
          </p:blipFill>
          <p:spPr bwMode="auto">
            <a:xfrm>
              <a:off x="2258378" y="1469708"/>
              <a:ext cx="1074102" cy="1412022"/>
            </a:xfrm>
            <a:prstGeom prst="rect">
              <a:avLst/>
            </a:prstGeom>
            <a:noFill/>
            <a:ln w="9525">
              <a:noFill/>
              <a:miter lim="800000"/>
              <a:headEnd/>
              <a:tailEnd/>
            </a:ln>
            <a:effectLst/>
          </p:spPr>
        </p:pic>
        <p:pic>
          <p:nvPicPr>
            <p:cNvPr id="7" name="Picture 5"/>
            <p:cNvPicPr>
              <a:picLocks noChangeAspect="1" noChangeArrowheads="1"/>
            </p:cNvPicPr>
            <p:nvPr/>
          </p:nvPicPr>
          <p:blipFill>
            <a:blip r:embed="rId3" cstate="print"/>
            <a:srcRect/>
            <a:stretch>
              <a:fillRect/>
            </a:stretch>
          </p:blipFill>
          <p:spPr bwMode="auto">
            <a:xfrm>
              <a:off x="1173163" y="1859915"/>
              <a:ext cx="1092517" cy="1311020"/>
            </a:xfrm>
            <a:prstGeom prst="rect">
              <a:avLst/>
            </a:prstGeom>
            <a:noFill/>
            <a:ln w="9525">
              <a:noFill/>
              <a:miter lim="800000"/>
              <a:headEnd/>
              <a:tailEnd/>
            </a:ln>
            <a:effectLst/>
          </p:spPr>
        </p:pic>
      </p:grpSp>
      <p:grpSp>
        <p:nvGrpSpPr>
          <p:cNvPr id="8" name="Group 7"/>
          <p:cNvGrpSpPr/>
          <p:nvPr/>
        </p:nvGrpSpPr>
        <p:grpSpPr>
          <a:xfrm>
            <a:off x="2413317" y="2921318"/>
            <a:ext cx="1584960" cy="1363928"/>
            <a:chOff x="1259840" y="3248025"/>
            <a:chExt cx="1290320" cy="1094911"/>
          </a:xfrm>
        </p:grpSpPr>
        <p:pic>
          <p:nvPicPr>
            <p:cNvPr id="9" name="Picture 6"/>
            <p:cNvPicPr>
              <a:picLocks noChangeAspect="1" noChangeArrowheads="1"/>
            </p:cNvPicPr>
            <p:nvPr/>
          </p:nvPicPr>
          <p:blipFill>
            <a:blip r:embed="rId4" cstate="print"/>
            <a:srcRect/>
            <a:stretch>
              <a:fillRect/>
            </a:stretch>
          </p:blipFill>
          <p:spPr bwMode="auto">
            <a:xfrm>
              <a:off x="1465263" y="3248025"/>
              <a:ext cx="828675" cy="971550"/>
            </a:xfrm>
            <a:prstGeom prst="rect">
              <a:avLst/>
            </a:prstGeom>
            <a:noFill/>
            <a:ln w="9525">
              <a:noFill/>
              <a:miter lim="800000"/>
              <a:headEnd/>
              <a:tailEnd/>
            </a:ln>
            <a:effectLst/>
          </p:spPr>
        </p:pic>
        <p:sp>
          <p:nvSpPr>
            <p:cNvPr id="10" name="TextBox 9"/>
            <p:cNvSpPr txBox="1"/>
            <p:nvPr/>
          </p:nvSpPr>
          <p:spPr>
            <a:xfrm>
              <a:off x="1259840" y="4145279"/>
              <a:ext cx="1290320" cy="197657"/>
            </a:xfrm>
            <a:prstGeom prst="rect">
              <a:avLst/>
            </a:prstGeom>
            <a:noFill/>
          </p:spPr>
          <p:txBody>
            <a:bodyPr wrap="square" rtlCol="0">
              <a:spAutoFit/>
            </a:bodyPr>
            <a:lstStyle/>
            <a:p>
              <a:r>
                <a:rPr lang="en-US" sz="1000" b="1" dirty="0" smtClean="0">
                  <a:solidFill>
                    <a:schemeClr val="bg1"/>
                  </a:solidFill>
                  <a:latin typeface="Segoe"/>
                  <a:cs typeface="Arial" pitchFamily="34" charset="0"/>
                </a:rPr>
                <a:t>Web.Staging.Config</a:t>
              </a:r>
              <a:endParaRPr lang="en-US" sz="900" b="1" dirty="0">
                <a:solidFill>
                  <a:schemeClr val="bg1"/>
                </a:solidFill>
                <a:latin typeface="Segoe"/>
                <a:cs typeface="Arial" pitchFamily="34" charset="0"/>
              </a:endParaRPr>
            </a:p>
          </p:txBody>
        </p:sp>
      </p:grpSp>
      <p:grpSp>
        <p:nvGrpSpPr>
          <p:cNvPr id="11" name="Group 10"/>
          <p:cNvGrpSpPr/>
          <p:nvPr/>
        </p:nvGrpSpPr>
        <p:grpSpPr>
          <a:xfrm>
            <a:off x="4272597" y="1865279"/>
            <a:ext cx="2336800" cy="1339817"/>
            <a:chOff x="4185920" y="4406867"/>
            <a:chExt cx="2336800" cy="1339817"/>
          </a:xfrm>
        </p:grpSpPr>
        <p:pic>
          <p:nvPicPr>
            <p:cNvPr id="12" name="Picture 8" descr="C:\Users\vijoshi\Desktop\Images\Thunderbolt electricity blue edge light.png"/>
            <p:cNvPicPr>
              <a:picLocks noChangeAspect="1" noChangeArrowheads="1"/>
            </p:cNvPicPr>
            <p:nvPr/>
          </p:nvPicPr>
          <p:blipFill>
            <a:blip r:embed="rId5" cstate="print"/>
            <a:srcRect/>
            <a:stretch>
              <a:fillRect/>
            </a:stretch>
          </p:blipFill>
          <p:spPr bwMode="auto">
            <a:xfrm rot="321764">
              <a:off x="4257720" y="5194234"/>
              <a:ext cx="2038350" cy="552450"/>
            </a:xfrm>
            <a:prstGeom prst="rect">
              <a:avLst/>
            </a:prstGeom>
            <a:noFill/>
          </p:spPr>
        </p:pic>
        <p:pic>
          <p:nvPicPr>
            <p:cNvPr id="13" name="Picture 9"/>
            <p:cNvPicPr>
              <a:picLocks noChangeAspect="1" noChangeArrowheads="1"/>
            </p:cNvPicPr>
            <p:nvPr/>
          </p:nvPicPr>
          <p:blipFill>
            <a:blip r:embed="rId6" cstate="print"/>
            <a:srcRect/>
            <a:stretch>
              <a:fillRect/>
            </a:stretch>
          </p:blipFill>
          <p:spPr bwMode="auto">
            <a:xfrm>
              <a:off x="4663790" y="4406867"/>
              <a:ext cx="1133696" cy="673132"/>
            </a:xfrm>
            <a:prstGeom prst="rect">
              <a:avLst/>
            </a:prstGeom>
            <a:noFill/>
            <a:ln w="9525">
              <a:noFill/>
              <a:miter lim="800000"/>
              <a:headEnd/>
              <a:tailEnd/>
            </a:ln>
            <a:effectLst/>
          </p:spPr>
        </p:pic>
        <p:sp>
          <p:nvSpPr>
            <p:cNvPr id="14" name="TextBox 13"/>
            <p:cNvSpPr txBox="1"/>
            <p:nvPr/>
          </p:nvSpPr>
          <p:spPr>
            <a:xfrm>
              <a:off x="4185920" y="5029200"/>
              <a:ext cx="2336800" cy="307777"/>
            </a:xfrm>
            <a:prstGeom prst="rect">
              <a:avLst/>
            </a:prstGeom>
            <a:noFill/>
          </p:spPr>
          <p:txBody>
            <a:bodyPr wrap="square" rtlCol="0">
              <a:spAutoFit/>
            </a:bodyPr>
            <a:lstStyle/>
            <a:p>
              <a:r>
                <a:rPr lang="en-US" sz="1400" b="1" dirty="0" smtClean="0">
                  <a:solidFill>
                    <a:schemeClr val="bg1"/>
                  </a:solidFill>
                </a:rPr>
                <a:t>XML Transformation Engine</a:t>
              </a:r>
              <a:endParaRPr lang="en-US" sz="1400" b="1" dirty="0">
                <a:solidFill>
                  <a:schemeClr val="bg1"/>
                </a:solidFill>
              </a:endParaRPr>
            </a:p>
          </p:txBody>
        </p:sp>
      </p:grpSp>
      <p:cxnSp>
        <p:nvCxnSpPr>
          <p:cNvPr id="15" name="Elbow Connector 14"/>
          <p:cNvCxnSpPr/>
          <p:nvPr/>
        </p:nvCxnSpPr>
        <p:spPr>
          <a:xfrm>
            <a:off x="3723957" y="1461452"/>
            <a:ext cx="1026510" cy="74039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flipV="1">
            <a:off x="3683548" y="2201845"/>
            <a:ext cx="1066919" cy="1324602"/>
          </a:xfrm>
          <a:prstGeom prst="bentConnector3">
            <a:avLst>
              <a:gd name="adj1" fmla="val 5190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884163" y="2201845"/>
            <a:ext cx="1576904" cy="122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7401877" y="1478279"/>
            <a:ext cx="1625600" cy="1646784"/>
            <a:chOff x="6893306" y="2729548"/>
            <a:chExt cx="1341120" cy="1266042"/>
          </a:xfrm>
        </p:grpSpPr>
        <p:pic>
          <p:nvPicPr>
            <p:cNvPr id="19" name="Picture 4"/>
            <p:cNvPicPr>
              <a:picLocks noChangeAspect="1" noChangeArrowheads="1"/>
            </p:cNvPicPr>
            <p:nvPr/>
          </p:nvPicPr>
          <p:blipFill>
            <a:blip r:embed="rId2" cstate="print"/>
            <a:srcRect/>
            <a:stretch>
              <a:fillRect/>
            </a:stretch>
          </p:blipFill>
          <p:spPr bwMode="auto">
            <a:xfrm>
              <a:off x="6942138" y="2729548"/>
              <a:ext cx="847725" cy="1114425"/>
            </a:xfrm>
            <a:prstGeom prst="rect">
              <a:avLst/>
            </a:prstGeom>
            <a:noFill/>
            <a:ln w="9525">
              <a:noFill/>
              <a:miter lim="800000"/>
              <a:headEnd/>
              <a:tailEnd/>
            </a:ln>
            <a:effectLst/>
          </p:spPr>
        </p:pic>
        <p:sp>
          <p:nvSpPr>
            <p:cNvPr id="20" name="TextBox 19"/>
            <p:cNvSpPr txBox="1"/>
            <p:nvPr/>
          </p:nvSpPr>
          <p:spPr>
            <a:xfrm>
              <a:off x="6893306" y="3782634"/>
              <a:ext cx="1341120" cy="212956"/>
            </a:xfrm>
            <a:prstGeom prst="rect">
              <a:avLst/>
            </a:prstGeom>
            <a:noFill/>
          </p:spPr>
          <p:txBody>
            <a:bodyPr wrap="square" rtlCol="0">
              <a:spAutoFit/>
            </a:bodyPr>
            <a:lstStyle/>
            <a:p>
              <a:r>
                <a:rPr lang="en-US" sz="1200" b="1" dirty="0" smtClean="0">
                  <a:solidFill>
                    <a:schemeClr val="bg1"/>
                  </a:solidFill>
                </a:rPr>
                <a:t>(Staging Ready)</a:t>
              </a:r>
              <a:endParaRPr lang="en-US" sz="1200" b="1" dirty="0">
                <a:solidFill>
                  <a:schemeClr val="bg1"/>
                </a:solidFill>
              </a:endParaRPr>
            </a:p>
          </p:txBody>
        </p:sp>
      </p:grpSp>
      <p:sp>
        <p:nvSpPr>
          <p:cNvPr id="21" name="TextBox 20"/>
          <p:cNvSpPr txBox="1"/>
          <p:nvPr/>
        </p:nvSpPr>
        <p:spPr>
          <a:xfrm>
            <a:off x="6268720" y="4836846"/>
            <a:ext cx="2397760" cy="523220"/>
          </a:xfrm>
          <a:prstGeom prst="rect">
            <a:avLst/>
          </a:prstGeom>
          <a:noFill/>
        </p:spPr>
        <p:txBody>
          <a:bodyPr wrap="square" rtlCol="0">
            <a:spAutoFit/>
          </a:bodyPr>
          <a:lstStyle/>
          <a:p>
            <a:pPr algn="ctr"/>
            <a:r>
              <a:rPr lang="en-US" sz="1400" b="1" dirty="0" smtClean="0">
                <a:solidFill>
                  <a:schemeClr val="bg1"/>
                </a:solidFill>
              </a:rPr>
              <a:t>Outputted to OBJ\staging folder of your project</a:t>
            </a:r>
            <a:endParaRPr lang="en-US" sz="14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amond(in)">
                                      <p:cBhvr>
                                        <p:cTn id="17" dur="500"/>
                                        <p:tgtEl>
                                          <p:spTgt spid="11"/>
                                        </p:tgtEl>
                                      </p:cBhvr>
                                    </p:animEffect>
                                  </p:childTnLst>
                                </p:cTn>
                              </p:par>
                            </p:childTnLst>
                          </p:cTn>
                        </p:par>
                        <p:par>
                          <p:cTn id="18" fill="hold">
                            <p:stCondLst>
                              <p:cond delay="500"/>
                            </p:stCondLst>
                            <p:childTnLst>
                              <p:par>
                                <p:cTn id="19" presetID="5" presetClass="entr" presetSubtype="1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checkerboard(across)">
                                      <p:cBhvr>
                                        <p:cTn id="21" dur="500"/>
                                        <p:tgtEl>
                                          <p:spTgt spid="15"/>
                                        </p:tgtEl>
                                      </p:cBhvr>
                                    </p:animEffect>
                                  </p:childTnLst>
                                </p:cTn>
                              </p:par>
                              <p:par>
                                <p:cTn id="22" presetID="5" presetClass="entr" presetSubtype="1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checkerboard(across)">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0-#ppt_w/2"/>
                                          </p:val>
                                        </p:tav>
                                        <p:tav tm="100000">
                                          <p:val>
                                            <p:strVal val="#ppt_x"/>
                                          </p:val>
                                        </p:tav>
                                      </p:tavLst>
                                    </p:anim>
                                    <p:anim calcmode="lin" valueType="num">
                                      <p:cBhvr additive="base">
                                        <p:cTn id="30" dur="500" fill="hold"/>
                                        <p:tgtEl>
                                          <p:spTgt spid="17"/>
                                        </p:tgtEl>
                                        <p:attrNameLst>
                                          <p:attrName>ppt_y</p:attrName>
                                        </p:attrNameLst>
                                      </p:cBhvr>
                                      <p:tavLst>
                                        <p:tav tm="0">
                                          <p:val>
                                            <p:strVal val="#ppt_y"/>
                                          </p:val>
                                        </p:tav>
                                        <p:tav tm="100000">
                                          <p:val>
                                            <p:strVal val="#ppt_y"/>
                                          </p:val>
                                        </p:tav>
                                      </p:tavLst>
                                    </p:anim>
                                  </p:childTnLst>
                                </p:cTn>
                              </p:par>
                              <p:par>
                                <p:cTn id="31" presetID="8" presetClass="entr" presetSubtype="16"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amond(in)">
                                      <p:cBhvr>
                                        <p:cTn id="33" dur="500"/>
                                        <p:tgtEl>
                                          <p:spTgt spid="18"/>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checkerboard(across)">
                                      <p:cBhvr>
                                        <p:cTn id="3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Picture Placeholder 3"/>
          <p:cNvSpPr>
            <a:spLocks noGrp="1"/>
          </p:cNvSpPr>
          <p:nvPr>
            <p:ph type="pic" idx="1"/>
          </p:nvPr>
        </p:nvSpPr>
        <p:spPr>
          <a:xfrm>
            <a:off x="1560576" y="0"/>
            <a:ext cx="7583424" cy="4568952"/>
          </a:xfrm>
        </p:spPr>
      </p:sp>
      <p:grpSp>
        <p:nvGrpSpPr>
          <p:cNvPr id="29" name="Group 10"/>
          <p:cNvGrpSpPr/>
          <p:nvPr/>
        </p:nvGrpSpPr>
        <p:grpSpPr>
          <a:xfrm>
            <a:off x="1612537" y="91169"/>
            <a:ext cx="1584960" cy="1363928"/>
            <a:chOff x="1259840" y="3248025"/>
            <a:chExt cx="1290320" cy="1094911"/>
          </a:xfrm>
        </p:grpSpPr>
        <p:pic>
          <p:nvPicPr>
            <p:cNvPr id="30" name="Picture 6"/>
            <p:cNvPicPr>
              <a:picLocks noChangeAspect="1" noChangeArrowheads="1"/>
            </p:cNvPicPr>
            <p:nvPr/>
          </p:nvPicPr>
          <p:blipFill>
            <a:blip r:embed="rId2" cstate="print"/>
            <a:srcRect/>
            <a:stretch>
              <a:fillRect/>
            </a:stretch>
          </p:blipFill>
          <p:spPr bwMode="auto">
            <a:xfrm>
              <a:off x="1465263" y="3248025"/>
              <a:ext cx="828675" cy="971550"/>
            </a:xfrm>
            <a:prstGeom prst="rect">
              <a:avLst/>
            </a:prstGeom>
            <a:noFill/>
            <a:ln w="9525">
              <a:noFill/>
              <a:miter lim="800000"/>
              <a:headEnd/>
              <a:tailEnd/>
            </a:ln>
            <a:effectLst/>
          </p:spPr>
        </p:pic>
        <p:sp>
          <p:nvSpPr>
            <p:cNvPr id="31" name="TextBox 30"/>
            <p:cNvSpPr txBox="1"/>
            <p:nvPr/>
          </p:nvSpPr>
          <p:spPr>
            <a:xfrm>
              <a:off x="1259840" y="4145279"/>
              <a:ext cx="1290320" cy="197657"/>
            </a:xfrm>
            <a:prstGeom prst="rect">
              <a:avLst/>
            </a:prstGeom>
            <a:noFill/>
          </p:spPr>
          <p:txBody>
            <a:bodyPr wrap="square" rtlCol="0">
              <a:spAutoFit/>
            </a:bodyPr>
            <a:lstStyle/>
            <a:p>
              <a:r>
                <a:rPr lang="en-US" sz="1000" b="1" dirty="0" smtClean="0">
                  <a:solidFill>
                    <a:schemeClr val="bg1"/>
                  </a:solidFill>
                  <a:latin typeface="Segoe"/>
                  <a:cs typeface="Arial" pitchFamily="34" charset="0"/>
                </a:rPr>
                <a:t>Web.Staging.Config</a:t>
              </a:r>
              <a:endParaRPr lang="en-US" sz="900" b="1" dirty="0">
                <a:solidFill>
                  <a:schemeClr val="bg1"/>
                </a:solidFill>
                <a:latin typeface="Segoe"/>
                <a:cs typeface="Arial" pitchFamily="34" charset="0"/>
              </a:endParaRPr>
            </a:p>
          </p:txBody>
        </p:sp>
      </p:grpSp>
      <p:grpSp>
        <p:nvGrpSpPr>
          <p:cNvPr id="32" name="Group 16"/>
          <p:cNvGrpSpPr/>
          <p:nvPr/>
        </p:nvGrpSpPr>
        <p:grpSpPr>
          <a:xfrm>
            <a:off x="6959600" y="367542"/>
            <a:ext cx="2336800" cy="1339817"/>
            <a:chOff x="4185920" y="4406867"/>
            <a:chExt cx="2336800" cy="1339817"/>
          </a:xfrm>
        </p:grpSpPr>
        <p:pic>
          <p:nvPicPr>
            <p:cNvPr id="33" name="Picture 8" descr="C:\Users\vijoshi\Desktop\Images\Thunderbolt electricity blue edge light.png"/>
            <p:cNvPicPr>
              <a:picLocks noChangeAspect="1" noChangeArrowheads="1"/>
            </p:cNvPicPr>
            <p:nvPr/>
          </p:nvPicPr>
          <p:blipFill>
            <a:blip r:embed="rId3" cstate="print"/>
            <a:srcRect/>
            <a:stretch>
              <a:fillRect/>
            </a:stretch>
          </p:blipFill>
          <p:spPr bwMode="auto">
            <a:xfrm rot="321764">
              <a:off x="4257720" y="5194234"/>
              <a:ext cx="2038350" cy="552450"/>
            </a:xfrm>
            <a:prstGeom prst="rect">
              <a:avLst/>
            </a:prstGeom>
            <a:noFill/>
          </p:spPr>
        </p:pic>
        <p:pic>
          <p:nvPicPr>
            <p:cNvPr id="34" name="Picture 9"/>
            <p:cNvPicPr>
              <a:picLocks noChangeAspect="1" noChangeArrowheads="1"/>
            </p:cNvPicPr>
            <p:nvPr/>
          </p:nvPicPr>
          <p:blipFill>
            <a:blip r:embed="rId4" cstate="print"/>
            <a:srcRect/>
            <a:stretch>
              <a:fillRect/>
            </a:stretch>
          </p:blipFill>
          <p:spPr bwMode="auto">
            <a:xfrm>
              <a:off x="4663790" y="4406867"/>
              <a:ext cx="1133696" cy="673132"/>
            </a:xfrm>
            <a:prstGeom prst="rect">
              <a:avLst/>
            </a:prstGeom>
            <a:noFill/>
            <a:ln w="9525">
              <a:noFill/>
              <a:miter lim="800000"/>
              <a:headEnd/>
              <a:tailEnd/>
            </a:ln>
            <a:effectLst/>
          </p:spPr>
        </p:pic>
        <p:sp>
          <p:nvSpPr>
            <p:cNvPr id="35" name="TextBox 34"/>
            <p:cNvSpPr txBox="1"/>
            <p:nvPr/>
          </p:nvSpPr>
          <p:spPr>
            <a:xfrm>
              <a:off x="4185920" y="5029200"/>
              <a:ext cx="2336800" cy="307777"/>
            </a:xfrm>
            <a:prstGeom prst="rect">
              <a:avLst/>
            </a:prstGeom>
            <a:noFill/>
          </p:spPr>
          <p:txBody>
            <a:bodyPr wrap="square" rtlCol="0">
              <a:spAutoFit/>
            </a:bodyPr>
            <a:lstStyle/>
            <a:p>
              <a:r>
                <a:rPr lang="en-US" sz="1400" b="1" dirty="0" smtClean="0">
                  <a:solidFill>
                    <a:schemeClr val="bg1"/>
                  </a:solidFill>
                </a:rPr>
                <a:t>XML Transformation Engine</a:t>
              </a:r>
              <a:endParaRPr lang="en-US" sz="1400" b="1" dirty="0">
                <a:solidFill>
                  <a:schemeClr val="bg1"/>
                </a:solidFill>
              </a:endParaRPr>
            </a:p>
          </p:txBody>
        </p:sp>
      </p:grpSp>
      <p:cxnSp>
        <p:nvCxnSpPr>
          <p:cNvPr id="36" name="Straight Arrow Connector 35"/>
          <p:cNvCxnSpPr/>
          <p:nvPr/>
        </p:nvCxnSpPr>
        <p:spPr>
          <a:xfrm rot="16200000" flipH="1">
            <a:off x="7796012" y="1934897"/>
            <a:ext cx="468944" cy="114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37" name="Group 33"/>
          <p:cNvGrpSpPr/>
          <p:nvPr/>
        </p:nvGrpSpPr>
        <p:grpSpPr>
          <a:xfrm>
            <a:off x="7463246" y="2175094"/>
            <a:ext cx="1625600" cy="1646784"/>
            <a:chOff x="6893306" y="2729548"/>
            <a:chExt cx="1341120" cy="1266042"/>
          </a:xfrm>
        </p:grpSpPr>
        <p:pic>
          <p:nvPicPr>
            <p:cNvPr id="38" name="Picture 4"/>
            <p:cNvPicPr>
              <a:picLocks noChangeAspect="1" noChangeArrowheads="1"/>
            </p:cNvPicPr>
            <p:nvPr/>
          </p:nvPicPr>
          <p:blipFill>
            <a:blip r:embed="rId5" cstate="print"/>
            <a:srcRect/>
            <a:stretch>
              <a:fillRect/>
            </a:stretch>
          </p:blipFill>
          <p:spPr bwMode="auto">
            <a:xfrm>
              <a:off x="6942138" y="2729548"/>
              <a:ext cx="847725" cy="1114425"/>
            </a:xfrm>
            <a:prstGeom prst="rect">
              <a:avLst/>
            </a:prstGeom>
            <a:noFill/>
            <a:ln w="9525">
              <a:noFill/>
              <a:miter lim="800000"/>
              <a:headEnd/>
              <a:tailEnd/>
            </a:ln>
            <a:effectLst/>
          </p:spPr>
        </p:pic>
        <p:sp>
          <p:nvSpPr>
            <p:cNvPr id="39" name="TextBox 38"/>
            <p:cNvSpPr txBox="1"/>
            <p:nvPr/>
          </p:nvSpPr>
          <p:spPr>
            <a:xfrm>
              <a:off x="6893306" y="3782634"/>
              <a:ext cx="1341120" cy="212956"/>
            </a:xfrm>
            <a:prstGeom prst="rect">
              <a:avLst/>
            </a:prstGeom>
            <a:noFill/>
          </p:spPr>
          <p:txBody>
            <a:bodyPr wrap="square" rtlCol="0">
              <a:spAutoFit/>
            </a:bodyPr>
            <a:lstStyle/>
            <a:p>
              <a:r>
                <a:rPr lang="en-US" sz="1200" b="1" dirty="0" smtClean="0">
                  <a:solidFill>
                    <a:schemeClr val="bg1"/>
                  </a:solidFill>
                </a:rPr>
                <a:t>(Staging Ready)</a:t>
              </a:r>
              <a:endParaRPr lang="en-US" sz="1200" b="1" dirty="0">
                <a:solidFill>
                  <a:schemeClr val="bg1"/>
                </a:solidFill>
              </a:endParaRPr>
            </a:p>
          </p:txBody>
        </p:sp>
      </p:grpSp>
      <p:pic>
        <p:nvPicPr>
          <p:cNvPr id="40" name="Picture 2" descr="C:\Users\vijoshi\Desktop\Images\Used Final\Transform.png"/>
          <p:cNvPicPr>
            <a:picLocks noChangeAspect="1" noChangeArrowheads="1"/>
          </p:cNvPicPr>
          <p:nvPr/>
        </p:nvPicPr>
        <p:blipFill>
          <a:blip r:embed="rId6" cstate="print"/>
          <a:srcRect/>
          <a:stretch>
            <a:fillRect/>
          </a:stretch>
        </p:blipFill>
        <p:spPr bwMode="auto">
          <a:xfrm>
            <a:off x="1800944" y="1447800"/>
            <a:ext cx="1920519" cy="1579468"/>
          </a:xfrm>
          <a:prstGeom prst="rect">
            <a:avLst/>
          </a:prstGeom>
          <a:noFill/>
        </p:spPr>
      </p:pic>
      <p:pic>
        <p:nvPicPr>
          <p:cNvPr id="41" name="Picture 3" descr="C:\Users\vijoshi\Desktop\Images\Used Final\Locator.png"/>
          <p:cNvPicPr>
            <a:picLocks noChangeAspect="1" noChangeArrowheads="1"/>
          </p:cNvPicPr>
          <p:nvPr/>
        </p:nvPicPr>
        <p:blipFill>
          <a:blip r:embed="rId7" cstate="print"/>
          <a:srcRect/>
          <a:stretch>
            <a:fillRect/>
          </a:stretch>
        </p:blipFill>
        <p:spPr bwMode="auto">
          <a:xfrm>
            <a:off x="4875350" y="1371600"/>
            <a:ext cx="1365883" cy="1562285"/>
          </a:xfrm>
          <a:prstGeom prst="rect">
            <a:avLst/>
          </a:prstGeom>
          <a:noFill/>
        </p:spPr>
      </p:pic>
      <p:pic>
        <p:nvPicPr>
          <p:cNvPr id="42" name="Picture 8"/>
          <p:cNvPicPr>
            <a:picLocks noChangeAspect="1" noChangeArrowheads="1"/>
          </p:cNvPicPr>
          <p:nvPr/>
        </p:nvPicPr>
        <p:blipFill>
          <a:blip r:embed="rId8" cstate="print"/>
          <a:srcRect/>
          <a:stretch>
            <a:fillRect/>
          </a:stretch>
        </p:blipFill>
        <p:spPr bwMode="auto">
          <a:xfrm>
            <a:off x="1523775" y="3810000"/>
            <a:ext cx="7591425" cy="571500"/>
          </a:xfrm>
          <a:prstGeom prst="rect">
            <a:avLst/>
          </a:prstGeom>
          <a:noFill/>
          <a:ln w="9525">
            <a:noFill/>
            <a:miter lim="800000"/>
            <a:headEnd/>
            <a:tailEnd/>
          </a:ln>
          <a:effectLst/>
        </p:spPr>
      </p:pic>
      <p:pic>
        <p:nvPicPr>
          <p:cNvPr id="43" name="Picture 9"/>
          <p:cNvPicPr>
            <a:picLocks noChangeAspect="1" noChangeArrowheads="1"/>
          </p:cNvPicPr>
          <p:nvPr/>
        </p:nvPicPr>
        <p:blipFill>
          <a:blip r:embed="rId9" cstate="print"/>
          <a:srcRect/>
          <a:stretch>
            <a:fillRect/>
          </a:stretch>
        </p:blipFill>
        <p:spPr bwMode="auto">
          <a:xfrm>
            <a:off x="1600200" y="3048000"/>
            <a:ext cx="3971925" cy="771525"/>
          </a:xfrm>
          <a:prstGeom prst="rect">
            <a:avLst/>
          </a:prstGeom>
          <a:noFill/>
          <a:ln w="9525">
            <a:noFill/>
            <a:miter lim="800000"/>
            <a:headEnd/>
            <a:tailEnd/>
          </a:ln>
          <a:effectLst/>
        </p:spPr>
      </p:pic>
      <p:cxnSp>
        <p:nvCxnSpPr>
          <p:cNvPr id="44" name="Straight Arrow Connector 43"/>
          <p:cNvCxnSpPr/>
          <p:nvPr/>
        </p:nvCxnSpPr>
        <p:spPr>
          <a:xfrm>
            <a:off x="2882768" y="696298"/>
            <a:ext cx="4554702" cy="78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fill="hold"/>
                                        <p:tgtEl>
                                          <p:spTgt spid="44"/>
                                        </p:tgtEl>
                                        <p:attrNameLst>
                                          <p:attrName>ppt_x</p:attrName>
                                        </p:attrNameLst>
                                      </p:cBhvr>
                                      <p:tavLst>
                                        <p:tav tm="0">
                                          <p:val>
                                            <p:strVal val="0-#ppt_w/2"/>
                                          </p:val>
                                        </p:tav>
                                        <p:tav tm="100000">
                                          <p:val>
                                            <p:strVal val="#ppt_x"/>
                                          </p:val>
                                        </p:tav>
                                      </p:tavLst>
                                    </p:anim>
                                    <p:anim calcmode="lin" valueType="num">
                                      <p:cBhvr additive="base">
                                        <p:cTn id="13" dur="500" fill="hold"/>
                                        <p:tgtEl>
                                          <p:spTgt spid="4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ppt_x"/>
                                          </p:val>
                                        </p:tav>
                                        <p:tav tm="100000">
                                          <p:val>
                                            <p:strVal val="#ppt_x"/>
                                          </p:val>
                                        </p:tav>
                                      </p:tavLst>
                                    </p:anim>
                                    <p:anim calcmode="lin" valueType="num">
                                      <p:cBhvr additive="base">
                                        <p:cTn id="18" dur="500" fill="hold"/>
                                        <p:tgtEl>
                                          <p:spTgt spid="32"/>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500" fill="hold"/>
                                        <p:tgtEl>
                                          <p:spTgt spid="36"/>
                                        </p:tgtEl>
                                        <p:attrNameLst>
                                          <p:attrName>ppt_x</p:attrName>
                                        </p:attrNameLst>
                                      </p:cBhvr>
                                      <p:tavLst>
                                        <p:tav tm="0">
                                          <p:val>
                                            <p:strVal val="#ppt_x"/>
                                          </p:val>
                                        </p:tav>
                                        <p:tav tm="100000">
                                          <p:val>
                                            <p:strVal val="#ppt_x"/>
                                          </p:val>
                                        </p:tav>
                                      </p:tavLst>
                                    </p:anim>
                                    <p:anim calcmode="lin" valueType="num">
                                      <p:cBhvr additive="base">
                                        <p:cTn id="23" dur="500" fill="hold"/>
                                        <p:tgtEl>
                                          <p:spTgt spid="36"/>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1"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500" fill="hold"/>
                                        <p:tgtEl>
                                          <p:spTgt spid="37"/>
                                        </p:tgtEl>
                                        <p:attrNameLst>
                                          <p:attrName>ppt_x</p:attrName>
                                        </p:attrNameLst>
                                      </p:cBhvr>
                                      <p:tavLst>
                                        <p:tav tm="0">
                                          <p:val>
                                            <p:strVal val="#ppt_x"/>
                                          </p:val>
                                        </p:tav>
                                        <p:tav tm="100000">
                                          <p:val>
                                            <p:strVal val="#ppt_x"/>
                                          </p:val>
                                        </p:tav>
                                      </p:tavLst>
                                    </p:anim>
                                    <p:anim calcmode="lin" valueType="num">
                                      <p:cBhvr additive="base">
                                        <p:cTn id="28" dur="500" fill="hold"/>
                                        <p:tgtEl>
                                          <p:spTgt spid="37"/>
                                        </p:tgtEl>
                                        <p:attrNameLst>
                                          <p:attrName>ppt_y</p:attrName>
                                        </p:attrNameLst>
                                      </p:cBhvr>
                                      <p:tavLst>
                                        <p:tav tm="0">
                                          <p:val>
                                            <p:strVal val="0-#ppt_h/2"/>
                                          </p:val>
                                        </p:tav>
                                        <p:tav tm="100000">
                                          <p:val>
                                            <p:strVal val="#ppt_y"/>
                                          </p:val>
                                        </p:tav>
                                      </p:tavLst>
                                    </p:anim>
                                  </p:childTnLst>
                                </p:cTn>
                              </p:par>
                              <p:par>
                                <p:cTn id="29" presetID="31" presetClass="entr" presetSubtype="0" fill="hold" nodeType="withEffect">
                                  <p:stCondLst>
                                    <p:cond delay="0"/>
                                  </p:stCondLst>
                                  <p:iterate type="lt">
                                    <p:tmPct val="5000"/>
                                  </p:iterate>
                                  <p:childTnLst>
                                    <p:set>
                                      <p:cBhvr>
                                        <p:cTn id="30" dur="1" fill="hold">
                                          <p:stCondLst>
                                            <p:cond delay="0"/>
                                          </p:stCondLst>
                                        </p:cTn>
                                        <p:tgtEl>
                                          <p:spTgt spid="40"/>
                                        </p:tgtEl>
                                        <p:attrNameLst>
                                          <p:attrName>style.visibility</p:attrName>
                                        </p:attrNameLst>
                                      </p:cBhvr>
                                      <p:to>
                                        <p:strVal val="visible"/>
                                      </p:to>
                                    </p:set>
                                    <p:anim calcmode="lin" valueType="num">
                                      <p:cBhvr>
                                        <p:cTn id="31" dur="1000" fill="hold"/>
                                        <p:tgtEl>
                                          <p:spTgt spid="40"/>
                                        </p:tgtEl>
                                        <p:attrNameLst>
                                          <p:attrName>ppt_w</p:attrName>
                                        </p:attrNameLst>
                                      </p:cBhvr>
                                      <p:tavLst>
                                        <p:tav tm="0">
                                          <p:val>
                                            <p:fltVal val="0"/>
                                          </p:val>
                                        </p:tav>
                                        <p:tav tm="100000">
                                          <p:val>
                                            <p:strVal val="#ppt_w"/>
                                          </p:val>
                                        </p:tav>
                                      </p:tavLst>
                                    </p:anim>
                                    <p:anim calcmode="lin" valueType="num">
                                      <p:cBhvr>
                                        <p:cTn id="32" dur="1000" fill="hold"/>
                                        <p:tgtEl>
                                          <p:spTgt spid="40"/>
                                        </p:tgtEl>
                                        <p:attrNameLst>
                                          <p:attrName>ppt_h</p:attrName>
                                        </p:attrNameLst>
                                      </p:cBhvr>
                                      <p:tavLst>
                                        <p:tav tm="0">
                                          <p:val>
                                            <p:fltVal val="0"/>
                                          </p:val>
                                        </p:tav>
                                        <p:tav tm="100000">
                                          <p:val>
                                            <p:strVal val="#ppt_h"/>
                                          </p:val>
                                        </p:tav>
                                      </p:tavLst>
                                    </p:anim>
                                    <p:anim calcmode="lin" valueType="num">
                                      <p:cBhvr>
                                        <p:cTn id="33" dur="1000" fill="hold"/>
                                        <p:tgtEl>
                                          <p:spTgt spid="40"/>
                                        </p:tgtEl>
                                        <p:attrNameLst>
                                          <p:attrName>style.rotation</p:attrName>
                                        </p:attrNameLst>
                                      </p:cBhvr>
                                      <p:tavLst>
                                        <p:tav tm="0">
                                          <p:val>
                                            <p:fltVal val="90"/>
                                          </p:val>
                                        </p:tav>
                                        <p:tav tm="100000">
                                          <p:val>
                                            <p:fltVal val="0"/>
                                          </p:val>
                                        </p:tav>
                                      </p:tavLst>
                                    </p:anim>
                                    <p:animEffect transition="in" filter="fade">
                                      <p:cBhvr>
                                        <p:cTn id="34" dur="1000"/>
                                        <p:tgtEl>
                                          <p:spTgt spid="40"/>
                                        </p:tgtEl>
                                      </p:cBhvr>
                                    </p:animEffect>
                                  </p:childTnLst>
                                </p:cTn>
                              </p:par>
                            </p:childTnLst>
                          </p:cTn>
                        </p:par>
                        <p:par>
                          <p:cTn id="35" fill="hold">
                            <p:stCondLst>
                              <p:cond delay="3000"/>
                            </p:stCondLst>
                            <p:childTnLst>
                              <p:par>
                                <p:cTn id="36" presetID="3" presetClass="entr" presetSubtype="10" fill="hold" nodeType="after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blinds(horizontal)">
                                      <p:cBhvr>
                                        <p:cTn id="38" dur="500"/>
                                        <p:tgtEl>
                                          <p:spTgt spid="43"/>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iterate type="lt">
                                    <p:tmPct val="5000"/>
                                  </p:iterate>
                                  <p:childTnLst>
                                    <p:set>
                                      <p:cBhvr>
                                        <p:cTn id="42" dur="1" fill="hold">
                                          <p:stCondLst>
                                            <p:cond delay="0"/>
                                          </p:stCondLst>
                                        </p:cTn>
                                        <p:tgtEl>
                                          <p:spTgt spid="41"/>
                                        </p:tgtEl>
                                        <p:attrNameLst>
                                          <p:attrName>style.visibility</p:attrName>
                                        </p:attrNameLst>
                                      </p:cBhvr>
                                      <p:to>
                                        <p:strVal val="visible"/>
                                      </p:to>
                                    </p:set>
                                    <p:anim calcmode="lin" valueType="num">
                                      <p:cBhvr>
                                        <p:cTn id="43" dur="1000" fill="hold"/>
                                        <p:tgtEl>
                                          <p:spTgt spid="41"/>
                                        </p:tgtEl>
                                        <p:attrNameLst>
                                          <p:attrName>ppt_w</p:attrName>
                                        </p:attrNameLst>
                                      </p:cBhvr>
                                      <p:tavLst>
                                        <p:tav tm="0">
                                          <p:val>
                                            <p:fltVal val="0"/>
                                          </p:val>
                                        </p:tav>
                                        <p:tav tm="100000">
                                          <p:val>
                                            <p:strVal val="#ppt_w"/>
                                          </p:val>
                                        </p:tav>
                                      </p:tavLst>
                                    </p:anim>
                                    <p:anim calcmode="lin" valueType="num">
                                      <p:cBhvr>
                                        <p:cTn id="44" dur="1000" fill="hold"/>
                                        <p:tgtEl>
                                          <p:spTgt spid="41"/>
                                        </p:tgtEl>
                                        <p:attrNameLst>
                                          <p:attrName>ppt_h</p:attrName>
                                        </p:attrNameLst>
                                      </p:cBhvr>
                                      <p:tavLst>
                                        <p:tav tm="0">
                                          <p:val>
                                            <p:fltVal val="0"/>
                                          </p:val>
                                        </p:tav>
                                        <p:tav tm="100000">
                                          <p:val>
                                            <p:strVal val="#ppt_h"/>
                                          </p:val>
                                        </p:tav>
                                      </p:tavLst>
                                    </p:anim>
                                    <p:anim calcmode="lin" valueType="num">
                                      <p:cBhvr>
                                        <p:cTn id="45" dur="1000" fill="hold"/>
                                        <p:tgtEl>
                                          <p:spTgt spid="41"/>
                                        </p:tgtEl>
                                        <p:attrNameLst>
                                          <p:attrName>style.rotation</p:attrName>
                                        </p:attrNameLst>
                                      </p:cBhvr>
                                      <p:tavLst>
                                        <p:tav tm="0">
                                          <p:val>
                                            <p:fltVal val="90"/>
                                          </p:val>
                                        </p:tav>
                                        <p:tav tm="100000">
                                          <p:val>
                                            <p:fltVal val="0"/>
                                          </p:val>
                                        </p:tav>
                                      </p:tavLst>
                                    </p:anim>
                                    <p:animEffect transition="in" filter="fade">
                                      <p:cBhvr>
                                        <p:cTn id="46" dur="1000"/>
                                        <p:tgtEl>
                                          <p:spTgt spid="41"/>
                                        </p:tgtEl>
                                      </p:cBhvr>
                                    </p:animEffect>
                                  </p:childTnLst>
                                </p:cTn>
                              </p:par>
                            </p:childTnLst>
                          </p:cTn>
                        </p:par>
                        <p:par>
                          <p:cTn id="47" fill="hold">
                            <p:stCondLst>
                              <p:cond delay="1000"/>
                            </p:stCondLst>
                            <p:childTnLst>
                              <p:par>
                                <p:cTn id="48" presetID="3" presetClass="entr" presetSubtype="10" fill="hold"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blinds(horizontal)">
                                      <p:cBhvr>
                                        <p:cTn id="5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dirty="0"/>
          </a:p>
        </p:txBody>
      </p:sp>
      <p:sp>
        <p:nvSpPr>
          <p:cNvPr id="4" name="Title 3"/>
          <p:cNvSpPr>
            <a:spLocks noGrp="1"/>
          </p:cNvSpPr>
          <p:nvPr>
            <p:ph type="title"/>
          </p:nvPr>
        </p:nvSpPr>
        <p:spPr/>
        <p:txBody>
          <a:bodyPr>
            <a:normAutofit/>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sz="quarter" idx="1"/>
          </p:nvPr>
        </p:nvSpPr>
        <p:spPr/>
        <p:txBody>
          <a:bodyPr/>
          <a:lstStyle/>
          <a:p>
            <a:r>
              <a:rPr lang="en-US" dirty="0" smtClean="0"/>
              <a:t>MS Build with Visual Studio 2008 can be used to automate your build and deployment</a:t>
            </a:r>
          </a:p>
          <a:p>
            <a:r>
              <a:rPr lang="en-US" dirty="0" smtClean="0"/>
              <a:t>Visual Studio 2010 deployment story is much better.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11" name="Content Placeholder 10"/>
          <p:cNvSpPr>
            <a:spLocks noGrp="1"/>
          </p:cNvSpPr>
          <p:nvPr>
            <p:ph sz="quarter" idx="1"/>
          </p:nvPr>
        </p:nvSpPr>
        <p:spPr/>
        <p:txBody>
          <a:bodyPr/>
          <a:lstStyle/>
          <a:p>
            <a:r>
              <a:rPr lang="en-US" dirty="0" smtClean="0"/>
              <a:t>MS Build Reference</a:t>
            </a:r>
          </a:p>
          <a:p>
            <a:r>
              <a:rPr lang="en-US" dirty="0" smtClean="0"/>
              <a:t>VS Execute CMD </a:t>
            </a:r>
            <a:r>
              <a:rPr lang="en-US" dirty="0" smtClean="0">
                <a:hlinkClick r:id="rId2"/>
              </a:rPr>
              <a:t>http://devlinliles.com</a:t>
            </a:r>
            <a:endParaRPr lang="en-US" dirty="0" smtClean="0"/>
          </a:p>
          <a:p>
            <a:r>
              <a:rPr lang="en-US" dirty="0" smtClean="0"/>
              <a:t>VS 2010 </a:t>
            </a:r>
            <a:r>
              <a:rPr lang="en-US" dirty="0" err="1" smtClean="0"/>
              <a:t>Web.Config</a:t>
            </a:r>
            <a:r>
              <a:rPr lang="en-US" dirty="0" smtClean="0"/>
              <a:t> Transformation</a:t>
            </a:r>
          </a:p>
          <a:p>
            <a:r>
              <a:rPr lang="en-US" dirty="0" smtClean="0"/>
              <a:t>PDC VS2010 Presentation</a:t>
            </a:r>
          </a:p>
          <a:p>
            <a:r>
              <a:rPr lang="en-US" dirty="0" smtClean="0"/>
              <a:t>jay@jaysmith.us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lstStyle/>
          <a:p>
            <a:r>
              <a:rPr lang="en-US" dirty="0" smtClean="0"/>
              <a:t>The Corporate Development Environment</a:t>
            </a:r>
          </a:p>
          <a:p>
            <a:r>
              <a:rPr lang="en-US" dirty="0" smtClean="0"/>
              <a:t>Deployment Challenges</a:t>
            </a:r>
          </a:p>
          <a:p>
            <a:r>
              <a:rPr lang="en-US" dirty="0" smtClean="0"/>
              <a:t>Deployment Strategy 1</a:t>
            </a:r>
          </a:p>
          <a:p>
            <a:r>
              <a:rPr lang="en-US" dirty="0" smtClean="0"/>
              <a:t>Deployment Strategy 2</a:t>
            </a:r>
          </a:p>
          <a:p>
            <a:r>
              <a:rPr lang="en-US" dirty="0" smtClean="0"/>
              <a:t>VS 2010 </a:t>
            </a:r>
            <a:r>
              <a:rPr lang="en-US" dirty="0" err="1" smtClean="0"/>
              <a:t>Web.config</a:t>
            </a:r>
            <a:r>
              <a:rPr lang="en-US" dirty="0" smtClean="0"/>
              <a:t> Transformations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Picture 5"/>
          <p:cNvPicPr>
            <a:picLocks noChangeAspect="1" noChangeArrowheads="1"/>
          </p:cNvPicPr>
          <p:nvPr/>
        </p:nvPicPr>
        <p:blipFill>
          <a:blip r:embed="rId3" cstate="print"/>
          <a:stretch>
            <a:fillRect/>
          </a:stretch>
        </p:blipFill>
        <p:spPr bwMode="auto">
          <a:xfrm>
            <a:off x="5638800" y="3124200"/>
            <a:ext cx="704365" cy="944880"/>
          </a:xfrm>
          <a:prstGeom prst="rect">
            <a:avLst/>
          </a:prstGeom>
          <a:noFill/>
          <a:ln w="9525">
            <a:noFill/>
            <a:miter lim="800000"/>
            <a:headEnd/>
            <a:tailEnd/>
          </a:ln>
          <a:effectLst/>
        </p:spPr>
      </p:pic>
      <p:sp>
        <p:nvSpPr>
          <p:cNvPr id="23" name="Text Placeholder 22"/>
          <p:cNvSpPr>
            <a:spLocks noGrp="1"/>
          </p:cNvSpPr>
          <p:nvPr>
            <p:ph type="body" sz="half" idx="2"/>
          </p:nvPr>
        </p:nvSpPr>
        <p:spPr/>
        <p:txBody>
          <a:bodyPr/>
          <a:lstStyle/>
          <a:p>
            <a:endParaRPr lang="en-US"/>
          </a:p>
        </p:txBody>
      </p:sp>
      <p:sp>
        <p:nvSpPr>
          <p:cNvPr id="2" name="Title 1"/>
          <p:cNvSpPr>
            <a:spLocks noGrp="1"/>
          </p:cNvSpPr>
          <p:nvPr>
            <p:ph type="title"/>
          </p:nvPr>
        </p:nvSpPr>
        <p:spPr/>
        <p:txBody>
          <a:bodyPr/>
          <a:lstStyle/>
          <a:p>
            <a:r>
              <a:rPr lang="en-US" dirty="0" smtClean="0"/>
              <a:t>The Corporate Environment</a:t>
            </a:r>
            <a:endParaRPr lang="en-US" dirty="0"/>
          </a:p>
        </p:txBody>
      </p:sp>
      <p:grpSp>
        <p:nvGrpSpPr>
          <p:cNvPr id="5" name="Group 63"/>
          <p:cNvGrpSpPr>
            <a:grpSpLocks/>
          </p:cNvGrpSpPr>
          <p:nvPr/>
        </p:nvGrpSpPr>
        <p:grpSpPr bwMode="auto">
          <a:xfrm>
            <a:off x="0" y="0"/>
            <a:ext cx="1447800" cy="1095868"/>
            <a:chOff x="1231586" y="3791267"/>
            <a:chExt cx="2103121" cy="1460537"/>
          </a:xfrm>
        </p:grpSpPr>
        <p:pic>
          <p:nvPicPr>
            <p:cNvPr id="6" name="Picture 3" descr="D:\Aeshen\TechNet 2006\12-December\Msft-longhorn-papers\TDM Deck\Windows Illustration Icons\Computer.png"/>
            <p:cNvPicPr>
              <a:picLocks noChangeAspect="1" noChangeArrowheads="1"/>
            </p:cNvPicPr>
            <p:nvPr/>
          </p:nvPicPr>
          <p:blipFill>
            <a:blip r:embed="rId4" cstate="print"/>
            <a:srcRect/>
            <a:stretch>
              <a:fillRect/>
            </a:stretch>
          </p:blipFill>
          <p:spPr bwMode="auto">
            <a:xfrm>
              <a:off x="1814516" y="3791267"/>
              <a:ext cx="1133476" cy="1133730"/>
            </a:xfrm>
            <a:prstGeom prst="rect">
              <a:avLst/>
            </a:prstGeom>
            <a:noFill/>
            <a:effectLst>
              <a:outerShdw blurRad="50800" dist="38100" dir="2700000" algn="tl" rotWithShape="0">
                <a:prstClr val="black">
                  <a:alpha val="40000"/>
                </a:prstClr>
              </a:outerShdw>
            </a:effectLst>
          </p:spPr>
        </p:pic>
        <p:pic>
          <p:nvPicPr>
            <p:cNvPr id="7" name="Picture 3" descr="D:\Aeshen\TechNet 2006\12-December\Msft-longhorn-papers\TDM Deck\Windows Illustration Icons\Female User.png"/>
            <p:cNvPicPr>
              <a:picLocks noChangeAspect="1" noChangeArrowheads="1"/>
            </p:cNvPicPr>
            <p:nvPr/>
          </p:nvPicPr>
          <p:blipFill>
            <a:blip r:embed="rId5" cstate="print"/>
            <a:srcRect/>
            <a:stretch>
              <a:fillRect/>
            </a:stretch>
          </p:blipFill>
          <p:spPr bwMode="auto">
            <a:xfrm>
              <a:off x="1231586" y="3850336"/>
              <a:ext cx="1173481" cy="1213757"/>
            </a:xfrm>
            <a:prstGeom prst="rect">
              <a:avLst/>
            </a:prstGeom>
            <a:noFill/>
            <a:effectLst>
              <a:outerShdw blurRad="50800" dist="38100" dir="2700000" algn="tl" rotWithShape="0">
                <a:prstClr val="black">
                  <a:alpha val="40000"/>
                </a:prstClr>
              </a:outerShdw>
            </a:effectLst>
          </p:spPr>
        </p:pic>
        <p:sp>
          <p:nvSpPr>
            <p:cNvPr id="8" name="TextBox 7"/>
            <p:cNvSpPr txBox="1"/>
            <p:nvPr/>
          </p:nvSpPr>
          <p:spPr bwMode="auto">
            <a:xfrm>
              <a:off x="1336361" y="4862119"/>
              <a:ext cx="1998346" cy="389685"/>
            </a:xfrm>
            <a:prstGeom prst="rect">
              <a:avLst/>
            </a:prstGeom>
            <a:noFill/>
          </p:spPr>
          <p:txBody>
            <a:bodyPr>
              <a:spAutoFit/>
            </a:bodyPr>
            <a:lstStyle/>
            <a:p>
              <a:pPr algn="ctr" defTabSz="914253" fontAlgn="auto">
                <a:spcBef>
                  <a:spcPts val="0"/>
                </a:spcBef>
                <a:spcAft>
                  <a:spcPts val="0"/>
                </a:spcAft>
                <a:defRPr/>
              </a:pPr>
              <a:r>
                <a:rPr lang="en-US" sz="1300" dirty="0" smtClean="0">
                  <a:effectLst>
                    <a:outerShdw blurRad="38100" dist="38100" dir="2700000" algn="tl">
                      <a:srgbClr val="000000">
                        <a:alpha val="43137"/>
                      </a:srgbClr>
                    </a:outerShdw>
                  </a:effectLst>
                  <a:latin typeface="+mn-lt"/>
                  <a:cs typeface="+mn-cs"/>
                </a:rPr>
                <a:t>Developer</a:t>
              </a:r>
            </a:p>
          </p:txBody>
        </p:sp>
      </p:grpSp>
      <p:grpSp>
        <p:nvGrpSpPr>
          <p:cNvPr id="35" name="Group 34"/>
          <p:cNvGrpSpPr/>
          <p:nvPr/>
        </p:nvGrpSpPr>
        <p:grpSpPr>
          <a:xfrm>
            <a:off x="3810000" y="152400"/>
            <a:ext cx="1377493" cy="1436132"/>
            <a:chOff x="2971800" y="762000"/>
            <a:chExt cx="1377493" cy="1436132"/>
          </a:xfrm>
        </p:grpSpPr>
        <p:grpSp>
          <p:nvGrpSpPr>
            <p:cNvPr id="47" name="Group 6"/>
            <p:cNvGrpSpPr>
              <a:grpSpLocks/>
            </p:cNvGrpSpPr>
            <p:nvPr/>
          </p:nvGrpSpPr>
          <p:grpSpPr bwMode="auto">
            <a:xfrm>
              <a:off x="3325812" y="762000"/>
              <a:ext cx="828669" cy="1014413"/>
              <a:chOff x="4529310" y="1330336"/>
              <a:chExt cx="994778" cy="1216537"/>
            </a:xfrm>
          </p:grpSpPr>
          <p:pic>
            <p:nvPicPr>
              <p:cNvPr id="49" name="Picture 1" descr="D:\Aeshen\TechNet 2006\12-December\Msft-longhorn-papers\TDM Deck\Windows Illustration Icons\Server.png"/>
              <p:cNvPicPr>
                <a:picLocks noChangeAspect="1" noChangeArrowheads="1"/>
              </p:cNvPicPr>
              <p:nvPr/>
            </p:nvPicPr>
            <p:blipFill>
              <a:blip r:embed="rId6" cstate="print"/>
              <a:srcRect/>
              <a:stretch>
                <a:fillRect/>
              </a:stretch>
            </p:blipFill>
            <p:spPr bwMode="auto">
              <a:xfrm>
                <a:off x="4529310" y="1330336"/>
                <a:ext cx="855667" cy="1170845"/>
              </a:xfrm>
              <a:prstGeom prst="rect">
                <a:avLst/>
              </a:prstGeom>
              <a:noFill/>
              <a:effectLst>
                <a:outerShdw blurRad="50800" dist="38100" dir="2700000" algn="tl" rotWithShape="0">
                  <a:prstClr val="black">
                    <a:alpha val="40000"/>
                  </a:prstClr>
                </a:outerShdw>
              </a:effectLst>
            </p:spPr>
          </p:pic>
          <p:sp>
            <p:nvSpPr>
              <p:cNvPr id="50" name="Text Box 16"/>
              <p:cNvSpPr txBox="1">
                <a:spLocks noChangeArrowheads="1"/>
              </p:cNvSpPr>
              <p:nvPr/>
            </p:nvSpPr>
            <p:spPr bwMode="auto">
              <a:xfrm rot="612865">
                <a:off x="4835104" y="1376625"/>
                <a:ext cx="559144" cy="332399"/>
              </a:xfrm>
              <a:prstGeom prst="rect">
                <a:avLst/>
              </a:prstGeom>
              <a:noFill/>
              <a:ln w="9525">
                <a:noFill/>
                <a:miter lim="800000"/>
                <a:headEnd/>
                <a:tailEnd/>
              </a:ln>
              <a:scene3d>
                <a:camera prst="perspectiveContrastingRightFacing"/>
                <a:lightRig rig="threePt" dir="t"/>
              </a:scene3d>
            </p:spPr>
            <p:txBody>
              <a:bodyPr>
                <a:spAutoFit/>
              </a:bodyPr>
              <a:lstStyle/>
              <a:p>
                <a:pPr defTabSz="914253" fontAlgn="auto">
                  <a:spcBef>
                    <a:spcPct val="50000"/>
                  </a:spcBef>
                  <a:spcAft>
                    <a:spcPts val="0"/>
                  </a:spcAft>
                  <a:defRPr/>
                </a:pPr>
                <a:r>
                  <a:rPr lang="en-US" sz="1200" dirty="0">
                    <a:solidFill>
                      <a:schemeClr val="bg2"/>
                    </a:solidFill>
                    <a:latin typeface="+mn-lt"/>
                    <a:cs typeface="+mn-cs"/>
                  </a:rPr>
                  <a:t>IIS7</a:t>
                </a:r>
              </a:p>
            </p:txBody>
          </p:sp>
          <p:pic>
            <p:nvPicPr>
              <p:cNvPr id="51" name="Picture 9" descr="D:\Aeshen\TechNet 2006\12-December\Msft-longhorn-papers\TDM Deck\Windows Illustration Icons\Internet.png"/>
              <p:cNvPicPr>
                <a:picLocks noChangeAspect="1" noChangeArrowheads="1"/>
              </p:cNvPicPr>
              <p:nvPr/>
            </p:nvPicPr>
            <p:blipFill>
              <a:blip r:embed="rId7" cstate="print"/>
              <a:srcRect/>
              <a:stretch>
                <a:fillRect/>
              </a:stretch>
            </p:blipFill>
            <p:spPr bwMode="auto">
              <a:xfrm>
                <a:off x="5057923" y="2080708"/>
                <a:ext cx="466165" cy="466165"/>
              </a:xfrm>
              <a:prstGeom prst="rect">
                <a:avLst/>
              </a:prstGeom>
              <a:noFill/>
              <a:ln w="9525">
                <a:noFill/>
                <a:miter lim="800000"/>
                <a:headEnd/>
                <a:tailEnd/>
              </a:ln>
            </p:spPr>
          </p:pic>
        </p:grpSp>
        <p:sp>
          <p:nvSpPr>
            <p:cNvPr id="48" name="TextBox 47"/>
            <p:cNvSpPr txBox="1"/>
            <p:nvPr/>
          </p:nvSpPr>
          <p:spPr>
            <a:xfrm>
              <a:off x="2971800" y="1828800"/>
              <a:ext cx="1377493" cy="369332"/>
            </a:xfrm>
            <a:prstGeom prst="rect">
              <a:avLst/>
            </a:prstGeom>
            <a:noFill/>
          </p:spPr>
          <p:txBody>
            <a:bodyPr wrap="none" rtlCol="0">
              <a:spAutoFit/>
            </a:bodyPr>
            <a:lstStyle/>
            <a:p>
              <a:pPr algn="ctr"/>
              <a:r>
                <a:rPr lang="en-US" dirty="0" smtClean="0"/>
                <a:t>Development</a:t>
              </a:r>
              <a:endParaRPr lang="en-US" dirty="0"/>
            </a:p>
          </p:txBody>
        </p:sp>
      </p:grpSp>
      <p:grpSp>
        <p:nvGrpSpPr>
          <p:cNvPr id="52" name="Group 51"/>
          <p:cNvGrpSpPr/>
          <p:nvPr/>
        </p:nvGrpSpPr>
        <p:grpSpPr>
          <a:xfrm>
            <a:off x="6858000" y="3124200"/>
            <a:ext cx="1133837" cy="1436132"/>
            <a:chOff x="3048000" y="762000"/>
            <a:chExt cx="1133837" cy="1436132"/>
          </a:xfrm>
        </p:grpSpPr>
        <p:grpSp>
          <p:nvGrpSpPr>
            <p:cNvPr id="53" name="Group 6"/>
            <p:cNvGrpSpPr>
              <a:grpSpLocks/>
            </p:cNvGrpSpPr>
            <p:nvPr/>
          </p:nvGrpSpPr>
          <p:grpSpPr bwMode="auto">
            <a:xfrm>
              <a:off x="3352791" y="762000"/>
              <a:ext cx="801687" cy="1014413"/>
              <a:chOff x="4561700" y="1330336"/>
              <a:chExt cx="962388" cy="1216537"/>
            </a:xfrm>
          </p:grpSpPr>
          <p:pic>
            <p:nvPicPr>
              <p:cNvPr id="55" name="Picture 1" descr="D:\Aeshen\TechNet 2006\12-December\Msft-longhorn-papers\TDM Deck\Windows Illustration Icons\Server.png"/>
              <p:cNvPicPr>
                <a:picLocks noChangeAspect="1" noChangeArrowheads="1"/>
              </p:cNvPicPr>
              <p:nvPr/>
            </p:nvPicPr>
            <p:blipFill>
              <a:blip r:embed="rId6" cstate="print"/>
              <a:srcRect/>
              <a:stretch>
                <a:fillRect/>
              </a:stretch>
            </p:blipFill>
            <p:spPr bwMode="auto">
              <a:xfrm>
                <a:off x="4561700" y="1330336"/>
                <a:ext cx="855666" cy="1170845"/>
              </a:xfrm>
              <a:prstGeom prst="rect">
                <a:avLst/>
              </a:prstGeom>
              <a:noFill/>
              <a:effectLst>
                <a:outerShdw blurRad="50800" dist="38100" dir="2700000" algn="tl" rotWithShape="0">
                  <a:prstClr val="black">
                    <a:alpha val="40000"/>
                  </a:prstClr>
                </a:outerShdw>
              </a:effectLst>
            </p:spPr>
          </p:pic>
          <p:sp>
            <p:nvSpPr>
              <p:cNvPr id="56" name="Text Box 16"/>
              <p:cNvSpPr txBox="1">
                <a:spLocks noChangeArrowheads="1"/>
              </p:cNvSpPr>
              <p:nvPr/>
            </p:nvSpPr>
            <p:spPr bwMode="auto">
              <a:xfrm rot="612865">
                <a:off x="4835104" y="1376625"/>
                <a:ext cx="559144" cy="332399"/>
              </a:xfrm>
              <a:prstGeom prst="rect">
                <a:avLst/>
              </a:prstGeom>
              <a:noFill/>
              <a:ln w="9525">
                <a:noFill/>
                <a:miter lim="800000"/>
                <a:headEnd/>
                <a:tailEnd/>
              </a:ln>
              <a:scene3d>
                <a:camera prst="perspectiveContrastingRightFacing"/>
                <a:lightRig rig="threePt" dir="t"/>
              </a:scene3d>
            </p:spPr>
            <p:txBody>
              <a:bodyPr>
                <a:spAutoFit/>
              </a:bodyPr>
              <a:lstStyle/>
              <a:p>
                <a:pPr defTabSz="914253" fontAlgn="auto">
                  <a:spcBef>
                    <a:spcPct val="50000"/>
                  </a:spcBef>
                  <a:spcAft>
                    <a:spcPts val="0"/>
                  </a:spcAft>
                  <a:defRPr/>
                </a:pPr>
                <a:r>
                  <a:rPr lang="en-US" sz="1200" dirty="0">
                    <a:solidFill>
                      <a:schemeClr val="bg2"/>
                    </a:solidFill>
                    <a:latin typeface="+mn-lt"/>
                    <a:cs typeface="+mn-cs"/>
                  </a:rPr>
                  <a:t>IIS7</a:t>
                </a:r>
              </a:p>
            </p:txBody>
          </p:sp>
          <p:pic>
            <p:nvPicPr>
              <p:cNvPr id="57" name="Picture 9" descr="D:\Aeshen\TechNet 2006\12-December\Msft-longhorn-papers\TDM Deck\Windows Illustration Icons\Internet.png"/>
              <p:cNvPicPr>
                <a:picLocks noChangeAspect="1" noChangeArrowheads="1"/>
              </p:cNvPicPr>
              <p:nvPr/>
            </p:nvPicPr>
            <p:blipFill>
              <a:blip r:embed="rId7" cstate="print"/>
              <a:srcRect/>
              <a:stretch>
                <a:fillRect/>
              </a:stretch>
            </p:blipFill>
            <p:spPr bwMode="auto">
              <a:xfrm>
                <a:off x="5057923" y="2080708"/>
                <a:ext cx="466165" cy="466165"/>
              </a:xfrm>
              <a:prstGeom prst="rect">
                <a:avLst/>
              </a:prstGeom>
              <a:noFill/>
              <a:ln w="9525">
                <a:noFill/>
                <a:miter lim="800000"/>
                <a:headEnd/>
                <a:tailEnd/>
              </a:ln>
            </p:spPr>
          </p:pic>
        </p:grpSp>
        <p:sp>
          <p:nvSpPr>
            <p:cNvPr id="54" name="TextBox 53"/>
            <p:cNvSpPr txBox="1"/>
            <p:nvPr/>
          </p:nvSpPr>
          <p:spPr>
            <a:xfrm>
              <a:off x="3048000" y="1828800"/>
              <a:ext cx="1133837" cy="369332"/>
            </a:xfrm>
            <a:prstGeom prst="rect">
              <a:avLst/>
            </a:prstGeom>
            <a:noFill/>
          </p:spPr>
          <p:txBody>
            <a:bodyPr wrap="none" rtlCol="0">
              <a:spAutoFit/>
            </a:bodyPr>
            <a:lstStyle/>
            <a:p>
              <a:pPr algn="ctr"/>
              <a:r>
                <a:rPr lang="en-US" dirty="0" smtClean="0"/>
                <a:t>Production</a:t>
              </a:r>
              <a:endParaRPr lang="en-US" dirty="0"/>
            </a:p>
          </p:txBody>
        </p:sp>
      </p:grpSp>
      <p:grpSp>
        <p:nvGrpSpPr>
          <p:cNvPr id="58" name="Group 57"/>
          <p:cNvGrpSpPr/>
          <p:nvPr/>
        </p:nvGrpSpPr>
        <p:grpSpPr>
          <a:xfrm>
            <a:off x="4191000" y="3124200"/>
            <a:ext cx="801687" cy="1436132"/>
            <a:chOff x="3352791" y="762000"/>
            <a:chExt cx="801687" cy="1436132"/>
          </a:xfrm>
        </p:grpSpPr>
        <p:grpSp>
          <p:nvGrpSpPr>
            <p:cNvPr id="59" name="Group 6"/>
            <p:cNvGrpSpPr>
              <a:grpSpLocks/>
            </p:cNvGrpSpPr>
            <p:nvPr/>
          </p:nvGrpSpPr>
          <p:grpSpPr bwMode="auto">
            <a:xfrm>
              <a:off x="3352791" y="762000"/>
              <a:ext cx="801687" cy="1014413"/>
              <a:chOff x="4561700" y="1330336"/>
              <a:chExt cx="962388" cy="1216537"/>
            </a:xfrm>
          </p:grpSpPr>
          <p:pic>
            <p:nvPicPr>
              <p:cNvPr id="61" name="Picture 1" descr="D:\Aeshen\TechNet 2006\12-December\Msft-longhorn-papers\TDM Deck\Windows Illustration Icons\Server.png"/>
              <p:cNvPicPr>
                <a:picLocks noChangeAspect="1" noChangeArrowheads="1"/>
              </p:cNvPicPr>
              <p:nvPr/>
            </p:nvPicPr>
            <p:blipFill>
              <a:blip r:embed="rId6" cstate="print"/>
              <a:srcRect/>
              <a:stretch>
                <a:fillRect/>
              </a:stretch>
            </p:blipFill>
            <p:spPr bwMode="auto">
              <a:xfrm>
                <a:off x="4561700" y="1330336"/>
                <a:ext cx="855666" cy="1170845"/>
              </a:xfrm>
              <a:prstGeom prst="rect">
                <a:avLst/>
              </a:prstGeom>
              <a:noFill/>
              <a:effectLst>
                <a:outerShdw blurRad="50800" dist="38100" dir="2700000" algn="tl" rotWithShape="0">
                  <a:prstClr val="black">
                    <a:alpha val="40000"/>
                  </a:prstClr>
                </a:outerShdw>
              </a:effectLst>
            </p:spPr>
          </p:pic>
          <p:sp>
            <p:nvSpPr>
              <p:cNvPr id="62" name="Text Box 16"/>
              <p:cNvSpPr txBox="1">
                <a:spLocks noChangeArrowheads="1"/>
              </p:cNvSpPr>
              <p:nvPr/>
            </p:nvSpPr>
            <p:spPr bwMode="auto">
              <a:xfrm rot="612865">
                <a:off x="4835104" y="1376625"/>
                <a:ext cx="559144" cy="332399"/>
              </a:xfrm>
              <a:prstGeom prst="rect">
                <a:avLst/>
              </a:prstGeom>
              <a:noFill/>
              <a:ln w="9525">
                <a:noFill/>
                <a:miter lim="800000"/>
                <a:headEnd/>
                <a:tailEnd/>
              </a:ln>
              <a:scene3d>
                <a:camera prst="perspectiveContrastingRightFacing"/>
                <a:lightRig rig="threePt" dir="t"/>
              </a:scene3d>
            </p:spPr>
            <p:txBody>
              <a:bodyPr>
                <a:spAutoFit/>
              </a:bodyPr>
              <a:lstStyle/>
              <a:p>
                <a:pPr defTabSz="914253" fontAlgn="auto">
                  <a:spcBef>
                    <a:spcPct val="50000"/>
                  </a:spcBef>
                  <a:spcAft>
                    <a:spcPts val="0"/>
                  </a:spcAft>
                  <a:defRPr/>
                </a:pPr>
                <a:r>
                  <a:rPr lang="en-US" sz="1200" dirty="0">
                    <a:solidFill>
                      <a:schemeClr val="bg2"/>
                    </a:solidFill>
                    <a:latin typeface="+mn-lt"/>
                    <a:cs typeface="+mn-cs"/>
                  </a:rPr>
                  <a:t>IIS7</a:t>
                </a:r>
              </a:p>
            </p:txBody>
          </p:sp>
          <p:pic>
            <p:nvPicPr>
              <p:cNvPr id="63" name="Picture 9" descr="D:\Aeshen\TechNet 2006\12-December\Msft-longhorn-papers\TDM Deck\Windows Illustration Icons\Internet.png"/>
              <p:cNvPicPr>
                <a:picLocks noChangeAspect="1" noChangeArrowheads="1"/>
              </p:cNvPicPr>
              <p:nvPr/>
            </p:nvPicPr>
            <p:blipFill>
              <a:blip r:embed="rId7" cstate="print"/>
              <a:srcRect/>
              <a:stretch>
                <a:fillRect/>
              </a:stretch>
            </p:blipFill>
            <p:spPr bwMode="auto">
              <a:xfrm>
                <a:off x="5057923" y="2080708"/>
                <a:ext cx="466165" cy="466165"/>
              </a:xfrm>
              <a:prstGeom prst="rect">
                <a:avLst/>
              </a:prstGeom>
              <a:noFill/>
              <a:ln w="9525">
                <a:noFill/>
                <a:miter lim="800000"/>
                <a:headEnd/>
                <a:tailEnd/>
              </a:ln>
            </p:spPr>
          </p:pic>
        </p:grpSp>
        <p:sp>
          <p:nvSpPr>
            <p:cNvPr id="60" name="TextBox 59"/>
            <p:cNvSpPr txBox="1"/>
            <p:nvPr/>
          </p:nvSpPr>
          <p:spPr>
            <a:xfrm>
              <a:off x="3385458" y="1828800"/>
              <a:ext cx="726673" cy="369332"/>
            </a:xfrm>
            <a:prstGeom prst="rect">
              <a:avLst/>
            </a:prstGeom>
            <a:noFill/>
          </p:spPr>
          <p:txBody>
            <a:bodyPr wrap="none" rtlCol="0">
              <a:spAutoFit/>
            </a:bodyPr>
            <a:lstStyle/>
            <a:p>
              <a:pPr algn="ctr"/>
              <a:r>
                <a:rPr lang="en-US" dirty="0" smtClean="0"/>
                <a:t>Stage</a:t>
              </a:r>
              <a:endParaRPr lang="en-US" dirty="0"/>
            </a:p>
          </p:txBody>
        </p:sp>
      </p:grpSp>
      <p:grpSp>
        <p:nvGrpSpPr>
          <p:cNvPr id="64" name="Group 63"/>
          <p:cNvGrpSpPr/>
          <p:nvPr/>
        </p:nvGrpSpPr>
        <p:grpSpPr>
          <a:xfrm>
            <a:off x="4191000" y="1600200"/>
            <a:ext cx="801687" cy="1436132"/>
            <a:chOff x="3352791" y="762000"/>
            <a:chExt cx="801687" cy="1436132"/>
          </a:xfrm>
        </p:grpSpPr>
        <p:grpSp>
          <p:nvGrpSpPr>
            <p:cNvPr id="65" name="Group 6"/>
            <p:cNvGrpSpPr>
              <a:grpSpLocks/>
            </p:cNvGrpSpPr>
            <p:nvPr/>
          </p:nvGrpSpPr>
          <p:grpSpPr bwMode="auto">
            <a:xfrm>
              <a:off x="3352791" y="762000"/>
              <a:ext cx="801687" cy="1014413"/>
              <a:chOff x="4561700" y="1330336"/>
              <a:chExt cx="962388" cy="1216537"/>
            </a:xfrm>
          </p:grpSpPr>
          <p:pic>
            <p:nvPicPr>
              <p:cNvPr id="67" name="Picture 1" descr="D:\Aeshen\TechNet 2006\12-December\Msft-longhorn-papers\TDM Deck\Windows Illustration Icons\Server.png"/>
              <p:cNvPicPr>
                <a:picLocks noChangeAspect="1" noChangeArrowheads="1"/>
              </p:cNvPicPr>
              <p:nvPr/>
            </p:nvPicPr>
            <p:blipFill>
              <a:blip r:embed="rId6" cstate="print"/>
              <a:srcRect/>
              <a:stretch>
                <a:fillRect/>
              </a:stretch>
            </p:blipFill>
            <p:spPr bwMode="auto">
              <a:xfrm>
                <a:off x="4561700" y="1330336"/>
                <a:ext cx="855666" cy="1170845"/>
              </a:xfrm>
              <a:prstGeom prst="rect">
                <a:avLst/>
              </a:prstGeom>
              <a:noFill/>
              <a:effectLst>
                <a:outerShdw blurRad="50800" dist="38100" dir="2700000" algn="tl" rotWithShape="0">
                  <a:prstClr val="black">
                    <a:alpha val="40000"/>
                  </a:prstClr>
                </a:outerShdw>
              </a:effectLst>
            </p:spPr>
          </p:pic>
          <p:sp>
            <p:nvSpPr>
              <p:cNvPr id="68" name="Text Box 16"/>
              <p:cNvSpPr txBox="1">
                <a:spLocks noChangeArrowheads="1"/>
              </p:cNvSpPr>
              <p:nvPr/>
            </p:nvSpPr>
            <p:spPr bwMode="auto">
              <a:xfrm rot="612865">
                <a:off x="4835104" y="1376625"/>
                <a:ext cx="559144" cy="332399"/>
              </a:xfrm>
              <a:prstGeom prst="rect">
                <a:avLst/>
              </a:prstGeom>
              <a:noFill/>
              <a:ln w="9525">
                <a:noFill/>
                <a:miter lim="800000"/>
                <a:headEnd/>
                <a:tailEnd/>
              </a:ln>
              <a:scene3d>
                <a:camera prst="perspectiveContrastingRightFacing"/>
                <a:lightRig rig="threePt" dir="t"/>
              </a:scene3d>
            </p:spPr>
            <p:txBody>
              <a:bodyPr>
                <a:spAutoFit/>
              </a:bodyPr>
              <a:lstStyle/>
              <a:p>
                <a:pPr defTabSz="914253" fontAlgn="auto">
                  <a:spcBef>
                    <a:spcPct val="50000"/>
                  </a:spcBef>
                  <a:spcAft>
                    <a:spcPts val="0"/>
                  </a:spcAft>
                  <a:defRPr/>
                </a:pPr>
                <a:r>
                  <a:rPr lang="en-US" sz="1200" dirty="0">
                    <a:solidFill>
                      <a:schemeClr val="bg2"/>
                    </a:solidFill>
                    <a:latin typeface="+mn-lt"/>
                    <a:cs typeface="+mn-cs"/>
                  </a:rPr>
                  <a:t>IIS7</a:t>
                </a:r>
              </a:p>
            </p:txBody>
          </p:sp>
          <p:pic>
            <p:nvPicPr>
              <p:cNvPr id="69" name="Picture 9" descr="D:\Aeshen\TechNet 2006\12-December\Msft-longhorn-papers\TDM Deck\Windows Illustration Icons\Internet.png"/>
              <p:cNvPicPr>
                <a:picLocks noChangeAspect="1" noChangeArrowheads="1"/>
              </p:cNvPicPr>
              <p:nvPr/>
            </p:nvPicPr>
            <p:blipFill>
              <a:blip r:embed="rId7" cstate="print"/>
              <a:srcRect/>
              <a:stretch>
                <a:fillRect/>
              </a:stretch>
            </p:blipFill>
            <p:spPr bwMode="auto">
              <a:xfrm>
                <a:off x="5057923" y="2080708"/>
                <a:ext cx="466165" cy="466165"/>
              </a:xfrm>
              <a:prstGeom prst="rect">
                <a:avLst/>
              </a:prstGeom>
              <a:noFill/>
              <a:ln w="9525">
                <a:noFill/>
                <a:miter lim="800000"/>
                <a:headEnd/>
                <a:tailEnd/>
              </a:ln>
            </p:spPr>
          </p:pic>
        </p:grpSp>
        <p:sp>
          <p:nvSpPr>
            <p:cNvPr id="66" name="TextBox 65"/>
            <p:cNvSpPr txBox="1"/>
            <p:nvPr/>
          </p:nvSpPr>
          <p:spPr>
            <a:xfrm>
              <a:off x="3494305" y="1828800"/>
              <a:ext cx="522066" cy="369332"/>
            </a:xfrm>
            <a:prstGeom prst="rect">
              <a:avLst/>
            </a:prstGeom>
            <a:noFill/>
          </p:spPr>
          <p:txBody>
            <a:bodyPr wrap="none" rtlCol="0">
              <a:spAutoFit/>
            </a:bodyPr>
            <a:lstStyle/>
            <a:p>
              <a:pPr algn="ctr"/>
              <a:r>
                <a:rPr lang="en-US" dirty="0" smtClean="0"/>
                <a:t>Test</a:t>
              </a:r>
              <a:endParaRPr lang="en-US" dirty="0"/>
            </a:p>
          </p:txBody>
        </p:sp>
      </p:grpSp>
      <p:pic>
        <p:nvPicPr>
          <p:cNvPr id="46" name="Picture 3"/>
          <p:cNvPicPr>
            <a:picLocks noChangeAspect="1" noChangeArrowheads="1"/>
          </p:cNvPicPr>
          <p:nvPr/>
        </p:nvPicPr>
        <p:blipFill>
          <a:blip r:embed="rId8" cstate="print"/>
          <a:stretch>
            <a:fillRect/>
          </a:stretch>
        </p:blipFill>
        <p:spPr bwMode="auto">
          <a:xfrm>
            <a:off x="228600" y="192093"/>
            <a:ext cx="1112763" cy="950907"/>
          </a:xfrm>
          <a:prstGeom prst="rect">
            <a:avLst/>
          </a:prstGeom>
          <a:noFill/>
          <a:ln w="9525">
            <a:noFill/>
            <a:miter lim="800000"/>
            <a:headEnd/>
            <a:tailEnd/>
          </a:ln>
          <a:effectLst/>
        </p:spPr>
      </p:pic>
      <p:pic>
        <p:nvPicPr>
          <p:cNvPr id="72" name="Picture 3"/>
          <p:cNvPicPr>
            <a:picLocks noChangeAspect="1" noChangeArrowheads="1"/>
          </p:cNvPicPr>
          <p:nvPr/>
        </p:nvPicPr>
        <p:blipFill>
          <a:blip r:embed="rId8" cstate="print"/>
          <a:stretch>
            <a:fillRect/>
          </a:stretch>
        </p:blipFill>
        <p:spPr bwMode="auto">
          <a:xfrm>
            <a:off x="228600" y="268293"/>
            <a:ext cx="1112763" cy="950907"/>
          </a:xfrm>
          <a:prstGeom prst="rect">
            <a:avLst/>
          </a:prstGeom>
          <a:noFill/>
          <a:ln w="9525">
            <a:noFill/>
            <a:miter lim="800000"/>
            <a:headEnd/>
            <a:tailEnd/>
          </a:ln>
          <a:effectLst/>
        </p:spPr>
      </p:pic>
      <p:pic>
        <p:nvPicPr>
          <p:cNvPr id="73" name="Picture 3"/>
          <p:cNvPicPr>
            <a:picLocks noChangeAspect="1" noChangeArrowheads="1"/>
          </p:cNvPicPr>
          <p:nvPr/>
        </p:nvPicPr>
        <p:blipFill>
          <a:blip r:embed="rId8" cstate="print"/>
          <a:stretch>
            <a:fillRect/>
          </a:stretch>
        </p:blipFill>
        <p:spPr bwMode="auto">
          <a:xfrm>
            <a:off x="228600" y="228600"/>
            <a:ext cx="1112763" cy="950907"/>
          </a:xfrm>
          <a:prstGeom prst="rect">
            <a:avLst/>
          </a:prstGeom>
          <a:noFill/>
          <a:ln w="9525">
            <a:noFill/>
            <a:miter lim="800000"/>
            <a:headEnd/>
            <a:tailEnd/>
          </a:ln>
          <a:effectLst/>
        </p:spPr>
      </p:pic>
      <p:pic>
        <p:nvPicPr>
          <p:cNvPr id="74" name="Picture 3"/>
          <p:cNvPicPr>
            <a:picLocks noChangeAspect="1" noChangeArrowheads="1"/>
          </p:cNvPicPr>
          <p:nvPr/>
        </p:nvPicPr>
        <p:blipFill>
          <a:blip r:embed="rId8" cstate="print"/>
          <a:stretch>
            <a:fillRect/>
          </a:stretch>
        </p:blipFill>
        <p:spPr bwMode="auto">
          <a:xfrm>
            <a:off x="3886200" y="3200400"/>
            <a:ext cx="1112763" cy="95090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linds(horizontal)">
                                      <p:cBhvr>
                                        <p:cTn id="7" dur="500"/>
                                        <p:tgtEl>
                                          <p:spTgt spid="46"/>
                                        </p:tgtEl>
                                      </p:cBhvr>
                                    </p:animEffect>
                                  </p:childTnLst>
                                </p:cTn>
                              </p:par>
                            </p:childTnLst>
                          </p:cTn>
                        </p:par>
                        <p:par>
                          <p:cTn id="8" fill="hold">
                            <p:stCondLst>
                              <p:cond delay="500"/>
                            </p:stCondLst>
                            <p:childTnLst>
                              <p:par>
                                <p:cTn id="9" presetID="63" presetClass="path" presetSubtype="0" accel="50000" decel="50000" fill="hold" nodeType="afterEffect">
                                  <p:stCondLst>
                                    <p:cond delay="0"/>
                                  </p:stCondLst>
                                  <p:childTnLst>
                                    <p:animMotion origin="layout" path="M -3.33333E-6 2.83237E-6 L 0.40834 -0.00625 " pathEditMode="relative" rAng="0" ptsTypes="AA">
                                      <p:cBhvr>
                                        <p:cTn id="10" dur="2000" fill="hold"/>
                                        <p:tgtEl>
                                          <p:spTgt spid="46"/>
                                        </p:tgtEl>
                                        <p:attrNameLst>
                                          <p:attrName>ppt_x</p:attrName>
                                          <p:attrName>ppt_y</p:attrName>
                                        </p:attrNameLst>
                                      </p:cBhvr>
                                      <p:rCtr x="204" y="-3"/>
                                    </p:animMotion>
                                  </p:childTnLst>
                                </p:cTn>
                              </p:par>
                            </p:childTnLst>
                          </p:cTn>
                        </p:par>
                        <p:par>
                          <p:cTn id="11" fill="hold">
                            <p:stCondLst>
                              <p:cond delay="2500"/>
                            </p:stCondLst>
                            <p:childTnLst>
                              <p:par>
                                <p:cTn id="12" presetID="4" presetClass="exit" presetSubtype="16" fill="hold" nodeType="afterEffect">
                                  <p:stCondLst>
                                    <p:cond delay="0"/>
                                  </p:stCondLst>
                                  <p:childTnLst>
                                    <p:animEffect transition="out" filter="box(in)">
                                      <p:cBhvr>
                                        <p:cTn id="13" dur="500"/>
                                        <p:tgtEl>
                                          <p:spTgt spid="46"/>
                                        </p:tgtEl>
                                      </p:cBhvr>
                                    </p:animEffect>
                                    <p:set>
                                      <p:cBhvr>
                                        <p:cTn id="14" dur="1" fill="hold">
                                          <p:stCondLst>
                                            <p:cond delay="499"/>
                                          </p:stCondLst>
                                        </p:cTn>
                                        <p:tgtEl>
                                          <p:spTgt spid="4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72"/>
                                        </p:tgtEl>
                                        <p:attrNameLst>
                                          <p:attrName>style.visibility</p:attrName>
                                        </p:attrNameLst>
                                      </p:cBhvr>
                                      <p:to>
                                        <p:strVal val="visible"/>
                                      </p:to>
                                    </p:set>
                                    <p:animEffect transition="in" filter="blinds(horizontal)">
                                      <p:cBhvr>
                                        <p:cTn id="19" dur="500"/>
                                        <p:tgtEl>
                                          <p:spTgt spid="72"/>
                                        </p:tgtEl>
                                      </p:cBhvr>
                                    </p:animEffect>
                                  </p:childTnLst>
                                </p:cTn>
                              </p:par>
                            </p:childTnLst>
                          </p:cTn>
                        </p:par>
                        <p:par>
                          <p:cTn id="20" fill="hold">
                            <p:stCondLst>
                              <p:cond delay="500"/>
                            </p:stCondLst>
                            <p:childTnLst>
                              <p:par>
                                <p:cTn id="21" presetID="63" presetClass="path" presetSubtype="0" accel="50000" decel="50000" fill="hold" nodeType="afterEffect">
                                  <p:stCondLst>
                                    <p:cond delay="0"/>
                                  </p:stCondLst>
                                  <p:childTnLst>
                                    <p:animMotion origin="layout" path="M -3.88889E-6 1.90751E-6 L 0.40591 0.19144 " pathEditMode="relative" rAng="0" ptsTypes="AA">
                                      <p:cBhvr>
                                        <p:cTn id="22" dur="2000" fill="hold"/>
                                        <p:tgtEl>
                                          <p:spTgt spid="72"/>
                                        </p:tgtEl>
                                        <p:attrNameLst>
                                          <p:attrName>ppt_x</p:attrName>
                                          <p:attrName>ppt_y</p:attrName>
                                        </p:attrNameLst>
                                      </p:cBhvr>
                                      <p:rCtr x="203" y="96"/>
                                    </p:animMotion>
                                  </p:childTnLst>
                                </p:cTn>
                              </p:par>
                            </p:childTnLst>
                          </p:cTn>
                        </p:par>
                        <p:par>
                          <p:cTn id="23" fill="hold">
                            <p:stCondLst>
                              <p:cond delay="2500"/>
                            </p:stCondLst>
                            <p:childTnLst>
                              <p:par>
                                <p:cTn id="24" presetID="4" presetClass="exit" presetSubtype="16" fill="hold" nodeType="afterEffect">
                                  <p:stCondLst>
                                    <p:cond delay="0"/>
                                  </p:stCondLst>
                                  <p:childTnLst>
                                    <p:animEffect transition="out" filter="box(in)">
                                      <p:cBhvr>
                                        <p:cTn id="25" dur="500"/>
                                        <p:tgtEl>
                                          <p:spTgt spid="72"/>
                                        </p:tgtEl>
                                      </p:cBhvr>
                                    </p:animEffect>
                                    <p:set>
                                      <p:cBhvr>
                                        <p:cTn id="26" dur="1" fill="hold">
                                          <p:stCondLst>
                                            <p:cond delay="499"/>
                                          </p:stCondLst>
                                        </p:cTn>
                                        <p:tgtEl>
                                          <p:spTgt spid="7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blinds(horizontal)">
                                      <p:cBhvr>
                                        <p:cTn id="31" dur="500"/>
                                        <p:tgtEl>
                                          <p:spTgt spid="73"/>
                                        </p:tgtEl>
                                      </p:cBhvr>
                                    </p:animEffect>
                                  </p:childTnLst>
                                </p:cTn>
                              </p:par>
                            </p:childTnLst>
                          </p:cTn>
                        </p:par>
                        <p:par>
                          <p:cTn id="32" fill="hold">
                            <p:stCondLst>
                              <p:cond delay="500"/>
                            </p:stCondLst>
                            <p:childTnLst>
                              <p:par>
                                <p:cTn id="33" presetID="63" presetClass="path" presetSubtype="0" accel="50000" decel="50000" fill="hold" nodeType="afterEffect">
                                  <p:stCondLst>
                                    <p:cond delay="0"/>
                                  </p:stCondLst>
                                  <p:childTnLst>
                                    <p:animMotion origin="layout" path="M -3.88889E-6 3.98844E-6 L 0.40591 0.43029 " pathEditMode="relative" rAng="0" ptsTypes="AA">
                                      <p:cBhvr>
                                        <p:cTn id="34" dur="2000" fill="hold"/>
                                        <p:tgtEl>
                                          <p:spTgt spid="73"/>
                                        </p:tgtEl>
                                        <p:attrNameLst>
                                          <p:attrName>ppt_x</p:attrName>
                                          <p:attrName>ppt_y</p:attrName>
                                        </p:attrNameLst>
                                      </p:cBhvr>
                                      <p:rCtr x="203" y="215"/>
                                    </p:animMotion>
                                  </p:childTnLst>
                                </p:cTn>
                              </p:par>
                            </p:childTnLst>
                          </p:cTn>
                        </p:par>
                        <p:par>
                          <p:cTn id="35" fill="hold">
                            <p:stCondLst>
                              <p:cond delay="2500"/>
                            </p:stCondLst>
                            <p:childTnLst>
                              <p:par>
                                <p:cTn id="36" presetID="4" presetClass="exit" presetSubtype="16" fill="hold" nodeType="afterEffect">
                                  <p:stCondLst>
                                    <p:cond delay="0"/>
                                  </p:stCondLst>
                                  <p:childTnLst>
                                    <p:animEffect transition="out" filter="box(in)">
                                      <p:cBhvr>
                                        <p:cTn id="37" dur="500"/>
                                        <p:tgtEl>
                                          <p:spTgt spid="73"/>
                                        </p:tgtEl>
                                      </p:cBhvr>
                                    </p:animEffect>
                                    <p:set>
                                      <p:cBhvr>
                                        <p:cTn id="38" dur="1" fill="hold">
                                          <p:stCondLst>
                                            <p:cond delay="499"/>
                                          </p:stCondLst>
                                        </p:cTn>
                                        <p:tgtEl>
                                          <p:spTgt spid="73"/>
                                        </p:tgtEl>
                                        <p:attrNameLst>
                                          <p:attrName>style.visibility</p:attrName>
                                        </p:attrNameLst>
                                      </p:cBhvr>
                                      <p:to>
                                        <p:strVal val="hidden"/>
                                      </p:to>
                                    </p:set>
                                  </p:childTnLst>
                                </p:cTn>
                              </p:par>
                            </p:childTnLst>
                          </p:cTn>
                        </p:par>
                        <p:par>
                          <p:cTn id="39" fill="hold">
                            <p:stCondLst>
                              <p:cond delay="3000"/>
                            </p:stCondLst>
                            <p:childTnLst>
                              <p:par>
                                <p:cTn id="40" presetID="3" presetClass="entr" presetSubtype="10" fill="hold" nodeType="after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blinds(horizontal)">
                                      <p:cBhvr>
                                        <p:cTn id="42" dur="500"/>
                                        <p:tgtEl>
                                          <p:spTgt spid="74"/>
                                        </p:tgtEl>
                                      </p:cBhvr>
                                    </p:animEffect>
                                  </p:childTnLst>
                                </p:cTn>
                              </p:par>
                            </p:childTnLst>
                          </p:cTn>
                        </p:par>
                      </p:childTnLst>
                    </p:cTn>
                  </p:par>
                  <p:par>
                    <p:cTn id="43" fill="hold">
                      <p:stCondLst>
                        <p:cond delay="indefinite"/>
                      </p:stCondLst>
                      <p:childTnLst>
                        <p:par>
                          <p:cTn id="44" fill="hold">
                            <p:stCondLst>
                              <p:cond delay="0"/>
                            </p:stCondLst>
                            <p:childTnLst>
                              <p:par>
                                <p:cTn id="45" presetID="63" presetClass="path" presetSubtype="0" accel="50000" decel="50000" fill="hold" nodeType="clickEffect">
                                  <p:stCondLst>
                                    <p:cond delay="0"/>
                                  </p:stCondLst>
                                  <p:childTnLst>
                                    <p:animMotion origin="layout" path="M -0.00243 0.00857 L 0.32848 0.00602 " pathEditMode="relative" rAng="0" ptsTypes="AA">
                                      <p:cBhvr>
                                        <p:cTn id="46" dur="2000" fill="hold"/>
                                        <p:tgtEl>
                                          <p:spTgt spid="74"/>
                                        </p:tgtEl>
                                        <p:attrNameLst>
                                          <p:attrName>ppt_x</p:attrName>
                                          <p:attrName>ppt_y</p:attrName>
                                        </p:attrNameLst>
                                      </p:cBhvr>
                                      <p:rCtr x="165" y="-1"/>
                                    </p:animMotion>
                                  </p:childTnLst>
                                </p:cTn>
                              </p:par>
                            </p:childTnLst>
                          </p:cTn>
                        </p:par>
                        <p:par>
                          <p:cTn id="47" fill="hold">
                            <p:stCondLst>
                              <p:cond delay="2000"/>
                            </p:stCondLst>
                            <p:childTnLst>
                              <p:par>
                                <p:cTn id="48" presetID="4" presetClass="exit" presetSubtype="16" fill="hold" nodeType="afterEffect">
                                  <p:stCondLst>
                                    <p:cond delay="0"/>
                                  </p:stCondLst>
                                  <p:childTnLst>
                                    <p:animEffect transition="out" filter="box(in)">
                                      <p:cBhvr>
                                        <p:cTn id="49" dur="500"/>
                                        <p:tgtEl>
                                          <p:spTgt spid="74"/>
                                        </p:tgtEl>
                                      </p:cBhvr>
                                    </p:animEffect>
                                    <p:set>
                                      <p:cBhvr>
                                        <p:cTn id="50" dur="1" fill="hold">
                                          <p:stCondLst>
                                            <p:cond delay="499"/>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Challenges</a:t>
            </a:r>
            <a:endParaRPr lang="en-US" dirty="0"/>
          </a:p>
        </p:txBody>
      </p:sp>
      <p:sp>
        <p:nvSpPr>
          <p:cNvPr id="3" name="Content Placeholder 2"/>
          <p:cNvSpPr>
            <a:spLocks noGrp="1"/>
          </p:cNvSpPr>
          <p:nvPr>
            <p:ph sz="quarter" idx="1"/>
          </p:nvPr>
        </p:nvSpPr>
        <p:spPr/>
        <p:txBody>
          <a:bodyPr/>
          <a:lstStyle/>
          <a:p>
            <a:r>
              <a:rPr lang="en-US" dirty="0" smtClean="0"/>
              <a:t>Database Connection Strings</a:t>
            </a:r>
          </a:p>
          <a:p>
            <a:r>
              <a:rPr lang="en-US" dirty="0" smtClean="0"/>
              <a:t>Membership and Role Configurations</a:t>
            </a:r>
          </a:p>
          <a:p>
            <a:r>
              <a:rPr lang="en-US" dirty="0" smtClean="0"/>
              <a:t>Web Service Endpoints</a:t>
            </a:r>
          </a:p>
          <a:p>
            <a:r>
              <a:rPr lang="en-US" dirty="0" smtClean="0"/>
              <a:t>System Integration Points</a:t>
            </a:r>
          </a:p>
          <a:p>
            <a:r>
              <a:rPr lang="en-US" dirty="0" smtClean="0"/>
              <a:t>Shared Assemblies</a:t>
            </a:r>
          </a:p>
          <a:p>
            <a:r>
              <a:rPr lang="en-US" dirty="0" smtClean="0"/>
              <a:t>Third Party Controls</a:t>
            </a:r>
          </a:p>
          <a:p>
            <a:r>
              <a:rPr lang="en-US" dirty="0" smtClean="0"/>
              <a:t>IIS Settings</a:t>
            </a:r>
          </a:p>
          <a:p>
            <a:r>
              <a:rPr lang="en-US" dirty="0" smtClean="0"/>
              <a:t>File System Paths or File Shares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Multiple Configuration Files</a:t>
            </a:r>
            <a:endParaRPr lang="en-US" dirty="0"/>
          </a:p>
        </p:txBody>
      </p:sp>
      <p:sp>
        <p:nvSpPr>
          <p:cNvPr id="5" name="Text Placeholder 4"/>
          <p:cNvSpPr>
            <a:spLocks noGrp="1"/>
          </p:cNvSpPr>
          <p:nvPr>
            <p:ph sz="quarter" idx="1"/>
          </p:nvPr>
        </p:nvSpPr>
        <p:spPr/>
        <p:txBody>
          <a:bodyPr>
            <a:normAutofit/>
          </a:bodyPr>
          <a:lstStyle/>
          <a:p>
            <a:pPr>
              <a:buNone/>
            </a:pPr>
            <a:r>
              <a:rPr lang="en-US" dirty="0" smtClean="0"/>
              <a:t>Maintain complete separate confi</a:t>
            </a:r>
            <a:r>
              <a:rPr lang="en-US" dirty="0" smtClean="0"/>
              <a:t>guration files, once for each targeted environment and use ms builds to deploy the correct configuration file based on the build target.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Once Configuration file + Magic</a:t>
            </a:r>
            <a:endParaRPr lang="en-US" dirty="0"/>
          </a:p>
        </p:txBody>
      </p:sp>
      <p:sp>
        <p:nvSpPr>
          <p:cNvPr id="6" name="Content Placeholder 5"/>
          <p:cNvSpPr>
            <a:spLocks noGrp="1"/>
          </p:cNvSpPr>
          <p:nvPr>
            <p:ph sz="quarter" idx="1"/>
          </p:nvPr>
        </p:nvSpPr>
        <p:spPr/>
        <p:txBody>
          <a:bodyPr/>
          <a:lstStyle/>
          <a:p>
            <a:pPr>
              <a:buNone/>
            </a:pPr>
            <a:r>
              <a:rPr lang="en-US" dirty="0" smtClean="0"/>
              <a:t>Maintain </a:t>
            </a:r>
            <a:r>
              <a:rPr lang="en-US" dirty="0" smtClean="0"/>
              <a:t>a single configuration file with entries for each environment and use a string replace custom build task to set the run time environment on </a:t>
            </a:r>
            <a:r>
              <a:rPr lang="en-US" dirty="0" smtClean="0"/>
              <a:t>the </a:t>
            </a:r>
            <a:r>
              <a:rPr lang="en-US" dirty="0" smtClean="0"/>
              <a:t>build target.</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dirty="0"/>
          </a:p>
        </p:txBody>
      </p:sp>
      <p:sp>
        <p:nvSpPr>
          <p:cNvPr id="4" name="Title 3"/>
          <p:cNvSpPr>
            <a:spLocks noGrp="1"/>
          </p:cNvSpPr>
          <p:nvPr>
            <p:ph type="title"/>
          </p:nvPr>
        </p:nvSpPr>
        <p:spPr/>
        <p:txBody>
          <a:bodyPr>
            <a:normAutofit/>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Visual Studio 2010 Solution</a:t>
            </a:r>
            <a:endParaRPr lang="en-US" dirty="0"/>
          </a:p>
        </p:txBody>
      </p:sp>
      <p:sp>
        <p:nvSpPr>
          <p:cNvPr id="5" name="Content Placeholder 4"/>
          <p:cNvSpPr>
            <a:spLocks noGrp="1"/>
          </p:cNvSpPr>
          <p:nvPr>
            <p:ph sz="quarter" idx="1"/>
          </p:nvPr>
        </p:nvSpPr>
        <p:spPr/>
        <p:txBody>
          <a:bodyPr/>
          <a:lstStyle/>
          <a:p>
            <a:r>
              <a:rPr lang="en-US" dirty="0" smtClean="0"/>
              <a:t>Maintain a single configuration file</a:t>
            </a:r>
          </a:p>
          <a:p>
            <a:r>
              <a:rPr lang="en-US" dirty="0" smtClean="0"/>
              <a:t>Use transformation files for each environment</a:t>
            </a:r>
          </a:p>
          <a:p>
            <a:r>
              <a:rPr lang="en-US" dirty="0" smtClean="0"/>
              <a:t>Transformation files only contain the things that change</a:t>
            </a:r>
          </a:p>
          <a:p>
            <a:r>
              <a:rPr lang="en-US" dirty="0" smtClean="0"/>
              <a:t>Works with new MS Deploy</a:t>
            </a:r>
          </a:p>
          <a:p>
            <a:r>
              <a:rPr lang="en-US" dirty="0" smtClean="0"/>
              <a:t>No custom build task</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Jay Smith">
      <a:dk1>
        <a:sysClr val="windowText" lastClr="000000"/>
      </a:dk1>
      <a:lt1>
        <a:srgbClr val="F2F2F2"/>
      </a:lt1>
      <a:dk2>
        <a:srgbClr val="424242"/>
      </a:dk2>
      <a:lt2>
        <a:srgbClr val="F2F2F2"/>
      </a:lt2>
      <a:accent1>
        <a:srgbClr val="424242"/>
      </a:accent1>
      <a:accent2>
        <a:srgbClr val="D70606"/>
      </a:accent2>
      <a:accent3>
        <a:srgbClr val="424242"/>
      </a:accent3>
      <a:accent4>
        <a:srgbClr val="424242"/>
      </a:accent4>
      <a:accent5>
        <a:srgbClr val="424242"/>
      </a:accent5>
      <a:accent6>
        <a:srgbClr val="968C8C"/>
      </a:accent6>
      <a:hlink>
        <a:srgbClr val="D70606"/>
      </a:hlink>
      <a:folHlink>
        <a:srgbClr val="D70606"/>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244</TotalTime>
  <Words>561</Words>
  <Application>Microsoft Office PowerPoint</Application>
  <PresentationFormat>On-screen Show (4:3)</PresentationFormat>
  <Paragraphs>81</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Median</vt:lpstr>
      <vt:lpstr>Visual studio 2010 web.config transformation</vt:lpstr>
      <vt:lpstr>Agenda</vt:lpstr>
      <vt:lpstr>The Corporate Environment</vt:lpstr>
      <vt:lpstr>Deployment Challenges</vt:lpstr>
      <vt:lpstr>Multiple Configuration Files</vt:lpstr>
      <vt:lpstr>Demo</vt:lpstr>
      <vt:lpstr>Once Configuration file + Magic</vt:lpstr>
      <vt:lpstr>Demo</vt:lpstr>
      <vt:lpstr>Visual Studio 2010 Solution</vt:lpstr>
      <vt:lpstr>VS 2010 web.config Tranformation</vt:lpstr>
      <vt:lpstr>Slide 11</vt:lpstr>
      <vt:lpstr>DEMO</vt:lpstr>
      <vt:lpstr>Summary</vt:lpstr>
      <vt:lpstr>Resources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studio 2010 web.config transoformation</dc:title>
  <dc:creator>Jay Smith</dc:creator>
  <cp:lastModifiedBy>Jay Smith</cp:lastModifiedBy>
  <cp:revision>27</cp:revision>
  <dcterms:created xsi:type="dcterms:W3CDTF">2009-10-18T22:04:10Z</dcterms:created>
  <dcterms:modified xsi:type="dcterms:W3CDTF">2010-06-11T02:07:01Z</dcterms:modified>
</cp:coreProperties>
</file>