
<file path=[Content_Types].xml><?xml version="1.0" encoding="utf-8"?>
<Types xmlns="http://schemas.openxmlformats.org/package/2006/content-types">
  <Default Extension="png" ContentType="image/png"/>
  <Default Extension="jpeg" ContentType="image/jpeg"/>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6" r:id="rId10"/>
    <p:sldId id="265" r:id="rId11"/>
    <p:sldId id="261" r:id="rId12"/>
    <p:sldId id="268"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86" autoAdjust="0"/>
  </p:normalViewPr>
  <p:slideViewPr>
    <p:cSldViewPr>
      <p:cViewPr varScale="1">
        <p:scale>
          <a:sx n="77" d="100"/>
          <a:sy n="77" d="100"/>
        </p:scale>
        <p:origin x="-108" y="-2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D9490-5006-4290-85E4-23713A73DDD4}" type="datetimeFigureOut">
              <a:rPr lang="en-US" smtClean="0"/>
              <a:t>2/8/2012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770A3-49EB-4A4B-94D4-C81677128B20}" type="slidenum">
              <a:rPr lang="en-US" smtClean="0"/>
              <a:t>‹#›</a:t>
            </a:fld>
            <a:endParaRPr lang="en-US"/>
          </a:p>
        </p:txBody>
      </p:sp>
    </p:spTree>
    <p:extLst>
      <p:ext uri="{BB962C8B-B14F-4D97-AF65-F5344CB8AC3E}">
        <p14:creationId xmlns:p14="http://schemas.microsoft.com/office/powerpoint/2010/main" val="170864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SLOW DOWN, silence is good</a:t>
            </a:r>
          </a:p>
          <a:p>
            <a:pPr>
              <a:defRPr/>
            </a:pPr>
            <a:endParaRPr lang="en-US" dirty="0" smtClean="0"/>
          </a:p>
          <a:p>
            <a:pPr>
              <a:defRPr/>
            </a:pPr>
            <a:r>
              <a:rPr lang="en-US" dirty="0" smtClean="0"/>
              <a:t>Show of hands, who is using some agile practices on your teams?   SCRUM, Extremes Programming,</a:t>
            </a:r>
            <a:r>
              <a:rPr lang="en-US" baseline="0" dirty="0" smtClean="0"/>
              <a:t> Lean</a:t>
            </a:r>
            <a:endParaRPr lang="en-US" dirty="0" smtClean="0"/>
          </a:p>
          <a:p>
            <a:pPr>
              <a:defRPr/>
            </a:pPr>
            <a:endParaRPr lang="en-US" dirty="0" smtClean="0"/>
          </a:p>
          <a:p>
            <a:pPr>
              <a:defRPr/>
            </a:pPr>
            <a:r>
              <a:rPr lang="en-US" dirty="0" smtClean="0"/>
              <a:t>Ok good, so what is agile?  WAIT!!!</a:t>
            </a:r>
          </a:p>
          <a:p>
            <a:pPr>
              <a:defRPr/>
            </a:pPr>
            <a:endParaRPr lang="en-US" dirty="0" smtClean="0"/>
          </a:p>
          <a:p>
            <a:pPr>
              <a:defRPr/>
            </a:pPr>
            <a:r>
              <a:rPr lang="en-US" dirty="0" smtClean="0"/>
              <a:t>REPEAT FOR AUDIENCE</a:t>
            </a:r>
          </a:p>
          <a:p>
            <a:pPr>
              <a:defRPr/>
            </a:pPr>
            <a:endParaRPr lang="en-US" dirty="0" smtClean="0"/>
          </a:p>
          <a:p>
            <a:pPr>
              <a:buFont typeface="Arial" pitchFamily="34" charset="0"/>
              <a:buNone/>
              <a:defRPr/>
            </a:pPr>
            <a:r>
              <a:rPr lang="en-US" dirty="0" smtClean="0"/>
              <a:t>Tell</a:t>
            </a:r>
            <a:r>
              <a:rPr lang="en-US" baseline="0" dirty="0" smtClean="0"/>
              <a:t> SIRAS Story</a:t>
            </a:r>
          </a:p>
          <a:p>
            <a:pPr>
              <a:buFont typeface="Arial" pitchFamily="34" charset="0"/>
              <a:buNone/>
              <a:defRPr/>
            </a:pPr>
            <a:r>
              <a:rPr lang="en-US" dirty="0" smtClean="0"/>
              <a:t>Sales Information Research and Analysis System for Refrigerated Processed Meats</a:t>
            </a:r>
          </a:p>
          <a:p>
            <a:pPr lvl="2">
              <a:buFont typeface="Arial" pitchFamily="34" charset="0"/>
              <a:buChar char="•"/>
              <a:defRPr/>
            </a:pPr>
            <a:r>
              <a:rPr lang="en-US" dirty="0" smtClean="0"/>
              <a:t>Small Project</a:t>
            </a:r>
            <a:r>
              <a:rPr lang="en-US" baseline="0" dirty="0" smtClean="0"/>
              <a:t> – 7 member team</a:t>
            </a:r>
            <a:endParaRPr lang="en-US" dirty="0" smtClean="0"/>
          </a:p>
          <a:p>
            <a:pPr lvl="2">
              <a:buFont typeface="Arial" pitchFamily="34" charset="0"/>
              <a:buChar char="•"/>
              <a:defRPr/>
            </a:pPr>
            <a:r>
              <a:rPr lang="en-US" dirty="0" smtClean="0"/>
              <a:t>2 developers</a:t>
            </a:r>
          </a:p>
          <a:p>
            <a:pPr lvl="2">
              <a:buFont typeface="Arial" pitchFamily="34" charset="0"/>
              <a:buChar char="•"/>
              <a:defRPr/>
            </a:pPr>
            <a:r>
              <a:rPr lang="en-US" dirty="0" smtClean="0"/>
              <a:t>High level of interaction with the customers</a:t>
            </a:r>
          </a:p>
          <a:p>
            <a:pPr lvl="2">
              <a:buFont typeface="Arial" pitchFamily="34" charset="0"/>
              <a:buChar char="•"/>
              <a:defRPr/>
            </a:pPr>
            <a:r>
              <a:rPr lang="en-US" dirty="0" smtClean="0"/>
              <a:t>8 months in length</a:t>
            </a:r>
          </a:p>
          <a:p>
            <a:pPr lvl="2">
              <a:buFont typeface="Arial" pitchFamily="34" charset="0"/>
              <a:buChar char="•"/>
              <a:defRPr/>
            </a:pPr>
            <a:r>
              <a:rPr lang="en-US" dirty="0" smtClean="0"/>
              <a:t>Was very successful</a:t>
            </a:r>
          </a:p>
          <a:p>
            <a:pPr>
              <a:defRPr/>
            </a:pPr>
            <a:endParaRPr lang="en-US" dirty="0" smtClean="0"/>
          </a:p>
        </p:txBody>
      </p:sp>
      <p:sp>
        <p:nvSpPr>
          <p:cNvPr id="4" name="Slide Number Placeholder 3"/>
          <p:cNvSpPr>
            <a:spLocks noGrp="1"/>
          </p:cNvSpPr>
          <p:nvPr>
            <p:ph type="sldNum" sz="quarter" idx="10"/>
          </p:nvPr>
        </p:nvSpPr>
        <p:spPr/>
        <p:txBody>
          <a:bodyPr/>
          <a:lstStyle/>
          <a:p>
            <a:fld id="{65D770A3-49EB-4A4B-94D4-C81677128B20}" type="slidenum">
              <a:rPr lang="en-US" smtClean="0"/>
              <a:t>3</a:t>
            </a:fld>
            <a:endParaRPr lang="en-US"/>
          </a:p>
        </p:txBody>
      </p:sp>
    </p:spTree>
    <p:extLst>
      <p:ext uri="{BB962C8B-B14F-4D97-AF65-F5344CB8AC3E}">
        <p14:creationId xmlns:p14="http://schemas.microsoft.com/office/powerpoint/2010/main" val="804971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burn down chart is an awesome tool for monitoring the progress of the project.</a:t>
            </a:r>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12</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13</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gathered our requirements, </a:t>
            </a:r>
          </a:p>
          <a:p>
            <a:r>
              <a:rPr lang="en-US" dirty="0" smtClean="0"/>
              <a:t>Planned our releases, </a:t>
            </a:r>
          </a:p>
          <a:p>
            <a:r>
              <a:rPr lang="en-US" dirty="0" smtClean="0"/>
              <a:t>Planned and the current iteration, </a:t>
            </a:r>
          </a:p>
          <a:p>
            <a:r>
              <a:rPr lang="en-US" dirty="0" smtClean="0"/>
              <a:t>We are at the end of the iteration and our customers have accepted the code, so next we need to deploy our changes.</a:t>
            </a:r>
          </a:p>
          <a:p>
            <a:endParaRPr lang="en-US" dirty="0" smtClean="0"/>
          </a:p>
          <a:p>
            <a:r>
              <a:rPr lang="en-US" dirty="0" smtClean="0"/>
              <a:t>Here is where Agile gains a lot of interest over waterfall, we have just delivered value to our customer, functionality that they can use and benefit from right now.</a:t>
            </a:r>
          </a:p>
          <a:p>
            <a:endParaRPr lang="en-US" dirty="0" smtClean="0"/>
          </a:p>
          <a:p>
            <a:r>
              <a:rPr lang="en-US" dirty="0" smtClean="0"/>
              <a:t>Remember this is every 1 – 6 months not years.</a:t>
            </a:r>
          </a:p>
          <a:p>
            <a:endParaRPr lang="en-US" dirty="0" smtClean="0"/>
          </a:p>
          <a:p>
            <a:r>
              <a:rPr lang="en-US" dirty="0" smtClean="0"/>
              <a:t>If the project was stopped at this point we have already delivered value to our client</a:t>
            </a:r>
          </a:p>
          <a:p>
            <a:endParaRPr lang="en-US" dirty="0" smtClean="0"/>
          </a:p>
          <a:p>
            <a:r>
              <a:rPr lang="en-US" dirty="0" smtClean="0"/>
              <a:t>Are we done?  </a:t>
            </a:r>
          </a:p>
          <a:p>
            <a:r>
              <a:rPr lang="en-US" dirty="0" smtClean="0"/>
              <a:t>No, we have several more releases to work through to get all the features implemented.</a:t>
            </a:r>
          </a:p>
          <a:p>
            <a:endParaRPr lang="en-US" dirty="0" smtClean="0"/>
          </a:p>
          <a:p>
            <a:r>
              <a:rPr lang="en-US" dirty="0" smtClean="0"/>
              <a:t>I mentioned done, finding out when a project is done is a problematic regardless of the project approach. </a:t>
            </a:r>
          </a:p>
          <a:p>
            <a:pPr lvl="1"/>
            <a:endParaRPr lang="en-US" dirty="0" smtClean="0"/>
          </a:p>
          <a:p>
            <a:pPr lvl="1"/>
            <a:r>
              <a:rPr lang="en-US" dirty="0" smtClean="0"/>
              <a:t>How do you determine done on your projects today?</a:t>
            </a:r>
          </a:p>
          <a:p>
            <a:pPr lvl="1"/>
            <a:r>
              <a:rPr lang="en-US" dirty="0" smtClean="0"/>
              <a:t>You determine done in an agile project the same ways you do in a waterfall project.</a:t>
            </a:r>
          </a:p>
          <a:p>
            <a:pPr lvl="1"/>
            <a:endParaRPr lang="en-US" dirty="0" smtClean="0"/>
          </a:p>
          <a:p>
            <a:pPr lvl="1"/>
            <a:r>
              <a:rPr lang="en-US" dirty="0" smtClean="0"/>
              <a:t>	All of the features have been implemented</a:t>
            </a:r>
          </a:p>
          <a:p>
            <a:pPr lvl="1"/>
            <a:r>
              <a:rPr lang="en-US" dirty="0" smtClean="0"/>
              <a:t>	You run out of money</a:t>
            </a:r>
          </a:p>
          <a:p>
            <a:pPr lvl="1"/>
            <a:r>
              <a:rPr lang="en-US" dirty="0" smtClean="0"/>
              <a:t>	You run out of time,  or the customer call it off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14</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gathered our requirements, </a:t>
            </a:r>
          </a:p>
          <a:p>
            <a:r>
              <a:rPr lang="en-US" dirty="0" smtClean="0"/>
              <a:t>Planned our releases, </a:t>
            </a:r>
          </a:p>
          <a:p>
            <a:r>
              <a:rPr lang="en-US" dirty="0" smtClean="0"/>
              <a:t>Planned and the current iteration, </a:t>
            </a:r>
          </a:p>
          <a:p>
            <a:r>
              <a:rPr lang="en-US" dirty="0" smtClean="0"/>
              <a:t>We are at the end of the iteration and our customers have accepted the code, so next we need to deploy our changes.</a:t>
            </a:r>
          </a:p>
          <a:p>
            <a:endParaRPr lang="en-US" dirty="0" smtClean="0"/>
          </a:p>
          <a:p>
            <a:r>
              <a:rPr lang="en-US" dirty="0" smtClean="0"/>
              <a:t>Here is where Agile gains a lot of interest over waterfall, we have just delivered value to our customer, functionality that they can use and benefit from right now.</a:t>
            </a:r>
          </a:p>
          <a:p>
            <a:endParaRPr lang="en-US" dirty="0" smtClean="0"/>
          </a:p>
          <a:p>
            <a:r>
              <a:rPr lang="en-US" dirty="0" smtClean="0"/>
              <a:t>Remember this is every 1 – 6 months not years.</a:t>
            </a:r>
          </a:p>
          <a:p>
            <a:endParaRPr lang="en-US" dirty="0" smtClean="0"/>
          </a:p>
          <a:p>
            <a:r>
              <a:rPr lang="en-US" dirty="0" smtClean="0"/>
              <a:t>If the project was stopped at this point we have already delivered value to our client</a:t>
            </a:r>
          </a:p>
          <a:p>
            <a:endParaRPr lang="en-US" dirty="0" smtClean="0"/>
          </a:p>
          <a:p>
            <a:r>
              <a:rPr lang="en-US" dirty="0" smtClean="0"/>
              <a:t>Are we done?  </a:t>
            </a:r>
          </a:p>
          <a:p>
            <a:r>
              <a:rPr lang="en-US" dirty="0" smtClean="0"/>
              <a:t>No, we have several more releases to work through to get all the features implemented.</a:t>
            </a:r>
          </a:p>
          <a:p>
            <a:endParaRPr lang="en-US" dirty="0" smtClean="0"/>
          </a:p>
          <a:p>
            <a:r>
              <a:rPr lang="en-US" dirty="0" smtClean="0"/>
              <a:t>I mentioned done, finding out when a project is done is a problematic regardless of the project approach. </a:t>
            </a:r>
          </a:p>
          <a:p>
            <a:pPr lvl="1"/>
            <a:endParaRPr lang="en-US" dirty="0" smtClean="0"/>
          </a:p>
          <a:p>
            <a:pPr lvl="1"/>
            <a:r>
              <a:rPr lang="en-US" dirty="0" smtClean="0"/>
              <a:t>How do you determine done on your projects today?</a:t>
            </a:r>
          </a:p>
          <a:p>
            <a:pPr lvl="1"/>
            <a:r>
              <a:rPr lang="en-US" dirty="0" smtClean="0"/>
              <a:t>You determine done in an agile project the same ways you do in a waterfall project.</a:t>
            </a:r>
          </a:p>
          <a:p>
            <a:pPr lvl="1"/>
            <a:endParaRPr lang="en-US" dirty="0" smtClean="0"/>
          </a:p>
          <a:p>
            <a:pPr lvl="1"/>
            <a:r>
              <a:rPr lang="en-US" dirty="0" smtClean="0"/>
              <a:t>	All of the features have been implemented</a:t>
            </a:r>
          </a:p>
          <a:p>
            <a:pPr lvl="1"/>
            <a:r>
              <a:rPr lang="en-US" dirty="0" smtClean="0"/>
              <a:t>	You run out of money</a:t>
            </a:r>
          </a:p>
          <a:p>
            <a:pPr lvl="1"/>
            <a:r>
              <a:rPr lang="en-US" dirty="0" smtClean="0"/>
              <a:t>	You run out of time,  or the customer call it off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15</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gathered our requirements, </a:t>
            </a:r>
          </a:p>
          <a:p>
            <a:r>
              <a:rPr lang="en-US" dirty="0" smtClean="0"/>
              <a:t>Planned our releases, </a:t>
            </a:r>
          </a:p>
          <a:p>
            <a:r>
              <a:rPr lang="en-US" dirty="0" smtClean="0"/>
              <a:t>Planned and the current iteration, </a:t>
            </a:r>
          </a:p>
          <a:p>
            <a:r>
              <a:rPr lang="en-US" dirty="0" smtClean="0"/>
              <a:t>We are at the end of the iteration and our customers have accepted the code, so next we need to deploy our changes.</a:t>
            </a:r>
          </a:p>
          <a:p>
            <a:endParaRPr lang="en-US" dirty="0" smtClean="0"/>
          </a:p>
          <a:p>
            <a:r>
              <a:rPr lang="en-US" dirty="0" smtClean="0"/>
              <a:t>Here is where Agile gains a lot of interest over waterfall, we have just delivered value to our customer, functionality that they can use and benefit from right now.</a:t>
            </a:r>
          </a:p>
          <a:p>
            <a:endParaRPr lang="en-US" dirty="0" smtClean="0"/>
          </a:p>
          <a:p>
            <a:r>
              <a:rPr lang="en-US" dirty="0" smtClean="0"/>
              <a:t>Remember this is every 1 – 6 months not years.</a:t>
            </a:r>
          </a:p>
          <a:p>
            <a:endParaRPr lang="en-US" dirty="0" smtClean="0"/>
          </a:p>
          <a:p>
            <a:r>
              <a:rPr lang="en-US" dirty="0" smtClean="0"/>
              <a:t>If the project was stopped at this point we have already delivered value to our client</a:t>
            </a:r>
          </a:p>
          <a:p>
            <a:endParaRPr lang="en-US" dirty="0" smtClean="0"/>
          </a:p>
          <a:p>
            <a:r>
              <a:rPr lang="en-US" dirty="0" smtClean="0"/>
              <a:t>Are we done?  </a:t>
            </a:r>
          </a:p>
          <a:p>
            <a:r>
              <a:rPr lang="en-US" dirty="0" smtClean="0"/>
              <a:t>No, we have several more releases to work through to get all the features implemented.</a:t>
            </a:r>
          </a:p>
          <a:p>
            <a:endParaRPr lang="en-US" dirty="0" smtClean="0"/>
          </a:p>
          <a:p>
            <a:r>
              <a:rPr lang="en-US" dirty="0" smtClean="0"/>
              <a:t>I mentioned done, finding out when a project is done is a problematic regardless of the project approach. </a:t>
            </a:r>
          </a:p>
          <a:p>
            <a:pPr lvl="1"/>
            <a:endParaRPr lang="en-US" dirty="0" smtClean="0"/>
          </a:p>
          <a:p>
            <a:pPr lvl="1"/>
            <a:r>
              <a:rPr lang="en-US" dirty="0" smtClean="0"/>
              <a:t>How do you determine done on your projects today?</a:t>
            </a:r>
          </a:p>
          <a:p>
            <a:pPr lvl="1"/>
            <a:r>
              <a:rPr lang="en-US" dirty="0" smtClean="0"/>
              <a:t>You determine done in an agile project the same ways you do in a waterfall project.</a:t>
            </a:r>
          </a:p>
          <a:p>
            <a:pPr lvl="1"/>
            <a:endParaRPr lang="en-US" dirty="0" smtClean="0"/>
          </a:p>
          <a:p>
            <a:pPr lvl="1"/>
            <a:r>
              <a:rPr lang="en-US" dirty="0" smtClean="0"/>
              <a:t>	All of the features have been implemented</a:t>
            </a:r>
          </a:p>
          <a:p>
            <a:pPr lvl="1"/>
            <a:r>
              <a:rPr lang="en-US" dirty="0" smtClean="0"/>
              <a:t>	You run out of money</a:t>
            </a:r>
          </a:p>
          <a:p>
            <a:pPr lvl="1"/>
            <a:r>
              <a:rPr lang="en-US" dirty="0" smtClean="0"/>
              <a:t>	You run out of time,  or the customer call it off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16</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Tell reams of documentation story.</a:t>
            </a:r>
          </a:p>
          <a:p>
            <a:endParaRPr lang="en-GB" dirty="0" smtClean="0"/>
          </a:p>
          <a:p>
            <a:r>
              <a:rPr lang="en-GB" dirty="0" smtClean="0"/>
              <a:t>The important thing to understand about the four value statements is that while you should value the concepts on the right hand side, you should value the things on the left hand side even more.</a:t>
            </a:r>
            <a:endParaRPr lang="en-US" dirty="0" smtClean="0"/>
          </a:p>
          <a:p>
            <a:r>
              <a:rPr lang="en-US" dirty="0" smtClean="0"/>
              <a:t>A good way to think about it is that it defines preferences, not alternatives, encouraging a focus on certain areas but not eliminating others.</a:t>
            </a:r>
          </a:p>
          <a:p>
            <a:r>
              <a:rPr lang="en-US" dirty="0" smtClean="0"/>
              <a:t> </a:t>
            </a:r>
          </a:p>
          <a:p>
            <a:r>
              <a:rPr lang="en-US" dirty="0" smtClean="0"/>
              <a:t>Does this make sense to everyone, that this is a spectrum, a set of preferences not one or the other?</a:t>
            </a:r>
          </a:p>
          <a:p>
            <a:endParaRPr lang="en-GB" dirty="0" smtClean="0"/>
          </a:p>
        </p:txBody>
      </p:sp>
      <p:sp>
        <p:nvSpPr>
          <p:cNvPr id="4" name="Slide Number Placeholder 3"/>
          <p:cNvSpPr>
            <a:spLocks noGrp="1"/>
          </p:cNvSpPr>
          <p:nvPr>
            <p:ph type="sldNum" sz="quarter" idx="10"/>
          </p:nvPr>
        </p:nvSpPr>
        <p:spPr/>
        <p:txBody>
          <a:bodyPr/>
          <a:lstStyle/>
          <a:p>
            <a:fld id="{65D770A3-49EB-4A4B-94D4-C81677128B20}" type="slidenum">
              <a:rPr lang="en-US" smtClean="0"/>
              <a:t>4</a:t>
            </a:fld>
            <a:endParaRPr lang="en-US"/>
          </a:p>
        </p:txBody>
      </p:sp>
    </p:spTree>
    <p:extLst>
      <p:ext uri="{BB962C8B-B14F-4D97-AF65-F5344CB8AC3E}">
        <p14:creationId xmlns:p14="http://schemas.microsoft.com/office/powerpoint/2010/main" val="219519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Iterative and Incremental Development is at the core of Agile Software Development.</a:t>
            </a:r>
          </a:p>
          <a:p>
            <a:endParaRPr lang="en-US" dirty="0" smtClean="0"/>
          </a:p>
          <a:p>
            <a:r>
              <a:rPr lang="en-US" dirty="0" smtClean="0"/>
              <a:t>Iterative and Incremental development (IID) has been around longer than you might think.</a:t>
            </a:r>
          </a:p>
          <a:p>
            <a:r>
              <a:rPr lang="en-US" dirty="0" smtClean="0"/>
              <a:t>EVO, short for Evolutionary Project Management, is possibly the oldest with significant agile and adaptive qualities; first taking shape in the 1960’s and published in 1976.</a:t>
            </a:r>
          </a:p>
          <a:p>
            <a:endParaRPr lang="en-US" dirty="0" smtClean="0"/>
          </a:p>
          <a:p>
            <a:r>
              <a:rPr lang="en-US" dirty="0" smtClean="0"/>
              <a:t>It promoted:</a:t>
            </a:r>
          </a:p>
          <a:p>
            <a:pPr lvl="1"/>
            <a:r>
              <a:rPr lang="en-US" dirty="0" smtClean="0"/>
              <a:t>Short iterations</a:t>
            </a:r>
          </a:p>
          <a:p>
            <a:pPr lvl="1"/>
            <a:r>
              <a:rPr lang="en-US" dirty="0" smtClean="0"/>
              <a:t>Evolutionary requirements and design</a:t>
            </a:r>
          </a:p>
          <a:p>
            <a:pPr lvl="1"/>
            <a:r>
              <a:rPr lang="en-US" dirty="0" smtClean="0"/>
              <a:t>Adaptive client-driven 0r value-driven planning</a:t>
            </a:r>
          </a:p>
          <a:p>
            <a:pPr lvl="1"/>
            <a:r>
              <a:rPr lang="en-US" dirty="0" smtClean="0"/>
              <a:t>Quantifiable measurements of value and progress</a:t>
            </a:r>
          </a:p>
          <a:p>
            <a:pPr lvl="1"/>
            <a:r>
              <a:rPr lang="en-US" dirty="0" smtClean="0"/>
              <a:t>Defining all quality requirements with numerical measures</a:t>
            </a:r>
          </a:p>
          <a:p>
            <a:endParaRPr lang="en-US" dirty="0" smtClean="0"/>
          </a:p>
          <a:p>
            <a:r>
              <a:rPr lang="en-US" dirty="0" smtClean="0"/>
              <a:t>Go over slide…</a:t>
            </a:r>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5</a:t>
            </a:fld>
            <a:endParaRPr lang="en-US"/>
          </a:p>
        </p:txBody>
      </p:sp>
    </p:spTree>
    <p:extLst>
      <p:ext uri="{BB962C8B-B14F-4D97-AF65-F5344CB8AC3E}">
        <p14:creationId xmlns:p14="http://schemas.microsoft.com/office/powerpoint/2010/main" val="52360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6</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agile software development a user story serves the purpose of documenting the requirement.</a:t>
            </a:r>
          </a:p>
          <a:p>
            <a:endParaRPr lang="en-US" dirty="0" smtClean="0"/>
          </a:p>
          <a:p>
            <a:r>
              <a:rPr lang="en-US" dirty="0" smtClean="0"/>
              <a:t>The </a:t>
            </a:r>
            <a:r>
              <a:rPr lang="en-US" i="1" dirty="0" smtClean="0"/>
              <a:t>user stories</a:t>
            </a:r>
            <a:r>
              <a:rPr lang="en-US" dirty="0" smtClean="0"/>
              <a:t> should be written by the customers for a software project and are their main instrument to influence the development of the software.</a:t>
            </a:r>
          </a:p>
          <a:p>
            <a:endParaRPr lang="en-US" i="1" dirty="0" smtClean="0"/>
          </a:p>
          <a:p>
            <a:r>
              <a:rPr lang="en-US" dirty="0" smtClean="0"/>
              <a:t>We are not going to do a deep dive into user stories, we will simply define them as a system enhancement defined by the customer.  It is similar to a use case in purpose but not in form, it is probably closer to a use case brief.</a:t>
            </a:r>
          </a:p>
          <a:p>
            <a:endParaRPr lang="en-US" dirty="0" smtClean="0"/>
          </a:p>
          <a:p>
            <a:r>
              <a:rPr lang="en-US" dirty="0" smtClean="0"/>
              <a:t>This is an example of a simple user story</a:t>
            </a:r>
          </a:p>
          <a:p>
            <a:endParaRPr lang="en-US" dirty="0" smtClean="0"/>
          </a:p>
          <a:p>
            <a:r>
              <a:rPr lang="en-US" dirty="0" smtClean="0"/>
              <a:t>They are usually in the form of AS a [role], I want to [ACTION], so that [VALUE]</a:t>
            </a:r>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7</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requirement?</a:t>
            </a:r>
          </a:p>
          <a:p>
            <a:endParaRPr lang="en-US" dirty="0" smtClean="0"/>
          </a:p>
          <a:p>
            <a:r>
              <a:rPr lang="en-US" dirty="0" smtClean="0"/>
              <a:t>SLOW DOWN, silence is good</a:t>
            </a:r>
          </a:p>
          <a:p>
            <a:endParaRPr lang="en-US" dirty="0" smtClean="0"/>
          </a:p>
          <a:p>
            <a:r>
              <a:rPr lang="en-US" dirty="0" smtClean="0"/>
              <a:t>REPEAT FOR AUDIENCE</a:t>
            </a:r>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8</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 of these are project task that involve the whole team.  Whole</a:t>
            </a:r>
            <a:r>
              <a:rPr lang="en-US" baseline="0" dirty="0" smtClean="0"/>
              <a:t> team is another concept of Agile teams.  Whole team includes the Project Manager, Business Analyst, Developers, Testers, and most important the customer or the Product owner.  </a:t>
            </a:r>
          </a:p>
          <a:p>
            <a:endParaRPr lang="en-US" baseline="0" dirty="0" smtClean="0"/>
          </a:p>
          <a:p>
            <a:r>
              <a:rPr lang="en-US" baseline="0" dirty="0" smtClean="0"/>
              <a:t>It is also important to note that members of the team may play more than one role during an iteration.  So someone that codes may also work on driving more details on user stories as well.  Everyone has input, everyone is involved.  </a:t>
            </a:r>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9</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iteration is a short, small scope loop through a full software life cycle.  You could look at it as a trip through a mini waterfall. </a:t>
            </a:r>
          </a:p>
          <a:p>
            <a:endParaRPr lang="en-US" dirty="0" smtClean="0"/>
          </a:p>
          <a:p>
            <a:r>
              <a:rPr lang="en-US" dirty="0" smtClean="0"/>
              <a:t>Planning here is how you are going to plan your work for the current iteration.</a:t>
            </a:r>
          </a:p>
          <a:p>
            <a:endParaRPr lang="en-US" dirty="0" smtClean="0"/>
          </a:p>
          <a:p>
            <a:r>
              <a:rPr lang="en-US" dirty="0" smtClean="0"/>
              <a:t>The</a:t>
            </a:r>
            <a:r>
              <a:rPr lang="en-US" baseline="0" dirty="0" smtClean="0"/>
              <a:t> User Stories for the current iteration are broken</a:t>
            </a:r>
            <a:r>
              <a:rPr lang="en-US" dirty="0" smtClean="0"/>
              <a:t> down to detail task and acceptance criteria for each of them is defined.  These are used in testing to determine has the requirement been meet</a:t>
            </a:r>
          </a:p>
          <a:p>
            <a:endParaRPr lang="en-US" dirty="0" smtClean="0"/>
          </a:p>
          <a:p>
            <a:r>
              <a:rPr lang="en-US" dirty="0" smtClean="0"/>
              <a:t>Design and Development are done simultaneously in some cases, and here design is used more to talk about the design of the code,</a:t>
            </a:r>
            <a:r>
              <a:rPr lang="en-US" baseline="0" dirty="0" smtClean="0"/>
              <a:t> applying good Object Oriented Principles, Design Patterns, etc.  Creating agile code.</a:t>
            </a:r>
            <a:endParaRPr lang="en-US" dirty="0" smtClean="0"/>
          </a:p>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10</a:t>
            </a:fld>
            <a:endParaRPr lang="en-US"/>
          </a:p>
        </p:txBody>
      </p:sp>
    </p:spTree>
    <p:extLst>
      <p:ext uri="{BB962C8B-B14F-4D97-AF65-F5344CB8AC3E}">
        <p14:creationId xmlns:p14="http://schemas.microsoft.com/office/powerpoint/2010/main" val="729993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D770A3-49EB-4A4B-94D4-C81677128B20}" type="slidenum">
              <a:rPr lang="en-US" smtClean="0"/>
              <a:t>11</a:t>
            </a:fld>
            <a:endParaRPr lang="en-US"/>
          </a:p>
        </p:txBody>
      </p:sp>
    </p:spTree>
    <p:extLst>
      <p:ext uri="{BB962C8B-B14F-4D97-AF65-F5344CB8AC3E}">
        <p14:creationId xmlns:p14="http://schemas.microsoft.com/office/powerpoint/2010/main" val="72999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D94186-9486-4D57-96F6-E24C2178E487}" type="datetimeFigureOut">
              <a:rPr lang="en-US" smtClean="0"/>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111545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94186-9486-4D57-96F6-E24C2178E487}" type="datetimeFigureOut">
              <a:rPr lang="en-US" smtClean="0"/>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42548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94186-9486-4D57-96F6-E24C2178E487}" type="datetimeFigureOut">
              <a:rPr lang="en-US" smtClean="0"/>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48473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D94186-9486-4D57-96F6-E24C2178E487}" type="datetimeFigureOut">
              <a:rPr lang="en-US" smtClean="0"/>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382844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D94186-9486-4D57-96F6-E24C2178E487}" type="datetimeFigureOut">
              <a:rPr lang="en-US" smtClean="0"/>
              <a:t>2/8/2012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56212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D94186-9486-4D57-96F6-E24C2178E487}" type="datetimeFigureOut">
              <a:rPr lang="en-US" smtClean="0"/>
              <a:t>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101687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D94186-9486-4D57-96F6-E24C2178E487}" type="datetimeFigureOut">
              <a:rPr lang="en-US" smtClean="0"/>
              <a:t>2/8/2012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9375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D94186-9486-4D57-96F6-E24C2178E487}" type="datetimeFigureOut">
              <a:rPr lang="en-US" smtClean="0"/>
              <a:t>2/8/2012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171510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94186-9486-4D57-96F6-E24C2178E487}" type="datetimeFigureOut">
              <a:rPr lang="en-US" smtClean="0"/>
              <a:t>2/8/2012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234117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94186-9486-4D57-96F6-E24C2178E487}" type="datetimeFigureOut">
              <a:rPr lang="en-US" smtClean="0"/>
              <a:t>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163865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94186-9486-4D57-96F6-E24C2178E487}" type="datetimeFigureOut">
              <a:rPr lang="en-US" smtClean="0"/>
              <a:t>2/8/2012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72DCD2-11EB-418B-93FF-F345D488E0BD}" type="slidenum">
              <a:rPr lang="en-US" smtClean="0"/>
              <a:t>‹#›</a:t>
            </a:fld>
            <a:endParaRPr lang="en-US"/>
          </a:p>
        </p:txBody>
      </p:sp>
    </p:spTree>
    <p:extLst>
      <p:ext uri="{BB962C8B-B14F-4D97-AF65-F5344CB8AC3E}">
        <p14:creationId xmlns:p14="http://schemas.microsoft.com/office/powerpoint/2010/main" val="310896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D94186-9486-4D57-96F6-E24C2178E487}" type="datetimeFigureOut">
              <a:rPr lang="en-US" smtClean="0"/>
              <a:t>2/8/2012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2DCD2-11EB-418B-93FF-F345D488E0BD}" type="slidenum">
              <a:rPr lang="en-US" smtClean="0"/>
              <a:t>‹#›</a:t>
            </a:fld>
            <a:endParaRPr lang="en-US"/>
          </a:p>
        </p:txBody>
      </p:sp>
    </p:spTree>
    <p:extLst>
      <p:ext uri="{BB962C8B-B14F-4D97-AF65-F5344CB8AC3E}">
        <p14:creationId xmlns:p14="http://schemas.microsoft.com/office/powerpoint/2010/main" val="2950262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Microsoft_Excel_97-2003_Worksheet1.xls"/></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438400"/>
            <a:ext cx="8763000" cy="914400"/>
          </a:xfrm>
        </p:spPr>
        <p:txBody>
          <a:bodyPr>
            <a:normAutofit/>
          </a:bodyPr>
          <a:lstStyle/>
          <a:p>
            <a:r>
              <a:rPr lang="en-US" sz="3200" dirty="0" smtClean="0">
                <a:solidFill>
                  <a:srgbClr val="00B0F0"/>
                </a:solidFill>
                <a:latin typeface="Segoe UI" pitchFamily="34" charset="0"/>
                <a:ea typeface="Segoe UI" pitchFamily="34" charset="0"/>
                <a:cs typeface="Segoe UI" pitchFamily="34" charset="0"/>
              </a:rPr>
              <a:t>Introduction to Agile Software Development</a:t>
            </a:r>
            <a:endParaRPr lang="en-US" sz="3200" dirty="0">
              <a:solidFill>
                <a:srgbClr val="00B0F0"/>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91000" y="3657600"/>
            <a:ext cx="4267200" cy="685800"/>
          </a:xfrm>
        </p:spPr>
        <p:txBody>
          <a:bodyPr>
            <a:normAutofit/>
          </a:bodyPr>
          <a:lstStyle/>
          <a:p>
            <a:pPr algn="l"/>
            <a:r>
              <a:rPr lang="en-US" sz="2400" dirty="0" smtClean="0">
                <a:latin typeface="Segoe UI" pitchFamily="34" charset="0"/>
                <a:ea typeface="Segoe UI" pitchFamily="34" charset="0"/>
                <a:cs typeface="Segoe UI" pitchFamily="34" charset="0"/>
              </a:rPr>
              <a:t>Jay Smith – Tyson Foods, Inc.</a:t>
            </a: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3255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The Iteration</a:t>
            </a:r>
            <a:endParaRPr lang="en-US" sz="3200" dirty="0">
              <a:solidFill>
                <a:srgbClr val="00B0F0"/>
              </a:solidFill>
              <a:latin typeface="Segoe UI" pitchFamily="34" charset="0"/>
              <a:ea typeface="Segoe UI" pitchFamily="34" charset="0"/>
              <a:cs typeface="Segoe UI" pitchFamily="34" charset="0"/>
            </a:endParaRPr>
          </a:p>
        </p:txBody>
      </p:sp>
      <p:sp>
        <p:nvSpPr>
          <p:cNvPr id="4" name="Content Placeholder 3"/>
          <p:cNvSpPr>
            <a:spLocks noGrp="1"/>
          </p:cNvSpPr>
          <p:nvPr>
            <p:ph idx="1"/>
          </p:nvPr>
        </p:nvSpPr>
        <p:spPr/>
        <p:txBody>
          <a:bodyPr>
            <a:normAutofit fontScale="85000" lnSpcReduction="20000"/>
          </a:bodyPr>
          <a:lstStyle/>
          <a:p>
            <a:pPr marL="0" indent="0">
              <a:buNone/>
            </a:pPr>
            <a:r>
              <a:rPr lang="en-US" sz="3100" dirty="0" smtClean="0">
                <a:solidFill>
                  <a:srgbClr val="00B0F0"/>
                </a:solidFill>
                <a:latin typeface="Segoe UI" pitchFamily="34" charset="0"/>
                <a:ea typeface="Segoe UI" pitchFamily="34" charset="0"/>
                <a:cs typeface="Segoe UI" pitchFamily="34" charset="0"/>
              </a:rPr>
              <a:t>Planning</a:t>
            </a:r>
          </a:p>
          <a:p>
            <a:pPr marL="457200" lvl="1" indent="0">
              <a:buNone/>
            </a:pPr>
            <a:r>
              <a:rPr lang="en-US" sz="2300" dirty="0" smtClean="0">
                <a:latin typeface="Segoe UI" pitchFamily="34" charset="0"/>
                <a:ea typeface="Segoe UI" pitchFamily="34" charset="0"/>
                <a:cs typeface="Segoe UI" pitchFamily="34" charset="0"/>
              </a:rPr>
              <a:t>The iteration plan is constructed to identify items that should be developed in this iteration</a:t>
            </a:r>
          </a:p>
          <a:p>
            <a:pPr marL="0" indent="0">
              <a:buNone/>
            </a:pPr>
            <a:r>
              <a:rPr lang="en-US" sz="3100" dirty="0" smtClean="0">
                <a:solidFill>
                  <a:srgbClr val="00B0F0"/>
                </a:solidFill>
                <a:latin typeface="Segoe UI" pitchFamily="34" charset="0"/>
                <a:ea typeface="Segoe UI" pitchFamily="34" charset="0"/>
                <a:cs typeface="Segoe UI" pitchFamily="34" charset="0"/>
              </a:rPr>
              <a:t>Analysis</a:t>
            </a:r>
          </a:p>
          <a:p>
            <a:pPr marL="457200" lvl="1" indent="0">
              <a:buNone/>
            </a:pPr>
            <a:r>
              <a:rPr lang="en-US" sz="2300" dirty="0" smtClean="0">
                <a:latin typeface="Segoe UI" pitchFamily="34" charset="0"/>
                <a:ea typeface="Segoe UI" pitchFamily="34" charset="0"/>
                <a:cs typeface="Segoe UI" pitchFamily="34" charset="0"/>
              </a:rPr>
              <a:t>User Stories in this iteration are further detailed to a level required for the developers to work, acceptance criteria is defined</a:t>
            </a:r>
          </a:p>
          <a:p>
            <a:pPr marL="0" indent="0">
              <a:buNone/>
            </a:pPr>
            <a:r>
              <a:rPr lang="en-US" sz="3100" dirty="0" smtClean="0">
                <a:solidFill>
                  <a:srgbClr val="00B0F0"/>
                </a:solidFill>
                <a:latin typeface="Segoe UI" pitchFamily="34" charset="0"/>
                <a:ea typeface="Segoe UI" pitchFamily="34" charset="0"/>
                <a:cs typeface="Segoe UI" pitchFamily="34" charset="0"/>
              </a:rPr>
              <a:t>Design</a:t>
            </a:r>
          </a:p>
          <a:p>
            <a:pPr marL="457200" lvl="1" indent="0">
              <a:buNone/>
            </a:pPr>
            <a:r>
              <a:rPr lang="en-US" sz="2300" dirty="0" smtClean="0">
                <a:latin typeface="Segoe UI" pitchFamily="34" charset="0"/>
                <a:ea typeface="Segoe UI" pitchFamily="34" charset="0"/>
                <a:cs typeface="Segoe UI" pitchFamily="34" charset="0"/>
              </a:rPr>
              <a:t>The design is also flushed out to identify any refactoring that may need to occur</a:t>
            </a:r>
          </a:p>
          <a:p>
            <a:pPr marL="0" indent="0">
              <a:buNone/>
            </a:pPr>
            <a:r>
              <a:rPr lang="en-US" sz="3100" dirty="0" smtClean="0">
                <a:solidFill>
                  <a:srgbClr val="00B0F0"/>
                </a:solidFill>
                <a:latin typeface="Segoe UI" pitchFamily="34" charset="0"/>
                <a:ea typeface="Segoe UI" pitchFamily="34" charset="0"/>
                <a:cs typeface="Segoe UI" pitchFamily="34" charset="0"/>
              </a:rPr>
              <a:t>Develop</a:t>
            </a:r>
          </a:p>
          <a:p>
            <a:pPr marL="457200" lvl="1" indent="0">
              <a:buNone/>
            </a:pPr>
            <a:r>
              <a:rPr lang="en-US" sz="2300" dirty="0" smtClean="0">
                <a:latin typeface="Segoe UI" pitchFamily="34" charset="0"/>
                <a:ea typeface="Segoe UI" pitchFamily="34" charset="0"/>
                <a:cs typeface="Segoe UI" pitchFamily="34" charset="0"/>
              </a:rPr>
              <a:t>Where the magic happens….</a:t>
            </a:r>
          </a:p>
          <a:p>
            <a:pPr marL="0" indent="0">
              <a:buNone/>
            </a:pPr>
            <a:r>
              <a:rPr lang="en-US" sz="3100" dirty="0" smtClean="0">
                <a:solidFill>
                  <a:srgbClr val="00B0F0"/>
                </a:solidFill>
                <a:latin typeface="Segoe UI" pitchFamily="34" charset="0"/>
                <a:ea typeface="Segoe UI" pitchFamily="34" charset="0"/>
                <a:cs typeface="Segoe UI" pitchFamily="34" charset="0"/>
              </a:rPr>
              <a:t>Test</a:t>
            </a:r>
          </a:p>
          <a:p>
            <a:pPr marL="457200" lvl="1" indent="0">
              <a:buNone/>
            </a:pPr>
            <a:r>
              <a:rPr lang="en-US" sz="2300" dirty="0" smtClean="0">
                <a:latin typeface="Segoe UI" pitchFamily="34" charset="0"/>
                <a:ea typeface="Segoe UI" pitchFamily="34" charset="0"/>
                <a:cs typeface="Segoe UI" pitchFamily="34" charset="0"/>
              </a:rPr>
              <a:t>This includes, unit, integration, and user acceptance testing</a:t>
            </a:r>
          </a:p>
          <a:p>
            <a:pPr marL="0" indent="0">
              <a:buNone/>
            </a:pP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2266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The Iteration Board</a:t>
            </a:r>
            <a:endParaRPr lang="en-US" sz="3200" dirty="0">
              <a:solidFill>
                <a:srgbClr val="00B0F0"/>
              </a:solidFill>
              <a:latin typeface="Segoe UI" pitchFamily="34" charset="0"/>
              <a:ea typeface="Segoe UI" pitchFamily="34" charset="0"/>
              <a:cs typeface="Segoe U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06183012"/>
              </p:ext>
            </p:extLst>
          </p:nvPr>
        </p:nvGraphicFramePr>
        <p:xfrm>
          <a:off x="762000" y="1219200"/>
          <a:ext cx="7467600" cy="5029200"/>
        </p:xfrm>
        <a:graphic>
          <a:graphicData uri="http://schemas.openxmlformats.org/drawingml/2006/table">
            <a:tbl>
              <a:tblPr firstRow="1" bandRow="1">
                <a:effectLst>
                  <a:outerShdw blurRad="50800" dist="50800" dir="5400000" algn="ctr" rotWithShape="0">
                    <a:schemeClr val="bg1">
                      <a:lumMod val="75000"/>
                    </a:schemeClr>
                  </a:outerShdw>
                </a:effectLst>
                <a:tableStyleId>{5940675A-B579-460E-94D1-54222C63F5DA}</a:tableStyleId>
              </a:tblPr>
              <a:tblGrid>
                <a:gridCol w="1447800"/>
                <a:gridCol w="1447800"/>
                <a:gridCol w="1295400"/>
                <a:gridCol w="3276600"/>
              </a:tblGrid>
              <a:tr h="838200">
                <a:tc>
                  <a:txBody>
                    <a:bodyPr/>
                    <a:lstStyle/>
                    <a:p>
                      <a:pPr algn="ctr"/>
                      <a:r>
                        <a:rPr lang="en-US" dirty="0" smtClean="0"/>
                        <a:t>User</a:t>
                      </a:r>
                      <a:r>
                        <a:rPr lang="en-US" baseline="0" dirty="0" smtClean="0"/>
                        <a:t> Stories</a:t>
                      </a:r>
                      <a:endParaRPr lang="en-US" dirty="0"/>
                    </a:p>
                  </a:txBody>
                  <a:tcPr/>
                </a:tc>
                <a:tc>
                  <a:txBody>
                    <a:bodyPr/>
                    <a:lstStyle/>
                    <a:p>
                      <a:pPr algn="ctr"/>
                      <a:r>
                        <a:rPr lang="en-US" dirty="0" smtClean="0"/>
                        <a:t>Active Tasks</a:t>
                      </a:r>
                      <a:endParaRPr lang="en-US" dirty="0"/>
                    </a:p>
                  </a:txBody>
                  <a:tcPr/>
                </a:tc>
                <a:tc>
                  <a:txBody>
                    <a:bodyPr/>
                    <a:lstStyle/>
                    <a:p>
                      <a:pPr algn="ctr"/>
                      <a:r>
                        <a:rPr lang="en-US" dirty="0" smtClean="0"/>
                        <a:t>Completed Tasks</a:t>
                      </a:r>
                      <a:endParaRPr lang="en-US" dirty="0"/>
                    </a:p>
                  </a:txBody>
                  <a:tcPr/>
                </a:tc>
                <a:tc rowSpan="2">
                  <a:txBody>
                    <a:bodyPr/>
                    <a:lstStyle/>
                    <a:p>
                      <a:pPr algn="ctr"/>
                      <a:endParaRPr lang="en-US" dirty="0"/>
                    </a:p>
                  </a:txBody>
                  <a:tcPr/>
                </a:tc>
              </a:tr>
              <a:tr h="838200">
                <a:tc>
                  <a:txBody>
                    <a:bodyPr/>
                    <a:lstStyle/>
                    <a:p>
                      <a:endParaRPr lang="en-US"/>
                    </a:p>
                  </a:txBody>
                  <a:tcPr/>
                </a:tc>
                <a:tc>
                  <a:txBody>
                    <a:bodyPr/>
                    <a:lstStyle/>
                    <a:p>
                      <a:endParaRPr lang="en-US"/>
                    </a:p>
                  </a:txBody>
                  <a:tcPr/>
                </a:tc>
                <a:tc>
                  <a:txBody>
                    <a:bodyPr/>
                    <a:lstStyle/>
                    <a:p>
                      <a:endParaRPr lang="en-US"/>
                    </a:p>
                  </a:txBody>
                  <a:tcPr/>
                </a:tc>
                <a:tc vMerge="1">
                  <a:txBody>
                    <a:bodyPr/>
                    <a:lstStyle/>
                    <a:p>
                      <a:endParaRPr lang="en-US" dirty="0"/>
                    </a:p>
                  </a:txBody>
                  <a:tcPr/>
                </a:tc>
              </a:tr>
              <a:tr h="838200">
                <a:tc>
                  <a:txBody>
                    <a:bodyPr/>
                    <a:lstStyle/>
                    <a:p>
                      <a:endParaRPr lang="en-US"/>
                    </a:p>
                  </a:txBody>
                  <a:tcPr/>
                </a:tc>
                <a:tc>
                  <a:txBody>
                    <a:bodyPr/>
                    <a:lstStyle/>
                    <a:p>
                      <a:endParaRPr lang="en-US"/>
                    </a:p>
                  </a:txBody>
                  <a:tcPr/>
                </a:tc>
                <a:tc>
                  <a:txBody>
                    <a:bodyPr/>
                    <a:lstStyle/>
                    <a:p>
                      <a:endParaRPr lang="en-US"/>
                    </a:p>
                  </a:txBody>
                  <a:tcPr/>
                </a:tc>
                <a:tc rowSpan="2">
                  <a:txBody>
                    <a:bodyPr/>
                    <a:lstStyle/>
                    <a:p>
                      <a:endParaRPr lang="en-US" dirty="0"/>
                    </a:p>
                  </a:txBody>
                  <a:tcPr/>
                </a:tc>
              </a:tr>
              <a:tr h="838200">
                <a:tc>
                  <a:txBody>
                    <a:bodyPr/>
                    <a:lstStyle/>
                    <a:p>
                      <a:endParaRPr lang="en-US"/>
                    </a:p>
                  </a:txBody>
                  <a:tcPr/>
                </a:tc>
                <a:tc>
                  <a:txBody>
                    <a:bodyPr/>
                    <a:lstStyle/>
                    <a:p>
                      <a:endParaRPr lang="en-US"/>
                    </a:p>
                  </a:txBody>
                  <a:tcPr/>
                </a:tc>
                <a:tc>
                  <a:txBody>
                    <a:bodyPr/>
                    <a:lstStyle/>
                    <a:p>
                      <a:endParaRPr lang="en-US"/>
                    </a:p>
                  </a:txBody>
                  <a:tcPr/>
                </a:tc>
                <a:tc vMerge="1">
                  <a:txBody>
                    <a:bodyPr/>
                    <a:lstStyle/>
                    <a:p>
                      <a:endParaRPr lang="en-US" dirty="0"/>
                    </a:p>
                  </a:txBody>
                  <a:tcPr/>
                </a:tc>
              </a:tr>
              <a:tr h="838200">
                <a:tc>
                  <a:txBody>
                    <a:bodyPr/>
                    <a:lstStyle/>
                    <a:p>
                      <a:endParaRPr lang="en-US"/>
                    </a:p>
                  </a:txBody>
                  <a:tcPr/>
                </a:tc>
                <a:tc>
                  <a:txBody>
                    <a:bodyPr/>
                    <a:lstStyle/>
                    <a:p>
                      <a:endParaRPr lang="en-US"/>
                    </a:p>
                  </a:txBody>
                  <a:tcPr/>
                </a:tc>
                <a:tc>
                  <a:txBody>
                    <a:bodyPr/>
                    <a:lstStyle/>
                    <a:p>
                      <a:endParaRPr lang="en-US"/>
                    </a:p>
                  </a:txBody>
                  <a:tcPr/>
                </a:tc>
                <a:tc rowSpan="2">
                  <a:txBody>
                    <a:bodyPr/>
                    <a:lstStyle/>
                    <a:p>
                      <a:endParaRPr lang="en-US" dirty="0"/>
                    </a:p>
                  </a:txBody>
                  <a:tcPr/>
                </a:tc>
              </a:tr>
              <a:tr h="838200">
                <a:tc>
                  <a:txBody>
                    <a:bodyPr/>
                    <a:lstStyle/>
                    <a:p>
                      <a:endParaRPr lang="en-US"/>
                    </a:p>
                  </a:txBody>
                  <a:tcPr/>
                </a:tc>
                <a:tc>
                  <a:txBody>
                    <a:bodyPr/>
                    <a:lstStyle/>
                    <a:p>
                      <a:endParaRPr lang="en-US"/>
                    </a:p>
                  </a:txBody>
                  <a:tcPr/>
                </a:tc>
                <a:tc>
                  <a:txBody>
                    <a:bodyPr/>
                    <a:lstStyle/>
                    <a:p>
                      <a:endParaRPr lang="en-US" dirty="0"/>
                    </a:p>
                  </a:txBody>
                  <a:tcPr/>
                </a:tc>
                <a:tc vMerge="1">
                  <a:txBody>
                    <a:bodyPr/>
                    <a:lstStyle/>
                    <a:p>
                      <a:endParaRPr lang="en-US" dirty="0"/>
                    </a:p>
                  </a:txBody>
                  <a:tcPr/>
                </a:tc>
              </a:tr>
            </a:tbl>
          </a:graphicData>
        </a:graphic>
      </p:graphicFrame>
    </p:spTree>
    <p:extLst>
      <p:ext uri="{BB962C8B-B14F-4D97-AF65-F5344CB8AC3E}">
        <p14:creationId xmlns:p14="http://schemas.microsoft.com/office/powerpoint/2010/main" val="694555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The </a:t>
            </a:r>
            <a:r>
              <a:rPr lang="en-US" sz="3200" dirty="0" err="1" smtClean="0">
                <a:solidFill>
                  <a:srgbClr val="00B0F0"/>
                </a:solidFill>
                <a:latin typeface="Segoe UI" pitchFamily="34" charset="0"/>
                <a:ea typeface="Segoe UI" pitchFamily="34" charset="0"/>
                <a:cs typeface="Segoe UI" pitchFamily="34" charset="0"/>
              </a:rPr>
              <a:t>Burndown</a:t>
            </a:r>
            <a:r>
              <a:rPr lang="en-US" sz="3200" dirty="0" smtClean="0">
                <a:solidFill>
                  <a:srgbClr val="00B0F0"/>
                </a:solidFill>
                <a:latin typeface="Segoe UI" pitchFamily="34" charset="0"/>
                <a:ea typeface="Segoe UI" pitchFamily="34" charset="0"/>
                <a:cs typeface="Segoe UI" pitchFamily="34" charset="0"/>
              </a:rPr>
              <a:t> Chart</a:t>
            </a:r>
            <a:endParaRPr lang="en-US" sz="3200" dirty="0">
              <a:solidFill>
                <a:srgbClr val="00B0F0"/>
              </a:solidFill>
              <a:latin typeface="Segoe UI" pitchFamily="34" charset="0"/>
              <a:ea typeface="Segoe UI" pitchFamily="34" charset="0"/>
              <a:cs typeface="Segoe UI" pitchFamily="34" charset="0"/>
            </a:endParaRPr>
          </a:p>
        </p:txBody>
      </p:sp>
      <p:graphicFrame>
        <p:nvGraphicFramePr>
          <p:cNvPr id="5" name="Content Placeholder 4"/>
          <p:cNvGraphicFramePr>
            <a:graphicFrameLocks noGrp="1"/>
          </p:cNvGraphicFramePr>
          <p:nvPr>
            <p:ph sz="quarter" idx="1"/>
          </p:nvPr>
        </p:nvGraphicFramePr>
        <p:xfrm>
          <a:off x="1049338" y="1600200"/>
          <a:ext cx="7280275" cy="4495800"/>
        </p:xfrm>
        <a:graphic>
          <a:graphicData uri="http://schemas.openxmlformats.org/presentationml/2006/ole">
            <mc:AlternateContent xmlns:mc="http://schemas.openxmlformats.org/markup-compatibility/2006">
              <mc:Choice xmlns:v="urn:schemas-microsoft-com:vml" Requires="v">
                <p:oleObj spid="_x0000_s1027" r:id="rId4" imgW="8541236" imgH="5273497" progId="Excel.Sheet.8">
                  <p:embed/>
                </p:oleObj>
              </mc:Choice>
              <mc:Fallback>
                <p:oleObj r:id="rId4" imgW="8541236" imgH="5273497" progId="Excel.Sheet.8">
                  <p:embed/>
                  <p:pic>
                    <p:nvPicPr>
                      <p:cNvPr id="0" name=""/>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338" y="1600200"/>
                        <a:ext cx="7280275"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4"/>
          <p:cNvSpPr txBox="1">
            <a:spLocks noChangeArrowheads="1"/>
          </p:cNvSpPr>
          <p:nvPr/>
        </p:nvSpPr>
        <p:spPr bwMode="auto">
          <a:xfrm rot="16200000">
            <a:off x="-424656" y="3701256"/>
            <a:ext cx="2286000" cy="369888"/>
          </a:xfrm>
          <a:prstGeom prst="rect">
            <a:avLst/>
          </a:prstGeom>
          <a:noFill/>
          <a:ln w="9525">
            <a:noFill/>
            <a:miter lim="800000"/>
            <a:headEnd/>
            <a:tailEnd/>
          </a:ln>
        </p:spPr>
        <p:txBody>
          <a:bodyPr>
            <a:spAutoFit/>
          </a:bodyPr>
          <a:lstStyle/>
          <a:p>
            <a:r>
              <a:rPr lang="en-US" dirty="0"/>
              <a:t>Remaining Effort</a:t>
            </a:r>
          </a:p>
        </p:txBody>
      </p:sp>
    </p:spTree>
    <p:extLst>
      <p:ext uri="{BB962C8B-B14F-4D97-AF65-F5344CB8AC3E}">
        <p14:creationId xmlns:p14="http://schemas.microsoft.com/office/powerpoint/2010/main" val="2140604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The Iteration Board</a:t>
            </a:r>
            <a:endParaRPr lang="en-US" sz="3200" dirty="0">
              <a:solidFill>
                <a:srgbClr val="00B0F0"/>
              </a:solidFill>
              <a:latin typeface="Segoe UI" pitchFamily="34" charset="0"/>
              <a:ea typeface="Segoe UI" pitchFamily="34" charset="0"/>
              <a:cs typeface="Segoe UI" pitchFamily="34" charset="0"/>
            </a:endParaRPr>
          </a:p>
        </p:txBody>
      </p:sp>
      <p:pic>
        <p:nvPicPr>
          <p:cNvPr id="4" name="Picture 2" descr="B:\Presentations\Agile - An Introduction\DSC03373.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Lst>
          </a:blip>
          <a:srcRect/>
          <a:stretch>
            <a:fillRect/>
          </a:stretch>
        </p:blipFill>
        <p:spPr bwMode="auto">
          <a:xfrm>
            <a:off x="419100" y="1337072"/>
            <a:ext cx="8305800" cy="5063728"/>
          </a:xfrm>
          <a:prstGeom prst="rect">
            <a:avLst/>
          </a:prstGeom>
          <a:noFill/>
        </p:spPr>
      </p:pic>
    </p:spTree>
    <p:extLst>
      <p:ext uri="{BB962C8B-B14F-4D97-AF65-F5344CB8AC3E}">
        <p14:creationId xmlns:p14="http://schemas.microsoft.com/office/powerpoint/2010/main" val="4168155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Working Software Is Released!</a:t>
            </a:r>
            <a:endParaRPr lang="en-US" sz="3200" dirty="0">
              <a:solidFill>
                <a:srgbClr val="00B0F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4949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Review</a:t>
            </a:r>
            <a:endParaRPr lang="en-US" sz="3200" dirty="0">
              <a:solidFill>
                <a:srgbClr val="00B0F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57200" y="1189037"/>
            <a:ext cx="8229600" cy="5516563"/>
          </a:xfrm>
        </p:spPr>
        <p:txBody>
          <a:bodyPr>
            <a:noAutofit/>
          </a:bodyPr>
          <a:lstStyle/>
          <a:p>
            <a:pPr marL="0" indent="0">
              <a:buNone/>
            </a:pPr>
            <a:r>
              <a:rPr lang="en-US" sz="2400" dirty="0" smtClean="0">
                <a:solidFill>
                  <a:srgbClr val="00B0F0"/>
                </a:solidFill>
                <a:latin typeface="Segoe UI" pitchFamily="34" charset="0"/>
                <a:ea typeface="Segoe UI" pitchFamily="34" charset="0"/>
                <a:cs typeface="Segoe UI" pitchFamily="34" charset="0"/>
              </a:rPr>
              <a:t>Requirements</a:t>
            </a:r>
            <a:r>
              <a:rPr lang="en-US" sz="2400" dirty="0" smtClean="0">
                <a:latin typeface="Segoe UI" pitchFamily="34" charset="0"/>
                <a:ea typeface="Segoe UI" pitchFamily="34" charset="0"/>
                <a:cs typeface="Segoe UI" pitchFamily="34" charset="0"/>
              </a:rPr>
              <a:t> are collected at a high level, user story or use case brief are created and placed on the backlog</a:t>
            </a:r>
          </a:p>
          <a:p>
            <a:pPr marL="0" indent="0">
              <a:buNone/>
            </a:pPr>
            <a:endParaRPr lang="en-US" sz="2400" dirty="0" smtClean="0">
              <a:latin typeface="Segoe UI" pitchFamily="34" charset="0"/>
              <a:ea typeface="Segoe UI" pitchFamily="34" charset="0"/>
              <a:cs typeface="Segoe UI" pitchFamily="34" charset="0"/>
            </a:endParaRPr>
          </a:p>
          <a:p>
            <a:pPr marL="0" indent="0">
              <a:buNone/>
            </a:pPr>
            <a:r>
              <a:rPr lang="en-US" sz="2400" dirty="0" smtClean="0">
                <a:latin typeface="Segoe UI" pitchFamily="34" charset="0"/>
                <a:ea typeface="Segoe UI" pitchFamily="34" charset="0"/>
                <a:cs typeface="Segoe UI" pitchFamily="34" charset="0"/>
              </a:rPr>
              <a:t>The team and the customer </a:t>
            </a:r>
            <a:r>
              <a:rPr lang="en-US" sz="2400" dirty="0" smtClean="0">
                <a:solidFill>
                  <a:srgbClr val="00B0F0"/>
                </a:solidFill>
                <a:latin typeface="Segoe UI" pitchFamily="34" charset="0"/>
                <a:ea typeface="Segoe UI" pitchFamily="34" charset="0"/>
                <a:cs typeface="Segoe UI" pitchFamily="34" charset="0"/>
              </a:rPr>
              <a:t>collaborate</a:t>
            </a:r>
            <a:r>
              <a:rPr lang="en-US" sz="2400" dirty="0" smtClean="0">
                <a:latin typeface="Segoe UI" pitchFamily="34" charset="0"/>
                <a:ea typeface="Segoe UI" pitchFamily="34" charset="0"/>
                <a:cs typeface="Segoe UI" pitchFamily="34" charset="0"/>
              </a:rPr>
              <a:t> on items on the backlog and organize them into releases</a:t>
            </a:r>
          </a:p>
          <a:p>
            <a:pPr marL="0" indent="0">
              <a:buNone/>
            </a:pPr>
            <a:endParaRPr lang="en-US" sz="2400" dirty="0" smtClean="0">
              <a:latin typeface="Segoe UI" pitchFamily="34" charset="0"/>
              <a:ea typeface="Segoe UI" pitchFamily="34" charset="0"/>
              <a:cs typeface="Segoe UI" pitchFamily="34" charset="0"/>
            </a:endParaRPr>
          </a:p>
          <a:p>
            <a:pPr marL="0" indent="0">
              <a:buNone/>
            </a:pPr>
            <a:r>
              <a:rPr lang="en-US" sz="2400" dirty="0" smtClean="0">
                <a:latin typeface="Segoe UI" pitchFamily="34" charset="0"/>
                <a:ea typeface="Segoe UI" pitchFamily="34" charset="0"/>
                <a:cs typeface="Segoe UI" pitchFamily="34" charset="0"/>
              </a:rPr>
              <a:t>Each release is further broken down into </a:t>
            </a:r>
            <a:r>
              <a:rPr lang="en-US" sz="2400" dirty="0" smtClean="0">
                <a:solidFill>
                  <a:srgbClr val="00B0F0"/>
                </a:solidFill>
                <a:latin typeface="Segoe UI" pitchFamily="34" charset="0"/>
                <a:ea typeface="Segoe UI" pitchFamily="34" charset="0"/>
                <a:cs typeface="Segoe UI" pitchFamily="34" charset="0"/>
              </a:rPr>
              <a:t>iterations</a:t>
            </a:r>
          </a:p>
          <a:p>
            <a:pPr marL="0" indent="0">
              <a:buNone/>
            </a:pPr>
            <a:endParaRPr lang="en-US" sz="2400" dirty="0" smtClean="0">
              <a:latin typeface="Segoe UI" pitchFamily="34" charset="0"/>
              <a:ea typeface="Segoe UI" pitchFamily="34" charset="0"/>
              <a:cs typeface="Segoe UI" pitchFamily="34" charset="0"/>
            </a:endParaRPr>
          </a:p>
          <a:p>
            <a:pPr marL="0" indent="0">
              <a:buNone/>
            </a:pPr>
            <a:r>
              <a:rPr lang="en-US" sz="2400" dirty="0" smtClean="0">
                <a:latin typeface="Segoe UI" pitchFamily="34" charset="0"/>
                <a:ea typeface="Segoe UI" pitchFamily="34" charset="0"/>
                <a:cs typeface="Segoe UI" pitchFamily="34" charset="0"/>
              </a:rPr>
              <a:t>Each iteration goes through a full life cycle; Planning, Analysis, Design, Develop, and Test</a:t>
            </a:r>
          </a:p>
          <a:p>
            <a:pPr marL="0" indent="0">
              <a:buNone/>
            </a:pPr>
            <a:endParaRPr lang="en-US" sz="2400" dirty="0" smtClean="0">
              <a:latin typeface="Segoe UI" pitchFamily="34" charset="0"/>
              <a:ea typeface="Segoe UI" pitchFamily="34" charset="0"/>
              <a:cs typeface="Segoe UI" pitchFamily="34" charset="0"/>
            </a:endParaRPr>
          </a:p>
          <a:p>
            <a:pPr marL="0" indent="0">
              <a:buNone/>
            </a:pPr>
            <a:r>
              <a:rPr lang="en-US" sz="2400" dirty="0" smtClean="0">
                <a:latin typeface="Segoe UI" pitchFamily="34" charset="0"/>
                <a:ea typeface="Segoe UI" pitchFamily="34" charset="0"/>
                <a:cs typeface="Segoe UI" pitchFamily="34" charset="0"/>
              </a:rPr>
              <a:t>Working software is release often on shorter cycles delivering value to the customer often</a:t>
            </a:r>
          </a:p>
          <a:p>
            <a:pPr marL="0" indent="0">
              <a:buNone/>
            </a:pP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80297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Resources</a:t>
            </a:r>
            <a:endParaRPr lang="en-US" sz="3200" dirty="0">
              <a:solidFill>
                <a:srgbClr val="00B0F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457200" y="1189037"/>
            <a:ext cx="8229600" cy="5516563"/>
          </a:xfrm>
        </p:spPr>
        <p:txBody>
          <a:bodyPr>
            <a:noAutofit/>
          </a:bodyPr>
          <a:lstStyle/>
          <a:p>
            <a:pPr>
              <a:buFontTx/>
              <a:buNone/>
            </a:pPr>
            <a:r>
              <a:rPr lang="en-US" sz="2400" dirty="0" smtClean="0">
                <a:solidFill>
                  <a:srgbClr val="00B0F0"/>
                </a:solidFill>
                <a:latin typeface="Segoe UI" pitchFamily="34" charset="0"/>
                <a:ea typeface="Segoe UI" pitchFamily="34" charset="0"/>
                <a:cs typeface="Segoe UI" pitchFamily="34" charset="0"/>
              </a:rPr>
              <a:t>Extreme Programming</a:t>
            </a:r>
            <a:r>
              <a:rPr lang="en-US" sz="2400" b="1" dirty="0" smtClean="0">
                <a:solidFill>
                  <a:srgbClr val="00B0F0"/>
                </a:solidFill>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 </a:t>
            </a:r>
            <a:r>
              <a:rPr lang="en-US" sz="2000" dirty="0" smtClean="0">
                <a:latin typeface="Segoe UI" pitchFamily="34" charset="0"/>
                <a:ea typeface="Segoe UI" pitchFamily="34" charset="0"/>
                <a:cs typeface="Segoe UI" pitchFamily="34" charset="0"/>
              </a:rPr>
              <a:t>http://www.extremeprogramming.org/</a:t>
            </a:r>
            <a:endParaRPr lang="en-US" sz="2400" dirty="0" smtClean="0">
              <a:latin typeface="Segoe UI" pitchFamily="34" charset="0"/>
              <a:ea typeface="Segoe UI" pitchFamily="34" charset="0"/>
              <a:cs typeface="Segoe UI" pitchFamily="34" charset="0"/>
            </a:endParaRPr>
          </a:p>
          <a:p>
            <a:pPr>
              <a:buFontTx/>
              <a:buNone/>
            </a:pPr>
            <a:r>
              <a:rPr lang="en-US" sz="2400" dirty="0" smtClean="0">
                <a:solidFill>
                  <a:srgbClr val="00B0F0"/>
                </a:solidFill>
                <a:latin typeface="Segoe UI" pitchFamily="34" charset="0"/>
                <a:ea typeface="Segoe UI" pitchFamily="34" charset="0"/>
                <a:cs typeface="Segoe UI" pitchFamily="34" charset="0"/>
              </a:rPr>
              <a:t>Scrum </a:t>
            </a:r>
            <a:r>
              <a:rPr lang="en-US" sz="2400" dirty="0" smtClean="0">
                <a:latin typeface="Segoe UI" pitchFamily="34" charset="0"/>
                <a:ea typeface="Segoe UI" pitchFamily="34" charset="0"/>
                <a:cs typeface="Segoe UI" pitchFamily="34" charset="0"/>
              </a:rPr>
              <a:t>- </a:t>
            </a:r>
            <a:r>
              <a:rPr lang="en-US" sz="2000" dirty="0" smtClean="0">
                <a:latin typeface="Segoe UI" pitchFamily="34" charset="0"/>
                <a:ea typeface="Segoe UI" pitchFamily="34" charset="0"/>
                <a:cs typeface="Segoe UI" pitchFamily="34" charset="0"/>
              </a:rPr>
              <a:t>http://www.controlchaos.com/</a:t>
            </a:r>
          </a:p>
          <a:p>
            <a:pPr>
              <a:buFontTx/>
              <a:buNone/>
            </a:pPr>
            <a:endParaRPr lang="en-US" sz="2400" dirty="0" smtClean="0">
              <a:latin typeface="Segoe UI" pitchFamily="34" charset="0"/>
              <a:ea typeface="Segoe UI" pitchFamily="34" charset="0"/>
              <a:cs typeface="Segoe UI" pitchFamily="34" charset="0"/>
            </a:endParaRPr>
          </a:p>
          <a:p>
            <a:pPr>
              <a:buFontTx/>
              <a:buNone/>
            </a:pPr>
            <a:r>
              <a:rPr lang="en-US" sz="2400" dirty="0" smtClean="0">
                <a:solidFill>
                  <a:srgbClr val="00B0F0"/>
                </a:solidFill>
                <a:latin typeface="Segoe UI" pitchFamily="34" charset="0"/>
                <a:ea typeface="Segoe UI" pitchFamily="34" charset="0"/>
                <a:cs typeface="Segoe UI" pitchFamily="34" charset="0"/>
              </a:rPr>
              <a:t>The Agile Manifesto for Software Development </a:t>
            </a:r>
          </a:p>
          <a:p>
            <a:pPr>
              <a:buFontTx/>
              <a:buNone/>
            </a:pPr>
            <a:r>
              <a:rPr lang="en-US" sz="2400" dirty="0" smtClean="0">
                <a:latin typeface="Segoe UI" pitchFamily="34" charset="0"/>
                <a:ea typeface="Segoe UI" pitchFamily="34" charset="0"/>
                <a:cs typeface="Segoe UI" pitchFamily="34" charset="0"/>
              </a:rPr>
              <a:t>	- http://agilemanifesto.org/</a:t>
            </a:r>
          </a:p>
          <a:p>
            <a:pPr>
              <a:buFontTx/>
              <a:buNone/>
            </a:pPr>
            <a:endParaRPr lang="en-US" sz="2400" dirty="0" smtClean="0">
              <a:latin typeface="Segoe UI" pitchFamily="34" charset="0"/>
              <a:ea typeface="Segoe UI" pitchFamily="34" charset="0"/>
              <a:cs typeface="Segoe UI" pitchFamily="34" charset="0"/>
            </a:endParaRPr>
          </a:p>
          <a:p>
            <a:pPr>
              <a:buFontTx/>
              <a:buNone/>
            </a:pPr>
            <a:r>
              <a:rPr lang="en-US" sz="2400" dirty="0" smtClean="0">
                <a:solidFill>
                  <a:srgbClr val="00B0F0"/>
                </a:solidFill>
                <a:latin typeface="Segoe UI" pitchFamily="34" charset="0"/>
                <a:ea typeface="Segoe UI" pitchFamily="34" charset="0"/>
                <a:cs typeface="Segoe UI" pitchFamily="34" charset="0"/>
              </a:rPr>
              <a:t>My Blog</a:t>
            </a:r>
            <a:r>
              <a:rPr lang="en-US" sz="2400" dirty="0" smtClean="0">
                <a:latin typeface="Segoe UI" pitchFamily="34" charset="0"/>
                <a:ea typeface="Segoe UI" pitchFamily="34" charset="0"/>
                <a:cs typeface="Segoe UI" pitchFamily="34" charset="0"/>
              </a:rPr>
              <a:t> – http://jaysmith.us</a:t>
            </a:r>
          </a:p>
          <a:p>
            <a:pPr>
              <a:buFontTx/>
              <a:buNone/>
            </a:pPr>
            <a:r>
              <a:rPr lang="en-US" sz="2400" dirty="0" smtClean="0">
                <a:solidFill>
                  <a:srgbClr val="00B0F0"/>
                </a:solidFill>
                <a:latin typeface="Segoe UI" pitchFamily="34" charset="0"/>
                <a:ea typeface="Segoe UI" pitchFamily="34" charset="0"/>
                <a:cs typeface="Segoe UI" pitchFamily="34" charset="0"/>
              </a:rPr>
              <a:t>My Email </a:t>
            </a:r>
            <a:r>
              <a:rPr lang="en-US" sz="2400" dirty="0" smtClean="0">
                <a:latin typeface="Segoe UI" pitchFamily="34" charset="0"/>
                <a:ea typeface="Segoe UI" pitchFamily="34" charset="0"/>
                <a:cs typeface="Segoe UI" pitchFamily="34" charset="0"/>
              </a:rPr>
              <a:t>– jay@jaysmith.us</a:t>
            </a:r>
          </a:p>
          <a:p>
            <a:pPr>
              <a:buFontTx/>
              <a:buNone/>
            </a:pPr>
            <a:endParaRPr lang="en-US" sz="2400" dirty="0" smtClean="0">
              <a:latin typeface="Segoe UI" pitchFamily="34" charset="0"/>
              <a:ea typeface="Segoe UI" pitchFamily="34" charset="0"/>
              <a:cs typeface="Segoe UI" pitchFamily="34" charset="0"/>
            </a:endParaRPr>
          </a:p>
          <a:p>
            <a:pPr>
              <a:buFontTx/>
              <a:buNone/>
            </a:pPr>
            <a:r>
              <a:rPr lang="en-US" sz="2400" dirty="0" smtClean="0">
                <a:solidFill>
                  <a:srgbClr val="00B0F0"/>
                </a:solidFill>
                <a:latin typeface="Segoe UI" pitchFamily="34" charset="0"/>
                <a:ea typeface="Segoe UI" pitchFamily="34" charset="0"/>
                <a:cs typeface="Segoe UI" pitchFamily="34" charset="0"/>
              </a:rPr>
              <a:t>Additional Resources </a:t>
            </a:r>
            <a:r>
              <a:rPr lang="en-US" sz="2400" dirty="0" smtClean="0">
                <a:latin typeface="Segoe UI" pitchFamily="34" charset="0"/>
                <a:ea typeface="Segoe UI" pitchFamily="34" charset="0"/>
                <a:cs typeface="Segoe UI" pitchFamily="34" charset="0"/>
              </a:rPr>
              <a:t>- http://delicious.com/jay.smith/agile</a:t>
            </a:r>
          </a:p>
          <a:p>
            <a:pPr marL="0" indent="0">
              <a:buNone/>
            </a:pP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63848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sz="3200" dirty="0" smtClean="0">
                <a:solidFill>
                  <a:srgbClr val="00B0F0"/>
                </a:solidFill>
                <a:latin typeface="Segoe UI" pitchFamily="34" charset="0"/>
                <a:ea typeface="Segoe UI" pitchFamily="34" charset="0"/>
                <a:cs typeface="Segoe UI" pitchFamily="34" charset="0"/>
              </a:rPr>
              <a:t>Agenda</a:t>
            </a:r>
            <a:endParaRPr lang="en-US" dirty="0">
              <a:solidFill>
                <a:srgbClr val="00B0F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lstStyle/>
          <a:p>
            <a:r>
              <a:rPr lang="en-US" dirty="0" smtClean="0"/>
              <a:t>What is Agile?</a:t>
            </a:r>
          </a:p>
          <a:p>
            <a:r>
              <a:rPr lang="en-US" dirty="0" smtClean="0"/>
              <a:t>Agile Manifesto for Software Development</a:t>
            </a:r>
          </a:p>
          <a:p>
            <a:r>
              <a:rPr lang="en-US" dirty="0" smtClean="0"/>
              <a:t>Iterative and Incremental Development</a:t>
            </a:r>
          </a:p>
          <a:p>
            <a:pPr lvl="1"/>
            <a:r>
              <a:rPr lang="en-US" dirty="0" smtClean="0"/>
              <a:t>Planning</a:t>
            </a:r>
          </a:p>
          <a:p>
            <a:pPr lvl="1"/>
            <a:r>
              <a:rPr lang="en-US" dirty="0" smtClean="0"/>
              <a:t>Requirements</a:t>
            </a:r>
          </a:p>
          <a:p>
            <a:pPr lvl="1"/>
            <a:r>
              <a:rPr lang="en-US" dirty="0" smtClean="0"/>
              <a:t>Release</a:t>
            </a:r>
          </a:p>
          <a:p>
            <a:r>
              <a:rPr lang="en-US" dirty="0" smtClean="0"/>
              <a:t>Discussion</a:t>
            </a:r>
          </a:p>
          <a:p>
            <a:r>
              <a:rPr lang="en-US" dirty="0" smtClean="0"/>
              <a:t>Resources</a:t>
            </a:r>
            <a:endParaRPr lang="en-US" dirty="0"/>
          </a:p>
        </p:txBody>
      </p:sp>
    </p:spTree>
    <p:extLst>
      <p:ext uri="{BB962C8B-B14F-4D97-AF65-F5344CB8AC3E}">
        <p14:creationId xmlns:p14="http://schemas.microsoft.com/office/powerpoint/2010/main" val="4175852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What is Agile?</a:t>
            </a:r>
            <a:endParaRPr lang="en-US" sz="3200" dirty="0">
              <a:solidFill>
                <a:srgbClr val="00B0F0"/>
              </a:solidFill>
              <a:latin typeface="Segoe UI" pitchFamily="34" charset="0"/>
              <a:ea typeface="Segoe UI" pitchFamily="34" charset="0"/>
              <a:cs typeface="Segoe UI" pitchFamily="34" charset="0"/>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230496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sz="3600" dirty="0" smtClean="0">
                <a:solidFill>
                  <a:srgbClr val="00B0F0"/>
                </a:solidFill>
                <a:latin typeface="Segoe UI" pitchFamily="34" charset="0"/>
                <a:ea typeface="Segoe UI" pitchFamily="34" charset="0"/>
                <a:cs typeface="Segoe UI" pitchFamily="34" charset="0"/>
              </a:rPr>
              <a:t>Manifesto for Agile Software Development</a:t>
            </a:r>
            <a:endParaRPr lang="en-US" dirty="0">
              <a:solidFill>
                <a:srgbClr val="00B0F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a:bodyPr>
          <a:lstStyle/>
          <a:p>
            <a:r>
              <a:rPr lang="en-GB" sz="2600" b="1" i="1" dirty="0" smtClean="0"/>
              <a:t>Individuals and interactions</a:t>
            </a:r>
            <a:r>
              <a:rPr lang="en-GB" sz="2600" dirty="0" smtClean="0"/>
              <a:t> over process and tools</a:t>
            </a:r>
          </a:p>
          <a:p>
            <a:r>
              <a:rPr lang="en-GB" sz="2600" b="1" i="1" dirty="0" smtClean="0"/>
              <a:t>Working Software</a:t>
            </a:r>
            <a:r>
              <a:rPr lang="en-GB" sz="2600" dirty="0" smtClean="0"/>
              <a:t> over comprehensive documentation</a:t>
            </a:r>
          </a:p>
          <a:p>
            <a:r>
              <a:rPr lang="en-GB" sz="2600" b="1" i="1" dirty="0" smtClean="0"/>
              <a:t>Customer collaboration</a:t>
            </a:r>
            <a:r>
              <a:rPr lang="en-GB" sz="2600" dirty="0" smtClean="0"/>
              <a:t> over contract negotiation</a:t>
            </a:r>
          </a:p>
          <a:p>
            <a:r>
              <a:rPr lang="en-GB" sz="2600" b="1" i="1" dirty="0" smtClean="0"/>
              <a:t>Responding to change</a:t>
            </a:r>
            <a:r>
              <a:rPr lang="en-GB" sz="2600" dirty="0" smtClean="0"/>
              <a:t> over following a plan</a:t>
            </a:r>
          </a:p>
          <a:p>
            <a:endParaRPr lang="en-GB" sz="2600" dirty="0" smtClean="0"/>
          </a:p>
          <a:p>
            <a:pPr algn="ctr">
              <a:buNone/>
            </a:pPr>
            <a:r>
              <a:rPr lang="en-GB" sz="2600" dirty="0" smtClean="0"/>
              <a:t>That is, while there is value on the items on the right, </a:t>
            </a:r>
          </a:p>
          <a:p>
            <a:pPr algn="ctr">
              <a:buNone/>
            </a:pPr>
            <a:r>
              <a:rPr lang="en-GB" sz="2600" dirty="0" smtClean="0"/>
              <a:t>we value the items on the left more.</a:t>
            </a:r>
            <a:endParaRPr lang="en-GB" dirty="0" smtClean="0"/>
          </a:p>
        </p:txBody>
      </p:sp>
    </p:spTree>
    <p:extLst>
      <p:ext uri="{BB962C8B-B14F-4D97-AF65-F5344CB8AC3E}">
        <p14:creationId xmlns:p14="http://schemas.microsoft.com/office/powerpoint/2010/main" val="1406644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Arrow Connector 20"/>
          <p:cNvCxnSpPr>
            <a:stCxn id="16" idx="2"/>
            <a:endCxn id="17" idx="0"/>
          </p:cNvCxnSpPr>
          <p:nvPr/>
        </p:nvCxnSpPr>
        <p:spPr>
          <a:xfrm>
            <a:off x="1333500" y="1920748"/>
            <a:ext cx="0" cy="1618742"/>
          </a:xfrm>
          <a:prstGeom prst="straightConnector1">
            <a:avLst/>
          </a:prstGeom>
          <a:ln w="50800">
            <a:solidFill>
              <a:srgbClr val="00B0F0"/>
            </a:solidFill>
            <a:tailEnd type="arrow"/>
          </a:ln>
          <a:effectLst>
            <a:outerShdw blurRad="50800" dist="50800" dir="5400000" algn="ctr" rotWithShape="0">
              <a:schemeClr val="bg1">
                <a:lumMod val="75000"/>
              </a:schemeClr>
            </a:outerShdw>
          </a:effectLst>
        </p:spPr>
        <p:style>
          <a:lnRef idx="1">
            <a:schemeClr val="accent1"/>
          </a:lnRef>
          <a:fillRef idx="0">
            <a:schemeClr val="accent1"/>
          </a:fillRef>
          <a:effectRef idx="0">
            <a:schemeClr val="accent1"/>
          </a:effectRef>
          <a:fontRef idx="minor">
            <a:schemeClr val="tx1"/>
          </a:fontRef>
        </p:style>
      </p:cxnSp>
      <p:sp>
        <p:nvSpPr>
          <p:cNvPr id="26" name="Curved Up Arrow 25"/>
          <p:cNvSpPr/>
          <p:nvPr/>
        </p:nvSpPr>
        <p:spPr>
          <a:xfrm rot="10800000">
            <a:off x="3429001" y="2655570"/>
            <a:ext cx="2286000" cy="838200"/>
          </a:xfrm>
          <a:prstGeom prst="curvedUpArrow">
            <a:avLst/>
          </a:prstGeom>
          <a:solidFill>
            <a:srgbClr val="00B0F0"/>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457200" y="274638"/>
            <a:ext cx="8229600" cy="792162"/>
          </a:xfrm>
        </p:spPr>
        <p:txBody>
          <a:bodyPr>
            <a:normAutofit/>
          </a:bodyPr>
          <a:lstStyle/>
          <a:p>
            <a:pPr algn="l"/>
            <a:r>
              <a:rPr lang="en-US" sz="2800" dirty="0" smtClean="0">
                <a:solidFill>
                  <a:srgbClr val="00B0F0"/>
                </a:solidFill>
                <a:latin typeface="Segoe UI" pitchFamily="34" charset="0"/>
                <a:ea typeface="Segoe UI" pitchFamily="34" charset="0"/>
                <a:cs typeface="Segoe UI" pitchFamily="34" charset="0"/>
              </a:rPr>
              <a:t>Iterative and Incremental Development</a:t>
            </a:r>
            <a:endParaRPr lang="en-US" sz="2800" dirty="0">
              <a:solidFill>
                <a:srgbClr val="00B0F0"/>
              </a:solidFill>
              <a:latin typeface="Segoe UI" pitchFamily="34" charset="0"/>
              <a:ea typeface="Segoe UI" pitchFamily="34" charset="0"/>
              <a:cs typeface="Segoe UI" pitchFamily="34" charset="0"/>
            </a:endParaRPr>
          </a:p>
        </p:txBody>
      </p:sp>
      <p:sp>
        <p:nvSpPr>
          <p:cNvPr id="16" name="Flowchart: Document 15"/>
          <p:cNvSpPr/>
          <p:nvPr/>
        </p:nvSpPr>
        <p:spPr>
          <a:xfrm>
            <a:off x="533400" y="1066800"/>
            <a:ext cx="1600200" cy="914400"/>
          </a:xfrm>
          <a:prstGeom prst="flowChartDocument">
            <a:avLst/>
          </a:prstGeom>
          <a:solidFill>
            <a:srgbClr val="00B0F0"/>
          </a:solidFill>
          <a:ln>
            <a:solidFill>
              <a:srgbClr val="00B0F0"/>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 log</a:t>
            </a:r>
            <a:endParaRPr lang="en-US" dirty="0"/>
          </a:p>
        </p:txBody>
      </p:sp>
      <p:sp>
        <p:nvSpPr>
          <p:cNvPr id="17" name="Rectangle 16"/>
          <p:cNvSpPr/>
          <p:nvPr/>
        </p:nvSpPr>
        <p:spPr>
          <a:xfrm>
            <a:off x="533400" y="3539490"/>
            <a:ext cx="1600200" cy="914400"/>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Release Plan</a:t>
            </a:r>
          </a:p>
        </p:txBody>
      </p:sp>
      <p:sp>
        <p:nvSpPr>
          <p:cNvPr id="18" name="Rectangle 17"/>
          <p:cNvSpPr/>
          <p:nvPr/>
        </p:nvSpPr>
        <p:spPr>
          <a:xfrm>
            <a:off x="2743200" y="3539490"/>
            <a:ext cx="1600200" cy="914400"/>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Iteration Plan</a:t>
            </a:r>
          </a:p>
        </p:txBody>
      </p:sp>
      <p:sp>
        <p:nvSpPr>
          <p:cNvPr id="19" name="Rectangle 18"/>
          <p:cNvSpPr/>
          <p:nvPr/>
        </p:nvSpPr>
        <p:spPr>
          <a:xfrm>
            <a:off x="4876800" y="3539490"/>
            <a:ext cx="1600200" cy="914400"/>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Iteration</a:t>
            </a:r>
          </a:p>
        </p:txBody>
      </p:sp>
      <p:cxnSp>
        <p:nvCxnSpPr>
          <p:cNvPr id="22" name="Straight Arrow Connector 21"/>
          <p:cNvCxnSpPr>
            <a:stCxn id="17" idx="3"/>
            <a:endCxn id="18" idx="1"/>
          </p:cNvCxnSpPr>
          <p:nvPr/>
        </p:nvCxnSpPr>
        <p:spPr>
          <a:xfrm>
            <a:off x="2133600" y="3996690"/>
            <a:ext cx="609600" cy="1588"/>
          </a:xfrm>
          <a:prstGeom prst="straightConnector1">
            <a:avLst/>
          </a:prstGeom>
          <a:ln w="50800">
            <a:solidFill>
              <a:srgbClr val="00B0F0"/>
            </a:solidFill>
            <a:tailEnd type="arrow"/>
          </a:ln>
          <a:effectLst>
            <a:outerShdw blurRad="50800" dist="50800" dir="5400000" algn="ctr" rotWithShape="0">
              <a:schemeClr val="bg1">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19" idx="1"/>
          </p:cNvCxnSpPr>
          <p:nvPr/>
        </p:nvCxnSpPr>
        <p:spPr>
          <a:xfrm>
            <a:off x="4343400" y="3996690"/>
            <a:ext cx="533400" cy="1588"/>
          </a:xfrm>
          <a:prstGeom prst="straightConnector1">
            <a:avLst/>
          </a:prstGeom>
          <a:ln w="50800">
            <a:solidFill>
              <a:srgbClr val="00B0F0"/>
            </a:solidFill>
            <a:tailEnd type="arrow"/>
          </a:ln>
          <a:effectLst>
            <a:outerShdw blurRad="50800" dist="50800" dir="5400000" algn="ctr" rotWithShape="0">
              <a:schemeClr val="bg1">
                <a:lumMod val="75000"/>
              </a:schemeClr>
            </a:outerShd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20" idx="1"/>
          </p:cNvCxnSpPr>
          <p:nvPr/>
        </p:nvCxnSpPr>
        <p:spPr>
          <a:xfrm>
            <a:off x="6477000" y="3996690"/>
            <a:ext cx="533400" cy="1588"/>
          </a:xfrm>
          <a:prstGeom prst="straightConnector1">
            <a:avLst/>
          </a:prstGeom>
          <a:ln w="50800">
            <a:solidFill>
              <a:srgbClr val="00B0F0"/>
            </a:solidFill>
            <a:tailEnd type="arrow"/>
          </a:ln>
          <a:effectLst>
            <a:outerShdw blurRad="50800" dist="50800" dir="5400000" algn="ctr" rotWithShape="0">
              <a:schemeClr val="bg1">
                <a:lumMod val="75000"/>
              </a:schemeClr>
            </a:outerShdw>
          </a:effectLst>
        </p:spPr>
        <p:style>
          <a:lnRef idx="1">
            <a:schemeClr val="accent1"/>
          </a:lnRef>
          <a:fillRef idx="0">
            <a:schemeClr val="accent1"/>
          </a:fillRef>
          <a:effectRef idx="0">
            <a:schemeClr val="accent1"/>
          </a:effectRef>
          <a:fontRef idx="minor">
            <a:schemeClr val="tx1"/>
          </a:fontRef>
        </p:style>
      </p:cxnSp>
      <p:sp>
        <p:nvSpPr>
          <p:cNvPr id="25" name="Curved Up Arrow 24"/>
          <p:cNvSpPr/>
          <p:nvPr/>
        </p:nvSpPr>
        <p:spPr>
          <a:xfrm>
            <a:off x="3505200" y="4484370"/>
            <a:ext cx="2286000" cy="762000"/>
          </a:xfrm>
          <a:prstGeom prst="curvedUpArrow">
            <a:avLst/>
          </a:prstGeom>
          <a:solidFill>
            <a:srgbClr val="00B0F0"/>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Up Arrow 26"/>
          <p:cNvSpPr/>
          <p:nvPr/>
        </p:nvSpPr>
        <p:spPr>
          <a:xfrm rot="10800000">
            <a:off x="1219200" y="1588770"/>
            <a:ext cx="6477000" cy="1905000"/>
          </a:xfrm>
          <a:prstGeom prst="curvedUpArrow">
            <a:avLst/>
          </a:prstGeom>
          <a:solidFill>
            <a:srgbClr val="00B0F0"/>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Up Arrow 27"/>
          <p:cNvSpPr/>
          <p:nvPr/>
        </p:nvSpPr>
        <p:spPr>
          <a:xfrm>
            <a:off x="1447800" y="4514850"/>
            <a:ext cx="6477000" cy="1905000"/>
          </a:xfrm>
          <a:prstGeom prst="curvedUpArrow">
            <a:avLst/>
          </a:prstGeom>
          <a:solidFill>
            <a:srgbClr val="00B0F0"/>
          </a:solidFill>
          <a:ln>
            <a:no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7010400" y="3539490"/>
            <a:ext cx="1600200" cy="914400"/>
          </a:xfrm>
          <a:prstGeom prst="rect">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Release</a:t>
            </a:r>
          </a:p>
        </p:txBody>
      </p:sp>
    </p:spTree>
    <p:extLst>
      <p:ext uri="{BB962C8B-B14F-4D97-AF65-F5344CB8AC3E}">
        <p14:creationId xmlns:p14="http://schemas.microsoft.com/office/powerpoint/2010/main" val="26956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6" grpId="0" animBg="1"/>
      <p:bldP spid="17" grpId="0" animBg="1"/>
      <p:bldP spid="18" grpId="0" animBg="1"/>
      <p:bldP spid="19" grpId="0" animBg="1"/>
      <p:bldP spid="25" grpId="0" animBg="1"/>
      <p:bldP spid="27" grpId="0" animBg="1"/>
      <p:bldP spid="2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What is a requirement?</a:t>
            </a:r>
            <a:endParaRPr lang="en-US" sz="3200" dirty="0">
              <a:solidFill>
                <a:srgbClr val="00B0F0"/>
              </a:solidFill>
              <a:latin typeface="Segoe UI" pitchFamily="34" charset="0"/>
              <a:ea typeface="Segoe UI" pitchFamily="34" charset="0"/>
              <a:cs typeface="Segoe UI" pitchFamily="34" charset="0"/>
            </a:endParaRPr>
          </a:p>
        </p:txBody>
      </p:sp>
      <p:sp>
        <p:nvSpPr>
          <p:cNvPr id="4" name="Content Placeholder 3"/>
          <p:cNvSpPr>
            <a:spLocks noGrp="1"/>
          </p:cNvSpPr>
          <p:nvPr>
            <p:ph idx="1"/>
          </p:nvPr>
        </p:nvSpPr>
        <p:spPr/>
        <p:txBody>
          <a:bodyPr>
            <a:normAutofit/>
          </a:bodyPr>
          <a:lstStyle/>
          <a:p>
            <a:pPr marL="0">
              <a:buFontTx/>
              <a:buNone/>
              <a:defRPr/>
            </a:pPr>
            <a:r>
              <a:rPr lang="en-US" sz="2800" dirty="0">
                <a:latin typeface="Segoe UI" pitchFamily="34" charset="0"/>
                <a:ea typeface="Segoe UI" pitchFamily="34" charset="0"/>
                <a:cs typeface="Segoe UI" pitchFamily="34" charset="0"/>
              </a:rPr>
              <a:t>A </a:t>
            </a:r>
            <a:r>
              <a:rPr lang="en-US" sz="2800" b="1" dirty="0">
                <a:solidFill>
                  <a:srgbClr val="00B0F0"/>
                </a:solidFill>
                <a:latin typeface="Segoe UI" pitchFamily="34" charset="0"/>
                <a:ea typeface="Segoe UI" pitchFamily="34" charset="0"/>
                <a:cs typeface="Segoe UI" pitchFamily="34" charset="0"/>
              </a:rPr>
              <a:t>requirement</a:t>
            </a:r>
            <a:r>
              <a:rPr lang="en-US" sz="2800" dirty="0">
                <a:solidFill>
                  <a:srgbClr val="00B0F0"/>
                </a:solidFill>
                <a:latin typeface="Segoe UI" pitchFamily="34" charset="0"/>
                <a:ea typeface="Segoe UI" pitchFamily="34" charset="0"/>
                <a:cs typeface="Segoe UI" pitchFamily="34" charset="0"/>
              </a:rPr>
              <a:t> </a:t>
            </a:r>
            <a:r>
              <a:rPr lang="en-US" sz="2800" dirty="0">
                <a:latin typeface="Segoe UI" pitchFamily="34" charset="0"/>
                <a:ea typeface="Segoe UI" pitchFamily="34" charset="0"/>
                <a:cs typeface="Segoe UI" pitchFamily="34" charset="0"/>
              </a:rPr>
              <a:t>is a statement that identifies a necessary attribute, capability, characteristic, or quality of a system in order for it to have value and utility to a user.</a:t>
            </a:r>
            <a:r>
              <a:rPr lang="en-US" sz="2800" baseline="30000" dirty="0">
                <a:latin typeface="Segoe UI" pitchFamily="34" charset="0"/>
                <a:ea typeface="Segoe UI" pitchFamily="34" charset="0"/>
                <a:cs typeface="Segoe UI" pitchFamily="34" charset="0"/>
              </a:rPr>
              <a:t>1</a:t>
            </a:r>
          </a:p>
          <a:p>
            <a:pPr marL="0">
              <a:defRPr/>
            </a:pPr>
            <a:endParaRPr lang="en-US" dirty="0">
              <a:latin typeface="Segoe UI" pitchFamily="34" charset="0"/>
              <a:ea typeface="Segoe UI" pitchFamily="34" charset="0"/>
              <a:cs typeface="Segoe UI" pitchFamily="34" charset="0"/>
            </a:endParaRPr>
          </a:p>
          <a:p>
            <a:pPr marL="0" indent="0">
              <a:buNone/>
            </a:pPr>
            <a:endParaRPr lang="en-US" dirty="0"/>
          </a:p>
        </p:txBody>
      </p:sp>
    </p:spTree>
    <p:extLst>
      <p:ext uri="{BB962C8B-B14F-4D97-AF65-F5344CB8AC3E}">
        <p14:creationId xmlns:p14="http://schemas.microsoft.com/office/powerpoint/2010/main" val="258683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User Stories</a:t>
            </a:r>
            <a:endParaRPr lang="en-US" sz="3200" dirty="0">
              <a:solidFill>
                <a:srgbClr val="00B0F0"/>
              </a:solidFill>
              <a:latin typeface="Segoe UI" pitchFamily="34" charset="0"/>
              <a:ea typeface="Segoe UI" pitchFamily="34" charset="0"/>
              <a:cs typeface="Segoe UI" pitchFamily="34" charset="0"/>
            </a:endParaRPr>
          </a:p>
        </p:txBody>
      </p:sp>
      <p:sp>
        <p:nvSpPr>
          <p:cNvPr id="4" name="Content Placeholder 3"/>
          <p:cNvSpPr>
            <a:spLocks noGrp="1"/>
          </p:cNvSpPr>
          <p:nvPr>
            <p:ph idx="1"/>
          </p:nvPr>
        </p:nvSpPr>
        <p:spPr/>
        <p:txBody>
          <a:bodyPr/>
          <a:lstStyle/>
          <a:p>
            <a:pPr marL="0" indent="0">
              <a:buNone/>
            </a:pPr>
            <a:r>
              <a:rPr lang="en-US" sz="2800" dirty="0" smtClean="0">
                <a:latin typeface="Segoe UI" pitchFamily="34" charset="0"/>
                <a:ea typeface="Segoe UI" pitchFamily="34" charset="0"/>
                <a:cs typeface="Segoe UI" pitchFamily="34" charset="0"/>
              </a:rPr>
              <a:t>A </a:t>
            </a:r>
            <a:r>
              <a:rPr lang="en-US" sz="2800" b="1" dirty="0" smtClean="0">
                <a:solidFill>
                  <a:srgbClr val="00B0F0"/>
                </a:solidFill>
                <a:latin typeface="Segoe UI" pitchFamily="34" charset="0"/>
                <a:ea typeface="Segoe UI" pitchFamily="34" charset="0"/>
                <a:cs typeface="Segoe UI" pitchFamily="34" charset="0"/>
              </a:rPr>
              <a:t>user story</a:t>
            </a:r>
            <a:r>
              <a:rPr lang="en-US" sz="2800" dirty="0" smtClean="0">
                <a:solidFill>
                  <a:srgbClr val="00B0F0"/>
                </a:solidFill>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is a software system requirement formulated as one or two sentences in the everyday or business language of the user.</a:t>
            </a:r>
          </a:p>
          <a:p>
            <a:pPr marL="0" indent="0">
              <a:buNone/>
            </a:pPr>
            <a:endParaRPr lang="en-US" dirty="0"/>
          </a:p>
        </p:txBody>
      </p:sp>
      <p:sp>
        <p:nvSpPr>
          <p:cNvPr id="5" name="TextBox 8"/>
          <p:cNvSpPr txBox="1">
            <a:spLocks noChangeArrowheads="1"/>
          </p:cNvSpPr>
          <p:nvPr/>
        </p:nvSpPr>
        <p:spPr bwMode="auto">
          <a:xfrm>
            <a:off x="457200" y="4537392"/>
            <a:ext cx="2115644" cy="369332"/>
          </a:xfrm>
          <a:prstGeom prst="rect">
            <a:avLst/>
          </a:prstGeom>
          <a:noFill/>
          <a:ln w="9525">
            <a:noFill/>
            <a:miter lim="800000"/>
            <a:headEnd/>
            <a:tailEnd/>
          </a:ln>
        </p:spPr>
        <p:txBody>
          <a:bodyPr wrap="none">
            <a:spAutoFit/>
          </a:bodyPr>
          <a:lstStyle/>
          <a:p>
            <a:r>
              <a:rPr lang="en-US" b="1" dirty="0">
                <a:latin typeface="Segoe UI" pitchFamily="34" charset="0"/>
                <a:ea typeface="Segoe UI" pitchFamily="34" charset="0"/>
                <a:cs typeface="Segoe UI" pitchFamily="34" charset="0"/>
              </a:rPr>
              <a:t>Simple User Story</a:t>
            </a:r>
          </a:p>
        </p:txBody>
      </p:sp>
      <p:graphicFrame>
        <p:nvGraphicFramePr>
          <p:cNvPr id="6" name="Table 5"/>
          <p:cNvGraphicFramePr>
            <a:graphicFrameLocks noGrp="1"/>
          </p:cNvGraphicFramePr>
          <p:nvPr>
            <p:extLst>
              <p:ext uri="{D42A27DB-BD31-4B8C-83A1-F6EECF244321}">
                <p14:modId xmlns:p14="http://schemas.microsoft.com/office/powerpoint/2010/main" val="3217183565"/>
              </p:ext>
            </p:extLst>
          </p:nvPr>
        </p:nvGraphicFramePr>
        <p:xfrm>
          <a:off x="533400" y="4983480"/>
          <a:ext cx="8001000" cy="1112520"/>
        </p:xfrm>
        <a:graphic>
          <a:graphicData uri="http://schemas.openxmlformats.org/drawingml/2006/table">
            <a:tbl>
              <a:tblPr bandRow="1">
                <a:tableStyleId>{073A0DAA-6AF3-43AB-8588-CEC1D06C72B9}</a:tableStyleId>
              </a:tblPr>
              <a:tblGrid>
                <a:gridCol w="1828800"/>
                <a:gridCol w="6172200"/>
              </a:tblGrid>
              <a:tr h="370840">
                <a:tc>
                  <a:txBody>
                    <a:bodyPr/>
                    <a:lstStyle/>
                    <a:p>
                      <a:r>
                        <a:rPr lang="en-US" dirty="0" smtClean="0">
                          <a:latin typeface="Segoe UI" pitchFamily="34" charset="0"/>
                          <a:ea typeface="Segoe UI" pitchFamily="34" charset="0"/>
                          <a:cs typeface="Segoe UI" pitchFamily="34" charset="0"/>
                        </a:rPr>
                        <a:t>As a</a:t>
                      </a:r>
                      <a:endParaRPr lang="en-US"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[registered user]</a:t>
                      </a:r>
                      <a:endParaRPr lang="en-US"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I Want to</a:t>
                      </a:r>
                      <a:endParaRPr lang="en-US"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[log in]</a:t>
                      </a:r>
                      <a:endParaRPr lang="en-US" dirty="0">
                        <a:latin typeface="Segoe UI" pitchFamily="34" charset="0"/>
                        <a:ea typeface="Segoe UI" pitchFamily="34" charset="0"/>
                        <a:cs typeface="Segoe UI" pitchFamily="34" charset="0"/>
                      </a:endParaRPr>
                    </a:p>
                  </a:txBody>
                  <a:tcPr/>
                </a:tc>
              </a:tr>
              <a:tr h="370840">
                <a:tc>
                  <a:txBody>
                    <a:bodyPr/>
                    <a:lstStyle/>
                    <a:p>
                      <a:r>
                        <a:rPr lang="en-US" dirty="0" smtClean="0">
                          <a:latin typeface="Segoe UI" pitchFamily="34" charset="0"/>
                          <a:ea typeface="Segoe UI" pitchFamily="34" charset="0"/>
                          <a:cs typeface="Segoe UI" pitchFamily="34" charset="0"/>
                        </a:rPr>
                        <a:t>So that</a:t>
                      </a:r>
                      <a:endParaRPr lang="en-US"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[I can access</a:t>
                      </a:r>
                      <a:r>
                        <a:rPr lang="en-US" baseline="0" dirty="0" smtClean="0">
                          <a:latin typeface="Segoe UI" pitchFamily="34" charset="0"/>
                          <a:ea typeface="Segoe UI" pitchFamily="34" charset="0"/>
                          <a:cs typeface="Segoe UI" pitchFamily="34" charset="0"/>
                        </a:rPr>
                        <a:t> subscriber content]</a:t>
                      </a:r>
                      <a:endParaRPr lang="en-US" dirty="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991022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User Stories</a:t>
            </a:r>
            <a:endParaRPr lang="en-US" sz="3200" dirty="0">
              <a:solidFill>
                <a:srgbClr val="00B0F0"/>
              </a:solidFill>
              <a:latin typeface="Segoe UI" pitchFamily="34" charset="0"/>
              <a:ea typeface="Segoe UI" pitchFamily="34" charset="0"/>
              <a:cs typeface="Segoe UI" pitchFamily="34" charset="0"/>
            </a:endParaRPr>
          </a:p>
        </p:txBody>
      </p:sp>
      <p:grpSp>
        <p:nvGrpSpPr>
          <p:cNvPr id="7" name="Group 6"/>
          <p:cNvGrpSpPr/>
          <p:nvPr/>
        </p:nvGrpSpPr>
        <p:grpSpPr>
          <a:xfrm>
            <a:off x="990600" y="1295400"/>
            <a:ext cx="6934200" cy="4572000"/>
            <a:chOff x="1143000" y="1295400"/>
            <a:chExt cx="6934200" cy="4724400"/>
          </a:xfrm>
          <a:effectLst>
            <a:outerShdw blurRad="50800" dist="50800" dir="5400000" algn="ctr" rotWithShape="0">
              <a:schemeClr val="bg1">
                <a:lumMod val="75000"/>
              </a:schemeClr>
            </a:outerShdw>
          </a:effectLst>
        </p:grpSpPr>
        <p:sp>
          <p:nvSpPr>
            <p:cNvPr id="8" name="Rectangle 7"/>
            <p:cNvSpPr/>
            <p:nvPr/>
          </p:nvSpPr>
          <p:spPr>
            <a:xfrm>
              <a:off x="1143000" y="1295400"/>
              <a:ext cx="6934200" cy="472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219200" y="1371600"/>
              <a:ext cx="6705600" cy="4495800"/>
              <a:chOff x="1069975" y="1371600"/>
              <a:chExt cx="7110936" cy="5106988"/>
            </a:xfrm>
          </p:grpSpPr>
          <p:pic>
            <p:nvPicPr>
              <p:cNvPr id="10" name="Picture 2" descr="[User+Story+-+back.jpg]"/>
              <p:cNvPicPr>
                <a:picLocks noChangeAspect="1" noChangeArrowheads="1"/>
              </p:cNvPicPr>
              <p:nvPr/>
            </p:nvPicPr>
            <p:blipFill>
              <a:blip r:embed="rId3" cstate="print"/>
              <a:srcRect/>
              <a:stretch>
                <a:fillRect/>
              </a:stretch>
            </p:blipFill>
            <p:spPr bwMode="auto">
              <a:xfrm>
                <a:off x="1069975" y="1371600"/>
                <a:ext cx="7110936" cy="5106988"/>
              </a:xfrm>
              <a:prstGeom prst="rect">
                <a:avLst/>
              </a:prstGeom>
              <a:noFill/>
              <a:ln>
                <a:solidFill>
                  <a:schemeClr val="bg2"/>
                </a:solidFill>
              </a:ln>
              <a:effectLst>
                <a:outerShdw blurRad="50800" dist="38100" dir="2700000" algn="tl" rotWithShape="0">
                  <a:prstClr val="black">
                    <a:alpha val="40000"/>
                  </a:prstClr>
                </a:outerShdw>
              </a:effectLst>
            </p:spPr>
          </p:pic>
          <p:sp>
            <p:nvSpPr>
              <p:cNvPr id="11" name="Rounded Rectangle 7"/>
              <p:cNvSpPr>
                <a:spLocks noChangeArrowheads="1"/>
              </p:cNvSpPr>
              <p:nvPr/>
            </p:nvSpPr>
            <p:spPr bwMode="auto">
              <a:xfrm rot="19499498">
                <a:off x="6681788" y="5622925"/>
                <a:ext cx="1404937" cy="412750"/>
              </a:xfrm>
              <a:prstGeom prst="roundRect">
                <a:avLst>
                  <a:gd name="adj" fmla="val 16667"/>
                </a:avLst>
              </a:prstGeom>
              <a:solidFill>
                <a:srgbClr val="FFC000"/>
              </a:solidFill>
              <a:ln w="9525" algn="ctr">
                <a:solidFill>
                  <a:schemeClr val="tx1"/>
                </a:solidFill>
                <a:round/>
                <a:headEnd/>
                <a:tailEnd/>
              </a:ln>
            </p:spPr>
            <p:txBody>
              <a:bodyPr/>
              <a:lstStyle/>
              <a:p>
                <a:pPr algn="ctr"/>
                <a:r>
                  <a:rPr lang="en-US" b="1" dirty="0"/>
                  <a:t>Back</a:t>
                </a:r>
              </a:p>
            </p:txBody>
          </p:sp>
        </p:grpSp>
      </p:grpSp>
    </p:spTree>
    <p:extLst>
      <p:ext uri="{BB962C8B-B14F-4D97-AF65-F5344CB8AC3E}">
        <p14:creationId xmlns:p14="http://schemas.microsoft.com/office/powerpoint/2010/main" val="747786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dirty="0" smtClean="0">
                <a:solidFill>
                  <a:srgbClr val="00B0F0"/>
                </a:solidFill>
                <a:latin typeface="Segoe UI" pitchFamily="34" charset="0"/>
                <a:ea typeface="Segoe UI" pitchFamily="34" charset="0"/>
                <a:cs typeface="Segoe UI" pitchFamily="34" charset="0"/>
              </a:rPr>
              <a:t>Tools for Planning</a:t>
            </a:r>
            <a:endParaRPr lang="en-US" sz="3200" dirty="0">
              <a:solidFill>
                <a:srgbClr val="00B0F0"/>
              </a:solidFill>
              <a:latin typeface="Segoe UI" pitchFamily="34" charset="0"/>
              <a:ea typeface="Segoe UI" pitchFamily="34" charset="0"/>
              <a:cs typeface="Segoe UI" pitchFamily="34" charset="0"/>
            </a:endParaRPr>
          </a:p>
        </p:txBody>
      </p:sp>
      <p:sp>
        <p:nvSpPr>
          <p:cNvPr id="4" name="Content Placeholder 3"/>
          <p:cNvSpPr>
            <a:spLocks noGrp="1"/>
          </p:cNvSpPr>
          <p:nvPr>
            <p:ph idx="1"/>
          </p:nvPr>
        </p:nvSpPr>
        <p:spPr/>
        <p:txBody>
          <a:bodyPr>
            <a:normAutofit/>
          </a:bodyPr>
          <a:lstStyle/>
          <a:p>
            <a:pPr marL="0" indent="0">
              <a:buNone/>
            </a:pPr>
            <a:r>
              <a:rPr lang="en-US" sz="2800" dirty="0" smtClean="0">
                <a:solidFill>
                  <a:srgbClr val="00B0F0"/>
                </a:solidFill>
                <a:latin typeface="Segoe UI" pitchFamily="34" charset="0"/>
                <a:ea typeface="Segoe UI" pitchFamily="34" charset="0"/>
                <a:cs typeface="Segoe UI" pitchFamily="34" charset="0"/>
              </a:rPr>
              <a:t>Release Plan </a:t>
            </a:r>
            <a:r>
              <a:rPr lang="en-US" sz="2800" dirty="0" smtClean="0">
                <a:latin typeface="Segoe UI" pitchFamily="34" charset="0"/>
                <a:ea typeface="Segoe UI" pitchFamily="34" charset="0"/>
                <a:cs typeface="Segoe UI" pitchFamily="34" charset="0"/>
              </a:rPr>
              <a:t>- The release plan is a list of customer prioritized task from the backlog that must be in the next release of the software.</a:t>
            </a:r>
          </a:p>
          <a:p>
            <a:pPr>
              <a:buFontTx/>
              <a:buNone/>
            </a:pPr>
            <a:endParaRPr lang="en-US" sz="2800" dirty="0" smtClean="0">
              <a:latin typeface="Segoe UI" pitchFamily="34" charset="0"/>
              <a:ea typeface="Segoe UI" pitchFamily="34" charset="0"/>
              <a:cs typeface="Segoe UI" pitchFamily="34" charset="0"/>
            </a:endParaRPr>
          </a:p>
          <a:p>
            <a:pPr marL="0" indent="0">
              <a:buNone/>
            </a:pPr>
            <a:r>
              <a:rPr lang="en-US" sz="2800" dirty="0" smtClean="0">
                <a:solidFill>
                  <a:srgbClr val="00B0F0"/>
                </a:solidFill>
                <a:latin typeface="Segoe UI" pitchFamily="34" charset="0"/>
                <a:ea typeface="Segoe UI" pitchFamily="34" charset="0"/>
                <a:cs typeface="Segoe UI" pitchFamily="34" charset="0"/>
              </a:rPr>
              <a:t>Iteration Plan </a:t>
            </a:r>
            <a:r>
              <a:rPr lang="en-US" sz="2800" dirty="0" smtClean="0">
                <a:latin typeface="Segoe UI" pitchFamily="34" charset="0"/>
                <a:ea typeface="Segoe UI" pitchFamily="34" charset="0"/>
                <a:cs typeface="Segoe UI" pitchFamily="34" charset="0"/>
              </a:rPr>
              <a:t>- The iteration plan is a list of customer prioritized task from the current release plan that should be completed in the current iteration.</a:t>
            </a:r>
          </a:p>
          <a:p>
            <a:pPr marL="0" indent="0">
              <a:buNone/>
            </a:pP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1603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1561</Words>
  <Application>Microsoft Office PowerPoint</Application>
  <PresentationFormat>On-screen Show (4:3)</PresentationFormat>
  <Paragraphs>222</Paragraphs>
  <Slides>16</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Microsoft Excel 97-2003 Worksheet</vt:lpstr>
      <vt:lpstr>Introduction to Agile Software Development</vt:lpstr>
      <vt:lpstr>Agenda</vt:lpstr>
      <vt:lpstr>What is Agile?</vt:lpstr>
      <vt:lpstr>Manifesto for Agile Software Development</vt:lpstr>
      <vt:lpstr>Iterative and Incremental Development</vt:lpstr>
      <vt:lpstr>What is a requirement?</vt:lpstr>
      <vt:lpstr>User Stories</vt:lpstr>
      <vt:lpstr>User Stories</vt:lpstr>
      <vt:lpstr>Tools for Planning</vt:lpstr>
      <vt:lpstr>The Iteration</vt:lpstr>
      <vt:lpstr>The Iteration Board</vt:lpstr>
      <vt:lpstr>The Burndown Chart</vt:lpstr>
      <vt:lpstr>The Iteration Board</vt:lpstr>
      <vt:lpstr>Working Software Is Released!</vt:lpstr>
      <vt:lpstr>Review</vt:lpstr>
      <vt:lpstr>Resources</vt:lpstr>
    </vt:vector>
  </TitlesOfParts>
  <Company>Tyson Foods,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Agile Software Development</dc:title>
  <dc:creator>Jay Smith</dc:creator>
  <cp:lastModifiedBy>Jay Smith</cp:lastModifiedBy>
  <cp:revision>5</cp:revision>
  <dcterms:created xsi:type="dcterms:W3CDTF">2012-02-08T21:07:17Z</dcterms:created>
  <dcterms:modified xsi:type="dcterms:W3CDTF">2012-02-08T21:52:01Z</dcterms:modified>
</cp:coreProperties>
</file>