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82"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8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40DEBF-CCF6-4985-892F-58A82BAEF29F}" v="86" dt="2024-05-30T03:40:38.1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3139" autoAdjust="0"/>
  </p:normalViewPr>
  <p:slideViewPr>
    <p:cSldViewPr snapToGrid="0">
      <p:cViewPr varScale="1">
        <p:scale>
          <a:sx n="100" d="100"/>
          <a:sy n="100" d="100"/>
        </p:scale>
        <p:origin x="262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J Jasser" userId="f40bff76-0256-4fd5-9af2-11441f8452e7" providerId="ADAL" clId="{0940DEBF-CCF6-4985-892F-58A82BAEF29F}"/>
    <pc:docChg chg="custSel addSld delSld modSld">
      <pc:chgData name="JJ Jasser" userId="f40bff76-0256-4fd5-9af2-11441f8452e7" providerId="ADAL" clId="{0940DEBF-CCF6-4985-892F-58A82BAEF29F}" dt="2024-05-31T01:17:27.245" v="88" actId="6549"/>
      <pc:docMkLst>
        <pc:docMk/>
      </pc:docMkLst>
      <pc:sldChg chg="delSp modSp del mod delAnim">
        <pc:chgData name="JJ Jasser" userId="f40bff76-0256-4fd5-9af2-11441f8452e7" providerId="ADAL" clId="{0940DEBF-CCF6-4985-892F-58A82BAEF29F}" dt="2024-05-30T03:40:41.852" v="83" actId="47"/>
        <pc:sldMkLst>
          <pc:docMk/>
          <pc:sldMk cId="664253465" sldId="256"/>
        </pc:sldMkLst>
        <pc:picChg chg="del mod">
          <ac:chgData name="JJ Jasser" userId="f40bff76-0256-4fd5-9af2-11441f8452e7" providerId="ADAL" clId="{0940DEBF-CCF6-4985-892F-58A82BAEF29F}" dt="2024-05-30T03:40:13.853" v="4" actId="478"/>
          <ac:picMkLst>
            <pc:docMk/>
            <pc:sldMk cId="664253465" sldId="256"/>
            <ac:picMk id="11" creationId="{A1DE3C7F-EF80-01F9-2803-ACF7BC190C76}"/>
          </ac:picMkLst>
        </pc:picChg>
      </pc:sldChg>
      <pc:sldChg chg="modSp mod modNotesTx">
        <pc:chgData name="JJ Jasser" userId="f40bff76-0256-4fd5-9af2-11441f8452e7" providerId="ADAL" clId="{0940DEBF-CCF6-4985-892F-58A82BAEF29F}" dt="2024-05-31T01:16:26.534" v="86" actId="20577"/>
        <pc:sldMkLst>
          <pc:docMk/>
          <pc:sldMk cId="4102883500" sldId="257"/>
        </pc:sldMkLst>
        <pc:spChg chg="mod">
          <ac:chgData name="JJ Jasser" userId="f40bff76-0256-4fd5-9af2-11441f8452e7" providerId="ADAL" clId="{0940DEBF-CCF6-4985-892F-58A82BAEF29F}" dt="2024-05-31T01:16:22.024" v="84" actId="20577"/>
          <ac:spMkLst>
            <pc:docMk/>
            <pc:sldMk cId="4102883500" sldId="257"/>
            <ac:spMk id="3" creationId="{97FA84F5-A8C7-F4A5-E56E-DED4DEE71103}"/>
          </ac:spMkLst>
        </pc:spChg>
      </pc:sldChg>
      <pc:sldChg chg="del">
        <pc:chgData name="JJ Jasser" userId="f40bff76-0256-4fd5-9af2-11441f8452e7" providerId="ADAL" clId="{0940DEBF-CCF6-4985-892F-58A82BAEF29F}" dt="2024-05-31T01:16:59.014" v="87" actId="2696"/>
        <pc:sldMkLst>
          <pc:docMk/>
          <pc:sldMk cId="3668021099" sldId="276"/>
        </pc:sldMkLst>
      </pc:sldChg>
      <pc:sldChg chg="del">
        <pc:chgData name="JJ Jasser" userId="f40bff76-0256-4fd5-9af2-11441f8452e7" providerId="ADAL" clId="{0940DEBF-CCF6-4985-892F-58A82BAEF29F}" dt="2024-05-31T01:16:59.014" v="87" actId="2696"/>
        <pc:sldMkLst>
          <pc:docMk/>
          <pc:sldMk cId="3200804160" sldId="277"/>
        </pc:sldMkLst>
      </pc:sldChg>
      <pc:sldChg chg="del">
        <pc:chgData name="JJ Jasser" userId="f40bff76-0256-4fd5-9af2-11441f8452e7" providerId="ADAL" clId="{0940DEBF-CCF6-4985-892F-58A82BAEF29F}" dt="2024-05-31T01:16:59.014" v="87" actId="2696"/>
        <pc:sldMkLst>
          <pc:docMk/>
          <pc:sldMk cId="2638193138" sldId="278"/>
        </pc:sldMkLst>
      </pc:sldChg>
      <pc:sldChg chg="del">
        <pc:chgData name="JJ Jasser" userId="f40bff76-0256-4fd5-9af2-11441f8452e7" providerId="ADAL" clId="{0940DEBF-CCF6-4985-892F-58A82BAEF29F}" dt="2024-05-31T01:16:59.014" v="87" actId="2696"/>
        <pc:sldMkLst>
          <pc:docMk/>
          <pc:sldMk cId="2335556944" sldId="279"/>
        </pc:sldMkLst>
      </pc:sldChg>
      <pc:sldChg chg="modNotesTx">
        <pc:chgData name="JJ Jasser" userId="f40bff76-0256-4fd5-9af2-11441f8452e7" providerId="ADAL" clId="{0940DEBF-CCF6-4985-892F-58A82BAEF29F}" dt="2024-05-31T01:17:27.245" v="88" actId="6549"/>
        <pc:sldMkLst>
          <pc:docMk/>
          <pc:sldMk cId="3030453103" sldId="280"/>
        </pc:sldMkLst>
      </pc:sldChg>
      <pc:sldChg chg="new del">
        <pc:chgData name="JJ Jasser" userId="f40bff76-0256-4fd5-9af2-11441f8452e7" providerId="ADAL" clId="{0940DEBF-CCF6-4985-892F-58A82BAEF29F}" dt="2024-05-30T03:40:05.324" v="2" actId="47"/>
        <pc:sldMkLst>
          <pc:docMk/>
          <pc:sldMk cId="826882684" sldId="281"/>
        </pc:sldMkLst>
      </pc:sldChg>
      <pc:sldChg chg="modSp add modAnim">
        <pc:chgData name="JJ Jasser" userId="f40bff76-0256-4fd5-9af2-11441f8452e7" providerId="ADAL" clId="{0940DEBF-CCF6-4985-892F-58A82BAEF29F}" dt="2024-05-30T03:40:38.141" v="82" actId="20577"/>
        <pc:sldMkLst>
          <pc:docMk/>
          <pc:sldMk cId="3592032597" sldId="282"/>
        </pc:sldMkLst>
        <pc:spChg chg="mod">
          <ac:chgData name="JJ Jasser" userId="f40bff76-0256-4fd5-9af2-11441f8452e7" providerId="ADAL" clId="{0940DEBF-CCF6-4985-892F-58A82BAEF29F}" dt="2024-05-30T03:40:38.141" v="82" actId="20577"/>
          <ac:spMkLst>
            <pc:docMk/>
            <pc:sldMk cId="3592032597" sldId="282"/>
            <ac:spMk id="2" creationId="{C877F741-A034-3BD7-B155-AAD56AC2F60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4475A4-2DA7-44F3-BDF2-2FC8FC914279}" type="datetimeFigureOut">
              <a:rPr lang="en-US" smtClean="0"/>
              <a:t>5/30/2024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03CFFD-AF80-434B-AA83-50C13D8AB2E3}" type="slidenum">
              <a:rPr lang="en-US" smtClean="0"/>
              <a:t>‹#›</a:t>
            </a:fld>
            <a:endParaRPr lang="en-US"/>
          </a:p>
        </p:txBody>
      </p:sp>
    </p:spTree>
    <p:extLst>
      <p:ext uri="{BB962C8B-B14F-4D97-AF65-F5344CB8AC3E}">
        <p14:creationId xmlns:p14="http://schemas.microsoft.com/office/powerpoint/2010/main" val="13165160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1F1134-3C4D-4FD1-B65E-28E67A356A0F}" type="slidenum">
              <a:rPr lang="en-US" smtClean="0"/>
              <a:t>1</a:t>
            </a:fld>
            <a:endParaRPr lang="en-US"/>
          </a:p>
        </p:txBody>
      </p:sp>
    </p:spTree>
    <p:extLst>
      <p:ext uri="{BB962C8B-B14F-4D97-AF65-F5344CB8AC3E}">
        <p14:creationId xmlns:p14="http://schemas.microsoft.com/office/powerpoint/2010/main" val="33244665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analytics is a critical component of modern business and research. It enables organizations to make informed decisions, identify opportunities, and solve complex problems. As a data analyst, you will need to be proficient in programming languages like R and Python, as well as tools like RStudio and </a:t>
            </a:r>
            <a:r>
              <a:rPr lang="en-US" dirty="0" err="1"/>
              <a:t>Jupyter</a:t>
            </a:r>
            <a:r>
              <a:rPr lang="en-US" dirty="0"/>
              <a:t> Notebook. You will also need to be familiar with statistical techniques, data visualization, and machine learning.</a:t>
            </a:r>
          </a:p>
        </p:txBody>
      </p:sp>
      <p:sp>
        <p:nvSpPr>
          <p:cNvPr id="4" name="Slide Number Placeholder 3"/>
          <p:cNvSpPr>
            <a:spLocks noGrp="1"/>
          </p:cNvSpPr>
          <p:nvPr>
            <p:ph type="sldNum" sz="quarter" idx="5"/>
          </p:nvPr>
        </p:nvSpPr>
        <p:spPr/>
        <p:txBody>
          <a:bodyPr/>
          <a:lstStyle/>
          <a:p>
            <a:fld id="{34832E24-1114-4EB2-A047-7D35DC5CCD52}" type="slidenum">
              <a:rPr lang="en-US" smtClean="0"/>
              <a:t>10</a:t>
            </a:fld>
            <a:endParaRPr lang="en-US"/>
          </a:p>
        </p:txBody>
      </p:sp>
    </p:spTree>
    <p:extLst>
      <p:ext uri="{BB962C8B-B14F-4D97-AF65-F5344CB8AC3E}">
        <p14:creationId xmlns:p14="http://schemas.microsoft.com/office/powerpoint/2010/main" val="33762789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Embark on the journey of learning R with these initial steps and resources. Set up your environment with R and RStudio, familiarize yourself with the basics, and practice regularly. Make use of resources and learn by doing with real-world data. Take it one step at a time and celebrate your progress.</a:t>
            </a:r>
          </a:p>
        </p:txBody>
      </p:sp>
      <p:sp>
        <p:nvSpPr>
          <p:cNvPr id="4" name="Slide Number Placeholder 3"/>
          <p:cNvSpPr>
            <a:spLocks noGrp="1"/>
          </p:cNvSpPr>
          <p:nvPr>
            <p:ph type="sldNum" sz="quarter" idx="5"/>
          </p:nvPr>
        </p:nvSpPr>
        <p:spPr/>
        <p:txBody>
          <a:bodyPr/>
          <a:lstStyle/>
          <a:p>
            <a:fld id="{34832E24-1114-4EB2-A047-7D35DC5CCD52}" type="slidenum">
              <a:rPr lang="en-US" smtClean="0"/>
              <a:t>11</a:t>
            </a:fld>
            <a:endParaRPr lang="en-US"/>
          </a:p>
        </p:txBody>
      </p:sp>
    </p:spTree>
    <p:extLst>
      <p:ext uri="{BB962C8B-B14F-4D97-AF65-F5344CB8AC3E}">
        <p14:creationId xmlns:p14="http://schemas.microsoft.com/office/powerpoint/2010/main" val="10424590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 is available for Windows, Mac, and Linux. You can download it from the Comprehensive R Archive Network (CRAN). The installation process is different for each operating system. For Windows and Mac, visit the CRAN website, choose a geographically close mirror, and follow the instructions. For Linux, the installation process depends on your distribution. Visit the CRAN website for detailed instructions.
</a:t>
            </a:r>
          </a:p>
        </p:txBody>
      </p:sp>
      <p:sp>
        <p:nvSpPr>
          <p:cNvPr id="4" name="Slide Number Placeholder 3"/>
          <p:cNvSpPr>
            <a:spLocks noGrp="1"/>
          </p:cNvSpPr>
          <p:nvPr>
            <p:ph type="sldNum" sz="quarter" idx="5"/>
          </p:nvPr>
        </p:nvSpPr>
        <p:spPr/>
        <p:txBody>
          <a:bodyPr/>
          <a:lstStyle/>
          <a:p>
            <a:fld id="{34832E24-1114-4EB2-A047-7D35DC5CCD52}" type="slidenum">
              <a:rPr lang="en-US" smtClean="0"/>
              <a:t>12</a:t>
            </a:fld>
            <a:endParaRPr lang="en-US"/>
          </a:p>
        </p:txBody>
      </p:sp>
    </p:spTree>
    <p:extLst>
      <p:ext uri="{BB962C8B-B14F-4D97-AF65-F5344CB8AC3E}">
        <p14:creationId xmlns:p14="http://schemas.microsoft.com/office/powerpoint/2010/main" val="23043179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RStudio is an excellent choice for those new to R. It provides an integrated environment, user-friendly interface, helpful tools and shortcuts, extensive community and resources, and is designed specifically for R. These features make it the recommended interface for working through the examples and exercises in this book.</a:t>
            </a:r>
          </a:p>
        </p:txBody>
      </p:sp>
      <p:sp>
        <p:nvSpPr>
          <p:cNvPr id="4" name="Slide Number Placeholder 3"/>
          <p:cNvSpPr>
            <a:spLocks noGrp="1"/>
          </p:cNvSpPr>
          <p:nvPr>
            <p:ph type="sldNum" sz="quarter" idx="5"/>
          </p:nvPr>
        </p:nvSpPr>
        <p:spPr/>
        <p:txBody>
          <a:bodyPr/>
          <a:lstStyle/>
          <a:p>
            <a:fld id="{34832E24-1114-4EB2-A047-7D35DC5CCD52}" type="slidenum">
              <a:rPr lang="en-US" smtClean="0"/>
              <a:t>13</a:t>
            </a:fld>
            <a:endParaRPr lang="en-US"/>
          </a:p>
        </p:txBody>
      </p:sp>
    </p:spTree>
    <p:extLst>
      <p:ext uri="{BB962C8B-B14F-4D97-AF65-F5344CB8AC3E}">
        <p14:creationId xmlns:p14="http://schemas.microsoft.com/office/powerpoint/2010/main" val="5201177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section, we'll be discussing the RStudio interface, which is divided into four main panels. The Script panel, Console panel, Environment/History panel, and the Files/Plots/Packages/Help/Viewer panel. Additionally, RStudio offers features such as autocomplete, syntax highlighting, debugging tools, and version control integration to enhance your coding experience.</a:t>
            </a:r>
          </a:p>
        </p:txBody>
      </p:sp>
      <p:sp>
        <p:nvSpPr>
          <p:cNvPr id="4" name="Slide Number Placeholder 3"/>
          <p:cNvSpPr>
            <a:spLocks noGrp="1"/>
          </p:cNvSpPr>
          <p:nvPr>
            <p:ph type="sldNum" sz="quarter" idx="5"/>
          </p:nvPr>
        </p:nvSpPr>
        <p:spPr/>
        <p:txBody>
          <a:bodyPr/>
          <a:lstStyle/>
          <a:p>
            <a:fld id="{34832E24-1114-4EB2-A047-7D35DC5CCD52}" type="slidenum">
              <a:rPr lang="en-US" smtClean="0"/>
              <a:t>14</a:t>
            </a:fld>
            <a:endParaRPr lang="en-US"/>
          </a:p>
        </p:txBody>
      </p:sp>
    </p:spTree>
    <p:extLst>
      <p:ext uri="{BB962C8B-B14F-4D97-AF65-F5344CB8AC3E}">
        <p14:creationId xmlns:p14="http://schemas.microsoft.com/office/powerpoint/2010/main" val="23101553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 is an open-source programming language where users can contribute and share code in the form of packages. The </a:t>
            </a:r>
            <a:r>
              <a:rPr lang="en-US" dirty="0" err="1"/>
              <a:t>tidyverse</a:t>
            </a:r>
            <a:r>
              <a:rPr lang="en-US" dirty="0"/>
              <a:t> package is a collection of R packages designed for data science. It can be installed and loaded using the </a:t>
            </a:r>
            <a:r>
              <a:rPr lang="en-US" dirty="0" err="1"/>
              <a:t>install.packages</a:t>
            </a:r>
            <a:r>
              <a:rPr lang="en-US" dirty="0"/>
              <a:t>() and library() functions. Packages can be managed by updating, viewing installed packages, and loading multiple packages at once.</a:t>
            </a:r>
          </a:p>
        </p:txBody>
      </p:sp>
      <p:sp>
        <p:nvSpPr>
          <p:cNvPr id="4" name="Slide Number Placeholder 3"/>
          <p:cNvSpPr>
            <a:spLocks noGrp="1"/>
          </p:cNvSpPr>
          <p:nvPr>
            <p:ph type="sldNum" sz="quarter" idx="5"/>
          </p:nvPr>
        </p:nvSpPr>
        <p:spPr/>
        <p:txBody>
          <a:bodyPr/>
          <a:lstStyle/>
          <a:p>
            <a:fld id="{34832E24-1114-4EB2-A047-7D35DC5CCD52}" type="slidenum">
              <a:rPr lang="en-US" smtClean="0"/>
              <a:t>15</a:t>
            </a:fld>
            <a:endParaRPr lang="en-US"/>
          </a:p>
        </p:txBody>
      </p:sp>
    </p:spTree>
    <p:extLst>
      <p:ext uri="{BB962C8B-B14F-4D97-AF65-F5344CB8AC3E}">
        <p14:creationId xmlns:p14="http://schemas.microsoft.com/office/powerpoint/2010/main" val="122484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Packages tab in RStudio allows you to manage the R packages installed on your device. You can install, remove, or update packages, and a check box next to each package indicates if it is loaded into your environment. The interface is user-friendly, allowing you to view, load, update, and uninstall packages with ease.</a:t>
            </a:r>
          </a:p>
        </p:txBody>
      </p:sp>
      <p:sp>
        <p:nvSpPr>
          <p:cNvPr id="4" name="Slide Number Placeholder 3"/>
          <p:cNvSpPr>
            <a:spLocks noGrp="1"/>
          </p:cNvSpPr>
          <p:nvPr>
            <p:ph type="sldNum" sz="quarter" idx="5"/>
          </p:nvPr>
        </p:nvSpPr>
        <p:spPr/>
        <p:txBody>
          <a:bodyPr/>
          <a:lstStyle/>
          <a:p>
            <a:fld id="{34832E24-1114-4EB2-A047-7D35DC5CCD52}" type="slidenum">
              <a:rPr lang="en-US" smtClean="0"/>
              <a:t>16</a:t>
            </a:fld>
            <a:endParaRPr lang="en-US"/>
          </a:p>
        </p:txBody>
      </p:sp>
    </p:spTree>
    <p:extLst>
      <p:ext uri="{BB962C8B-B14F-4D97-AF65-F5344CB8AC3E}">
        <p14:creationId xmlns:p14="http://schemas.microsoft.com/office/powerpoint/2010/main" val="35664722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RStudio, you can manage your packages through the Packages tab. Here, you can view, load, install, update, uninstall, and access the documentation for your packages. Simply navigate to the Packages tab and use the provided buttons and checkboxes to perform the desired actions.
</a:t>
            </a:r>
          </a:p>
        </p:txBody>
      </p:sp>
      <p:sp>
        <p:nvSpPr>
          <p:cNvPr id="4" name="Slide Number Placeholder 3"/>
          <p:cNvSpPr>
            <a:spLocks noGrp="1"/>
          </p:cNvSpPr>
          <p:nvPr>
            <p:ph type="sldNum" sz="quarter" idx="5"/>
          </p:nvPr>
        </p:nvSpPr>
        <p:spPr/>
        <p:txBody>
          <a:bodyPr/>
          <a:lstStyle/>
          <a:p>
            <a:fld id="{34832E24-1114-4EB2-A047-7D35DC5CCD52}" type="slidenum">
              <a:rPr lang="en-US" smtClean="0"/>
              <a:t>17</a:t>
            </a:fld>
            <a:endParaRPr lang="en-US"/>
          </a:p>
        </p:txBody>
      </p:sp>
    </p:spTree>
    <p:extLst>
      <p:ext uri="{BB962C8B-B14F-4D97-AF65-F5344CB8AC3E}">
        <p14:creationId xmlns:p14="http://schemas.microsoft.com/office/powerpoint/2010/main" val="5563873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section, we will guide you through writing your first R script. We will cover creating a new project, opening a new script, typing commands, saving your script, running your script, and reviewing and experimenting with the output. Follow these steps to get started with R programming.
</a:t>
            </a:r>
          </a:p>
        </p:txBody>
      </p:sp>
      <p:sp>
        <p:nvSpPr>
          <p:cNvPr id="4" name="Slide Number Placeholder 3"/>
          <p:cNvSpPr>
            <a:spLocks noGrp="1"/>
          </p:cNvSpPr>
          <p:nvPr>
            <p:ph type="sldNum" sz="quarter" idx="5"/>
          </p:nvPr>
        </p:nvSpPr>
        <p:spPr/>
        <p:txBody>
          <a:bodyPr/>
          <a:lstStyle/>
          <a:p>
            <a:fld id="{34832E24-1114-4EB2-A047-7D35DC5CCD52}" type="slidenum">
              <a:rPr lang="en-US" smtClean="0"/>
              <a:t>18</a:t>
            </a:fld>
            <a:endParaRPr lang="en-US"/>
          </a:p>
        </p:txBody>
      </p:sp>
    </p:spTree>
    <p:extLst>
      <p:ext uri="{BB962C8B-B14F-4D97-AF65-F5344CB8AC3E}">
        <p14:creationId xmlns:p14="http://schemas.microsoft.com/office/powerpoint/2010/main" val="30615490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communicate with the R Console, you need to use a specific vocabulary that it understands. Errors can help you trace and fix your code. It's like communicating with a cat, both have limited vocabulary capacity and specific phrases trigger specific reactions.
</a:t>
            </a:r>
          </a:p>
        </p:txBody>
      </p:sp>
      <p:sp>
        <p:nvSpPr>
          <p:cNvPr id="4" name="Slide Number Placeholder 3"/>
          <p:cNvSpPr>
            <a:spLocks noGrp="1"/>
          </p:cNvSpPr>
          <p:nvPr>
            <p:ph type="sldNum" sz="quarter" idx="5"/>
          </p:nvPr>
        </p:nvSpPr>
        <p:spPr/>
        <p:txBody>
          <a:bodyPr/>
          <a:lstStyle/>
          <a:p>
            <a:fld id="{34832E24-1114-4EB2-A047-7D35DC5CCD52}" type="slidenum">
              <a:rPr lang="en-US" smtClean="0"/>
              <a:t>19</a:t>
            </a:fld>
            <a:endParaRPr lang="en-US"/>
          </a:p>
        </p:txBody>
      </p:sp>
    </p:spTree>
    <p:extLst>
      <p:ext uri="{BB962C8B-B14F-4D97-AF65-F5344CB8AC3E}">
        <p14:creationId xmlns:p14="http://schemas.microsoft.com/office/powerpoint/2010/main" val="1937818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Agenda
* Introduction
* Learning Objectives
* Important Questions
    * What is a programming language?
    * What is the R language?
    * Why R and not Python?
    * What is data analytics?
    * What are the tools of the trade?
    * Why it matters?
    * I am sold. Where to Start?
* Setting Up Your Environment
    * Installing R
    * Installing RStudio
    * Getting to Know the RStudio Interface
    * Installing Packages
    * Writing Your First R Script
* The burden of the programmer
* Few last words
</a:t>
            </a:r>
          </a:p>
        </p:txBody>
      </p:sp>
      <p:sp>
        <p:nvSpPr>
          <p:cNvPr id="4" name="Slide Number Placeholder 3"/>
          <p:cNvSpPr>
            <a:spLocks noGrp="1"/>
          </p:cNvSpPr>
          <p:nvPr>
            <p:ph type="sldNum" sz="quarter" idx="5"/>
          </p:nvPr>
        </p:nvSpPr>
        <p:spPr/>
        <p:txBody>
          <a:bodyPr/>
          <a:lstStyle/>
          <a:p>
            <a:fld id="{34832E24-1114-4EB2-A047-7D35DC5CCD52}" type="slidenum">
              <a:rPr lang="en-US" smtClean="0"/>
              <a:t>2</a:t>
            </a:fld>
            <a:endParaRPr lang="en-US"/>
          </a:p>
        </p:txBody>
      </p:sp>
    </p:spTree>
    <p:extLst>
      <p:ext uri="{BB962C8B-B14F-4D97-AF65-F5344CB8AC3E}">
        <p14:creationId xmlns:p14="http://schemas.microsoft.com/office/powerpoint/2010/main" val="29602223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Congratulations on writing and running your first R script! You're now ready to dive into the world of R programming. The next chapters will introduce you to the basics and provide plenty of opportunities for practice. Happy coding!
</a:t>
            </a:r>
          </a:p>
        </p:txBody>
      </p:sp>
      <p:sp>
        <p:nvSpPr>
          <p:cNvPr id="4" name="Slide Number Placeholder 3"/>
          <p:cNvSpPr>
            <a:spLocks noGrp="1"/>
          </p:cNvSpPr>
          <p:nvPr>
            <p:ph type="sldNum" sz="quarter" idx="5"/>
          </p:nvPr>
        </p:nvSpPr>
        <p:spPr/>
        <p:txBody>
          <a:bodyPr/>
          <a:lstStyle/>
          <a:p>
            <a:fld id="{34832E24-1114-4EB2-A047-7D35DC5CCD52}" type="slidenum">
              <a:rPr lang="en-US" smtClean="0"/>
              <a:t>20</a:t>
            </a:fld>
            <a:endParaRPr lang="en-US"/>
          </a:p>
        </p:txBody>
      </p:sp>
    </p:spTree>
    <p:extLst>
      <p:ext uri="{BB962C8B-B14F-4D97-AF65-F5344CB8AC3E}">
        <p14:creationId xmlns:p14="http://schemas.microsoft.com/office/powerpoint/2010/main" val="15037132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03CFFD-AF80-434B-AA83-50C13D8AB2E3}" type="slidenum">
              <a:rPr lang="en-US" smtClean="0"/>
              <a:t>21</a:t>
            </a:fld>
            <a:endParaRPr lang="en-US"/>
          </a:p>
        </p:txBody>
      </p:sp>
    </p:spTree>
    <p:extLst>
      <p:ext uri="{BB962C8B-B14F-4D97-AF65-F5344CB8AC3E}">
        <p14:creationId xmlns:p14="http://schemas.microsoft.com/office/powerpoint/2010/main" val="30268407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R from Scratch, your guide to mastering the R programming language. This book is designed to guide beginners through the world of R programming, providing a smooth learning curve and deep understanding of the fundamentals. R is an open-source language designed for statistical computing and graphics, with a rich ecosystem of packages and resources. The first half of the book covers programming concepts, while the second half explores data analysis. Our goal is to empower you to use R confidently and effectively.
</a:t>
            </a:r>
          </a:p>
        </p:txBody>
      </p:sp>
      <p:sp>
        <p:nvSpPr>
          <p:cNvPr id="4" name="Slide Number Placeholder 3"/>
          <p:cNvSpPr>
            <a:spLocks noGrp="1"/>
          </p:cNvSpPr>
          <p:nvPr>
            <p:ph type="sldNum" sz="quarter" idx="5"/>
          </p:nvPr>
        </p:nvSpPr>
        <p:spPr/>
        <p:txBody>
          <a:bodyPr/>
          <a:lstStyle/>
          <a:p>
            <a:fld id="{34832E24-1114-4EB2-A047-7D35DC5CCD52}" type="slidenum">
              <a:rPr lang="en-US" smtClean="0"/>
              <a:t>3</a:t>
            </a:fld>
            <a:endParaRPr lang="en-US"/>
          </a:p>
        </p:txBody>
      </p:sp>
    </p:spTree>
    <p:extLst>
      <p:ext uri="{BB962C8B-B14F-4D97-AF65-F5344CB8AC3E}">
        <p14:creationId xmlns:p14="http://schemas.microsoft.com/office/powerpoint/2010/main" val="38151261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chapter, we will learn about the advantages of using R for data analysis, the importance of data analytics, essential tools for data analysis, the impact of data analytics, how to set up the R programming environment, and how to navigate the RStudio interface.
</a:t>
            </a:r>
          </a:p>
        </p:txBody>
      </p:sp>
      <p:sp>
        <p:nvSpPr>
          <p:cNvPr id="4" name="Slide Number Placeholder 3"/>
          <p:cNvSpPr>
            <a:spLocks noGrp="1"/>
          </p:cNvSpPr>
          <p:nvPr>
            <p:ph type="sldNum" sz="quarter" idx="5"/>
          </p:nvPr>
        </p:nvSpPr>
        <p:spPr/>
        <p:txBody>
          <a:bodyPr/>
          <a:lstStyle/>
          <a:p>
            <a:fld id="{34832E24-1114-4EB2-A047-7D35DC5CCD52}" type="slidenum">
              <a:rPr lang="en-US" smtClean="0"/>
              <a:t>4</a:t>
            </a:fld>
            <a:endParaRPr lang="en-US"/>
          </a:p>
        </p:txBody>
      </p:sp>
    </p:spTree>
    <p:extLst>
      <p:ext uri="{BB962C8B-B14F-4D97-AF65-F5344CB8AC3E}">
        <p14:creationId xmlns:p14="http://schemas.microsoft.com/office/powerpoint/2010/main" val="34599958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slide, we introduce the concept of programming languages, which are used to communicate with machines. There are many different languages, each with their own characteristics and uses. This book focuses on the R language, which is used for data analysis. We will cover everything from the basics to advanced techniques, and provide hands-on experience with real-world datasets.
</a:t>
            </a:r>
          </a:p>
        </p:txBody>
      </p:sp>
      <p:sp>
        <p:nvSpPr>
          <p:cNvPr id="4" name="Slide Number Placeholder 3"/>
          <p:cNvSpPr>
            <a:spLocks noGrp="1"/>
          </p:cNvSpPr>
          <p:nvPr>
            <p:ph type="sldNum" sz="quarter" idx="5"/>
          </p:nvPr>
        </p:nvSpPr>
        <p:spPr/>
        <p:txBody>
          <a:bodyPr/>
          <a:lstStyle/>
          <a:p>
            <a:fld id="{34832E24-1114-4EB2-A047-7D35DC5CCD52}" type="slidenum">
              <a:rPr lang="en-US" smtClean="0"/>
              <a:t>5</a:t>
            </a:fld>
            <a:endParaRPr lang="en-US"/>
          </a:p>
        </p:txBody>
      </p:sp>
    </p:spTree>
    <p:extLst>
      <p:ext uri="{BB962C8B-B14F-4D97-AF65-F5344CB8AC3E}">
        <p14:creationId xmlns:p14="http://schemas.microsoft.com/office/powerpoint/2010/main" val="38064184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 language is a programming language made for statistical analysis and data visualization. It is widely used by statisticians, data scientists, and researchers. R provides a wide variety of statistical and graphical techniques and is highly extensible, supporting multiple programming paradigms.
</a:t>
            </a:r>
          </a:p>
        </p:txBody>
      </p:sp>
      <p:sp>
        <p:nvSpPr>
          <p:cNvPr id="4" name="Slide Number Placeholder 3"/>
          <p:cNvSpPr>
            <a:spLocks noGrp="1"/>
          </p:cNvSpPr>
          <p:nvPr>
            <p:ph type="sldNum" sz="quarter" idx="5"/>
          </p:nvPr>
        </p:nvSpPr>
        <p:spPr/>
        <p:txBody>
          <a:bodyPr/>
          <a:lstStyle/>
          <a:p>
            <a:fld id="{34832E24-1114-4EB2-A047-7D35DC5CCD52}" type="slidenum">
              <a:rPr lang="en-US" smtClean="0"/>
              <a:t>6</a:t>
            </a:fld>
            <a:endParaRPr lang="en-US"/>
          </a:p>
        </p:txBody>
      </p:sp>
    </p:spTree>
    <p:extLst>
      <p:ext uri="{BB962C8B-B14F-4D97-AF65-F5344CB8AC3E}">
        <p14:creationId xmlns:p14="http://schemas.microsoft.com/office/powerpoint/2010/main" val="35224534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slide, we discuss the question of whether to learn R or Python for data analysis. While Python is a versatile and general-purpose language, R, developed by statisticians, excels in handling complex statistical operations and provides a unique and advanced experience for data visualization. R's syntax is designed to be intuitive and user-friendly for data analysis and statistical work, and its compatibility with report-generation tools positions it as an excellent resource for reproducible research.
</a:t>
            </a:r>
          </a:p>
        </p:txBody>
      </p:sp>
      <p:sp>
        <p:nvSpPr>
          <p:cNvPr id="4" name="Slide Number Placeholder 3"/>
          <p:cNvSpPr>
            <a:spLocks noGrp="1"/>
          </p:cNvSpPr>
          <p:nvPr>
            <p:ph type="sldNum" sz="quarter" idx="5"/>
          </p:nvPr>
        </p:nvSpPr>
        <p:spPr/>
        <p:txBody>
          <a:bodyPr/>
          <a:lstStyle/>
          <a:p>
            <a:fld id="{34832E24-1114-4EB2-A047-7D35DC5CCD52}" type="slidenum">
              <a:rPr lang="en-US" smtClean="0"/>
              <a:t>7</a:t>
            </a:fld>
            <a:endParaRPr lang="en-US"/>
          </a:p>
        </p:txBody>
      </p:sp>
    </p:spTree>
    <p:extLst>
      <p:ext uri="{BB962C8B-B14F-4D97-AF65-F5344CB8AC3E}">
        <p14:creationId xmlns:p14="http://schemas.microsoft.com/office/powerpoint/2010/main" val="13394076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 data analyst, you'll explore vast amounts of data to provide insights and answer specific questions. Using tools, you'll uncover patterns, trends, and insights that are not immediately obvious. Your job is to investigate and find answers.</a:t>
            </a:r>
          </a:p>
        </p:txBody>
      </p:sp>
      <p:sp>
        <p:nvSpPr>
          <p:cNvPr id="4" name="Slide Number Placeholder 3"/>
          <p:cNvSpPr>
            <a:spLocks noGrp="1"/>
          </p:cNvSpPr>
          <p:nvPr>
            <p:ph type="sldNum" sz="quarter" idx="5"/>
          </p:nvPr>
        </p:nvSpPr>
        <p:spPr/>
        <p:txBody>
          <a:bodyPr/>
          <a:lstStyle/>
          <a:p>
            <a:fld id="{34832E24-1114-4EB2-A047-7D35DC5CCD52}" type="slidenum">
              <a:rPr lang="en-US" smtClean="0"/>
              <a:t>8</a:t>
            </a:fld>
            <a:endParaRPr lang="en-US"/>
          </a:p>
        </p:txBody>
      </p:sp>
    </p:spTree>
    <p:extLst>
      <p:ext uri="{BB962C8B-B14F-4D97-AF65-F5344CB8AC3E}">
        <p14:creationId xmlns:p14="http://schemas.microsoft.com/office/powerpoint/2010/main" val="8141849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RStudio is an IDE that makes it easier to write and run R code. It offers features such as syntax highlighting, code completion, and integrated documentation. RStudio also provides tools for managing and visualizing data, creating interactive visualizations, and generating reports. It is a powerful and versatile tool for R programming.</a:t>
            </a:r>
          </a:p>
        </p:txBody>
      </p:sp>
      <p:sp>
        <p:nvSpPr>
          <p:cNvPr id="4" name="Slide Number Placeholder 3"/>
          <p:cNvSpPr>
            <a:spLocks noGrp="1"/>
          </p:cNvSpPr>
          <p:nvPr>
            <p:ph type="sldNum" sz="quarter" idx="5"/>
          </p:nvPr>
        </p:nvSpPr>
        <p:spPr/>
        <p:txBody>
          <a:bodyPr/>
          <a:lstStyle/>
          <a:p>
            <a:fld id="{34832E24-1114-4EB2-A047-7D35DC5CCD52}" type="slidenum">
              <a:rPr lang="en-US" smtClean="0"/>
              <a:t>9</a:t>
            </a:fld>
            <a:endParaRPr lang="en-US"/>
          </a:p>
        </p:txBody>
      </p:sp>
    </p:spTree>
    <p:extLst>
      <p:ext uri="{BB962C8B-B14F-4D97-AF65-F5344CB8AC3E}">
        <p14:creationId xmlns:p14="http://schemas.microsoft.com/office/powerpoint/2010/main" val="10714689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5/30/2024</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42934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5/30/2024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05072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5/30/2024</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9552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5/30/2024</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49142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5/30/2024</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788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5/30/2024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67478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5/30/2024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74054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5/30/2024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82037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5/30/2024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4211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5/30/2024</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53868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5/30/2024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57182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5/30/2024</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7885538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7F741-A034-3BD7-B155-AAD56AC2F60B}"/>
              </a:ext>
            </a:extLst>
          </p:cNvPr>
          <p:cNvSpPr>
            <a:spLocks noGrp="1"/>
          </p:cNvSpPr>
          <p:nvPr>
            <p:ph type="title"/>
          </p:nvPr>
        </p:nvSpPr>
        <p:spPr>
          <a:xfrm>
            <a:off x="581193" y="2393950"/>
            <a:ext cx="11029615" cy="2147467"/>
          </a:xfrm>
        </p:spPr>
        <p:txBody>
          <a:bodyPr anchor="b">
            <a:normAutofit/>
          </a:bodyPr>
          <a:lstStyle/>
          <a:p>
            <a:r>
              <a:rPr lang="en-US" dirty="0"/>
              <a:t>introduction</a:t>
            </a:r>
          </a:p>
        </p:txBody>
      </p:sp>
      <p:sp>
        <p:nvSpPr>
          <p:cNvPr id="4" name="Text Placeholder 2">
            <a:extLst>
              <a:ext uri="{FF2B5EF4-FFF2-40B4-BE49-F238E27FC236}">
                <a16:creationId xmlns:a16="http://schemas.microsoft.com/office/drawing/2014/main" id="{2C6BD85D-D102-345D-0BEF-C2A81A7E4FB0}"/>
              </a:ext>
            </a:extLst>
          </p:cNvPr>
          <p:cNvSpPr>
            <a:spLocks noGrp="1"/>
          </p:cNvSpPr>
          <p:nvPr>
            <p:ph type="body" idx="1"/>
          </p:nvPr>
        </p:nvSpPr>
        <p:spPr>
          <a:xfrm>
            <a:off x="581192" y="4541417"/>
            <a:ext cx="11029615" cy="600556"/>
          </a:xfrm>
        </p:spPr>
        <p:txBody>
          <a:bodyPr>
            <a:normAutofit fontScale="85000" lnSpcReduction="20000"/>
          </a:bodyPr>
          <a:lstStyle/>
          <a:p>
            <a:r>
              <a:rPr lang="en-US" dirty="0"/>
              <a:t>R From scratch: an intro to data analytics</a:t>
            </a:r>
          </a:p>
          <a:p>
            <a:r>
              <a:rPr lang="en-US" dirty="0"/>
              <a:t>Jasser Jasser</a:t>
            </a:r>
          </a:p>
        </p:txBody>
      </p:sp>
    </p:spTree>
    <p:extLst>
      <p:ext uri="{BB962C8B-B14F-4D97-AF65-F5344CB8AC3E}">
        <p14:creationId xmlns:p14="http://schemas.microsoft.com/office/powerpoint/2010/main" val="3592032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3DCE315E-4D47-5477-9DC0-328CBB998B1A}"/>
              </a:ext>
            </a:extLst>
          </p:cNvPr>
          <p:cNvSpPr>
            <a:spLocks noGrp="1"/>
          </p:cNvSpPr>
          <p:nvPr>
            <p:ph type="title"/>
          </p:nvPr>
        </p:nvSpPr>
        <p:spPr>
          <a:xfrm>
            <a:off x="771148" y="1037967"/>
            <a:ext cx="3054091" cy="4709131"/>
          </a:xfrm>
        </p:spPr>
        <p:txBody>
          <a:bodyPr anchor="ctr">
            <a:normAutofit/>
          </a:bodyPr>
          <a:lstStyle/>
          <a:p>
            <a:r>
              <a:rPr lang="en-US">
                <a:solidFill>
                  <a:srgbClr val="FFFEFF"/>
                </a:solidFill>
              </a:rPr>
              <a:t>Important Questions: Why it matters?</a:t>
            </a:r>
          </a:p>
        </p:txBody>
      </p:sp>
      <p:sp>
        <p:nvSpPr>
          <p:cNvPr id="3" name="Content Placeholder 2">
            <a:extLst>
              <a:ext uri="{FF2B5EF4-FFF2-40B4-BE49-F238E27FC236}">
                <a16:creationId xmlns:a16="http://schemas.microsoft.com/office/drawing/2014/main" id="{D9A867E4-C59E-B515-6D53-A827494A3E4B}"/>
              </a:ext>
            </a:extLst>
          </p:cNvPr>
          <p:cNvSpPr>
            <a:spLocks noGrp="1"/>
          </p:cNvSpPr>
          <p:nvPr>
            <p:ph idx="1"/>
          </p:nvPr>
        </p:nvSpPr>
        <p:spPr>
          <a:xfrm>
            <a:off x="4534935" y="1037968"/>
            <a:ext cx="6725899" cy="4820832"/>
          </a:xfrm>
        </p:spPr>
        <p:txBody>
          <a:bodyPr>
            <a:normAutofit/>
          </a:bodyPr>
          <a:lstStyle/>
          <a:p>
            <a:r>
              <a:rPr lang="en-US"/>
              <a:t>Data Analytics for Informed Decisions</a:t>
            </a:r>
          </a:p>
          <a:p>
            <a:pPr lvl="1"/>
            <a:r>
              <a:rPr lang="en-US"/>
              <a:t>Enables organizations to identify opportunities and solve complex problems</a:t>
            </a:r>
          </a:p>
          <a:p>
            <a:pPr lvl="1"/>
            <a:r>
              <a:rPr lang="en-US"/>
              <a:t>Used in a wide range of industries, including finance, healthcare, marketing, and technology</a:t>
            </a:r>
          </a:p>
          <a:p>
            <a:r>
              <a:rPr lang="en-US"/>
              <a:t>Skills Required for Data Analysts</a:t>
            </a:r>
          </a:p>
          <a:p>
            <a:pPr lvl="1"/>
            <a:r>
              <a:rPr lang="en-US"/>
              <a:t>Proficiency in programming languages like R and Python</a:t>
            </a:r>
          </a:p>
          <a:p>
            <a:pPr lvl="1"/>
            <a:r>
              <a:rPr lang="en-US"/>
              <a:t>Familiarity with tools like RStudio and Jupyter Notebook</a:t>
            </a:r>
          </a:p>
          <a:p>
            <a:pPr lvl="1"/>
            <a:r>
              <a:rPr lang="en-US"/>
              <a:t>Knowledge of statistical techniques, data visualization, and machine learning</a:t>
            </a:r>
          </a:p>
        </p:txBody>
      </p:sp>
    </p:spTree>
    <p:extLst>
      <p:ext uri="{BB962C8B-B14F-4D97-AF65-F5344CB8AC3E}">
        <p14:creationId xmlns:p14="http://schemas.microsoft.com/office/powerpoint/2010/main" val="1495353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Rectangle 20">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3" name="Rectangle 22">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Rectangle 24">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3973C0CD-39AC-3EFC-864A-1896CA169AEA}"/>
              </a:ext>
            </a:extLst>
          </p:cNvPr>
          <p:cNvSpPr>
            <a:spLocks noGrp="1"/>
          </p:cNvSpPr>
          <p:nvPr>
            <p:ph type="title"/>
          </p:nvPr>
        </p:nvSpPr>
        <p:spPr>
          <a:xfrm>
            <a:off x="771148" y="1037967"/>
            <a:ext cx="3054091" cy="4709131"/>
          </a:xfrm>
        </p:spPr>
        <p:txBody>
          <a:bodyPr anchor="ctr">
            <a:normAutofit/>
          </a:bodyPr>
          <a:lstStyle/>
          <a:p>
            <a:r>
              <a:rPr lang="en-US" dirty="0">
                <a:solidFill>
                  <a:srgbClr val="FFFEFF"/>
                </a:solidFill>
              </a:rPr>
              <a:t>I am sold. Where to Start?</a:t>
            </a:r>
          </a:p>
        </p:txBody>
      </p:sp>
      <p:sp>
        <p:nvSpPr>
          <p:cNvPr id="3" name="Content Placeholder 2">
            <a:extLst>
              <a:ext uri="{FF2B5EF4-FFF2-40B4-BE49-F238E27FC236}">
                <a16:creationId xmlns:a16="http://schemas.microsoft.com/office/drawing/2014/main" id="{49055D44-C08E-9A77-67D9-6261B524E52C}"/>
              </a:ext>
            </a:extLst>
          </p:cNvPr>
          <p:cNvSpPr>
            <a:spLocks noGrp="1"/>
          </p:cNvSpPr>
          <p:nvPr>
            <p:ph idx="1"/>
          </p:nvPr>
        </p:nvSpPr>
        <p:spPr>
          <a:xfrm>
            <a:off x="4534935" y="1037968"/>
            <a:ext cx="6725899" cy="4820832"/>
          </a:xfrm>
        </p:spPr>
        <p:txBody>
          <a:bodyPr>
            <a:normAutofit/>
          </a:bodyPr>
          <a:lstStyle/>
          <a:p>
            <a:pPr>
              <a:lnSpc>
                <a:spcPct val="90000"/>
              </a:lnSpc>
            </a:pPr>
            <a:r>
              <a:rPr lang="en-US"/>
              <a:t>Setting Up Your Environment</a:t>
            </a:r>
          </a:p>
          <a:p>
            <a:pPr lvl="1">
              <a:lnSpc>
                <a:spcPct val="90000"/>
              </a:lnSpc>
            </a:pPr>
            <a:r>
              <a:rPr lang="en-US"/>
              <a:t>Install R and RStudio for a user-friendly coding experience</a:t>
            </a:r>
          </a:p>
          <a:p>
            <a:pPr>
              <a:lnSpc>
                <a:spcPct val="90000"/>
              </a:lnSpc>
            </a:pPr>
            <a:r>
              <a:rPr lang="en-US"/>
              <a:t>Familiarize Yourself with the Basics</a:t>
            </a:r>
          </a:p>
          <a:p>
            <a:pPr lvl="1">
              <a:lnSpc>
                <a:spcPct val="90000"/>
              </a:lnSpc>
            </a:pPr>
            <a:r>
              <a:rPr lang="en-US"/>
              <a:t>Understand the structure of R scripts and how to execute code</a:t>
            </a:r>
          </a:p>
          <a:p>
            <a:pPr>
              <a:lnSpc>
                <a:spcPct val="90000"/>
              </a:lnSpc>
            </a:pPr>
            <a:r>
              <a:rPr lang="en-US"/>
              <a:t>Practice, Practice, Practice</a:t>
            </a:r>
          </a:p>
          <a:p>
            <a:pPr lvl="1">
              <a:lnSpc>
                <a:spcPct val="90000"/>
              </a:lnSpc>
            </a:pPr>
            <a:r>
              <a:rPr lang="en-US"/>
              <a:t>Make use of exercises and examples to improve your skills</a:t>
            </a:r>
          </a:p>
          <a:p>
            <a:pPr>
              <a:lnSpc>
                <a:spcPct val="90000"/>
              </a:lnSpc>
            </a:pPr>
            <a:r>
              <a:rPr lang="en-US"/>
              <a:t>Make Use of Resources</a:t>
            </a:r>
          </a:p>
          <a:p>
            <a:pPr lvl="1">
              <a:lnSpc>
                <a:spcPct val="90000"/>
              </a:lnSpc>
            </a:pPr>
            <a:r>
              <a:rPr lang="en-US"/>
              <a:t>Supplement your learning with online tutorials, forums, books, and courses</a:t>
            </a:r>
          </a:p>
          <a:p>
            <a:pPr>
              <a:lnSpc>
                <a:spcPct val="90000"/>
              </a:lnSpc>
            </a:pPr>
            <a:r>
              <a:rPr lang="en-US"/>
              <a:t>Learn by Doing</a:t>
            </a:r>
          </a:p>
          <a:p>
            <a:pPr lvl="1">
              <a:lnSpc>
                <a:spcPct val="90000"/>
              </a:lnSpc>
            </a:pPr>
            <a:r>
              <a:rPr lang="en-US"/>
              <a:t>Apply your knowledge to real-world data for invaluable experience</a:t>
            </a:r>
          </a:p>
          <a:p>
            <a:pPr>
              <a:lnSpc>
                <a:spcPct val="90000"/>
              </a:lnSpc>
            </a:pPr>
            <a:r>
              <a:rPr lang="en-US"/>
              <a:t>Take It One Step at a Time</a:t>
            </a:r>
          </a:p>
          <a:p>
            <a:pPr lvl="1">
              <a:lnSpc>
                <a:spcPct val="90000"/>
              </a:lnSpc>
            </a:pPr>
            <a:r>
              <a:rPr lang="en-US"/>
              <a:t>Don't rush through the topics and celebrate your progress</a:t>
            </a:r>
          </a:p>
        </p:txBody>
      </p:sp>
    </p:spTree>
    <p:extLst>
      <p:ext uri="{BB962C8B-B14F-4D97-AF65-F5344CB8AC3E}">
        <p14:creationId xmlns:p14="http://schemas.microsoft.com/office/powerpoint/2010/main" val="739651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Rectangle 20">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3" name="Rectangle 22">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Rectangle 24">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714346AC-E912-7974-ED22-EC2D3B7D0583}"/>
              </a:ext>
            </a:extLst>
          </p:cNvPr>
          <p:cNvSpPr>
            <a:spLocks noGrp="1"/>
          </p:cNvSpPr>
          <p:nvPr>
            <p:ph type="title"/>
          </p:nvPr>
        </p:nvSpPr>
        <p:spPr>
          <a:xfrm>
            <a:off x="771148" y="1037967"/>
            <a:ext cx="3054091" cy="4709131"/>
          </a:xfrm>
        </p:spPr>
        <p:txBody>
          <a:bodyPr anchor="ctr">
            <a:normAutofit/>
          </a:bodyPr>
          <a:lstStyle/>
          <a:p>
            <a:r>
              <a:rPr lang="en-US">
                <a:solidFill>
                  <a:srgbClr val="FFFEFF"/>
                </a:solidFill>
              </a:rPr>
              <a:t>Setting Up Your Environment: Installing R</a:t>
            </a:r>
          </a:p>
        </p:txBody>
      </p:sp>
      <p:sp>
        <p:nvSpPr>
          <p:cNvPr id="3" name="Content Placeholder 2">
            <a:extLst>
              <a:ext uri="{FF2B5EF4-FFF2-40B4-BE49-F238E27FC236}">
                <a16:creationId xmlns:a16="http://schemas.microsoft.com/office/drawing/2014/main" id="{9A32A1F2-D9EF-BE36-8C9F-5D7D7ADC0CB9}"/>
              </a:ext>
            </a:extLst>
          </p:cNvPr>
          <p:cNvSpPr>
            <a:spLocks noGrp="1"/>
          </p:cNvSpPr>
          <p:nvPr>
            <p:ph idx="1"/>
          </p:nvPr>
        </p:nvSpPr>
        <p:spPr>
          <a:xfrm>
            <a:off x="4534935" y="1037968"/>
            <a:ext cx="6725899" cy="4820832"/>
          </a:xfrm>
        </p:spPr>
        <p:txBody>
          <a:bodyPr>
            <a:normAutofit/>
          </a:bodyPr>
          <a:lstStyle/>
          <a:p>
            <a:r>
              <a:rPr lang="en-US"/>
              <a:t>Windows</a:t>
            </a:r>
          </a:p>
          <a:p>
            <a:pPr lvl="1"/>
            <a:r>
              <a:rPr lang="en-US"/>
              <a:t>Visit the CRAN website and choose a geographically close mirror</a:t>
            </a:r>
          </a:p>
          <a:p>
            <a:pPr lvl="1"/>
            <a:r>
              <a:rPr lang="en-US"/>
              <a:t>Click on 'Download R for Windows' then 'base'</a:t>
            </a:r>
          </a:p>
          <a:p>
            <a:pPr lvl="1"/>
            <a:r>
              <a:rPr lang="en-US"/>
              <a:t>Download and run the latest version of R, following the instructions</a:t>
            </a:r>
          </a:p>
          <a:p>
            <a:r>
              <a:rPr lang="en-US"/>
              <a:t>Mac</a:t>
            </a:r>
          </a:p>
          <a:p>
            <a:pPr lvl="1"/>
            <a:r>
              <a:rPr lang="en-US"/>
              <a:t>Visit the CRAN website and choose a geographically close mirror</a:t>
            </a:r>
          </a:p>
          <a:p>
            <a:pPr lvl="1"/>
            <a:r>
              <a:rPr lang="en-US"/>
              <a:t>Click on 'Download R for (Mac) OS X'</a:t>
            </a:r>
          </a:p>
          <a:p>
            <a:pPr lvl="1"/>
            <a:r>
              <a:rPr lang="en-US"/>
              <a:t>Download and open the latest version of R, following the instructions</a:t>
            </a:r>
          </a:p>
          <a:p>
            <a:r>
              <a:rPr lang="en-US"/>
              <a:t>Linux</a:t>
            </a:r>
          </a:p>
          <a:p>
            <a:pPr lvl="1"/>
            <a:r>
              <a:rPr lang="en-US"/>
              <a:t>Installation process depends on distribution</a:t>
            </a:r>
          </a:p>
          <a:p>
            <a:pPr lvl="1"/>
            <a:r>
              <a:rPr lang="en-US"/>
              <a:t>Visit the CRAN website and navigate to the section for your distribution</a:t>
            </a:r>
          </a:p>
        </p:txBody>
      </p:sp>
    </p:spTree>
    <p:extLst>
      <p:ext uri="{BB962C8B-B14F-4D97-AF65-F5344CB8AC3E}">
        <p14:creationId xmlns:p14="http://schemas.microsoft.com/office/powerpoint/2010/main" val="7897018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Rectangle 20">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3" name="Rectangle 22">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Rectangle 24">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5F111316-100B-6FE8-0DFC-DC6E5BD14398}"/>
              </a:ext>
            </a:extLst>
          </p:cNvPr>
          <p:cNvSpPr>
            <a:spLocks noGrp="1"/>
          </p:cNvSpPr>
          <p:nvPr>
            <p:ph type="title"/>
          </p:nvPr>
        </p:nvSpPr>
        <p:spPr>
          <a:xfrm>
            <a:off x="771148" y="1037967"/>
            <a:ext cx="3054091" cy="4709131"/>
          </a:xfrm>
        </p:spPr>
        <p:txBody>
          <a:bodyPr anchor="ctr">
            <a:normAutofit/>
          </a:bodyPr>
          <a:lstStyle/>
          <a:p>
            <a:r>
              <a:rPr lang="en-US">
                <a:solidFill>
                  <a:srgbClr val="FFFEFF"/>
                </a:solidFill>
              </a:rPr>
              <a:t>Setting Up Your Environment: Installing RStudio</a:t>
            </a:r>
          </a:p>
        </p:txBody>
      </p:sp>
      <p:sp>
        <p:nvSpPr>
          <p:cNvPr id="3" name="Content Placeholder 2">
            <a:extLst>
              <a:ext uri="{FF2B5EF4-FFF2-40B4-BE49-F238E27FC236}">
                <a16:creationId xmlns:a16="http://schemas.microsoft.com/office/drawing/2014/main" id="{D9858C91-B64D-EA94-B75A-5D44AE0CDCBE}"/>
              </a:ext>
            </a:extLst>
          </p:cNvPr>
          <p:cNvSpPr>
            <a:spLocks noGrp="1"/>
          </p:cNvSpPr>
          <p:nvPr>
            <p:ph idx="1"/>
          </p:nvPr>
        </p:nvSpPr>
        <p:spPr>
          <a:xfrm>
            <a:off x="4534935" y="1037968"/>
            <a:ext cx="6725899" cy="4820832"/>
          </a:xfrm>
        </p:spPr>
        <p:txBody>
          <a:bodyPr>
            <a:normAutofit/>
          </a:bodyPr>
          <a:lstStyle/>
          <a:p>
            <a:r>
              <a:rPr lang="en-US"/>
              <a:t>Integrated Environment</a:t>
            </a:r>
          </a:p>
          <a:p>
            <a:pPr lvl="1"/>
            <a:r>
              <a:rPr lang="en-US"/>
              <a:t>Provides an all-in-one interface for writing scripts, viewing output, visualizing data, and managing packages</a:t>
            </a:r>
          </a:p>
          <a:p>
            <a:r>
              <a:rPr lang="en-US"/>
              <a:t>User-Friendly Interface</a:t>
            </a:r>
          </a:p>
          <a:p>
            <a:pPr lvl="1"/>
            <a:r>
              <a:rPr lang="en-US"/>
              <a:t>Clean and well-organized layout makes it easier for beginners to find and use the features they need</a:t>
            </a:r>
          </a:p>
          <a:p>
            <a:r>
              <a:rPr lang="en-US"/>
              <a:t>Helpful Tools and Shortcuts</a:t>
            </a:r>
          </a:p>
          <a:p>
            <a:pPr lvl="1"/>
            <a:r>
              <a:rPr lang="en-US"/>
              <a:t>Includes a variety of tools and shortcuts that simplify coding in R</a:t>
            </a:r>
          </a:p>
          <a:p>
            <a:r>
              <a:rPr lang="en-US"/>
              <a:t>Extensive Community and Resources</a:t>
            </a:r>
          </a:p>
          <a:p>
            <a:pPr lvl="1"/>
            <a:r>
              <a:rPr lang="en-US"/>
              <a:t>Large and active community with a wealth of tutorials, forums, and resources available</a:t>
            </a:r>
          </a:p>
          <a:p>
            <a:r>
              <a:rPr lang="en-US"/>
              <a:t>Designed Specifically for R</a:t>
            </a:r>
          </a:p>
          <a:p>
            <a:pPr lvl="1"/>
            <a:r>
              <a:rPr lang="en-US"/>
              <a:t>Tools and features are tailored to the needs of R users</a:t>
            </a:r>
          </a:p>
        </p:txBody>
      </p:sp>
    </p:spTree>
    <p:extLst>
      <p:ext uri="{BB962C8B-B14F-4D97-AF65-F5344CB8AC3E}">
        <p14:creationId xmlns:p14="http://schemas.microsoft.com/office/powerpoint/2010/main" val="16775651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0" name="Rectangle 49">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2" name="Rectangle 51">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2E40A55A-76BA-9DD7-AB67-6C6B19591FFD}"/>
              </a:ext>
            </a:extLst>
          </p:cNvPr>
          <p:cNvSpPr>
            <a:spLocks noGrp="1"/>
          </p:cNvSpPr>
          <p:nvPr>
            <p:ph type="title"/>
          </p:nvPr>
        </p:nvSpPr>
        <p:spPr>
          <a:xfrm>
            <a:off x="581192" y="702156"/>
            <a:ext cx="11029616" cy="1188720"/>
          </a:xfrm>
        </p:spPr>
        <p:txBody>
          <a:bodyPr vert="horz" lIns="91440" tIns="45720" rIns="91440" bIns="45720" rtlCol="0" anchor="b">
            <a:normAutofit/>
          </a:bodyPr>
          <a:lstStyle/>
          <a:p>
            <a:r>
              <a:rPr lang="en-US" b="0" kern="1200" cap="all" dirty="0">
                <a:solidFill>
                  <a:schemeClr val="tx1">
                    <a:lumMod val="75000"/>
                    <a:lumOff val="25000"/>
                  </a:schemeClr>
                </a:solidFill>
                <a:latin typeface="+mj-lt"/>
                <a:ea typeface="+mj-ea"/>
                <a:cs typeface="+mj-cs"/>
              </a:rPr>
              <a:t>Setting Up Your Environment: Getting to Know the RStudio Interface</a:t>
            </a:r>
          </a:p>
        </p:txBody>
      </p:sp>
      <p:sp>
        <p:nvSpPr>
          <p:cNvPr id="54" name="Rectangle 53">
            <a:extLst>
              <a:ext uri="{FF2B5EF4-FFF2-40B4-BE49-F238E27FC236}">
                <a16:creationId xmlns:a16="http://schemas.microsoft.com/office/drawing/2014/main" id="{7A4CA679-3546-4E14-8FB8-F57168C37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6" name="Rectangle 55">
            <a:extLst>
              <a:ext uri="{FF2B5EF4-FFF2-40B4-BE49-F238E27FC236}">
                <a16:creationId xmlns:a16="http://schemas.microsoft.com/office/drawing/2014/main" id="{44D16E90-7C64-4C04-A50A-B866A1A92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8" name="Rectangle 57">
            <a:extLst>
              <a:ext uri="{FF2B5EF4-FFF2-40B4-BE49-F238E27FC236}">
                <a16:creationId xmlns:a16="http://schemas.microsoft.com/office/drawing/2014/main" id="{DBE4DD59-5AA2-46C6-B6A8-9B4C62D19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0" name="Rectangle 59">
            <a:extLst>
              <a:ext uri="{FF2B5EF4-FFF2-40B4-BE49-F238E27FC236}">
                <a16:creationId xmlns:a16="http://schemas.microsoft.com/office/drawing/2014/main" id="{160CE81C-67DC-489E-BFFB-877C80B854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rgbClr val="FFFFFF">
              <a:alpha val="80000"/>
            </a:srgbClr>
          </a:solidFill>
          <a:ln w="38100">
            <a:solidFill>
              <a:srgbClr val="4653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CE0C5547-1E21-4758-98BF-BE02D7C84627}"/>
              </a:ext>
            </a:extLst>
          </p:cNvPr>
          <p:cNvPicPr>
            <a:picLocks noGrp="1" noChangeAspect="1"/>
          </p:cNvPicPr>
          <p:nvPr>
            <p:ph sz="half" idx="1"/>
          </p:nvPr>
        </p:nvPicPr>
        <p:blipFill rotWithShape="1">
          <a:blip r:embed="rId3"/>
          <a:srcRect l="20928" r="9697"/>
          <a:stretch/>
        </p:blipFill>
        <p:spPr>
          <a:xfrm>
            <a:off x="611392" y="2347105"/>
            <a:ext cx="5074920" cy="3712464"/>
          </a:xfrm>
          <a:prstGeom prst="rect">
            <a:avLst/>
          </a:prstGeom>
        </p:spPr>
      </p:pic>
      <p:sp>
        <p:nvSpPr>
          <p:cNvPr id="4" name="Content Placeholder 3">
            <a:extLst>
              <a:ext uri="{FF2B5EF4-FFF2-40B4-BE49-F238E27FC236}">
                <a16:creationId xmlns:a16="http://schemas.microsoft.com/office/drawing/2014/main" id="{40F27640-E691-7DF9-23D5-E5EBA6D69574}"/>
              </a:ext>
            </a:extLst>
          </p:cNvPr>
          <p:cNvSpPr>
            <a:spLocks noGrp="1"/>
          </p:cNvSpPr>
          <p:nvPr>
            <p:ph sz="half" idx="2"/>
          </p:nvPr>
        </p:nvSpPr>
        <p:spPr>
          <a:xfrm>
            <a:off x="6340830" y="2340864"/>
            <a:ext cx="5269977" cy="3634486"/>
          </a:xfrm>
        </p:spPr>
        <p:txBody>
          <a:bodyPr vert="horz" lIns="91440" tIns="45720" rIns="91440" bIns="45720" rtlCol="0" anchor="ctr">
            <a:normAutofit lnSpcReduction="10000"/>
          </a:bodyPr>
          <a:lstStyle/>
          <a:p>
            <a:pPr>
              <a:lnSpc>
                <a:spcPct val="90000"/>
              </a:lnSpc>
            </a:pPr>
            <a:r>
              <a:rPr lang="en-US" sz="1400" dirty="0"/>
              <a:t>Script Panel</a:t>
            </a:r>
          </a:p>
          <a:p>
            <a:pPr lvl="1">
              <a:lnSpc>
                <a:spcPct val="90000"/>
              </a:lnSpc>
            </a:pPr>
            <a:r>
              <a:rPr lang="en-US" sz="1400" dirty="0"/>
              <a:t>Top left panel for writing and editing R scripts</a:t>
            </a:r>
          </a:p>
          <a:p>
            <a:pPr>
              <a:lnSpc>
                <a:spcPct val="90000"/>
              </a:lnSpc>
            </a:pPr>
            <a:r>
              <a:rPr lang="en-US" sz="1400" dirty="0"/>
              <a:t>Console Panel</a:t>
            </a:r>
          </a:p>
          <a:p>
            <a:pPr lvl="1">
              <a:lnSpc>
                <a:spcPct val="90000"/>
              </a:lnSpc>
            </a:pPr>
            <a:r>
              <a:rPr lang="en-US" sz="1400" dirty="0"/>
              <a:t>Bottom left panel where R code is executed and results are displayed</a:t>
            </a:r>
          </a:p>
          <a:p>
            <a:pPr>
              <a:lnSpc>
                <a:spcPct val="90000"/>
              </a:lnSpc>
            </a:pPr>
            <a:r>
              <a:rPr lang="en-US" sz="1400" dirty="0"/>
              <a:t>Environment/History Panel</a:t>
            </a:r>
          </a:p>
          <a:p>
            <a:pPr lvl="1">
              <a:lnSpc>
                <a:spcPct val="90000"/>
              </a:lnSpc>
            </a:pPr>
            <a:r>
              <a:rPr lang="en-US" sz="1400" dirty="0"/>
              <a:t>Top right panel displaying datasets, variables, and command history</a:t>
            </a:r>
          </a:p>
          <a:p>
            <a:pPr>
              <a:lnSpc>
                <a:spcPct val="90000"/>
              </a:lnSpc>
            </a:pPr>
            <a:r>
              <a:rPr lang="en-US" sz="1400" dirty="0"/>
              <a:t>Files/Plots/Packages/Help/Viewer Panel</a:t>
            </a:r>
          </a:p>
          <a:p>
            <a:pPr lvl="1">
              <a:lnSpc>
                <a:spcPct val="90000"/>
              </a:lnSpc>
            </a:pPr>
            <a:r>
              <a:rPr lang="en-US" sz="1400" dirty="0"/>
              <a:t>Bottom right panel for managing files, viewing plots, and accessing help</a:t>
            </a:r>
          </a:p>
          <a:p>
            <a:pPr>
              <a:lnSpc>
                <a:spcPct val="90000"/>
              </a:lnSpc>
            </a:pPr>
            <a:r>
              <a:rPr lang="en-US" sz="1400" dirty="0"/>
              <a:t>Additional Features</a:t>
            </a:r>
          </a:p>
          <a:p>
            <a:pPr lvl="1">
              <a:lnSpc>
                <a:spcPct val="90000"/>
              </a:lnSpc>
            </a:pPr>
            <a:r>
              <a:rPr lang="en-US" sz="1400" dirty="0"/>
              <a:t>Autocomplete, syntax highlighting, debugging tools, and version control integration</a:t>
            </a:r>
          </a:p>
        </p:txBody>
      </p:sp>
    </p:spTree>
    <p:extLst>
      <p:ext uri="{BB962C8B-B14F-4D97-AF65-F5344CB8AC3E}">
        <p14:creationId xmlns:p14="http://schemas.microsoft.com/office/powerpoint/2010/main" val="8176780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Rectangle 20">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3" name="Rectangle 22">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Rectangle 24">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04807E4B-F476-9CF9-D80C-B90C6C054316}"/>
              </a:ext>
            </a:extLst>
          </p:cNvPr>
          <p:cNvSpPr>
            <a:spLocks noGrp="1"/>
          </p:cNvSpPr>
          <p:nvPr>
            <p:ph type="title"/>
          </p:nvPr>
        </p:nvSpPr>
        <p:spPr>
          <a:xfrm>
            <a:off x="771148" y="1037967"/>
            <a:ext cx="3054091" cy="4709131"/>
          </a:xfrm>
        </p:spPr>
        <p:txBody>
          <a:bodyPr anchor="ctr">
            <a:normAutofit/>
          </a:bodyPr>
          <a:lstStyle/>
          <a:p>
            <a:r>
              <a:rPr lang="en-US">
                <a:solidFill>
                  <a:srgbClr val="FFFEFF"/>
                </a:solidFill>
              </a:rPr>
              <a:t>Setting Up Your Environment: Installing Packages</a:t>
            </a:r>
          </a:p>
        </p:txBody>
      </p:sp>
      <p:sp>
        <p:nvSpPr>
          <p:cNvPr id="3" name="Content Placeholder 2">
            <a:extLst>
              <a:ext uri="{FF2B5EF4-FFF2-40B4-BE49-F238E27FC236}">
                <a16:creationId xmlns:a16="http://schemas.microsoft.com/office/drawing/2014/main" id="{5A11A5DD-48D9-C120-CB5A-AAAC44D90543}"/>
              </a:ext>
            </a:extLst>
          </p:cNvPr>
          <p:cNvSpPr>
            <a:spLocks noGrp="1"/>
          </p:cNvSpPr>
          <p:nvPr>
            <p:ph idx="1"/>
          </p:nvPr>
        </p:nvSpPr>
        <p:spPr>
          <a:xfrm>
            <a:off x="4534935" y="1037968"/>
            <a:ext cx="6725899" cy="4820832"/>
          </a:xfrm>
        </p:spPr>
        <p:txBody>
          <a:bodyPr>
            <a:normAutofit/>
          </a:bodyPr>
          <a:lstStyle/>
          <a:p>
            <a:r>
              <a:rPr lang="en-US"/>
              <a:t>Open-source programming language</a:t>
            </a:r>
          </a:p>
          <a:p>
            <a:pPr lvl="1"/>
            <a:r>
              <a:rPr lang="en-US"/>
              <a:t>Users can contribute and share code</a:t>
            </a:r>
          </a:p>
          <a:p>
            <a:pPr lvl="1"/>
            <a:r>
              <a:rPr lang="en-US"/>
              <a:t>Contributions often come in the form of packages</a:t>
            </a:r>
          </a:p>
          <a:p>
            <a:r>
              <a:rPr lang="en-US"/>
              <a:t>Tidyverse package</a:t>
            </a:r>
          </a:p>
          <a:p>
            <a:pPr lvl="1"/>
            <a:r>
              <a:rPr lang="en-US"/>
              <a:t>Collection of R packages designed for data science</a:t>
            </a:r>
          </a:p>
          <a:p>
            <a:pPr lvl="1"/>
            <a:r>
              <a:rPr lang="en-US"/>
              <a:t>Includes packages for data manipulation, visualization, and import</a:t>
            </a:r>
          </a:p>
          <a:p>
            <a:r>
              <a:rPr lang="en-US"/>
              <a:t>Installing and loading tidyverse</a:t>
            </a:r>
          </a:p>
          <a:p>
            <a:pPr lvl="1"/>
            <a:r>
              <a:rPr lang="en-US"/>
              <a:t>Use install.packages() and library() functions</a:t>
            </a:r>
          </a:p>
          <a:p>
            <a:r>
              <a:rPr lang="en-US"/>
              <a:t>Managing packages</a:t>
            </a:r>
          </a:p>
          <a:p>
            <a:pPr lvl="1"/>
            <a:r>
              <a:rPr lang="en-US"/>
              <a:t>Update packages with update.packages() function</a:t>
            </a:r>
          </a:p>
          <a:p>
            <a:pPr lvl="1"/>
            <a:r>
              <a:rPr lang="en-US"/>
              <a:t>View installed packages with installed.packages() function</a:t>
            </a:r>
          </a:p>
          <a:p>
            <a:pPr lvl="1"/>
            <a:r>
              <a:rPr lang="en-US"/>
              <a:t>Load multiple packages at once with library() function</a:t>
            </a:r>
          </a:p>
        </p:txBody>
      </p:sp>
    </p:spTree>
    <p:extLst>
      <p:ext uri="{BB962C8B-B14F-4D97-AF65-F5344CB8AC3E}">
        <p14:creationId xmlns:p14="http://schemas.microsoft.com/office/powerpoint/2010/main" val="5771593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6" name="Rectangle 45">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8" name="Rectangle 47">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E3F3E643-A110-26FE-7F0C-84BD6D472E5C}"/>
              </a:ext>
            </a:extLst>
          </p:cNvPr>
          <p:cNvSpPr>
            <a:spLocks noGrp="1"/>
          </p:cNvSpPr>
          <p:nvPr>
            <p:ph type="title"/>
          </p:nvPr>
        </p:nvSpPr>
        <p:spPr>
          <a:xfrm>
            <a:off x="581192" y="702156"/>
            <a:ext cx="11029616" cy="1188720"/>
          </a:xfrm>
        </p:spPr>
        <p:txBody>
          <a:bodyPr vert="horz" lIns="91440" tIns="45720" rIns="91440" bIns="45720" rtlCol="0" anchor="b">
            <a:normAutofit/>
          </a:bodyPr>
          <a:lstStyle/>
          <a:p>
            <a:r>
              <a:rPr lang="en-US" b="0" kern="1200" cap="all" dirty="0">
                <a:solidFill>
                  <a:schemeClr val="tx1">
                    <a:lumMod val="75000"/>
                    <a:lumOff val="25000"/>
                  </a:schemeClr>
                </a:solidFill>
                <a:latin typeface="+mj-lt"/>
                <a:ea typeface="+mj-ea"/>
                <a:cs typeface="+mj-cs"/>
              </a:rPr>
              <a:t>Setting Up Your Environment: Installing Packages</a:t>
            </a:r>
          </a:p>
        </p:txBody>
      </p:sp>
      <p:sp>
        <p:nvSpPr>
          <p:cNvPr id="50" name="Rectangle 49">
            <a:extLst>
              <a:ext uri="{FF2B5EF4-FFF2-40B4-BE49-F238E27FC236}">
                <a16:creationId xmlns:a16="http://schemas.microsoft.com/office/drawing/2014/main" id="{7A4CA679-3546-4E14-8FB8-F57168C37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2" name="Rectangle 51">
            <a:extLst>
              <a:ext uri="{FF2B5EF4-FFF2-40B4-BE49-F238E27FC236}">
                <a16:creationId xmlns:a16="http://schemas.microsoft.com/office/drawing/2014/main" id="{44D16E90-7C64-4C04-A50A-B866A1A92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4" name="Rectangle 53">
            <a:extLst>
              <a:ext uri="{FF2B5EF4-FFF2-40B4-BE49-F238E27FC236}">
                <a16:creationId xmlns:a16="http://schemas.microsoft.com/office/drawing/2014/main" id="{DBE4DD59-5AA2-46C6-B6A8-9B4C62D19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6" name="Rectangle 55">
            <a:extLst>
              <a:ext uri="{FF2B5EF4-FFF2-40B4-BE49-F238E27FC236}">
                <a16:creationId xmlns:a16="http://schemas.microsoft.com/office/drawing/2014/main" id="{160CE81C-67DC-489E-BFFB-877C80B854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rgbClr val="FFFFFF">
              <a:alpha val="80000"/>
            </a:srgbClr>
          </a:solidFill>
          <a:ln w="38100">
            <a:solidFill>
              <a:srgbClr val="4653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The package tab shows all the R packages installed on your device. You can manage these packages from this tab, either installing, removing, or updating. Next to each package is a check box">
            <a:extLst>
              <a:ext uri="{FF2B5EF4-FFF2-40B4-BE49-F238E27FC236}">
                <a16:creationId xmlns:a16="http://schemas.microsoft.com/office/drawing/2014/main" id="{A7B2BC15-D1E8-4EFB-A7BB-83731DF794BB}"/>
              </a:ext>
            </a:extLst>
          </p:cNvPr>
          <p:cNvPicPr>
            <a:picLocks noGrp="1" noChangeAspect="1"/>
          </p:cNvPicPr>
          <p:nvPr>
            <p:ph sz="half" idx="1"/>
          </p:nvPr>
        </p:nvPicPr>
        <p:blipFill rotWithShape="1">
          <a:blip r:embed="rId3"/>
          <a:srcRect r="5678"/>
          <a:stretch/>
        </p:blipFill>
        <p:spPr>
          <a:xfrm>
            <a:off x="611392" y="2347105"/>
            <a:ext cx="5074920" cy="3712464"/>
          </a:xfrm>
          <a:prstGeom prst="rect">
            <a:avLst/>
          </a:prstGeom>
        </p:spPr>
      </p:pic>
      <p:sp>
        <p:nvSpPr>
          <p:cNvPr id="4" name="Content Placeholder 3">
            <a:extLst>
              <a:ext uri="{FF2B5EF4-FFF2-40B4-BE49-F238E27FC236}">
                <a16:creationId xmlns:a16="http://schemas.microsoft.com/office/drawing/2014/main" id="{9B948F05-E7A8-F5C0-B977-1EE4054DA115}"/>
              </a:ext>
            </a:extLst>
          </p:cNvPr>
          <p:cNvSpPr>
            <a:spLocks noGrp="1"/>
          </p:cNvSpPr>
          <p:nvPr>
            <p:ph sz="half" idx="2"/>
          </p:nvPr>
        </p:nvSpPr>
        <p:spPr>
          <a:xfrm>
            <a:off x="6340830" y="2340864"/>
            <a:ext cx="5269977" cy="3634486"/>
          </a:xfrm>
        </p:spPr>
        <p:txBody>
          <a:bodyPr vert="horz" lIns="91440" tIns="45720" rIns="91440" bIns="45720" rtlCol="0" anchor="ctr">
            <a:normAutofit/>
          </a:bodyPr>
          <a:lstStyle/>
          <a:p>
            <a:r>
              <a:rPr lang="en-US" dirty="0"/>
              <a:t>Manage R packages installed on your device</a:t>
            </a:r>
          </a:p>
          <a:p>
            <a:pPr lvl="1"/>
            <a:r>
              <a:rPr lang="en-US" dirty="0"/>
              <a:t>Install, remove, or update packages</a:t>
            </a:r>
          </a:p>
          <a:p>
            <a:r>
              <a:rPr lang="en-US" dirty="0"/>
              <a:t>Check box next to each package</a:t>
            </a:r>
          </a:p>
          <a:p>
            <a:pPr lvl="1"/>
            <a:r>
              <a:rPr lang="en-US" dirty="0"/>
              <a:t>Indicates if package is loaded into environment</a:t>
            </a:r>
          </a:p>
          <a:p>
            <a:r>
              <a:rPr lang="en-US" dirty="0"/>
              <a:t>User-friendly interface</a:t>
            </a:r>
          </a:p>
          <a:p>
            <a:pPr lvl="1"/>
            <a:r>
              <a:rPr lang="en-US" dirty="0"/>
              <a:t>View, load, update, and uninstall packages</a:t>
            </a:r>
          </a:p>
        </p:txBody>
      </p:sp>
    </p:spTree>
    <p:extLst>
      <p:ext uri="{BB962C8B-B14F-4D97-AF65-F5344CB8AC3E}">
        <p14:creationId xmlns:p14="http://schemas.microsoft.com/office/powerpoint/2010/main" val="22722404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Rectangle 20">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3" name="Rectangle 22">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Rectangle 24">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C5ABAC94-F05D-FBDE-E3AC-EE3B48F32AC5}"/>
              </a:ext>
            </a:extLst>
          </p:cNvPr>
          <p:cNvSpPr>
            <a:spLocks noGrp="1"/>
          </p:cNvSpPr>
          <p:nvPr>
            <p:ph type="title"/>
          </p:nvPr>
        </p:nvSpPr>
        <p:spPr>
          <a:xfrm>
            <a:off x="771148" y="1037967"/>
            <a:ext cx="3054091" cy="4709131"/>
          </a:xfrm>
        </p:spPr>
        <p:txBody>
          <a:bodyPr anchor="ctr">
            <a:normAutofit/>
          </a:bodyPr>
          <a:lstStyle/>
          <a:p>
            <a:r>
              <a:rPr lang="en-US">
                <a:solidFill>
                  <a:srgbClr val="FFFEFF"/>
                </a:solidFill>
              </a:rPr>
              <a:t>Setting Up Your Environment: Installing Packages</a:t>
            </a:r>
          </a:p>
        </p:txBody>
      </p:sp>
      <p:sp>
        <p:nvSpPr>
          <p:cNvPr id="3" name="Content Placeholder 2">
            <a:extLst>
              <a:ext uri="{FF2B5EF4-FFF2-40B4-BE49-F238E27FC236}">
                <a16:creationId xmlns:a16="http://schemas.microsoft.com/office/drawing/2014/main" id="{A94B66B9-8187-D710-99EF-AC675C294288}"/>
              </a:ext>
            </a:extLst>
          </p:cNvPr>
          <p:cNvSpPr>
            <a:spLocks noGrp="1"/>
          </p:cNvSpPr>
          <p:nvPr>
            <p:ph idx="1"/>
          </p:nvPr>
        </p:nvSpPr>
        <p:spPr>
          <a:xfrm>
            <a:off x="4534935" y="1037968"/>
            <a:ext cx="6725899" cy="4820832"/>
          </a:xfrm>
        </p:spPr>
        <p:txBody>
          <a:bodyPr>
            <a:normAutofit lnSpcReduction="10000"/>
          </a:bodyPr>
          <a:lstStyle/>
          <a:p>
            <a:pPr>
              <a:lnSpc>
                <a:spcPct val="90000"/>
              </a:lnSpc>
            </a:pPr>
            <a:r>
              <a:rPr lang="en-US" sz="1700"/>
              <a:t>Viewing Installed Packages</a:t>
            </a:r>
          </a:p>
          <a:p>
            <a:pPr lvl="1">
              <a:lnSpc>
                <a:spcPct val="90000"/>
              </a:lnSpc>
            </a:pPr>
            <a:r>
              <a:rPr lang="en-US" sz="1700"/>
              <a:t>Access the Packages tab in the lower right panel of RStudio</a:t>
            </a:r>
          </a:p>
          <a:p>
            <a:pPr lvl="1">
              <a:lnSpc>
                <a:spcPct val="90000"/>
              </a:lnSpc>
            </a:pPr>
            <a:r>
              <a:rPr lang="en-US" sz="1700"/>
              <a:t>Displays a list of all the R packages that are currently installed on your system</a:t>
            </a:r>
          </a:p>
          <a:p>
            <a:pPr lvl="1">
              <a:lnSpc>
                <a:spcPct val="90000"/>
              </a:lnSpc>
            </a:pPr>
            <a:r>
              <a:rPr lang="en-US" sz="1700"/>
              <a:t>Check or uncheck the box next to a package name to load or unload it</a:t>
            </a:r>
          </a:p>
          <a:p>
            <a:pPr>
              <a:lnSpc>
                <a:spcPct val="90000"/>
              </a:lnSpc>
            </a:pPr>
            <a:r>
              <a:rPr lang="en-US" sz="1700"/>
              <a:t>Loading Packages</a:t>
            </a:r>
          </a:p>
          <a:p>
            <a:pPr lvl="1">
              <a:lnSpc>
                <a:spcPct val="90000"/>
              </a:lnSpc>
            </a:pPr>
            <a:r>
              <a:rPr lang="en-US" sz="1700"/>
              <a:t>Check the box next to the package name or type library(packagename) in the console or script editor</a:t>
            </a:r>
          </a:p>
          <a:p>
            <a:pPr>
              <a:lnSpc>
                <a:spcPct val="90000"/>
              </a:lnSpc>
            </a:pPr>
            <a:r>
              <a:rPr lang="en-US" sz="1700"/>
              <a:t>Installing New Packages</a:t>
            </a:r>
          </a:p>
          <a:p>
            <a:pPr lvl="1">
              <a:lnSpc>
                <a:spcPct val="90000"/>
              </a:lnSpc>
            </a:pPr>
            <a:r>
              <a:rPr lang="en-US" sz="1700"/>
              <a:t>Click the “Install” button in the Packages tab or use the install.packages("packagename") function</a:t>
            </a:r>
          </a:p>
          <a:p>
            <a:pPr lvl="1">
              <a:lnSpc>
                <a:spcPct val="90000"/>
              </a:lnSpc>
            </a:pPr>
            <a:r>
              <a:rPr lang="en-US" sz="1700"/>
              <a:t>RStudio will also install any dependencies</a:t>
            </a:r>
          </a:p>
          <a:p>
            <a:pPr>
              <a:lnSpc>
                <a:spcPct val="90000"/>
              </a:lnSpc>
            </a:pPr>
            <a:r>
              <a:rPr lang="en-US" sz="1700"/>
              <a:t>Updating Packages</a:t>
            </a:r>
          </a:p>
          <a:p>
            <a:pPr>
              <a:lnSpc>
                <a:spcPct val="90000"/>
              </a:lnSpc>
            </a:pPr>
            <a:r>
              <a:rPr lang="en-US" sz="1700"/>
              <a:t>Uninstalling Packages</a:t>
            </a:r>
          </a:p>
          <a:p>
            <a:pPr>
              <a:lnSpc>
                <a:spcPct val="90000"/>
              </a:lnSpc>
            </a:pPr>
            <a:r>
              <a:rPr lang="en-US" sz="1700"/>
              <a:t>Viewing Package Documentation</a:t>
            </a:r>
          </a:p>
        </p:txBody>
      </p:sp>
    </p:spTree>
    <p:extLst>
      <p:ext uri="{BB962C8B-B14F-4D97-AF65-F5344CB8AC3E}">
        <p14:creationId xmlns:p14="http://schemas.microsoft.com/office/powerpoint/2010/main" val="10178726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 name="Rectangle 26">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9" name="Rectangle 28">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1" name="Rectangle 30">
            <a:extLst>
              <a:ext uri="{FF2B5EF4-FFF2-40B4-BE49-F238E27FC236}">
                <a16:creationId xmlns:a16="http://schemas.microsoft.com/office/drawing/2014/main" id="{E9751CB9-7B25-4EB8-9A6F-82F822549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E1317383-CF3B-4B02-9512-BECBEF636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5" name="Rectangle 34">
            <a:extLst>
              <a:ext uri="{FF2B5EF4-FFF2-40B4-BE49-F238E27FC236}">
                <a16:creationId xmlns:a16="http://schemas.microsoft.com/office/drawing/2014/main" id="{B1D4C7A0-6DF2-4F2D-A45D-F1115829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7" name="Rectangle 36">
            <a:extLst>
              <a:ext uri="{FF2B5EF4-FFF2-40B4-BE49-F238E27FC236}">
                <a16:creationId xmlns:a16="http://schemas.microsoft.com/office/drawing/2014/main" id="{DBF3943D-BCB6-4B31-809D-A00568648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9" name="Rectangle 38">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01200"/>
            <a:ext cx="3707477" cy="562497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F34A5C5D-B0AA-56B7-DA90-2E26085D6B39}"/>
              </a:ext>
            </a:extLst>
          </p:cNvPr>
          <p:cNvSpPr>
            <a:spLocks noGrp="1"/>
          </p:cNvSpPr>
          <p:nvPr>
            <p:ph type="title"/>
          </p:nvPr>
        </p:nvSpPr>
        <p:spPr>
          <a:xfrm>
            <a:off x="601255" y="702155"/>
            <a:ext cx="3409783" cy="1300365"/>
          </a:xfrm>
        </p:spPr>
        <p:txBody>
          <a:bodyPr vert="horz" lIns="91440" tIns="45720" rIns="91440" bIns="45720" rtlCol="0" anchor="b">
            <a:normAutofit/>
          </a:bodyPr>
          <a:lstStyle/>
          <a:p>
            <a:pPr>
              <a:lnSpc>
                <a:spcPct val="90000"/>
              </a:lnSpc>
            </a:pPr>
            <a:r>
              <a:rPr lang="en-US" sz="2200">
                <a:solidFill>
                  <a:srgbClr val="FFFFFF"/>
                </a:solidFill>
              </a:rPr>
              <a:t>Setting Up Your Environment: Writing Your First R Script</a:t>
            </a:r>
          </a:p>
        </p:txBody>
      </p:sp>
      <p:sp>
        <p:nvSpPr>
          <p:cNvPr id="4" name="Content Placeholder 3">
            <a:extLst>
              <a:ext uri="{FF2B5EF4-FFF2-40B4-BE49-F238E27FC236}">
                <a16:creationId xmlns:a16="http://schemas.microsoft.com/office/drawing/2014/main" id="{4902C8F8-739D-5ED0-CCC5-A6127790AE2D}"/>
              </a:ext>
            </a:extLst>
          </p:cNvPr>
          <p:cNvSpPr>
            <a:spLocks noGrp="1"/>
          </p:cNvSpPr>
          <p:nvPr>
            <p:ph sz="half" idx="2"/>
          </p:nvPr>
        </p:nvSpPr>
        <p:spPr>
          <a:xfrm>
            <a:off x="601255" y="2177142"/>
            <a:ext cx="3409782" cy="3823607"/>
          </a:xfrm>
        </p:spPr>
        <p:txBody>
          <a:bodyPr vert="horz" lIns="91440" tIns="45720" rIns="91440" bIns="45720" rtlCol="0" anchor="ctr">
            <a:normAutofit fontScale="92500"/>
          </a:bodyPr>
          <a:lstStyle/>
          <a:p>
            <a:pPr>
              <a:lnSpc>
                <a:spcPct val="90000"/>
              </a:lnSpc>
            </a:pPr>
            <a:r>
              <a:rPr lang="en-US" sz="1300">
                <a:solidFill>
                  <a:srgbClr val="FFFFFF"/>
                </a:solidFill>
              </a:rPr>
              <a:t>Step 1: Create a new project</a:t>
            </a:r>
          </a:p>
          <a:p>
            <a:pPr lvl="1">
              <a:lnSpc>
                <a:spcPct val="90000"/>
              </a:lnSpc>
            </a:pPr>
            <a:r>
              <a:rPr lang="en-US" sz="1300">
                <a:solidFill>
                  <a:srgbClr val="FFFFFF"/>
                </a:solidFill>
              </a:rPr>
              <a:t>Go to File &gt; New Project in RStudio</a:t>
            </a:r>
          </a:p>
          <a:p>
            <a:pPr lvl="1">
              <a:lnSpc>
                <a:spcPct val="90000"/>
              </a:lnSpc>
            </a:pPr>
            <a:r>
              <a:rPr lang="en-US" sz="1300">
                <a:solidFill>
                  <a:srgbClr val="FFFFFF"/>
                </a:solidFill>
              </a:rPr>
              <a:t>Select 'New Directory' then 'New Project'</a:t>
            </a:r>
          </a:p>
          <a:p>
            <a:pPr lvl="1">
              <a:lnSpc>
                <a:spcPct val="90000"/>
              </a:lnSpc>
            </a:pPr>
            <a:r>
              <a:rPr lang="en-US" sz="1300">
                <a:solidFill>
                  <a:srgbClr val="FFFFFF"/>
                </a:solidFill>
              </a:rPr>
              <a:t>Enter project name and directory location</a:t>
            </a:r>
          </a:p>
          <a:p>
            <a:pPr>
              <a:lnSpc>
                <a:spcPct val="90000"/>
              </a:lnSpc>
            </a:pPr>
            <a:r>
              <a:rPr lang="en-US" sz="1300">
                <a:solidFill>
                  <a:srgbClr val="FFFFFF"/>
                </a:solidFill>
              </a:rPr>
              <a:t>Step 2: Open a New Script</a:t>
            </a:r>
          </a:p>
          <a:p>
            <a:pPr lvl="1">
              <a:lnSpc>
                <a:spcPct val="90000"/>
              </a:lnSpc>
            </a:pPr>
            <a:r>
              <a:rPr lang="en-US" sz="1300">
                <a:solidFill>
                  <a:srgbClr val="FFFFFF"/>
                </a:solidFill>
              </a:rPr>
              <a:t>Go to File &gt; New File &gt; R Script in RStudio</a:t>
            </a:r>
          </a:p>
          <a:p>
            <a:pPr lvl="1">
              <a:lnSpc>
                <a:spcPct val="90000"/>
              </a:lnSpc>
            </a:pPr>
            <a:r>
              <a:rPr lang="en-US" sz="1300">
                <a:solidFill>
                  <a:srgbClr val="FFFFFF"/>
                </a:solidFill>
              </a:rPr>
              <a:t>A new tab will open in the script editor</a:t>
            </a:r>
          </a:p>
          <a:p>
            <a:pPr>
              <a:lnSpc>
                <a:spcPct val="90000"/>
              </a:lnSpc>
            </a:pPr>
            <a:r>
              <a:rPr lang="en-US" sz="1300">
                <a:solidFill>
                  <a:srgbClr val="FFFFFF"/>
                </a:solidFill>
              </a:rPr>
              <a:t>Step 3: Type Your Commands</a:t>
            </a:r>
          </a:p>
          <a:p>
            <a:pPr lvl="1">
              <a:lnSpc>
                <a:spcPct val="90000"/>
              </a:lnSpc>
            </a:pPr>
            <a:r>
              <a:rPr lang="en-US" sz="1300">
                <a:solidFill>
                  <a:srgbClr val="FFFFFF"/>
                </a:solidFill>
              </a:rPr>
              <a:t>Enter R commands in the script editor</a:t>
            </a:r>
          </a:p>
          <a:p>
            <a:pPr>
              <a:lnSpc>
                <a:spcPct val="90000"/>
              </a:lnSpc>
            </a:pPr>
            <a:r>
              <a:rPr lang="en-US" sz="1300">
                <a:solidFill>
                  <a:srgbClr val="FFFFFF"/>
                </a:solidFill>
              </a:rPr>
              <a:t>Step 4: Save Your Script</a:t>
            </a:r>
          </a:p>
          <a:p>
            <a:pPr>
              <a:lnSpc>
                <a:spcPct val="90000"/>
              </a:lnSpc>
            </a:pPr>
            <a:r>
              <a:rPr lang="en-US" sz="1300">
                <a:solidFill>
                  <a:srgbClr val="FFFFFF"/>
                </a:solidFill>
              </a:rPr>
              <a:t>Step 5: Run Your Script</a:t>
            </a:r>
          </a:p>
          <a:p>
            <a:pPr>
              <a:lnSpc>
                <a:spcPct val="90000"/>
              </a:lnSpc>
            </a:pPr>
            <a:r>
              <a:rPr lang="en-US" sz="1300">
                <a:solidFill>
                  <a:srgbClr val="FFFFFF"/>
                </a:solidFill>
              </a:rPr>
              <a:t>Step 6: Review and Experiment</a:t>
            </a:r>
          </a:p>
        </p:txBody>
      </p:sp>
      <p:pic>
        <p:nvPicPr>
          <p:cNvPr id="5" name="Content Placeholder 4" descr="This graph show the new project wizard which the user will use to define the name of their project and the directory location where their project will be stored on their machine">
            <a:extLst>
              <a:ext uri="{FF2B5EF4-FFF2-40B4-BE49-F238E27FC236}">
                <a16:creationId xmlns:a16="http://schemas.microsoft.com/office/drawing/2014/main" id="{14A77333-DD6E-4D7F-9A6A-6D2B06EA5828}"/>
              </a:ext>
            </a:extLst>
          </p:cNvPr>
          <p:cNvPicPr>
            <a:picLocks noGrp="1" noChangeAspect="1"/>
          </p:cNvPicPr>
          <p:nvPr>
            <p:ph sz="half" idx="1"/>
          </p:nvPr>
        </p:nvPicPr>
        <p:blipFill>
          <a:blip r:embed="rId3"/>
          <a:stretch>
            <a:fillRect/>
          </a:stretch>
        </p:blipFill>
        <p:spPr>
          <a:xfrm>
            <a:off x="4739360" y="936141"/>
            <a:ext cx="6537244" cy="4968305"/>
          </a:xfrm>
          <a:prstGeom prst="rect">
            <a:avLst/>
          </a:prstGeom>
        </p:spPr>
      </p:pic>
    </p:spTree>
    <p:extLst>
      <p:ext uri="{BB962C8B-B14F-4D97-AF65-F5344CB8AC3E}">
        <p14:creationId xmlns:p14="http://schemas.microsoft.com/office/powerpoint/2010/main" val="4036325013"/>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16" name="Rectangle 15">
            <a:extLst>
              <a:ext uri="{FF2B5EF4-FFF2-40B4-BE49-F238E27FC236}">
                <a16:creationId xmlns:a16="http://schemas.microsoft.com/office/drawing/2014/main" id="{F875149D-F692-45DA-8324-D5E0193D5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0B19935-C760-4698-9DD1-973C8A428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Rectangle 19">
            <a:extLst>
              <a:ext uri="{FF2B5EF4-FFF2-40B4-BE49-F238E27FC236}">
                <a16:creationId xmlns:a16="http://schemas.microsoft.com/office/drawing/2014/main" id="{08990612-E008-4F02-AEBB-B140BE753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Rectangle 21">
            <a:extLst>
              <a:ext uri="{FF2B5EF4-FFF2-40B4-BE49-F238E27FC236}">
                <a16:creationId xmlns:a16="http://schemas.microsoft.com/office/drawing/2014/main" id="{A310A41F-3A14-4150-B6CF-0A577DDDEA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5" name="Content Placeholder 4" descr="In this image, an error is displayed to the user by the R language indicating that the language didn’t recognize the word “Hello” as a keyword that the language understands">
            <a:extLst>
              <a:ext uri="{FF2B5EF4-FFF2-40B4-BE49-F238E27FC236}">
                <a16:creationId xmlns:a16="http://schemas.microsoft.com/office/drawing/2014/main" id="{7B405439-45B6-447B-8553-E2E417C62BDA}"/>
              </a:ext>
            </a:extLst>
          </p:cNvPr>
          <p:cNvPicPr>
            <a:picLocks noGrp="1" noChangeAspect="1"/>
          </p:cNvPicPr>
          <p:nvPr>
            <p:ph sz="half" idx="1"/>
          </p:nvPr>
        </p:nvPicPr>
        <p:blipFill>
          <a:blip r:embed="rId3"/>
          <a:stretch>
            <a:fillRect/>
          </a:stretch>
        </p:blipFill>
        <p:spPr>
          <a:xfrm>
            <a:off x="447998" y="1358241"/>
            <a:ext cx="11297469" cy="2005304"/>
          </a:xfrm>
          <a:prstGeom prst="rect">
            <a:avLst/>
          </a:prstGeom>
        </p:spPr>
      </p:pic>
      <p:sp>
        <p:nvSpPr>
          <p:cNvPr id="24" name="Rectangle 23">
            <a:extLst>
              <a:ext uri="{FF2B5EF4-FFF2-40B4-BE49-F238E27FC236}">
                <a16:creationId xmlns:a16="http://schemas.microsoft.com/office/drawing/2014/main" id="{7B89EEFD-93BC-4ACF-962C-E6279E72B0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436" y="4149587"/>
            <a:ext cx="3703320" cy="224097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CB73C164-1C49-8BA6-DA60-F7CC19433CC9}"/>
              </a:ext>
            </a:extLst>
          </p:cNvPr>
          <p:cNvSpPr>
            <a:spLocks noGrp="1"/>
          </p:cNvSpPr>
          <p:nvPr>
            <p:ph type="title"/>
          </p:nvPr>
        </p:nvSpPr>
        <p:spPr>
          <a:xfrm>
            <a:off x="803189" y="4482548"/>
            <a:ext cx="3089189" cy="1461052"/>
          </a:xfrm>
        </p:spPr>
        <p:txBody>
          <a:bodyPr vert="horz" lIns="91440" tIns="45720" rIns="91440" bIns="45720" rtlCol="0" anchor="ctr">
            <a:normAutofit/>
          </a:bodyPr>
          <a:lstStyle/>
          <a:p>
            <a:r>
              <a:rPr lang="en-US">
                <a:solidFill>
                  <a:srgbClr val="FFFFFF"/>
                </a:solidFill>
              </a:rPr>
              <a:t>The burden of the programmer</a:t>
            </a:r>
          </a:p>
        </p:txBody>
      </p:sp>
      <p:sp>
        <p:nvSpPr>
          <p:cNvPr id="4" name="Content Placeholder 3">
            <a:extLst>
              <a:ext uri="{FF2B5EF4-FFF2-40B4-BE49-F238E27FC236}">
                <a16:creationId xmlns:a16="http://schemas.microsoft.com/office/drawing/2014/main" id="{5107525E-EE81-27D3-DF07-64A2A501383C}"/>
              </a:ext>
            </a:extLst>
          </p:cNvPr>
          <p:cNvSpPr>
            <a:spLocks noGrp="1"/>
          </p:cNvSpPr>
          <p:nvPr>
            <p:ph sz="half" idx="2"/>
          </p:nvPr>
        </p:nvSpPr>
        <p:spPr>
          <a:xfrm>
            <a:off x="4561870" y="4149587"/>
            <a:ext cx="7183597" cy="2256390"/>
          </a:xfrm>
        </p:spPr>
        <p:txBody>
          <a:bodyPr vert="horz" lIns="91440" tIns="45720" rIns="91440" bIns="45720" rtlCol="0" anchor="ctr">
            <a:normAutofit lnSpcReduction="10000"/>
          </a:bodyPr>
          <a:lstStyle/>
          <a:p>
            <a:pPr>
              <a:lnSpc>
                <a:spcPct val="90000"/>
              </a:lnSpc>
            </a:pPr>
            <a:r>
              <a:rPr lang="en-US" sz="1500"/>
              <a:t>Be careful with syntax</a:t>
            </a:r>
          </a:p>
          <a:p>
            <a:pPr lvl="1">
              <a:lnSpc>
                <a:spcPct val="90000"/>
              </a:lnSpc>
            </a:pPr>
            <a:r>
              <a:rPr lang="en-US" sz="1500"/>
              <a:t>Use specific vocabulary understood by R Console</a:t>
            </a:r>
          </a:p>
          <a:p>
            <a:pPr>
              <a:lnSpc>
                <a:spcPct val="90000"/>
              </a:lnSpc>
            </a:pPr>
            <a:r>
              <a:rPr lang="en-US" sz="1500"/>
              <a:t>Errors can help trace and fix code</a:t>
            </a:r>
          </a:p>
          <a:p>
            <a:pPr lvl="1">
              <a:lnSpc>
                <a:spcPct val="90000"/>
              </a:lnSpc>
            </a:pPr>
            <a:r>
              <a:rPr lang="en-US" sz="1500"/>
              <a:t>Example: Error message when using 'Hello' keyword</a:t>
            </a:r>
          </a:p>
          <a:p>
            <a:pPr>
              <a:lnSpc>
                <a:spcPct val="90000"/>
              </a:lnSpc>
            </a:pPr>
            <a:r>
              <a:rPr lang="en-US" sz="1500"/>
              <a:t>Communicating with R Console is like communicating with a cat</a:t>
            </a:r>
          </a:p>
          <a:p>
            <a:pPr lvl="1">
              <a:lnSpc>
                <a:spcPct val="90000"/>
              </a:lnSpc>
            </a:pPr>
            <a:r>
              <a:rPr lang="en-US" sz="1500"/>
              <a:t>Both have limited vocabulary capacity</a:t>
            </a:r>
          </a:p>
          <a:p>
            <a:pPr lvl="1">
              <a:lnSpc>
                <a:spcPct val="90000"/>
              </a:lnSpc>
            </a:pPr>
            <a:r>
              <a:rPr lang="en-US" sz="1500"/>
              <a:t>Specific phrases trigger specific reactions</a:t>
            </a:r>
          </a:p>
        </p:txBody>
      </p:sp>
    </p:spTree>
    <p:extLst>
      <p:ext uri="{BB962C8B-B14F-4D97-AF65-F5344CB8AC3E}">
        <p14:creationId xmlns:p14="http://schemas.microsoft.com/office/powerpoint/2010/main" val="2828084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Rectangle 20">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3" name="Rectangle 22">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Rectangle 24">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2A897FFB-481D-1E2C-32B4-226915004BA0}"/>
              </a:ext>
            </a:extLst>
          </p:cNvPr>
          <p:cNvSpPr>
            <a:spLocks noGrp="1"/>
          </p:cNvSpPr>
          <p:nvPr>
            <p:ph type="title"/>
          </p:nvPr>
        </p:nvSpPr>
        <p:spPr>
          <a:xfrm>
            <a:off x="771148" y="1037967"/>
            <a:ext cx="3054091" cy="4709131"/>
          </a:xfrm>
        </p:spPr>
        <p:txBody>
          <a:bodyPr anchor="ctr">
            <a:normAutofit/>
          </a:bodyPr>
          <a:lstStyle/>
          <a:p>
            <a:r>
              <a:rPr lang="en-US">
                <a:solidFill>
                  <a:srgbClr val="FFFEFF"/>
                </a:solidFill>
              </a:rPr>
              <a:t>Agenda</a:t>
            </a:r>
          </a:p>
        </p:txBody>
      </p:sp>
      <p:sp>
        <p:nvSpPr>
          <p:cNvPr id="3" name="Content Placeholder 2">
            <a:extLst>
              <a:ext uri="{FF2B5EF4-FFF2-40B4-BE49-F238E27FC236}">
                <a16:creationId xmlns:a16="http://schemas.microsoft.com/office/drawing/2014/main" id="{97FA84F5-A8C7-F4A5-E56E-DED4DEE71103}"/>
              </a:ext>
            </a:extLst>
          </p:cNvPr>
          <p:cNvSpPr>
            <a:spLocks noGrp="1"/>
          </p:cNvSpPr>
          <p:nvPr>
            <p:ph idx="1"/>
          </p:nvPr>
        </p:nvSpPr>
        <p:spPr>
          <a:xfrm>
            <a:off x="4534935" y="1037968"/>
            <a:ext cx="6725899" cy="4820832"/>
          </a:xfrm>
        </p:spPr>
        <p:txBody>
          <a:bodyPr>
            <a:normAutofit/>
          </a:bodyPr>
          <a:lstStyle/>
          <a:p>
            <a:r>
              <a:rPr lang="en-US" dirty="0"/>
              <a:t>Introduction</a:t>
            </a:r>
          </a:p>
          <a:p>
            <a:r>
              <a:rPr lang="en-US" dirty="0"/>
              <a:t>Learning Objectives</a:t>
            </a:r>
          </a:p>
          <a:p>
            <a:r>
              <a:rPr lang="en-US" dirty="0"/>
              <a:t>Important Questions</a:t>
            </a:r>
          </a:p>
          <a:p>
            <a:r>
              <a:rPr lang="en-US" dirty="0"/>
              <a:t>Setting Up Your Environment</a:t>
            </a:r>
          </a:p>
          <a:p>
            <a:r>
              <a:rPr lang="en-US" dirty="0"/>
              <a:t>The burden of the programmer</a:t>
            </a:r>
          </a:p>
          <a:p>
            <a:r>
              <a:rPr lang="en-US" dirty="0"/>
              <a:t>Few last words</a:t>
            </a:r>
          </a:p>
        </p:txBody>
      </p:sp>
    </p:spTree>
    <p:extLst>
      <p:ext uri="{BB962C8B-B14F-4D97-AF65-F5344CB8AC3E}">
        <p14:creationId xmlns:p14="http://schemas.microsoft.com/office/powerpoint/2010/main" val="41028835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16" name="Rectangle 15">
            <a:extLst>
              <a:ext uri="{FF2B5EF4-FFF2-40B4-BE49-F238E27FC236}">
                <a16:creationId xmlns:a16="http://schemas.microsoft.com/office/drawing/2014/main" id="{FAAAB002-E48E-4009-828A-511F7A8280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Man working on computer">
            <a:extLst>
              <a:ext uri="{FF2B5EF4-FFF2-40B4-BE49-F238E27FC236}">
                <a16:creationId xmlns:a16="http://schemas.microsoft.com/office/drawing/2014/main" id="{7A4B480B-1899-4934-99DE-0AEA4A0D18E7}"/>
              </a:ext>
            </a:extLst>
          </p:cNvPr>
          <p:cNvPicPr>
            <a:picLocks noGrp="1" noChangeAspect="1"/>
          </p:cNvPicPr>
          <p:nvPr>
            <p:ph sz="half" idx="1"/>
          </p:nvPr>
        </p:nvPicPr>
        <p:blipFill rotWithShape="1">
          <a:blip r:embed="rId3"/>
          <a:srcRect t="22556" r="9091" b="835"/>
          <a:stretch/>
        </p:blipFill>
        <p:spPr>
          <a:xfrm>
            <a:off x="20" y="10"/>
            <a:ext cx="12191980" cy="6857990"/>
          </a:xfrm>
          <a:prstGeom prst="rect">
            <a:avLst/>
          </a:prstGeom>
        </p:spPr>
      </p:pic>
      <p:sp>
        <p:nvSpPr>
          <p:cNvPr id="18" name="Rectangle 17">
            <a:extLst>
              <a:ext uri="{FF2B5EF4-FFF2-40B4-BE49-F238E27FC236}">
                <a16:creationId xmlns:a16="http://schemas.microsoft.com/office/drawing/2014/main" id="{97EF55D5-23F0-4398-B16B-AEF5778C3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067" y="423123"/>
            <a:ext cx="4216219"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Rectangle 19">
            <a:extLst>
              <a:ext uri="{FF2B5EF4-FFF2-40B4-BE49-F238E27FC236}">
                <a16:creationId xmlns:a16="http://schemas.microsoft.com/office/drawing/2014/main" id="{FDF32581-CAA1-43C6-8532-DC56C8435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067" y="601200"/>
            <a:ext cx="4214869" cy="5757055"/>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2778DA1A-7B1C-154C-9E04-6AF69F4CDFCB}"/>
              </a:ext>
            </a:extLst>
          </p:cNvPr>
          <p:cNvSpPr>
            <a:spLocks noGrp="1"/>
          </p:cNvSpPr>
          <p:nvPr>
            <p:ph type="title"/>
          </p:nvPr>
        </p:nvSpPr>
        <p:spPr>
          <a:xfrm>
            <a:off x="681540" y="1131195"/>
            <a:ext cx="3730810" cy="1247938"/>
          </a:xfrm>
        </p:spPr>
        <p:txBody>
          <a:bodyPr vert="horz" lIns="91440" tIns="45720" rIns="91440" bIns="45720" rtlCol="0" anchor="ctr">
            <a:normAutofit/>
          </a:bodyPr>
          <a:lstStyle/>
          <a:p>
            <a:r>
              <a:rPr lang="en-US" sz="2600" b="0" kern="1200" cap="all">
                <a:solidFill>
                  <a:srgbClr val="FFFFFF"/>
                </a:solidFill>
                <a:latin typeface="+mj-lt"/>
                <a:ea typeface="+mj-ea"/>
                <a:cs typeface="+mj-cs"/>
              </a:rPr>
              <a:t>Few last words</a:t>
            </a:r>
          </a:p>
        </p:txBody>
      </p:sp>
      <p:sp>
        <p:nvSpPr>
          <p:cNvPr id="4" name="Content Placeholder 3">
            <a:extLst>
              <a:ext uri="{FF2B5EF4-FFF2-40B4-BE49-F238E27FC236}">
                <a16:creationId xmlns:a16="http://schemas.microsoft.com/office/drawing/2014/main" id="{7AC74528-C5F2-0242-9F40-3052165EF102}"/>
              </a:ext>
            </a:extLst>
          </p:cNvPr>
          <p:cNvSpPr>
            <a:spLocks noGrp="1"/>
          </p:cNvSpPr>
          <p:nvPr>
            <p:ph sz="half" idx="2"/>
          </p:nvPr>
        </p:nvSpPr>
        <p:spPr>
          <a:xfrm>
            <a:off x="678531" y="2438399"/>
            <a:ext cx="3730810" cy="3505201"/>
          </a:xfrm>
        </p:spPr>
        <p:txBody>
          <a:bodyPr vert="horz" lIns="91440" tIns="45720" rIns="91440" bIns="45720" rtlCol="0" anchor="ctr">
            <a:normAutofit/>
          </a:bodyPr>
          <a:lstStyle/>
          <a:p>
            <a:r>
              <a:rPr lang="en-US">
                <a:solidFill>
                  <a:srgbClr val="FFFFFF"/>
                </a:solidFill>
              </a:rPr>
              <a:t>First R script successfully written and run</a:t>
            </a:r>
          </a:p>
          <a:p>
            <a:pPr lvl="1"/>
            <a:r>
              <a:rPr lang="en-US">
                <a:solidFill>
                  <a:srgbClr val="FFFFFF"/>
                </a:solidFill>
              </a:rPr>
              <a:t>Ready to dive into the world of R programming</a:t>
            </a:r>
          </a:p>
          <a:p>
            <a:r>
              <a:rPr lang="en-US">
                <a:solidFill>
                  <a:srgbClr val="FFFFFF"/>
                </a:solidFill>
              </a:rPr>
              <a:t>Next chapters introduce basics of R</a:t>
            </a:r>
          </a:p>
          <a:p>
            <a:pPr lvl="1"/>
            <a:r>
              <a:rPr lang="en-US">
                <a:solidFill>
                  <a:srgbClr val="FFFFFF"/>
                </a:solidFill>
              </a:rPr>
              <a:t>Plenty of opportunities for practice</a:t>
            </a:r>
          </a:p>
          <a:p>
            <a:r>
              <a:rPr lang="en-US">
                <a:solidFill>
                  <a:srgbClr val="FFFFFF"/>
                </a:solidFill>
              </a:rPr>
              <a:t>Happy coding!</a:t>
            </a:r>
          </a:p>
        </p:txBody>
      </p:sp>
    </p:spTree>
    <p:extLst>
      <p:ext uri="{BB962C8B-B14F-4D97-AF65-F5344CB8AC3E}">
        <p14:creationId xmlns:p14="http://schemas.microsoft.com/office/powerpoint/2010/main" val="3288703799"/>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3" name="Rectangle 22">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Rectangle 24">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 name="Rectangle 26">
            <a:extLst>
              <a:ext uri="{FF2B5EF4-FFF2-40B4-BE49-F238E27FC236}">
                <a16:creationId xmlns:a16="http://schemas.microsoft.com/office/drawing/2014/main" id="{1BB56EB9-078F-4952-AC1F-149C7A0AE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D3772EE4-ED5E-4D3A-A306-B22CF86678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601200"/>
            <a:ext cx="3703320"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CD5D53EC-3790-DC98-0AF1-81729770F992}"/>
              </a:ext>
            </a:extLst>
          </p:cNvPr>
          <p:cNvSpPr>
            <a:spLocks noGrp="1"/>
          </p:cNvSpPr>
          <p:nvPr>
            <p:ph type="title"/>
          </p:nvPr>
        </p:nvSpPr>
        <p:spPr>
          <a:xfrm>
            <a:off x="672280" y="944752"/>
            <a:ext cx="3259016" cy="1462692"/>
          </a:xfrm>
        </p:spPr>
        <p:txBody>
          <a:bodyPr vert="horz" lIns="91440" tIns="45720" rIns="91440" bIns="45720" rtlCol="0" anchor="b">
            <a:normAutofit/>
          </a:bodyPr>
          <a:lstStyle/>
          <a:p>
            <a:r>
              <a:rPr lang="en-US" b="0" kern="1200" cap="all">
                <a:solidFill>
                  <a:srgbClr val="FFFFFF"/>
                </a:solidFill>
                <a:latin typeface="+mj-lt"/>
                <a:ea typeface="+mj-ea"/>
                <a:cs typeface="+mj-cs"/>
              </a:rPr>
              <a:t>Final Thoughts</a:t>
            </a:r>
          </a:p>
        </p:txBody>
      </p:sp>
      <p:sp>
        <p:nvSpPr>
          <p:cNvPr id="31" name="Rectangle 30">
            <a:extLst>
              <a:ext uri="{FF2B5EF4-FFF2-40B4-BE49-F238E27FC236}">
                <a16:creationId xmlns:a16="http://schemas.microsoft.com/office/drawing/2014/main" id="{10058680-D07C-4893-B2B7-91543F18A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3" name="Rectangle 32">
            <a:extLst>
              <a:ext uri="{FF2B5EF4-FFF2-40B4-BE49-F238E27FC236}">
                <a16:creationId xmlns:a16="http://schemas.microsoft.com/office/drawing/2014/main" id="{7B42427A-0A1F-4A55-8705-D9179F1E0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35" name="Rectangle 34">
            <a:extLst>
              <a:ext uri="{FF2B5EF4-FFF2-40B4-BE49-F238E27FC236}">
                <a16:creationId xmlns:a16="http://schemas.microsoft.com/office/drawing/2014/main" id="{EE54A6FE-D8CB-48A3-900B-053D4EBD3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Content Placeholder 3">
            <a:extLst>
              <a:ext uri="{FF2B5EF4-FFF2-40B4-BE49-F238E27FC236}">
                <a16:creationId xmlns:a16="http://schemas.microsoft.com/office/drawing/2014/main" id="{BEED2FD9-494D-DA2D-0D08-0FE8903B8FD9}"/>
              </a:ext>
            </a:extLst>
          </p:cNvPr>
          <p:cNvSpPr>
            <a:spLocks noGrp="1"/>
          </p:cNvSpPr>
          <p:nvPr>
            <p:ph sz="half" idx="2"/>
          </p:nvPr>
        </p:nvSpPr>
        <p:spPr>
          <a:xfrm>
            <a:off x="671513" y="2536031"/>
            <a:ext cx="3123783" cy="3671936"/>
          </a:xfrm>
        </p:spPr>
        <p:txBody>
          <a:bodyPr vert="horz" lIns="91440" tIns="45720" rIns="91440" bIns="45720" rtlCol="0" anchor="t">
            <a:normAutofit/>
          </a:bodyPr>
          <a:lstStyle/>
          <a:p>
            <a:r>
              <a:rPr lang="en-US">
                <a:solidFill>
                  <a:srgbClr val="FFFFFF"/>
                </a:solidFill>
              </a:rPr>
              <a:t>Practice, practice, practice…</a:t>
            </a:r>
          </a:p>
          <a:p>
            <a:r>
              <a:rPr lang="en-US">
                <a:solidFill>
                  <a:srgbClr val="FFFFFF"/>
                </a:solidFill>
              </a:rPr>
              <a:t>AI is your friend IF you know how to ask.</a:t>
            </a:r>
          </a:p>
          <a:p>
            <a:r>
              <a:rPr lang="en-US">
                <a:solidFill>
                  <a:srgbClr val="FFFFFF"/>
                </a:solidFill>
              </a:rPr>
              <a:t>In the end, depend on your own capabilities.</a:t>
            </a:r>
          </a:p>
        </p:txBody>
      </p:sp>
      <p:pic>
        <p:nvPicPr>
          <p:cNvPr id="5" name="Content Placeholder 4" descr="Glasses on top of a book">
            <a:extLst>
              <a:ext uri="{FF2B5EF4-FFF2-40B4-BE49-F238E27FC236}">
                <a16:creationId xmlns:a16="http://schemas.microsoft.com/office/drawing/2014/main" id="{551BA4DE-689D-45CA-94CE-A4EA54DBBFE6}"/>
              </a:ext>
            </a:extLst>
          </p:cNvPr>
          <p:cNvPicPr>
            <a:picLocks noGrp="1" noChangeAspect="1"/>
          </p:cNvPicPr>
          <p:nvPr>
            <p:ph sz="half" idx="1"/>
          </p:nvPr>
        </p:nvPicPr>
        <p:blipFill rotWithShape="1">
          <a:blip r:embed="rId3"/>
          <a:srcRect r="14134" b="2"/>
          <a:stretch/>
        </p:blipFill>
        <p:spPr>
          <a:xfrm>
            <a:off x="4241830" y="601200"/>
            <a:ext cx="7503636" cy="5789365"/>
          </a:xfrm>
          <a:prstGeom prst="rect">
            <a:avLst/>
          </a:prstGeom>
        </p:spPr>
      </p:pic>
    </p:spTree>
    <p:extLst>
      <p:ext uri="{BB962C8B-B14F-4D97-AF65-F5344CB8AC3E}">
        <p14:creationId xmlns:p14="http://schemas.microsoft.com/office/powerpoint/2010/main" val="303045310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Rectangle 20">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3" name="Rectangle 22">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Rectangle 24">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0B0413C5-0E4B-EFBC-16B8-1EB299417F6B}"/>
              </a:ext>
            </a:extLst>
          </p:cNvPr>
          <p:cNvSpPr>
            <a:spLocks noGrp="1"/>
          </p:cNvSpPr>
          <p:nvPr>
            <p:ph type="title"/>
          </p:nvPr>
        </p:nvSpPr>
        <p:spPr>
          <a:xfrm>
            <a:off x="771148" y="1037967"/>
            <a:ext cx="3054091" cy="4709131"/>
          </a:xfrm>
        </p:spPr>
        <p:txBody>
          <a:bodyPr anchor="ctr">
            <a:normAutofit/>
          </a:bodyPr>
          <a:lstStyle/>
          <a:p>
            <a:r>
              <a:rPr lang="en-US">
                <a:solidFill>
                  <a:srgbClr val="FFFEFF"/>
                </a:solidFill>
              </a:rPr>
              <a:t>Introduction</a:t>
            </a:r>
          </a:p>
        </p:txBody>
      </p:sp>
      <p:sp>
        <p:nvSpPr>
          <p:cNvPr id="3" name="Content Placeholder 2">
            <a:extLst>
              <a:ext uri="{FF2B5EF4-FFF2-40B4-BE49-F238E27FC236}">
                <a16:creationId xmlns:a16="http://schemas.microsoft.com/office/drawing/2014/main" id="{D2E2C4FD-6D98-5295-3638-9C830A0DE448}"/>
              </a:ext>
            </a:extLst>
          </p:cNvPr>
          <p:cNvSpPr>
            <a:spLocks noGrp="1"/>
          </p:cNvSpPr>
          <p:nvPr>
            <p:ph idx="1"/>
          </p:nvPr>
        </p:nvSpPr>
        <p:spPr>
          <a:xfrm>
            <a:off x="4534935" y="1037968"/>
            <a:ext cx="6725899" cy="4820832"/>
          </a:xfrm>
        </p:spPr>
        <p:txBody>
          <a:bodyPr>
            <a:normAutofit/>
          </a:bodyPr>
          <a:lstStyle/>
          <a:p>
            <a:r>
              <a:rPr lang="en-US"/>
              <a:t>Comprehensive guide to mastering R programming language</a:t>
            </a:r>
          </a:p>
          <a:p>
            <a:pPr lvl="1"/>
            <a:r>
              <a:rPr lang="en-US"/>
              <a:t>Smooth learning curve and deep understanding of fundamentals</a:t>
            </a:r>
          </a:p>
          <a:p>
            <a:r>
              <a:rPr lang="en-US"/>
              <a:t>R is designed for statistical computing and graphics</a:t>
            </a:r>
          </a:p>
          <a:p>
            <a:pPr lvl="1"/>
            <a:r>
              <a:rPr lang="en-US"/>
              <a:t>Widely used for statistical software development and data analysis</a:t>
            </a:r>
          </a:p>
          <a:p>
            <a:r>
              <a:rPr lang="en-US"/>
              <a:t>Open-source project with a vibrant community</a:t>
            </a:r>
          </a:p>
          <a:p>
            <a:pPr lvl="1"/>
            <a:r>
              <a:rPr lang="en-US"/>
              <a:t>Rich ecosystem of packages and resources</a:t>
            </a:r>
          </a:p>
          <a:p>
            <a:r>
              <a:rPr lang="en-US"/>
              <a:t>First half of book covers programming concepts</a:t>
            </a:r>
          </a:p>
          <a:p>
            <a:pPr lvl="1"/>
            <a:r>
              <a:rPr lang="en-US"/>
              <a:t>Gradually builds up to more complex topics</a:t>
            </a:r>
          </a:p>
          <a:p>
            <a:r>
              <a:rPr lang="en-US"/>
              <a:t>Second half explores data analysis</a:t>
            </a:r>
          </a:p>
          <a:p>
            <a:pPr lvl="1"/>
            <a:r>
              <a:rPr lang="en-US"/>
              <a:t>Covers data cleaning, advanced manipulation, and statistical analysis</a:t>
            </a:r>
          </a:p>
        </p:txBody>
      </p:sp>
    </p:spTree>
    <p:extLst>
      <p:ext uri="{BB962C8B-B14F-4D97-AF65-F5344CB8AC3E}">
        <p14:creationId xmlns:p14="http://schemas.microsoft.com/office/powerpoint/2010/main" val="3803310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Rectangle 20">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3" name="Rectangle 22">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Rectangle 24">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82A995B9-3E1B-C36B-1C56-04F8B160ACDC}"/>
              </a:ext>
            </a:extLst>
          </p:cNvPr>
          <p:cNvSpPr>
            <a:spLocks noGrp="1"/>
          </p:cNvSpPr>
          <p:nvPr>
            <p:ph type="title"/>
          </p:nvPr>
        </p:nvSpPr>
        <p:spPr>
          <a:xfrm>
            <a:off x="771148" y="1037967"/>
            <a:ext cx="3054091" cy="4709131"/>
          </a:xfrm>
        </p:spPr>
        <p:txBody>
          <a:bodyPr anchor="ctr">
            <a:normAutofit/>
          </a:bodyPr>
          <a:lstStyle/>
          <a:p>
            <a:r>
              <a:rPr lang="en-US">
                <a:solidFill>
                  <a:srgbClr val="FFFEFF"/>
                </a:solidFill>
              </a:rPr>
              <a:t>Learning Objectives</a:t>
            </a:r>
          </a:p>
        </p:txBody>
      </p:sp>
      <p:sp>
        <p:nvSpPr>
          <p:cNvPr id="3" name="Content Placeholder 2">
            <a:extLst>
              <a:ext uri="{FF2B5EF4-FFF2-40B4-BE49-F238E27FC236}">
                <a16:creationId xmlns:a16="http://schemas.microsoft.com/office/drawing/2014/main" id="{D429FFC7-8980-74F8-BE4E-4E99C3072D83}"/>
              </a:ext>
            </a:extLst>
          </p:cNvPr>
          <p:cNvSpPr>
            <a:spLocks noGrp="1"/>
          </p:cNvSpPr>
          <p:nvPr>
            <p:ph idx="1"/>
          </p:nvPr>
        </p:nvSpPr>
        <p:spPr>
          <a:xfrm>
            <a:off x="4534935" y="1037968"/>
            <a:ext cx="6725899" cy="4820832"/>
          </a:xfrm>
        </p:spPr>
        <p:txBody>
          <a:bodyPr>
            <a:normAutofit fontScale="92500" lnSpcReduction="10000"/>
          </a:bodyPr>
          <a:lstStyle/>
          <a:p>
            <a:pPr>
              <a:lnSpc>
                <a:spcPct val="90000"/>
              </a:lnSpc>
            </a:pPr>
            <a:r>
              <a:rPr lang="en-US" sz="1700"/>
              <a:t>Understand the Advantages of R for Data Analysis</a:t>
            </a:r>
          </a:p>
          <a:p>
            <a:pPr lvl="1">
              <a:lnSpc>
                <a:spcPct val="90000"/>
              </a:lnSpc>
            </a:pPr>
            <a:r>
              <a:rPr lang="en-US" sz="1700"/>
              <a:t>Recognize why R is a preferred tool for data analysis and statistical modeling</a:t>
            </a:r>
          </a:p>
          <a:p>
            <a:pPr lvl="1">
              <a:lnSpc>
                <a:spcPct val="90000"/>
              </a:lnSpc>
            </a:pPr>
            <a:r>
              <a:rPr lang="en-US" sz="1700"/>
              <a:t>Learn about its ecosystem of packages and compatibility with report-generation tools for reproducible research</a:t>
            </a:r>
          </a:p>
          <a:p>
            <a:pPr>
              <a:lnSpc>
                <a:spcPct val="90000"/>
              </a:lnSpc>
            </a:pPr>
            <a:r>
              <a:rPr lang="en-US" sz="1700"/>
              <a:t>Define Data Analytics and its Importance</a:t>
            </a:r>
          </a:p>
          <a:p>
            <a:pPr lvl="1">
              <a:lnSpc>
                <a:spcPct val="90000"/>
              </a:lnSpc>
            </a:pPr>
            <a:r>
              <a:rPr lang="en-US" sz="1700"/>
              <a:t>Describe the role of a data analyst and the significance of data analytics in uncovering insights from large datasets</a:t>
            </a:r>
          </a:p>
          <a:p>
            <a:pPr lvl="1">
              <a:lnSpc>
                <a:spcPct val="90000"/>
              </a:lnSpc>
            </a:pPr>
            <a:r>
              <a:rPr lang="en-US" sz="1700"/>
              <a:t>Learn how data analytics informs decision-making in various sectors</a:t>
            </a:r>
          </a:p>
          <a:p>
            <a:pPr>
              <a:lnSpc>
                <a:spcPct val="90000"/>
              </a:lnSpc>
            </a:pPr>
            <a:r>
              <a:rPr lang="en-US" sz="1700"/>
              <a:t>Identify Essential Tools for Data Analysis</a:t>
            </a:r>
          </a:p>
          <a:p>
            <a:pPr lvl="1">
              <a:lnSpc>
                <a:spcPct val="90000"/>
              </a:lnSpc>
            </a:pPr>
            <a:r>
              <a:rPr lang="en-US" sz="1700"/>
              <a:t>Become familiar with the RStudio Integrated Development Environment (IDE)</a:t>
            </a:r>
          </a:p>
          <a:p>
            <a:pPr>
              <a:lnSpc>
                <a:spcPct val="90000"/>
              </a:lnSpc>
            </a:pPr>
            <a:r>
              <a:rPr lang="en-US" sz="1700"/>
              <a:t>Appreciate the Impact of Data Analytics</a:t>
            </a:r>
          </a:p>
          <a:p>
            <a:pPr>
              <a:lnSpc>
                <a:spcPct val="90000"/>
              </a:lnSpc>
            </a:pPr>
            <a:r>
              <a:rPr lang="en-US" sz="1700"/>
              <a:t>Set Up the R Programming Environment</a:t>
            </a:r>
          </a:p>
          <a:p>
            <a:pPr>
              <a:lnSpc>
                <a:spcPct val="90000"/>
              </a:lnSpc>
            </a:pPr>
            <a:r>
              <a:rPr lang="en-US" sz="1700"/>
              <a:t>Install R and RStudio</a:t>
            </a:r>
          </a:p>
          <a:p>
            <a:pPr>
              <a:lnSpc>
                <a:spcPct val="90000"/>
              </a:lnSpc>
            </a:pPr>
            <a:r>
              <a:rPr lang="en-US" sz="1700"/>
              <a:t>Navigate the RStudio Interface</a:t>
            </a:r>
          </a:p>
        </p:txBody>
      </p:sp>
    </p:spTree>
    <p:extLst>
      <p:ext uri="{BB962C8B-B14F-4D97-AF65-F5344CB8AC3E}">
        <p14:creationId xmlns:p14="http://schemas.microsoft.com/office/powerpoint/2010/main" val="3839109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E866870F-99BA-329D-D59E-825909A41A6B}"/>
              </a:ext>
            </a:extLst>
          </p:cNvPr>
          <p:cNvSpPr>
            <a:spLocks noGrp="1"/>
          </p:cNvSpPr>
          <p:nvPr>
            <p:ph type="title"/>
          </p:nvPr>
        </p:nvSpPr>
        <p:spPr>
          <a:xfrm>
            <a:off x="771148" y="1037967"/>
            <a:ext cx="3054091" cy="4709131"/>
          </a:xfrm>
        </p:spPr>
        <p:txBody>
          <a:bodyPr anchor="ctr">
            <a:normAutofit/>
          </a:bodyPr>
          <a:lstStyle/>
          <a:p>
            <a:r>
              <a:rPr lang="en-US" dirty="0">
                <a:solidFill>
                  <a:srgbClr val="FFFEFF"/>
                </a:solidFill>
              </a:rPr>
              <a:t>What is a programming language?</a:t>
            </a:r>
          </a:p>
        </p:txBody>
      </p:sp>
      <p:sp>
        <p:nvSpPr>
          <p:cNvPr id="3" name="Content Placeholder 2">
            <a:extLst>
              <a:ext uri="{FF2B5EF4-FFF2-40B4-BE49-F238E27FC236}">
                <a16:creationId xmlns:a16="http://schemas.microsoft.com/office/drawing/2014/main" id="{671F823A-7C18-2420-615A-BADEACA4C6E7}"/>
              </a:ext>
            </a:extLst>
          </p:cNvPr>
          <p:cNvSpPr>
            <a:spLocks noGrp="1"/>
          </p:cNvSpPr>
          <p:nvPr>
            <p:ph idx="1"/>
          </p:nvPr>
        </p:nvSpPr>
        <p:spPr>
          <a:xfrm>
            <a:off x="4534935" y="1037968"/>
            <a:ext cx="6725899" cy="4820832"/>
          </a:xfrm>
        </p:spPr>
        <p:txBody>
          <a:bodyPr>
            <a:normAutofit/>
          </a:bodyPr>
          <a:lstStyle/>
          <a:p>
            <a:r>
              <a:rPr lang="en-US"/>
              <a:t>Programming languages are used to communicate with machines</a:t>
            </a:r>
          </a:p>
          <a:p>
            <a:pPr lvl="1"/>
            <a:r>
              <a:rPr lang="en-US"/>
              <a:t>Structured set of syntax and semantics</a:t>
            </a:r>
          </a:p>
          <a:p>
            <a:pPr lvl="1"/>
            <a:r>
              <a:rPr lang="en-US"/>
              <a:t>Allows humans to express instructions for computers to execute</a:t>
            </a:r>
          </a:p>
          <a:p>
            <a:r>
              <a:rPr lang="en-US"/>
              <a:t>There are many different programming languages</a:t>
            </a:r>
          </a:p>
          <a:p>
            <a:pPr lvl="1"/>
            <a:r>
              <a:rPr lang="en-US"/>
              <a:t>Each with distinct characteristics and functionalities</a:t>
            </a:r>
          </a:p>
          <a:p>
            <a:pPr lvl="1"/>
            <a:r>
              <a:rPr lang="en-US"/>
              <a:t>Some are tailored for specific tasks, while others are general-purpose</a:t>
            </a:r>
          </a:p>
          <a:p>
            <a:r>
              <a:rPr lang="en-US"/>
              <a:t>This book focuses on the R language for data analysis</a:t>
            </a:r>
          </a:p>
          <a:p>
            <a:pPr lvl="1"/>
            <a:r>
              <a:rPr lang="en-US"/>
              <a:t>Covers basics of data manipulation to advanced statistical techniques</a:t>
            </a:r>
          </a:p>
          <a:p>
            <a:pPr lvl="1"/>
            <a:r>
              <a:rPr lang="en-US"/>
              <a:t>Includes best practices for data cleaning and preprocessing</a:t>
            </a:r>
          </a:p>
          <a:p>
            <a:pPr lvl="1"/>
            <a:r>
              <a:rPr lang="en-US"/>
              <a:t>Provides hands-on experience with real-world datasets</a:t>
            </a:r>
          </a:p>
        </p:txBody>
      </p:sp>
    </p:spTree>
    <p:extLst>
      <p:ext uri="{BB962C8B-B14F-4D97-AF65-F5344CB8AC3E}">
        <p14:creationId xmlns:p14="http://schemas.microsoft.com/office/powerpoint/2010/main" val="3250248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02CBDF05-68DE-297F-8BCB-215231489CB4}"/>
              </a:ext>
            </a:extLst>
          </p:cNvPr>
          <p:cNvSpPr>
            <a:spLocks noGrp="1"/>
          </p:cNvSpPr>
          <p:nvPr>
            <p:ph type="title"/>
          </p:nvPr>
        </p:nvSpPr>
        <p:spPr>
          <a:xfrm>
            <a:off x="771148" y="1037967"/>
            <a:ext cx="3054091" cy="4709131"/>
          </a:xfrm>
        </p:spPr>
        <p:txBody>
          <a:bodyPr anchor="ctr">
            <a:normAutofit/>
          </a:bodyPr>
          <a:lstStyle/>
          <a:p>
            <a:r>
              <a:rPr lang="en-US" dirty="0">
                <a:solidFill>
                  <a:srgbClr val="FFFEFF"/>
                </a:solidFill>
              </a:rPr>
              <a:t>What is the R language?</a:t>
            </a:r>
          </a:p>
        </p:txBody>
      </p:sp>
      <p:sp>
        <p:nvSpPr>
          <p:cNvPr id="3" name="Content Placeholder 2">
            <a:extLst>
              <a:ext uri="{FF2B5EF4-FFF2-40B4-BE49-F238E27FC236}">
                <a16:creationId xmlns:a16="http://schemas.microsoft.com/office/drawing/2014/main" id="{7D3C7E20-DDED-32FD-9128-90EEFDD6FA17}"/>
              </a:ext>
            </a:extLst>
          </p:cNvPr>
          <p:cNvSpPr>
            <a:spLocks noGrp="1"/>
          </p:cNvSpPr>
          <p:nvPr>
            <p:ph idx="1"/>
          </p:nvPr>
        </p:nvSpPr>
        <p:spPr>
          <a:xfrm>
            <a:off x="4534935" y="1037968"/>
            <a:ext cx="6725899" cy="4820832"/>
          </a:xfrm>
        </p:spPr>
        <p:txBody>
          <a:bodyPr>
            <a:normAutofit/>
          </a:bodyPr>
          <a:lstStyle/>
          <a:p>
            <a:r>
              <a:rPr lang="en-US"/>
              <a:t>Programming language for statistical analysis and data visualization</a:t>
            </a:r>
          </a:p>
          <a:p>
            <a:pPr lvl="1"/>
            <a:r>
              <a:rPr lang="en-US"/>
              <a:t>Widely used by statisticians, data scientists, and researchers</a:t>
            </a:r>
          </a:p>
          <a:p>
            <a:r>
              <a:rPr lang="en-US"/>
              <a:t>Provides a wide variety of statistical and graphical techniques</a:t>
            </a:r>
          </a:p>
          <a:p>
            <a:pPr lvl="1"/>
            <a:r>
              <a:rPr lang="en-US"/>
              <a:t>Linear and nonlinear modeling, classical statistical tests, time-series analysis, classification, clustering, and others</a:t>
            </a:r>
          </a:p>
          <a:p>
            <a:r>
              <a:rPr lang="en-US"/>
              <a:t>Highly extensible and supports multiple programming paradigms</a:t>
            </a:r>
          </a:p>
          <a:p>
            <a:pPr lvl="1"/>
            <a:r>
              <a:rPr lang="en-US"/>
              <a:t>Object-oriented, imperative, and functional programming</a:t>
            </a:r>
          </a:p>
        </p:txBody>
      </p:sp>
    </p:spTree>
    <p:extLst>
      <p:ext uri="{BB962C8B-B14F-4D97-AF65-F5344CB8AC3E}">
        <p14:creationId xmlns:p14="http://schemas.microsoft.com/office/powerpoint/2010/main" val="3270826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Rectangle 20">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3" name="Rectangle 22">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Rectangle 24">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855B133F-3062-29E1-ED42-D85EE784F5B1}"/>
              </a:ext>
            </a:extLst>
          </p:cNvPr>
          <p:cNvSpPr>
            <a:spLocks noGrp="1"/>
          </p:cNvSpPr>
          <p:nvPr>
            <p:ph type="title"/>
          </p:nvPr>
        </p:nvSpPr>
        <p:spPr>
          <a:xfrm>
            <a:off x="771148" y="1037967"/>
            <a:ext cx="3054091" cy="4709131"/>
          </a:xfrm>
        </p:spPr>
        <p:txBody>
          <a:bodyPr anchor="ctr">
            <a:normAutofit/>
          </a:bodyPr>
          <a:lstStyle/>
          <a:p>
            <a:r>
              <a:rPr lang="en-US">
                <a:solidFill>
                  <a:srgbClr val="FFFEFF"/>
                </a:solidFill>
              </a:rPr>
              <a:t>Why R and not Python?</a:t>
            </a:r>
          </a:p>
        </p:txBody>
      </p:sp>
      <p:sp>
        <p:nvSpPr>
          <p:cNvPr id="3" name="Content Placeholder 2">
            <a:extLst>
              <a:ext uri="{FF2B5EF4-FFF2-40B4-BE49-F238E27FC236}">
                <a16:creationId xmlns:a16="http://schemas.microsoft.com/office/drawing/2014/main" id="{2C0875D5-3C21-FE9F-0376-DA3FCFF44C1F}"/>
              </a:ext>
            </a:extLst>
          </p:cNvPr>
          <p:cNvSpPr>
            <a:spLocks noGrp="1"/>
          </p:cNvSpPr>
          <p:nvPr>
            <p:ph idx="1"/>
          </p:nvPr>
        </p:nvSpPr>
        <p:spPr>
          <a:xfrm>
            <a:off x="4534935" y="1037968"/>
            <a:ext cx="6725899" cy="4820832"/>
          </a:xfrm>
        </p:spPr>
        <p:txBody>
          <a:bodyPr>
            <a:normAutofit/>
          </a:bodyPr>
          <a:lstStyle/>
          <a:p>
            <a:pPr>
              <a:lnSpc>
                <a:spcPct val="90000"/>
              </a:lnSpc>
            </a:pPr>
            <a:r>
              <a:rPr lang="en-US"/>
              <a:t>Python is a versatile and general-purpose language</a:t>
            </a:r>
          </a:p>
          <a:p>
            <a:pPr lvl="1">
              <a:lnSpc>
                <a:spcPct val="90000"/>
              </a:lnSpc>
            </a:pPr>
            <a:r>
              <a:rPr lang="en-US"/>
              <a:t>Applicable to a wide range of tasks</a:t>
            </a:r>
          </a:p>
          <a:p>
            <a:pPr>
              <a:lnSpc>
                <a:spcPct val="90000"/>
              </a:lnSpc>
            </a:pPr>
            <a:r>
              <a:rPr lang="en-US"/>
              <a:t>R is developed by statisticians and excels in handling complex statistical operations</a:t>
            </a:r>
          </a:p>
          <a:p>
            <a:pPr lvl="1">
              <a:lnSpc>
                <a:spcPct val="90000"/>
              </a:lnSpc>
            </a:pPr>
            <a:r>
              <a:rPr lang="en-US"/>
              <a:t>Offers an extensive array of statistical tests and models</a:t>
            </a:r>
          </a:p>
          <a:p>
            <a:pPr>
              <a:lnSpc>
                <a:spcPct val="90000"/>
              </a:lnSpc>
            </a:pPr>
            <a:r>
              <a:rPr lang="en-US"/>
              <a:t>R provides a unique and advanced experience for data visualization</a:t>
            </a:r>
          </a:p>
          <a:p>
            <a:pPr lvl="1">
              <a:lnSpc>
                <a:spcPct val="90000"/>
              </a:lnSpc>
            </a:pPr>
            <a:r>
              <a:rPr lang="en-US"/>
              <a:t>Libraries such as ggplot2 and shiny enable the creation of sophisticated and flexible plots</a:t>
            </a:r>
          </a:p>
          <a:p>
            <a:pPr>
              <a:lnSpc>
                <a:spcPct val="90000"/>
              </a:lnSpc>
            </a:pPr>
            <a:r>
              <a:rPr lang="en-US"/>
              <a:t>R's syntax is designed to be intuitive and user-friendly for data analysis and statistical work</a:t>
            </a:r>
          </a:p>
          <a:p>
            <a:pPr lvl="1">
              <a:lnSpc>
                <a:spcPct val="90000"/>
              </a:lnSpc>
            </a:pPr>
            <a:r>
              <a:rPr lang="en-US"/>
              <a:t>Rich ecosystem of packages tailored for data analysis</a:t>
            </a:r>
          </a:p>
          <a:p>
            <a:pPr>
              <a:lnSpc>
                <a:spcPct val="90000"/>
              </a:lnSpc>
            </a:pPr>
            <a:r>
              <a:rPr lang="en-US"/>
              <a:t>R's compatibility with report-generation tools positions it as an excellent resource for reproducible research</a:t>
            </a:r>
          </a:p>
          <a:p>
            <a:pPr lvl="1">
              <a:lnSpc>
                <a:spcPct val="90000"/>
              </a:lnSpc>
            </a:pPr>
            <a:r>
              <a:rPr lang="en-US"/>
              <a:t>Users can integrate code, outputs, and narrative into a cohesive document</a:t>
            </a:r>
          </a:p>
        </p:txBody>
      </p:sp>
    </p:spTree>
    <p:extLst>
      <p:ext uri="{BB962C8B-B14F-4D97-AF65-F5344CB8AC3E}">
        <p14:creationId xmlns:p14="http://schemas.microsoft.com/office/powerpoint/2010/main" val="2726415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1BB56EB9-078F-4952-AC1F-149C7A0AE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3772EE4-ED5E-4D3A-A306-B22CF86678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601200"/>
            <a:ext cx="3703320"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76EBF99-2733-4E4B-1870-B42D516FAF3C}"/>
              </a:ext>
            </a:extLst>
          </p:cNvPr>
          <p:cNvSpPr>
            <a:spLocks noGrp="1"/>
          </p:cNvSpPr>
          <p:nvPr>
            <p:ph type="title"/>
          </p:nvPr>
        </p:nvSpPr>
        <p:spPr>
          <a:xfrm>
            <a:off x="672280" y="944752"/>
            <a:ext cx="3259016" cy="1462692"/>
          </a:xfrm>
        </p:spPr>
        <p:txBody>
          <a:bodyPr vert="horz" lIns="91440" tIns="45720" rIns="91440" bIns="45720" rtlCol="0" anchor="b">
            <a:normAutofit/>
          </a:bodyPr>
          <a:lstStyle/>
          <a:p>
            <a:r>
              <a:rPr lang="en-US" sz="2600" b="0" kern="1200" cap="all">
                <a:solidFill>
                  <a:srgbClr val="FFFFFF"/>
                </a:solidFill>
                <a:latin typeface="+mj-lt"/>
                <a:ea typeface="+mj-ea"/>
                <a:cs typeface="+mj-cs"/>
              </a:rPr>
              <a:t>Important Questions: What is data analytics?</a:t>
            </a:r>
          </a:p>
        </p:txBody>
      </p:sp>
      <p:sp>
        <p:nvSpPr>
          <p:cNvPr id="20" name="Rectangle 19">
            <a:extLst>
              <a:ext uri="{FF2B5EF4-FFF2-40B4-BE49-F238E27FC236}">
                <a16:creationId xmlns:a16="http://schemas.microsoft.com/office/drawing/2014/main" id="{10058680-D07C-4893-B2B7-91543F18A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Rectangle 21">
            <a:extLst>
              <a:ext uri="{FF2B5EF4-FFF2-40B4-BE49-F238E27FC236}">
                <a16:creationId xmlns:a16="http://schemas.microsoft.com/office/drawing/2014/main" id="{7B42427A-0A1F-4A55-8705-D9179F1E0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4" name="Rectangle 23">
            <a:extLst>
              <a:ext uri="{FF2B5EF4-FFF2-40B4-BE49-F238E27FC236}">
                <a16:creationId xmlns:a16="http://schemas.microsoft.com/office/drawing/2014/main" id="{EE54A6FE-D8CB-48A3-900B-053D4EBD3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Content Placeholder 3">
            <a:extLst>
              <a:ext uri="{FF2B5EF4-FFF2-40B4-BE49-F238E27FC236}">
                <a16:creationId xmlns:a16="http://schemas.microsoft.com/office/drawing/2014/main" id="{BAFCC871-1598-BF63-48AA-3165FF838B56}"/>
              </a:ext>
            </a:extLst>
          </p:cNvPr>
          <p:cNvSpPr>
            <a:spLocks noGrp="1"/>
          </p:cNvSpPr>
          <p:nvPr>
            <p:ph sz="half" idx="2"/>
          </p:nvPr>
        </p:nvSpPr>
        <p:spPr>
          <a:xfrm>
            <a:off x="671513" y="2536031"/>
            <a:ext cx="3123783" cy="3671936"/>
          </a:xfrm>
        </p:spPr>
        <p:txBody>
          <a:bodyPr vert="horz" lIns="91440" tIns="45720" rIns="91440" bIns="45720" rtlCol="0" anchor="t">
            <a:normAutofit/>
          </a:bodyPr>
          <a:lstStyle/>
          <a:p>
            <a:r>
              <a:rPr lang="en-US">
                <a:solidFill>
                  <a:srgbClr val="FFFFFF"/>
                </a:solidFill>
              </a:rPr>
              <a:t>Explore vast amounts of data to provide insights</a:t>
            </a:r>
          </a:p>
          <a:p>
            <a:pPr lvl="1"/>
            <a:r>
              <a:rPr lang="en-US">
                <a:solidFill>
                  <a:srgbClr val="FFFFFF"/>
                </a:solidFill>
              </a:rPr>
              <a:t>Answer specific questions, from fun to serious</a:t>
            </a:r>
          </a:p>
          <a:p>
            <a:r>
              <a:rPr lang="en-US">
                <a:solidFill>
                  <a:srgbClr val="FFFFFF"/>
                </a:solidFill>
              </a:rPr>
              <a:t>Uncover patterns, trends, and insights</a:t>
            </a:r>
          </a:p>
          <a:p>
            <a:pPr lvl="1"/>
            <a:r>
              <a:rPr lang="en-US">
                <a:solidFill>
                  <a:srgbClr val="FFFFFF"/>
                </a:solidFill>
              </a:rPr>
              <a:t>Use tools to uncover hidden information</a:t>
            </a:r>
          </a:p>
        </p:txBody>
      </p:sp>
      <p:pic>
        <p:nvPicPr>
          <p:cNvPr id="5" name="Content Placeholder 4" descr="Globe and Charts">
            <a:extLst>
              <a:ext uri="{FF2B5EF4-FFF2-40B4-BE49-F238E27FC236}">
                <a16:creationId xmlns:a16="http://schemas.microsoft.com/office/drawing/2014/main" id="{A02D2AEB-39FB-4D11-8F05-61ACE2EFB1B0}"/>
              </a:ext>
            </a:extLst>
          </p:cNvPr>
          <p:cNvPicPr>
            <a:picLocks noGrp="1" noChangeAspect="1"/>
          </p:cNvPicPr>
          <p:nvPr>
            <p:ph sz="half" idx="1"/>
          </p:nvPr>
        </p:nvPicPr>
        <p:blipFill rotWithShape="1">
          <a:blip r:embed="rId3"/>
          <a:srcRect r="13485"/>
          <a:stretch/>
        </p:blipFill>
        <p:spPr>
          <a:xfrm>
            <a:off x="4241830" y="601200"/>
            <a:ext cx="7503636" cy="5789365"/>
          </a:xfrm>
          <a:prstGeom prst="rect">
            <a:avLst/>
          </a:prstGeom>
        </p:spPr>
      </p:pic>
    </p:spTree>
    <p:extLst>
      <p:ext uri="{BB962C8B-B14F-4D97-AF65-F5344CB8AC3E}">
        <p14:creationId xmlns:p14="http://schemas.microsoft.com/office/powerpoint/2010/main" val="4083961637"/>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69C9038B-C522-7DF3-5DBB-2DC8FA81D9C0}"/>
              </a:ext>
            </a:extLst>
          </p:cNvPr>
          <p:cNvSpPr>
            <a:spLocks noGrp="1"/>
          </p:cNvSpPr>
          <p:nvPr>
            <p:ph type="title"/>
          </p:nvPr>
        </p:nvSpPr>
        <p:spPr>
          <a:xfrm>
            <a:off x="771148" y="1037967"/>
            <a:ext cx="3054091" cy="4709131"/>
          </a:xfrm>
        </p:spPr>
        <p:txBody>
          <a:bodyPr anchor="ctr">
            <a:normAutofit/>
          </a:bodyPr>
          <a:lstStyle/>
          <a:p>
            <a:r>
              <a:rPr lang="en-US">
                <a:solidFill>
                  <a:srgbClr val="FFFEFF"/>
                </a:solidFill>
              </a:rPr>
              <a:t>Important Questions: What are the tools of the trade?</a:t>
            </a:r>
          </a:p>
        </p:txBody>
      </p:sp>
      <p:sp>
        <p:nvSpPr>
          <p:cNvPr id="3" name="Content Placeholder 2">
            <a:extLst>
              <a:ext uri="{FF2B5EF4-FFF2-40B4-BE49-F238E27FC236}">
                <a16:creationId xmlns:a16="http://schemas.microsoft.com/office/drawing/2014/main" id="{4CFD9AE6-9C4A-7CE3-F444-EF278193BAD4}"/>
              </a:ext>
            </a:extLst>
          </p:cNvPr>
          <p:cNvSpPr>
            <a:spLocks noGrp="1"/>
          </p:cNvSpPr>
          <p:nvPr>
            <p:ph idx="1"/>
          </p:nvPr>
        </p:nvSpPr>
        <p:spPr>
          <a:xfrm>
            <a:off x="4534935" y="1037968"/>
            <a:ext cx="6725899" cy="4820832"/>
          </a:xfrm>
        </p:spPr>
        <p:txBody>
          <a:bodyPr>
            <a:normAutofit/>
          </a:bodyPr>
          <a:lstStyle/>
          <a:p>
            <a:r>
              <a:rPr lang="en-US"/>
              <a:t>RStudio is an IDE for R programming</a:t>
            </a:r>
          </a:p>
          <a:p>
            <a:pPr lvl="1"/>
            <a:r>
              <a:rPr lang="en-US"/>
              <a:t>Provides a user-friendly interface and tools to enhance coding experience</a:t>
            </a:r>
          </a:p>
          <a:p>
            <a:r>
              <a:rPr lang="en-US"/>
              <a:t>Streamlines the process of writing, debugging, and executing R code</a:t>
            </a:r>
          </a:p>
          <a:p>
            <a:pPr lvl="1"/>
            <a:r>
              <a:rPr lang="en-US"/>
              <a:t>Offers features such as syntax highlighting, code completion, and integrated documentation</a:t>
            </a:r>
          </a:p>
          <a:p>
            <a:r>
              <a:rPr lang="en-US"/>
              <a:t>Provides tools for managing and visualizing data</a:t>
            </a:r>
          </a:p>
          <a:p>
            <a:pPr lvl="1"/>
            <a:r>
              <a:rPr lang="en-US"/>
              <a:t>Allows for creation of interactive visualizations and generation of reports</a:t>
            </a:r>
          </a:p>
          <a:p>
            <a:r>
              <a:rPr lang="en-US"/>
              <a:t>A versatile tool for efficient and effective R programming</a:t>
            </a:r>
          </a:p>
        </p:txBody>
      </p:sp>
    </p:spTree>
    <p:extLst>
      <p:ext uri="{BB962C8B-B14F-4D97-AF65-F5344CB8AC3E}">
        <p14:creationId xmlns:p14="http://schemas.microsoft.com/office/powerpoint/2010/main" val="2520771983"/>
      </p:ext>
    </p:extLst>
  </p:cSld>
  <p:clrMapOvr>
    <a:masterClrMapping/>
  </p:clrMapOvr>
</p:sld>
</file>

<file path=ppt/theme/theme1.xml><?xml version="1.0" encoding="utf-8"?>
<a:theme xmlns:a="http://schemas.openxmlformats.org/drawingml/2006/main" name="DividendVTI">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42</TotalTime>
  <Words>2756</Words>
  <Application>Microsoft Office PowerPoint</Application>
  <PresentationFormat>Widescreen</PresentationFormat>
  <Paragraphs>235</Paragraphs>
  <Slides>21</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Aptos</vt:lpstr>
      <vt:lpstr>Gill Sans MT</vt:lpstr>
      <vt:lpstr>Wingdings 2</vt:lpstr>
      <vt:lpstr>DividendVTI</vt:lpstr>
      <vt:lpstr>introduction</vt:lpstr>
      <vt:lpstr>Agenda</vt:lpstr>
      <vt:lpstr>Introduction</vt:lpstr>
      <vt:lpstr>Learning Objectives</vt:lpstr>
      <vt:lpstr>What is a programming language?</vt:lpstr>
      <vt:lpstr>What is the R language?</vt:lpstr>
      <vt:lpstr>Why R and not Python?</vt:lpstr>
      <vt:lpstr>Important Questions: What is data analytics?</vt:lpstr>
      <vt:lpstr>Important Questions: What are the tools of the trade?</vt:lpstr>
      <vt:lpstr>Important Questions: Why it matters?</vt:lpstr>
      <vt:lpstr>I am sold. Where to Start?</vt:lpstr>
      <vt:lpstr>Setting Up Your Environment: Installing R</vt:lpstr>
      <vt:lpstr>Setting Up Your Environment: Installing RStudio</vt:lpstr>
      <vt:lpstr>Setting Up Your Environment: Getting to Know the RStudio Interface</vt:lpstr>
      <vt:lpstr>Setting Up Your Environment: Installing Packages</vt:lpstr>
      <vt:lpstr>Setting Up Your Environment: Installing Packages</vt:lpstr>
      <vt:lpstr>Setting Up Your Environment: Installing Packages</vt:lpstr>
      <vt:lpstr>Setting Up Your Environment: Writing Your First R Script</vt:lpstr>
      <vt:lpstr>The burden of the programmer</vt:lpstr>
      <vt:lpstr>Few last words</vt:lpstr>
      <vt:lpstr>Final Thoughts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 from Scratch - An Intro to Data Analytics</dc:title>
  <dc:creator>JJ Jasser</dc:creator>
  <cp:lastModifiedBy>JJ Jasser</cp:lastModifiedBy>
  <cp:revision>1</cp:revision>
  <dcterms:created xsi:type="dcterms:W3CDTF">2024-05-17T19:30:35Z</dcterms:created>
  <dcterms:modified xsi:type="dcterms:W3CDTF">2024-05-31T01:17:35Z</dcterms:modified>
</cp:coreProperties>
</file>