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6A95-11B6-D189-A4B5-97914F1600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DD73B1-C3EC-46FF-2F11-358D7DF754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35F9CE-DB27-E95F-F8F7-8D93AA3AD338}"/>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5" name="Footer Placeholder 4">
            <a:extLst>
              <a:ext uri="{FF2B5EF4-FFF2-40B4-BE49-F238E27FC236}">
                <a16:creationId xmlns:a16="http://schemas.microsoft.com/office/drawing/2014/main" id="{210A133B-2A45-039E-EC7C-486D67EDF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A313F-40E9-547A-5BE6-89601AE32F60}"/>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1163156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3A90-C568-0C29-1E25-07BA6F70F0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30F54A-34DD-E3E6-1E34-84615738DD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0F005-73D9-DD78-EB61-CB9AA95CA289}"/>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5" name="Footer Placeholder 4">
            <a:extLst>
              <a:ext uri="{FF2B5EF4-FFF2-40B4-BE49-F238E27FC236}">
                <a16:creationId xmlns:a16="http://schemas.microsoft.com/office/drawing/2014/main" id="{C7111906-52B6-3CD4-906A-57F97A3A9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D8295-A525-3EA8-8DA3-CD412CA33D43}"/>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417042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2674BC-FEF1-FD18-FCD4-4391E21F0B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603F92-66A6-77A3-756A-01C9ABA6E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5200A-3E8C-153A-779F-29D1FA9715D7}"/>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5" name="Footer Placeholder 4">
            <a:extLst>
              <a:ext uri="{FF2B5EF4-FFF2-40B4-BE49-F238E27FC236}">
                <a16:creationId xmlns:a16="http://schemas.microsoft.com/office/drawing/2014/main" id="{798890C4-E865-D83B-F1B6-84EF84035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F3BC2-FE79-EB3D-0E11-D6A7ACE28D94}"/>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232595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5F39B-2C26-3BF8-1DFF-B70BDFB304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2CCCD7-43A7-31E2-A68B-46EF907C82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6A9BD-B160-300A-A722-4B1F550DF272}"/>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5" name="Footer Placeholder 4">
            <a:extLst>
              <a:ext uri="{FF2B5EF4-FFF2-40B4-BE49-F238E27FC236}">
                <a16:creationId xmlns:a16="http://schemas.microsoft.com/office/drawing/2014/main" id="{5A4D6581-C9B9-E6DA-9D93-7E13DC4FE5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6C8AD-4D91-B3D0-A879-A3FFEEA61CBC}"/>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255922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01E5-1584-1453-4A07-EF333DACF4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F28F33-4ACF-D7E8-311F-9CF03BA74A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2CCB17-FC35-114B-D04D-2036DD37B1B3}"/>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5" name="Footer Placeholder 4">
            <a:extLst>
              <a:ext uri="{FF2B5EF4-FFF2-40B4-BE49-F238E27FC236}">
                <a16:creationId xmlns:a16="http://schemas.microsoft.com/office/drawing/2014/main" id="{A4128D0E-3A23-21E8-7F89-380F478D0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2CC93F-7CA7-161E-0779-AE8518E95B27}"/>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1968768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57F2-2EEB-480E-97FE-9015D50A0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596B2A-BDC6-6D3E-2886-E036B5B99D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28042C-16EE-A7BB-E57C-B7B6047F3A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0D788-F83D-F618-EE8B-3808670F4C28}"/>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6" name="Footer Placeholder 5">
            <a:extLst>
              <a:ext uri="{FF2B5EF4-FFF2-40B4-BE49-F238E27FC236}">
                <a16:creationId xmlns:a16="http://schemas.microsoft.com/office/drawing/2014/main" id="{BC57EB87-E901-2B40-A704-4E43EE43EE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815CC-A428-C5E9-1D1D-5C5E8A9C16E7}"/>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1573501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B58C-4109-220D-F2C7-1C3C28EA5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942995-DA5C-0CB6-18DE-FC72F99BF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48BE5-BE1A-ADEB-F45F-8B32CD1401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5E954-13E0-9F7B-8151-C33FFAF0B3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7A550E-0286-3FAE-2457-2B6DE0892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50521-1B80-3991-27B9-E7DE02ABE1C7}"/>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8" name="Footer Placeholder 7">
            <a:extLst>
              <a:ext uri="{FF2B5EF4-FFF2-40B4-BE49-F238E27FC236}">
                <a16:creationId xmlns:a16="http://schemas.microsoft.com/office/drawing/2014/main" id="{A9FF5380-A2DB-9A7B-B23A-13E1A7D207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357548-B94D-5B7B-3E93-5D0C29B07E44}"/>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2887310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B4045-ACE2-1A9E-4C5E-4E727527BA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B97041-590C-9BB2-9161-BE5107349793}"/>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4" name="Footer Placeholder 3">
            <a:extLst>
              <a:ext uri="{FF2B5EF4-FFF2-40B4-BE49-F238E27FC236}">
                <a16:creationId xmlns:a16="http://schemas.microsoft.com/office/drawing/2014/main" id="{6B7B9E3A-0443-D660-2D75-657A5BED8D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8722A0-284B-DF11-BA3B-39753AC73114}"/>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1904502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3D502-F786-DBE2-8AC3-74E49E931257}"/>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3" name="Footer Placeholder 2">
            <a:extLst>
              <a:ext uri="{FF2B5EF4-FFF2-40B4-BE49-F238E27FC236}">
                <a16:creationId xmlns:a16="http://schemas.microsoft.com/office/drawing/2014/main" id="{AA016097-20DE-8B71-218F-C1BAC2321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8C45A-76E3-83D2-E5F7-BDDA491934A6}"/>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2374636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C85F-0CBC-B670-71F6-8D81BBD71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75E85-A7D7-CD2F-48FF-B4F65FD31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8C364A-3CA1-C324-B3BE-FC3E6652C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E4CE5-B2AE-0A3B-9525-5EB614A31307}"/>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6" name="Footer Placeholder 5">
            <a:extLst>
              <a:ext uri="{FF2B5EF4-FFF2-40B4-BE49-F238E27FC236}">
                <a16:creationId xmlns:a16="http://schemas.microsoft.com/office/drawing/2014/main" id="{4DFE02E8-B99F-13C8-2D74-749F67C59B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B122D-F8CA-5344-5A9F-30475C5AF76D}"/>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1368748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DF5E-CA4C-32F9-9CE4-5F5FB8D49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66D910-54BB-0992-17DD-906F60CABE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E21C11-B045-F2FE-57D6-A9958430BD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D7203-6A56-FDB7-9EC8-AE8764C75396}"/>
              </a:ext>
            </a:extLst>
          </p:cNvPr>
          <p:cNvSpPr>
            <a:spLocks noGrp="1"/>
          </p:cNvSpPr>
          <p:nvPr>
            <p:ph type="dt" sz="half" idx="10"/>
          </p:nvPr>
        </p:nvSpPr>
        <p:spPr/>
        <p:txBody>
          <a:bodyPr/>
          <a:lstStyle/>
          <a:p>
            <a:fld id="{658F948F-4EF4-4E94-9D25-97CB19DF427F}" type="datetimeFigureOut">
              <a:rPr lang="en-US" smtClean="0"/>
              <a:t>3/4/2025</a:t>
            </a:fld>
            <a:endParaRPr lang="en-US"/>
          </a:p>
        </p:txBody>
      </p:sp>
      <p:sp>
        <p:nvSpPr>
          <p:cNvPr id="6" name="Footer Placeholder 5">
            <a:extLst>
              <a:ext uri="{FF2B5EF4-FFF2-40B4-BE49-F238E27FC236}">
                <a16:creationId xmlns:a16="http://schemas.microsoft.com/office/drawing/2014/main" id="{9A9DFE03-B773-270F-A787-F4D69FD86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3004C-7F4A-18E6-AAD9-CC23C1B2F40C}"/>
              </a:ext>
            </a:extLst>
          </p:cNvPr>
          <p:cNvSpPr>
            <a:spLocks noGrp="1"/>
          </p:cNvSpPr>
          <p:nvPr>
            <p:ph type="sldNum" sz="quarter" idx="12"/>
          </p:nvPr>
        </p:nvSpPr>
        <p:spPr/>
        <p:txBody>
          <a:bodyPr/>
          <a:lstStyle/>
          <a:p>
            <a:fld id="{608F0546-C480-4E63-AE66-08C31A78181C}" type="slidenum">
              <a:rPr lang="en-US" smtClean="0"/>
              <a:t>‹#›</a:t>
            </a:fld>
            <a:endParaRPr lang="en-US"/>
          </a:p>
        </p:txBody>
      </p:sp>
    </p:spTree>
    <p:extLst>
      <p:ext uri="{BB962C8B-B14F-4D97-AF65-F5344CB8AC3E}">
        <p14:creationId xmlns:p14="http://schemas.microsoft.com/office/powerpoint/2010/main" val="24224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EB7C8-3BBC-EF71-7B57-CFF7CE879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F6B775-597D-165F-F42A-14490BE0A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1A457-3E76-8160-06DF-1997D9E5C4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58F948F-4EF4-4E94-9D25-97CB19DF427F}" type="datetimeFigureOut">
              <a:rPr lang="en-US" smtClean="0"/>
              <a:t>3/4/2025</a:t>
            </a:fld>
            <a:endParaRPr lang="en-US"/>
          </a:p>
        </p:txBody>
      </p:sp>
      <p:sp>
        <p:nvSpPr>
          <p:cNvPr id="5" name="Footer Placeholder 4">
            <a:extLst>
              <a:ext uri="{FF2B5EF4-FFF2-40B4-BE49-F238E27FC236}">
                <a16:creationId xmlns:a16="http://schemas.microsoft.com/office/drawing/2014/main" id="{DFF00FA9-5F99-0839-19B2-E16715FC5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D0A6F2-3BFC-743A-ECF1-F9BC503C4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8F0546-C480-4E63-AE66-08C31A78181C}" type="slidenum">
              <a:rPr lang="en-US" smtClean="0"/>
              <a:t>‹#›</a:t>
            </a:fld>
            <a:endParaRPr lang="en-US"/>
          </a:p>
        </p:txBody>
      </p:sp>
    </p:spTree>
    <p:extLst>
      <p:ext uri="{BB962C8B-B14F-4D97-AF65-F5344CB8AC3E}">
        <p14:creationId xmlns:p14="http://schemas.microsoft.com/office/powerpoint/2010/main" val="4203565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0304-2CEB-D2D4-A8B1-3EE3D2F1D14C}"/>
              </a:ext>
            </a:extLst>
          </p:cNvPr>
          <p:cNvSpPr>
            <a:spLocks noGrp="1"/>
          </p:cNvSpPr>
          <p:nvPr>
            <p:ph type="ctrTitle"/>
          </p:nvPr>
        </p:nvSpPr>
        <p:spPr/>
        <p:txBody>
          <a:bodyPr/>
          <a:lstStyle/>
          <a:p>
            <a:r>
              <a:rPr lang="en-US" dirty="0"/>
              <a:t>Ground Station Progress</a:t>
            </a:r>
          </a:p>
        </p:txBody>
      </p:sp>
      <p:sp>
        <p:nvSpPr>
          <p:cNvPr id="3" name="Subtitle 2">
            <a:extLst>
              <a:ext uri="{FF2B5EF4-FFF2-40B4-BE49-F238E27FC236}">
                <a16:creationId xmlns:a16="http://schemas.microsoft.com/office/drawing/2014/main" id="{C01A7880-2F41-C9F9-112C-776D7A6588A1}"/>
              </a:ext>
            </a:extLst>
          </p:cNvPr>
          <p:cNvSpPr>
            <a:spLocks noGrp="1"/>
          </p:cNvSpPr>
          <p:nvPr>
            <p:ph type="subTitle" idx="1"/>
          </p:nvPr>
        </p:nvSpPr>
        <p:spPr/>
        <p:txBody>
          <a:bodyPr/>
          <a:lstStyle/>
          <a:p>
            <a:r>
              <a:rPr lang="en-US" dirty="0"/>
              <a:t>March 5th, 2025</a:t>
            </a:r>
          </a:p>
        </p:txBody>
      </p:sp>
    </p:spTree>
    <p:extLst>
      <p:ext uri="{BB962C8B-B14F-4D97-AF65-F5344CB8AC3E}">
        <p14:creationId xmlns:p14="http://schemas.microsoft.com/office/powerpoint/2010/main" val="2006231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053E-3718-993F-A28C-616BBBDFB11B}"/>
              </a:ext>
            </a:extLst>
          </p:cNvPr>
          <p:cNvSpPr>
            <a:spLocks noGrp="1"/>
          </p:cNvSpPr>
          <p:nvPr>
            <p:ph type="title"/>
          </p:nvPr>
        </p:nvSpPr>
        <p:spPr/>
        <p:txBody>
          <a:bodyPr/>
          <a:lstStyle/>
          <a:p>
            <a:r>
              <a:rPr lang="en-US" dirty="0"/>
              <a:t>Signal Chain (Space to Earth)</a:t>
            </a:r>
          </a:p>
        </p:txBody>
      </p:sp>
      <p:sp>
        <p:nvSpPr>
          <p:cNvPr id="3" name="Content Placeholder 2">
            <a:extLst>
              <a:ext uri="{FF2B5EF4-FFF2-40B4-BE49-F238E27FC236}">
                <a16:creationId xmlns:a16="http://schemas.microsoft.com/office/drawing/2014/main" id="{528150D2-BF78-18C7-0344-7469432865B5}"/>
              </a:ext>
            </a:extLst>
          </p:cNvPr>
          <p:cNvSpPr>
            <a:spLocks noGrp="1"/>
          </p:cNvSpPr>
          <p:nvPr>
            <p:ph idx="1"/>
          </p:nvPr>
        </p:nvSpPr>
        <p:spPr>
          <a:xfrm>
            <a:off x="7222066" y="1825625"/>
            <a:ext cx="4131733" cy="4351338"/>
          </a:xfrm>
        </p:spPr>
        <p:txBody>
          <a:bodyPr/>
          <a:lstStyle/>
          <a:p>
            <a:r>
              <a:rPr lang="en-US" dirty="0"/>
              <a:t>At the output of every block is a signal power measurement in dBm</a:t>
            </a:r>
          </a:p>
          <a:p>
            <a:r>
              <a:rPr lang="en-US" dirty="0"/>
              <a:t>Main bottleneck of this link is the Tx LNA, because of its low OP1dB</a:t>
            </a:r>
          </a:p>
        </p:txBody>
      </p:sp>
      <p:pic>
        <p:nvPicPr>
          <p:cNvPr id="7" name="Picture 6" descr="A diagram of a network&#10;&#10;AI-generated content may be incorrect.">
            <a:extLst>
              <a:ext uri="{FF2B5EF4-FFF2-40B4-BE49-F238E27FC236}">
                <a16:creationId xmlns:a16="http://schemas.microsoft.com/office/drawing/2014/main" id="{F20D7C4F-D924-42F6-E22C-9C01560FD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19" y="1617033"/>
            <a:ext cx="6520434" cy="4351338"/>
          </a:xfrm>
          <a:prstGeom prst="rect">
            <a:avLst/>
          </a:prstGeom>
        </p:spPr>
      </p:pic>
    </p:spTree>
    <p:extLst>
      <p:ext uri="{BB962C8B-B14F-4D97-AF65-F5344CB8AC3E}">
        <p14:creationId xmlns:p14="http://schemas.microsoft.com/office/powerpoint/2010/main" val="331119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E2BF0-9B63-2FC6-66CF-F8D1E36A1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4F400-6BBA-8FBD-129D-289D7CE4245C}"/>
              </a:ext>
            </a:extLst>
          </p:cNvPr>
          <p:cNvSpPr>
            <a:spLocks noGrp="1"/>
          </p:cNvSpPr>
          <p:nvPr>
            <p:ph type="title"/>
          </p:nvPr>
        </p:nvSpPr>
        <p:spPr/>
        <p:txBody>
          <a:bodyPr/>
          <a:lstStyle/>
          <a:p>
            <a:r>
              <a:rPr lang="en-US" dirty="0"/>
              <a:t>Signal Chain (Earth to Space)</a:t>
            </a:r>
          </a:p>
        </p:txBody>
      </p:sp>
      <p:sp>
        <p:nvSpPr>
          <p:cNvPr id="3" name="Content Placeholder 2">
            <a:extLst>
              <a:ext uri="{FF2B5EF4-FFF2-40B4-BE49-F238E27FC236}">
                <a16:creationId xmlns:a16="http://schemas.microsoft.com/office/drawing/2014/main" id="{3438CF17-C91D-BA9D-86FA-3E0F302DD4B6}"/>
              </a:ext>
            </a:extLst>
          </p:cNvPr>
          <p:cNvSpPr>
            <a:spLocks noGrp="1"/>
          </p:cNvSpPr>
          <p:nvPr>
            <p:ph idx="1"/>
          </p:nvPr>
        </p:nvSpPr>
        <p:spPr>
          <a:xfrm>
            <a:off x="6282267" y="1825625"/>
            <a:ext cx="5435599" cy="4351338"/>
          </a:xfrm>
        </p:spPr>
        <p:txBody>
          <a:bodyPr>
            <a:normAutofit lnSpcReduction="10000"/>
          </a:bodyPr>
          <a:lstStyle/>
          <a:p>
            <a:r>
              <a:rPr lang="en-US" dirty="0"/>
              <a:t>At the output of every block is a signal power measurement in dBm.</a:t>
            </a:r>
          </a:p>
          <a:p>
            <a:r>
              <a:rPr lang="en-US" dirty="0"/>
              <a:t>Main bottleneck of this link is the SDR, because of its low max Tx power.</a:t>
            </a:r>
          </a:p>
          <a:p>
            <a:r>
              <a:rPr lang="en-US" dirty="0"/>
              <a:t>May need to look at the harmonic content of the SDR to meet FCC requirements.</a:t>
            </a:r>
          </a:p>
          <a:p>
            <a:pPr lvl="1"/>
            <a:r>
              <a:rPr lang="en-US" dirty="0"/>
              <a:t>Could require an extra BPF on the ground</a:t>
            </a:r>
          </a:p>
        </p:txBody>
      </p:sp>
      <p:pic>
        <p:nvPicPr>
          <p:cNvPr id="5" name="Picture 4" descr="A diagram of a signal network&#10;&#10;AI-generated content may be incorrect.">
            <a:extLst>
              <a:ext uri="{FF2B5EF4-FFF2-40B4-BE49-F238E27FC236}">
                <a16:creationId xmlns:a16="http://schemas.microsoft.com/office/drawing/2014/main" id="{A34455F4-C76E-0067-6DC5-C5CBCC73C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82" y="1447998"/>
            <a:ext cx="5349704" cy="5044877"/>
          </a:xfrm>
          <a:prstGeom prst="rect">
            <a:avLst/>
          </a:prstGeom>
        </p:spPr>
      </p:pic>
    </p:spTree>
    <p:extLst>
      <p:ext uri="{BB962C8B-B14F-4D97-AF65-F5344CB8AC3E}">
        <p14:creationId xmlns:p14="http://schemas.microsoft.com/office/powerpoint/2010/main" val="189354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0660-AEBA-F2DC-187B-54144BB802D1}"/>
              </a:ext>
            </a:extLst>
          </p:cNvPr>
          <p:cNvSpPr>
            <a:spLocks noGrp="1"/>
          </p:cNvSpPr>
          <p:nvPr>
            <p:ph type="title"/>
          </p:nvPr>
        </p:nvSpPr>
        <p:spPr>
          <a:xfrm>
            <a:off x="838200" y="365125"/>
            <a:ext cx="4182533" cy="1325563"/>
          </a:xfrm>
        </p:spPr>
        <p:txBody>
          <a:bodyPr/>
          <a:lstStyle/>
          <a:p>
            <a:r>
              <a:rPr lang="en-US" dirty="0"/>
              <a:t>Other Considerations</a:t>
            </a:r>
          </a:p>
        </p:txBody>
      </p:sp>
      <p:sp>
        <p:nvSpPr>
          <p:cNvPr id="3" name="Content Placeholder 2">
            <a:extLst>
              <a:ext uri="{FF2B5EF4-FFF2-40B4-BE49-F238E27FC236}">
                <a16:creationId xmlns:a16="http://schemas.microsoft.com/office/drawing/2014/main" id="{2A5AC238-FEFF-3C54-2169-F0FEF89626A0}"/>
              </a:ext>
            </a:extLst>
          </p:cNvPr>
          <p:cNvSpPr>
            <a:spLocks noGrp="1"/>
          </p:cNvSpPr>
          <p:nvPr>
            <p:ph idx="1"/>
          </p:nvPr>
        </p:nvSpPr>
        <p:spPr>
          <a:xfrm>
            <a:off x="838200" y="1909233"/>
            <a:ext cx="10515600" cy="4583642"/>
          </a:xfrm>
        </p:spPr>
        <p:txBody>
          <a:bodyPr>
            <a:normAutofit/>
          </a:bodyPr>
          <a:lstStyle/>
          <a:p>
            <a:r>
              <a:rPr lang="en-US" dirty="0"/>
              <a:t>Friis’ Radio Link formula was used for the free-space propagation calculations, which in practice should be used as an upper bound for received signal strength.</a:t>
            </a:r>
          </a:p>
          <a:p>
            <a:r>
              <a:rPr lang="en-US" dirty="0"/>
              <a:t>Atmospheric attenuation can be significant, and an extra 10 dB of loss will push our SDR to its limits.</a:t>
            </a:r>
          </a:p>
          <a:p>
            <a:r>
              <a:rPr lang="en-US" dirty="0"/>
              <a:t>Thermal noise floor of space and Earth need to be considered. If the signal falls below the noise floor at any point, it becomes unrecoverable. (Unless some complicated processing techniques are used)</a:t>
            </a:r>
          </a:p>
        </p:txBody>
      </p:sp>
      <p:pic>
        <p:nvPicPr>
          <p:cNvPr id="5" name="Picture 4" descr="A screen shot of a graph&#10;&#10;AI-generated content may be incorrect.">
            <a:extLst>
              <a:ext uri="{FF2B5EF4-FFF2-40B4-BE49-F238E27FC236}">
                <a16:creationId xmlns:a16="http://schemas.microsoft.com/office/drawing/2014/main" id="{E3D0F359-77EC-D05E-6170-54EB90802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584" y="176759"/>
            <a:ext cx="6896698" cy="1623201"/>
          </a:xfrm>
          <a:prstGeom prst="rect">
            <a:avLst/>
          </a:prstGeom>
        </p:spPr>
      </p:pic>
    </p:spTree>
    <p:extLst>
      <p:ext uri="{BB962C8B-B14F-4D97-AF65-F5344CB8AC3E}">
        <p14:creationId xmlns:p14="http://schemas.microsoft.com/office/powerpoint/2010/main" val="176195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6483-ED19-62FC-9B1A-C06A8EFBE061}"/>
              </a:ext>
            </a:extLst>
          </p:cNvPr>
          <p:cNvSpPr>
            <a:spLocks noGrp="1"/>
          </p:cNvSpPr>
          <p:nvPr>
            <p:ph type="title"/>
          </p:nvPr>
        </p:nvSpPr>
        <p:spPr/>
        <p:txBody>
          <a:bodyPr/>
          <a:lstStyle/>
          <a:p>
            <a:r>
              <a:rPr lang="en-US" dirty="0"/>
              <a:t>High-Level PCB Block Diagram</a:t>
            </a:r>
          </a:p>
        </p:txBody>
      </p:sp>
      <p:sp>
        <p:nvSpPr>
          <p:cNvPr id="3" name="Content Placeholder 2">
            <a:extLst>
              <a:ext uri="{FF2B5EF4-FFF2-40B4-BE49-F238E27FC236}">
                <a16:creationId xmlns:a16="http://schemas.microsoft.com/office/drawing/2014/main" id="{B81A17F9-E078-7411-FDB9-49E8D96E8CEB}"/>
              </a:ext>
            </a:extLst>
          </p:cNvPr>
          <p:cNvSpPr>
            <a:spLocks noGrp="1"/>
          </p:cNvSpPr>
          <p:nvPr>
            <p:ph idx="1"/>
          </p:nvPr>
        </p:nvSpPr>
        <p:spPr>
          <a:xfrm>
            <a:off x="838200" y="1825625"/>
            <a:ext cx="3708400" cy="4871508"/>
          </a:xfrm>
        </p:spPr>
        <p:txBody>
          <a:bodyPr>
            <a:normAutofit fontScale="92500" lnSpcReduction="10000"/>
          </a:bodyPr>
          <a:lstStyle/>
          <a:p>
            <a:r>
              <a:rPr lang="en-US" dirty="0"/>
              <a:t>The special power on procedure refers to the LNA Tx, due to its various modes.</a:t>
            </a:r>
          </a:p>
          <a:p>
            <a:pPr lvl="1"/>
            <a:r>
              <a:rPr lang="en-US" dirty="0"/>
              <a:t>While letting the voltage regulator stabilize, set the amp select to Rx</a:t>
            </a:r>
          </a:p>
          <a:p>
            <a:r>
              <a:rPr lang="en-US" dirty="0"/>
              <a:t>CC1101 Datasheet is necessary to determine if the “line select” exists.</a:t>
            </a:r>
          </a:p>
          <a:p>
            <a:pPr lvl="1"/>
            <a:r>
              <a:rPr lang="en-US" dirty="0"/>
              <a:t>Also important to determine how we wire up the switches.</a:t>
            </a:r>
          </a:p>
          <a:p>
            <a:endParaRPr lang="en-US" dirty="0"/>
          </a:p>
        </p:txBody>
      </p:sp>
      <p:pic>
        <p:nvPicPr>
          <p:cNvPr id="5" name="Picture 4" descr="A diagram of a voltage regulator&#10;&#10;AI-generated content may be incorrect.">
            <a:extLst>
              <a:ext uri="{FF2B5EF4-FFF2-40B4-BE49-F238E27FC236}">
                <a16:creationId xmlns:a16="http://schemas.microsoft.com/office/drawing/2014/main" id="{1A6A848A-0D27-FC29-F9FA-C1197C19A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9065" y="1401763"/>
            <a:ext cx="7456792" cy="5427133"/>
          </a:xfrm>
          <a:prstGeom prst="rect">
            <a:avLst/>
          </a:prstGeom>
        </p:spPr>
      </p:pic>
    </p:spTree>
    <p:extLst>
      <p:ext uri="{BB962C8B-B14F-4D97-AF65-F5344CB8AC3E}">
        <p14:creationId xmlns:p14="http://schemas.microsoft.com/office/powerpoint/2010/main" val="32222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76E6-AB77-7DF4-2D66-755EDB8EDCB6}"/>
              </a:ext>
            </a:extLst>
          </p:cNvPr>
          <p:cNvSpPr>
            <a:spLocks noGrp="1"/>
          </p:cNvSpPr>
          <p:nvPr>
            <p:ph type="title"/>
          </p:nvPr>
        </p:nvSpPr>
        <p:spPr/>
        <p:txBody>
          <a:bodyPr/>
          <a:lstStyle/>
          <a:p>
            <a:r>
              <a:rPr lang="en-US" dirty="0"/>
              <a:t>Chosen PCB RF Chips</a:t>
            </a:r>
          </a:p>
        </p:txBody>
      </p:sp>
      <p:sp>
        <p:nvSpPr>
          <p:cNvPr id="3" name="Content Placeholder 2">
            <a:extLst>
              <a:ext uri="{FF2B5EF4-FFF2-40B4-BE49-F238E27FC236}">
                <a16:creationId xmlns:a16="http://schemas.microsoft.com/office/drawing/2014/main" id="{27E35C4B-1429-2CE8-D370-8FF1643818A4}"/>
              </a:ext>
            </a:extLst>
          </p:cNvPr>
          <p:cNvSpPr>
            <a:spLocks noGrp="1"/>
          </p:cNvSpPr>
          <p:nvPr>
            <p:ph idx="1"/>
          </p:nvPr>
        </p:nvSpPr>
        <p:spPr/>
        <p:txBody>
          <a:bodyPr/>
          <a:lstStyle/>
          <a:p>
            <a:r>
              <a:rPr lang="en-US" dirty="0"/>
              <a:t>LNA (Tx): TSY-83LN+</a:t>
            </a:r>
          </a:p>
          <a:p>
            <a:r>
              <a:rPr lang="en-US" dirty="0"/>
              <a:t>BPF (Tx): SXBP-425+</a:t>
            </a:r>
          </a:p>
          <a:p>
            <a:r>
              <a:rPr lang="en-US" dirty="0"/>
              <a:t>LNA (Rx): PMA-545G1+</a:t>
            </a:r>
          </a:p>
          <a:p>
            <a:r>
              <a:rPr lang="en-US" dirty="0"/>
              <a:t>Volt. Reg.: MAX8880</a:t>
            </a:r>
          </a:p>
          <a:p>
            <a:r>
              <a:rPr lang="en-US" dirty="0"/>
              <a:t>SPDT Antenna: HSWA2-30DR+</a:t>
            </a:r>
          </a:p>
          <a:p>
            <a:r>
              <a:rPr lang="en-US" dirty="0"/>
              <a:t>SPST Power: TBD, RF switch is overkill</a:t>
            </a:r>
          </a:p>
          <a:p>
            <a:r>
              <a:rPr lang="en-US" dirty="0"/>
              <a:t>SPDT Power: TBD, RF switch is overkill</a:t>
            </a:r>
          </a:p>
          <a:p>
            <a:pPr lvl="1"/>
            <a:r>
              <a:rPr lang="en-US" dirty="0"/>
              <a:t>Might be worth experimenting with single FET switches.</a:t>
            </a:r>
          </a:p>
        </p:txBody>
      </p:sp>
    </p:spTree>
    <p:extLst>
      <p:ext uri="{BB962C8B-B14F-4D97-AF65-F5344CB8AC3E}">
        <p14:creationId xmlns:p14="http://schemas.microsoft.com/office/powerpoint/2010/main" val="10406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0CDD-5063-D309-177A-5ACD27C2B393}"/>
              </a:ext>
            </a:extLst>
          </p:cNvPr>
          <p:cNvSpPr>
            <a:spLocks noGrp="1"/>
          </p:cNvSpPr>
          <p:nvPr>
            <p:ph type="title"/>
          </p:nvPr>
        </p:nvSpPr>
        <p:spPr/>
        <p:txBody>
          <a:bodyPr/>
          <a:lstStyle/>
          <a:p>
            <a:r>
              <a:rPr lang="en-US" dirty="0"/>
              <a:t>Notes About Switches</a:t>
            </a:r>
          </a:p>
        </p:txBody>
      </p:sp>
      <p:sp>
        <p:nvSpPr>
          <p:cNvPr id="3" name="Content Placeholder 2">
            <a:extLst>
              <a:ext uri="{FF2B5EF4-FFF2-40B4-BE49-F238E27FC236}">
                <a16:creationId xmlns:a16="http://schemas.microsoft.com/office/drawing/2014/main" id="{21CAA9FF-0C09-3288-897A-5D237F7995C9}"/>
              </a:ext>
            </a:extLst>
          </p:cNvPr>
          <p:cNvSpPr>
            <a:spLocks noGrp="1"/>
          </p:cNvSpPr>
          <p:nvPr>
            <p:ph idx="1"/>
          </p:nvPr>
        </p:nvSpPr>
        <p:spPr/>
        <p:txBody>
          <a:bodyPr>
            <a:normAutofit lnSpcReduction="10000"/>
          </a:bodyPr>
          <a:lstStyle/>
          <a:p>
            <a:r>
              <a:rPr lang="en-US" dirty="0"/>
              <a:t>The Antenna switch must be absorptive, so that an accidental delivery of power is not reflected into a sensitive device.</a:t>
            </a:r>
          </a:p>
          <a:p>
            <a:r>
              <a:rPr lang="en-US" dirty="0"/>
              <a:t>The power switch must be reflective, because an absorptive switch will drain power even though the voltage regulator is off.</a:t>
            </a:r>
          </a:p>
          <a:p>
            <a:r>
              <a:rPr lang="en-US" dirty="0"/>
              <a:t>RF switches carry their own insertion loss, typically around 1dB. This shouldn’t be an issue for us, but its something to keep in mind.</a:t>
            </a:r>
          </a:p>
          <a:p>
            <a:r>
              <a:rPr lang="en-US" dirty="0"/>
              <a:t>RF switches also have a finite isolation, which can be more of a concern for us in a narrow band simplex/half duplex link.</a:t>
            </a:r>
          </a:p>
          <a:p>
            <a:r>
              <a:rPr lang="en-US" dirty="0"/>
              <a:t>Their non-linearity introduces P1dB and IP3 as well.</a:t>
            </a:r>
          </a:p>
        </p:txBody>
      </p:sp>
    </p:spTree>
    <p:extLst>
      <p:ext uri="{BB962C8B-B14F-4D97-AF65-F5344CB8AC3E}">
        <p14:creationId xmlns:p14="http://schemas.microsoft.com/office/powerpoint/2010/main" val="259005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BAF-A627-28E6-F558-AD96F7199B43}"/>
              </a:ext>
            </a:extLst>
          </p:cNvPr>
          <p:cNvSpPr>
            <a:spLocks noGrp="1"/>
          </p:cNvSpPr>
          <p:nvPr>
            <p:ph type="title"/>
          </p:nvPr>
        </p:nvSpPr>
        <p:spPr/>
        <p:txBody>
          <a:bodyPr/>
          <a:lstStyle/>
          <a:p>
            <a:r>
              <a:rPr lang="en-US" dirty="0"/>
              <a:t>Future PCB Design:</a:t>
            </a:r>
          </a:p>
        </p:txBody>
      </p:sp>
      <p:sp>
        <p:nvSpPr>
          <p:cNvPr id="3" name="Content Placeholder 2">
            <a:extLst>
              <a:ext uri="{FF2B5EF4-FFF2-40B4-BE49-F238E27FC236}">
                <a16:creationId xmlns:a16="http://schemas.microsoft.com/office/drawing/2014/main" id="{0EC6556D-0663-BC23-027E-26B12C338EF2}"/>
              </a:ext>
            </a:extLst>
          </p:cNvPr>
          <p:cNvSpPr>
            <a:spLocks noGrp="1"/>
          </p:cNvSpPr>
          <p:nvPr>
            <p:ph idx="1"/>
          </p:nvPr>
        </p:nvSpPr>
        <p:spPr>
          <a:xfrm>
            <a:off x="838200" y="1825625"/>
            <a:ext cx="7027333" cy="4351338"/>
          </a:xfrm>
        </p:spPr>
        <p:txBody>
          <a:bodyPr>
            <a:normAutofit/>
          </a:bodyPr>
          <a:lstStyle/>
          <a:p>
            <a:r>
              <a:rPr lang="en-US" dirty="0"/>
              <a:t>All of the </a:t>
            </a:r>
            <a:r>
              <a:rPr lang="en-US" dirty="0" err="1"/>
              <a:t>minicircuits</a:t>
            </a:r>
            <a:r>
              <a:rPr lang="en-US" dirty="0"/>
              <a:t> components come with suggested PCB layouts as well as the PCB layout they used to test the circuit.</a:t>
            </a:r>
          </a:p>
          <a:p>
            <a:pPr lvl="1"/>
            <a:r>
              <a:rPr lang="en-US" dirty="0"/>
              <a:t>These will be closely followed when drawing schematics.</a:t>
            </a:r>
          </a:p>
          <a:p>
            <a:r>
              <a:rPr lang="en-US" dirty="0"/>
              <a:t>The components also have S-parameters available for download, which can be useful for importing into a software like ADS to run tests with transmission lines and impedance matching.</a:t>
            </a:r>
          </a:p>
        </p:txBody>
      </p:sp>
      <p:pic>
        <p:nvPicPr>
          <p:cNvPr id="5" name="Picture 4">
            <a:extLst>
              <a:ext uri="{FF2B5EF4-FFF2-40B4-BE49-F238E27FC236}">
                <a16:creationId xmlns:a16="http://schemas.microsoft.com/office/drawing/2014/main" id="{65792A62-199C-5A53-F04A-88AFAA4E0210}"/>
              </a:ext>
            </a:extLst>
          </p:cNvPr>
          <p:cNvPicPr>
            <a:picLocks noChangeAspect="1"/>
          </p:cNvPicPr>
          <p:nvPr/>
        </p:nvPicPr>
        <p:blipFill>
          <a:blip r:embed="rId2"/>
          <a:stretch>
            <a:fillRect/>
          </a:stretch>
        </p:blipFill>
        <p:spPr>
          <a:xfrm>
            <a:off x="8019581" y="1092199"/>
            <a:ext cx="3962271" cy="5317067"/>
          </a:xfrm>
          <a:prstGeom prst="rect">
            <a:avLst/>
          </a:prstGeom>
        </p:spPr>
      </p:pic>
    </p:spTree>
    <p:extLst>
      <p:ext uri="{BB962C8B-B14F-4D97-AF65-F5344CB8AC3E}">
        <p14:creationId xmlns:p14="http://schemas.microsoft.com/office/powerpoint/2010/main" val="41683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887E-410C-DD18-F23A-E56DE4075528}"/>
              </a:ext>
            </a:extLst>
          </p:cNvPr>
          <p:cNvSpPr>
            <a:spLocks noGrp="1"/>
          </p:cNvSpPr>
          <p:nvPr>
            <p:ph type="title"/>
          </p:nvPr>
        </p:nvSpPr>
        <p:spPr/>
        <p:txBody>
          <a:bodyPr/>
          <a:lstStyle/>
          <a:p>
            <a:r>
              <a:rPr lang="en-US" dirty="0"/>
              <a:t>What I Want By April:</a:t>
            </a:r>
          </a:p>
        </p:txBody>
      </p:sp>
      <p:sp>
        <p:nvSpPr>
          <p:cNvPr id="3" name="Content Placeholder 2">
            <a:extLst>
              <a:ext uri="{FF2B5EF4-FFF2-40B4-BE49-F238E27FC236}">
                <a16:creationId xmlns:a16="http://schemas.microsoft.com/office/drawing/2014/main" id="{D071A879-E8AC-B738-6DC5-CA0FCE6E6B64}"/>
              </a:ext>
            </a:extLst>
          </p:cNvPr>
          <p:cNvSpPr>
            <a:spLocks noGrp="1"/>
          </p:cNvSpPr>
          <p:nvPr>
            <p:ph idx="1"/>
          </p:nvPr>
        </p:nvSpPr>
        <p:spPr/>
        <p:txBody>
          <a:bodyPr/>
          <a:lstStyle/>
          <a:p>
            <a:r>
              <a:rPr lang="en-US" dirty="0"/>
              <a:t>Terrace opens by April, so there are several things I would like to be done by then:</a:t>
            </a:r>
          </a:p>
          <a:p>
            <a:endParaRPr lang="en-US" dirty="0"/>
          </a:p>
          <a:p>
            <a:r>
              <a:rPr lang="en-US" dirty="0"/>
              <a:t>Vertically mounted antenna (Oscar)</a:t>
            </a:r>
          </a:p>
          <a:p>
            <a:r>
              <a:rPr lang="en-US" dirty="0"/>
              <a:t>Wooden board for ground station hardware</a:t>
            </a:r>
          </a:p>
          <a:p>
            <a:r>
              <a:rPr lang="en-US" dirty="0"/>
              <a:t>Ground station LNA power supply</a:t>
            </a:r>
          </a:p>
          <a:p>
            <a:r>
              <a:rPr lang="en-US" dirty="0"/>
              <a:t>Fully understand safety manual for </a:t>
            </a:r>
            <a:r>
              <a:rPr lang="en-US" dirty="0" err="1"/>
              <a:t>Jackery</a:t>
            </a:r>
            <a:r>
              <a:rPr lang="en-US" dirty="0"/>
              <a:t> portable power supply (this thing scares me, and I do not trust it)</a:t>
            </a:r>
          </a:p>
          <a:p>
            <a:r>
              <a:rPr lang="en-US" dirty="0" err="1"/>
              <a:t>Cmake</a:t>
            </a:r>
            <a:r>
              <a:rPr lang="en-US" dirty="0"/>
              <a:t> bug fixed (Emma, maybe Arav)</a:t>
            </a:r>
          </a:p>
        </p:txBody>
      </p:sp>
    </p:spTree>
    <p:extLst>
      <p:ext uri="{BB962C8B-B14F-4D97-AF65-F5344CB8AC3E}">
        <p14:creationId xmlns:p14="http://schemas.microsoft.com/office/powerpoint/2010/main" val="3829780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560</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Ground Station Progress</vt:lpstr>
      <vt:lpstr>Signal Chain (Space to Earth)</vt:lpstr>
      <vt:lpstr>Signal Chain (Earth to Space)</vt:lpstr>
      <vt:lpstr>Other Considerations</vt:lpstr>
      <vt:lpstr>High-Level PCB Block Diagram</vt:lpstr>
      <vt:lpstr>Chosen PCB RF Chips</vt:lpstr>
      <vt:lpstr>Notes About Switches</vt:lpstr>
      <vt:lpstr>Future PCB Design:</vt:lpstr>
      <vt:lpstr>What I Want By April: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Williams</dc:creator>
  <cp:lastModifiedBy>Jay Williams</cp:lastModifiedBy>
  <cp:revision>44</cp:revision>
  <dcterms:created xsi:type="dcterms:W3CDTF">2025-03-03T04:13:54Z</dcterms:created>
  <dcterms:modified xsi:type="dcterms:W3CDTF">2025-03-04T18:23:54Z</dcterms:modified>
</cp:coreProperties>
</file>