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2" r:id="rId5"/>
    <p:sldId id="276" r:id="rId6"/>
    <p:sldId id="270" r:id="rId7"/>
    <p:sldId id="271" r:id="rId8"/>
    <p:sldId id="272" r:id="rId9"/>
    <p:sldId id="273" r:id="rId10"/>
    <p:sldId id="278" r:id="rId11"/>
    <p:sldId id="274" r:id="rId12"/>
    <p:sldId id="275" r:id="rId13"/>
    <p:sldId id="26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434B-D0E3-1D0B-2D6B-C87D1BDF6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42E98-880E-78A9-5DC6-E98C3F50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3E2F-888A-F6EF-957E-135A3F79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F0E-291A-6562-7A7D-F712BC45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5B90-4E7F-1C37-92D1-FC7FCD5F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5B0B-0510-83AC-71C5-DE4DBC2A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B7596-C713-0BD3-61EC-66EE9465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53C3-9C9D-025C-15FD-5D69CB4E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5665-0416-6266-5448-3F8F27BC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B1C26-8895-DACC-15CA-88FD5166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9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26125-3CB2-E37C-F3B1-79801A7B4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26629-EDD9-E499-DBEF-120D21527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B392-28FA-38B6-F38E-6FB1CD05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5AA2-CE10-C978-003F-27C30242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4B749-AD6F-924C-98ED-68DF4E7D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F8A4-138E-E7C2-CE46-D93B1084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4ADF-B6D4-0D9D-DF5B-1CAFE856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B132F-2C59-2750-7ED5-80E27DE6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677F-0C07-EC4E-E81F-93EC1F15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9888-9985-AB9B-6461-AAEFDB6B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ACA6-87CA-72B9-FB59-E1FEB61B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21D91-02A1-2A7A-6EF0-E2D20DD1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F061-88EF-3193-4E1B-C756731B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2657-425A-FF12-CA6D-623B22A3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8C2C-495D-0009-A029-DAD33DF2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8AD6-D7AE-5EF5-EB08-60666A12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58C2-BFCC-14F0-1A17-EAA009D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687F7-1D60-430A-E271-C64F0840F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FDDCF-5BBC-3881-A7D4-EE4C3217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AE8F-8FFE-0267-65D2-B402EB78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EB7F1-6836-B479-515C-4A866DB4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493E-35EE-7701-AC42-8DB3E53B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DB0B-4038-B317-E7D8-D730DB1F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B073-9917-67A1-863F-F28311A2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2A8CD-7668-3166-8089-267EDFEA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1C8C4-B2B7-703A-AA90-C4CE101D7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18870-D606-CFF5-813A-DC427963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1D008-7C37-4977-D087-D8E19C92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69A78-E38B-5A4D-4481-B6640905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43BA-1E52-89B1-EEE2-DA944275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F8E68-7024-4F45-BE1F-87DA4EB6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6235C-94B8-573E-EF5E-62D4EC99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A10DA-68C5-948C-BC6C-8877AD0A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B3AC2-F168-DC9B-C892-A02E1376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97558-AE0E-9518-65A3-662061ED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E536-CA43-86DA-3AF9-C7FC32F1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419E-9655-8B2C-0327-10341C67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E055-60A9-2A5C-5297-9A63625B7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1A7D-2B9A-34E9-0C4B-57C91BB7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22F13-53B6-1734-101A-E3A488CE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4E53E-5232-FA25-E704-18FB73DE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B0AA-1C7E-545F-EAE8-BF8154D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34F9-13B9-C656-9D22-10CB71A7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D951B-A496-A4FF-755C-198A8CA87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EBFE6-56F3-EA60-A050-2ACFFA638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400A1-DF94-8C73-419A-0D681FB5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E683-26E6-7E1E-C95B-34A7E66A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C269-1224-02AF-EE9B-2142636B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4B463-D441-D097-BE40-CBFD8873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BABF9-06F7-57B0-BAAC-619EDF3B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21339-540E-D784-DE2C-389480196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00EA4-F58F-462F-99B7-4F87EAE9DDC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88CC-EB9C-C96E-5E01-3EB787853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46DE-AE30-5E62-7D6E-04016BDFE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AB860-1135-45CA-9E58-9311BD4A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215F-730E-382D-5692-F54FEF1A5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VIP Final Presentation: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6BB78-B60F-897F-0A39-ECC22104A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79994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E16B-CBE9-47AE-CB1E-E34FBAB0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gain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6544-658A-BDA7-5043-5AADCA4E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2933" cy="4351338"/>
          </a:xfrm>
        </p:spPr>
        <p:txBody>
          <a:bodyPr/>
          <a:lstStyle/>
          <a:p>
            <a:r>
              <a:rPr lang="en-US" dirty="0"/>
              <a:t>We can use 40km as the height of a weather balloon, and 500km as the altitude of a </a:t>
            </a:r>
            <a:r>
              <a:rPr lang="en-US" dirty="0" err="1"/>
              <a:t>cubesat</a:t>
            </a:r>
            <a:r>
              <a:rPr lang="en-US" dirty="0"/>
              <a:t> and say our minimum received power at the satellite is -90dBm</a:t>
            </a:r>
          </a:p>
          <a:p>
            <a:r>
              <a:rPr lang="en-US" dirty="0"/>
              <a:t>Our SDR can transmit a max of 20dBm</a:t>
            </a:r>
          </a:p>
          <a:p>
            <a:r>
              <a:rPr lang="en-US" dirty="0"/>
              <a:t>And factoring out 13dBi antenna gain for now…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5135C-474D-A0D5-9FD0-FDFBEF49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41" y="256996"/>
            <a:ext cx="3648584" cy="2562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97EE0-7C48-01DB-FD25-51604B5B1FB8}"/>
              </a:ext>
            </a:extLst>
          </p:cNvPr>
          <p:cNvSpPr txBox="1"/>
          <p:nvPr/>
        </p:nvSpPr>
        <p:spPr>
          <a:xfrm>
            <a:off x="6282267" y="547877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a system gain of 16.18 dB!</a:t>
            </a:r>
          </a:p>
          <a:p>
            <a:r>
              <a:rPr lang="en-US" dirty="0"/>
              <a:t>That means for the SDR transmitting 20dBm = 0.1 W, we need to amplify this to 20dBm + 16.18dB = 36.18dBm = 4.15 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3B05BA-27AA-72FC-A7FB-AF07A7A8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03" y="2853661"/>
            <a:ext cx="3937329" cy="25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5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94C5-17FC-DCE5-25A9-CD9B78A1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93C-2220-BF1B-6514-72A992D3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175657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Antennas are 1-port devices, meaning their voltages in and voltages out are governed by a single parameter, S11.</a:t>
            </a:r>
          </a:p>
          <a:p>
            <a:r>
              <a:rPr lang="en-US" dirty="0"/>
              <a:t>This was empirically determined using a VNA at our transmit and receive frequency, but I would like to re-do it now that I understand experimental flaws better.</a:t>
            </a:r>
          </a:p>
          <a:p>
            <a:r>
              <a:rPr lang="en-US" dirty="0"/>
              <a:t>S11 is a complex ratio of the reflected voltage to the incident voltage and is always less than 1 in magnitude. Ideally it should be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54341D-A1F8-5FAE-E9A5-73AA5E277851}"/>
                  </a:ext>
                </a:extLst>
              </p:cNvPr>
              <p:cNvSpPr txBox="1"/>
              <p:nvPr/>
            </p:nvSpPr>
            <p:spPr>
              <a:xfrm>
                <a:off x="461010" y="3896604"/>
                <a:ext cx="37947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54341D-A1F8-5FAE-E9A5-73AA5E27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" y="3896604"/>
                <a:ext cx="379476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528DE8-4859-1AB9-3330-187F02F0074E}"/>
              </a:ext>
            </a:extLst>
          </p:cNvPr>
          <p:cNvSpPr txBox="1">
            <a:spLocks/>
          </p:cNvSpPr>
          <p:nvPr/>
        </p:nvSpPr>
        <p:spPr>
          <a:xfrm>
            <a:off x="678180" y="4957216"/>
            <a:ext cx="4114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we can get a power loss due to the antenna.</a:t>
            </a:r>
          </a:p>
          <a:p>
            <a:r>
              <a:rPr lang="en-US" dirty="0"/>
              <a:t>Note that this power is reflected, and can damage previous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F9D91-EDE2-C1FF-E154-87D6004F0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868" y="4030980"/>
            <a:ext cx="6871079" cy="22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8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3C07-5E24-F363-86B0-474CC7AC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S11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43B0-BB20-FDD6-AC8A-073440FC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the TA for the EMT course (electromagnetics and transmission lines), which means I will be assisting students in their VNA experiments.</a:t>
            </a:r>
          </a:p>
          <a:p>
            <a:r>
              <a:rPr lang="en-US" dirty="0"/>
              <a:t>I will be getting more training with it over winter break, and I will take advantage of that to test some of our components, including the antenna.</a:t>
            </a:r>
          </a:p>
          <a:p>
            <a:r>
              <a:rPr lang="en-US" dirty="0"/>
              <a:t>Hopefully after this I could have somewhat free access to the VNA, streamlining testing.</a:t>
            </a:r>
          </a:p>
        </p:txBody>
      </p:sp>
    </p:spTree>
    <p:extLst>
      <p:ext uri="{BB962C8B-B14F-4D97-AF65-F5344CB8AC3E}">
        <p14:creationId xmlns:p14="http://schemas.microsoft.com/office/powerpoint/2010/main" val="57689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134C-39B7-0EAB-D5FA-C6345355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2987-B2F3-5D3E-60F3-9A5BAAB4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both directions of communication are working, we need to find a way to automatically alternate between them.</a:t>
            </a:r>
          </a:p>
          <a:p>
            <a:r>
              <a:rPr lang="en-US" dirty="0"/>
              <a:t>This means we want a “half-duplex” or “simplex” system, meaning we can not simultaneously transmit and receive.</a:t>
            </a:r>
          </a:p>
          <a:p>
            <a:r>
              <a:rPr lang="en-US" dirty="0"/>
              <a:t>This will need programming outside of what the </a:t>
            </a:r>
            <a:r>
              <a:rPr lang="en-US" dirty="0" err="1"/>
              <a:t>GnuRadio</a:t>
            </a:r>
            <a:r>
              <a:rPr lang="en-US" dirty="0"/>
              <a:t> blocks will allow.</a:t>
            </a:r>
          </a:p>
          <a:p>
            <a:r>
              <a:rPr lang="en-US" dirty="0"/>
              <a:t>The most convenient option is to create custom </a:t>
            </a:r>
            <a:r>
              <a:rPr lang="en-US" dirty="0" err="1"/>
              <a:t>GnuRadio</a:t>
            </a:r>
            <a:r>
              <a:rPr lang="en-US" dirty="0"/>
              <a:t> blocks, also known as OOT (Out-of-tree) blocks.</a:t>
            </a:r>
          </a:p>
          <a:p>
            <a:r>
              <a:rPr lang="en-US" dirty="0" err="1"/>
              <a:t>GnuRadio</a:t>
            </a:r>
            <a:r>
              <a:rPr lang="en-US" dirty="0"/>
              <a:t> provides guides on how to do this</a:t>
            </a:r>
          </a:p>
        </p:txBody>
      </p:sp>
    </p:spTree>
    <p:extLst>
      <p:ext uri="{BB962C8B-B14F-4D97-AF65-F5344CB8AC3E}">
        <p14:creationId xmlns:p14="http://schemas.microsoft.com/office/powerpoint/2010/main" val="27046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3D49-0612-7281-AA12-799E19FA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what’s next: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B5E1-668C-259B-19FD-206DBFB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Noise budget analysis.</a:t>
            </a:r>
          </a:p>
          <a:p>
            <a:pPr lvl="1"/>
            <a:r>
              <a:rPr lang="en-US" dirty="0" err="1"/>
              <a:t>Pozar</a:t>
            </a:r>
            <a:r>
              <a:rPr lang="en-US" dirty="0"/>
              <a:t> textbook will help with this (chapter 14), some experimental stuff must be done on the ground as well as research on background noise in LEO orbit.</a:t>
            </a:r>
          </a:p>
          <a:p>
            <a:pPr lvl="1"/>
            <a:r>
              <a:rPr lang="en-US" dirty="0"/>
              <a:t>This is necessary for a better estimate of minimum received power</a:t>
            </a:r>
          </a:p>
          <a:p>
            <a:r>
              <a:rPr lang="en-US" dirty="0"/>
              <a:t>Transmission protocol</a:t>
            </a:r>
          </a:p>
          <a:p>
            <a:pPr lvl="1"/>
            <a:r>
              <a:rPr lang="en-US" dirty="0"/>
              <a:t>How will we identify ourselves?</a:t>
            </a:r>
          </a:p>
          <a:p>
            <a:pPr lvl="1"/>
            <a:r>
              <a:rPr lang="en-US" dirty="0"/>
              <a:t>Should we switch to CW to save bandwidth? (means a new power budget analysis)</a:t>
            </a:r>
          </a:p>
          <a:p>
            <a:r>
              <a:rPr lang="en-US" dirty="0"/>
              <a:t>Power amplification and Filtering</a:t>
            </a:r>
          </a:p>
          <a:p>
            <a:pPr lvl="1"/>
            <a:r>
              <a:rPr lang="en-US" dirty="0"/>
              <a:t>Cleanly getting a signal to high power is no easy task, and also introduces spurious signals that will upset spectral neighbors (also illegal)</a:t>
            </a:r>
          </a:p>
        </p:txBody>
      </p:sp>
    </p:spTree>
    <p:extLst>
      <p:ext uri="{BB962C8B-B14F-4D97-AF65-F5344CB8AC3E}">
        <p14:creationId xmlns:p14="http://schemas.microsoft.com/office/powerpoint/2010/main" val="166101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7514-8713-56CC-F866-5D34263B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21C1-7F37-325E-9D55-88D9CE91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to SDR communication link</a:t>
            </a:r>
          </a:p>
          <a:p>
            <a:r>
              <a:rPr lang="en-US" dirty="0"/>
              <a:t>SDR to Arduino communication link</a:t>
            </a:r>
          </a:p>
          <a:p>
            <a:r>
              <a:rPr lang="en-US" dirty="0"/>
              <a:t>Antenna Analysis</a:t>
            </a:r>
          </a:p>
          <a:p>
            <a:r>
              <a:rPr lang="en-US" dirty="0"/>
              <a:t>Approximate Power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8850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E231-76F8-8C4C-43FD-4CC74584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to SDR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26CE-929D-4EAB-CE98-07738228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30" y="1427691"/>
            <a:ext cx="5456670" cy="4351338"/>
          </a:xfrm>
        </p:spPr>
        <p:txBody>
          <a:bodyPr/>
          <a:lstStyle/>
          <a:p>
            <a:r>
              <a:rPr lang="en-US" dirty="0"/>
              <a:t>Successfully mimicked the signal the Arduino expects, allowing the “forwards” direction of communication</a:t>
            </a:r>
          </a:p>
        </p:txBody>
      </p:sp>
      <p:pic>
        <p:nvPicPr>
          <p:cNvPr id="5" name="Picture 4" descr="A white box with blue wires and a note on it&#10;&#10;Description automatically generated">
            <a:extLst>
              <a:ext uri="{FF2B5EF4-FFF2-40B4-BE49-F238E27FC236}">
                <a16:creationId xmlns:a16="http://schemas.microsoft.com/office/drawing/2014/main" id="{31A25200-AF84-3552-E00A-CACF87710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4" y="4951807"/>
            <a:ext cx="1372741" cy="1092200"/>
          </a:xfrm>
          <a:prstGeom prst="rect">
            <a:avLst/>
          </a:prstGeom>
        </p:spPr>
      </p:pic>
      <p:pic>
        <p:nvPicPr>
          <p:cNvPr id="7" name="Picture 6" descr="A circuit board with wires&#10;&#10;Description automatically generated">
            <a:extLst>
              <a:ext uri="{FF2B5EF4-FFF2-40B4-BE49-F238E27FC236}">
                <a16:creationId xmlns:a16="http://schemas.microsoft.com/office/drawing/2014/main" id="{DB387A88-7E56-6E06-3288-4BE9980D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88" y="4276628"/>
            <a:ext cx="1343211" cy="198571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DE233D-83FF-2180-399E-451EBBD3583E}"/>
              </a:ext>
            </a:extLst>
          </p:cNvPr>
          <p:cNvSpPr/>
          <p:nvPr/>
        </p:nvSpPr>
        <p:spPr>
          <a:xfrm>
            <a:off x="1995531" y="5149187"/>
            <a:ext cx="2125134" cy="5926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4A00A44-E89D-AD67-DF8B-6D69A1014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07" y="281219"/>
            <a:ext cx="4858429" cy="629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1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D5C2-B479-9E90-1CB9-0440B562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feeding data into </a:t>
            </a:r>
            <a:r>
              <a:rPr lang="en-US" dirty="0" err="1"/>
              <a:t>GnuRadio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F043-1168-3A3E-F24D-4B3652E7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3508"/>
          </a:xfrm>
        </p:spPr>
        <p:txBody>
          <a:bodyPr>
            <a:normAutofit/>
          </a:bodyPr>
          <a:lstStyle/>
          <a:p>
            <a:r>
              <a:rPr lang="en-US" dirty="0"/>
              <a:t>Because of bad timing and inefficient power use, we need a new method of feeding data.</a:t>
            </a:r>
          </a:p>
          <a:p>
            <a:r>
              <a:rPr lang="en-US" dirty="0"/>
              <a:t>I have started work on a custom module to accomplish this</a:t>
            </a:r>
          </a:p>
          <a:p>
            <a:pPr lvl="1"/>
            <a:r>
              <a:rPr lang="en-US" dirty="0"/>
              <a:t>It is functionally the same as a “file sink” block, except that it will come with a sleep timer.</a:t>
            </a:r>
          </a:p>
          <a:p>
            <a:pPr lvl="1"/>
            <a:r>
              <a:rPr lang="en-US" dirty="0"/>
              <a:t>A lot of headache, </a:t>
            </a:r>
            <a:r>
              <a:rPr lang="en-US" dirty="0" err="1"/>
              <a:t>CMake</a:t>
            </a:r>
            <a:r>
              <a:rPr lang="en-US" dirty="0"/>
              <a:t> is frustrating to work with. I will likely have to learn how to do this from the ground up.</a:t>
            </a:r>
          </a:p>
          <a:p>
            <a:pPr lvl="1"/>
            <a:endParaRPr lang="en-US" dirty="0"/>
          </a:p>
          <a:p>
            <a:r>
              <a:rPr lang="en-US" dirty="0"/>
              <a:t>This will also take care of the Tx/Rx synchronization, because our radio automatically turns off Rx when we send a Tx instruction.</a:t>
            </a:r>
          </a:p>
        </p:txBody>
      </p:sp>
    </p:spTree>
    <p:extLst>
      <p:ext uri="{BB962C8B-B14F-4D97-AF65-F5344CB8AC3E}">
        <p14:creationId xmlns:p14="http://schemas.microsoft.com/office/powerpoint/2010/main" val="151144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0E48-45B5-986B-B746-7B9DC732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666" y="2642658"/>
            <a:ext cx="10515600" cy="1325563"/>
          </a:xfrm>
        </p:spPr>
        <p:txBody>
          <a:bodyPr/>
          <a:lstStyle/>
          <a:p>
            <a:r>
              <a:rPr lang="en-US" dirty="0"/>
              <a:t>Mini Lesson Time!</a:t>
            </a:r>
          </a:p>
        </p:txBody>
      </p:sp>
    </p:spTree>
    <p:extLst>
      <p:ext uri="{BB962C8B-B14F-4D97-AF65-F5344CB8AC3E}">
        <p14:creationId xmlns:p14="http://schemas.microsoft.com/office/powerpoint/2010/main" val="160977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73CB-BF7F-7B4D-2BB1-4763A303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Antenna: CLP5130-2N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39B5-2527-9D6D-9AAD-E76E005C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9400" y="1825625"/>
            <a:ext cx="3454400" cy="4351338"/>
          </a:xfrm>
        </p:spPr>
        <p:txBody>
          <a:bodyPr>
            <a:normAutofit/>
          </a:bodyPr>
          <a:lstStyle/>
          <a:p>
            <a:r>
              <a:rPr lang="en-US" dirty="0"/>
              <a:t>Specifications of interest are:</a:t>
            </a:r>
          </a:p>
          <a:p>
            <a:pPr lvl="1"/>
            <a:r>
              <a:rPr lang="en-US" dirty="0"/>
              <a:t>Power Capability</a:t>
            </a:r>
          </a:p>
          <a:p>
            <a:pPr lvl="1"/>
            <a:r>
              <a:rPr lang="en-US" dirty="0"/>
              <a:t>Forward Gain</a:t>
            </a:r>
          </a:p>
          <a:p>
            <a:pPr lvl="1"/>
            <a:endParaRPr lang="en-US" dirty="0"/>
          </a:p>
          <a:p>
            <a:r>
              <a:rPr lang="en-US" dirty="0"/>
              <a:t>We will measure frequency and VSWR ourselves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499A2-46CA-338F-B58D-06165813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0" y="2021683"/>
            <a:ext cx="7535327" cy="3762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E3CDD8-AF59-4EC7-F805-3EB3B2B5C253}"/>
              </a:ext>
            </a:extLst>
          </p:cNvPr>
          <p:cNvSpPr/>
          <p:nvPr/>
        </p:nvSpPr>
        <p:spPr>
          <a:xfrm>
            <a:off x="3001883" y="2021683"/>
            <a:ext cx="1261534" cy="3879584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9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2F21-76A5-AA6B-081F-E3E1C5A2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298D-2E08-E224-7415-EAE603172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9800" cy="4351338"/>
          </a:xfrm>
        </p:spPr>
        <p:txBody>
          <a:bodyPr/>
          <a:lstStyle/>
          <a:p>
            <a:r>
              <a:rPr lang="en-US" dirty="0"/>
              <a:t>Power capability is given in PEP/kW</a:t>
            </a:r>
          </a:p>
          <a:p>
            <a:r>
              <a:rPr lang="en-US" dirty="0"/>
              <a:t>PEP stands for peak envelope power, which is heavily dependent on how the signal is modulated.</a:t>
            </a:r>
          </a:p>
          <a:p>
            <a:r>
              <a:rPr lang="en-US" dirty="0"/>
              <a:t>Our antenna has PEP/kW=0.5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70D80-8706-C3F4-EDC0-2E8DDE06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67" y="1509800"/>
            <a:ext cx="6290733" cy="1279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05110-EC14-BB48-B83A-06B378476D8D}"/>
              </a:ext>
            </a:extLst>
          </p:cNvPr>
          <p:cNvSpPr txBox="1"/>
          <p:nvPr/>
        </p:nvSpPr>
        <p:spPr>
          <a:xfrm>
            <a:off x="5063067" y="2789033"/>
            <a:ext cx="6434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FSK (Our scheme). The red line is the envelope, and is constant, so our PEP is just going to the RMS power of a sinewave, which is independent of frequency.</a:t>
            </a:r>
          </a:p>
          <a:p>
            <a:endParaRPr lang="en-US" dirty="0"/>
          </a:p>
          <a:p>
            <a:r>
              <a:rPr lang="en-US" dirty="0"/>
              <a:t>Disregarding other spectral content, a brief calculation yields, for a 50-Ohm load, a maximum amplitude of 158 Volts.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384AE6-E94C-A31B-3E6E-6EF400EBB2F2}"/>
                  </a:ext>
                </a:extLst>
              </p:cNvPr>
              <p:cNvSpPr txBox="1"/>
              <p:nvPr/>
            </p:nvSpPr>
            <p:spPr>
              <a:xfrm>
                <a:off x="5121397" y="4543359"/>
                <a:ext cx="3519618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𝐴𝑠𝑖𝑛</m:t>
                                      </m:r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384AE6-E94C-A31B-3E6E-6EF400EBB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97" y="4543359"/>
                <a:ext cx="3519618" cy="1077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04CDD-299B-3435-B553-637B8B1ABD66}"/>
                  </a:ext>
                </a:extLst>
              </p:cNvPr>
              <p:cNvSpPr txBox="1"/>
              <p:nvPr/>
            </p:nvSpPr>
            <p:spPr>
              <a:xfrm>
                <a:off x="5090917" y="5822592"/>
                <a:ext cx="5774081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⇒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𝑍𝑃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=158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for P = 500 W, or 57 dBm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04CDD-299B-3435-B553-637B8B1A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917" y="5822592"/>
                <a:ext cx="5774081" cy="430374"/>
              </a:xfrm>
              <a:prstGeom prst="rect">
                <a:avLst/>
              </a:prstGeom>
              <a:blipFill>
                <a:blip r:embed="rId4"/>
                <a:stretch>
                  <a:fillRect r="-528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62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625A-CF32-CA07-C340-5B0A53BE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0EE9-3C44-E7AF-57FF-1D246E9F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106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Forward gain, is given in </a:t>
            </a:r>
            <a:r>
              <a:rPr lang="en-US" dirty="0" err="1"/>
              <a:t>dBi</a:t>
            </a:r>
            <a:r>
              <a:rPr lang="en-US" dirty="0"/>
              <a:t>. This unit describes how much power is delivered in a certain direction, with reference to a perfectly spherically radiating antenna.</a:t>
            </a:r>
          </a:p>
          <a:p>
            <a:r>
              <a:rPr lang="en-US" dirty="0"/>
              <a:t>The cutoff is marked by the 3dB or half-power point, at orthogonal angles in the E and H-plane.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B193DF-79E3-3770-0F56-633904BC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60" y="848677"/>
            <a:ext cx="6325483" cy="3591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BB5523-B883-D56B-483A-88B716B106CE}"/>
              </a:ext>
            </a:extLst>
          </p:cNvPr>
          <p:cNvSpPr txBox="1"/>
          <p:nvPr/>
        </p:nvSpPr>
        <p:spPr>
          <a:xfrm>
            <a:off x="5966460" y="4907280"/>
            <a:ext cx="4671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max power is 57dBm, and Forward Gain is 13 dB, we can get up to 70dBm of power in the forward direction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7C7D333-CA6C-A5DC-6A19-3735D1B6F27B}"/>
              </a:ext>
            </a:extLst>
          </p:cNvPr>
          <p:cNvSpPr/>
          <p:nvPr/>
        </p:nvSpPr>
        <p:spPr>
          <a:xfrm rot="10800000">
            <a:off x="10126980" y="1143227"/>
            <a:ext cx="457200" cy="15621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4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EF56-D4BE-7D71-0659-C425B894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Friis radio link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35A1-E254-FC23-0593-5C8E1747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85"/>
            <a:ext cx="4930140" cy="4351338"/>
          </a:xfrm>
        </p:spPr>
        <p:txBody>
          <a:bodyPr>
            <a:normAutofit/>
          </a:bodyPr>
          <a:lstStyle/>
          <a:p>
            <a:r>
              <a:rPr lang="en-US" dirty="0"/>
              <a:t>The maximum possible received power is given by the Friis radio link formula</a:t>
            </a:r>
          </a:p>
          <a:p>
            <a:r>
              <a:rPr lang="en-US" dirty="0"/>
              <a:t>R is the radial distance, </a:t>
            </a:r>
            <a:r>
              <a:rPr lang="en-US" dirty="0" err="1"/>
              <a:t>Pr</a:t>
            </a:r>
            <a:r>
              <a:rPr lang="en-US" dirty="0"/>
              <a:t> and Pt are the Rx and Tx powers, and Gr and Gt are the Rx and Tx gains.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BD2FF1-F8C6-F622-909C-74AFC35665BE}"/>
                  </a:ext>
                </a:extLst>
              </p:cNvPr>
              <p:cNvSpPr txBox="1"/>
              <p:nvPr/>
            </p:nvSpPr>
            <p:spPr>
              <a:xfrm>
                <a:off x="6719996" y="2182655"/>
                <a:ext cx="3200398" cy="1209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(4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BD2FF1-F8C6-F622-909C-74AFC3566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996" y="2182655"/>
                <a:ext cx="3200398" cy="1209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77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895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VIP Final Presentation:</vt:lpstr>
      <vt:lpstr>What has been done so far?</vt:lpstr>
      <vt:lpstr>Arduino to SDR Link</vt:lpstr>
      <vt:lpstr>Problems with feeding data into GnuRadio:</vt:lpstr>
      <vt:lpstr>Mini Lesson Time!</vt:lpstr>
      <vt:lpstr>The Antenna: CLP5130-2N</vt:lpstr>
      <vt:lpstr>Power Capability</vt:lpstr>
      <vt:lpstr>Forward Gain</vt:lpstr>
      <vt:lpstr>Friis radio link formula</vt:lpstr>
      <vt:lpstr>Quick gain estimation</vt:lpstr>
      <vt:lpstr>Antenna Reflections</vt:lpstr>
      <vt:lpstr>Getting S11 (again)</vt:lpstr>
      <vt:lpstr>What’s Next:</vt:lpstr>
      <vt:lpstr>More of what’s next: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Williams</dc:creator>
  <cp:lastModifiedBy>Jay Williams</cp:lastModifiedBy>
  <cp:revision>31</cp:revision>
  <dcterms:created xsi:type="dcterms:W3CDTF">2024-09-18T10:39:25Z</dcterms:created>
  <dcterms:modified xsi:type="dcterms:W3CDTF">2024-12-18T15:38:01Z</dcterms:modified>
</cp:coreProperties>
</file>