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Inter SemiBold"/>
      <p:regular r:id="rId18"/>
      <p:bold r:id="rId19"/>
      <p:italic r:id="rId20"/>
      <p:boldItalic r:id="rId21"/>
    </p:embeddedFont>
    <p:embeddedFont>
      <p:font typeface="Inter Light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IBM Plex Mono Light"/>
      <p:regular r:id="rId30"/>
      <p:bold r:id="rId31"/>
      <p:italic r:id="rId32"/>
      <p:boldItalic r:id="rId33"/>
    </p:embeddedFont>
    <p:embeddedFont>
      <p:font typeface="IBM Plex Mono ExtraLight"/>
      <p:regular r:id="rId34"/>
      <p:bold r:id="rId35"/>
      <p:italic r:id="rId36"/>
      <p:boldItalic r:id="rId37"/>
    </p:embeddedFont>
    <p:embeddedFont>
      <p:font typeface="IBM Plex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italic.fntdata"/><Relationship Id="rId20" Type="http://schemas.openxmlformats.org/officeDocument/2006/relationships/font" Target="fonts/InterSemiBold-italic.fntdata"/><Relationship Id="rId41" Type="http://schemas.openxmlformats.org/officeDocument/2006/relationships/font" Target="fonts/IBMPlexMono-boldItalic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InterLight-italic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InterLight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Light-bold.fntdata"/><Relationship Id="rId30" Type="http://schemas.openxmlformats.org/officeDocument/2006/relationships/font" Target="fonts/IBMPlexMonoLight-regular.fntdata"/><Relationship Id="rId11" Type="http://schemas.openxmlformats.org/officeDocument/2006/relationships/slide" Target="slides/slide5.xml"/><Relationship Id="rId33" Type="http://schemas.openxmlformats.org/officeDocument/2006/relationships/font" Target="fonts/IBMPlexMon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IBMPlexMonoLight-italic.fntdata"/><Relationship Id="rId13" Type="http://schemas.openxmlformats.org/officeDocument/2006/relationships/font" Target="fonts/Caveat-bold.fntdata"/><Relationship Id="rId35" Type="http://schemas.openxmlformats.org/officeDocument/2006/relationships/font" Target="fonts/IBMPlexMonoExtraLight-bold.fntdata"/><Relationship Id="rId12" Type="http://schemas.openxmlformats.org/officeDocument/2006/relationships/font" Target="fonts/Caveat-regular.fntdata"/><Relationship Id="rId34" Type="http://schemas.openxmlformats.org/officeDocument/2006/relationships/font" Target="fonts/IBMPlexMonoExtraLight-regular.fntdata"/><Relationship Id="rId15" Type="http://schemas.openxmlformats.org/officeDocument/2006/relationships/font" Target="fonts/Roboto-bold.fntdata"/><Relationship Id="rId37" Type="http://schemas.openxmlformats.org/officeDocument/2006/relationships/font" Target="fonts/IBMPlexMonoExtraLight-boldItalic.fntdata"/><Relationship Id="rId14" Type="http://schemas.openxmlformats.org/officeDocument/2006/relationships/font" Target="fonts/Roboto-regular.fntdata"/><Relationship Id="rId36" Type="http://schemas.openxmlformats.org/officeDocument/2006/relationships/font" Target="fonts/IBMPlexMonoExtraLight-italic.fntdata"/><Relationship Id="rId17" Type="http://schemas.openxmlformats.org/officeDocument/2006/relationships/font" Target="fonts/Roboto-boldItalic.fntdata"/><Relationship Id="rId39" Type="http://schemas.openxmlformats.org/officeDocument/2006/relationships/font" Target="fonts/IBMPlexMono-bold.fntdata"/><Relationship Id="rId16" Type="http://schemas.openxmlformats.org/officeDocument/2006/relationships/font" Target="fonts/Roboto-italic.fntdata"/><Relationship Id="rId38" Type="http://schemas.openxmlformats.org/officeDocument/2006/relationships/font" Target="fonts/IBMPlexMono-regular.fntdata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338960bf4a3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338960bf4a3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338960bf4a3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338960bf4a3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38960bf4a3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38960bf4a3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38960bf4a3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338960bf4a3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38960bf4a3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38960bf4a3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16" name="Google Shape;116;p11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1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22" name="Google Shape;122;p11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3" name="Google Shape;123;p11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11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11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11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32" name="Google Shape;132;p11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1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" name="Google Shape;134;p11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1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1" name="Google Shape;141;p12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43" name="Google Shape;143;p12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4" name="Google Shape;144;p12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7" name="Google Shape;147;p12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8" name="Google Shape;148;p12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3" name="Google Shape;153;p12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4" name="Google Shape;154;p12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1" name="Google Shape;161;p13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2" name="Google Shape;162;p13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3" name="Google Shape;163;p13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4" name="Google Shape;164;p13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13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9" name="Google Shape;169;p13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1" name="Google Shape;171;p13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13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13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13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13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0" name="Google Shape;180;p13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1" name="Google Shape;181;p13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2" name="Google Shape;182;p13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6" name="Google Shape;186;p13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13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3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4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14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12" name="Google Shape;212;p14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13" name="Google Shape;213;p14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8" name="Google Shape;218;p14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0" name="Google Shape;220;p14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1" name="Google Shape;221;p14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4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2" name="Google Shape;242;p15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3" name="Google Shape;243;p15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44" name="Google Shape;244;p15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5" name="Google Shape;245;p15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46" name="Google Shape;246;p15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47" name="Google Shape;247;p15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48" name="Google Shape;248;p15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6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73" name="Google Shape;273;p16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4" name="Google Shape;274;p16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5" name="Google Shape;275;p16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6" name="Google Shape;276;p16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8" name="Google Shape;278;p16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0" name="Google Shape;280;p16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1" name="Google Shape;281;p1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16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286" name="Google Shape;286;p17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7" name="Google Shape;287;p17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8" name="Google Shape;288;p17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9" name="Google Shape;289;p17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17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8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17" name="Google Shape;317;p18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8" name="Google Shape;318;p18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9" name="Google Shape;319;p18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0" name="Google Shape;320;p18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18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2" name="Google Shape;322;p18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9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3" name="Google Shape;343;p19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45" name="Google Shape;345;p19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46" name="Google Shape;346;p19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47" name="Google Shape;347;p1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19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0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20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77" name="Google Shape;377;p21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2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3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06" name="Google Shape;406;p2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23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24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6" name="Google Shape;426;p24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27" name="Google Shape;427;p24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4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6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9" name="Google Shape;449;p26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50" name="Google Shape;450;p26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9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2" name="Google Shape;472;p29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9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30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0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" name="Google Shape;477;p30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0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9" name="Google Shape;479;p30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0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30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0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30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0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0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6" name="Google Shape;486;p30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7" name="Google Shape;487;p30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30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30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30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491" name="Google Shape;491;p30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30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0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31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7" name="Google Shape;497;p31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6" name="Google Shape;516;p32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17" name="Google Shape;517;p32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2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20" name="Google Shape;520;p32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33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3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3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3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44" name="Google Shape;544;p33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5" name="Google Shape;545;p33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6" name="Google Shape;546;p33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47" name="Google Shape;547;p33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48" name="Google Shape;548;p33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49" name="Google Shape;549;p33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4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4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4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4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34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34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71" name="Google Shape;571;p34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2" name="Google Shape;572;p34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73" name="Google Shape;573;p34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4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34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77" name="Google Shape;577;p34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78" name="Google Shape;578;p34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79" name="Google Shape;579;p34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80" name="Google Shape;580;p34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81" name="Google Shape;581;p34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3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3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35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02" name="Google Shape;602;p35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03" name="Google Shape;603;p35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05" name="Google Shape;605;p35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06" name="Google Shape;606;p35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07" name="Google Shape;607;p35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3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3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6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29" name="Google Shape;629;p36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30" name="Google Shape;630;p36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1" name="Google Shape;631;p36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32" name="Google Shape;632;p36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36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4" name="Google Shape;634;p36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5" name="Google Shape;635;p36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36" name="Google Shape;636;p36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36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8" name="Google Shape;638;p36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9" name="Google Shape;639;p36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7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7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37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3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3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3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3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3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3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3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37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38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38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3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8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8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91" name="Google Shape;691;p38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2" name="Google Shape;692;p38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3" name="Google Shape;693;p38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4" name="Google Shape;694;p38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5" name="Google Shape;695;p38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6" name="Google Shape;696;p38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7" name="Google Shape;697;p38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8" name="Google Shape;698;p38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9" name="Google Shape;699;p38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0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6" name="Google Shape;706;p40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707" name="Google Shape;707;p4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40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09" name="Google Shape;709;p4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0" name="Google Shape;710;p4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41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5" name="Google Shape;715;p41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716" name="Google Shape;716;p4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1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18" name="Google Shape;718;p4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9" name="Google Shape;719;p4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20" name="Google Shape;720;p4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5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5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22;p5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5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26;p5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28;p5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4" name="Google Shape;34;p5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23" name="Google Shape;723;p4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42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25" name="Google Shape;725;p42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26" name="Google Shape;726;p42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27" name="Google Shape;727;p4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8" name="Google Shape;728;p4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4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1" name="Google Shape;731;p4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43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3" name="Google Shape;733;p43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34" name="Google Shape;734;p4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5" name="Google Shape;735;p4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4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9" name="Google Shape;739;p4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44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1" name="Google Shape;741;p44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2" name="Google Shape;742;p44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3" name="Google Shape;743;p4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4" name="Google Shape;744;p4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4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8" name="Google Shape;748;p4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45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50" name="Google Shape;750;p45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1" name="Google Shape;751;p45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2" name="Google Shape;752;p45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3" name="Google Shape;753;p45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4" name="Google Shape;754;p4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5" name="Google Shape;755;p45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4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9" name="Google Shape;759;p4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46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61" name="Google Shape;761;p46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2" name="Google Shape;762;p46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763" name="Google Shape;763;p4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4" name="Google Shape;764;p4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p4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7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68" name="Google Shape;768;p47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69" name="Google Shape;769;p47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70" name="Google Shape;770;p47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71" name="Google Shape;771;p4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47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3" name="Google Shape;773;p47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4" name="Google Shape;774;p47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47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6" name="Google Shape;776;p47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7" name="Google Shape;777;p4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8" name="Google Shape;778;p4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4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8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782" name="Google Shape;782;p4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48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4" name="Google Shape;784;p48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5" name="Google Shape;785;p48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6" name="Google Shape;786;p48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7" name="Google Shape;787;p48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8" name="Google Shape;788;p48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9" name="Google Shape;789;p48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0" name="Google Shape;790;p4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1" name="Google Shape;791;p4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794" name="Google Shape;794;p4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49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6" name="Google Shape;796;p49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797" name="Google Shape;797;p49"/>
          <p:cNvCxnSpPr>
            <a:endCxn id="79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49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9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49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2" name="Google Shape;802;p49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3" name="Google Shape;803;p49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4" name="Google Shape;804;p49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5" name="Google Shape;805;p49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6" name="Google Shape;806;p49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7" name="Google Shape;807;p49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808" name="Google Shape;808;p49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9" name="Google Shape;809;p49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0" name="Google Shape;810;p4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1" name="Google Shape;811;p4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3" name="Google Shape;813;p5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50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815" name="Google Shape;815;p50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16" name="Google Shape;816;p5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7" name="Google Shape;817;p5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5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1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821" name="Google Shape;821;p5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22" name="Google Shape;822;p5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51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4" name="Google Shape;824;p5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5" name="Google Shape;825;p5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6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6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6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6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6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6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6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2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828" name="Google Shape;828;p52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829" name="Google Shape;829;p5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52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1" name="Google Shape;831;p52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2" name="Google Shape;832;p52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3" name="Google Shape;833;p52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4" name="Google Shape;834;p52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5" name="Google Shape;835;p52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6" name="Google Shape;836;p5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7" name="Google Shape;837;p5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5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53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842" name="Google Shape;842;p53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3" name="Google Shape;843;p53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44" name="Google Shape;844;p53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5" name="Google Shape;845;p53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46" name="Google Shape;846;p53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7" name="Google Shape;847;p53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48" name="Google Shape;848;p53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9" name="Google Shape;849;p53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50" name="Google Shape;850;p53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51" name="Google Shape;851;p53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52" name="Google Shape;852;p53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53" name="Google Shape;853;p53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54" name="Google Shape;854;p5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5" name="Google Shape;855;p5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6" name="Google Shape;856;p5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9" name="Google Shape;859;p5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54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861" name="Google Shape;861;p5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62" name="Google Shape;862;p5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3" name="Google Shape;863;p54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5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5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867" name="Google Shape;867;p55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6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0" name="Google Shape;870;p56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1" name="Google Shape;871;p56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2" name="Google Shape;872;p56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3" name="Google Shape;873;p56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4" name="Google Shape;874;p56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875" name="Google Shape;875;p5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56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877" name="Google Shape;877;p56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78" name="Google Shape;878;p56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79" name="Google Shape;879;p56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0" name="Google Shape;880;p56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1" name="Google Shape;881;p56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2" name="Google Shape;882;p56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3" name="Google Shape;883;p56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4" name="Google Shape;884;p56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5" name="Google Shape;885;p5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6" name="Google Shape;886;p5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7" name="Google Shape;887;p5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7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0" name="Google Shape;890;p57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1" name="Google Shape;891;p57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2" name="Google Shape;892;p57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3" name="Google Shape;893;p57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4" name="Google Shape;894;p57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5" name="Google Shape;895;p57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6" name="Google Shape;896;p57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7" name="Google Shape;897;p57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8" name="Google Shape;898;p57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9" name="Google Shape;899;p57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900" name="Google Shape;900;p57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901" name="Google Shape;901;p57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902" name="Google Shape;902;p57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3" name="Google Shape;903;p57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4" name="Google Shape;904;p5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05" name="Google Shape;905;p5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5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7" name="Google Shape;907;p5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0" name="Google Shape;910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1" name="Google Shape;91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4" name="Google Shape;91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17" name="Google Shape;91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8" name="Google Shape;91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21" name="Google Shape;921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2" name="Google Shape;922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3" name="Google Shape;92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7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26" name="Google Shape;92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0" name="Google Shape;93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3" name="Google Shape;93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37" name="Google Shape;937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9" name="Google Shape;93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942" name="Google Shape;94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5" name="Google Shape;945;p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46" name="Google Shape;94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51" name="Google Shape;95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6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3" name="Google Shape;953;p6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4" name="Google Shape;954;p6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5" name="Google Shape;955;p6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6" name="Google Shape;956;p6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7" name="Google Shape;957;p6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60" name="Google Shape;960;p7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1" name="Google Shape;961;p7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62" name="Google Shape;96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5" name="Google Shape;965;p7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6" name="Google Shape;966;p7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7" name="Google Shape;967;p7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8" name="Google Shape;968;p7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9" name="Google Shape;969;p7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7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3" name="Google Shape;973;p7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4" name="Google Shape;974;p7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5" name="Google Shape;975;p7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6" name="Google Shape;976;p7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7" name="Google Shape;977;p7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7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Google Shape;981;p7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2" name="Google Shape;982;p7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3" name="Google Shape;983;p7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4" name="Google Shape;984;p7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5" name="Google Shape;985;p7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6" name="Google Shape;986;p7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7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8" name="Google Shape;988;p7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9" name="Google Shape;989;p7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92" name="Google Shape;992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3" name="Google Shape;993;p7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6" name="Google Shape;996;p7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7" name="Google Shape;997;p7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8" name="Google Shape;998;p7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9" name="Google Shape;99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0" name="Google Shape;100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01" name="Google Shape;1001;p7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02" name="Google Shape;1002;p7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05" name="Google Shape;1005;p7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6" name="Google Shape;1006;p7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7" name="Google Shape;1007;p7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08" name="Google Shape;1008;p7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9" name="Google Shape;1009;p7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0" name="Google Shape;1010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1" name="Google Shape;101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12" name="Google Shape;1012;p7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13" name="Google Shape;1013;p7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14" name="Google Shape;1014;p7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17" name="Google Shape;101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0" name="Google Shape;1020;p7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1" name="Google Shape;1021;p7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7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7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4" name="Google Shape;1024;p7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5" name="Google Shape;1025;p7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6" name="Google Shape;1026;p7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27" name="Google Shape;1027;p7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8" name="Google Shape;1028;p7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9" name="Google Shape;1029;p7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0" name="Google Shape;90;p9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9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9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5" name="Google Shape;95;p9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9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4" name="Google Shape;104;p10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0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6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54.xml"/><Relationship Id="rId39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39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3" name="Google Shape;703;p39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jaythesuperman.github.io/Infobip/Chipotle.html" TargetMode="External"/><Relationship Id="rId5" Type="http://schemas.openxmlformats.org/officeDocument/2006/relationships/hyperlink" Target="https://jaythesuperman.github.io/Infobip/Infobip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9"/>
          <p:cNvSpPr txBox="1"/>
          <p:nvPr>
            <p:ph type="title"/>
          </p:nvPr>
        </p:nvSpPr>
        <p:spPr>
          <a:xfrm>
            <a:off x="205075" y="658401"/>
            <a:ext cx="43248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Infobip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Chipotle</a:t>
            </a:r>
            <a:endParaRPr/>
          </a:p>
        </p:txBody>
      </p:sp>
      <p:sp>
        <p:nvSpPr>
          <p:cNvPr id="1035" name="Google Shape;1035;p79"/>
          <p:cNvSpPr txBox="1"/>
          <p:nvPr>
            <p:ph idx="2" type="title"/>
          </p:nvPr>
        </p:nvSpPr>
        <p:spPr>
          <a:xfrm>
            <a:off x="420875" y="3318686"/>
            <a:ext cx="40365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18,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Sibel</a:t>
            </a:r>
            <a:endParaRPr/>
          </a:p>
        </p:txBody>
      </p:sp>
      <p:pic>
        <p:nvPicPr>
          <p:cNvPr id="1036" name="Google Shape;103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5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2" name="Google Shape;1042;p80"/>
          <p:cNvSpPr txBox="1"/>
          <p:nvPr>
            <p:ph type="title"/>
          </p:nvPr>
        </p:nvSpPr>
        <p:spPr>
          <a:xfrm>
            <a:off x="420875" y="501375"/>
            <a:ext cx="43248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descr="Two people standing and looking at a tablet computer together." id="1043" name="Google Shape;1043;p8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1044" name="Google Shape;1044;p80"/>
          <p:cNvSpPr txBox="1"/>
          <p:nvPr>
            <p:ph idx="2" type="title"/>
          </p:nvPr>
        </p:nvSpPr>
        <p:spPr>
          <a:xfrm>
            <a:off x="420875" y="1592200"/>
            <a:ext cx="44469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Chipotle Mexican Grill would like to market and increase its customer base by promoting free products and discount codes, while increasing usage of the Chipotle app.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 via SMS text via Infobip API from a promotional page with a special generated promo code.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standing on the sidewalk." id="1049" name="Google Shape;1049;p8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444" l="18142" r="23913" t="3454"/>
          <a:stretch/>
        </p:blipFill>
        <p:spPr>
          <a:xfrm>
            <a:off x="6445900" y="626975"/>
            <a:ext cx="1932900" cy="2070000"/>
          </a:xfrm>
          <a:prstGeom prst="roundRect">
            <a:avLst>
              <a:gd fmla="val 16667" name="adj"/>
            </a:avLst>
          </a:prstGeom>
        </p:spPr>
      </p:pic>
      <p:pic>
        <p:nvPicPr>
          <p:cNvPr descr="Person standing on street wearing beanie." id="1050" name="Google Shape;1050;p8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0334" l="17073" r="17080" t="22664"/>
          <a:stretch/>
        </p:blipFill>
        <p:spPr>
          <a:xfrm>
            <a:off x="4210025" y="626975"/>
            <a:ext cx="1932900" cy="2070000"/>
          </a:xfrm>
          <a:prstGeom prst="roundRect">
            <a:avLst>
              <a:gd fmla="val 16667" name="adj"/>
            </a:avLst>
          </a:prstGeom>
        </p:spPr>
      </p:pic>
      <p:sp>
        <p:nvSpPr>
          <p:cNvPr id="1051" name="Google Shape;1051;p81"/>
          <p:cNvSpPr txBox="1"/>
          <p:nvPr>
            <p:ph type="title"/>
          </p:nvPr>
        </p:nvSpPr>
        <p:spPr>
          <a:xfrm>
            <a:off x="450850" y="596800"/>
            <a:ext cx="3759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1052" name="Google Shape;1052;p81"/>
          <p:cNvSpPr txBox="1"/>
          <p:nvPr>
            <p:ph idx="1" type="subTitle"/>
          </p:nvPr>
        </p:nvSpPr>
        <p:spPr>
          <a:xfrm>
            <a:off x="4210025" y="2802675"/>
            <a:ext cx="19068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Provide a Promotional Giveaway to increase customer base</a:t>
            </a:r>
            <a:endParaRPr/>
          </a:p>
        </p:txBody>
      </p:sp>
      <p:sp>
        <p:nvSpPr>
          <p:cNvPr id="1053" name="Google Shape;1053;p81"/>
          <p:cNvSpPr txBox="1"/>
          <p:nvPr>
            <p:ph idx="5" type="subTitle"/>
          </p:nvPr>
        </p:nvSpPr>
        <p:spPr>
          <a:xfrm>
            <a:off x="6458950" y="2802675"/>
            <a:ext cx="19068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Drive traffic and usage to the Chipotle app</a:t>
            </a:r>
            <a:endParaRPr/>
          </a:p>
        </p:txBody>
      </p:sp>
      <p:sp>
        <p:nvSpPr>
          <p:cNvPr id="1054" name="Google Shape;1054;p81"/>
          <p:cNvSpPr txBox="1"/>
          <p:nvPr>
            <p:ph idx="7" type="body"/>
          </p:nvPr>
        </p:nvSpPr>
        <p:spPr>
          <a:xfrm>
            <a:off x="420875" y="1419800"/>
            <a:ext cx="30480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Offer new and existing customers with a promotional giveaway where they have a chance to win free food and discount coupons on future orders.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Offer a grand prize of Chipotle for life to 5 lucky users.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8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2"/>
          <p:cNvSpPr txBox="1"/>
          <p:nvPr>
            <p:ph type="title"/>
          </p:nvPr>
        </p:nvSpPr>
        <p:spPr>
          <a:xfrm>
            <a:off x="450850" y="596800"/>
            <a:ext cx="3759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61" name="Google Shape;1061;p8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2" name="Google Shape;1062;p82"/>
          <p:cNvSpPr txBox="1"/>
          <p:nvPr>
            <p:ph idx="4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Create a QR code and webpage to target users to sign up for a </a:t>
            </a:r>
            <a:r>
              <a:rPr lang="en">
                <a:solidFill>
                  <a:srgbClr val="FFFFFF"/>
                </a:solidFill>
              </a:rPr>
              <a:t>giveaway</a:t>
            </a:r>
            <a:r>
              <a:rPr lang="en">
                <a:solidFill>
                  <a:srgbClr val="FFFFFF"/>
                </a:solidFill>
              </a:rPr>
              <a:t> promotion.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82"/>
          <p:cNvSpPr txBox="1"/>
          <p:nvPr>
            <p:ph idx="6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Allow customers to sign up and register for a chance to win </a:t>
            </a:r>
            <a:r>
              <a:rPr lang="en">
                <a:solidFill>
                  <a:srgbClr val="FFFFFF"/>
                </a:solidFill>
              </a:rPr>
              <a:t>free</a:t>
            </a:r>
            <a:r>
              <a:rPr lang="en">
                <a:solidFill>
                  <a:srgbClr val="FFFFFF"/>
                </a:solidFill>
              </a:rPr>
              <a:t> food and discount coupons.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82"/>
          <p:cNvSpPr txBox="1"/>
          <p:nvPr>
            <p:ph idx="7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6F5EC"/>
                </a:solidFill>
              </a:rPr>
              <a:t>Customers can opt in by providing their SMS number, agreeing to the terms, and </a:t>
            </a:r>
            <a:r>
              <a:rPr lang="en">
                <a:solidFill>
                  <a:srgbClr val="F6F5EC"/>
                </a:solidFill>
              </a:rPr>
              <a:t>receive</a:t>
            </a:r>
            <a:r>
              <a:rPr lang="en">
                <a:solidFill>
                  <a:srgbClr val="F6F5EC"/>
                </a:solidFill>
              </a:rPr>
              <a:t> a promo code via SMS to enter in the app.</a:t>
            </a:r>
            <a:endParaRPr>
              <a:solidFill>
                <a:srgbClr val="F6F5E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82"/>
          <p:cNvSpPr txBox="1"/>
          <p:nvPr>
            <p:ph idx="4294967295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Enter promo code to see what prize they won.  Grand </a:t>
            </a:r>
            <a:r>
              <a:rPr lang="en">
                <a:solidFill>
                  <a:srgbClr val="FFFFFF"/>
                </a:solidFill>
              </a:rPr>
              <a:t>prize</a:t>
            </a:r>
            <a:r>
              <a:rPr lang="en">
                <a:solidFill>
                  <a:srgbClr val="FFFFFF"/>
                </a:solidFill>
              </a:rPr>
              <a:t> gives a free Chipotle meal each month for life via coupon in the app.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82"/>
          <p:cNvSpPr/>
          <p:nvPr/>
        </p:nvSpPr>
        <p:spPr>
          <a:xfrm>
            <a:off x="556250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Marketing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67" name="Google Shape;1067;p82"/>
          <p:cNvSpPr/>
          <p:nvPr/>
        </p:nvSpPr>
        <p:spPr>
          <a:xfrm>
            <a:off x="556250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QR Code and Website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68" name="Google Shape;1068;p82"/>
          <p:cNvSpPr/>
          <p:nvPr/>
        </p:nvSpPr>
        <p:spPr>
          <a:xfrm>
            <a:off x="2550692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Sign Up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69" name="Google Shape;1069;p82"/>
          <p:cNvSpPr/>
          <p:nvPr/>
        </p:nvSpPr>
        <p:spPr>
          <a:xfrm>
            <a:off x="25725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Website Form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0" name="Google Shape;1070;p82"/>
          <p:cNvSpPr/>
          <p:nvPr/>
        </p:nvSpPr>
        <p:spPr>
          <a:xfrm>
            <a:off x="4545133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SMS Channel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1" name="Google Shape;1071;p82"/>
          <p:cNvSpPr/>
          <p:nvPr/>
        </p:nvSpPr>
        <p:spPr>
          <a:xfrm>
            <a:off x="45721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Opt in via Text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2" name="Google Shape;1072;p82"/>
          <p:cNvSpPr/>
          <p:nvPr/>
        </p:nvSpPr>
        <p:spPr>
          <a:xfrm>
            <a:off x="6539575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Chipotle App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3" name="Google Shape;1073;p82"/>
          <p:cNvSpPr/>
          <p:nvPr/>
        </p:nvSpPr>
        <p:spPr>
          <a:xfrm>
            <a:off x="65486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Register Code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1074" name="Google Shape;1074;p82"/>
          <p:cNvCxnSpPr/>
          <p:nvPr/>
        </p:nvCxnSpPr>
        <p:spPr>
          <a:xfrm>
            <a:off x="2423550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75" name="Google Shape;1075;p82"/>
          <p:cNvCxnSpPr/>
          <p:nvPr/>
        </p:nvCxnSpPr>
        <p:spPr>
          <a:xfrm>
            <a:off x="442142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76" name="Google Shape;1076;p82"/>
          <p:cNvCxnSpPr/>
          <p:nvPr/>
        </p:nvCxnSpPr>
        <p:spPr>
          <a:xfrm>
            <a:off x="642277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077" name="Google Shape;107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475" y="525513"/>
            <a:ext cx="134070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775" y="203200"/>
            <a:ext cx="10382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ice workers collaborating around a computer." id="1083" name="Google Shape;1083;p8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0429" r="20423" t="0"/>
          <a:stretch/>
        </p:blipFill>
        <p:spPr>
          <a:xfrm>
            <a:off x="4611950" y="367800"/>
            <a:ext cx="4116900" cy="4407900"/>
          </a:xfrm>
          <a:prstGeom prst="roundRect">
            <a:avLst>
              <a:gd fmla="val 16667" name="adj"/>
            </a:avLst>
          </a:prstGeom>
        </p:spPr>
      </p:pic>
      <p:sp>
        <p:nvSpPr>
          <p:cNvPr id="1084" name="Google Shape;1084;p83"/>
          <p:cNvSpPr txBox="1"/>
          <p:nvPr>
            <p:ph idx="4294967295" type="title"/>
          </p:nvPr>
        </p:nvSpPr>
        <p:spPr>
          <a:xfrm>
            <a:off x="394900" y="696000"/>
            <a:ext cx="37593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&amp;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Q&amp;A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5" name="Google Shape;1085;p83"/>
          <p:cNvSpPr txBox="1"/>
          <p:nvPr/>
        </p:nvSpPr>
        <p:spPr>
          <a:xfrm>
            <a:off x="394900" y="4182775"/>
            <a:ext cx="4300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https://jaythesuperman.github.io/Infobip/Chipotle.html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https://jaythesuperman.github.io/Infobip/Infobip.pptx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