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63" r:id="rId4"/>
    <p:sldId id="300" r:id="rId5"/>
    <p:sldId id="301" r:id="rId6"/>
    <p:sldId id="302" r:id="rId7"/>
    <p:sldId id="303" r:id="rId8"/>
    <p:sldId id="304" r:id="rId9"/>
    <p:sldId id="365" r:id="rId10"/>
    <p:sldId id="305" r:id="rId11"/>
    <p:sldId id="306" r:id="rId12"/>
    <p:sldId id="307" r:id="rId13"/>
    <p:sldId id="308" r:id="rId14"/>
    <p:sldId id="309" r:id="rId15"/>
    <p:sldId id="310" r:id="rId16"/>
    <p:sldId id="411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8" r:id="rId51"/>
    <p:sldId id="350" r:id="rId52"/>
    <p:sldId id="351" r:id="rId53"/>
    <p:sldId id="352" r:id="rId54"/>
    <p:sldId id="41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6"/>
    <p:restoredTop sz="93165"/>
  </p:normalViewPr>
  <p:slideViewPr>
    <p:cSldViewPr>
      <p:cViewPr varScale="1">
        <p:scale>
          <a:sx n="56" d="100"/>
          <a:sy n="56" d="100"/>
        </p:scale>
        <p:origin x="10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699D0-53EA-4B0D-B723-9AD74A06B2C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1B02E-06C4-44F9-A7F6-CB8AE6926C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9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0DD926-000E-4E48-83BE-D9974852C6F8}" type="slidenum">
              <a:rPr lang="en-US" altLang="en-US" sz="1300" i="0">
                <a:latin typeface="Times New Roman" panose="02020603050405020304" pitchFamily="18" charset="0"/>
              </a:rPr>
              <a:pPr/>
              <a:t>4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31104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CD30E1-F4E9-4A10-BECD-FF8875172B24}" type="slidenum">
              <a:rPr lang="en-US" altLang="en-US" sz="1300" i="0">
                <a:latin typeface="Times New Roman" panose="02020603050405020304" pitchFamily="18" charset="0"/>
              </a:rPr>
              <a:pPr/>
              <a:t>25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3078162" cy="155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346807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5D5B78-A77B-446E-8864-D7AB30E6359E}" type="slidenum">
              <a:rPr lang="en-US" altLang="en-US" sz="1300" i="0">
                <a:latin typeface="Times New Roman" panose="02020603050405020304" pitchFamily="18" charset="0"/>
              </a:rPr>
              <a:pPr/>
              <a:t>26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8806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C82A00-34E4-4F3E-B4BA-8E7CB26085B7}" type="slidenum">
              <a:rPr lang="en-US" altLang="en-US" sz="1300" i="0">
                <a:latin typeface="Times New Roman" panose="02020603050405020304" pitchFamily="18" charset="0"/>
              </a:rPr>
              <a:pPr/>
              <a:t>27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3078162" cy="155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651957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0B30-E966-40F3-92C3-899B95FD765E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61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E2EA5D-8EB8-4153-9C62-D4111994BC2E}" type="slidenum">
              <a:rPr lang="en-US" altLang="en-US" sz="1300" i="0">
                <a:latin typeface="Times New Roman" panose="02020603050405020304" pitchFamily="18" charset="0"/>
              </a:rPr>
              <a:pPr/>
              <a:t>31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3078162" cy="155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468813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CC40E2-F7F4-4BB1-B6BB-DB7A3A548122}" type="slidenum">
              <a:rPr lang="en-US" altLang="en-US" sz="1300" i="0">
                <a:latin typeface="Times New Roman" panose="02020603050405020304" pitchFamily="18" charset="0"/>
              </a:rPr>
              <a:pPr/>
              <a:t>32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3078162" cy="155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932964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2B7F61-86C0-4A0E-A0F9-A7CC06A7A010}" type="slidenum">
              <a:rPr lang="en-US" altLang="en-US" sz="1300" i="0">
                <a:latin typeface="Times New Roman" panose="02020603050405020304" pitchFamily="18" charset="0"/>
              </a:rPr>
              <a:pPr/>
              <a:t>37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3078162" cy="155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816971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2095A4-BDCA-4A3F-BC5A-EFE28CCD60D9}" type="slidenum">
              <a:rPr lang="en-US" altLang="en-US" sz="1300" i="0">
                <a:latin typeface="Times New Roman" panose="02020603050405020304" pitchFamily="18" charset="0"/>
              </a:rPr>
              <a:pPr/>
              <a:t>38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3078162" cy="155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102047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03EA42-26B0-4116-9932-24B2F9492B34}" type="slidenum">
              <a:rPr lang="en-US" altLang="en-US" sz="1300" i="0">
                <a:latin typeface="Times New Roman" panose="02020603050405020304" pitchFamily="18" charset="0"/>
              </a:rPr>
              <a:pPr/>
              <a:t>41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1654175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986762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223ABA-0AA9-4055-9BF0-2CD21B58F600}" type="slidenum">
              <a:rPr lang="en-US" altLang="en-US" sz="1300" i="0">
                <a:latin typeface="Times New Roman" panose="02020603050405020304" pitchFamily="18" charset="0"/>
              </a:rPr>
              <a:pPr/>
              <a:t>42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1654175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6687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599B7B-7489-4B60-BEFF-95D003CD056C}" type="slidenum">
              <a:rPr lang="en-US" altLang="en-US" sz="1300" i="0">
                <a:latin typeface="Times New Roman" panose="02020603050405020304" pitchFamily="18" charset="0"/>
              </a:rPr>
              <a:pPr/>
              <a:t>5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3078162" cy="155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72832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B7F39D-19C0-4F81-97BF-6080FD2F9A5F}" type="slidenum">
              <a:rPr lang="en-US" altLang="en-US" sz="1300" i="0">
                <a:latin typeface="Times New Roman" panose="02020603050405020304" pitchFamily="18" charset="0"/>
              </a:rPr>
              <a:pPr/>
              <a:t>43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1654175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710462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3EAE47-D5C3-4FA1-B20E-E3C01CF8AF7F}" type="slidenum">
              <a:rPr lang="en-US" altLang="en-US" sz="1300" i="0">
                <a:latin typeface="Times New Roman" panose="02020603050405020304" pitchFamily="18" charset="0"/>
              </a:rPr>
              <a:pPr/>
              <a:t>45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3078162" cy="155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475954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F7C8CE-302F-4006-B0C8-1653E65E98FE}" type="slidenum">
              <a:rPr lang="en-US" altLang="en-US" sz="1300" i="0">
                <a:latin typeface="Times New Roman" panose="02020603050405020304" pitchFamily="18" charset="0"/>
              </a:rPr>
              <a:pPr/>
              <a:t>48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250306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126C7C-6091-4D9B-9EFF-DC7EDEAB1B42}" type="slidenum">
              <a:rPr lang="en-US" altLang="en-US" sz="1300" i="0">
                <a:latin typeface="Times New Roman" panose="02020603050405020304" pitchFamily="18" charset="0"/>
              </a:rPr>
              <a:pPr/>
              <a:t>49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90693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B50141-ACED-4620-9E50-1219A9ABCCD2}" type="slidenum">
              <a:rPr lang="en-US" altLang="en-US" sz="1300" i="0">
                <a:latin typeface="Times New Roman" panose="02020603050405020304" pitchFamily="18" charset="0"/>
              </a:rPr>
              <a:pPr/>
              <a:t>50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603579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58958D-E621-4AC5-93EB-C52B25A00196}" type="slidenum">
              <a:rPr lang="en-US" altLang="en-US" sz="1300" i="0">
                <a:latin typeface="Times New Roman" panose="02020603050405020304" pitchFamily="18" charset="0"/>
              </a:rPr>
              <a:pPr/>
              <a:t>51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3078162" cy="155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527792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9C4DA8-889E-48C7-AB4E-0E2C9826A0A8}" type="slidenum">
              <a:rPr lang="en-US" altLang="en-US" sz="1300" i="0">
                <a:latin typeface="Times New Roman" panose="02020603050405020304" pitchFamily="18" charset="0"/>
              </a:rPr>
              <a:pPr/>
              <a:t>52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3078162" cy="155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21590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F4B8C8-392F-45B7-8E59-C0C1749BE59F}" type="slidenum">
              <a:rPr lang="en-US" altLang="en-US" sz="1300" i="0">
                <a:latin typeface="Times New Roman" panose="02020603050405020304" pitchFamily="18" charset="0"/>
              </a:rPr>
              <a:pPr/>
              <a:t>6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1654175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00528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F3F1F4-3E1C-4358-88BC-54DBF6573CD4}" type="slidenum">
              <a:rPr lang="en-US" altLang="en-US" sz="1300" i="0">
                <a:latin typeface="Times New Roman" panose="02020603050405020304" pitchFamily="18" charset="0"/>
              </a:rPr>
              <a:pPr/>
              <a:t>7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1654175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98820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C58B43-E7CA-4804-A2A1-00CFC4A45E3F}" type="slidenum">
              <a:rPr lang="en-US" altLang="en-US" sz="1300" i="0">
                <a:latin typeface="Times New Roman" panose="02020603050405020304" pitchFamily="18" charset="0"/>
              </a:rPr>
              <a:pPr/>
              <a:t>8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109432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8B6887-E4FB-479F-81F2-BB82D94C9D8D}" type="slidenum">
              <a:rPr lang="en-US" altLang="en-US" sz="1300" i="0">
                <a:latin typeface="Times New Roman" panose="02020603050405020304" pitchFamily="18" charset="0"/>
              </a:rPr>
              <a:pPr/>
              <a:t>10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3078162" cy="155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80511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1E5D60-E695-4952-952B-BB55B440374C}" type="slidenum">
              <a:rPr lang="en-US" altLang="en-US" sz="1300" i="0">
                <a:latin typeface="Times New Roman" panose="02020603050405020304" pitchFamily="18" charset="0"/>
              </a:rPr>
              <a:pPr/>
              <a:t>12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3078162" cy="155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635707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73DE96-C88E-4D89-B29E-70B4AB2FA386}" type="slidenum">
              <a:rPr lang="en-US" altLang="en-US" sz="1300" i="0">
                <a:latin typeface="Times New Roman" panose="02020603050405020304" pitchFamily="18" charset="0"/>
              </a:rPr>
              <a:pPr/>
              <a:t>23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3078162" cy="155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895719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CEA54A-F6D9-4EA8-9167-A73CDFEF77CA}" type="slidenum">
              <a:rPr lang="en-US" altLang="en-US" sz="1300" i="0">
                <a:latin typeface="Times New Roman" panose="02020603050405020304" pitchFamily="18" charset="0"/>
              </a:rPr>
              <a:pPr/>
              <a:t>24</a:t>
            </a:fld>
            <a:endParaRPr lang="en-US" altLang="en-US" sz="1300" i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3078162" cy="155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9164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6050-D9B0-459B-B0D2-840BB401666F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EBE0-9B9B-4C8E-94D8-1B1012E18AE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6050-D9B0-459B-B0D2-840BB401666F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EBE0-9B9B-4C8E-94D8-1B1012E18AE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6050-D9B0-459B-B0D2-840BB401666F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EBE0-9B9B-4C8E-94D8-1B1012E18AE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7AA36-B39F-4CF2-AFFE-F1D91DE52AED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0112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6050-D9B0-459B-B0D2-840BB401666F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EBE0-9B9B-4C8E-94D8-1B1012E18AE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6050-D9B0-459B-B0D2-840BB401666F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EBE0-9B9B-4C8E-94D8-1B1012E18AE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6050-D9B0-459B-B0D2-840BB401666F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EBE0-9B9B-4C8E-94D8-1B1012E18AE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6050-D9B0-459B-B0D2-840BB401666F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EBE0-9B9B-4C8E-94D8-1B1012E18AE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6050-D9B0-459B-B0D2-840BB401666F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EBE0-9B9B-4C8E-94D8-1B1012E18AE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6050-D9B0-459B-B0D2-840BB401666F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EBE0-9B9B-4C8E-94D8-1B1012E18AE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6050-D9B0-459B-B0D2-840BB401666F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EBE0-9B9B-4C8E-94D8-1B1012E18AE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6050-D9B0-459B-B0D2-840BB401666F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EBE0-9B9B-4C8E-94D8-1B1012E18AE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6050-D9B0-459B-B0D2-840BB401666F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EBE0-9B9B-4C8E-94D8-1B1012E18AE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CIS 3296: Software Design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 Variants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Four Models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Model 1: </a:t>
            </a:r>
          </a:p>
          <a:p>
            <a:pPr lvl="1" eaLnBrk="1" hangingPunct="1"/>
            <a:r>
              <a:rPr lang="en-US" altLang="en-US" dirty="0"/>
              <a:t>Make a copy of the source tree</a:t>
            </a:r>
          </a:p>
          <a:p>
            <a:pPr lvl="1" eaLnBrk="1" hangingPunct="1"/>
            <a:r>
              <a:rPr lang="en-US" altLang="en-US" dirty="0"/>
              <a:t>Throw away some code, add some new code</a:t>
            </a:r>
          </a:p>
          <a:p>
            <a:pPr lvl="1" eaLnBrk="1" hangingPunct="1"/>
            <a:r>
              <a:rPr lang="en-US" altLang="en-US" dirty="0"/>
              <a:t>Throw away unit tests, add new unit tests</a:t>
            </a:r>
          </a:p>
          <a:p>
            <a:pPr eaLnBrk="1" hangingPunct="1"/>
            <a:r>
              <a:rPr lang="en-US" altLang="en-US" dirty="0"/>
              <a:t>Model 2:</a:t>
            </a:r>
          </a:p>
          <a:p>
            <a:pPr lvl="1" eaLnBrk="1" hangingPunct="1"/>
            <a:r>
              <a:rPr lang="en-US" altLang="en-US" dirty="0"/>
              <a:t>Parameterization: Throw in some ‘if’-statements</a:t>
            </a:r>
          </a:p>
          <a:p>
            <a:pPr eaLnBrk="1" hangingPunct="1"/>
            <a:r>
              <a:rPr lang="en-US" altLang="en-US" dirty="0"/>
              <a:t>Model 3:</a:t>
            </a:r>
          </a:p>
          <a:p>
            <a:pPr lvl="1" eaLnBrk="1" hangingPunct="1"/>
            <a:r>
              <a:rPr lang="en-US" altLang="en-US" dirty="0"/>
              <a:t>Polymorphic proposal: Variation through inheritance</a:t>
            </a:r>
          </a:p>
          <a:p>
            <a:pPr eaLnBrk="1" hangingPunct="1"/>
            <a:r>
              <a:rPr lang="en-US" altLang="en-US" dirty="0"/>
              <a:t>Model 4:</a:t>
            </a:r>
          </a:p>
          <a:p>
            <a:pPr lvl="1" eaLnBrk="1" hangingPunct="1"/>
            <a:r>
              <a:rPr lang="en-US" altLang="en-US" dirty="0"/>
              <a:t>Compositional proposal: Factor out rate model responsibility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B1F471-2678-4B52-8D1D-DB005B196DA7}" type="slidenum">
              <a:rPr lang="en-GB" altLang="en-US" sz="1400"/>
              <a:pPr/>
              <a:t>10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611403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Model 1: Source Code Copy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dirty="0"/>
              <a:t>Solution at OS level</a:t>
            </a:r>
          </a:p>
        </p:txBody>
      </p:sp>
    </p:spTree>
    <p:extLst>
      <p:ext uri="{BB962C8B-B14F-4D97-AF65-F5344CB8AC3E}">
        <p14:creationId xmlns:p14="http://schemas.microsoft.com/office/powerpoint/2010/main" val="389479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 1: Source tree copying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66888" y="2700338"/>
          <a:ext cx="561022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Paint Shop Pro Image" r:id="rId4" imgW="5609756" imgH="2117073" progId="PaintShopPro">
                  <p:embed/>
                </p:oleObj>
              </mc:Choice>
              <mc:Fallback>
                <p:oleObj name="Paint Shop Pro Image" r:id="rId4" imgW="5609756" imgH="2117073" progId="PaintShopPro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2700338"/>
                        <a:ext cx="5610225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1400" i="0"/>
              <a:t>Henrik Bærbak Christensen</a:t>
            </a: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168650-5EF4-4DC8-A1D3-6A50274C7FDA}" type="slidenum">
              <a:rPr lang="en-GB" altLang="en-US" sz="1400" i="0"/>
              <a:pPr/>
              <a:t>12</a:t>
            </a:fld>
            <a:endParaRPr lang="en-GB" altLang="en-US" sz="1400" i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268413"/>
            <a:ext cx="8229600" cy="49815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/>
              <a:t>Idea: Deep copy production code source tree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Code the new variant by replacing the code at the variability point.</a:t>
            </a:r>
          </a:p>
        </p:txBody>
      </p:sp>
    </p:spTree>
    <p:extLst>
      <p:ext uri="{BB962C8B-B14F-4D97-AF65-F5344CB8AC3E}">
        <p14:creationId xmlns:p14="http://schemas.microsoft.com/office/powerpoint/2010/main" val="14426325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Benefits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altLang="en-US"/>
              <a:t>Benefits:</a:t>
            </a:r>
          </a:p>
          <a:p>
            <a:pPr lvl="1" eaLnBrk="1" hangingPunct="1"/>
            <a:r>
              <a:rPr lang="en-GB" altLang="en-US"/>
              <a:t>It is simple!</a:t>
            </a:r>
          </a:p>
          <a:p>
            <a:pPr lvl="2" eaLnBrk="1" hangingPunct="1"/>
            <a:r>
              <a:rPr lang="en-GB" altLang="en-US"/>
              <a:t>no special skill set required in developer team</a:t>
            </a:r>
          </a:p>
          <a:p>
            <a:pPr lvl="2" eaLnBrk="1" hangingPunct="1"/>
            <a:r>
              <a:rPr lang="en-GB" altLang="en-US"/>
              <a:t>easy to explain idea to new developers</a:t>
            </a:r>
          </a:p>
          <a:p>
            <a:pPr lvl="1" eaLnBrk="1" hangingPunct="1"/>
            <a:r>
              <a:rPr lang="en-GB" altLang="en-US"/>
              <a:t>It is fast!</a:t>
            </a:r>
          </a:p>
          <a:p>
            <a:pPr lvl="2" eaLnBrk="1" hangingPunct="1"/>
            <a:r>
              <a:rPr lang="en-GB" altLang="en-US"/>
              <a:t>&lt; 5 minutes?</a:t>
            </a:r>
          </a:p>
          <a:p>
            <a:pPr lvl="1" eaLnBrk="1" hangingPunct="1"/>
            <a:r>
              <a:rPr lang="en-GB" altLang="en-US"/>
              <a:t>It provides perfect variant decoupling</a:t>
            </a:r>
          </a:p>
          <a:p>
            <a:pPr lvl="2" eaLnBrk="1" hangingPunct="1"/>
            <a:r>
              <a:rPr lang="en-GB" altLang="en-US"/>
              <a:t>defects introduced in variant 2 does </a:t>
            </a:r>
            <a:r>
              <a:rPr lang="en-GB" altLang="en-US" b="1"/>
              <a:t>not</a:t>
            </a:r>
            <a:r>
              <a:rPr lang="en-GB" altLang="en-US"/>
              <a:t> reduce reliability of variant 1</a:t>
            </a:r>
          </a:p>
          <a:p>
            <a:pPr lvl="2" eaLnBrk="1" hangingPunct="1"/>
            <a:r>
              <a:rPr lang="en-GB" altLang="en-US"/>
              <a:t>easy to distinguish variants (consult folder hierarchy)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D86AB8-6DD8-43F2-81C4-A4D9BD05FA21}" type="slidenum">
              <a:rPr lang="en-GB" altLang="en-US" sz="1400"/>
              <a:pPr/>
              <a:t>13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90137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Liabilities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b="1" dirty="0"/>
              <a:t>Multiple maintenance problem </a:t>
            </a:r>
            <a:r>
              <a:rPr lang="en-US" altLang="en-US" b="1" dirty="0">
                <a:sym typeface="Wingdings" panose="05000000000000000000" pitchFamily="2" charset="2"/>
              </a:rPr>
              <a:t>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dirty="0">
                <a:sym typeface="Wingdings" panose="05000000000000000000" pitchFamily="2" charset="2"/>
              </a:rPr>
              <a:t>Changes in common code must be propagated to all copies</a:t>
            </a:r>
          </a:p>
          <a:p>
            <a:pPr lvl="1" eaLnBrk="1" hangingPunct="1"/>
            <a:r>
              <a:rPr lang="en-US" altLang="en-US" dirty="0">
                <a:sym typeface="Wingdings" panose="05000000000000000000" pitchFamily="2" charset="2"/>
              </a:rPr>
              <a:t>Usually manual process (or tedious SCM operation)</a:t>
            </a:r>
          </a:p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Example: </a:t>
            </a:r>
          </a:p>
          <a:p>
            <a:pPr lvl="1" eaLnBrk="1" hangingPunct="1"/>
            <a:r>
              <a:rPr lang="en-US" altLang="en-US" dirty="0">
                <a:sym typeface="Wingdings" panose="05000000000000000000" pitchFamily="2" charset="2"/>
              </a:rPr>
              <a:t>4 pay station variants (different rate policies)</a:t>
            </a:r>
          </a:p>
          <a:p>
            <a:pPr lvl="1" eaLnBrk="1" hangingPunct="1"/>
            <a:r>
              <a:rPr lang="en-US" altLang="en-US" dirty="0">
                <a:sym typeface="Wingdings" panose="05000000000000000000" pitchFamily="2" charset="2"/>
              </a:rPr>
              <a:t>request: pay station keeps track of earning </a:t>
            </a:r>
          </a:p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Experience: Variants drift apart, becoming different products instead of variants...</a:t>
            </a:r>
          </a:p>
          <a:p>
            <a:pPr eaLnBrk="1" hangingPunct="1"/>
            <a:endParaRPr lang="en-US" altLang="en-US" dirty="0">
              <a:sym typeface="Wingdings" panose="05000000000000000000" pitchFamily="2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27ECD7-8FF3-4D2A-A1A1-42601377C798}" type="slidenum">
              <a:rPr lang="en-GB" altLang="en-US" sz="1400"/>
              <a:pPr/>
              <a:t>14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403877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Liabilities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If you have many copies you easily get mixed up</a:t>
            </a:r>
          </a:p>
          <a:p>
            <a:pPr lvl="1" eaLnBrk="1" hangingPunct="1"/>
            <a:r>
              <a:rPr lang="en-GB" altLang="en-US"/>
              <a:t>thus the benefit of easily identifying which variant you are working on is actually not true</a:t>
            </a:r>
          </a:p>
          <a:p>
            <a:pPr lvl="1" eaLnBrk="1" hangingPunct="1"/>
            <a:endParaRPr lang="en-GB" altLang="en-US"/>
          </a:p>
          <a:p>
            <a:pPr eaLnBrk="1" hangingPunct="1"/>
            <a:r>
              <a:rPr lang="en-GB" altLang="en-US"/>
              <a:t>Example: </a:t>
            </a:r>
          </a:p>
          <a:p>
            <a:pPr lvl="1" eaLnBrk="1" hangingPunct="1"/>
            <a:r>
              <a:rPr lang="en-GB" altLang="en-US"/>
              <a:t>Fixing the same bug in 5 nearly identical SAVOS production code bases at the same time </a:t>
            </a:r>
            <a:r>
              <a:rPr lang="en-GB" altLang="en-US">
                <a:sym typeface="Wingdings" panose="05000000000000000000" pitchFamily="2" charset="2"/>
              </a:rPr>
              <a:t>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961823-FF6B-48A7-8A35-AF8642B8D399}" type="slidenum">
              <a:rPr lang="en-GB" altLang="en-US" sz="1400"/>
              <a:pPr/>
              <a:t>15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48588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Decide how to release a specialized version of code for a particular customer, e.g. </a:t>
            </a:r>
            <a:r>
              <a:rPr lang="en-US" dirty="0" err="1"/>
              <a:t>Alphatown</a:t>
            </a:r>
            <a:r>
              <a:rPr lang="en-US" dirty="0"/>
              <a:t> or </a:t>
            </a:r>
            <a:r>
              <a:rPr lang="en-US" dirty="0" err="1"/>
              <a:t>betatown</a:t>
            </a:r>
            <a:r>
              <a:rPr lang="en-US" dirty="0"/>
              <a:t> customers</a:t>
            </a:r>
          </a:p>
        </p:txBody>
      </p:sp>
    </p:spTree>
    <p:extLst>
      <p:ext uri="{BB962C8B-B14F-4D97-AF65-F5344CB8AC3E}">
        <p14:creationId xmlns:p14="http://schemas.microsoft.com/office/powerpoint/2010/main" val="148205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Model 2: Parametric Solution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6943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Parametric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GB" altLang="en-US" dirty="0"/>
              <a:t>Idea:</a:t>
            </a:r>
          </a:p>
          <a:p>
            <a:pPr lvl="1" eaLnBrk="1" hangingPunct="1"/>
            <a:r>
              <a:rPr lang="en-GB" altLang="en-US" dirty="0"/>
              <a:t>It is only a single “behavioural unit” in the </a:t>
            </a:r>
            <a:r>
              <a:rPr lang="en-GB" altLang="en-US" dirty="0" err="1"/>
              <a:t>addPayment</a:t>
            </a:r>
            <a:r>
              <a:rPr lang="en-GB" altLang="en-US" dirty="0"/>
              <a:t> method that varies</a:t>
            </a:r>
          </a:p>
          <a:p>
            <a:pPr lvl="1" eaLnBrk="1" hangingPunct="1"/>
            <a:endParaRPr lang="en-GB" altLang="en-US" dirty="0"/>
          </a:p>
          <a:p>
            <a:pPr lvl="1" eaLnBrk="1" hangingPunct="1"/>
            <a:endParaRPr lang="en-GB" altLang="en-US" dirty="0"/>
          </a:p>
          <a:p>
            <a:r>
              <a:rPr lang="en-GB" altLang="en-US" dirty="0"/>
              <a:t>I can simply make a conditional statement there</a:t>
            </a:r>
          </a:p>
          <a:p>
            <a:pPr lvl="1"/>
            <a:r>
              <a:rPr lang="en-GB" altLang="en-US" dirty="0"/>
              <a:t>Introduce a parameter (Which town)</a:t>
            </a:r>
          </a:p>
          <a:p>
            <a:pPr lvl="1"/>
            <a:r>
              <a:rPr lang="en-GB" altLang="en-US" dirty="0"/>
              <a:t>Switch on the parameter each time town specific behaviour is needed.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85A78A-F71A-4704-AA43-289727CEC867}" type="slidenum">
              <a:rPr lang="en-GB" altLang="en-US" sz="1400"/>
              <a:pPr/>
              <a:t>18</a:t>
            </a:fld>
            <a:endParaRPr lang="en-GB" altLang="en-US" sz="1400"/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05944"/>
            <a:ext cx="59055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510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Code View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CB62F-A82E-48B6-876F-628E7C9F2057}" type="slidenum">
              <a:rPr lang="en-GB" altLang="en-US" sz="1400"/>
              <a:pPr/>
              <a:t>19</a:t>
            </a:fld>
            <a:endParaRPr lang="en-GB" altLang="en-US" sz="1400"/>
          </a:p>
        </p:txBody>
      </p:sp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413"/>
            <a:ext cx="5400675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225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500438"/>
            <a:ext cx="7234238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2537" name="Line 6"/>
          <p:cNvSpPr>
            <a:spLocks noChangeShapeType="1"/>
          </p:cNvSpPr>
          <p:nvPr/>
        </p:nvSpPr>
        <p:spPr bwMode="auto">
          <a:xfrm>
            <a:off x="323850" y="3284538"/>
            <a:ext cx="83518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33" tIns="44423" rIns="90433" bIns="44423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Requirement Variants</a:t>
            </a:r>
          </a:p>
          <a:p>
            <a:r>
              <a:rPr lang="en-US" dirty="0"/>
              <a:t>Four Development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Instantiation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err="1"/>
              <a:t>PayStation</a:t>
            </a:r>
            <a:r>
              <a:rPr lang="en-GB" altLang="en-US" dirty="0"/>
              <a:t> </a:t>
            </a:r>
            <a:r>
              <a:rPr lang="en-GB" altLang="en-US" dirty="0" err="1"/>
              <a:t>ps</a:t>
            </a:r>
            <a:r>
              <a:rPr lang="en-GB" altLang="en-US" dirty="0"/>
              <a:t> = new </a:t>
            </a:r>
            <a:r>
              <a:rPr lang="en-GB" altLang="en-US" dirty="0" err="1"/>
              <a:t>PayStationImpl</a:t>
            </a:r>
            <a:r>
              <a:rPr lang="en-GB" altLang="en-US" dirty="0"/>
              <a:t>( </a:t>
            </a:r>
            <a:r>
              <a:rPr lang="en-GB" altLang="en-US" dirty="0" err="1"/>
              <a:t>Town.ALPHATOWN</a:t>
            </a:r>
            <a:r>
              <a:rPr lang="en-GB" altLang="en-US" dirty="0"/>
              <a:t> );</a:t>
            </a:r>
          </a:p>
          <a:p>
            <a:pPr eaLnBrk="1" hangingPunct="1"/>
            <a:endParaRPr lang="en-GB" altLang="en-US" dirty="0"/>
          </a:p>
          <a:p>
            <a:pPr marL="0" indent="0" eaLnBrk="1" hangingPunct="1">
              <a:buNone/>
            </a:pPr>
            <a:r>
              <a:rPr lang="en-GB" altLang="en-US" dirty="0"/>
              <a:t>OR</a:t>
            </a:r>
          </a:p>
          <a:p>
            <a:endParaRPr lang="en-GB" altLang="en-US" dirty="0"/>
          </a:p>
          <a:p>
            <a:r>
              <a:rPr lang="en-GB" altLang="en-US" dirty="0" err="1"/>
              <a:t>PayStation</a:t>
            </a:r>
            <a:r>
              <a:rPr lang="en-GB" altLang="en-US" dirty="0"/>
              <a:t> </a:t>
            </a:r>
            <a:r>
              <a:rPr lang="en-GB" altLang="en-US" dirty="0" err="1"/>
              <a:t>ps</a:t>
            </a:r>
            <a:r>
              <a:rPr lang="en-GB" altLang="en-US" dirty="0"/>
              <a:t> = new </a:t>
            </a:r>
            <a:r>
              <a:rPr lang="en-GB" altLang="en-US" dirty="0" err="1"/>
              <a:t>PayStationImpl</a:t>
            </a:r>
            <a:r>
              <a:rPr lang="en-GB" altLang="en-US" dirty="0"/>
              <a:t>( </a:t>
            </a:r>
            <a:r>
              <a:rPr lang="en-GB" altLang="en-US" dirty="0" err="1"/>
              <a:t>Town.BETATOWN</a:t>
            </a:r>
            <a:r>
              <a:rPr lang="en-GB" altLang="en-US" dirty="0"/>
              <a:t> );</a:t>
            </a:r>
          </a:p>
          <a:p>
            <a:pPr eaLnBrk="1" hangingPunct="1"/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2075FB-CAAA-400B-AB2D-7E0445636AB6}" type="slidenum">
              <a:rPr lang="en-GB" altLang="en-US" sz="1400"/>
              <a:pPr/>
              <a:t>20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190041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Simple</a:t>
            </a:r>
          </a:p>
          <a:p>
            <a:pPr lvl="1"/>
            <a:r>
              <a:rPr lang="en-GB" altLang="en-US" dirty="0"/>
              <a:t>A conditional statement is one of the first aspects learned by programmers, used widely, and thus easy to understand for any skill level developer team</a:t>
            </a:r>
          </a:p>
          <a:p>
            <a:r>
              <a:rPr lang="en-GB" altLang="en-US" dirty="0"/>
              <a:t>Avoid multiple maintenance problem</a:t>
            </a:r>
          </a:p>
          <a:p>
            <a:pPr lvl="1"/>
            <a:r>
              <a:rPr lang="en-GB" altLang="en-US" dirty="0"/>
              <a:t>Yeah!!! Common defects/requirements are handled once and for all.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E7AD57-2CE4-41E5-B8B8-DFCAE06C6F4E}" type="slidenum">
              <a:rPr lang="en-GB" altLang="en-US" sz="1400"/>
              <a:pPr/>
              <a:t>21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891454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Liabilities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Liabilities:</a:t>
            </a:r>
          </a:p>
          <a:p>
            <a:pPr lvl="1" eaLnBrk="1" hangingPunct="1"/>
            <a:r>
              <a:rPr lang="en-GB" altLang="en-US"/>
              <a:t>Reliability concerns</a:t>
            </a:r>
          </a:p>
          <a:p>
            <a:pPr lvl="1" eaLnBrk="1" hangingPunct="1"/>
            <a:endParaRPr lang="en-GB" altLang="en-US"/>
          </a:p>
          <a:p>
            <a:pPr lvl="1" eaLnBrk="1" hangingPunct="1"/>
            <a:r>
              <a:rPr lang="en-GB" altLang="en-US"/>
              <a:t>Readability concerns</a:t>
            </a:r>
          </a:p>
          <a:p>
            <a:pPr lvl="1" eaLnBrk="1" hangingPunct="1"/>
            <a:endParaRPr lang="en-GB" altLang="en-US"/>
          </a:p>
          <a:p>
            <a:pPr lvl="1" eaLnBrk="1" hangingPunct="1"/>
            <a:r>
              <a:rPr lang="en-GB" altLang="en-US"/>
              <a:t>Responsibility erosion</a:t>
            </a:r>
          </a:p>
          <a:p>
            <a:pPr lvl="1" eaLnBrk="1" hangingPunct="1"/>
            <a:endParaRPr lang="en-GB" altLang="en-US"/>
          </a:p>
          <a:p>
            <a:pPr lvl="1" eaLnBrk="1" hangingPunct="1"/>
            <a:r>
              <a:rPr lang="en-GB" altLang="en-US"/>
              <a:t>Composition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738B98-8EFC-4CF1-B655-C331D775A6CC}" type="slidenum">
              <a:rPr lang="en-GB" altLang="en-US" sz="1400"/>
              <a:pPr/>
              <a:t>22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638961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Liability: Reliability</a:t>
            </a:r>
            <a:endParaRPr lang="en-US" altLang="en-US" dirty="0"/>
          </a:p>
        </p:txBody>
      </p:sp>
      <p:sp>
        <p:nvSpPr>
          <p:cNvPr id="2662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Reliability/quality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time we must add a new rate model (sell in a new town) we must </a:t>
            </a:r>
            <a:r>
              <a:rPr lang="en-US" altLang="en-US" i="1" dirty="0"/>
              <a:t>modify</a:t>
            </a:r>
            <a:r>
              <a:rPr lang="en-US" altLang="en-US" dirty="0"/>
              <a:t> code to the existing </a:t>
            </a:r>
            <a:r>
              <a:rPr lang="en-US" altLang="en-US" dirty="0" err="1"/>
              <a:t>PayStationImpl</a:t>
            </a:r>
            <a:r>
              <a:rPr lang="en-US" altLang="en-US" dirty="0"/>
              <a:t> class.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This means potential of introducing errors in old code.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This means complete regression testing (and test case review) of all product variants!</a:t>
            </a:r>
            <a:endParaRPr lang="en-US" altLang="en-US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/>
              <a:t>Change by modification</a:t>
            </a:r>
            <a:r>
              <a:rPr lang="en-US" altLang="en-US" dirty="0"/>
              <a:t> is costly !!!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39F914-0109-4445-9357-06149A81EFF0}" type="slidenum">
              <a:rPr lang="en-GB" altLang="en-US" sz="1400"/>
              <a:pPr/>
              <a:t>23</a:t>
            </a:fld>
            <a:endParaRPr lang="en-GB" altLang="en-US" sz="1400"/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19" y="2743200"/>
            <a:ext cx="4932362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6325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Liability: Readability</a:t>
            </a:r>
            <a:endParaRPr lang="en-US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60413" y="1458913"/>
            <a:ext cx="7700962" cy="4568825"/>
          </a:xfrm>
        </p:spPr>
        <p:txBody>
          <a:bodyPr/>
          <a:lstStyle/>
          <a:p>
            <a:pPr eaLnBrk="1" hangingPunct="1"/>
            <a:r>
              <a:rPr lang="en-US" altLang="en-US" b="1"/>
              <a:t>Readability: Code bloat</a:t>
            </a:r>
          </a:p>
          <a:p>
            <a:pPr lvl="1" eaLnBrk="1" hangingPunct="1"/>
            <a:r>
              <a:rPr lang="en-US" altLang="en-US"/>
              <a:t>If we must handle 43 different price models, then the switching code becomes long and winding, and the original algorithm almost drowns...</a:t>
            </a:r>
          </a:p>
          <a:p>
            <a:pPr eaLnBrk="1" hangingPunct="1"/>
            <a:r>
              <a:rPr lang="en-US" altLang="en-US" b="1"/>
              <a:t>Switch creep</a:t>
            </a:r>
          </a:p>
          <a:p>
            <a:pPr lvl="1" eaLnBrk="1" hangingPunct="1"/>
            <a:r>
              <a:rPr lang="en-US" altLang="en-US"/>
              <a:t>Throwing in “if” often leads to more “if”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4D5BC9-DA1E-4244-9F33-D9F41CDBF016}" type="slidenum">
              <a:rPr lang="en-GB" altLang="en-US" sz="1400"/>
              <a:pPr/>
              <a:t>24</a:t>
            </a:fld>
            <a:endParaRPr lang="en-GB" altLang="en-US" sz="1400"/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461319" y="4803947"/>
            <a:ext cx="641826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i="0" dirty="0">
                <a:solidFill>
                  <a:schemeClr val="accent2"/>
                </a:solidFill>
                <a:latin typeface="Courier New" panose="02070309020205020404" pitchFamily="49" charset="0"/>
              </a:rPr>
              <a:t>if ( Town == ALPHATOWN ) {</a:t>
            </a:r>
          </a:p>
          <a:p>
            <a:r>
              <a:rPr lang="en-US" altLang="en-US" sz="1600" b="1" i="0" dirty="0">
                <a:solidFill>
                  <a:schemeClr val="accent2"/>
                </a:solidFill>
                <a:latin typeface="Courier New" panose="02070309020205020404" pitchFamily="49" charset="0"/>
              </a:rPr>
              <a:t>   if ( </a:t>
            </a:r>
            <a:r>
              <a:rPr lang="en-US" altLang="en-US" sz="1600" b="1" i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databaseServer</a:t>
            </a:r>
            <a:r>
              <a:rPr lang="en-US" altLang="en-US" sz="1600" b="1" i="0" dirty="0">
                <a:solidFill>
                  <a:schemeClr val="accent2"/>
                </a:solidFill>
                <a:latin typeface="Courier New" panose="02070309020205020404" pitchFamily="49" charset="0"/>
              </a:rPr>
              <a:t> == ORACLE &amp;&amp; </a:t>
            </a:r>
            <a:r>
              <a:rPr lang="en-US" altLang="en-US" sz="1600" b="1" i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OptimizingOn</a:t>
            </a:r>
            <a:r>
              <a:rPr lang="en-US" altLang="en-US" sz="1600" b="1" i="0" dirty="0">
                <a:solidFill>
                  <a:schemeClr val="accent2"/>
                </a:solidFill>
                <a:latin typeface="Courier New" panose="02070309020205020404" pitchFamily="49" charset="0"/>
              </a:rPr>
              <a:t> ){</a:t>
            </a:r>
          </a:p>
          <a:p>
            <a:r>
              <a:rPr lang="en-US" altLang="en-US" sz="1600" b="1" i="0" dirty="0">
                <a:solidFill>
                  <a:schemeClr val="accent2"/>
                </a:solidFill>
                <a:latin typeface="Courier New" panose="02070309020205020404" pitchFamily="49" charset="0"/>
              </a:rPr>
              <a:t>      if ( DEBUG ) { </a:t>
            </a:r>
            <a:r>
              <a:rPr lang="en-US" altLang="en-US" sz="1600" b="1" i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Console.WriteLine</a:t>
            </a:r>
            <a:r>
              <a:rPr lang="en-US" altLang="en-US" sz="1600" b="1" i="0" dirty="0">
                <a:solidFill>
                  <a:schemeClr val="accent2"/>
                </a:solidFill>
                <a:latin typeface="Courier New" panose="02070309020205020404" pitchFamily="49" charset="0"/>
              </a:rPr>
              <a:t>( “...” ); }</a:t>
            </a:r>
          </a:p>
          <a:p>
            <a:r>
              <a:rPr lang="en-US" altLang="en-US" sz="1600" b="1" i="0" dirty="0">
                <a:solidFill>
                  <a:schemeClr val="accent2"/>
                </a:solidFill>
                <a:latin typeface="Courier New" panose="02070309020205020404" pitchFamily="49" charset="0"/>
              </a:rPr>
              <a:t>      ...</a:t>
            </a:r>
          </a:p>
          <a:p>
            <a:r>
              <a:rPr lang="en-US" altLang="en-US" sz="1600" b="1" i="0" dirty="0">
                <a:solidFill>
                  <a:schemeClr val="accent2"/>
                </a:solidFill>
                <a:latin typeface="Courier New" panose="02070309020205020404" pitchFamily="49" charset="0"/>
              </a:rPr>
              <a:t>   } else { if ( </a:t>
            </a:r>
            <a:r>
              <a:rPr lang="en-US" altLang="en-US" sz="1600" b="1" i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IsMobilePayment</a:t>
            </a:r>
            <a:r>
              <a:rPr lang="en-US" altLang="en-US" sz="1600" b="1" i="0" dirty="0">
                <a:solidFill>
                  <a:schemeClr val="accent2"/>
                </a:solidFill>
                <a:latin typeface="Courier New" panose="02070309020205020404" pitchFamily="49" charset="0"/>
              </a:rPr>
              <a:t>() ) {</a:t>
            </a:r>
          </a:p>
          <a:p>
            <a:r>
              <a:rPr lang="en-US" altLang="en-US" sz="1600" b="1" i="0" dirty="0">
                <a:solidFill>
                  <a:schemeClr val="accent2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600" b="1" i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discountFactor</a:t>
            </a:r>
            <a:r>
              <a:rPr lang="en-US" altLang="en-US" sz="1600" b="1" i="0" dirty="0">
                <a:solidFill>
                  <a:schemeClr val="accent2"/>
                </a:solidFill>
                <a:latin typeface="Courier New" panose="02070309020205020404" pitchFamily="49" charset="0"/>
              </a:rPr>
              <a:t> = 0.9;</a:t>
            </a:r>
          </a:p>
          <a:p>
            <a:r>
              <a:rPr lang="en-US" altLang="en-US" sz="1600" b="1" i="0" dirty="0">
                <a:solidFill>
                  <a:schemeClr val="accent2"/>
                </a:solidFill>
                <a:latin typeface="Courier New" panose="02070309020205020404" pitchFamily="49" charset="0"/>
              </a:rPr>
              <a:t>      XXX </a:t>
            </a:r>
          </a:p>
          <a:p>
            <a:r>
              <a:rPr lang="en-US" altLang="en-US" sz="1600" b="1" i="0" dirty="0">
                <a:solidFill>
                  <a:schemeClr val="accent2"/>
                </a:solidFill>
                <a:latin typeface="Courier New" panose="02070309020205020404" pitchFamily="49" charset="0"/>
              </a:rPr>
              <a:t>} else { ... }</a:t>
            </a:r>
            <a:endParaRPr lang="en-US" altLang="en-US" sz="1600" i="0" dirty="0">
              <a:latin typeface="Courier New" panose="02070309020205020404" pitchFamily="49" charset="0"/>
            </a:endParaRPr>
          </a:p>
        </p:txBody>
      </p:sp>
      <p:sp>
        <p:nvSpPr>
          <p:cNvPr id="823301" name="Text Box 5"/>
          <p:cNvSpPr txBox="1">
            <a:spLocks noChangeArrowheads="1"/>
          </p:cNvSpPr>
          <p:nvPr/>
        </p:nvSpPr>
        <p:spPr bwMode="auto">
          <a:xfrm>
            <a:off x="5256212" y="6105869"/>
            <a:ext cx="3887788" cy="730250"/>
          </a:xfrm>
          <a:prstGeom prst="rect">
            <a:avLst/>
          </a:prstGeom>
          <a:solidFill>
            <a:srgbClr val="FF99CC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Tell me what options are set in the XXX code ? Difficult, huh?</a:t>
            </a:r>
          </a:p>
        </p:txBody>
      </p:sp>
    </p:spTree>
    <p:extLst>
      <p:ext uri="{BB962C8B-B14F-4D97-AF65-F5344CB8AC3E}">
        <p14:creationId xmlns:p14="http://schemas.microsoft.com/office/powerpoint/2010/main" val="3664367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2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0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Liability: Responsibility</a:t>
            </a:r>
            <a:endParaRPr lang="en-US" altLang="en-US" dirty="0"/>
          </a:p>
        </p:txBody>
      </p:sp>
      <p:sp>
        <p:nvSpPr>
          <p:cNvPr id="2867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Responsibility erosion (“feature creep”)</a:t>
            </a:r>
          </a:p>
          <a:p>
            <a:pPr lvl="1" eaLnBrk="1" hangingPunct="1"/>
            <a:r>
              <a:rPr lang="en-US" altLang="en-US" dirty="0"/>
              <a:t>Let us review what the responsibilities of the parking machine really is now: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E08BFD-41E5-4DDA-9C19-BC1C4457CB5C}" type="slidenum">
              <a:rPr lang="en-GB" altLang="en-US" sz="1400"/>
              <a:pPr/>
              <a:t>25</a:t>
            </a:fld>
            <a:endParaRPr lang="en-GB" altLang="en-US" sz="1400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338263" y="3213100"/>
            <a:ext cx="1785937" cy="715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a-DK" altLang="en-US" sz="1600" i="0" dirty="0">
                <a:latin typeface="Lucida Console" panose="020B0609040504020204" pitchFamily="49" charset="0"/>
              </a:rPr>
              <a:t>&lt;&lt;interface&gt;&gt;</a:t>
            </a:r>
          </a:p>
          <a:p>
            <a:pPr algn="ctr">
              <a:spcBef>
                <a:spcPct val="50000"/>
              </a:spcBef>
            </a:pPr>
            <a:r>
              <a:rPr lang="da-DK" altLang="en-US" sz="1600" i="0" dirty="0">
                <a:latin typeface="Lucida Console" panose="020B0609040504020204" pitchFamily="49" charset="0"/>
              </a:rPr>
              <a:t>PayStation</a:t>
            </a:r>
            <a:endParaRPr lang="en-US" altLang="en-US" sz="1600" i="0" dirty="0">
              <a:latin typeface="Lucida Console" panose="020B0609040504020204" pitchFamily="49" charset="0"/>
            </a:endParaRPr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1093788" y="3944938"/>
            <a:ext cx="7392987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da-DK" altLang="en-US" b="1" i="0">
                <a:solidFill>
                  <a:schemeClr val="tx2"/>
                </a:solidFill>
              </a:rPr>
              <a:t>Responsibility</a:t>
            </a:r>
          </a:p>
          <a:p>
            <a:pPr>
              <a:spcBef>
                <a:spcPct val="20000"/>
              </a:spcBef>
              <a:buFont typeface="Symbol" panose="05050102010706020507" pitchFamily="18" charset="2"/>
              <a:buAutoNum type="arabicPeriod"/>
            </a:pPr>
            <a:r>
              <a:rPr lang="da-DK" altLang="en-US" b="1" i="0">
                <a:solidFill>
                  <a:schemeClr val="tx2"/>
                </a:solidFill>
              </a:rPr>
              <a:t>Accept payment</a:t>
            </a:r>
          </a:p>
          <a:p>
            <a:pPr>
              <a:spcBef>
                <a:spcPct val="20000"/>
              </a:spcBef>
              <a:buFont typeface="Symbol" panose="05050102010706020507" pitchFamily="18" charset="2"/>
              <a:buAutoNum type="arabicPeriod"/>
            </a:pPr>
            <a:r>
              <a:rPr lang="da-DK" altLang="en-US" b="1" i="0">
                <a:solidFill>
                  <a:schemeClr val="tx2"/>
                </a:solidFill>
              </a:rPr>
              <a:t>Handle transactions</a:t>
            </a:r>
          </a:p>
          <a:p>
            <a:pPr>
              <a:spcBef>
                <a:spcPct val="20000"/>
              </a:spcBef>
              <a:buFont typeface="Symbol" panose="05050102010706020507" pitchFamily="18" charset="2"/>
              <a:buAutoNum type="arabicPeriod"/>
            </a:pPr>
            <a:r>
              <a:rPr lang="da-DK" altLang="en-US" b="1" i="0">
                <a:solidFill>
                  <a:schemeClr val="tx2"/>
                </a:solidFill>
              </a:rPr>
              <a:t>Know time bought</a:t>
            </a:r>
          </a:p>
          <a:p>
            <a:pPr>
              <a:spcBef>
                <a:spcPct val="20000"/>
              </a:spcBef>
              <a:buFont typeface="Symbol" panose="05050102010706020507" pitchFamily="18" charset="2"/>
              <a:buAutoNum type="arabicPeriod"/>
            </a:pPr>
            <a:r>
              <a:rPr lang="da-DK" altLang="en-US" b="1" i="0">
                <a:solidFill>
                  <a:schemeClr val="tx2"/>
                </a:solidFill>
              </a:rPr>
              <a:t>Print recipt</a:t>
            </a:r>
          </a:p>
          <a:p>
            <a:pPr>
              <a:spcBef>
                <a:spcPct val="20000"/>
              </a:spcBef>
              <a:buFont typeface="Symbol" panose="05050102010706020507" pitchFamily="18" charset="2"/>
              <a:buAutoNum type="arabicPeriod"/>
            </a:pPr>
            <a:r>
              <a:rPr lang="da-DK" altLang="en-US" sz="2400" b="1" i="0">
                <a:solidFill>
                  <a:srgbClr val="CC0000"/>
                </a:solidFill>
              </a:rPr>
              <a:t>Handle variations for Alphatown and Betatown</a:t>
            </a:r>
          </a:p>
        </p:txBody>
      </p:sp>
      <p:sp>
        <p:nvSpPr>
          <p:cNvPr id="821254" name="Text Box 6"/>
          <p:cNvSpPr txBox="1">
            <a:spLocks noChangeArrowheads="1"/>
          </p:cNvSpPr>
          <p:nvPr/>
        </p:nvSpPr>
        <p:spPr bwMode="auto">
          <a:xfrm>
            <a:off x="4500563" y="3213100"/>
            <a:ext cx="4176712" cy="2254250"/>
          </a:xfrm>
          <a:prstGeom prst="rect">
            <a:avLst/>
          </a:prstGeom>
          <a:solidFill>
            <a:srgbClr val="FF99CC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Wait a few month and</a:t>
            </a:r>
          </a:p>
          <a:p>
            <a:r>
              <a:rPr lang="en-US" altLang="en-US"/>
              <a:t>the machine is also responsible for parsing XML files, printing</a:t>
            </a:r>
          </a:p>
          <a:p>
            <a:r>
              <a:rPr lang="en-US" altLang="en-US"/>
              <a:t>debug statements in the </a:t>
            </a:r>
          </a:p>
          <a:p>
            <a:r>
              <a:rPr lang="en-US" altLang="en-US"/>
              <a:t>console, updating a database, and handle  transactions over mobile SMS network !</a:t>
            </a:r>
          </a:p>
        </p:txBody>
      </p:sp>
    </p:spTree>
    <p:extLst>
      <p:ext uri="{BB962C8B-B14F-4D97-AF65-F5344CB8AC3E}">
        <p14:creationId xmlns:p14="http://schemas.microsoft.com/office/powerpoint/2010/main" val="874596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2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Liability: Composition Problem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Composition problem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 rate model that is a combination of existing ones leads to code duplication [can be avoided by making private methods in the class]</a:t>
            </a:r>
          </a:p>
          <a:p>
            <a:pPr lvl="1" eaLnBrk="1" hangingPunct="1"/>
            <a:r>
              <a:rPr lang="en-US" altLang="en-US" dirty="0"/>
              <a:t>Example of much worse situation will be dealt with later...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0A9FE7-B35F-4CB9-90C8-DBF5414DF321}" type="slidenum">
              <a:rPr lang="en-GB" altLang="en-US" sz="1400"/>
              <a:pPr/>
              <a:t>26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70430547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compilation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 C and C++ you may alternatively use #ifdef’s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analysis is basically the same as for parameterization, except that there is no performance penalty --- but choice of which model to be used cannot be made at run-time.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b="1" i="1"/>
              <a:t>Note: Embedded software where memory footprint of code is important this may be the solution far superior to a pattern based solution!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5239D8-C90A-45D6-9A94-B7FB405B9BC2}" type="slidenum">
              <a:rPr lang="en-GB" altLang="en-US" sz="1400"/>
              <a:pPr/>
              <a:t>27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78026924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7BF395-21F8-4D3E-8BF7-BD266347F350}" type="slidenum">
              <a:rPr lang="en-GB" altLang="en-US" sz="1400"/>
              <a:pPr/>
              <a:t>28</a:t>
            </a:fld>
            <a:endParaRPr lang="en-GB" altLang="en-US" sz="1400"/>
          </a:p>
        </p:txBody>
      </p:sp>
      <p:pic>
        <p:nvPicPr>
          <p:cNvPr id="317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200150"/>
            <a:ext cx="654367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585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Example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altLang="en-US" dirty="0"/>
              <a:t>Data from ”reality”</a:t>
            </a:r>
          </a:p>
          <a:p>
            <a:pPr lvl="1"/>
            <a:r>
              <a:rPr lang="da-DK" altLang="en-US" dirty="0"/>
              <a:t>600.000 lines of C++</a:t>
            </a:r>
          </a:p>
          <a:p>
            <a:pPr lvl="2"/>
            <a:r>
              <a:rPr lang="da-DK" altLang="en-US" dirty="0"/>
              <a:t>1.300 classes</a:t>
            </a:r>
          </a:p>
          <a:p>
            <a:pPr lvl="2"/>
            <a:r>
              <a:rPr lang="da-DK" altLang="en-US" dirty="0"/>
              <a:t>2.400 files</a:t>
            </a:r>
          </a:p>
          <a:p>
            <a:pPr lvl="1"/>
            <a:r>
              <a:rPr lang="da-DK" altLang="en-US" dirty="0"/>
              <a:t>60.000 staff-days for development</a:t>
            </a:r>
          </a:p>
          <a:p>
            <a:pPr lvl="1"/>
            <a:r>
              <a:rPr lang="da-DK" altLang="en-US" dirty="0"/>
              <a:t>3 sites of development</a:t>
            </a:r>
          </a:p>
          <a:p>
            <a:r>
              <a:rPr lang="da-DK" altLang="en-US" dirty="0"/>
              <a:t>432 parameters (”compile-flags”) must be set to determine the specific variant of the product</a:t>
            </a:r>
          </a:p>
          <a:p>
            <a:pPr lvl="1"/>
            <a:r>
              <a:rPr lang="da-DK" altLang="en-US" dirty="0"/>
              <a:t>All defined in a make-file (~ build.xml)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59B529-1686-4352-A7A5-E5D0F9415605}" type="slidenum">
              <a:rPr lang="en-GB" altLang="en-US" sz="1400"/>
              <a:pPr/>
              <a:t>29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40517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Requirement Variants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Four Development Models</a:t>
            </a:r>
          </a:p>
        </p:txBody>
      </p:sp>
    </p:spTree>
    <p:extLst>
      <p:ext uri="{BB962C8B-B14F-4D97-AF65-F5344CB8AC3E}">
        <p14:creationId xmlns:p14="http://schemas.microsoft.com/office/powerpoint/2010/main" val="361041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Model 3: Polymorphic Solution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GB" altLang="en-US" i="1" dirty="0"/>
          </a:p>
        </p:txBody>
      </p:sp>
    </p:spTree>
    <p:extLst>
      <p:ext uri="{BB962C8B-B14F-4D97-AF65-F5344CB8AC3E}">
        <p14:creationId xmlns:p14="http://schemas.microsoft.com/office/powerpoint/2010/main" val="2439899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Model 3: Polymorphic proposal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Subclass and override!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2E49E5-690A-4A43-9BB9-AAC6613B4558}" type="slidenum">
              <a:rPr lang="en-GB" altLang="en-US" sz="1400"/>
              <a:pPr/>
              <a:t>31</a:t>
            </a:fld>
            <a:endParaRPr lang="en-GB" altLang="en-US" sz="1400"/>
          </a:p>
        </p:txBody>
      </p:sp>
      <p:pic>
        <p:nvPicPr>
          <p:cNvPr id="3584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04167"/>
            <a:ext cx="56959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59100"/>
            <a:ext cx="67246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86106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Instantiation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Henrik </a:t>
            </a:r>
            <a:r>
              <a:rPr lang="en-GB" dirty="0" err="1"/>
              <a:t>Bærbak</a:t>
            </a:r>
            <a:r>
              <a:rPr lang="en-GB" dirty="0"/>
              <a:t> Christensen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1441CE-AD2E-4A75-99EA-B9EEBECF7278}" type="slidenum">
              <a:rPr lang="en-GB" altLang="en-US" sz="1400"/>
              <a:pPr/>
              <a:t>32</a:t>
            </a:fld>
            <a:endParaRPr lang="en-GB" altLang="en-US" sz="1400"/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1905000" y="5535612"/>
            <a:ext cx="5157788" cy="8509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3" tIns="44423" rIns="90433" bIns="44423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i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i="0">
                <a:solidFill>
                  <a:srgbClr val="000066"/>
                </a:solidFill>
                <a:latin typeface="Courier New" panose="02070309020205020404" pitchFamily="49" charset="0"/>
              </a:rPr>
              <a:t>Instantiation:</a:t>
            </a:r>
            <a:endParaRPr lang="en-US" altLang="en-US" sz="1600" i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r>
              <a:rPr lang="en-US" altLang="en-US" sz="1600" i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i="0">
                <a:solidFill>
                  <a:srgbClr val="000066"/>
                </a:solidFill>
                <a:latin typeface="Courier New" panose="02070309020205020404" pitchFamily="49" charset="0"/>
              </a:rPr>
              <a:t>PayStation ps_subclass =</a:t>
            </a:r>
          </a:p>
          <a:p>
            <a:r>
              <a:rPr lang="en-US" altLang="en-US" sz="1600" b="1" i="0">
                <a:solidFill>
                  <a:srgbClr val="000066"/>
                </a:solidFill>
                <a:latin typeface="Courier New" panose="02070309020205020404" pitchFamily="49" charset="0"/>
              </a:rPr>
              <a:t>	new PayStationProgressivePrice();</a:t>
            </a:r>
            <a:endParaRPr lang="en-US" altLang="en-US" sz="1600" i="0">
              <a:solidFill>
                <a:srgbClr val="000066"/>
              </a:solidFill>
              <a:latin typeface="Courier New" panose="02070309020205020404" pitchFamily="49" charset="0"/>
            </a:endParaRP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428625" y="1428750"/>
            <a:ext cx="7712075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3" tIns="44423" rIns="90433" bIns="44423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i="0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i="0" dirty="0">
                <a:solidFill>
                  <a:srgbClr val="000066"/>
                </a:solidFill>
                <a:latin typeface="Courier New" panose="02070309020205020404" pitchFamily="49" charset="0"/>
              </a:rPr>
              <a:t>Functionality selection + implementation:</a:t>
            </a:r>
            <a:r>
              <a:rPr lang="en-US" altLang="en-US" sz="1600" i="0" dirty="0"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1600" i="0" dirty="0">
                <a:latin typeface="Courier New" panose="02070309020205020404" pitchFamily="49" charset="0"/>
              </a:rPr>
              <a:t>  </a:t>
            </a:r>
            <a:r>
              <a:rPr lang="en-US" altLang="en-US" sz="1600" i="0" dirty="0">
                <a:solidFill>
                  <a:srgbClr val="000066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600" i="0" dirty="0" err="1">
                <a:solidFill>
                  <a:srgbClr val="000066"/>
                </a:solidFill>
                <a:latin typeface="Courier New" panose="02070309020205020404" pitchFamily="49" charset="0"/>
              </a:rPr>
              <a:t>PayStationProgressivePrice</a:t>
            </a:r>
            <a:r>
              <a:rPr lang="en-US" altLang="en-US" sz="1600" i="0" dirty="0">
                <a:solidFill>
                  <a:srgbClr val="000066"/>
                </a:solidFill>
                <a:latin typeface="Courier New" panose="02070309020205020404" pitchFamily="49" charset="0"/>
              </a:rPr>
              <a:t> : </a:t>
            </a:r>
            <a:r>
              <a:rPr lang="en-US" altLang="en-US" sz="1600" i="0" dirty="0" err="1">
                <a:solidFill>
                  <a:srgbClr val="000066"/>
                </a:solidFill>
                <a:latin typeface="Courier New" panose="02070309020205020404" pitchFamily="49" charset="0"/>
              </a:rPr>
              <a:t>PayStationImpl</a:t>
            </a:r>
            <a:r>
              <a:rPr lang="en-US" altLang="en-US" sz="1600" i="0" dirty="0">
                <a:solidFill>
                  <a:srgbClr val="000066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altLang="en-US" sz="1600" i="0" dirty="0">
                <a:solidFill>
                  <a:srgbClr val="000066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sz="1600" i="0" dirty="0" err="1">
                <a:solidFill>
                  <a:srgbClr val="000066"/>
                </a:solidFill>
                <a:latin typeface="Courier New" panose="02070309020205020404" pitchFamily="49" charset="0"/>
              </a:rPr>
              <a:t>PayStationProgressivePrice</a:t>
            </a:r>
            <a:r>
              <a:rPr lang="en-US" altLang="en-US" sz="1600" i="0" dirty="0">
                <a:solidFill>
                  <a:srgbClr val="000066"/>
                </a:solidFill>
                <a:latin typeface="Courier New" panose="02070309020205020404" pitchFamily="49" charset="0"/>
              </a:rPr>
              <a:t>() : base() {}</a:t>
            </a:r>
          </a:p>
          <a:p>
            <a:endParaRPr lang="en-US" altLang="en-US" sz="1600" i="0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r>
              <a:rPr lang="en-US" altLang="en-US" sz="1600" i="0" dirty="0">
                <a:solidFill>
                  <a:srgbClr val="000066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 i="0" dirty="0">
                <a:solidFill>
                  <a:srgbClr val="000066"/>
                </a:solidFill>
                <a:latin typeface="Courier New" panose="02070309020205020404" pitchFamily="49" charset="0"/>
              </a:rPr>
              <a:t>override protected </a:t>
            </a:r>
            <a:r>
              <a:rPr lang="en-US" altLang="en-US" sz="1600" b="1" i="0" dirty="0" err="1">
                <a:solidFill>
                  <a:srgbClr val="000066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i="0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i="0" dirty="0" err="1">
                <a:solidFill>
                  <a:srgbClr val="000066"/>
                </a:solidFill>
                <a:latin typeface="Courier New" panose="02070309020205020404" pitchFamily="49" charset="0"/>
              </a:rPr>
              <a:t>calculateTime</a:t>
            </a:r>
            <a:r>
              <a:rPr lang="en-US" altLang="en-US" sz="1600" b="1" i="0" dirty="0">
                <a:solidFill>
                  <a:srgbClr val="000066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i="0" dirty="0" err="1">
                <a:solidFill>
                  <a:srgbClr val="000066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i="0" dirty="0">
                <a:solidFill>
                  <a:srgbClr val="0000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i="0" dirty="0" err="1">
                <a:solidFill>
                  <a:srgbClr val="000066"/>
                </a:solidFill>
                <a:latin typeface="Courier New" panose="02070309020205020404" pitchFamily="49" charset="0"/>
              </a:rPr>
              <a:t>insertedSoFar</a:t>
            </a:r>
            <a:r>
              <a:rPr lang="en-US" altLang="en-US" sz="1600" b="1" i="0" dirty="0">
                <a:solidFill>
                  <a:srgbClr val="000066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600" i="0" dirty="0">
                <a:solidFill>
                  <a:srgbClr val="000066"/>
                </a:solidFill>
                <a:latin typeface="Courier New" panose="02070309020205020404" pitchFamily="49" charset="0"/>
              </a:rPr>
              <a:t> {</a:t>
            </a:r>
          </a:p>
          <a:p>
            <a:endParaRPr lang="en-US" altLang="en-US" sz="1600" i="0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endParaRPr lang="en-US" altLang="en-US" sz="1600" i="0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endParaRPr lang="en-US" altLang="en-US" sz="1600" i="0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endParaRPr lang="en-US" altLang="en-US" sz="1600" i="0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endParaRPr lang="en-US" altLang="en-US" sz="1600" i="0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endParaRPr lang="en-US" altLang="en-US" sz="1600" i="0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endParaRPr lang="en-US" altLang="en-US" sz="1600" i="0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endParaRPr lang="en-US" altLang="en-US" sz="1600" i="0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endParaRPr lang="en-US" altLang="en-US" sz="1600" i="0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r>
              <a:rPr lang="en-US" altLang="en-US" sz="1600" i="0" dirty="0">
                <a:solidFill>
                  <a:srgbClr val="000066"/>
                </a:solidFill>
                <a:latin typeface="Courier New" panose="02070309020205020404" pitchFamily="49" charset="0"/>
              </a:rPr>
              <a:t>    </a:t>
            </a:r>
          </a:p>
          <a:p>
            <a:endParaRPr lang="en-US" altLang="en-US" sz="1600" i="0" dirty="0">
              <a:solidFill>
                <a:srgbClr val="000066"/>
              </a:solidFill>
              <a:latin typeface="Courier New" panose="02070309020205020404" pitchFamily="49" charset="0"/>
            </a:endParaRPr>
          </a:p>
          <a:p>
            <a:r>
              <a:rPr lang="en-US" altLang="en-US" sz="1600" i="0" dirty="0">
                <a:solidFill>
                  <a:srgbClr val="000066"/>
                </a:solidFill>
                <a:latin typeface="Courier New" panose="02070309020205020404" pitchFamily="49" charset="0"/>
              </a:rPr>
              <a:t>   }</a:t>
            </a:r>
          </a:p>
          <a:p>
            <a:r>
              <a:rPr lang="en-US" altLang="en-US" sz="1600" i="0" dirty="0">
                <a:solidFill>
                  <a:srgbClr val="000066"/>
                </a:solidFill>
                <a:latin typeface="Courier New" panose="02070309020205020404" pitchFamily="49" charset="0"/>
              </a:rPr>
              <a:t>      </a:t>
            </a:r>
          </a:p>
        </p:txBody>
      </p:sp>
      <p:pic>
        <p:nvPicPr>
          <p:cNvPr id="368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2708275"/>
            <a:ext cx="7991475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35923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Analysis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GB" altLang="en-US" dirty="0"/>
              <a:t>Benefits</a:t>
            </a:r>
          </a:p>
          <a:p>
            <a:pPr lvl="1" eaLnBrk="1" hangingPunct="1"/>
            <a:r>
              <a:rPr lang="en-GB" altLang="en-US" dirty="0"/>
              <a:t>Avoid multiple maintenance</a:t>
            </a:r>
          </a:p>
          <a:p>
            <a:pPr lvl="1" eaLnBrk="1" hangingPunct="1"/>
            <a:r>
              <a:rPr lang="en-GB" altLang="en-US" dirty="0"/>
              <a:t>Reliability concern</a:t>
            </a:r>
          </a:p>
          <a:p>
            <a:pPr lvl="1" eaLnBrk="1" hangingPunct="1"/>
            <a:r>
              <a:rPr lang="en-GB" altLang="en-US" dirty="0"/>
              <a:t>Code readability</a:t>
            </a:r>
          </a:p>
          <a:p>
            <a:pPr lvl="1"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Liabilities</a:t>
            </a:r>
          </a:p>
          <a:p>
            <a:pPr lvl="1" eaLnBrk="1" hangingPunct="1"/>
            <a:r>
              <a:rPr lang="en-GB" altLang="en-US" dirty="0"/>
              <a:t>Increased number of classes</a:t>
            </a:r>
          </a:p>
          <a:p>
            <a:pPr lvl="1" eaLnBrk="1" hangingPunct="1"/>
            <a:r>
              <a:rPr lang="en-GB" altLang="en-US" dirty="0"/>
              <a:t>Inheritance relation spent on single variation type</a:t>
            </a:r>
          </a:p>
          <a:p>
            <a:pPr lvl="1" eaLnBrk="1" hangingPunct="1"/>
            <a:r>
              <a:rPr lang="en-GB" altLang="en-US" dirty="0"/>
              <a:t>Reuse across variants difficult</a:t>
            </a:r>
          </a:p>
          <a:p>
            <a:pPr lvl="1" eaLnBrk="1" hangingPunct="1"/>
            <a:r>
              <a:rPr lang="en-GB" altLang="en-US" dirty="0"/>
              <a:t>Compile-time binding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431CEE-8B66-4F68-8CE5-398D5BF996E3}" type="slidenum">
              <a:rPr lang="en-GB" altLang="en-US" sz="1400"/>
              <a:pPr/>
              <a:t>33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635433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Benefits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dirty="0">
                <a:sym typeface="Wingdings" panose="05000000000000000000" pitchFamily="2" charset="2"/>
              </a:rPr>
              <a:t> </a:t>
            </a:r>
            <a:r>
              <a:rPr lang="en-GB" altLang="en-US" dirty="0"/>
              <a:t>Reliability concern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The first time I add a new rate policy I </a:t>
            </a:r>
            <a:r>
              <a:rPr lang="en-GB" altLang="en-US" i="1" dirty="0"/>
              <a:t>change by modification!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dirty="0"/>
              <a:t>I have to refactor the code to introduce the new private method </a:t>
            </a:r>
            <a:r>
              <a:rPr lang="en-GB" altLang="en-US" i="1" dirty="0" err="1"/>
              <a:t>calculateTime</a:t>
            </a:r>
            <a:endParaRPr lang="en-GB" altLang="en-US" i="1" dirty="0"/>
          </a:p>
          <a:p>
            <a:pPr>
              <a:lnSpc>
                <a:spcPct val="90000"/>
              </a:lnSpc>
            </a:pPr>
            <a:r>
              <a:rPr lang="en-GB" altLang="en-US" b="1" i="1" dirty="0"/>
              <a:t>Change by addition, not by modification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All following new requirements regarding rate policies can be handled by </a:t>
            </a:r>
            <a:r>
              <a:rPr lang="en-GB" altLang="en-US" b="1" dirty="0"/>
              <a:t>adding</a:t>
            </a:r>
            <a:r>
              <a:rPr lang="en-GB" altLang="en-US" dirty="0"/>
              <a:t> new subclasses, not by </a:t>
            </a:r>
            <a:r>
              <a:rPr lang="en-GB" altLang="en-US" b="1" dirty="0"/>
              <a:t>modifying </a:t>
            </a:r>
            <a:r>
              <a:rPr lang="en-GB" altLang="en-US" dirty="0"/>
              <a:t>existing classes.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Thus, no fear of introducing defects in existing software; no regression testing, no reviews.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491F75-B096-47AB-8A23-F63A02065707}" type="slidenum">
              <a:rPr lang="en-GB" altLang="en-US" sz="1400"/>
              <a:pPr/>
              <a:t>34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629755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Benefits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sym typeface="Wingdings" panose="05000000000000000000" pitchFamily="2" charset="2"/>
              </a:rPr>
              <a:t> </a:t>
            </a:r>
            <a:r>
              <a:rPr lang="en-GB" altLang="en-US"/>
              <a:t>Readability</a:t>
            </a:r>
          </a:p>
          <a:p>
            <a:pPr lvl="1" eaLnBrk="1" hangingPunct="1"/>
            <a:r>
              <a:rPr lang="en-GB" altLang="en-US"/>
              <a:t>There is no code bloating from introduction conditional statements</a:t>
            </a:r>
          </a:p>
          <a:p>
            <a:pPr lvl="1" eaLnBrk="1" hangingPunct="1"/>
            <a:endParaRPr lang="en-GB" altLang="en-US"/>
          </a:p>
          <a:p>
            <a:pPr lvl="1" eaLnBrk="1" hangingPunct="1"/>
            <a:r>
              <a:rPr lang="en-GB" altLang="en-US"/>
              <a:t>I simply add new classes instead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B78FEF-8A60-495D-94C0-2B2C2AD11B86}" type="slidenum">
              <a:rPr lang="en-GB" altLang="en-US" sz="1400"/>
              <a:pPr/>
              <a:t>35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834710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Liabilities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sym typeface="Wingdings" panose="05000000000000000000" pitchFamily="2" charset="2"/>
              </a:rPr>
              <a:t> </a:t>
            </a:r>
            <a:r>
              <a:rPr lang="en-GB" altLang="en-US"/>
              <a:t>Increased number of classes</a:t>
            </a:r>
          </a:p>
          <a:p>
            <a:pPr lvl="1" eaLnBrk="1" hangingPunct="1"/>
            <a:r>
              <a:rPr lang="en-GB" altLang="en-US"/>
              <a:t>I have to add one new class for each rate policy variant</a:t>
            </a:r>
          </a:p>
          <a:p>
            <a:pPr lvl="1" eaLnBrk="1" hangingPunct="1"/>
            <a:endParaRPr lang="en-GB" altLang="en-US"/>
          </a:p>
          <a:p>
            <a:pPr lvl="1" eaLnBrk="1" hangingPunct="1"/>
            <a:r>
              <a:rPr lang="en-GB" altLang="en-US"/>
              <a:t>thus instead of 43 if statements in one class I get 43 subclasses to 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459C09-1377-4062-B5EE-7BE3B797E780}" type="slidenum">
              <a:rPr lang="en-GB" altLang="en-US" sz="1400"/>
              <a:pPr/>
              <a:t>36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066624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Liabilities</a:t>
            </a:r>
          </a:p>
        </p:txBody>
      </p:sp>
      <p:sp>
        <p:nvSpPr>
          <p:cNvPr id="8263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sym typeface="Wingdings" panose="05000000000000000000" pitchFamily="2" charset="2"/>
              </a:rPr>
              <a:t> Spent inheritance on single variation type</a:t>
            </a:r>
            <a:endParaRPr lang="en-GB" altLang="en-US" dirty="0"/>
          </a:p>
          <a:p>
            <a:pPr lvl="1" eaLnBrk="1" hangingPunct="1"/>
            <a:r>
              <a:rPr lang="en-US" altLang="en-US" dirty="0"/>
              <a:t>You have “wasted” your single implementation-inheritance capability on one type of variation!</a:t>
            </a:r>
          </a:p>
          <a:p>
            <a:pPr lvl="2" eaLnBrk="1" hangingPunct="1"/>
            <a:r>
              <a:rPr lang="en-US" altLang="en-US" dirty="0"/>
              <a:t>The name is odd – isn’t it? </a:t>
            </a:r>
            <a:br>
              <a:rPr lang="en-US" altLang="en-US" dirty="0"/>
            </a:br>
            <a:r>
              <a:rPr lang="en-US" altLang="en-US" dirty="0"/>
              <a:t>“</a:t>
            </a:r>
            <a:r>
              <a:rPr lang="en-US" altLang="en-US" dirty="0" err="1"/>
              <a:t>PayStationProgressivePrice</a:t>
            </a:r>
            <a:r>
              <a:rPr lang="en-US" altLang="en-US" dirty="0"/>
              <a:t>”</a:t>
            </a:r>
          </a:p>
          <a:p>
            <a:pPr lvl="2" eaLnBrk="1" hangingPunct="1"/>
            <a:r>
              <a:rPr lang="en-US" altLang="en-US" dirty="0"/>
              <a:t>What is next: “PayStationProgressivePriceButLiniarInWeekendsWithOracleDataBaseAccessDebuggingVersionAndBothCoinAndMobilePhonePaymentOptions”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6C1F2B-63F0-401B-8E34-02E491FADF69}" type="slidenum">
              <a:rPr lang="en-GB" altLang="en-US" sz="1400"/>
              <a:pPr/>
              <a:t>37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74286342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Liabilities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sym typeface="Wingdings" panose="05000000000000000000" pitchFamily="2" charset="2"/>
              </a:rPr>
              <a:t> Inheritance is a compile time binding</a:t>
            </a:r>
            <a:endParaRPr lang="en-GB" altLang="en-US" dirty="0"/>
          </a:p>
          <a:p>
            <a:pPr lvl="1"/>
            <a:r>
              <a:rPr lang="en-US" altLang="en-US" dirty="0"/>
              <a:t>you literally write “extends / :” in your editor !!!</a:t>
            </a:r>
          </a:p>
          <a:p>
            <a:pPr lvl="1" eaLnBrk="1" hangingPunct="1"/>
            <a:r>
              <a:rPr lang="en-US" altLang="en-US" dirty="0"/>
              <a:t>Thus you cannot change rate model except by rewriting code!</a:t>
            </a:r>
          </a:p>
          <a:p>
            <a:pPr lvl="2" eaLnBrk="1" hangingPunct="1"/>
            <a:r>
              <a:rPr lang="en-US" altLang="en-US" dirty="0"/>
              <a:t>Sorts of similar to  “change by modification </a:t>
            </a:r>
            <a:r>
              <a:rPr lang="en-US" altLang="en-US" dirty="0">
                <a:sym typeface="Wingdings" panose="05000000000000000000" pitchFamily="2" charset="2"/>
              </a:rPr>
              <a:t>”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Impossible to dynamically change rate policy at run-time or at start-up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8B0FFE-6327-4B67-A16F-C3A5C5957BC9}" type="slidenum">
              <a:rPr lang="en-GB" altLang="en-US" sz="1400"/>
              <a:pPr/>
              <a:t>38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68736555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Liabilities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>
                <a:sym typeface="Wingdings" panose="05000000000000000000" pitchFamily="2" charset="2"/>
              </a:rPr>
              <a:t> Reuse across variants is difficult</a:t>
            </a:r>
          </a:p>
          <a:p>
            <a:pPr lvl="1" eaLnBrk="1" hangingPunct="1"/>
            <a:r>
              <a:rPr lang="en-GB" altLang="en-US"/>
              <a:t>Gammatown</a:t>
            </a:r>
          </a:p>
          <a:p>
            <a:pPr lvl="2" eaLnBrk="1" hangingPunct="1"/>
            <a:r>
              <a:rPr lang="en-GB" altLang="en-US"/>
              <a:t>“We want a rate policy similar to Alphatown during weekdays but similar to Betatown during weekends.”</a:t>
            </a:r>
          </a:p>
          <a:p>
            <a:pPr lvl="1" eaLnBrk="1" hangingPunct="1"/>
            <a:r>
              <a:rPr lang="en-GB" altLang="en-US"/>
              <a:t>but some code is in one superclass and some in another subclass...</a:t>
            </a:r>
          </a:p>
          <a:p>
            <a:pPr lvl="1" eaLnBrk="1" hangingPunct="1"/>
            <a:endParaRPr lang="en-GB" altLang="en-US"/>
          </a:p>
          <a:p>
            <a:pPr lvl="1" eaLnBrk="1" hangingPunct="1"/>
            <a:r>
              <a:rPr lang="en-GB" altLang="en-US"/>
              <a:t>combining them will lead to a pretty odd design</a:t>
            </a:r>
          </a:p>
          <a:p>
            <a:pPr lvl="1" eaLnBrk="1" hangingPunct="1"/>
            <a:endParaRPr lang="en-GB" altLang="en-US"/>
          </a:p>
          <a:p>
            <a:pPr lvl="1" eaLnBrk="1" hangingPunct="1"/>
            <a:r>
              <a:rPr lang="en-GB" altLang="en-US"/>
              <a:t>or I have to refactor into an abstract superclass that contains the rate policies... But what do they do there?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04E443-7503-45A6-8748-BC9429826A35}" type="slidenum">
              <a:rPr lang="en-GB" altLang="en-US" sz="1400"/>
              <a:pPr/>
              <a:t>39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1169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Customer – </a:t>
            </a:r>
            <a:r>
              <a:rPr lang="en-GB" altLang="en-US" dirty="0" err="1"/>
              <a:t>Alphatown</a:t>
            </a:r>
            <a:r>
              <a:rPr lang="en-GB" altLang="en-US" dirty="0"/>
              <a:t> county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Customer – </a:t>
            </a:r>
            <a:r>
              <a:rPr lang="en-GB" altLang="en-US" i="1" dirty="0" err="1"/>
              <a:t>Alphatown</a:t>
            </a:r>
            <a:r>
              <a:rPr lang="en-GB" altLang="en-US" dirty="0"/>
              <a:t> county:</a:t>
            </a:r>
          </a:p>
          <a:p>
            <a:pPr eaLnBrk="1" hangingPunct="1"/>
            <a:r>
              <a:rPr lang="en-GB" altLang="en-US" dirty="0"/>
              <a:t>The pay station requirements:</a:t>
            </a:r>
          </a:p>
          <a:p>
            <a:pPr lvl="1" eaLnBrk="1" hangingPunct="1"/>
            <a:r>
              <a:rPr lang="en-GB" altLang="en-US" dirty="0"/>
              <a:t>accept coins for payment</a:t>
            </a:r>
          </a:p>
          <a:p>
            <a:pPr lvl="1" eaLnBrk="1" hangingPunct="1"/>
            <a:r>
              <a:rPr lang="en-GB" altLang="en-US" dirty="0"/>
              <a:t>show time bought</a:t>
            </a:r>
          </a:p>
          <a:p>
            <a:pPr lvl="1" eaLnBrk="1" hangingPunct="1"/>
            <a:r>
              <a:rPr lang="en-GB" altLang="en-US" dirty="0"/>
              <a:t>print parking time receipts</a:t>
            </a:r>
          </a:p>
          <a:p>
            <a:pPr lvl="1" eaLnBrk="1" hangingPunct="1"/>
            <a:r>
              <a:rPr lang="en-GB" altLang="en-US" i="1" dirty="0"/>
              <a:t>US: 2 minutes cost 5 cent</a:t>
            </a:r>
          </a:p>
          <a:p>
            <a:pPr lvl="1" eaLnBrk="1" hangingPunct="1"/>
            <a:r>
              <a:rPr lang="en-GB" altLang="en-US" dirty="0"/>
              <a:t>handle buy and cancel</a:t>
            </a:r>
          </a:p>
          <a:p>
            <a:pPr lvl="1" eaLnBrk="1" hangingPunct="1"/>
            <a:r>
              <a:rPr lang="en-GB" altLang="en-US" dirty="0"/>
              <a:t>maintenance (empty it)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211F50-D520-4B5E-9865-1566A2990ACB}" type="slidenum">
              <a:rPr lang="en-GB" altLang="en-US" sz="1400"/>
              <a:pPr/>
              <a:t>4</a:t>
            </a:fld>
            <a:endParaRPr lang="en-GB" altLang="en-US" sz="1400"/>
          </a:p>
        </p:txBody>
      </p:sp>
      <p:pic>
        <p:nvPicPr>
          <p:cNvPr id="12295" name="Picture 2" descr="PAu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65663"/>
            <a:ext cx="315436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96966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Model 4: Compositional Solution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dirty="0"/>
              <a:t>A fresh and new look at the problem</a:t>
            </a:r>
          </a:p>
        </p:txBody>
      </p:sp>
    </p:spTree>
    <p:extLst>
      <p:ext uri="{BB962C8B-B14F-4D97-AF65-F5344CB8AC3E}">
        <p14:creationId xmlns:p14="http://schemas.microsoft.com/office/powerpoint/2010/main" val="315875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/>
              <a:t>Proposal 4: Composition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341E26-4125-4FFE-B355-B8C6EB61481E}" type="slidenum">
              <a:rPr lang="en-GB" altLang="en-US" sz="1400"/>
              <a:pPr/>
              <a:t>41</a:t>
            </a:fld>
            <a:endParaRPr lang="en-GB" altLang="en-US" sz="1400"/>
          </a:p>
        </p:txBody>
      </p:sp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1000125" y="4214813"/>
            <a:ext cx="75596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33" tIns="44423" rIns="90433" bIns="44423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a-DK" altLang="en-US" sz="2500" i="0">
                <a:solidFill>
                  <a:srgbClr val="000066"/>
                </a:solidFill>
                <a:latin typeface="Tahoma" panose="020B0604030504040204" pitchFamily="34" charset="0"/>
              </a:rPr>
              <a:t>Golden rule: </a:t>
            </a:r>
            <a:r>
              <a:rPr lang="da-DK" altLang="en-US" sz="2500">
                <a:solidFill>
                  <a:srgbClr val="000066"/>
                </a:solidFill>
                <a:latin typeface="Tahoma" panose="020B0604030504040204" pitchFamily="34" charset="0"/>
              </a:rPr>
              <a:t>No abstraction should have too many responsibilities. Max 3 is a good rule of thumb…</a:t>
            </a:r>
          </a:p>
          <a:p>
            <a:endParaRPr lang="da-DK" altLang="en-US" sz="2500" i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r>
              <a:rPr lang="da-DK" altLang="en-US" sz="2500" i="0">
                <a:solidFill>
                  <a:srgbClr val="000066"/>
                </a:solidFill>
                <a:latin typeface="Tahoma" panose="020B0604030504040204" pitchFamily="34" charset="0"/>
              </a:rPr>
              <a:t>(Facade objects are an exception)</a:t>
            </a:r>
          </a:p>
        </p:txBody>
      </p:sp>
      <p:pic>
        <p:nvPicPr>
          <p:cNvPr id="48135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1428750"/>
            <a:ext cx="7947025" cy="1714500"/>
          </a:xfrm>
          <a:noFill/>
        </p:spPr>
      </p:pic>
    </p:spTree>
    <p:extLst>
      <p:ext uri="{BB962C8B-B14F-4D97-AF65-F5344CB8AC3E}">
        <p14:creationId xmlns:p14="http://schemas.microsoft.com/office/powerpoint/2010/main" val="364739816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Serving too many responsibilities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The reason that we have to </a:t>
            </a:r>
            <a:r>
              <a:rPr lang="en-GB" altLang="en-US" i="1" dirty="0"/>
              <a:t>modify code</a:t>
            </a:r>
            <a:r>
              <a:rPr lang="en-GB" altLang="en-US" dirty="0"/>
              <a:t> to handle the new requirement instead of </a:t>
            </a:r>
            <a:r>
              <a:rPr lang="en-GB" altLang="en-US" i="1" dirty="0"/>
              <a:t>adding code</a:t>
            </a:r>
            <a:r>
              <a:rPr lang="en-GB" altLang="en-US" dirty="0"/>
              <a:t> is because</a:t>
            </a:r>
          </a:p>
          <a:p>
            <a:pPr lvl="1"/>
            <a:r>
              <a:rPr lang="en-GB" altLang="en-US" i="1" dirty="0"/>
              <a:t>The change revolves around a responsibility (calculate parking time) that is buried within an abstraction and mixed up with many other responsibilities (print receipt, handle buy, etc.) !!!</a:t>
            </a:r>
            <a:endParaRPr lang="en-GB" altLang="en-US" dirty="0"/>
          </a:p>
          <a:p>
            <a:pPr eaLnBrk="1" hangingPunct="1"/>
            <a:r>
              <a:rPr lang="en-GB" altLang="en-US" dirty="0"/>
              <a:t>So: What do we do???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88FB24-2CE8-4288-B2C2-59915BD3614B}" type="slidenum">
              <a:rPr lang="en-GB" altLang="en-US" sz="1400"/>
              <a:pPr/>
              <a:t>42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422104954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dirty="0"/>
              <a:t>Divide responsibilities - compose them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 proposal is simply to </a:t>
            </a:r>
            <a:r>
              <a:rPr lang="en-GB" altLang="en-US" b="1" dirty="0"/>
              <a:t>Put the responsibility in its own abstraction / object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D7EE41-0494-4A0B-B155-00B8918D297F}" type="slidenum">
              <a:rPr lang="en-GB" altLang="en-US" sz="1400"/>
              <a:pPr/>
              <a:t>43</a:t>
            </a:fld>
            <a:endParaRPr lang="en-GB" altLang="en-US" sz="1400"/>
          </a:p>
        </p:txBody>
      </p:sp>
      <p:pic>
        <p:nvPicPr>
          <p:cNvPr id="5018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813752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82893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Delegation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2909AC-3069-42D9-87F2-862ED24464C0}" type="slidenum">
              <a:rPr lang="en-GB" altLang="en-US" sz="1400"/>
              <a:pPr/>
              <a:t>44</a:t>
            </a:fld>
            <a:endParaRPr lang="en-GB" altLang="en-US" sz="140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68413"/>
            <a:ext cx="7620000" cy="4981575"/>
          </a:xfrm>
        </p:spPr>
        <p:txBody>
          <a:bodyPr/>
          <a:lstStyle/>
          <a:p>
            <a:pPr eaLnBrk="1" hangingPunct="1"/>
            <a:r>
              <a:rPr lang="en-GB" altLang="en-US" dirty="0"/>
              <a:t>The basic principle is simple but powerful:</a:t>
            </a:r>
          </a:p>
          <a:p>
            <a:pPr lvl="1" eaLnBrk="1" hangingPunct="1"/>
            <a:r>
              <a:rPr lang="en-GB" altLang="en-US" dirty="0"/>
              <a:t>Instead of one object doing it all by itself, it </a:t>
            </a:r>
            <a:r>
              <a:rPr lang="en-GB" altLang="en-US" i="1" dirty="0"/>
              <a:t>asks</a:t>
            </a:r>
            <a:r>
              <a:rPr lang="en-GB" altLang="en-US" dirty="0"/>
              <a:t> another object to help out. Some of the job is handled by another “actor” – the </a:t>
            </a:r>
            <a:r>
              <a:rPr lang="en-GB" altLang="en-US" i="1" dirty="0"/>
              <a:t>delegate</a:t>
            </a:r>
            <a:endParaRPr lang="en-GB" altLang="en-US" dirty="0"/>
          </a:p>
          <a:p>
            <a:pPr eaLnBrk="1" hangingPunct="1"/>
            <a:r>
              <a:rPr lang="en-GB" altLang="en-US" dirty="0"/>
              <a:t>This principle has a name:</a:t>
            </a:r>
          </a:p>
        </p:txBody>
      </p:sp>
      <p:pic>
        <p:nvPicPr>
          <p:cNvPr id="51207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587" y="4419600"/>
            <a:ext cx="7362825" cy="1409700"/>
          </a:xfrm>
          <a:noFill/>
        </p:spPr>
      </p:pic>
    </p:spTree>
    <p:extLst>
      <p:ext uri="{BB962C8B-B14F-4D97-AF65-F5344CB8AC3E}">
        <p14:creationId xmlns:p14="http://schemas.microsoft.com/office/powerpoint/2010/main" val="2790464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Concrete behaviours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Responsibilities must be served by concrete behaviour in objects...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3BA945-1685-4487-91E2-F36A63F6E4CF}" type="slidenum">
              <a:rPr lang="en-GB" altLang="en-US" sz="1400"/>
              <a:pPr/>
              <a:t>45</a:t>
            </a:fld>
            <a:endParaRPr lang="en-GB" altLang="en-US" sz="1400"/>
          </a:p>
        </p:txBody>
      </p:sp>
      <p:pic>
        <p:nvPicPr>
          <p:cNvPr id="52231" name="Picture 13" descr="ps_compositional_proposal_f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" y="3200400"/>
            <a:ext cx="813593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13949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Code View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4213" y="1557338"/>
          <a:ext cx="7991475" cy="423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Paint Shop Pro Image" r:id="rId3" imgW="6663415" imgH="3531707" progId="PaintShopPro">
                  <p:embed/>
                </p:oleObj>
              </mc:Choice>
              <mc:Fallback>
                <p:oleObj name="Paint Shop Pro Image" r:id="rId3" imgW="6663415" imgH="3531707" progId="PaintShopPro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7991475" cy="423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47C29C-2A36-479C-9915-777C162092CC}" type="slidenum">
              <a:rPr lang="en-GB" altLang="en-US" sz="1400"/>
              <a:pPr/>
              <a:t>46</a:t>
            </a:fld>
            <a:endParaRPr lang="en-GB" altLang="en-US" sz="140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2484438" y="5516563"/>
            <a:ext cx="12954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33" tIns="44423" rIns="90433" bIns="44423">
            <a:spAutoFit/>
          </a:bodyPr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1763713" y="2781300"/>
            <a:ext cx="26638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33" tIns="44423" rIns="90433" bIns="44423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45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Behaviour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28688" y="1357313"/>
          <a:ext cx="7215187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Paint Shop Pro Image" r:id="rId3" imgW="5970732" imgH="4117073" progId="PaintShopPro">
                  <p:embed/>
                </p:oleObj>
              </mc:Choice>
              <mc:Fallback>
                <p:oleObj name="Paint Shop Pro Image" r:id="rId3" imgW="5970732" imgH="4117073" progId="PaintShopPro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357313"/>
                        <a:ext cx="7215187" cy="497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3D882D-F1BD-4044-B1AA-FAD1D833E2AA}" type="slidenum">
              <a:rPr lang="en-GB" altLang="en-US" sz="1400"/>
              <a:pPr/>
              <a:t>47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4062696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pay station needs to know which rate strategy object to use, of course!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i="1" dirty="0"/>
              <a:t>How do we tell it ???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69B50A-E18B-4F84-BD7F-C9C3E0DD193A}" type="slidenum">
              <a:rPr lang="en-GB" altLang="en-US" sz="1400"/>
              <a:pPr/>
              <a:t>48</a:t>
            </a:fld>
            <a:endParaRPr lang="en-GB" altLang="en-US" sz="1400"/>
          </a:p>
        </p:txBody>
      </p:sp>
      <p:pic>
        <p:nvPicPr>
          <p:cNvPr id="5325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56288" y="2997200"/>
            <a:ext cx="2963862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43308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pricing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Several possibilities</a:t>
            </a:r>
          </a:p>
          <a:p>
            <a:pPr lvl="1" eaLnBrk="1" hangingPunct="1"/>
            <a:r>
              <a:rPr lang="en-US" altLang="en-US" dirty="0"/>
              <a:t>Constructor</a:t>
            </a:r>
          </a:p>
          <a:p>
            <a:pPr lvl="1" eaLnBrk="1" hangingPunct="1"/>
            <a:r>
              <a:rPr lang="en-US" altLang="en-US" dirty="0"/>
              <a:t>Set-method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8A188F-B466-49B7-9808-F3A2188D3EEA}" type="slidenum">
              <a:rPr lang="en-GB" altLang="en-US" sz="1400"/>
              <a:pPr/>
              <a:t>49</a:t>
            </a:fld>
            <a:endParaRPr lang="en-GB" altLang="en-US" sz="1400"/>
          </a:p>
        </p:txBody>
      </p:sp>
      <p:sp>
        <p:nvSpPr>
          <p:cNvPr id="54279" name="Text Box 4"/>
          <p:cNvSpPr txBox="1">
            <a:spLocks noChangeArrowheads="1"/>
          </p:cNvSpPr>
          <p:nvPr/>
        </p:nvSpPr>
        <p:spPr bwMode="auto">
          <a:xfrm>
            <a:off x="1362868" y="3657600"/>
            <a:ext cx="641826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i="0" dirty="0">
                <a:solidFill>
                  <a:srgbClr val="000066"/>
                </a:solidFill>
                <a:latin typeface="Courier New" panose="02070309020205020404" pitchFamily="49" charset="0"/>
              </a:rPr>
              <a:t>Functionality selection:</a:t>
            </a:r>
            <a:r>
              <a:rPr lang="en-US" altLang="en-US" sz="1600" i="0" dirty="0">
                <a:latin typeface="Courier New" panose="02070309020205020404" pitchFamily="49" charset="0"/>
              </a:rPr>
              <a:t> </a:t>
            </a:r>
          </a:p>
          <a:p>
            <a:endParaRPr lang="en-US" altLang="en-US" sz="1600" i="0" dirty="0">
              <a:latin typeface="Courier New" panose="02070309020205020404" pitchFamily="49" charset="0"/>
            </a:endParaRPr>
          </a:p>
          <a:p>
            <a:r>
              <a:rPr lang="en-US" altLang="en-US" sz="1600" i="0" dirty="0">
                <a:latin typeface="Courier New" panose="02070309020205020404" pitchFamily="49" charset="0"/>
              </a:rPr>
              <a:t>// The rate calculation strategy used</a:t>
            </a:r>
          </a:p>
          <a:p>
            <a:r>
              <a:rPr lang="en-US" altLang="en-US" sz="1600" i="0" dirty="0" err="1">
                <a:latin typeface="Courier New" panose="02070309020205020404" pitchFamily="49" charset="0"/>
              </a:rPr>
              <a:t>RateStrategy</a:t>
            </a:r>
            <a:r>
              <a:rPr lang="en-US" altLang="en-US" sz="1600" i="0" dirty="0">
                <a:latin typeface="Courier New" panose="02070309020205020404" pitchFamily="49" charset="0"/>
              </a:rPr>
              <a:t> </a:t>
            </a:r>
            <a:r>
              <a:rPr lang="en-US" altLang="en-US" sz="1600" i="0" dirty="0" err="1">
                <a:latin typeface="Courier New" panose="02070309020205020404" pitchFamily="49" charset="0"/>
              </a:rPr>
              <a:t>rateStrategy</a:t>
            </a:r>
            <a:r>
              <a:rPr lang="en-US" altLang="en-US" sz="1600" i="0" dirty="0">
                <a:latin typeface="Courier New" panose="02070309020205020404" pitchFamily="49" charset="0"/>
              </a:rPr>
              <a:t>;</a:t>
            </a:r>
          </a:p>
          <a:p>
            <a:endParaRPr lang="en-US" altLang="en-US" sz="1600" i="0" dirty="0">
              <a:latin typeface="Courier New" panose="02070309020205020404" pitchFamily="49" charset="0"/>
            </a:endParaRPr>
          </a:p>
          <a:p>
            <a:r>
              <a:rPr lang="en-US" altLang="en-US" sz="1600" i="0" dirty="0">
                <a:latin typeface="Courier New" panose="02070309020205020404" pitchFamily="49" charset="0"/>
              </a:rPr>
              <a:t>public </a:t>
            </a:r>
            <a:r>
              <a:rPr lang="en-US" altLang="en-US" sz="1600" i="0" dirty="0" err="1">
                <a:latin typeface="Courier New" panose="02070309020205020404" pitchFamily="49" charset="0"/>
              </a:rPr>
              <a:t>PayStationImpl</a:t>
            </a:r>
            <a:r>
              <a:rPr lang="en-US" altLang="en-US" sz="1600" i="0" dirty="0">
                <a:latin typeface="Courier New" panose="02070309020205020404" pitchFamily="49" charset="0"/>
              </a:rPr>
              <a:t>( </a:t>
            </a:r>
            <a:r>
              <a:rPr lang="en-US" altLang="en-US" sz="1600" i="0" dirty="0" err="1">
                <a:latin typeface="Courier New" panose="02070309020205020404" pitchFamily="49" charset="0"/>
              </a:rPr>
              <a:t>RateStrategy</a:t>
            </a:r>
            <a:r>
              <a:rPr lang="en-US" altLang="en-US" sz="1600" i="0" dirty="0">
                <a:latin typeface="Courier New" panose="02070309020205020404" pitchFamily="49" charset="0"/>
              </a:rPr>
              <a:t> </a:t>
            </a:r>
            <a:r>
              <a:rPr lang="en-US" altLang="en-US" sz="1600" i="0" dirty="0" err="1">
                <a:latin typeface="Courier New" panose="02070309020205020404" pitchFamily="49" charset="0"/>
              </a:rPr>
              <a:t>rs</a:t>
            </a:r>
            <a:r>
              <a:rPr lang="en-US" altLang="en-US" sz="1600" i="0" dirty="0">
                <a:latin typeface="Courier New" panose="02070309020205020404" pitchFamily="49" charset="0"/>
              </a:rPr>
              <a:t> ) : base() {</a:t>
            </a:r>
          </a:p>
          <a:p>
            <a:r>
              <a:rPr lang="en-US" altLang="en-US" sz="1600" i="0" dirty="0">
                <a:latin typeface="Courier New" panose="02070309020205020404" pitchFamily="49" charset="0"/>
              </a:rPr>
              <a:t>   </a:t>
            </a:r>
            <a:r>
              <a:rPr lang="en-US" altLang="en-US" sz="1600" i="0" dirty="0" err="1">
                <a:latin typeface="Courier New" panose="02070309020205020404" pitchFamily="49" charset="0"/>
              </a:rPr>
              <a:t>rateStrategy</a:t>
            </a:r>
            <a:r>
              <a:rPr lang="en-US" altLang="en-US" sz="1600" i="0" dirty="0">
                <a:latin typeface="Courier New" panose="02070309020205020404" pitchFamily="49" charset="0"/>
              </a:rPr>
              <a:t> = </a:t>
            </a:r>
            <a:r>
              <a:rPr lang="en-US" altLang="en-US" sz="1600" i="0" dirty="0" err="1">
                <a:latin typeface="Courier New" panose="02070309020205020404" pitchFamily="49" charset="0"/>
              </a:rPr>
              <a:t>rs</a:t>
            </a:r>
            <a:r>
              <a:rPr lang="en-US" altLang="en-US" sz="1600" i="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i="0" dirty="0">
                <a:latin typeface="Courier New" panose="02070309020205020404" pitchFamily="49" charset="0"/>
              </a:rPr>
              <a:t>}</a:t>
            </a:r>
          </a:p>
          <a:p>
            <a:endParaRPr lang="en-US" altLang="en-US" sz="1600" i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4660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New Customer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Alphatown</a:t>
            </a:r>
            <a:r>
              <a:rPr lang="en-US" altLang="en-US" dirty="0"/>
              <a:t> county is very satisfied!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 – our parking machine software is now required by the </a:t>
            </a:r>
            <a:r>
              <a:rPr lang="en-US" altLang="en-US" dirty="0" err="1"/>
              <a:t>Betatown</a:t>
            </a:r>
            <a:r>
              <a:rPr lang="en-US" altLang="en-US" dirty="0"/>
              <a:t> county – but with a twist </a:t>
            </a:r>
            <a:r>
              <a:rPr lang="en-US" altLang="en-US" dirty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New requirements, add-ons, special cases and “wouldn’t it be nice if...”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A2B726-08B7-4676-971C-EE92FABCE925}" type="slidenum">
              <a:rPr lang="en-GB" altLang="en-US" sz="1400"/>
              <a:pPr/>
              <a:t>5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76602139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Constructor</a:t>
            </a:r>
          </a:p>
          <a:p>
            <a:pPr lvl="1" eaLnBrk="1" hangingPunct="1"/>
            <a:r>
              <a:rPr lang="en-US" altLang="en-US" dirty="0"/>
              <a:t>Compiler will tell you that you have forgotten to make it!</a:t>
            </a:r>
          </a:p>
          <a:p>
            <a:pPr lvl="1" eaLnBrk="1" hangingPunct="1"/>
            <a:r>
              <a:rPr lang="en-US" altLang="en-US" dirty="0"/>
              <a:t>Early binding that cannot be changed at run-time</a:t>
            </a:r>
          </a:p>
          <a:p>
            <a:pPr eaLnBrk="1" hangingPunct="1"/>
            <a:r>
              <a:rPr lang="en-US" altLang="en-US" dirty="0"/>
              <a:t>Set-method</a:t>
            </a:r>
          </a:p>
          <a:p>
            <a:pPr lvl="1" eaLnBrk="1" hangingPunct="1"/>
            <a:r>
              <a:rPr lang="en-US" altLang="en-US" dirty="0"/>
              <a:t>You might forget to set it !!!</a:t>
            </a:r>
          </a:p>
          <a:p>
            <a:pPr lvl="1" eaLnBrk="1" hangingPunct="1"/>
            <a:r>
              <a:rPr lang="en-US" altLang="en-US" dirty="0"/>
              <a:t>but you can change your mind at run-time 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C8F76A-FF31-405F-B87A-117912EA2751}" type="slidenum">
              <a:rPr lang="en-GB" altLang="en-US" sz="1400"/>
              <a:pPr/>
              <a:t>50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52299174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46100" y="1385888"/>
            <a:ext cx="7702550" cy="4643437"/>
          </a:xfrm>
        </p:spPr>
        <p:txBody>
          <a:bodyPr/>
          <a:lstStyle/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 Readability</a:t>
            </a:r>
          </a:p>
          <a:p>
            <a:pPr lvl="1" eaLnBrk="1" hangingPunct="1"/>
            <a:r>
              <a:rPr lang="en-US" altLang="en-US" dirty="0"/>
              <a:t>no code bloat of conditional statements</a:t>
            </a:r>
            <a:endParaRPr lang="en-US" altLang="en-US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 Run-time binding</a:t>
            </a:r>
          </a:p>
          <a:p>
            <a:pPr lvl="1" eaLnBrk="1" hangingPunct="1"/>
            <a:r>
              <a:rPr lang="en-US" altLang="en-US" dirty="0"/>
              <a:t>I can actually change the rate policy while the system is running. Leads to lower maintenance costs as no shut down required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27F81A-570C-4EF2-83F9-B9BD17EE8BEB}" type="slidenum">
              <a:rPr lang="en-GB" altLang="en-US" sz="1400"/>
              <a:pPr/>
              <a:t>51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77774526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Benefits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 </a:t>
            </a:r>
            <a:r>
              <a:rPr lang="en-US" altLang="en-US" dirty="0"/>
              <a:t>Responsibilities clearly stated in interfaces</a:t>
            </a:r>
          </a:p>
          <a:p>
            <a:pPr lvl="1" eaLnBrk="1" hangingPunct="1"/>
            <a:r>
              <a:rPr lang="en-US" altLang="en-US" dirty="0"/>
              <a:t>Leads to No Odd Naming:</a:t>
            </a:r>
          </a:p>
          <a:p>
            <a:pPr lvl="1" eaLnBrk="1" hangingPunct="1"/>
            <a:r>
              <a:rPr lang="en-US" altLang="en-US" b="1" dirty="0" err="1"/>
              <a:t>PayStation</a:t>
            </a:r>
            <a:r>
              <a:rPr lang="en-US" altLang="en-US" dirty="0"/>
              <a:t> and </a:t>
            </a:r>
            <a:r>
              <a:rPr lang="en-US" altLang="en-US" b="1" dirty="0" err="1"/>
              <a:t>RateStrategy</a:t>
            </a:r>
            <a:r>
              <a:rPr lang="en-US" altLang="en-US" dirty="0"/>
              <a:t>: The responsibilities</a:t>
            </a:r>
          </a:p>
          <a:p>
            <a:pPr lvl="1" eaLnBrk="1" hangingPunct="1"/>
            <a:r>
              <a:rPr lang="en-US" altLang="en-US" dirty="0" err="1"/>
              <a:t>LinearRateStrategy</a:t>
            </a:r>
            <a:r>
              <a:rPr lang="en-US" altLang="en-US" dirty="0"/>
              <a:t> </a:t>
            </a:r>
            <a:r>
              <a:rPr lang="en-US" altLang="en-US" dirty="0" err="1"/>
              <a:t>ect</a:t>
            </a:r>
            <a:r>
              <a:rPr lang="en-US" altLang="en-US" dirty="0"/>
              <a:t>: Concrete </a:t>
            </a:r>
            <a:r>
              <a:rPr lang="en-US" altLang="en-US" dirty="0" err="1"/>
              <a:t>behaviour</a:t>
            </a:r>
            <a:r>
              <a:rPr lang="en-US" altLang="en-US" dirty="0"/>
              <a:t> fulfilling responsibilities </a:t>
            </a:r>
          </a:p>
          <a:p>
            <a:r>
              <a:rPr lang="en-US" altLang="en-US" dirty="0"/>
              <a:t>The pay station has “lost some fat”</a:t>
            </a:r>
          </a:p>
          <a:p>
            <a:pPr lvl="1"/>
            <a:r>
              <a:rPr lang="en-US" altLang="en-US" dirty="0"/>
              <a:t>by separating responsibilities the cohesion of the code within each abstraction is higher</a:t>
            </a:r>
          </a:p>
          <a:p>
            <a:pPr lvl="1"/>
            <a:r>
              <a:rPr lang="en-US" altLang="en-US" dirty="0"/>
              <a:t>Note though that from the GUI/hardware’s perspective, the pay station </a:t>
            </a:r>
            <a:r>
              <a:rPr lang="en-US" altLang="en-US" i="1" dirty="0"/>
              <a:t>still</a:t>
            </a:r>
            <a:r>
              <a:rPr lang="en-US" altLang="en-US" dirty="0"/>
              <a:t> has the ‘formal’ responsibility to calculate rates!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1679EA-2DE6-483C-8FA0-B402371E9688}" type="slidenum">
              <a:rPr lang="en-GB" altLang="en-US" sz="1400"/>
              <a:pPr/>
              <a:t>52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4916093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Benefits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altLang="en-US" dirty="0">
                <a:sym typeface="Wingdings" panose="05000000000000000000" pitchFamily="2" charset="2"/>
              </a:rPr>
              <a:t> Variant selection localized</a:t>
            </a:r>
          </a:p>
          <a:p>
            <a:pPr lvl="1" eaLnBrk="1" hangingPunct="1"/>
            <a:r>
              <a:rPr lang="en-GB" altLang="en-US" dirty="0"/>
              <a:t>There is only one place in the code where I decide which rate policy to take</a:t>
            </a:r>
          </a:p>
          <a:p>
            <a:pPr lvl="2" eaLnBrk="1" hangingPunct="1"/>
            <a:r>
              <a:rPr lang="en-GB" altLang="en-US" dirty="0"/>
              <a:t>namely in the configuration/main code where I instantiate the pay station!</a:t>
            </a:r>
          </a:p>
          <a:p>
            <a:pPr lvl="1" eaLnBrk="1" hangingPunct="1"/>
            <a:r>
              <a:rPr lang="en-GB" altLang="en-US" dirty="0"/>
              <a:t>contrast to the parametric solution where selection and decision code is smeared all over the place</a:t>
            </a:r>
          </a:p>
          <a:p>
            <a:pPr lvl="1" eaLnBrk="1" hangingPunct="1"/>
            <a:r>
              <a:rPr lang="en-GB" altLang="en-US" b="1" dirty="0"/>
              <a:t>No variant handling code at all</a:t>
            </a:r>
            <a:r>
              <a:rPr lang="en-GB" altLang="en-US" dirty="0"/>
              <a:t> in the pay station code !</a:t>
            </a:r>
            <a:endParaRPr lang="en-GB" alt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DAIMI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208194-6582-414C-8216-7787BC618832}" type="slidenum">
              <a:rPr lang="en-GB" altLang="en-US" sz="1400"/>
              <a:pPr/>
              <a:t>53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2198961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Change by addition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200" b="1" i="1" dirty="0"/>
              <a:t>Change by addition, not modification</a:t>
            </a:r>
          </a:p>
          <a:p>
            <a:r>
              <a:rPr lang="en-GB" dirty="0"/>
              <a:t>addition</a:t>
            </a:r>
          </a:p>
          <a:p>
            <a:pPr lvl="1"/>
            <a:r>
              <a:rPr lang="en-GB" dirty="0"/>
              <a:t>little to test, little to review</a:t>
            </a:r>
          </a:p>
          <a:p>
            <a:pPr lvl="1"/>
            <a:r>
              <a:rPr lang="en-GB" dirty="0"/>
              <a:t>little chance of introducing ripple-effects</a:t>
            </a:r>
          </a:p>
          <a:p>
            <a:r>
              <a:rPr lang="en-GB" dirty="0"/>
              <a:t>modification</a:t>
            </a:r>
          </a:p>
          <a:p>
            <a:pPr lvl="1"/>
            <a:r>
              <a:rPr lang="en-GB" dirty="0"/>
              <a:t>more to test, more to review</a:t>
            </a:r>
          </a:p>
          <a:p>
            <a:pPr lvl="1"/>
            <a:r>
              <a:rPr lang="en-GB" dirty="0"/>
              <a:t>high risk of ripples leading to side effects (bugs!)</a:t>
            </a:r>
          </a:p>
          <a:p>
            <a:pPr eaLnBrk="1" hangingPunct="1"/>
            <a:endParaRPr lang="en-GB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B237D-9369-4C8E-A95B-A4BFBE399038}" type="slidenum">
              <a:rPr lang="en-GB"/>
              <a:pPr>
                <a:defRPr/>
              </a:pPr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7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New requirement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5843588" cy="4981575"/>
          </a:xfrm>
        </p:spPr>
        <p:txBody>
          <a:bodyPr/>
          <a:lstStyle/>
          <a:p>
            <a:r>
              <a:rPr lang="en-US" altLang="en-US" sz="2400" dirty="0" err="1">
                <a:solidFill>
                  <a:srgbClr val="000000"/>
                </a:solidFill>
              </a:rPr>
              <a:t>Betatown’s</a:t>
            </a:r>
            <a:r>
              <a:rPr lang="en-US" altLang="en-US" sz="2400" dirty="0">
                <a:solidFill>
                  <a:srgbClr val="000000"/>
                </a:solidFill>
              </a:rPr>
              <a:t> new </a:t>
            </a:r>
            <a:r>
              <a:rPr lang="en-US" altLang="en-US" sz="2400" b="1" dirty="0">
                <a:solidFill>
                  <a:srgbClr val="000000"/>
                </a:solidFill>
              </a:rPr>
              <a:t>progressive </a:t>
            </a:r>
            <a:r>
              <a:rPr lang="en-US" altLang="en-US" sz="2400" dirty="0">
                <a:solidFill>
                  <a:srgbClr val="000000"/>
                </a:solidFill>
              </a:rPr>
              <a:t>price model:</a:t>
            </a: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Maybe we will see future changes </a:t>
            </a:r>
            <a:br>
              <a:rPr lang="en-US" altLang="en-US" sz="2400" dirty="0"/>
            </a:br>
            <a:r>
              <a:rPr lang="en-US" altLang="en-US" sz="2400" dirty="0"/>
              <a:t>in pricing models ???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i="1" dirty="0"/>
              <a:t>How can we handle these two products in code development and maintenance?</a:t>
            </a:r>
          </a:p>
          <a:p>
            <a:pPr eaLnBrk="1" hangingPunct="1"/>
            <a:endParaRPr lang="en-US" altLang="en-US" sz="2400" dirty="0"/>
          </a:p>
        </p:txBody>
      </p:sp>
      <p:graphicFrame>
        <p:nvGraphicFramePr>
          <p:cNvPr id="1026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3213310"/>
              </p:ext>
            </p:extLst>
          </p:nvPr>
        </p:nvGraphicFramePr>
        <p:xfrm>
          <a:off x="862013" y="1773237"/>
          <a:ext cx="52578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Paint Shop Pro Image" r:id="rId4" imgW="7248780" imgH="1443902" progId="PaintShopPro">
                  <p:embed/>
                </p:oleObj>
              </mc:Choice>
              <mc:Fallback>
                <p:oleObj name="Paint Shop Pro Image" r:id="rId4" imgW="7248780" imgH="1443902" progId="PaintShopPro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773237"/>
                        <a:ext cx="52578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581913-2BB6-4D78-B921-5945313C12C8}" type="slidenum">
              <a:rPr lang="en-GB" altLang="en-US" sz="1400"/>
              <a:pPr/>
              <a:t>6</a:t>
            </a:fld>
            <a:endParaRPr lang="en-GB" altLang="en-US" sz="1400"/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590794"/>
              </p:ext>
            </p:extLst>
          </p:nvPr>
        </p:nvGraphicFramePr>
        <p:xfrm>
          <a:off x="6228556" y="2835275"/>
          <a:ext cx="2809875" cy="341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Paint Shop Pro Image" r:id="rId6" imgW="2809756" imgH="3414634" progId="PaintShopPro">
                  <p:embed/>
                </p:oleObj>
              </mc:Choice>
              <mc:Fallback>
                <p:oleObj name="Paint Shop Pro Image" r:id="rId6" imgW="2809756" imgH="3414634" progId="PaintShopPro">
                  <p:embed/>
                  <p:pic>
                    <p:nvPicPr>
                      <p:cNvPr id="10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556" y="2835275"/>
                        <a:ext cx="2809875" cy="341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Oval 5"/>
          <p:cNvSpPr>
            <a:spLocks noChangeArrowheads="1"/>
          </p:cNvSpPr>
          <p:nvPr/>
        </p:nvSpPr>
        <p:spPr bwMode="auto">
          <a:xfrm>
            <a:off x="6373813" y="3427413"/>
            <a:ext cx="2519362" cy="9366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3" tIns="44423" rIns="90433" bIns="44423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a-DK" altLang="en-US"/>
          </a:p>
        </p:txBody>
      </p:sp>
      <p:sp>
        <p:nvSpPr>
          <p:cNvPr id="1034" name="Line 6"/>
          <p:cNvSpPr>
            <a:spLocks noChangeShapeType="1"/>
          </p:cNvSpPr>
          <p:nvPr/>
        </p:nvSpPr>
        <p:spPr bwMode="auto">
          <a:xfrm>
            <a:off x="5253339" y="2297112"/>
            <a:ext cx="1152525" cy="1511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33" tIns="44423" rIns="90433" bIns="44423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316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present code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827088" y="2349500"/>
          <a:ext cx="7921625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Paint Shop Pro Image" r:id="rId4" imgW="5034146" imgH="1619512" progId="PaintShopPro">
                  <p:embed/>
                </p:oleObj>
              </mc:Choice>
              <mc:Fallback>
                <p:oleObj name="Paint Shop Pro Image" r:id="rId4" imgW="5034146" imgH="1619512" progId="PaintShopPro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49500"/>
                        <a:ext cx="7921625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EB759-5AF2-46A4-A00A-7A7AF3EB0C57}" type="slidenum">
              <a:rPr lang="en-GB" altLang="en-US" sz="1400"/>
              <a:pPr/>
              <a:t>7</a:t>
            </a:fld>
            <a:endParaRPr lang="en-GB" altLang="en-US" sz="1400"/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68413"/>
            <a:ext cx="8229600" cy="4981575"/>
          </a:xfrm>
        </p:spPr>
        <p:txBody>
          <a:bodyPr/>
          <a:lstStyle/>
          <a:p>
            <a:pPr eaLnBrk="1" hangingPunct="1"/>
            <a:r>
              <a:rPr lang="en-GB" altLang="en-US" dirty="0"/>
              <a:t>This is the spot where things may change: </a:t>
            </a:r>
            <a:r>
              <a:rPr lang="en-GB" altLang="en-US" b="1" dirty="0"/>
              <a:t>variability point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96913" y="4394200"/>
            <a:ext cx="5184775" cy="287338"/>
          </a:xfrm>
          <a:prstGeom prst="rect">
            <a:avLst/>
          </a:prstGeom>
          <a:noFill/>
          <a:ln w="28575" algn="ctr">
            <a:solidFill>
              <a:srgbClr val="CC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33" tIns="44423" rIns="90433" bIns="44423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sz="1800" i="0"/>
          </a:p>
        </p:txBody>
      </p:sp>
    </p:spTree>
    <p:extLst>
      <p:ext uri="{BB962C8B-B14F-4D97-AF65-F5344CB8AC3E}">
        <p14:creationId xmlns:p14="http://schemas.microsoft.com/office/powerpoint/2010/main" val="24212414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</a:t>
            </a:r>
            <a:r>
              <a:rPr lang="en-US" altLang="en-US" dirty="0">
                <a:sym typeface="Wingdings" panose="05000000000000000000" pitchFamily="2" charset="2"/>
              </a:rPr>
              <a:t>!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6726238" cy="49815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Many models to handle this.</a:t>
            </a:r>
          </a:p>
          <a:p>
            <a:pPr eaLnBrk="1" hangingPunct="1"/>
            <a:r>
              <a:rPr lang="en-US" altLang="en-US" dirty="0"/>
              <a:t>Consider:</a:t>
            </a:r>
          </a:p>
          <a:p>
            <a:pPr lvl="1" eaLnBrk="1" hangingPunct="1"/>
            <a:r>
              <a:rPr lang="en-US" altLang="en-US" dirty="0"/>
              <a:t>Most of the code is the same in the two products</a:t>
            </a:r>
          </a:p>
          <a:p>
            <a:pPr lvl="1" eaLnBrk="1" hangingPunct="1"/>
            <a:r>
              <a:rPr lang="en-US" altLang="en-US" dirty="0"/>
              <a:t>What about real success in the future? 20 product variants?</a:t>
            </a:r>
          </a:p>
          <a:p>
            <a:pPr eaLnBrk="1" hangingPunct="1"/>
            <a:r>
              <a:rPr lang="en-US" altLang="en-US" dirty="0"/>
              <a:t>Focus: </a:t>
            </a:r>
          </a:p>
          <a:p>
            <a:pPr lvl="1" eaLnBrk="1" hangingPunct="1"/>
            <a:r>
              <a:rPr lang="en-US" altLang="en-US" dirty="0"/>
              <a:t>find many models, not just an </a:t>
            </a:r>
            <a:br>
              <a:rPr lang="en-US" altLang="en-US" dirty="0"/>
            </a:br>
            <a:r>
              <a:rPr lang="en-US" altLang="en-US" dirty="0"/>
              <a:t>“optimal” one.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Henrik Bærbak Christensen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36690-6139-4CDB-A181-0A561C419B68}" type="slidenum">
              <a:rPr lang="en-GB" altLang="en-US" sz="1400"/>
              <a:pPr/>
              <a:t>8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7239906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Product Requirement Variants</a:t>
            </a:r>
          </a:p>
          <a:p>
            <a:r>
              <a:rPr lang="en-US" dirty="0"/>
              <a:t>Four Development Models</a:t>
            </a:r>
          </a:p>
        </p:txBody>
      </p:sp>
    </p:spTree>
    <p:extLst>
      <p:ext uri="{BB962C8B-B14F-4D97-AF65-F5344CB8AC3E}">
        <p14:creationId xmlns:p14="http://schemas.microsoft.com/office/powerpoint/2010/main" val="73286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2109</Words>
  <Application>Microsoft Macintosh PowerPoint</Application>
  <PresentationFormat>Affichage à l'écran (4:3)</PresentationFormat>
  <Paragraphs>467</Paragraphs>
  <Slides>54</Slides>
  <Notes>26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5" baseType="lpstr">
      <vt:lpstr>宋体</vt:lpstr>
      <vt:lpstr>Arial</vt:lpstr>
      <vt:lpstr>Calibri</vt:lpstr>
      <vt:lpstr>Courier New</vt:lpstr>
      <vt:lpstr>Lucida Console</vt:lpstr>
      <vt:lpstr>Symbol</vt:lpstr>
      <vt:lpstr>Tahoma</vt:lpstr>
      <vt:lpstr>Times New Roman</vt:lpstr>
      <vt:lpstr>Wingdings</vt:lpstr>
      <vt:lpstr>Office 主题</vt:lpstr>
      <vt:lpstr>Paint Shop Pro Image</vt:lpstr>
      <vt:lpstr>CIS 3296: Software Design</vt:lpstr>
      <vt:lpstr>Outline</vt:lpstr>
      <vt:lpstr>Outline</vt:lpstr>
      <vt:lpstr>Customer – Alphatown county</vt:lpstr>
      <vt:lpstr>New Customer</vt:lpstr>
      <vt:lpstr>New requirement</vt:lpstr>
      <vt:lpstr>The present code</vt:lpstr>
      <vt:lpstr>Problem !</vt:lpstr>
      <vt:lpstr>Outline</vt:lpstr>
      <vt:lpstr>Four Models</vt:lpstr>
      <vt:lpstr>Model 1: Source Code Copy</vt:lpstr>
      <vt:lpstr>Model 1: Source tree copying</vt:lpstr>
      <vt:lpstr>Benefits</vt:lpstr>
      <vt:lpstr>Liabilities</vt:lpstr>
      <vt:lpstr>Liabilities</vt:lpstr>
      <vt:lpstr>Code Release</vt:lpstr>
      <vt:lpstr>Model 2: Parametric Solution</vt:lpstr>
      <vt:lpstr>Parametric</vt:lpstr>
      <vt:lpstr>Code View</vt:lpstr>
      <vt:lpstr>Instantiation</vt:lpstr>
      <vt:lpstr>Benefits</vt:lpstr>
      <vt:lpstr>Liabilities</vt:lpstr>
      <vt:lpstr>Liability: Reliability</vt:lpstr>
      <vt:lpstr>Liability: Readability</vt:lpstr>
      <vt:lpstr>Liability: Responsibility</vt:lpstr>
      <vt:lpstr>Liability: Composition Problem</vt:lpstr>
      <vt:lpstr>Conditional compilation</vt:lpstr>
      <vt:lpstr>Example</vt:lpstr>
      <vt:lpstr>Example</vt:lpstr>
      <vt:lpstr>Model 3: Polymorphic Solution</vt:lpstr>
      <vt:lpstr>Model 3: Polymorphic proposal</vt:lpstr>
      <vt:lpstr>Instantiation</vt:lpstr>
      <vt:lpstr>Analysis</vt:lpstr>
      <vt:lpstr>Benefits</vt:lpstr>
      <vt:lpstr>Benefits</vt:lpstr>
      <vt:lpstr>Liabilities</vt:lpstr>
      <vt:lpstr>Liabilities</vt:lpstr>
      <vt:lpstr>Liabilities</vt:lpstr>
      <vt:lpstr>Liabilities</vt:lpstr>
      <vt:lpstr>Model 4: Compositional Solution</vt:lpstr>
      <vt:lpstr>Proposal 4: Composition</vt:lpstr>
      <vt:lpstr>Serving too many responsibilities</vt:lpstr>
      <vt:lpstr>Divide responsibilities - compose them</vt:lpstr>
      <vt:lpstr>Delegation</vt:lpstr>
      <vt:lpstr>Concrete behaviours</vt:lpstr>
      <vt:lpstr>Code View</vt:lpstr>
      <vt:lpstr>Behaviour</vt:lpstr>
      <vt:lpstr>Problem</vt:lpstr>
      <vt:lpstr>Choosing pricing</vt:lpstr>
      <vt:lpstr>Analysis</vt:lpstr>
      <vt:lpstr>Analysis</vt:lpstr>
      <vt:lpstr>Benefits</vt:lpstr>
      <vt:lpstr>Benefits</vt:lpstr>
      <vt:lpstr>Change by addition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1057 Section 1: Computer Programming in C</dc:title>
  <dc:creator>wang</dc:creator>
  <cp:lastModifiedBy>Dominic Letarte</cp:lastModifiedBy>
  <cp:revision>157</cp:revision>
  <dcterms:created xsi:type="dcterms:W3CDTF">2014-08-12T19:11:37Z</dcterms:created>
  <dcterms:modified xsi:type="dcterms:W3CDTF">2018-09-20T23:37:59Z</dcterms:modified>
</cp:coreProperties>
</file>