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3f90d7787cd54336" Type="http://schemas.microsoft.com/office/2007/relationships/ui/extensibility" Target="customUI/customUI14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1064" r:id="rId3"/>
    <p:sldId id="1066" r:id="rId4"/>
    <p:sldId id="1067" r:id="rId5"/>
    <p:sldId id="1065" r:id="rId6"/>
    <p:sldId id="1068" r:id="rId7"/>
    <p:sldId id="1069" r:id="rId8"/>
    <p:sldId id="1070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6482" autoAdjust="0"/>
  </p:normalViewPr>
  <p:slideViewPr>
    <p:cSldViewPr showGuides="1">
      <p:cViewPr varScale="1">
        <p:scale>
          <a:sx n="85" d="100"/>
          <a:sy n="85" d="100"/>
        </p:scale>
        <p:origin x="59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45D38E-5BB1-4E5A-A8A1-9830CB589DEC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B4EF42-670F-4A33-808A-E8EEC242E5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4EF42-670F-4A33-808A-E8EEC242E5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2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Ende: Überleitung nicht alles Prozesse werden vorgestellt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4EF42-670F-4A33-808A-E8EEC242E5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07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4000" y="1196752"/>
            <a:ext cx="8280000" cy="1656184"/>
          </a:xfrm>
        </p:spPr>
        <p:txBody>
          <a:bodyPr>
            <a:normAutofit/>
          </a:bodyPr>
          <a:lstStyle>
            <a:lvl1pPr algn="ctr">
              <a:defRPr sz="3400" baseline="0"/>
            </a:lvl1pPr>
          </a:lstStyle>
          <a:p>
            <a:r>
              <a:rPr lang="en-US" noProof="0" dirty="0"/>
              <a:t>MST Technologies and Processes</a:t>
            </a:r>
            <a:br>
              <a:rPr lang="en-US" noProof="0" dirty="0"/>
            </a:br>
            <a:r>
              <a:rPr lang="en-US" noProof="0" dirty="0"/>
              <a:t>Assignments WS 2018/2019</a:t>
            </a:r>
          </a:p>
        </p:txBody>
      </p:sp>
      <p:pic>
        <p:nvPicPr>
          <p:cNvPr id="7" name="Picture 324" descr="TitelE2_30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0213"/>
            <a:ext cx="91440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41" descr="IMTEK_Logo_Farbe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16589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318170" y="3073023"/>
            <a:ext cx="82862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noProof="0" dirty="0"/>
              <a:t>Prof. Dr.-Ing. habil. Bastian E. Rapp</a:t>
            </a:r>
          </a:p>
          <a:p>
            <a:pPr algn="ctr">
              <a:spcAft>
                <a:spcPts val="1200"/>
              </a:spcAft>
            </a:pPr>
            <a:r>
              <a:rPr lang="en-US" sz="1800" b="0" noProof="0" dirty="0"/>
              <a:t>Laboratory of Process Technology</a:t>
            </a:r>
            <a:br>
              <a:rPr lang="en-US" sz="1800" b="0" noProof="0" dirty="0"/>
            </a:br>
            <a:r>
              <a:rPr lang="en-US" sz="1800" b="0" noProof="0" dirty="0"/>
              <a:t>Department of Microsystems Engineering (IMTEK)</a:t>
            </a:r>
          </a:p>
          <a:p>
            <a:pPr algn="ctr"/>
            <a:r>
              <a:rPr lang="en-US" sz="1800" b="0" noProof="0" dirty="0"/>
              <a:t>University of Freiburg, Germany</a:t>
            </a:r>
            <a:endParaRPr lang="en-US" noProof="0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18170" y="5086925"/>
            <a:ext cx="828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noProof="0" dirty="0">
                <a:solidFill>
                  <a:schemeClr val="bg1">
                    <a:lumMod val="50000"/>
                  </a:schemeClr>
                </a:solidFill>
              </a:rPr>
              <a:t>bastian.rapp@imtek.de</a:t>
            </a:r>
            <a:br>
              <a:rPr lang="en-US" sz="1800" b="0" noProof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b="0" noProof="0" dirty="0">
                <a:solidFill>
                  <a:schemeClr val="bg1">
                    <a:lumMod val="50000"/>
                  </a:schemeClr>
                </a:solidFill>
              </a:rPr>
              <a:t>www.NeptunLab.org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3779912" y="5086925"/>
            <a:ext cx="46313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>
                <a:solidFill>
                  <a:schemeClr val="bg1">
                    <a:lumMod val="50000"/>
                  </a:schemeClr>
                </a:solidFill>
              </a:rPr>
              <a:t>Course material available via ILIAS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b="0" noProof="0" dirty="0">
                <a:solidFill>
                  <a:schemeClr val="bg1">
                    <a:lumMod val="50000"/>
                  </a:schemeClr>
                </a:solidFill>
              </a:rPr>
              <a:t>course: MST Technologies and Processes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b="0" noProof="0" dirty="0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en-US" sz="1400" b="0" baseline="0" noProof="0" dirty="0">
                <a:solidFill>
                  <a:schemeClr val="bg1">
                    <a:lumMod val="50000"/>
                  </a:schemeClr>
                </a:solidFill>
              </a:rPr>
              <a:t> MSE (Advanced Microsystems Engineering)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b="0" noProof="0" dirty="0">
                <a:solidFill>
                  <a:schemeClr val="bg1">
                    <a:lumMod val="50000"/>
                  </a:schemeClr>
                </a:solidFill>
              </a:rPr>
              <a:t>password: </a:t>
            </a:r>
            <a:r>
              <a:rPr lang="en-US" sz="1400" b="0" noProof="0" dirty="0" err="1">
                <a:solidFill>
                  <a:schemeClr val="bg1">
                    <a:lumMod val="50000"/>
                  </a:schemeClr>
                </a:solidFill>
              </a:rPr>
              <a:t>mst</a:t>
            </a:r>
            <a:endParaRPr lang="en-US" sz="1400" b="0" noProof="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sz="1400" noProof="0" dirty="0"/>
          </a:p>
        </p:txBody>
      </p:sp>
      <p:pic>
        <p:nvPicPr>
          <p:cNvPr id="10" name="Picture 13" descr="Prozesstechnologie-quer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818" y="211936"/>
            <a:ext cx="1898630" cy="949315"/>
          </a:xfrm>
          <a:prstGeom prst="rect">
            <a:avLst/>
          </a:prstGeom>
          <a:noFill/>
          <a:ln/>
        </p:spPr>
      </p:pic>
      <p:sp>
        <p:nvSpPr>
          <p:cNvPr id="4" name="Rechteck 3"/>
          <p:cNvSpPr/>
          <p:nvPr userDrawn="1"/>
        </p:nvSpPr>
        <p:spPr>
          <a:xfrm>
            <a:off x="2267744" y="293747"/>
            <a:ext cx="432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/>
              <a:t>MST Technologies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10327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61950" indent="-354013">
              <a:spcBef>
                <a:spcPts val="300"/>
              </a:spcBef>
              <a:spcAft>
                <a:spcPts val="300"/>
              </a:spcAft>
              <a:tabLst>
                <a:tab pos="361950" algn="l"/>
              </a:tabLst>
              <a:defRPr/>
            </a:lvl1pPr>
            <a:lvl2pPr marL="714375" indent="-352425">
              <a:spcBef>
                <a:spcPts val="300"/>
              </a:spcBef>
              <a:spcAft>
                <a:spcPts val="300"/>
              </a:spcAft>
              <a:tabLst>
                <a:tab pos="714375" algn="l"/>
              </a:tabLst>
              <a:defRPr/>
            </a:lvl2pPr>
            <a:lvl3pPr marL="1076325" indent="-361950">
              <a:spcBef>
                <a:spcPts val="300"/>
              </a:spcBef>
              <a:spcAft>
                <a:spcPts val="300"/>
              </a:spcAft>
              <a:tabLst>
                <a:tab pos="1076325" algn="l"/>
              </a:tabLst>
              <a:defRPr/>
            </a:lvl3pPr>
            <a:lvl4pPr marL="1438275" indent="-361950">
              <a:spcBef>
                <a:spcPts val="300"/>
              </a:spcBef>
              <a:spcAft>
                <a:spcPts val="300"/>
              </a:spcAft>
              <a:tabLst>
                <a:tab pos="1438275" algn="l"/>
              </a:tabLst>
              <a:defRPr/>
            </a:lvl4pPr>
            <a:lvl5pPr marL="1790700" indent="-352425">
              <a:spcBef>
                <a:spcPts val="300"/>
              </a:spcBef>
              <a:spcAft>
                <a:spcPts val="300"/>
              </a:spcAft>
              <a:tabLst>
                <a:tab pos="1790700" algn="l"/>
              </a:tabLst>
              <a:defRPr/>
            </a:lvl5pPr>
          </a:lstStyle>
          <a:p>
            <a:pPr lvl="0"/>
            <a:r>
              <a:rPr lang="en-US" noProof="0" dirty="0"/>
              <a:t>First</a:t>
            </a:r>
          </a:p>
          <a:p>
            <a:pPr lvl="1"/>
            <a:r>
              <a:rPr lang="en-US" noProof="0" dirty="0"/>
              <a:t>Second</a:t>
            </a:r>
          </a:p>
          <a:p>
            <a:pPr lvl="2"/>
            <a:r>
              <a:rPr lang="en-US" noProof="0" dirty="0"/>
              <a:t>Third</a:t>
            </a:r>
          </a:p>
          <a:p>
            <a:pPr lvl="3"/>
            <a:r>
              <a:rPr lang="en-US" noProof="0" dirty="0"/>
              <a:t>Fourth</a:t>
            </a:r>
          </a:p>
          <a:p>
            <a:pPr lvl="4"/>
            <a:r>
              <a:rPr lang="en-US" noProof="0" dirty="0"/>
              <a:t>Fifth</a:t>
            </a:r>
          </a:p>
        </p:txBody>
      </p:sp>
      <p:sp>
        <p:nvSpPr>
          <p:cNvPr id="10" name="Line 125"/>
          <p:cNvSpPr>
            <a:spLocks noChangeShapeType="1"/>
          </p:cNvSpPr>
          <p:nvPr userDrawn="1"/>
        </p:nvSpPr>
        <p:spPr bwMode="auto">
          <a:xfrm>
            <a:off x="0" y="1196975"/>
            <a:ext cx="8599488" cy="0"/>
          </a:xfrm>
          <a:prstGeom prst="line">
            <a:avLst/>
          </a:prstGeom>
          <a:noFill/>
          <a:ln w="28575">
            <a:solidFill>
              <a:srgbClr val="C0C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noProof="0" dirty="0"/>
          </a:p>
        </p:txBody>
      </p:sp>
      <p:pic>
        <p:nvPicPr>
          <p:cNvPr id="11" name="Picture 148" descr="IMTEK_Logo_Farbe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258763"/>
            <a:ext cx="1027112" cy="45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5907088"/>
            <a:ext cx="49847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Inhaltsplatzhalter 10"/>
          <p:cNvSpPr>
            <a:spLocks noGrp="1"/>
          </p:cNvSpPr>
          <p:nvPr>
            <p:ph sz="quarter" idx="10"/>
          </p:nvPr>
        </p:nvSpPr>
        <p:spPr>
          <a:xfrm>
            <a:off x="3491880" y="6448573"/>
            <a:ext cx="4248472" cy="220787"/>
          </a:xfrm>
        </p:spPr>
        <p:txBody>
          <a:bodyPr vert="horz" lIns="91440" tIns="45720" rIns="91440" bIns="45720"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800" i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ctr" defTabSz="91440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68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056784" cy="90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342800"/>
            <a:ext cx="8568952" cy="496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/>
              <a:t>First</a:t>
            </a:r>
          </a:p>
          <a:p>
            <a:pPr lvl="1"/>
            <a:r>
              <a:rPr lang="en-US" noProof="0" dirty="0"/>
              <a:t>Second</a:t>
            </a:r>
          </a:p>
          <a:p>
            <a:pPr lvl="2"/>
            <a:r>
              <a:rPr lang="en-US" noProof="0" dirty="0"/>
              <a:t>Third</a:t>
            </a:r>
          </a:p>
          <a:p>
            <a:pPr lvl="3"/>
            <a:r>
              <a:rPr lang="en-US" noProof="0" dirty="0"/>
              <a:t>Fourth</a:t>
            </a:r>
          </a:p>
          <a:p>
            <a:pPr lvl="4"/>
            <a:r>
              <a:rPr lang="en-US" noProof="0" dirty="0"/>
              <a:t>Fifth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7487357" y="6453336"/>
            <a:ext cx="792088" cy="216347"/>
          </a:xfrm>
          <a:prstGeom prst="rect">
            <a:avLst/>
          </a:prstGeom>
          <a:ex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36F991E-69CB-4512-B8EE-25EAE7D3A40E}" type="slidenum">
              <a:rPr lang="en-US" smtClean="0"/>
              <a:pPr lvl="0"/>
              <a:t>‹Nr.›</a:t>
            </a:fld>
            <a:endParaRPr lang="en-US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51520" y="6454239"/>
            <a:ext cx="324036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MST Technologies and Processes | Assignments</a:t>
            </a:r>
          </a:p>
        </p:txBody>
      </p:sp>
    </p:spTree>
    <p:extLst>
      <p:ext uri="{BB962C8B-B14F-4D97-AF65-F5344CB8AC3E}">
        <p14:creationId xmlns:p14="http://schemas.microsoft.com/office/powerpoint/2010/main" val="306961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72800" algn="l" defTabSz="8532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anose="05000000000000000000" pitchFamily="2" charset="2"/>
        <a:buChar char="§"/>
        <a:tabLst>
          <a:tab pos="172800" algn="l"/>
        </a:tabLst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8532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itchFamily="2" charset="2"/>
        <a:buChar char="§"/>
        <a:tabLst>
          <a:tab pos="361950" algn="l"/>
        </a:tabLst>
        <a:defRPr lang="en-US" sz="2000" b="0" kern="1200" baseline="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828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itchFamily="2" charset="2"/>
        <a:buChar char="§"/>
        <a:tabLst>
          <a:tab pos="542925" algn="l"/>
        </a:tabLst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anose="05000000000000000000" pitchFamily="2" charset="2"/>
        <a:buChar char="§"/>
        <a:tabLst>
          <a:tab pos="714375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anose="05000000000000000000" pitchFamily="2" charset="2"/>
        <a:buChar char="§"/>
        <a:tabLst>
          <a:tab pos="89535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33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Assignment #2: High aspect ratio MEMS</a:t>
            </a:r>
            <a:br>
              <a:rPr lang="en-US" sz="3200" dirty="0"/>
            </a:br>
            <a:r>
              <a:rPr lang="en-US" sz="3200" dirty="0"/>
              <a:t>Marc Johannes Aslan, Thomas Kötzner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assignment</a:t>
            </a:r>
          </a:p>
          <a:p>
            <a:endParaRPr lang="en-US" b="1" dirty="0"/>
          </a:p>
          <a:p>
            <a:pPr marL="7937" indent="0">
              <a:buNone/>
            </a:pPr>
            <a:r>
              <a:rPr lang="en-US" b="1" dirty="0"/>
              <a:t>General remarks:</a:t>
            </a:r>
          </a:p>
          <a:p>
            <a:r>
              <a:rPr lang="en-US" dirty="0"/>
              <a:t>when using images which are not yours, state the source (either directly underneath the image or in the foot of the page)</a:t>
            </a:r>
          </a:p>
          <a:p>
            <a:r>
              <a:rPr lang="en-US" dirty="0"/>
              <a:t>stick to the font size</a:t>
            </a:r>
          </a:p>
          <a:p>
            <a:r>
              <a:rPr lang="en-US" dirty="0"/>
              <a:t>avoid over-crowding the page</a:t>
            </a:r>
          </a:p>
          <a:p>
            <a:r>
              <a:rPr lang="en-US" dirty="0"/>
              <a:t>the total length of the presentation should be 10 minutes (usually around 5-6 content slides)</a:t>
            </a:r>
          </a:p>
          <a:p>
            <a:r>
              <a:rPr lang="en-US" dirty="0"/>
              <a:t>cold run your presentation before you give the take in the plenum to make sure you stick to the time and that the presentation works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MEMS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  <a:p>
            <a:r>
              <a:rPr lang="de-DE" dirty="0" err="1"/>
              <a:t>name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high-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MEMS </a:t>
            </a:r>
            <a:r>
              <a:rPr lang="de-DE" dirty="0" err="1"/>
              <a:t>structures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metals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polymers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semiconductor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ED56E-2159-9449-9AD9-DA54E055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BBE-923D-2B43-A2AD-48AD91741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minimal lateral </a:t>
            </a:r>
            <a:r>
              <a:rPr lang="de-DE" dirty="0" err="1"/>
              <a:t>expansion</a:t>
            </a:r>
            <a:endParaRPr lang="de-DE" dirty="0"/>
          </a:p>
          <a:p>
            <a:r>
              <a:rPr lang="de-DE" dirty="0" err="1"/>
              <a:t>Bigger</a:t>
            </a:r>
            <a:r>
              <a:rPr lang="de-DE" dirty="0"/>
              <a:t> 10:1</a:t>
            </a:r>
          </a:p>
          <a:p>
            <a:r>
              <a:rPr lang="de-DE" dirty="0"/>
              <a:t>Advantages:</a:t>
            </a:r>
          </a:p>
          <a:p>
            <a:pPr lvl="1"/>
            <a:r>
              <a:rPr lang="de-DE" dirty="0"/>
              <a:t>High </a:t>
            </a: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density</a:t>
            </a:r>
            <a:endParaRPr lang="de-DE" dirty="0"/>
          </a:p>
          <a:p>
            <a:pPr lvl="1"/>
            <a:r>
              <a:rPr lang="de-DE" dirty="0" err="1"/>
              <a:t>Flexibility</a:t>
            </a:r>
            <a:r>
              <a:rPr lang="de-DE" dirty="0"/>
              <a:t> in 3 </a:t>
            </a:r>
            <a:r>
              <a:rPr lang="de-DE" dirty="0" err="1"/>
              <a:t>dimensions</a:t>
            </a:r>
            <a:endParaRPr lang="de-DE" dirty="0"/>
          </a:p>
          <a:p>
            <a:pPr lvl="1"/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shapes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varying</a:t>
            </a:r>
            <a:r>
              <a:rPr lang="de-DE" dirty="0"/>
              <a:t> </a:t>
            </a:r>
            <a:r>
              <a:rPr lang="de-DE" dirty="0" err="1"/>
              <a:t>heights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widths</a:t>
            </a:r>
            <a:endParaRPr lang="de-DE" dirty="0"/>
          </a:p>
          <a:p>
            <a:pPr lvl="2"/>
            <a:r>
              <a:rPr lang="de-DE" dirty="0" err="1"/>
              <a:t>Thick</a:t>
            </a:r>
            <a:r>
              <a:rPr lang="de-DE" dirty="0"/>
              <a:t> high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lvl="2"/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capacities</a:t>
            </a:r>
            <a:endParaRPr lang="de-DE" dirty="0"/>
          </a:p>
          <a:p>
            <a:r>
              <a:rPr lang="de-DE" dirty="0" err="1"/>
              <a:t>Limitations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fabrication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lvl="1"/>
            <a:r>
              <a:rPr lang="de-DE" dirty="0" err="1"/>
              <a:t>mechanical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(</a:t>
            </a:r>
            <a:r>
              <a:rPr lang="de-DE" dirty="0" err="1"/>
              <a:t>e.g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, </a:t>
            </a:r>
            <a:r>
              <a:rPr lang="de-DE" dirty="0" err="1"/>
              <a:t>inertial</a:t>
            </a:r>
            <a:r>
              <a:rPr lang="de-DE" dirty="0"/>
              <a:t>, </a:t>
            </a:r>
            <a:r>
              <a:rPr lang="de-DE" dirty="0" err="1"/>
              <a:t>angles</a:t>
            </a:r>
            <a:r>
              <a:rPr lang="de-DE" dirty="0"/>
              <a:t> etc.)</a:t>
            </a:r>
          </a:p>
          <a:p>
            <a:pPr lvl="1"/>
            <a:r>
              <a:rPr lang="de-DE" dirty="0" err="1"/>
              <a:t>Costs</a:t>
            </a:r>
            <a:r>
              <a:rPr lang="de-DE" dirty="0"/>
              <a:t>, design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planning</a:t>
            </a:r>
            <a:endParaRPr lang="de-DE" dirty="0"/>
          </a:p>
          <a:p>
            <a:pPr marL="36195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6F5BAD-98C7-1A44-AFDD-1AFED95898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71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inertial sensors:</a:t>
            </a:r>
          </a:p>
          <a:p>
            <a:pPr lvl="1"/>
            <a:r>
              <a:rPr lang="en-US" dirty="0"/>
              <a:t>Gyroscopes</a:t>
            </a:r>
          </a:p>
          <a:p>
            <a:pPr lvl="1"/>
            <a:r>
              <a:rPr lang="en-US" dirty="0"/>
              <a:t>Accelerometers</a:t>
            </a:r>
          </a:p>
          <a:p>
            <a:pPr lvl="1"/>
            <a:r>
              <a:rPr lang="en-US" dirty="0"/>
              <a:t>Angular rate sensors</a:t>
            </a:r>
          </a:p>
          <a:p>
            <a:r>
              <a:rPr lang="en-US" dirty="0"/>
              <a:t>Nano tubes</a:t>
            </a:r>
          </a:p>
          <a:p>
            <a:r>
              <a:rPr lang="en-US" dirty="0"/>
              <a:t>3D circuit integration</a:t>
            </a:r>
          </a:p>
          <a:p>
            <a:r>
              <a:rPr lang="en-US" dirty="0"/>
              <a:t>Plenty of further applications</a:t>
            </a:r>
          </a:p>
          <a:p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601EDD7-47B1-904C-A99C-1AD0A5272EB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42800"/>
            <a:ext cx="3092093" cy="2475467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61F8F8-395C-EE46-BB0B-AA00C5E20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87" y="3905908"/>
            <a:ext cx="2880320" cy="29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7D169-6491-2D47-8AA2-9053B0D1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Fabrication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- </a:t>
            </a:r>
            <a:r>
              <a:rPr lang="de-DE" dirty="0" err="1"/>
              <a:t>Metals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95D27C-E21E-6043-9C12-CD1F7A5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2800"/>
            <a:ext cx="4392488" cy="4968000"/>
          </a:xfrm>
        </p:spPr>
        <p:txBody>
          <a:bodyPr/>
          <a:lstStyle/>
          <a:p>
            <a:r>
              <a:rPr lang="de-DE" dirty="0"/>
              <a:t>Lithographie, Galvanik und Abformung (LIGA)</a:t>
            </a:r>
          </a:p>
          <a:p>
            <a:r>
              <a:rPr lang="de-DE" dirty="0"/>
              <a:t>X-</a:t>
            </a:r>
            <a:r>
              <a:rPr lang="de-DE" dirty="0" err="1"/>
              <a:t>ray</a:t>
            </a:r>
            <a:r>
              <a:rPr lang="de-DE" dirty="0"/>
              <a:t> LIGA (high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UV-LIGA</a:t>
            </a:r>
          </a:p>
          <a:p>
            <a:pPr lvl="1"/>
            <a:r>
              <a:rPr lang="de-DE" dirty="0" err="1"/>
              <a:t>Lithography</a:t>
            </a:r>
            <a:endParaRPr lang="de-DE" dirty="0"/>
          </a:p>
          <a:p>
            <a:pPr lvl="1"/>
            <a:r>
              <a:rPr lang="de-DE" dirty="0" err="1"/>
              <a:t>Exposure</a:t>
            </a:r>
            <a:endParaRPr lang="de-DE" dirty="0"/>
          </a:p>
          <a:p>
            <a:pPr lvl="1"/>
            <a:r>
              <a:rPr lang="de-DE" dirty="0"/>
              <a:t>Development</a:t>
            </a:r>
          </a:p>
          <a:p>
            <a:pPr lvl="1"/>
            <a:r>
              <a:rPr lang="de-DE" dirty="0" err="1"/>
              <a:t>Electroplating</a:t>
            </a:r>
            <a:endParaRPr lang="de-DE" dirty="0"/>
          </a:p>
          <a:p>
            <a:pPr lvl="1"/>
            <a:r>
              <a:rPr lang="de-DE" dirty="0"/>
              <a:t>Stripping</a:t>
            </a:r>
          </a:p>
          <a:p>
            <a:r>
              <a:rPr lang="de-DE" dirty="0"/>
              <a:t>Also </a:t>
            </a:r>
            <a:r>
              <a:rPr lang="de-DE" dirty="0" err="1"/>
              <a:t>applicable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polymeres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semiconductor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ratios</a:t>
            </a:r>
            <a:r>
              <a:rPr lang="de-DE" dirty="0"/>
              <a:t> &gt; 100:1 </a:t>
            </a:r>
            <a:r>
              <a:rPr lang="de-DE" dirty="0" err="1"/>
              <a:t>possible</a:t>
            </a:r>
            <a:endParaRPr lang="de-DE" dirty="0"/>
          </a:p>
          <a:p>
            <a:pPr marL="7937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16670A6-D873-E247-8FA5-7F9556E4168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42800"/>
            <a:ext cx="3746189" cy="3384104"/>
          </a:xfrm>
        </p:spPr>
      </p:pic>
    </p:spTree>
    <p:extLst>
      <p:ext uri="{BB962C8B-B14F-4D97-AF65-F5344CB8AC3E}">
        <p14:creationId xmlns:p14="http://schemas.microsoft.com/office/powerpoint/2010/main" val="179138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3F5CD-3505-A045-B84A-5EA57E5A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Fabrication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- Polymers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1568B-A3B4-6B41-8147-FE0C9E99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976" y="1342800"/>
            <a:ext cx="4464496" cy="4968000"/>
          </a:xfrm>
        </p:spPr>
        <p:txBody>
          <a:bodyPr/>
          <a:lstStyle/>
          <a:p>
            <a:r>
              <a:rPr lang="de-DE" dirty="0"/>
              <a:t>Hot </a:t>
            </a:r>
            <a:r>
              <a:rPr lang="de-DE" dirty="0" err="1"/>
              <a:t>embossing</a:t>
            </a:r>
            <a:endParaRPr lang="de-DE" dirty="0"/>
          </a:p>
          <a:p>
            <a:pPr lvl="1"/>
            <a:r>
              <a:rPr lang="de-DE" dirty="0" err="1"/>
              <a:t>Prdoucing</a:t>
            </a:r>
            <a:r>
              <a:rPr lang="de-DE" dirty="0"/>
              <a:t> </a:t>
            </a:r>
            <a:r>
              <a:rPr lang="de-DE" dirty="0" err="1"/>
              <a:t>Embossing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LIGA </a:t>
            </a:r>
            <a:r>
              <a:rPr lang="de-DE" dirty="0" err="1"/>
              <a:t>or</a:t>
            </a:r>
            <a:r>
              <a:rPr lang="de-DE" dirty="0"/>
              <a:t> DRIE</a:t>
            </a:r>
          </a:p>
          <a:p>
            <a:pPr lvl="1"/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Polymer</a:t>
            </a:r>
          </a:p>
          <a:p>
            <a:pPr lvl="1"/>
            <a:r>
              <a:rPr lang="de-DE" dirty="0" err="1"/>
              <a:t>Embossing</a:t>
            </a:r>
            <a:endParaRPr lang="de-DE" dirty="0"/>
          </a:p>
          <a:p>
            <a:pPr lvl="1"/>
            <a:r>
              <a:rPr lang="de-DE" dirty="0" err="1"/>
              <a:t>Cooling</a:t>
            </a:r>
            <a:r>
              <a:rPr lang="de-DE" dirty="0"/>
              <a:t> down</a:t>
            </a:r>
          </a:p>
          <a:p>
            <a:r>
              <a:rPr lang="de-DE" dirty="0" err="1"/>
              <a:t>Specialised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Polymers</a:t>
            </a:r>
          </a:p>
          <a:p>
            <a:r>
              <a:rPr lang="de-DE" dirty="0" err="1"/>
              <a:t>Applications</a:t>
            </a:r>
            <a:r>
              <a:rPr lang="de-DE" dirty="0"/>
              <a:t> e.g.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medicine</a:t>
            </a:r>
            <a:endParaRPr lang="de-DE" dirty="0"/>
          </a:p>
          <a:p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cheap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9A96A7-36D5-824F-AB09-67929D6EE6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08A6C72-CC84-EC4B-A22F-90926F41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20888"/>
            <a:ext cx="3652961" cy="21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6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62215-158D-3E43-9E48-6BED154C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Fabrication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- Semiconductors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B4EE-5913-FC4A-8B67-3BCA10B2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Reactive</a:t>
            </a:r>
            <a:r>
              <a:rPr lang="de-DE" dirty="0"/>
              <a:t> Ion </a:t>
            </a:r>
            <a:r>
              <a:rPr lang="de-DE" dirty="0" err="1"/>
              <a:t>Etching</a:t>
            </a:r>
            <a:r>
              <a:rPr lang="de-DE" dirty="0"/>
              <a:t> (DRIE)</a:t>
            </a:r>
          </a:p>
          <a:p>
            <a:pPr lvl="1"/>
            <a:r>
              <a:rPr lang="de-DE" dirty="0" err="1"/>
              <a:t>Passivation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polymers</a:t>
            </a:r>
            <a:endParaRPr lang="de-DE" dirty="0"/>
          </a:p>
          <a:p>
            <a:pPr lvl="1"/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passivation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Etching</a:t>
            </a:r>
            <a:r>
              <a:rPr lang="de-DE" dirty="0"/>
              <a:t> </a:t>
            </a:r>
            <a:r>
              <a:rPr lang="de-DE" dirty="0" err="1"/>
              <a:t>silicon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endParaRPr lang="de-DE" dirty="0"/>
          </a:p>
          <a:p>
            <a:r>
              <a:rPr lang="de-DE" dirty="0"/>
              <a:t>UV LIGA</a:t>
            </a:r>
          </a:p>
          <a:p>
            <a:r>
              <a:rPr lang="de-DE" dirty="0"/>
              <a:t>SCREAM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BE6CDB-E64E-8449-94E6-54691891169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4665127" cy="1655912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378B918-81EB-E54C-A346-6D6599D40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88" y="3927148"/>
            <a:ext cx="3403123" cy="236641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708F6C-C65F-EA4A-9390-8FDFE361A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546" t="48217"/>
          <a:stretch/>
        </p:blipFill>
        <p:spPr>
          <a:xfrm>
            <a:off x="5796136" y="1562306"/>
            <a:ext cx="2712864" cy="20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0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2 IMTEK – PowerPoint 2010 Presentation 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MTEK - PowerPoint2010 Templ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/>
          </a:solidFill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customUI xmlns="http://schemas.microsoft.com/office/2009/07/customui">
  <ribbon startFromScratch="false">
    <tabs>
      <tab id="customTab" label="IMTEK">
        <group id="customGroup" label="Custom Group">
          <button id="customButton" label="Change Language" imageMso="ChangeStylesMenu" size="large" onAction="Activate_to_Change_the_Langua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2012 IMTEK – PowerPoint 2010 Presentation Template</Template>
  <TotalTime>0</TotalTime>
  <Words>328</Words>
  <Application>Microsoft Macintosh PowerPoint</Application>
  <PresentationFormat>Bildschirmpräsentation (4:3)</PresentationFormat>
  <Paragraphs>69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2012 IMTEK – PowerPoint 2010 Presentation Template</vt:lpstr>
      <vt:lpstr>Assignment #2: High aspect ratio MEMS Marc Johannes Aslan, Thomas Kötzner</vt:lpstr>
      <vt:lpstr>Assignment</vt:lpstr>
      <vt:lpstr>Assignment</vt:lpstr>
      <vt:lpstr>High aspect ratio</vt:lpstr>
      <vt:lpstr>Applications</vt:lpstr>
      <vt:lpstr>Fabrication Methods - Metals </vt:lpstr>
      <vt:lpstr>Fabrication Methods - Polymers</vt:lpstr>
      <vt:lpstr>Fabrication Methods - Semiconductors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MST Technologies and Processes</dc:title>
  <dc:creator>Bastian E. Rapp</dc:creator>
  <cp:lastModifiedBy>Thomas Koetzner</cp:lastModifiedBy>
  <cp:revision>703</cp:revision>
  <cp:lastPrinted>2018-12-08T21:38:28Z</cp:lastPrinted>
  <dcterms:created xsi:type="dcterms:W3CDTF">2015-10-16T11:15:15Z</dcterms:created>
  <dcterms:modified xsi:type="dcterms:W3CDTF">2019-01-30T14:48:39Z</dcterms:modified>
</cp:coreProperties>
</file>