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3f90d7787cd5433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1064" r:id="rId3"/>
    <p:sldId id="1066" r:id="rId4"/>
    <p:sldId id="1065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6480" autoAdjust="0"/>
  </p:normalViewPr>
  <p:slideViewPr>
    <p:cSldViewPr showGuides="1">
      <p:cViewPr varScale="1">
        <p:scale>
          <a:sx n="87" d="100"/>
          <a:sy n="87" d="100"/>
        </p:scale>
        <p:origin x="-5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45D38E-5BB1-4E5A-A8A1-9830CB589DEC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4B4EF42-670F-4A33-808A-E8EEC242E5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4000" y="1196752"/>
            <a:ext cx="8280000" cy="1656184"/>
          </a:xfrm>
        </p:spPr>
        <p:txBody>
          <a:bodyPr>
            <a:normAutofit/>
          </a:bodyPr>
          <a:lstStyle>
            <a:lvl1pPr algn="ctr">
              <a:defRPr sz="3400" baseline="0"/>
            </a:lvl1pPr>
          </a:lstStyle>
          <a:p>
            <a:r>
              <a:rPr lang="en-US" noProof="0" dirty="0" smtClean="0"/>
              <a:t>MST Technologies and Processes</a:t>
            </a:r>
            <a:br>
              <a:rPr lang="en-US" noProof="0" dirty="0" smtClean="0"/>
            </a:br>
            <a:r>
              <a:rPr lang="en-US" noProof="0" dirty="0" smtClean="0"/>
              <a:t>Assignments WS 2018/2019</a:t>
            </a:r>
          </a:p>
        </p:txBody>
      </p:sp>
      <p:pic>
        <p:nvPicPr>
          <p:cNvPr id="7" name="Picture 324" descr="TitelE2_30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0213"/>
            <a:ext cx="9144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1" descr="IMTEK_Logo_Farbe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0675"/>
            <a:ext cx="16589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318170" y="3073023"/>
            <a:ext cx="82862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noProof="0" dirty="0" smtClean="0"/>
              <a:t>Prof. Dr.-Ing. habil. Bastian E. Rapp</a:t>
            </a:r>
          </a:p>
          <a:p>
            <a:pPr algn="ctr">
              <a:spcAft>
                <a:spcPts val="1200"/>
              </a:spcAft>
            </a:pPr>
            <a:r>
              <a:rPr lang="en-US" sz="1800" b="0" noProof="0" dirty="0" smtClean="0"/>
              <a:t>Laboratory of Process Technology</a:t>
            </a:r>
            <a:br>
              <a:rPr lang="en-US" sz="1800" b="0" noProof="0" dirty="0" smtClean="0"/>
            </a:br>
            <a:r>
              <a:rPr lang="en-US" sz="1800" b="0" noProof="0" dirty="0" smtClean="0"/>
              <a:t>Department of Microsystems Engineering (IMTEK)</a:t>
            </a:r>
          </a:p>
          <a:p>
            <a:pPr algn="ctr"/>
            <a:r>
              <a:rPr lang="en-US" sz="1800" b="0" noProof="0" dirty="0" smtClean="0"/>
              <a:t>University of Freiburg, Germany</a:t>
            </a:r>
            <a:endParaRPr lang="en-US" noProof="0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18170" y="5086925"/>
            <a:ext cx="828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noProof="0" dirty="0" smtClean="0">
                <a:solidFill>
                  <a:schemeClr val="bg1">
                    <a:lumMod val="50000"/>
                  </a:schemeClr>
                </a:solidFill>
              </a:rPr>
              <a:t>bastian.rapp@imtek.de</a:t>
            </a:r>
            <a:br>
              <a:rPr lang="en-US" sz="1800" b="0" noProof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800" b="0" noProof="0" dirty="0" smtClean="0">
                <a:solidFill>
                  <a:schemeClr val="bg1">
                    <a:lumMod val="50000"/>
                  </a:schemeClr>
                </a:solidFill>
              </a:rPr>
              <a:t>www.NeptunLab.org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3779912" y="5086925"/>
            <a:ext cx="463139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 smtClean="0">
                <a:solidFill>
                  <a:schemeClr val="bg1">
                    <a:lumMod val="50000"/>
                  </a:schemeClr>
                </a:solidFill>
              </a:rPr>
              <a:t>Course material available via ILIAS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 smtClean="0">
                <a:solidFill>
                  <a:schemeClr val="bg1">
                    <a:lumMod val="50000"/>
                  </a:schemeClr>
                </a:solidFill>
              </a:rPr>
              <a:t>course: MST Technologies and Processes 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 smtClean="0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en-US" sz="1400" b="0" baseline="0" noProof="0" dirty="0" smtClean="0">
                <a:solidFill>
                  <a:schemeClr val="bg1">
                    <a:lumMod val="50000"/>
                  </a:schemeClr>
                </a:solidFill>
              </a:rPr>
              <a:t> MSE (Advanced Microsystems Engineering)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b="0" noProof="0" dirty="0" smtClean="0">
                <a:solidFill>
                  <a:schemeClr val="bg1">
                    <a:lumMod val="50000"/>
                  </a:schemeClr>
                </a:solidFill>
              </a:rPr>
              <a:t>password: </a:t>
            </a:r>
            <a:r>
              <a:rPr lang="en-US" sz="1400" b="0" noProof="0" dirty="0" err="1" smtClean="0">
                <a:solidFill>
                  <a:schemeClr val="bg1">
                    <a:lumMod val="50000"/>
                  </a:schemeClr>
                </a:solidFill>
              </a:rPr>
              <a:t>mst</a:t>
            </a:r>
            <a:endParaRPr lang="en-US" sz="1400" b="0" noProof="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400" noProof="0" dirty="0"/>
          </a:p>
        </p:txBody>
      </p:sp>
      <p:pic>
        <p:nvPicPr>
          <p:cNvPr id="10" name="Picture 13" descr="Prozesstechnologie-quer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818" y="211936"/>
            <a:ext cx="1898630" cy="949315"/>
          </a:xfrm>
          <a:prstGeom prst="rect">
            <a:avLst/>
          </a:prstGeom>
          <a:noFill/>
          <a:ln/>
        </p:spPr>
      </p:pic>
      <p:sp>
        <p:nvSpPr>
          <p:cNvPr id="4" name="Rechteck 3"/>
          <p:cNvSpPr/>
          <p:nvPr userDrawn="1"/>
        </p:nvSpPr>
        <p:spPr>
          <a:xfrm>
            <a:off x="2267744" y="293747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/>
              <a:t>MST Technologies and Processes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1032704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61950" indent="-354013">
              <a:spcBef>
                <a:spcPts val="300"/>
              </a:spcBef>
              <a:spcAft>
                <a:spcPts val="300"/>
              </a:spcAft>
              <a:tabLst>
                <a:tab pos="361950" algn="l"/>
              </a:tabLst>
              <a:defRPr/>
            </a:lvl1pPr>
            <a:lvl2pPr marL="714375" indent="-352425">
              <a:spcBef>
                <a:spcPts val="300"/>
              </a:spcBef>
              <a:spcAft>
                <a:spcPts val="300"/>
              </a:spcAft>
              <a:tabLst>
                <a:tab pos="714375" algn="l"/>
              </a:tabLst>
              <a:defRPr/>
            </a:lvl2pPr>
            <a:lvl3pPr marL="1076325" indent="-361950">
              <a:spcBef>
                <a:spcPts val="300"/>
              </a:spcBef>
              <a:spcAft>
                <a:spcPts val="300"/>
              </a:spcAft>
              <a:tabLst>
                <a:tab pos="1076325" algn="l"/>
              </a:tabLst>
              <a:defRPr/>
            </a:lvl3pPr>
            <a:lvl4pPr marL="1438275" indent="-361950">
              <a:spcBef>
                <a:spcPts val="300"/>
              </a:spcBef>
              <a:spcAft>
                <a:spcPts val="300"/>
              </a:spcAft>
              <a:tabLst>
                <a:tab pos="1438275" algn="l"/>
              </a:tabLst>
              <a:defRPr/>
            </a:lvl4pPr>
            <a:lvl5pPr marL="1790700" indent="-352425">
              <a:spcBef>
                <a:spcPts val="300"/>
              </a:spcBef>
              <a:spcAft>
                <a:spcPts val="300"/>
              </a:spcAft>
              <a:tabLst>
                <a:tab pos="1790700" algn="l"/>
              </a:tabLst>
              <a:defRPr/>
            </a:lvl5pPr>
          </a:lstStyle>
          <a:p>
            <a:pPr lvl="0"/>
            <a:r>
              <a:rPr lang="en-US" noProof="0" dirty="0" smtClean="0"/>
              <a:t>First</a:t>
            </a:r>
          </a:p>
          <a:p>
            <a:pPr lvl="1"/>
            <a:r>
              <a:rPr lang="en-US" noProof="0" dirty="0" smtClean="0"/>
              <a:t>Second</a:t>
            </a:r>
          </a:p>
          <a:p>
            <a:pPr lvl="2"/>
            <a:r>
              <a:rPr lang="en-US" noProof="0" dirty="0" smtClean="0"/>
              <a:t>Third</a:t>
            </a:r>
          </a:p>
          <a:p>
            <a:pPr lvl="3"/>
            <a:r>
              <a:rPr lang="en-US" noProof="0" dirty="0" smtClean="0"/>
              <a:t>Fourth</a:t>
            </a:r>
          </a:p>
          <a:p>
            <a:pPr lvl="4"/>
            <a:r>
              <a:rPr lang="en-US" noProof="0" dirty="0" smtClean="0"/>
              <a:t>Fifth</a:t>
            </a:r>
            <a:endParaRPr lang="en-US" noProof="0" dirty="0"/>
          </a:p>
        </p:txBody>
      </p:sp>
      <p:sp>
        <p:nvSpPr>
          <p:cNvPr id="10" name="Line 125"/>
          <p:cNvSpPr>
            <a:spLocks noChangeShapeType="1"/>
          </p:cNvSpPr>
          <p:nvPr userDrawn="1"/>
        </p:nvSpPr>
        <p:spPr bwMode="auto">
          <a:xfrm>
            <a:off x="0" y="1196975"/>
            <a:ext cx="8599488" cy="0"/>
          </a:xfrm>
          <a:prstGeom prst="line">
            <a:avLst/>
          </a:prstGeom>
          <a:noFill/>
          <a:ln w="28575">
            <a:solidFill>
              <a:srgbClr val="C0C0C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 dirty="0"/>
          </a:p>
        </p:txBody>
      </p:sp>
      <p:pic>
        <p:nvPicPr>
          <p:cNvPr id="11" name="Picture 148" descr="IMTEK_Logo_Farbe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258763"/>
            <a:ext cx="1027112" cy="45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5907088"/>
            <a:ext cx="4984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Inhaltsplatzhalter 10"/>
          <p:cNvSpPr>
            <a:spLocks noGrp="1"/>
          </p:cNvSpPr>
          <p:nvPr>
            <p:ph sz="quarter" idx="10"/>
          </p:nvPr>
        </p:nvSpPr>
        <p:spPr>
          <a:xfrm>
            <a:off x="3491880" y="6448573"/>
            <a:ext cx="4248472" cy="220787"/>
          </a:xfrm>
        </p:spPr>
        <p:txBody>
          <a:bodyPr vert="horz" lIns="91440" tIns="45720" rIns="91440" bIns="45720" rtlCol="0"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800" i="1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algn="ctr" defTabSz="91440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68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056784" cy="90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342800"/>
            <a:ext cx="8568952" cy="496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smtClean="0"/>
              <a:t>First</a:t>
            </a:r>
          </a:p>
          <a:p>
            <a:pPr lvl="1"/>
            <a:r>
              <a:rPr lang="en-US" noProof="0" dirty="0" smtClean="0"/>
              <a:t>Second</a:t>
            </a:r>
          </a:p>
          <a:p>
            <a:pPr lvl="2"/>
            <a:r>
              <a:rPr lang="en-US" noProof="0" dirty="0" smtClean="0"/>
              <a:t>Third</a:t>
            </a:r>
          </a:p>
          <a:p>
            <a:pPr lvl="3"/>
            <a:r>
              <a:rPr lang="en-US" noProof="0" dirty="0" smtClean="0"/>
              <a:t>Fourth</a:t>
            </a:r>
          </a:p>
          <a:p>
            <a:pPr lvl="4"/>
            <a:r>
              <a:rPr lang="en-US" noProof="0" dirty="0" smtClean="0"/>
              <a:t>Fifth</a:t>
            </a:r>
            <a:endParaRPr lang="en-US" noProof="0" dirty="0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7487357" y="6453336"/>
            <a:ext cx="792088" cy="216347"/>
          </a:xfrm>
          <a:prstGeom prst="rect">
            <a:avLst/>
          </a:prstGeom>
          <a:extLst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36F991E-69CB-4512-B8EE-25EAE7D3A40E}" type="slidenum">
              <a:rPr lang="en-US" smtClean="0"/>
              <a:pPr lvl="0"/>
              <a:t>‹Nr.›</a:t>
            </a:fld>
            <a:endParaRPr lang="en-US" dirty="0" smtClean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51520" y="6454239"/>
            <a:ext cx="324036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MST </a:t>
            </a:r>
            <a:r>
              <a:rPr lang="en-US" noProof="0" dirty="0" smtClean="0"/>
              <a:t>Technologies and </a:t>
            </a:r>
            <a:r>
              <a:rPr lang="en-US" noProof="0" dirty="0" smtClean="0"/>
              <a:t>Processes | Assignments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6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72800" algn="l" defTabSz="853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172800" algn="l"/>
        </a:tabLst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853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itchFamily="2" charset="2"/>
        <a:buChar char="§"/>
        <a:tabLst>
          <a:tab pos="361950" algn="l"/>
        </a:tabLst>
        <a:defRPr lang="en-US" sz="2000" b="0" kern="1200" baseline="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828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itchFamily="2" charset="2"/>
        <a:buChar char="§"/>
        <a:tabLst>
          <a:tab pos="542925" algn="l"/>
        </a:tabLst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714375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SzPct val="120000"/>
        <a:buFont typeface="Wingdings" panose="05000000000000000000" pitchFamily="2" charset="2"/>
        <a:buChar char="§"/>
        <a:tabLst>
          <a:tab pos="895350" algn="l"/>
        </a:tabLst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33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Assignment #1</a:t>
            </a:r>
            <a:br>
              <a:rPr lang="en-US" sz="3200" dirty="0" smtClean="0"/>
            </a:br>
            <a:r>
              <a:rPr lang="en-US" sz="3200" dirty="0" smtClean="0"/>
              <a:t>Student #1, Student #2, Student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the assignment</a:t>
            </a:r>
          </a:p>
          <a:p>
            <a:endParaRPr lang="en-US" b="1" dirty="0" smtClean="0"/>
          </a:p>
          <a:p>
            <a:pPr marL="7937" indent="0">
              <a:buNone/>
            </a:pPr>
            <a:r>
              <a:rPr lang="en-US" b="1" dirty="0" smtClean="0"/>
              <a:t>General remarks:</a:t>
            </a:r>
          </a:p>
          <a:p>
            <a:r>
              <a:rPr lang="en-US" dirty="0" smtClean="0"/>
              <a:t>when using images which are not yours, state the source (either directly underneath the image or in the foot of the page)</a:t>
            </a:r>
          </a:p>
          <a:p>
            <a:r>
              <a:rPr lang="en-US" dirty="0" smtClean="0"/>
              <a:t>stick to the font size</a:t>
            </a:r>
          </a:p>
          <a:p>
            <a:r>
              <a:rPr lang="en-US" dirty="0" smtClean="0"/>
              <a:t>avoid over-crowding the page</a:t>
            </a:r>
          </a:p>
          <a:p>
            <a:r>
              <a:rPr lang="en-US" dirty="0" smtClean="0"/>
              <a:t>the total length of the presentation should be 10 minutes (usually around 5-6 content slides)</a:t>
            </a:r>
          </a:p>
          <a:p>
            <a:r>
              <a:rPr lang="en-US" dirty="0" smtClean="0"/>
              <a:t>cold run your presentation before you give the take in the plenum to make sure you stick to the time and that the presentation works 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(can </a:t>
            </a:r>
            <a:r>
              <a:rPr lang="en-US" dirty="0"/>
              <a:t>be </a:t>
            </a:r>
            <a:r>
              <a:rPr lang="en-US" dirty="0" smtClean="0"/>
              <a:t>chosen freely)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summarize the assignment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6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012 IMTEK – PowerPoint 2010 Presentation 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MTEK - PowerPoint2010 Templ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14.xml><?xml version="1.0" encoding="utf-8"?>
<customUI xmlns="http://schemas.microsoft.com/office/2009/07/customui">
  <ribbon startFromScratch="false">
    <tabs>
      <tab id="customTab" label="IMTEK">
        <group id="customGroup" label="Custom Group">
          <button id="customButton" label="Change Language" imageMso="ChangeStylesMenu" size="large" onAction="Activate_to_Change_the_Langua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2012 IMTEK – PowerPoint 2010 Presentation Template</Template>
  <TotalTime>0</TotalTime>
  <Words>97</Words>
  <Application>Microsoft Office PowerPoint</Application>
  <PresentationFormat>Bildschirmpräsentation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2012 IMTEK – PowerPoint 2010 Presentation Template</vt:lpstr>
      <vt:lpstr>Assignment #1 Student #1, Student #2, Student #3</vt:lpstr>
      <vt:lpstr>Assignment</vt:lpstr>
      <vt:lpstr>(can be chosen freely)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 Technologies and Processes</dc:title>
  <dc:creator>Bastian E. Rapp</dc:creator>
  <cp:lastModifiedBy>Basti</cp:lastModifiedBy>
  <cp:revision>696</cp:revision>
  <cp:lastPrinted>2018-12-08T21:38:28Z</cp:lastPrinted>
  <dcterms:created xsi:type="dcterms:W3CDTF">2015-10-16T11:15:15Z</dcterms:created>
  <dcterms:modified xsi:type="dcterms:W3CDTF">2019-01-07T10:31:11Z</dcterms:modified>
</cp:coreProperties>
</file>