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3f90d7787cd5433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1066" r:id="rId3"/>
    <p:sldId id="1067" r:id="rId4"/>
    <p:sldId id="1071" r:id="rId5"/>
    <p:sldId id="1072" r:id="rId6"/>
    <p:sldId id="1069" r:id="rId7"/>
    <p:sldId id="1070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482" autoAdjust="0"/>
  </p:normalViewPr>
  <p:slideViewPr>
    <p:cSldViewPr showGuides="1">
      <p:cViewPr varScale="1">
        <p:scale>
          <a:sx n="95" d="100"/>
          <a:sy n="95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45D38E-5BB1-4E5A-A8A1-9830CB589DEC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B4EF42-670F-4A33-808A-E8EEC242E5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2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Johannes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so </a:t>
            </a:r>
            <a:r>
              <a:rPr lang="de-DE" dirty="0" err="1"/>
              <a:t>many</a:t>
            </a:r>
            <a:r>
              <a:rPr lang="de-DE" dirty="0"/>
              <a:t> different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microstructures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micro</a:t>
            </a:r>
            <a:r>
              <a:rPr lang="de-DE" dirty="0"/>
              <a:t> inertial </a:t>
            </a:r>
            <a:r>
              <a:rPr lang="de-DE" dirty="0" err="1"/>
              <a:t>sensors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Application in </a:t>
            </a:r>
            <a:r>
              <a:rPr lang="de-DE" dirty="0" err="1"/>
              <a:t>automotive</a:t>
            </a:r>
            <a:r>
              <a:rPr lang="de-DE" dirty="0"/>
              <a:t>, </a:t>
            </a:r>
            <a:r>
              <a:rPr lang="de-DE" dirty="0" err="1"/>
              <a:t>smartphone</a:t>
            </a:r>
            <a:r>
              <a:rPr lang="de-DE" dirty="0"/>
              <a:t> etc.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Nanotubes</a:t>
            </a:r>
            <a:r>
              <a:rPr lang="de-DE" dirty="0"/>
              <a:t>: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builing</a:t>
            </a:r>
            <a:r>
              <a:rPr lang="de-DE" dirty="0"/>
              <a:t> </a:t>
            </a:r>
            <a:r>
              <a:rPr lang="de-DE" dirty="0" err="1"/>
              <a:t>microstructures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HAR</a:t>
            </a:r>
          </a:p>
          <a:p>
            <a:pPr marL="171450" indent="-171450">
              <a:buFontTx/>
              <a:buChar char="-"/>
            </a:pPr>
            <a:r>
              <a:rPr lang="de-DE" dirty="0"/>
              <a:t>3d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: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And so on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/>
              <a:t>Ende: Überleitung nicht alles Prozesse werden vorgestellt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3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Johannes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German Name, </a:t>
            </a:r>
            <a:r>
              <a:rPr lang="de-DE" dirty="0" err="1"/>
              <a:t>developed</a:t>
            </a:r>
            <a:r>
              <a:rPr lang="de-DE" dirty="0"/>
              <a:t> in Germany: </a:t>
            </a:r>
            <a:r>
              <a:rPr lang="de-DE" dirty="0" err="1"/>
              <a:t>Lithography</a:t>
            </a:r>
            <a:r>
              <a:rPr lang="de-DE" dirty="0"/>
              <a:t>, Galvanik und Abformung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457200" lvl="1" indent="0">
              <a:buFontTx/>
              <a:buNone/>
            </a:pPr>
            <a:r>
              <a:rPr lang="de-DE" dirty="0" err="1"/>
              <a:t>Lithography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Application </a:t>
            </a:r>
            <a:r>
              <a:rPr lang="de-DE" dirty="0" err="1"/>
              <a:t>conductive</a:t>
            </a:r>
            <a:r>
              <a:rPr lang="de-DE" dirty="0"/>
              <a:t> seed </a:t>
            </a:r>
            <a:r>
              <a:rPr lang="de-DE" dirty="0" err="1"/>
              <a:t>layer</a:t>
            </a:r>
            <a:r>
              <a:rPr lang="de-DE" dirty="0"/>
              <a:t> on </a:t>
            </a:r>
            <a:r>
              <a:rPr lang="de-DE" dirty="0" err="1"/>
              <a:t>substrate</a:t>
            </a:r>
            <a:r>
              <a:rPr lang="de-DE" dirty="0"/>
              <a:t> (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metals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: </a:t>
            </a:r>
            <a:r>
              <a:rPr lang="de-DE" dirty="0" err="1"/>
              <a:t>adhesive</a:t>
            </a:r>
            <a:r>
              <a:rPr lang="de-DE" dirty="0"/>
              <a:t>) _&gt; </a:t>
            </a:r>
            <a:r>
              <a:rPr lang="de-DE" dirty="0" err="1"/>
              <a:t>sputtering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evaporation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photoresistive</a:t>
            </a:r>
            <a:r>
              <a:rPr lang="de-DE" dirty="0"/>
              <a:t> material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exposure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synchrotron</a:t>
            </a:r>
            <a:r>
              <a:rPr lang="de-DE" dirty="0"/>
              <a:t> source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resist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 err="1"/>
              <a:t>Electroplating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resist</a:t>
            </a:r>
            <a:r>
              <a:rPr lang="de-DE" dirty="0"/>
              <a:t> </a:t>
            </a:r>
            <a:r>
              <a:rPr lang="de-DE" dirty="0" err="1"/>
              <a:t>upwards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seedlayer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metal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Stripping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Remove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resist</a:t>
            </a:r>
            <a:r>
              <a:rPr lang="de-DE" dirty="0"/>
              <a:t> </a:t>
            </a:r>
            <a:r>
              <a:rPr lang="de-DE" dirty="0" err="1"/>
              <a:t>chemical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Also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polymers</a:t>
            </a:r>
            <a:r>
              <a:rPr lang="de-DE" dirty="0"/>
              <a:t> and </a:t>
            </a:r>
            <a:r>
              <a:rPr lang="de-DE" dirty="0" err="1"/>
              <a:t>semiconductor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100:1 possible</a:t>
            </a:r>
          </a:p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0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polymers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Hot </a:t>
            </a:r>
            <a:r>
              <a:rPr lang="de-DE" dirty="0" err="1"/>
              <a:t>embossing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Liga </a:t>
            </a:r>
            <a:r>
              <a:rPr lang="de-DE" dirty="0" err="1"/>
              <a:t>or</a:t>
            </a:r>
            <a:r>
              <a:rPr lang="de-DE" dirty="0"/>
              <a:t> DRIE, </a:t>
            </a:r>
            <a:r>
              <a:rPr lang="de-DE" dirty="0" err="1"/>
              <a:t>works</a:t>
            </a:r>
            <a:r>
              <a:rPr lang="de-DE" dirty="0"/>
              <a:t> like a </a:t>
            </a:r>
            <a:r>
              <a:rPr lang="de-DE" dirty="0" err="1"/>
              <a:t>stamp</a:t>
            </a:r>
            <a:r>
              <a:rPr lang="de-DE" dirty="0"/>
              <a:t>, must </a:t>
            </a:r>
            <a:r>
              <a:rPr lang="de-DE" dirty="0" err="1"/>
              <a:t>be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polymer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polymer, </a:t>
            </a: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borught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preheated</a:t>
            </a:r>
            <a:r>
              <a:rPr lang="de-DE" dirty="0"/>
              <a:t> polymer and </a:t>
            </a:r>
            <a:r>
              <a:rPr lang="de-DE" dirty="0" err="1"/>
              <a:t>embossed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Remove </a:t>
            </a:r>
            <a:r>
              <a:rPr lang="de-DE" dirty="0" err="1"/>
              <a:t>tool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Cooling down polymer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all </a:t>
            </a:r>
            <a:r>
              <a:rPr lang="de-DE" dirty="0" err="1"/>
              <a:t>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polymers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MEMS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BioMEMS</a:t>
            </a:r>
            <a:r>
              <a:rPr lang="de-DE" dirty="0"/>
              <a:t>, Medicine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ratios</a:t>
            </a:r>
            <a:r>
              <a:rPr lang="de-DE" dirty="0"/>
              <a:t> possible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Very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EF42-670F-4A33-808A-E8EEC242E5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7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4000" y="1196752"/>
            <a:ext cx="8280000" cy="1656184"/>
          </a:xfrm>
        </p:spPr>
        <p:txBody>
          <a:bodyPr>
            <a:normAutofit/>
          </a:bodyPr>
          <a:lstStyle>
            <a:lvl1pPr algn="ctr">
              <a:defRPr sz="3400" baseline="0"/>
            </a:lvl1pPr>
          </a:lstStyle>
          <a:p>
            <a:r>
              <a:rPr lang="en-US" noProof="0" dirty="0"/>
              <a:t>MST Technologies and Processes</a:t>
            </a:r>
            <a:br>
              <a:rPr lang="en-US" noProof="0" dirty="0"/>
            </a:br>
            <a:r>
              <a:rPr lang="en-US" noProof="0" dirty="0"/>
              <a:t>Assignments WS 2018/2019</a:t>
            </a:r>
          </a:p>
        </p:txBody>
      </p:sp>
      <p:pic>
        <p:nvPicPr>
          <p:cNvPr id="7" name="Picture 324" descr="TitelE2_30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213"/>
            <a:ext cx="9144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1" descr="IMTEK_Logo_Farbe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16589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318170" y="3073023"/>
            <a:ext cx="82862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noProof="0" dirty="0"/>
              <a:t>Prof. Dr.-Ing. habil. Bastian E. Rapp</a:t>
            </a:r>
          </a:p>
          <a:p>
            <a:pPr algn="ctr">
              <a:spcAft>
                <a:spcPts val="1200"/>
              </a:spcAft>
            </a:pPr>
            <a:r>
              <a:rPr lang="en-US" sz="1800" b="0" noProof="0" dirty="0"/>
              <a:t>Laboratory of Process Technology</a:t>
            </a:r>
            <a:br>
              <a:rPr lang="en-US" sz="1800" b="0" noProof="0" dirty="0"/>
            </a:br>
            <a:r>
              <a:rPr lang="en-US" sz="1800" b="0" noProof="0" dirty="0"/>
              <a:t>Department of Microsystems Engineering (IMTEK)</a:t>
            </a:r>
          </a:p>
          <a:p>
            <a:pPr algn="ctr"/>
            <a:r>
              <a:rPr lang="en-US" sz="1800" b="0" noProof="0" dirty="0"/>
              <a:t>University of Freiburg, Germany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18170" y="5086925"/>
            <a:ext cx="828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  <a:t>bastian.rapp@imtek.de</a:t>
            </a:r>
            <a:b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b="0" noProof="0" dirty="0">
                <a:solidFill>
                  <a:schemeClr val="bg1">
                    <a:lumMod val="50000"/>
                  </a:schemeClr>
                </a:solidFill>
              </a:rPr>
              <a:t>www.NeptunLab.org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779912" y="5086925"/>
            <a:ext cx="46313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chemeClr val="bg1">
                    <a:lumMod val="50000"/>
                  </a:schemeClr>
                </a:solidFill>
              </a:rPr>
              <a:t>Course material available via ILIAS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course: MST Technologies and Processes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en-US" sz="1400" b="0" baseline="0" noProof="0" dirty="0">
                <a:solidFill>
                  <a:schemeClr val="bg1">
                    <a:lumMod val="50000"/>
                  </a:schemeClr>
                </a:solidFill>
              </a:rPr>
              <a:t> MSE (Advanced Microsystems Engineering)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>
                <a:solidFill>
                  <a:schemeClr val="bg1">
                    <a:lumMod val="50000"/>
                  </a:schemeClr>
                </a:solidFill>
              </a:rPr>
              <a:t>password: </a:t>
            </a:r>
            <a:r>
              <a:rPr lang="en-US" sz="1400" b="0" noProof="0" dirty="0" err="1">
                <a:solidFill>
                  <a:schemeClr val="bg1">
                    <a:lumMod val="50000"/>
                  </a:schemeClr>
                </a:solidFill>
              </a:rPr>
              <a:t>mst</a:t>
            </a:r>
            <a:endParaRPr lang="en-US" sz="1400" b="0" noProof="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400" noProof="0" dirty="0"/>
          </a:p>
        </p:txBody>
      </p:sp>
      <p:pic>
        <p:nvPicPr>
          <p:cNvPr id="10" name="Picture 13" descr="Prozesstechnologie-quer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818" y="211936"/>
            <a:ext cx="1898630" cy="949315"/>
          </a:xfrm>
          <a:prstGeom prst="rect">
            <a:avLst/>
          </a:prstGeom>
          <a:noFill/>
          <a:ln/>
        </p:spPr>
      </p:pic>
      <p:sp>
        <p:nvSpPr>
          <p:cNvPr id="4" name="Rechteck 3"/>
          <p:cNvSpPr/>
          <p:nvPr userDrawn="1"/>
        </p:nvSpPr>
        <p:spPr>
          <a:xfrm>
            <a:off x="2267744" y="293747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/>
              <a:t>MST Technologies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0327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61950" indent="-354013">
              <a:spcBef>
                <a:spcPts val="300"/>
              </a:spcBef>
              <a:spcAft>
                <a:spcPts val="300"/>
              </a:spcAft>
              <a:tabLst>
                <a:tab pos="361950" algn="l"/>
              </a:tabLst>
              <a:defRPr/>
            </a:lvl1pPr>
            <a:lvl2pPr marL="714375" indent="-352425">
              <a:spcBef>
                <a:spcPts val="300"/>
              </a:spcBef>
              <a:spcAft>
                <a:spcPts val="300"/>
              </a:spcAft>
              <a:tabLst>
                <a:tab pos="714375" algn="l"/>
              </a:tabLst>
              <a:defRPr/>
            </a:lvl2pPr>
            <a:lvl3pPr marL="1076325" indent="-361950">
              <a:spcBef>
                <a:spcPts val="300"/>
              </a:spcBef>
              <a:spcAft>
                <a:spcPts val="300"/>
              </a:spcAft>
              <a:tabLst>
                <a:tab pos="1076325" algn="l"/>
              </a:tabLst>
              <a:defRPr/>
            </a:lvl3pPr>
            <a:lvl4pPr marL="1438275" indent="-361950">
              <a:spcBef>
                <a:spcPts val="300"/>
              </a:spcBef>
              <a:spcAft>
                <a:spcPts val="300"/>
              </a:spcAft>
              <a:tabLst>
                <a:tab pos="1438275" algn="l"/>
              </a:tabLst>
              <a:defRPr/>
            </a:lvl4pPr>
            <a:lvl5pPr marL="1790700" indent="-352425">
              <a:spcBef>
                <a:spcPts val="300"/>
              </a:spcBef>
              <a:spcAft>
                <a:spcPts val="300"/>
              </a:spcAft>
              <a:tabLst>
                <a:tab pos="1790700" algn="l"/>
              </a:tabLst>
              <a:defRPr/>
            </a:lvl5pPr>
          </a:lstStyle>
          <a:p>
            <a:pPr lvl="0"/>
            <a:r>
              <a:rPr lang="en-US" noProof="0" dirty="0"/>
              <a:t>First</a:t>
            </a:r>
          </a:p>
          <a:p>
            <a:pPr lvl="1"/>
            <a:r>
              <a:rPr lang="en-US" noProof="0" dirty="0"/>
              <a:t>Second</a:t>
            </a:r>
          </a:p>
          <a:p>
            <a:pPr lvl="2"/>
            <a:r>
              <a:rPr lang="en-US" noProof="0" dirty="0"/>
              <a:t>Third</a:t>
            </a:r>
          </a:p>
          <a:p>
            <a:pPr lvl="3"/>
            <a:r>
              <a:rPr lang="en-US" noProof="0" dirty="0"/>
              <a:t>Fourth</a:t>
            </a:r>
          </a:p>
          <a:p>
            <a:pPr lvl="4"/>
            <a:r>
              <a:rPr lang="en-US" noProof="0" dirty="0"/>
              <a:t>Fifth</a:t>
            </a:r>
          </a:p>
        </p:txBody>
      </p:sp>
      <p:sp>
        <p:nvSpPr>
          <p:cNvPr id="10" name="Line 125"/>
          <p:cNvSpPr>
            <a:spLocks noChangeShapeType="1"/>
          </p:cNvSpPr>
          <p:nvPr userDrawn="1"/>
        </p:nvSpPr>
        <p:spPr bwMode="auto">
          <a:xfrm>
            <a:off x="0" y="1196975"/>
            <a:ext cx="8599488" cy="0"/>
          </a:xfrm>
          <a:prstGeom prst="line">
            <a:avLst/>
          </a:prstGeom>
          <a:noFill/>
          <a:ln w="28575">
            <a:solidFill>
              <a:srgbClr val="C0C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 dirty="0"/>
          </a:p>
        </p:txBody>
      </p:sp>
      <p:pic>
        <p:nvPicPr>
          <p:cNvPr id="11" name="Picture 148" descr="IMTEK_Logo_Farbe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258763"/>
            <a:ext cx="1027112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5907088"/>
            <a:ext cx="4984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Inhaltsplatzhalter 10"/>
          <p:cNvSpPr>
            <a:spLocks noGrp="1"/>
          </p:cNvSpPr>
          <p:nvPr>
            <p:ph sz="quarter" idx="10"/>
          </p:nvPr>
        </p:nvSpPr>
        <p:spPr>
          <a:xfrm>
            <a:off x="3491880" y="6448573"/>
            <a:ext cx="4248472" cy="220787"/>
          </a:xfrm>
        </p:spPr>
        <p:txBody>
          <a:bodyPr vert="horz" lIns="91440" tIns="45720" rIns="91440" bIns="4572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800" i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ctr" defTabSz="91440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6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056784" cy="90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342800"/>
            <a:ext cx="8568952" cy="49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First</a:t>
            </a:r>
          </a:p>
          <a:p>
            <a:pPr lvl="1"/>
            <a:r>
              <a:rPr lang="en-US" noProof="0" dirty="0"/>
              <a:t>Second</a:t>
            </a:r>
          </a:p>
          <a:p>
            <a:pPr lvl="2"/>
            <a:r>
              <a:rPr lang="en-US" noProof="0" dirty="0"/>
              <a:t>Third</a:t>
            </a:r>
          </a:p>
          <a:p>
            <a:pPr lvl="3"/>
            <a:r>
              <a:rPr lang="en-US" noProof="0" dirty="0"/>
              <a:t>Fourth</a:t>
            </a:r>
          </a:p>
          <a:p>
            <a:pPr lvl="4"/>
            <a:r>
              <a:rPr lang="en-US" noProof="0" dirty="0"/>
              <a:t>Fifth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7487357" y="6453336"/>
            <a:ext cx="792088" cy="216347"/>
          </a:xfrm>
          <a:prstGeom prst="rect">
            <a:avLst/>
          </a:prstGeom>
          <a:ex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36F991E-69CB-4512-B8EE-25EAE7D3A40E}" type="slidenum">
              <a:rPr lang="en-US" smtClean="0"/>
              <a:pPr lvl="0"/>
              <a:t>‹Nr.›</a:t>
            </a:fld>
            <a:endParaRPr lang="en-US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51520" y="6454239"/>
            <a:ext cx="324036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MST Technologies and Processes | Assignments</a:t>
            </a:r>
          </a:p>
        </p:txBody>
      </p:sp>
    </p:spTree>
    <p:extLst>
      <p:ext uri="{BB962C8B-B14F-4D97-AF65-F5344CB8AC3E}">
        <p14:creationId xmlns:p14="http://schemas.microsoft.com/office/powerpoint/2010/main" val="30696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72800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172800" algn="l"/>
        </a:tabLst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361950" algn="l"/>
        </a:tabLst>
        <a:defRPr lang="en-US" sz="2000" b="0" kern="1200" baseline="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828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542925" algn="l"/>
        </a:tabLst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714375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89535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Assignment #2: High aspect ratio MEMS</a:t>
            </a:r>
            <a:br>
              <a:rPr lang="en-US" sz="3200" dirty="0"/>
            </a:br>
            <a:r>
              <a:rPr lang="en-US" sz="3200" dirty="0"/>
              <a:t>Marc Johannes Aslan, Thomas Kötzner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MEMS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name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high-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MEMS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metals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polymers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semiconductor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ED56E-2159-9449-9AD9-DA54E05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A1BBE-923D-2B43-A2AD-48AD9174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minimal lateral </a:t>
            </a:r>
            <a:r>
              <a:rPr lang="de-DE" dirty="0" err="1"/>
              <a:t>expansion</a:t>
            </a:r>
            <a:endParaRPr lang="de-DE" dirty="0"/>
          </a:p>
          <a:p>
            <a:r>
              <a:rPr lang="de-DE" dirty="0" err="1"/>
              <a:t>Bigger</a:t>
            </a:r>
            <a:r>
              <a:rPr lang="de-DE" dirty="0"/>
              <a:t> 10:1</a:t>
            </a:r>
          </a:p>
          <a:p>
            <a:r>
              <a:rPr lang="de-DE" dirty="0"/>
              <a:t>Advantages:</a:t>
            </a:r>
          </a:p>
          <a:p>
            <a:pPr lvl="1"/>
            <a:r>
              <a:rPr lang="de-DE" dirty="0"/>
              <a:t>High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  <a:p>
            <a:pPr lvl="1"/>
            <a:r>
              <a:rPr lang="de-DE" dirty="0" err="1"/>
              <a:t>Flexibility</a:t>
            </a:r>
            <a:r>
              <a:rPr lang="de-DE" dirty="0"/>
              <a:t> in 3 </a:t>
            </a:r>
            <a:r>
              <a:rPr lang="de-DE" dirty="0" err="1"/>
              <a:t>dimensions</a:t>
            </a:r>
            <a:endParaRPr lang="de-DE" dirty="0"/>
          </a:p>
          <a:p>
            <a:pPr lvl="1"/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shapes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heights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widths</a:t>
            </a:r>
            <a:endParaRPr lang="de-DE" dirty="0"/>
          </a:p>
          <a:p>
            <a:pPr lvl="2"/>
            <a:r>
              <a:rPr lang="de-DE" dirty="0" err="1"/>
              <a:t>Thick</a:t>
            </a:r>
            <a:r>
              <a:rPr lang="de-DE" dirty="0"/>
              <a:t> high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lvl="2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endParaRPr lang="de-DE" dirty="0"/>
          </a:p>
          <a:p>
            <a:r>
              <a:rPr lang="de-DE" dirty="0" err="1"/>
              <a:t>Limitations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dirty="0" err="1"/>
              <a:t>e.g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, </a:t>
            </a:r>
            <a:r>
              <a:rPr lang="de-DE" dirty="0" err="1"/>
              <a:t>inertial</a:t>
            </a:r>
            <a:r>
              <a:rPr lang="de-DE" dirty="0"/>
              <a:t>, </a:t>
            </a:r>
            <a:r>
              <a:rPr lang="de-DE" dirty="0" err="1"/>
              <a:t>angles</a:t>
            </a:r>
            <a:r>
              <a:rPr lang="de-DE" dirty="0"/>
              <a:t> etc.)</a:t>
            </a:r>
          </a:p>
          <a:p>
            <a:pPr lvl="1"/>
            <a:r>
              <a:rPr lang="de-DE" dirty="0" err="1"/>
              <a:t>Costs</a:t>
            </a:r>
            <a:r>
              <a:rPr lang="de-DE" dirty="0"/>
              <a:t>, design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planning</a:t>
            </a:r>
            <a:endParaRPr lang="de-DE" dirty="0"/>
          </a:p>
          <a:p>
            <a:pPr marL="36195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F5BAD-98C7-1A44-AFDD-1AFED95898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E1F1A-5C60-4B28-A064-F0775060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80099-A619-4B21-97B3-C80FB62C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inertial sensors:</a:t>
            </a:r>
          </a:p>
          <a:p>
            <a:pPr lvl="1"/>
            <a:r>
              <a:rPr lang="en-US" dirty="0"/>
              <a:t>Gyroscopes</a:t>
            </a:r>
          </a:p>
          <a:p>
            <a:pPr lvl="1"/>
            <a:r>
              <a:rPr lang="en-US" dirty="0"/>
              <a:t>Accelerometers</a:t>
            </a:r>
          </a:p>
          <a:p>
            <a:pPr lvl="1"/>
            <a:r>
              <a:rPr lang="en-US" dirty="0"/>
              <a:t>Angular rate sensors</a:t>
            </a:r>
          </a:p>
          <a:p>
            <a:r>
              <a:rPr lang="en-US" dirty="0"/>
              <a:t>Nano tubes</a:t>
            </a:r>
          </a:p>
          <a:p>
            <a:r>
              <a:rPr lang="en-US" dirty="0"/>
              <a:t>3D circuit integration</a:t>
            </a:r>
          </a:p>
          <a:p>
            <a:r>
              <a:rPr lang="en-US" dirty="0"/>
              <a:t>Plenty of further applications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113A5B-2768-4F91-B4DA-C9BCB6764D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Hutchison et al., C</a:t>
            </a:r>
            <a:r>
              <a:rPr lang="en-US" dirty="0" err="1"/>
              <a:t>arbon</a:t>
            </a:r>
            <a:r>
              <a:rPr lang="en-US" dirty="0"/>
              <a:t> nanotubes as a framework for high-aspect-ratio mems fabrication, Journal of Microelectromechanical Systems, 2010</a:t>
            </a:r>
            <a:endParaRPr lang="de-DE" dirty="0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0CE590F0-D81D-4A3D-8514-8D6A891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2800"/>
            <a:ext cx="3092093" cy="24754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05FF8F3-C8EA-41B3-8977-72AF8D0DA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94" y="3877733"/>
            <a:ext cx="2376264" cy="24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6DB30-A57B-464B-9BBD-3E2BF74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Methods - </a:t>
            </a:r>
            <a:r>
              <a:rPr lang="de-DE" dirty="0" err="1"/>
              <a:t>Metals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EDC7-3BCE-4FBA-83C5-164DF863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2800"/>
            <a:ext cx="4320480" cy="4968000"/>
          </a:xfrm>
        </p:spPr>
        <p:txBody>
          <a:bodyPr/>
          <a:lstStyle/>
          <a:p>
            <a:r>
              <a:rPr lang="de-DE" dirty="0"/>
              <a:t>Lithographie, Galvanik und Abformung (LIGA)</a:t>
            </a:r>
          </a:p>
          <a:p>
            <a:r>
              <a:rPr lang="de-DE" dirty="0"/>
              <a:t>X-</a:t>
            </a:r>
            <a:r>
              <a:rPr lang="de-DE" dirty="0" err="1"/>
              <a:t>ray</a:t>
            </a:r>
            <a:r>
              <a:rPr lang="de-DE" dirty="0"/>
              <a:t> LIGA (high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 and UV-LIGA</a:t>
            </a:r>
          </a:p>
          <a:p>
            <a:pPr lvl="1"/>
            <a:r>
              <a:rPr lang="de-DE" dirty="0" err="1"/>
              <a:t>Exposure</a:t>
            </a:r>
            <a:endParaRPr lang="de-DE" dirty="0"/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 err="1"/>
              <a:t>Electroplating</a:t>
            </a:r>
            <a:endParaRPr lang="de-DE" dirty="0"/>
          </a:p>
          <a:p>
            <a:pPr lvl="1"/>
            <a:r>
              <a:rPr lang="de-DE" dirty="0"/>
              <a:t>Stripping</a:t>
            </a:r>
          </a:p>
          <a:p>
            <a:r>
              <a:rPr lang="de-DE" dirty="0"/>
              <a:t>Also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polymeres and </a:t>
            </a:r>
            <a:r>
              <a:rPr lang="de-DE" dirty="0" err="1"/>
              <a:t>semiconductor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ratios</a:t>
            </a:r>
            <a:r>
              <a:rPr lang="de-DE" dirty="0"/>
              <a:t> &gt; 100:1 possible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1509-E373-46F6-A041-0DE49AD9E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Menz et al., Mikrosystemtechnik für Ingenieure, John Wiley &amp; </a:t>
            </a:r>
            <a:r>
              <a:rPr lang="de-DE" dirty="0" err="1"/>
              <a:t>Sons</a:t>
            </a:r>
            <a:r>
              <a:rPr lang="de-DE" dirty="0"/>
              <a:t>, 2012</a:t>
            </a:r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BBFA60EE-DE94-4951-AF87-1B7F4D57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36948"/>
            <a:ext cx="3746189" cy="33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3F5CD-3505-A045-B84A-5EA57E5A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- Polymers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1568B-A3B4-6B41-8147-FE0C9E99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976" y="1342800"/>
            <a:ext cx="4464496" cy="4968000"/>
          </a:xfrm>
        </p:spPr>
        <p:txBody>
          <a:bodyPr/>
          <a:lstStyle/>
          <a:p>
            <a:r>
              <a:rPr lang="de-DE" dirty="0"/>
              <a:t>Hot </a:t>
            </a:r>
            <a:r>
              <a:rPr lang="de-DE" dirty="0" err="1"/>
              <a:t>embossing</a:t>
            </a:r>
            <a:endParaRPr lang="de-DE" dirty="0"/>
          </a:p>
          <a:p>
            <a:pPr lvl="1"/>
            <a:r>
              <a:rPr lang="de-DE" dirty="0" err="1"/>
              <a:t>Producing</a:t>
            </a:r>
            <a:r>
              <a:rPr lang="de-DE" dirty="0"/>
              <a:t> </a:t>
            </a: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LIGA </a:t>
            </a:r>
            <a:r>
              <a:rPr lang="de-DE" dirty="0" err="1"/>
              <a:t>or</a:t>
            </a:r>
            <a:r>
              <a:rPr lang="de-DE" dirty="0"/>
              <a:t> DRIE</a:t>
            </a:r>
          </a:p>
          <a:p>
            <a:pPr lvl="1"/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Polymer</a:t>
            </a:r>
          </a:p>
          <a:p>
            <a:pPr lvl="1"/>
            <a:r>
              <a:rPr lang="de-DE" dirty="0" err="1"/>
              <a:t>Embossing</a:t>
            </a:r>
            <a:endParaRPr lang="de-DE" dirty="0"/>
          </a:p>
          <a:p>
            <a:pPr lvl="1"/>
            <a:r>
              <a:rPr lang="de-DE" dirty="0" err="1"/>
              <a:t>Cooling</a:t>
            </a:r>
            <a:r>
              <a:rPr lang="de-DE" dirty="0"/>
              <a:t> down</a:t>
            </a:r>
          </a:p>
          <a:p>
            <a:r>
              <a:rPr lang="de-DE" dirty="0" err="1"/>
              <a:t>Specialised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Polymers</a:t>
            </a:r>
          </a:p>
          <a:p>
            <a:r>
              <a:rPr lang="de-DE" dirty="0" err="1"/>
              <a:t>Applications</a:t>
            </a:r>
            <a:r>
              <a:rPr lang="de-DE" dirty="0"/>
              <a:t> e.g.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medicine</a:t>
            </a:r>
            <a:endParaRPr lang="de-DE" dirty="0"/>
          </a:p>
          <a:p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9A96A7-36D5-824F-AB09-67929D6EE6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Becker et al., Hot </a:t>
            </a:r>
            <a:r>
              <a:rPr lang="de-DE" dirty="0" err="1"/>
              <a:t>embossing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polymer high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, Sensors and </a:t>
            </a:r>
            <a:r>
              <a:rPr lang="de-DE" dirty="0" err="1"/>
              <a:t>Actuators</a:t>
            </a:r>
            <a:r>
              <a:rPr lang="de-DE" dirty="0"/>
              <a:t> A: </a:t>
            </a:r>
            <a:r>
              <a:rPr lang="de-DE" dirty="0" err="1"/>
              <a:t>Physical</a:t>
            </a:r>
            <a:r>
              <a:rPr lang="de-DE" dirty="0"/>
              <a:t>, 2000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8A6C72-CC84-EC4B-A22F-90926F41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3652961" cy="21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62215-158D-3E43-9E48-6BED154C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Fabrication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- Semiconductors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B4EE-5913-FC4A-8B67-3BCA10B2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Ion </a:t>
            </a:r>
            <a:r>
              <a:rPr lang="de-DE" dirty="0" err="1"/>
              <a:t>Etching</a:t>
            </a:r>
            <a:r>
              <a:rPr lang="de-DE" dirty="0"/>
              <a:t> (DRIE)</a:t>
            </a:r>
          </a:p>
          <a:p>
            <a:pPr lvl="1"/>
            <a:r>
              <a:rPr lang="de-DE" dirty="0" err="1"/>
              <a:t>Passivation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polymers</a:t>
            </a:r>
            <a:endParaRPr lang="de-DE" dirty="0"/>
          </a:p>
          <a:p>
            <a:pPr lvl="1"/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Etching</a:t>
            </a:r>
            <a:r>
              <a:rPr lang="de-DE" dirty="0"/>
              <a:t> </a:t>
            </a:r>
            <a:r>
              <a:rPr lang="de-DE" dirty="0" err="1"/>
              <a:t>silicon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endParaRPr lang="de-DE" dirty="0"/>
          </a:p>
          <a:p>
            <a:r>
              <a:rPr lang="de-DE" dirty="0"/>
              <a:t>UV LIGA</a:t>
            </a:r>
          </a:p>
          <a:p>
            <a:r>
              <a:rPr lang="de-DE" dirty="0"/>
              <a:t>SCREAM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BE6CDB-E64E-8449-94E6-5469189116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4665127" cy="1655912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78B918-81EB-E54C-A346-6D6599D40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88" y="3927148"/>
            <a:ext cx="3403123" cy="2366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708F6C-C65F-EA4A-9390-8FDFE361A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46" t="48217"/>
          <a:stretch/>
        </p:blipFill>
        <p:spPr>
          <a:xfrm>
            <a:off x="5796136" y="1562306"/>
            <a:ext cx="2712864" cy="20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2 IMTEK – PowerPoint 2010 Presentation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TEK - PowerPoint2010 Templ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customUI xmlns="http://schemas.microsoft.com/office/2009/07/customui">
  <ribbon startFromScratch="false">
    <tabs>
      <tab id="customTab" label="IMTEK">
        <group id="customGroup" label="Custom Group">
          <button id="customButton" label="Change Language" imageMso="ChangeStylesMenu" size="large" onAction="Activate_to_Change_the_Langua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2012 IMTEK – PowerPoint 2010 Presentation Template</Template>
  <TotalTime>0</TotalTime>
  <Words>520</Words>
  <Application>Microsoft Office PowerPoint</Application>
  <PresentationFormat>Bildschirmpräsentation (4:3)</PresentationFormat>
  <Paragraphs>100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2012 IMTEK – PowerPoint 2010 Presentation Template</vt:lpstr>
      <vt:lpstr>Assignment #2: High aspect ratio MEMS Marc Johannes Aslan, Thomas Kötzner</vt:lpstr>
      <vt:lpstr>Assignment</vt:lpstr>
      <vt:lpstr>High aspect ratio</vt:lpstr>
      <vt:lpstr>Applications</vt:lpstr>
      <vt:lpstr>Fabrication Methods - Metals </vt:lpstr>
      <vt:lpstr>Fabrication Methods - Polymers</vt:lpstr>
      <vt:lpstr>Fabrication Methods - Semiconductors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 Technologies and Processes</dc:title>
  <dc:creator>Bastian E. Rapp</dc:creator>
  <cp:lastModifiedBy>Marc Johannes Aslan</cp:lastModifiedBy>
  <cp:revision>708</cp:revision>
  <cp:lastPrinted>2018-12-08T21:38:28Z</cp:lastPrinted>
  <dcterms:created xsi:type="dcterms:W3CDTF">2015-10-16T11:15:15Z</dcterms:created>
  <dcterms:modified xsi:type="dcterms:W3CDTF">2019-01-30T20:51:45Z</dcterms:modified>
</cp:coreProperties>
</file>