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0"/>
  </p:notesMasterIdLst>
  <p:sldIdLst>
    <p:sldId id="259" r:id="rId6"/>
    <p:sldId id="260" r:id="rId7"/>
    <p:sldId id="269" r:id="rId8"/>
    <p:sldId id="270" r:id="rId9"/>
    <p:sldId id="272" r:id="rId10"/>
    <p:sldId id="263" r:id="rId11"/>
    <p:sldId id="271" r:id="rId12"/>
    <p:sldId id="274" r:id="rId13"/>
    <p:sldId id="265" r:id="rId14"/>
    <p:sldId id="266" r:id="rId15"/>
    <p:sldId id="264" r:id="rId16"/>
    <p:sldId id="275" r:id="rId17"/>
    <p:sldId id="273" r:id="rId18"/>
    <p:sldId id="267" r:id="rId19"/>
  </p:sldIdLst>
  <p:sldSz cx="9144000" cy="5143500" type="screen16x9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23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5AA"/>
    <a:srgbClr val="57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Objects="1" showGuides="1">
      <p:cViewPr varScale="1">
        <p:scale>
          <a:sx n="138" d="100"/>
          <a:sy n="138" d="100"/>
        </p:scale>
        <p:origin x="786" y="120"/>
      </p:cViewPr>
      <p:guideLst>
        <p:guide orient="horz" pos="1620"/>
        <p:guide orient="horz" pos="1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E455-21FF-4413-9FDB-C56C81D175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23AA-B55C-477B-A676-6D8F95564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23AA-B55C-477B-A676-6D8F95564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23AA-B55C-477B-A676-6D8F955641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48400" y="3707429"/>
            <a:ext cx="8640000" cy="3429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3638" y="4463100"/>
            <a:ext cx="6599040" cy="2700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Referent/ Abteilung/ Thema</a:t>
            </a:r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33200" y="4727097"/>
            <a:ext cx="1224186" cy="270607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en-US" dirty="0"/>
          </a:p>
        </p:txBody>
      </p:sp>
      <p:sp>
        <p:nvSpPr>
          <p:cNvPr id="18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246745" y="771550"/>
            <a:ext cx="8641655" cy="2756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b="1" dirty="0"/>
              <a:t>Platz für</a:t>
            </a:r>
            <a:r>
              <a:rPr lang="de-DE" b="1" baseline="0" dirty="0"/>
              <a:t> </a:t>
            </a:r>
            <a:r>
              <a:rPr lang="de-DE" b="1" dirty="0"/>
              <a:t>Bild/Grafik</a:t>
            </a:r>
            <a:r>
              <a:rPr lang="de-DE" b="1" baseline="0" dirty="0"/>
              <a:t> …………</a:t>
            </a:r>
          </a:p>
        </p:txBody>
      </p:sp>
    </p:spTree>
    <p:extLst>
      <p:ext uri="{BB962C8B-B14F-4D97-AF65-F5344CB8AC3E}">
        <p14:creationId xmlns:p14="http://schemas.microsoft.com/office/powerpoint/2010/main" val="5362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25.08.2014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Thema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43608" y="951570"/>
            <a:ext cx="7857505" cy="304800"/>
          </a:xfrm>
          <a:solidFill>
            <a:schemeClr val="tx2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52958" y="951570"/>
            <a:ext cx="720000" cy="304800"/>
          </a:xfrm>
          <a:solidFill>
            <a:schemeClr val="tx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52958" y="1358510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1043608" y="1358510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28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152958" y="1765451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9" name="Textplatzhalt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043608" y="1765451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8" y="2172391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1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043608" y="2172391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32" name="Textplatzhalt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152958" y="2579331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3" name="Textplatzhalt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43608" y="2579331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152958" y="2986271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5" name="Textplatzhalt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1043608" y="2986271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152958" y="3393212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2" name="Textplatzhalt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1043608" y="3393212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152958" y="3800152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29" hasCustomPrompt="1"/>
          </p:nvPr>
        </p:nvSpPr>
        <p:spPr>
          <a:xfrm>
            <a:off x="1043608" y="3800152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25" name="Textplatzhalt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152958" y="4207092"/>
            <a:ext cx="719137" cy="304800"/>
          </a:xfrm>
          <a:solidFill>
            <a:srgbClr val="9BA5AA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6" name="Textplatzhalter 20"/>
          <p:cNvSpPr>
            <a:spLocks noGrp="1"/>
          </p:cNvSpPr>
          <p:nvPr>
            <p:ph type="body" sz="quarter" idx="31" hasCustomPrompt="1"/>
          </p:nvPr>
        </p:nvSpPr>
        <p:spPr>
          <a:xfrm>
            <a:off x="1043608" y="4207092"/>
            <a:ext cx="7857505" cy="304800"/>
          </a:xfrm>
          <a:solidFill>
            <a:srgbClr val="9BA5AA"/>
          </a:solidFill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 9</a:t>
            </a:r>
          </a:p>
        </p:txBody>
      </p:sp>
      <p:sp>
        <p:nvSpPr>
          <p:cNvPr id="38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6800" y="498390"/>
            <a:ext cx="6516000" cy="3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23021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5113-BBDD-419B-9ADA-EDD1E2B54407}" type="datetime1">
              <a:rPr lang="de-DE" smtClean="0"/>
              <a:t>22.04.2018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6800" y="498390"/>
            <a:ext cx="6516000" cy="3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5495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AA21-E814-4688-B171-14256628683D}" type="datetime1">
              <a:rPr lang="de-DE" smtClean="0"/>
              <a:t>22.04.2018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52460" y="951571"/>
            <a:ext cx="8740020" cy="367281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6800" y="498390"/>
            <a:ext cx="6516000" cy="3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98579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3D07-5EA7-420D-B806-804C04E3FD84}" type="datetime1">
              <a:rPr lang="de-DE" smtClean="0"/>
              <a:t>22.04.2018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52460" y="951571"/>
            <a:ext cx="8740020" cy="3672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6800" y="498390"/>
            <a:ext cx="6516000" cy="3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94992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0400" y="950400"/>
            <a:ext cx="4038600" cy="36693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1200" y="950399"/>
            <a:ext cx="4038600" cy="36693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6800" y="498390"/>
            <a:ext cx="6516000" cy="3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214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-8547" y="4725000"/>
            <a:ext cx="8901721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00" y="950400"/>
            <a:ext cx="4040188" cy="47982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6800" y="1431000"/>
            <a:ext cx="4040188" cy="32103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31200" y="950400"/>
            <a:ext cx="4039200" cy="47982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31200" y="1431000"/>
            <a:ext cx="4039200" cy="31941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A20E-9D9B-4A97-BCEF-3AC77DD62AE0}" type="datetime1">
              <a:rPr lang="de-DE" smtClean="0"/>
              <a:t>22.04.2018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6800" y="498390"/>
            <a:ext cx="6516000" cy="3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583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5C4E-5EC5-426D-9B24-9BDE0F3DAFC0}" type="datetime1">
              <a:rPr lang="de-DE" smtClean="0"/>
              <a:t>22.04.2018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-8547" y="4725000"/>
            <a:ext cx="6380547" cy="2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A24C-A540-4C4F-87B0-7F06D0B53612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Thema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250826" y="789552"/>
            <a:ext cx="8641655" cy="2756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0826" y="3600450"/>
            <a:ext cx="8641655" cy="4250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 b="1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26" y="4025503"/>
            <a:ext cx="864165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857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3086628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Folie" r:id="rId14" imgW="270" imgH="270" progId="TCLayout.ActiveDocument.1">
                  <p:embed/>
                </p:oleObj>
              </mc:Choice>
              <mc:Fallback>
                <p:oleObj name="think-cell Foli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00" y="950400"/>
            <a:ext cx="8740800" cy="36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6000" y="4725000"/>
            <a:ext cx="108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fld id="{1341BE53-18F7-47B8-8767-BA5896C66A50}" type="datetime1">
              <a:rPr lang="de-DE" smtClean="0"/>
              <a:t>22.04.2018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72000" y="4725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Thema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800" y="4725000"/>
            <a:ext cx="54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48FCB236-A893-418D-9847-ECC413FB1AC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151200" y="580500"/>
            <a:ext cx="6516000" cy="36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/>
              <a:t>Titel durch Anklicken Hinzufügen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 bwMode="auto">
          <a:xfrm>
            <a:off x="6844061" y="0"/>
            <a:ext cx="2279650" cy="82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" y="51470"/>
            <a:ext cx="1467670" cy="49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 descr="C:\Users\SchneiderHa\AppData\Local\Microsoft\Windows\Temporary Internet Files\Content.Outlook\1MDNPOMA\IWT_Logo_RGB.jp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1470"/>
            <a:ext cx="1127361" cy="4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9" b="16232"/>
          <a:stretch/>
        </p:blipFill>
        <p:spPr>
          <a:xfrm>
            <a:off x="5580112" y="161838"/>
            <a:ext cx="1368152" cy="501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BCE94CF-D6D0-4290-9F51-82CFC99771F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09" y="4561536"/>
            <a:ext cx="529891" cy="5298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6640EE4-9A49-4947-A18C-174595D773E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9" y="4595758"/>
            <a:ext cx="529891" cy="5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0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50" r:id="rId4"/>
    <p:sldLayoutId id="2147483658" r:id="rId5"/>
    <p:sldLayoutId id="2147483652" r:id="rId6"/>
    <p:sldLayoutId id="2147483653" r:id="rId7"/>
    <p:sldLayoutId id="2147483655" r:id="rId8"/>
    <p:sldLayoutId id="2147483657" r:id="rId9"/>
    <p:sldLayoutId id="214748366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92.168.254.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SPECTERWHO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Intelligente Produktion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27" name="Bildplatzhalter 26"/>
          <p:cNvSpPr>
            <a:spLocks noGrp="1"/>
          </p:cNvSpPr>
          <p:nvPr>
            <p:ph type="pic" idx="14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0" y="4724400"/>
            <a:ext cx="1081088" cy="269875"/>
          </a:xfrm>
        </p:spPr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25.08.2014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0" y="4724400"/>
            <a:ext cx="3600450" cy="269875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Thema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4724400"/>
            <a:ext cx="539750" cy="269875"/>
          </a:xfrm>
        </p:spPr>
        <p:txBody>
          <a:bodyPr/>
          <a:lstStyle/>
          <a:p>
            <a:fld id="{48FCB236-A893-418D-9847-ECC413FB1ACD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78F061-4739-4ED6-9BF7-0A2BA6AF548B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78758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766A6-1B36-401E-A128-428F46CD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7BE09-9362-4B62-A50A-E1E31E3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10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CB2F3FE-9826-408C-AC8E-F2F56931B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Umfangreiche Codierung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14D533-2DBC-47DC-B906-28F97EA081A2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	15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6DCC713-E9FC-4B03-B3EA-03977DC5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5" y="1349930"/>
            <a:ext cx="3340695" cy="19777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6DE8345-478F-4867-AC29-67CAC82F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98390"/>
            <a:ext cx="2448272" cy="2222924"/>
          </a:xfrm>
          <a:prstGeom prst="rect">
            <a:avLst/>
          </a:prstGeom>
        </p:spPr>
      </p:pic>
      <p:pic>
        <p:nvPicPr>
          <p:cNvPr id="14" name="Grafik 1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C3D9F0D-EA72-4204-B4BC-3045D60085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80" y="1642772"/>
            <a:ext cx="3509425" cy="257175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814CE0B-E360-4807-A991-C8001E0F34A4}"/>
              </a:ext>
            </a:extLst>
          </p:cNvPr>
          <p:cNvSpPr txBox="1"/>
          <p:nvPr/>
        </p:nvSpPr>
        <p:spPr>
          <a:xfrm>
            <a:off x="971600" y="3813112"/>
            <a:ext cx="397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Mehrere Tausend Zeilen Code in 24h</a:t>
            </a:r>
          </a:p>
        </p:txBody>
      </p:sp>
    </p:spTree>
    <p:extLst>
      <p:ext uri="{BB962C8B-B14F-4D97-AF65-F5344CB8AC3E}">
        <p14:creationId xmlns:p14="http://schemas.microsoft.com/office/powerpoint/2010/main" val="178530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0BD518-8E05-413E-A28C-1474EBCB1B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hlinkClick r:id="rId3" action="ppaction://hlinkfile"/>
              </a:rPr>
              <a:t>smart </a:t>
            </a:r>
            <a:r>
              <a:rPr lang="de-DE" dirty="0" err="1">
                <a:hlinkClick r:id="rId3" action="ppaction://hlinkfile"/>
              </a:rPr>
              <a:t>factory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Sensoren</a:t>
            </a:r>
          </a:p>
          <a:p>
            <a:endParaRPr lang="de-DE" dirty="0"/>
          </a:p>
          <a:p>
            <a:r>
              <a:rPr lang="de-DE" dirty="0"/>
              <a:t>Aktoren</a:t>
            </a:r>
          </a:p>
          <a:p>
            <a:endParaRPr lang="de-DE" dirty="0"/>
          </a:p>
          <a:p>
            <a:r>
              <a:rPr lang="de-DE" dirty="0"/>
              <a:t>Bildverarbeitung</a:t>
            </a:r>
          </a:p>
          <a:p>
            <a:endParaRPr lang="de-DE" dirty="0"/>
          </a:p>
          <a:p>
            <a:r>
              <a:rPr lang="de-DE" dirty="0"/>
              <a:t>Datenbank</a:t>
            </a:r>
          </a:p>
          <a:p>
            <a:endParaRPr lang="de-DE" dirty="0"/>
          </a:p>
          <a:p>
            <a:r>
              <a:rPr lang="de-DE" dirty="0"/>
              <a:t>Ausgabe Daten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5A75E-3574-42A3-B621-A3F55EFBF9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9E39B-EF72-46D5-9690-6398EF68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1DA28-17BD-4DA3-A802-9455927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11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CAE0B6A-BEB7-4F07-B950-239A900BF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Livedemo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112942-AD49-45CF-9D47-1122591C632D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	19</a:t>
            </a:r>
          </a:p>
        </p:txBody>
      </p:sp>
    </p:spTree>
    <p:extLst>
      <p:ext uri="{BB962C8B-B14F-4D97-AF65-F5344CB8AC3E}">
        <p14:creationId xmlns:p14="http://schemas.microsoft.com/office/powerpoint/2010/main" val="398233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9F8797-3238-473C-A631-C55FC6E5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400" y="950400"/>
            <a:ext cx="4038600" cy="3669300"/>
          </a:xfrm>
        </p:spPr>
        <p:txBody>
          <a:bodyPr/>
          <a:lstStyle/>
          <a:p>
            <a:r>
              <a:rPr lang="de-DE" dirty="0"/>
              <a:t>SPS-Variante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E48D2-1093-490B-95C4-7B4A77F93A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IOT-Variante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A2F05-35CA-4875-855F-83599E41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A5A24-0F98-4A8A-BE86-E9D01130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12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97A79B-5AAC-4C75-BB95-FCD54DF35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pic>
        <p:nvPicPr>
          <p:cNvPr id="2050" name="Picture 2" descr="https://www.industry.siemens.com/topics/global/en/tia/product-innovations/PublishingImages/Product-Innovation_SIMATIC-S7-1500.jpg">
            <a:extLst>
              <a:ext uri="{FF2B5EF4-FFF2-40B4-BE49-F238E27FC236}">
                <a16:creationId xmlns:a16="http://schemas.microsoft.com/office/drawing/2014/main" id="{8906A45A-7ED5-4C70-AF4C-A8A6189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68" y="1347614"/>
            <a:ext cx="2768864" cy="20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2B5CAC3-31A1-4A0A-AE15-FF2AAB0EA22B}"/>
              </a:ext>
            </a:extLst>
          </p:cNvPr>
          <p:cNvSpPr txBox="1"/>
          <p:nvPr/>
        </p:nvSpPr>
        <p:spPr>
          <a:xfrm>
            <a:off x="694800" y="3651870"/>
            <a:ext cx="2884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Teuer</a:t>
            </a:r>
          </a:p>
          <a:p>
            <a:pPr marL="285750" indent="-285750">
              <a:buFontTx/>
              <a:buChar char="-"/>
            </a:pPr>
            <a:r>
              <a:rPr lang="de-DE" dirty="0"/>
              <a:t>Zentral</a:t>
            </a:r>
          </a:p>
          <a:p>
            <a:pPr marL="285750" indent="-285750">
              <a:buFontTx/>
              <a:buChar char="-"/>
            </a:pPr>
            <a:r>
              <a:rPr lang="de-DE" dirty="0"/>
              <a:t>Lange Entwicklungszeit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6A5F48-29E0-4AB3-88B6-BE4FEA015BA3}"/>
              </a:ext>
            </a:extLst>
          </p:cNvPr>
          <p:cNvSpPr txBox="1"/>
          <p:nvPr/>
        </p:nvSpPr>
        <p:spPr>
          <a:xfrm>
            <a:off x="4812409" y="3651870"/>
            <a:ext cx="3002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/>
              <a:t>Günstig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Dezentral und Kompakt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Schnelle Inbetriebnahme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Lässt sich weiter entwickeln</a:t>
            </a:r>
          </a:p>
        </p:txBody>
      </p:sp>
      <p:pic>
        <p:nvPicPr>
          <p:cNvPr id="11" name="Grafik 10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D86D158E-41A8-4D38-8400-13E047567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68" y="1347614"/>
            <a:ext cx="2702063" cy="20265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9CE22DF-054E-4317-BEC4-262B7C833691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	19</a:t>
            </a:r>
          </a:p>
        </p:txBody>
      </p:sp>
    </p:spTree>
    <p:extLst>
      <p:ext uri="{BB962C8B-B14F-4D97-AF65-F5344CB8AC3E}">
        <p14:creationId xmlns:p14="http://schemas.microsoft.com/office/powerpoint/2010/main" val="10234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062B66-EAAB-44BD-8464-55E6B49C2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400" y="950400"/>
            <a:ext cx="8680072" cy="3669300"/>
          </a:xfrm>
        </p:spPr>
        <p:txBody>
          <a:bodyPr/>
          <a:lstStyle/>
          <a:p>
            <a:r>
              <a:rPr lang="de-DE" dirty="0"/>
              <a:t>Implementierung für weitere Plattformen, beispielsweise Android oder iOS</a:t>
            </a:r>
          </a:p>
          <a:p>
            <a:r>
              <a:rPr lang="de-DE" dirty="0"/>
              <a:t>Kostengünstiger Einsatz von Sensorik</a:t>
            </a:r>
          </a:p>
          <a:p>
            <a:r>
              <a:rPr lang="de-DE" dirty="0"/>
              <a:t>System um weitere Teilnehmer erweitern</a:t>
            </a:r>
          </a:p>
          <a:p>
            <a:r>
              <a:rPr lang="de-DE" dirty="0"/>
              <a:t>Referenzpunkte für Schüttgut verbessern</a:t>
            </a:r>
          </a:p>
          <a:p>
            <a:r>
              <a:rPr lang="de-DE" dirty="0"/>
              <a:t>Maschine Learning einbinden</a:t>
            </a:r>
          </a:p>
          <a:p>
            <a:r>
              <a:rPr lang="de-DE" dirty="0"/>
              <a:t>Cloudsystem/Big Data</a:t>
            </a:r>
          </a:p>
          <a:p>
            <a:r>
              <a:rPr lang="de-DE" dirty="0"/>
              <a:t>Kundenservice und Wartung</a:t>
            </a:r>
          </a:p>
          <a:p>
            <a:r>
              <a:rPr lang="de-DE" dirty="0"/>
              <a:t>Einbindung in BI</a:t>
            </a:r>
          </a:p>
          <a:p>
            <a:r>
              <a:rPr lang="de-DE" dirty="0"/>
              <a:t>Industrie 4.0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CA78A-2FE5-4870-BE8F-E1E00254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3CF45-D91E-4D82-9A33-DB64417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13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6FEA39-000B-4A2A-A59E-4D1E0A160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FBD7AA-E57E-410D-8D7C-F92BE844F89C}"/>
              </a:ext>
            </a:extLst>
          </p:cNvPr>
          <p:cNvSpPr txBox="1"/>
          <p:nvPr/>
        </p:nvSpPr>
        <p:spPr>
          <a:xfrm>
            <a:off x="6850500" y="4675334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187	      42</a:t>
            </a:r>
          </a:p>
        </p:txBody>
      </p:sp>
    </p:spTree>
    <p:extLst>
      <p:ext uri="{BB962C8B-B14F-4D97-AF65-F5344CB8AC3E}">
        <p14:creationId xmlns:p14="http://schemas.microsoft.com/office/powerpoint/2010/main" val="157961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3B71B-D21D-4C38-B599-5C03BE21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573E6-B505-489C-927A-AA101E7C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14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4F558B-293E-4051-9262-8B5A4A31F5EA}"/>
              </a:ext>
            </a:extLst>
          </p:cNvPr>
          <p:cNvSpPr txBox="1"/>
          <p:nvPr/>
        </p:nvSpPr>
        <p:spPr>
          <a:xfrm>
            <a:off x="4050062" y="23870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81411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22.04.2018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Specterwho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Ideenfindung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Schüttgutanalyse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Intelligente Vernetzung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err="1"/>
              <a:t>Livedemo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/>
              <a:t>Vergleich	</a:t>
            </a:r>
            <a:endParaRPr lang="de-DE" dirty="0"/>
          </a:p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275E244-B13A-4979-B472-59919E2AACB0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130436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7054DA-68C2-4A3E-A76E-436B4594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AA21-E814-4688-B171-14256628683D}" type="datetime1">
              <a:rPr lang="de-DE" smtClean="0"/>
              <a:t>22.04.2018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7CE3CB-DE51-46D2-9020-F926CAC0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3</a:t>
            </a:fld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DBC4722-0394-41C4-839E-36591D11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Marc Johannes Aslan</a:t>
            </a:r>
          </a:p>
          <a:p>
            <a:pPr lvl="1"/>
            <a:r>
              <a:rPr lang="de-DE" dirty="0"/>
              <a:t>Student der Elektrotechnik Automation</a:t>
            </a:r>
          </a:p>
          <a:p>
            <a:r>
              <a:rPr lang="de-DE" dirty="0"/>
              <a:t>Manuel </a:t>
            </a:r>
            <a:r>
              <a:rPr lang="de-DE" dirty="0" err="1"/>
              <a:t>Blötscher</a:t>
            </a:r>
            <a:endParaRPr lang="de-DE" dirty="0"/>
          </a:p>
          <a:p>
            <a:pPr lvl="1"/>
            <a:r>
              <a:rPr lang="de-DE" dirty="0"/>
              <a:t>Student der Elektrotechnik Automation</a:t>
            </a:r>
          </a:p>
          <a:p>
            <a:r>
              <a:rPr lang="de-DE" dirty="0"/>
              <a:t>Yannick </a:t>
            </a:r>
            <a:r>
              <a:rPr lang="de-DE" dirty="0" err="1"/>
              <a:t>Boothby</a:t>
            </a:r>
            <a:endParaRPr lang="de-DE" dirty="0"/>
          </a:p>
          <a:p>
            <a:pPr lvl="1"/>
            <a:r>
              <a:rPr lang="de-DE" dirty="0"/>
              <a:t>Student der Elektrotechnik Automation</a:t>
            </a:r>
          </a:p>
          <a:p>
            <a:r>
              <a:rPr lang="de-DE" dirty="0"/>
              <a:t>Luca </a:t>
            </a:r>
            <a:r>
              <a:rPr lang="de-DE" dirty="0" err="1"/>
              <a:t>Deppler</a:t>
            </a:r>
            <a:endParaRPr lang="de-DE" dirty="0"/>
          </a:p>
          <a:p>
            <a:pPr lvl="1"/>
            <a:r>
              <a:rPr lang="de-DE" dirty="0"/>
              <a:t>Student der Wirtschaftsinformatik</a:t>
            </a:r>
          </a:p>
          <a:p>
            <a:r>
              <a:rPr lang="de-DE" dirty="0"/>
              <a:t>Fabian Hägele</a:t>
            </a:r>
          </a:p>
          <a:p>
            <a:pPr lvl="1"/>
            <a:r>
              <a:rPr lang="de-DE" dirty="0"/>
              <a:t>Student der Wirtschaftsinformatik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B05E0FF-4B93-4696-BF63-246E97AD3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Specterwho</a:t>
            </a:r>
            <a:r>
              <a:rPr lang="de-DE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F4DB13-EA5A-4B86-A45C-5ABD43F7F44A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12002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D6982-1C42-4B1E-AD5C-B7A889E4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AA21-E814-4688-B171-14256628683D}" type="datetime1">
              <a:rPr lang="de-DE" smtClean="0"/>
              <a:t>22.04.2018</a:t>
            </a:fld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11D8C-7511-4DA7-8DB4-6891165C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4</a:t>
            </a:fld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F563D9-BA7E-4408-A1F2-385C335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0" y="951571"/>
            <a:ext cx="3600000" cy="3672818"/>
          </a:xfrm>
        </p:spPr>
        <p:txBody>
          <a:bodyPr/>
          <a:lstStyle/>
          <a:p>
            <a:r>
              <a:rPr lang="de-DE" dirty="0"/>
              <a:t>Ganzheitliches System</a:t>
            </a:r>
          </a:p>
          <a:p>
            <a:r>
              <a:rPr lang="de-DE" dirty="0"/>
              <a:t>Intelligente Sensoren</a:t>
            </a:r>
          </a:p>
          <a:p>
            <a:r>
              <a:rPr lang="de-DE" dirty="0"/>
              <a:t>Plattformunabhängig</a:t>
            </a:r>
          </a:p>
          <a:p>
            <a:r>
              <a:rPr lang="de-DE" dirty="0"/>
              <a:t>Skalierbarkeit</a:t>
            </a:r>
          </a:p>
          <a:p>
            <a:r>
              <a:rPr lang="de-DE" dirty="0"/>
              <a:t>Realtime Auswertung von Daten</a:t>
            </a:r>
          </a:p>
          <a:p>
            <a:r>
              <a:rPr lang="de-DE" dirty="0"/>
              <a:t>Produktionsplanung</a:t>
            </a:r>
          </a:p>
          <a:p>
            <a:r>
              <a:rPr lang="de-DE" dirty="0"/>
              <a:t>Kosteneffizienz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23502A-6E5A-4906-9E30-9BF0B76B2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Ideenfindung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6F04D4-5CF9-4A04-88C5-984967BD284D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	2</a:t>
            </a:r>
          </a:p>
        </p:txBody>
      </p:sp>
      <p:pic>
        <p:nvPicPr>
          <p:cNvPr id="9" name="Grafik 8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83172B4E-A2C3-4169-8552-1295B4B4F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09" y="868290"/>
            <a:ext cx="4258782" cy="31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7065450-2278-40FA-BF52-AE7D562110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75" y="950913"/>
            <a:ext cx="2063650" cy="3668712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DC9A-C731-4F01-907B-2C07F786A1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EE467-4561-41A3-BC96-B13AEDC8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2430E3-A75F-40F8-9C21-32B2DBF0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5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59EB2B-11DC-4041-BB07-1583CC67E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Schüttgutanalyse</a:t>
            </a:r>
          </a:p>
        </p:txBody>
      </p:sp>
      <p:pic>
        <p:nvPicPr>
          <p:cNvPr id="8" name="Inhaltsplatzhalter 10">
            <a:extLst>
              <a:ext uri="{FF2B5EF4-FFF2-40B4-BE49-F238E27FC236}">
                <a16:creationId xmlns:a16="http://schemas.microsoft.com/office/drawing/2014/main" id="{862566B8-E61C-422B-A8F8-A49E61B77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63" y="1042737"/>
            <a:ext cx="4038600" cy="34850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7AEADBA-5149-454C-84C7-DB39E42C8A4A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	2</a:t>
            </a:r>
          </a:p>
        </p:txBody>
      </p:sp>
    </p:spTree>
    <p:extLst>
      <p:ext uri="{BB962C8B-B14F-4D97-AF65-F5344CB8AC3E}">
        <p14:creationId xmlns:p14="http://schemas.microsoft.com/office/powerpoint/2010/main" val="40125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07B78CE-E3FA-4411-945E-CA183EB9F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29" y="689145"/>
            <a:ext cx="2337178" cy="4000422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610C64-F7F3-4B45-B063-77D461E095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1" y="950913"/>
            <a:ext cx="2474358" cy="36687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A4705-72C9-43DC-85EB-D8D76D65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A4288-CDCE-4F36-AD0F-88156CA3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6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B1573FA-0AFC-43CB-B91D-67F062680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Schüttgutanalyse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B2D1174-5234-4C16-A37C-C148A153ABB5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	2</a:t>
            </a:r>
          </a:p>
        </p:txBody>
      </p:sp>
    </p:spTree>
    <p:extLst>
      <p:ext uri="{BB962C8B-B14F-4D97-AF65-F5344CB8AC3E}">
        <p14:creationId xmlns:p14="http://schemas.microsoft.com/office/powerpoint/2010/main" val="104743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72AE36E-2E50-4DFA-900E-60A7D33D4F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6" y="950913"/>
            <a:ext cx="3742607" cy="36687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FEFEF-D77F-4131-BB49-46A2E27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E91F7-2122-46AF-AFCD-EEC65F4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7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01E957B-E34B-4150-8832-2DA297C42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Schüttgutanalyse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A447848-ED58-4DD7-8133-FC98AFBA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169" y="1995686"/>
            <a:ext cx="4038600" cy="36693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Verteilung der Flächen </a:t>
            </a:r>
          </a:p>
          <a:p>
            <a:r>
              <a:rPr lang="de-DE" dirty="0"/>
              <a:t>Nützlich zur schnellen Klassifizierung der Granulate</a:t>
            </a:r>
          </a:p>
          <a:p>
            <a:r>
              <a:rPr lang="de-DE" dirty="0"/>
              <a:t>Visuelle Darstellung</a:t>
            </a:r>
          </a:p>
          <a:p>
            <a:r>
              <a:rPr lang="de-DE" dirty="0"/>
              <a:t>Mobile Auswertung vom Smartphone zum Smartphone</a:t>
            </a:r>
          </a:p>
          <a:p>
            <a:r>
              <a:rPr lang="de-DE" dirty="0"/>
              <a:t>Berechnungen mit </a:t>
            </a:r>
            <a:r>
              <a:rPr lang="de-DE" dirty="0" err="1"/>
              <a:t>Matlab</a:t>
            </a:r>
            <a:endParaRPr lang="de-DE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285F3B-2984-4F32-8287-0915F1EAC4FE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	4</a:t>
            </a:r>
          </a:p>
        </p:txBody>
      </p:sp>
    </p:spTree>
    <p:extLst>
      <p:ext uri="{BB962C8B-B14F-4D97-AF65-F5344CB8AC3E}">
        <p14:creationId xmlns:p14="http://schemas.microsoft.com/office/powerpoint/2010/main" val="131935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Computer, drinnen,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BF7E59-2F24-4899-955C-5A3A024F8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8" y="868290"/>
            <a:ext cx="6430484" cy="345638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72356-9EA2-4562-B660-28A5CD17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57B012-CD6C-4749-8263-6BB8BC42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8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94878C-6753-4476-B5DA-18B57A4A0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Schüttgutanalyse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A69473-C5DE-49EA-A8A0-56ACB1D76247}"/>
              </a:ext>
            </a:extLst>
          </p:cNvPr>
          <p:cNvSpPr txBox="1"/>
          <p:nvPr/>
        </p:nvSpPr>
        <p:spPr>
          <a:xfrm>
            <a:off x="7092641" y="4694574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	8</a:t>
            </a:r>
          </a:p>
        </p:txBody>
      </p:sp>
    </p:spTree>
    <p:extLst>
      <p:ext uri="{BB962C8B-B14F-4D97-AF65-F5344CB8AC3E}">
        <p14:creationId xmlns:p14="http://schemas.microsoft.com/office/powerpoint/2010/main" val="322565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6BA4F5-3622-4229-B6ED-0980721CD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389" y="966385"/>
            <a:ext cx="4038600" cy="1909382"/>
          </a:xfrm>
        </p:spPr>
        <p:txBody>
          <a:bodyPr/>
          <a:lstStyle/>
          <a:p>
            <a:r>
              <a:rPr lang="de-DE" dirty="0"/>
              <a:t>Backend-Server Raspberry Pi (Revolution Pi)</a:t>
            </a:r>
          </a:p>
          <a:p>
            <a:pPr lvl="1"/>
            <a:r>
              <a:rPr lang="de-DE" dirty="0"/>
              <a:t>Webserver: Apache 2</a:t>
            </a:r>
          </a:p>
          <a:p>
            <a:pPr lvl="1"/>
            <a:r>
              <a:rPr lang="de-DE" dirty="0"/>
              <a:t>Skriptsprache: überwiegend Python</a:t>
            </a:r>
          </a:p>
          <a:p>
            <a:pPr lvl="1"/>
            <a:r>
              <a:rPr lang="de-DE" dirty="0"/>
              <a:t>Betriebssystem: Raspbian</a:t>
            </a:r>
          </a:p>
          <a:p>
            <a:pPr lvl="1"/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FDD6C-B76A-4D5E-AD15-1E3C2442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1200" y="871784"/>
            <a:ext cx="4038600" cy="1621351"/>
          </a:xfrm>
        </p:spPr>
        <p:txBody>
          <a:bodyPr/>
          <a:lstStyle/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Web-App mit HTML, JQUERY und </a:t>
            </a:r>
            <a:r>
              <a:rPr lang="de-DE" dirty="0" err="1"/>
              <a:t>Javascript</a:t>
            </a:r>
            <a:r>
              <a:rPr lang="de-DE" dirty="0"/>
              <a:t> und PHP</a:t>
            </a:r>
          </a:p>
          <a:p>
            <a:pPr lvl="1"/>
            <a:r>
              <a:rPr lang="de-DE" dirty="0"/>
              <a:t>API: </a:t>
            </a:r>
            <a:r>
              <a:rPr lang="de-DE" dirty="0" err="1"/>
              <a:t>Thingspeak</a:t>
            </a:r>
            <a:endParaRPr lang="de-DE" dirty="0"/>
          </a:p>
          <a:p>
            <a:pPr lvl="1"/>
            <a:r>
              <a:rPr lang="de-DE" dirty="0"/>
              <a:t>Zugänglich für alle Plattformen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44B1E-5043-406C-8ECF-B1945536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37E-3763-4B5D-8133-220F79A92333}" type="datetime1">
              <a:rPr lang="de-DE" smtClean="0"/>
              <a:t>22.04.2018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2E7F2-8997-41E9-80F3-7A6CE269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B236-A893-418D-9847-ECC413FB1ACD}" type="slidenum">
              <a:rPr lang="en-US" smtClean="0"/>
              <a:t>9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6C2947-AB70-417E-9BE8-3A8BCF923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Intelligente Vernetzung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FAE15A-4CAF-4001-AF09-9453F4E762AA}"/>
              </a:ext>
            </a:extLst>
          </p:cNvPr>
          <p:cNvSpPr txBox="1"/>
          <p:nvPr/>
        </p:nvSpPr>
        <p:spPr>
          <a:xfrm>
            <a:off x="7069093" y="4689567"/>
            <a:ext cx="2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	15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92D1433E-AF1E-4061-9828-41F51C06BD9F}"/>
              </a:ext>
            </a:extLst>
          </p:cNvPr>
          <p:cNvSpPr txBox="1">
            <a:spLocks/>
          </p:cNvSpPr>
          <p:nvPr/>
        </p:nvSpPr>
        <p:spPr>
          <a:xfrm>
            <a:off x="4831200" y="2855717"/>
            <a:ext cx="4038600" cy="190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Hardware basierend auf </a:t>
            </a:r>
            <a:r>
              <a:rPr lang="de-DE" dirty="0" err="1"/>
              <a:t>Controllinos</a:t>
            </a:r>
            <a:endParaRPr lang="de-DE" dirty="0"/>
          </a:p>
          <a:p>
            <a:pPr lvl="1"/>
            <a:r>
              <a:rPr lang="de-DE" dirty="0"/>
              <a:t>Ethernet oder WLAN-Verbindung mit Backend-Server</a:t>
            </a:r>
          </a:p>
          <a:p>
            <a:pPr lvl="1"/>
            <a:r>
              <a:rPr lang="de-DE" dirty="0"/>
              <a:t>Unterschiedliche Sensorik und Aktorik</a:t>
            </a:r>
          </a:p>
          <a:p>
            <a:pPr lvl="1"/>
            <a:r>
              <a:rPr lang="de-DE" dirty="0"/>
              <a:t>Entwicklung mit C/C++</a:t>
            </a:r>
          </a:p>
          <a:p>
            <a:pPr lvl="1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552F88B-6CFC-4FBC-B042-8FFBC1DA51A4}"/>
              </a:ext>
            </a:extLst>
          </p:cNvPr>
          <p:cNvSpPr txBox="1">
            <a:spLocks/>
          </p:cNvSpPr>
          <p:nvPr/>
        </p:nvSpPr>
        <p:spPr>
          <a:xfrm>
            <a:off x="323389" y="2855717"/>
            <a:ext cx="4038600" cy="162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Datenbank</a:t>
            </a:r>
          </a:p>
          <a:p>
            <a:pPr lvl="1"/>
            <a:r>
              <a:rPr lang="de-DE" dirty="0"/>
              <a:t>MySQL-Instanz, Variante </a:t>
            </a:r>
            <a:r>
              <a:rPr lang="de-DE" dirty="0" err="1"/>
              <a:t>MariaDB</a:t>
            </a:r>
            <a:endParaRPr lang="de-DE" dirty="0"/>
          </a:p>
          <a:p>
            <a:pPr lvl="1"/>
            <a:r>
              <a:rPr lang="de-DE" dirty="0"/>
              <a:t>Unterschiedliche </a:t>
            </a:r>
            <a:r>
              <a:rPr lang="de-DE" dirty="0" err="1"/>
              <a:t>Tables</a:t>
            </a:r>
            <a:r>
              <a:rPr lang="de-DE" dirty="0"/>
              <a:t> für Sensorik und Aktorik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104C0A1D-3262-454E-8A74-4A68BDAD5786}"/>
              </a:ext>
            </a:extLst>
          </p:cNvPr>
          <p:cNvSpPr/>
          <p:nvPr/>
        </p:nvSpPr>
        <p:spPr>
          <a:xfrm rot="5400000">
            <a:off x="2231485" y="2491977"/>
            <a:ext cx="652645" cy="283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FF0B4487-CEA3-47B3-9488-2F66F6B44D22}"/>
              </a:ext>
            </a:extLst>
          </p:cNvPr>
          <p:cNvSpPr/>
          <p:nvPr/>
        </p:nvSpPr>
        <p:spPr>
          <a:xfrm rot="10800000">
            <a:off x="4218655" y="3281862"/>
            <a:ext cx="652645" cy="283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5F46BFF3-8427-491A-8BB0-DE5523B88AF7}"/>
              </a:ext>
            </a:extLst>
          </p:cNvPr>
          <p:cNvSpPr/>
          <p:nvPr/>
        </p:nvSpPr>
        <p:spPr>
          <a:xfrm rot="5400000">
            <a:off x="6326477" y="2386237"/>
            <a:ext cx="652645" cy="283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CE6911C5-DB3E-4E77-A0A2-2C2CAA8EB8F6}"/>
              </a:ext>
            </a:extLst>
          </p:cNvPr>
          <p:cNvSpPr/>
          <p:nvPr/>
        </p:nvSpPr>
        <p:spPr>
          <a:xfrm rot="10800000">
            <a:off x="4206045" y="1506948"/>
            <a:ext cx="652645" cy="283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58F8C650-CBAE-4116-AF4A-BD094A6F014D}"/>
              </a:ext>
            </a:extLst>
          </p:cNvPr>
          <p:cNvSpPr/>
          <p:nvPr/>
        </p:nvSpPr>
        <p:spPr>
          <a:xfrm rot="13536097">
            <a:off x="4206044" y="2343318"/>
            <a:ext cx="652645" cy="283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699D78AA-06CA-43DA-AAB8-34EA7BDF58D5}"/>
              </a:ext>
            </a:extLst>
          </p:cNvPr>
          <p:cNvSpPr/>
          <p:nvPr/>
        </p:nvSpPr>
        <p:spPr>
          <a:xfrm rot="8261404">
            <a:off x="4218655" y="2347904"/>
            <a:ext cx="652645" cy="283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38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_Master_Anlagenbau - Plant Engineering 16.9">
  <a:themeElements>
    <a:clrScheme name="Anlagenbau">
      <a:dk1>
        <a:srgbClr val="575656"/>
      </a:dk1>
      <a:lt1>
        <a:srgbClr val="FFFFFF"/>
      </a:lt1>
      <a:dk2>
        <a:srgbClr val="5D686D"/>
      </a:dk2>
      <a:lt2>
        <a:srgbClr val="FFFFFF"/>
      </a:lt2>
      <a:accent1>
        <a:srgbClr val="1D3174"/>
      </a:accent1>
      <a:accent2>
        <a:srgbClr val="FFCD11"/>
      </a:accent2>
      <a:accent3>
        <a:srgbClr val="BB2C05"/>
      </a:accent3>
      <a:accent4>
        <a:srgbClr val="308254"/>
      </a:accent4>
      <a:accent5>
        <a:srgbClr val="84B1BD"/>
      </a:accent5>
      <a:accent6>
        <a:srgbClr val="00AEEF"/>
      </a:accent6>
      <a:hlink>
        <a:srgbClr val="30373A"/>
      </a:hlink>
      <a:folHlink>
        <a:srgbClr val="30373A"/>
      </a:folHlink>
    </a:clrScheme>
    <a:fontScheme name="Bau-und_Ladmaschinen_Stap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034e39e6-a8f4-4923-92f5-8da72c3561a5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esch_x00e4_ftseinheit xmlns="5a3e2a66-ae54-4731-8e7c-e76cb7d58e81">PowerPoint</Gesch_x00e4_ftseinheit>
    <Dokumententyp xmlns="5a3e2a66-ae54-4731-8e7c-e76cb7d58e81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5064694947B489D487894D2082ACC" ma:contentTypeVersion="2" ma:contentTypeDescription="Create a new document." ma:contentTypeScope="" ma:versionID="76111717e8e7124287117d9fa5fdcbee">
  <xsd:schema xmlns:xsd="http://www.w3.org/2001/XMLSchema" xmlns:xs="http://www.w3.org/2001/XMLSchema" xmlns:p="http://schemas.microsoft.com/office/2006/metadata/properties" xmlns:ns2="5a3e2a66-ae54-4731-8e7c-e76cb7d58e81" targetNamespace="http://schemas.microsoft.com/office/2006/metadata/properties" ma:root="true" ma:fieldsID="55b19e0e71c01515622144343dbaef4d" ns2:_="">
    <xsd:import namespace="5a3e2a66-ae54-4731-8e7c-e76cb7d58e81"/>
    <xsd:element name="properties">
      <xsd:complexType>
        <xsd:sequence>
          <xsd:element name="documentManagement">
            <xsd:complexType>
              <xsd:all>
                <xsd:element ref="ns2:Dokumententyp" minOccurs="0"/>
                <xsd:element ref="ns2:Gesch_x00e4_ftseinh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e2a66-ae54-4731-8e7c-e76cb7d58e81" elementFormDefault="qualified">
    <xsd:import namespace="http://schemas.microsoft.com/office/2006/documentManagement/types"/>
    <xsd:import namespace="http://schemas.microsoft.com/office/infopath/2007/PartnerControls"/>
    <xsd:element name="Dokumententyp" ma:index="8" nillable="true" ma:displayName="Dokumententyp" ma:internalName="Dokumententyp">
      <xsd:simpleType>
        <xsd:restriction base="dms:Text">
          <xsd:maxLength value="255"/>
        </xsd:restriction>
      </xsd:simpleType>
    </xsd:element>
    <xsd:element name="Gesch_x00e4_ftseinheit" ma:index="9" nillable="true" ma:displayName="Geschäftseinheit" ma:internalName="Gesch_x00e4_ftseinhei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4D2ECA-894E-42BC-B396-8BD63AB196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0447-31DE-466C-8F0A-9C9F6A6D5FA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A276F71-3597-42A9-BABA-B6A8AA3FC1A7}">
  <ds:schemaRefs>
    <ds:schemaRef ds:uri="http://schemas.microsoft.com/office/2006/metadata/properties"/>
    <ds:schemaRef ds:uri="http://www.w3.org/XML/1998/namespace"/>
    <ds:schemaRef ds:uri="5a3e2a66-ae54-4731-8e7c-e76cb7d58e81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A2CC27F-971B-48E8-B8B2-3B9F5CDCA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e2a66-ae54-4731-8e7c-e76cb7d58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2017_Master_Anlagenbau - Plant Engineering 16.9</Template>
  <TotalTime>0</TotalTime>
  <Words>277</Words>
  <Application>Microsoft Office PowerPoint</Application>
  <PresentationFormat>Bildschirmpräsentation (16:9)</PresentationFormat>
  <Paragraphs>141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2017_Master_Anlagenbau - Plant Engineering 16.9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Zeppelin Systems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Piehl Carina</dc:creator>
  <cp:lastModifiedBy>Marc Johannes Aslan</cp:lastModifiedBy>
  <cp:revision>46</cp:revision>
  <dcterms:created xsi:type="dcterms:W3CDTF">2017-03-10T06:39:03Z</dcterms:created>
  <dcterms:modified xsi:type="dcterms:W3CDTF">2018-04-22T07:46:36Z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0x010100DE85064694947B489D487894D2082ACC</vt:lpwstr>
  </property>
</Properties>
</file>