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18288000" cx="2743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jdXPLERhCJAz1lg6gbm1unhZCqk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 name="Google Shape;4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0" name="Shape 10"/>
        <p:cNvGrpSpPr/>
        <p:nvPr/>
      </p:nvGrpSpPr>
      <p:grpSpPr>
        <a:xfrm>
          <a:off x="0" y="0"/>
          <a:ext cx="0" cy="0"/>
          <a:chOff x="0" y="0"/>
          <a:chExt cx="0" cy="0"/>
        </a:xfrm>
      </p:grpSpPr>
      <p:sp>
        <p:nvSpPr>
          <p:cNvPr id="11" name="Google Shape;11;p3"/>
          <p:cNvSpPr txBox="1"/>
          <p:nvPr>
            <p:ph type="title"/>
          </p:nvPr>
        </p:nvSpPr>
        <p:spPr>
          <a:xfrm>
            <a:off x="2057400" y="2992968"/>
            <a:ext cx="23317200" cy="6366934"/>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16000"/>
              <a:buFont typeface="Calibri"/>
              <a:buNone/>
              <a:defRPr sz="1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2" name="Google Shape;12;p3"/>
          <p:cNvSpPr txBox="1"/>
          <p:nvPr>
            <p:ph idx="1" type="body"/>
          </p:nvPr>
        </p:nvSpPr>
        <p:spPr>
          <a:xfrm>
            <a:off x="3429000" y="9605434"/>
            <a:ext cx="20573999" cy="4415366"/>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2600"/>
              </a:spcBef>
              <a:spcAft>
                <a:spcPts val="0"/>
              </a:spcAft>
              <a:buClr>
                <a:srgbClr val="000000"/>
              </a:buClr>
              <a:buSzPts val="6400"/>
              <a:buFont typeface="Calibri"/>
              <a:buNone/>
              <a:defRPr sz="6400"/>
            </a:lvl1pPr>
            <a:lvl2pPr indent="-228600" lvl="1" marL="914400" algn="ctr">
              <a:lnSpc>
                <a:spcPct val="90000"/>
              </a:lnSpc>
              <a:spcBef>
                <a:spcPts val="2600"/>
              </a:spcBef>
              <a:spcAft>
                <a:spcPts val="0"/>
              </a:spcAft>
              <a:buClr>
                <a:srgbClr val="000000"/>
              </a:buClr>
              <a:buSzPts val="6400"/>
              <a:buFont typeface="Calibri"/>
              <a:buNone/>
              <a:defRPr sz="6400"/>
            </a:lvl2pPr>
            <a:lvl3pPr indent="-228600" lvl="2" marL="1371600" algn="ctr">
              <a:lnSpc>
                <a:spcPct val="90000"/>
              </a:lnSpc>
              <a:spcBef>
                <a:spcPts val="2600"/>
              </a:spcBef>
              <a:spcAft>
                <a:spcPts val="0"/>
              </a:spcAft>
              <a:buClr>
                <a:srgbClr val="000000"/>
              </a:buClr>
              <a:buSzPts val="6400"/>
              <a:buFont typeface="Calibri"/>
              <a:buNone/>
              <a:defRPr sz="6400"/>
            </a:lvl3pPr>
            <a:lvl4pPr indent="-228600" lvl="3" marL="1828800" algn="ctr">
              <a:lnSpc>
                <a:spcPct val="90000"/>
              </a:lnSpc>
              <a:spcBef>
                <a:spcPts val="2600"/>
              </a:spcBef>
              <a:spcAft>
                <a:spcPts val="0"/>
              </a:spcAft>
              <a:buClr>
                <a:srgbClr val="000000"/>
              </a:buClr>
              <a:buSzPts val="6400"/>
              <a:buFont typeface="Calibri"/>
              <a:buNone/>
              <a:defRPr sz="6400"/>
            </a:lvl4pPr>
            <a:lvl5pPr indent="-228600" lvl="4" marL="2286000" algn="ctr">
              <a:lnSpc>
                <a:spcPct val="90000"/>
              </a:lnSpc>
              <a:spcBef>
                <a:spcPts val="2600"/>
              </a:spcBef>
              <a:spcAft>
                <a:spcPts val="0"/>
              </a:spcAft>
              <a:buClr>
                <a:srgbClr val="000000"/>
              </a:buClr>
              <a:buSzPts val="6400"/>
              <a:buFont typeface="Calibri"/>
              <a:buNone/>
              <a:defRPr sz="6400"/>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13" name="Google Shape;13;p3"/>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tx">
  <p:cSld name="TITLE_AND_BODY">
    <p:spTree>
      <p:nvGrpSpPr>
        <p:cNvPr id="14" name="Shape 14"/>
        <p:cNvGrpSpPr/>
        <p:nvPr/>
      </p:nvGrpSpPr>
      <p:grpSpPr>
        <a:xfrm>
          <a:off x="0" y="0"/>
          <a:ext cx="0" cy="0"/>
          <a:chOff x="0" y="0"/>
          <a:chExt cx="0" cy="0"/>
        </a:xfrm>
      </p:grpSpPr>
      <p:sp>
        <p:nvSpPr>
          <p:cNvPr id="15" name="Google Shape;15;p4"/>
          <p:cNvSpPr txBox="1"/>
          <p:nvPr>
            <p:ph type="title"/>
          </p:nvPr>
        </p:nvSpPr>
        <p:spPr>
          <a:xfrm>
            <a:off x="1885950" y="973670"/>
            <a:ext cx="23660100" cy="3534837"/>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6" name="Google Shape;16;p4"/>
          <p:cNvSpPr txBox="1"/>
          <p:nvPr>
            <p:ph idx="1" type="body"/>
          </p:nvPr>
        </p:nvSpPr>
        <p:spPr>
          <a:xfrm>
            <a:off x="1885950" y="4868333"/>
            <a:ext cx="23660100" cy="1160356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2600"/>
              </a:spcBef>
              <a:spcAft>
                <a:spcPts val="0"/>
              </a:spcAft>
              <a:buClr>
                <a:srgbClr val="000000"/>
              </a:buClr>
              <a:buSzPts val="1800"/>
              <a:buChar char="•"/>
              <a:defRPr/>
            </a:lvl1pPr>
            <a:lvl2pPr indent="-342900" lvl="1" marL="914400" algn="l">
              <a:lnSpc>
                <a:spcPct val="90000"/>
              </a:lnSpc>
              <a:spcBef>
                <a:spcPts val="2600"/>
              </a:spcBef>
              <a:spcAft>
                <a:spcPts val="0"/>
              </a:spcAft>
              <a:buClr>
                <a:srgbClr val="000000"/>
              </a:buClr>
              <a:buSzPts val="1800"/>
              <a:buChar char="•"/>
              <a:defRPr/>
            </a:lvl2pPr>
            <a:lvl3pPr indent="-342900" lvl="2" marL="1371600" algn="l">
              <a:lnSpc>
                <a:spcPct val="90000"/>
              </a:lnSpc>
              <a:spcBef>
                <a:spcPts val="2600"/>
              </a:spcBef>
              <a:spcAft>
                <a:spcPts val="0"/>
              </a:spcAft>
              <a:buClr>
                <a:srgbClr val="000000"/>
              </a:buClr>
              <a:buSzPts val="1800"/>
              <a:buChar char="•"/>
              <a:defRPr/>
            </a:lvl3pPr>
            <a:lvl4pPr indent="-342900" lvl="3" marL="1828800" algn="l">
              <a:lnSpc>
                <a:spcPct val="90000"/>
              </a:lnSpc>
              <a:spcBef>
                <a:spcPts val="2600"/>
              </a:spcBef>
              <a:spcAft>
                <a:spcPts val="0"/>
              </a:spcAft>
              <a:buClr>
                <a:srgbClr val="000000"/>
              </a:buClr>
              <a:buSzPts val="1800"/>
              <a:buChar char="•"/>
              <a:defRPr/>
            </a:lvl4pPr>
            <a:lvl5pPr indent="-342900" lvl="4" marL="2286000" algn="l">
              <a:lnSpc>
                <a:spcPct val="90000"/>
              </a:lnSpc>
              <a:spcBef>
                <a:spcPts val="2600"/>
              </a:spcBef>
              <a:spcAft>
                <a:spcPts val="0"/>
              </a:spcAft>
              <a:buClr>
                <a:srgbClr val="000000"/>
              </a:buClr>
              <a:buSzPts val="1800"/>
              <a:buChar char="•"/>
              <a:defRPr/>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17" name="Google Shape;17;p4"/>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p:cSld name="章節標題">
    <p:spTree>
      <p:nvGrpSpPr>
        <p:cNvPr id="18" name="Shape 18"/>
        <p:cNvGrpSpPr/>
        <p:nvPr/>
      </p:nvGrpSpPr>
      <p:grpSpPr>
        <a:xfrm>
          <a:off x="0" y="0"/>
          <a:ext cx="0" cy="0"/>
          <a:chOff x="0" y="0"/>
          <a:chExt cx="0" cy="0"/>
        </a:xfrm>
      </p:grpSpPr>
      <p:sp>
        <p:nvSpPr>
          <p:cNvPr id="19" name="Google Shape;19;p5"/>
          <p:cNvSpPr txBox="1"/>
          <p:nvPr>
            <p:ph type="title"/>
          </p:nvPr>
        </p:nvSpPr>
        <p:spPr>
          <a:xfrm>
            <a:off x="1871664" y="4559305"/>
            <a:ext cx="23660100" cy="76073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16000"/>
              <a:buFont typeface="Calibri"/>
              <a:buNone/>
              <a:defRPr sz="1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0" name="Google Shape;20;p5"/>
          <p:cNvSpPr txBox="1"/>
          <p:nvPr>
            <p:ph idx="1" type="body"/>
          </p:nvPr>
        </p:nvSpPr>
        <p:spPr>
          <a:xfrm>
            <a:off x="1871664" y="12238572"/>
            <a:ext cx="23660100" cy="4000500"/>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2600"/>
              </a:spcBef>
              <a:spcAft>
                <a:spcPts val="0"/>
              </a:spcAft>
              <a:buClr>
                <a:srgbClr val="000000"/>
              </a:buClr>
              <a:buSzPts val="6400"/>
              <a:buFont typeface="Calibri"/>
              <a:buNone/>
              <a:defRPr sz="6400"/>
            </a:lvl1pPr>
            <a:lvl2pPr indent="-228600" lvl="1" marL="914400" algn="l">
              <a:lnSpc>
                <a:spcPct val="90000"/>
              </a:lnSpc>
              <a:spcBef>
                <a:spcPts val="2600"/>
              </a:spcBef>
              <a:spcAft>
                <a:spcPts val="0"/>
              </a:spcAft>
              <a:buClr>
                <a:srgbClr val="000000"/>
              </a:buClr>
              <a:buSzPts val="6400"/>
              <a:buFont typeface="Calibri"/>
              <a:buNone/>
              <a:defRPr sz="6400"/>
            </a:lvl2pPr>
            <a:lvl3pPr indent="-228600" lvl="2" marL="1371600" algn="l">
              <a:lnSpc>
                <a:spcPct val="90000"/>
              </a:lnSpc>
              <a:spcBef>
                <a:spcPts val="2600"/>
              </a:spcBef>
              <a:spcAft>
                <a:spcPts val="0"/>
              </a:spcAft>
              <a:buClr>
                <a:srgbClr val="000000"/>
              </a:buClr>
              <a:buSzPts val="6400"/>
              <a:buFont typeface="Calibri"/>
              <a:buNone/>
              <a:defRPr sz="6400"/>
            </a:lvl3pPr>
            <a:lvl4pPr indent="-228600" lvl="3" marL="1828800" algn="l">
              <a:lnSpc>
                <a:spcPct val="90000"/>
              </a:lnSpc>
              <a:spcBef>
                <a:spcPts val="2600"/>
              </a:spcBef>
              <a:spcAft>
                <a:spcPts val="0"/>
              </a:spcAft>
              <a:buClr>
                <a:srgbClr val="000000"/>
              </a:buClr>
              <a:buSzPts val="6400"/>
              <a:buFont typeface="Calibri"/>
              <a:buNone/>
              <a:defRPr sz="6400"/>
            </a:lvl4pPr>
            <a:lvl5pPr indent="-228600" lvl="4" marL="2286000" algn="l">
              <a:lnSpc>
                <a:spcPct val="90000"/>
              </a:lnSpc>
              <a:spcBef>
                <a:spcPts val="2600"/>
              </a:spcBef>
              <a:spcAft>
                <a:spcPts val="0"/>
              </a:spcAft>
              <a:buClr>
                <a:srgbClr val="000000"/>
              </a:buClr>
              <a:buSzPts val="6400"/>
              <a:buFont typeface="Calibri"/>
              <a:buNone/>
              <a:defRPr sz="6400"/>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21" name="Google Shape;21;p5"/>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p:cSld name="兩項物件">
    <p:spTree>
      <p:nvGrpSpPr>
        <p:cNvPr id="22" name="Shape 22"/>
        <p:cNvGrpSpPr/>
        <p:nvPr/>
      </p:nvGrpSpPr>
      <p:grpSpPr>
        <a:xfrm>
          <a:off x="0" y="0"/>
          <a:ext cx="0" cy="0"/>
          <a:chOff x="0" y="0"/>
          <a:chExt cx="0" cy="0"/>
        </a:xfrm>
      </p:grpSpPr>
      <p:sp>
        <p:nvSpPr>
          <p:cNvPr id="23" name="Google Shape;23;p6"/>
          <p:cNvSpPr txBox="1"/>
          <p:nvPr>
            <p:ph type="title"/>
          </p:nvPr>
        </p:nvSpPr>
        <p:spPr>
          <a:xfrm>
            <a:off x="1885950" y="973670"/>
            <a:ext cx="23660100" cy="3534837"/>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4" name="Google Shape;24;p6"/>
          <p:cNvSpPr txBox="1"/>
          <p:nvPr>
            <p:ph idx="1" type="body"/>
          </p:nvPr>
        </p:nvSpPr>
        <p:spPr>
          <a:xfrm>
            <a:off x="1885950" y="4868333"/>
            <a:ext cx="11658600" cy="1160356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2600"/>
              </a:spcBef>
              <a:spcAft>
                <a:spcPts val="0"/>
              </a:spcAft>
              <a:buClr>
                <a:srgbClr val="000000"/>
              </a:buClr>
              <a:buSzPts val="1800"/>
              <a:buChar char="•"/>
              <a:defRPr/>
            </a:lvl1pPr>
            <a:lvl2pPr indent="-342900" lvl="1" marL="914400" algn="l">
              <a:lnSpc>
                <a:spcPct val="90000"/>
              </a:lnSpc>
              <a:spcBef>
                <a:spcPts val="2600"/>
              </a:spcBef>
              <a:spcAft>
                <a:spcPts val="0"/>
              </a:spcAft>
              <a:buClr>
                <a:srgbClr val="000000"/>
              </a:buClr>
              <a:buSzPts val="1800"/>
              <a:buChar char="•"/>
              <a:defRPr/>
            </a:lvl2pPr>
            <a:lvl3pPr indent="-342900" lvl="2" marL="1371600" algn="l">
              <a:lnSpc>
                <a:spcPct val="90000"/>
              </a:lnSpc>
              <a:spcBef>
                <a:spcPts val="2600"/>
              </a:spcBef>
              <a:spcAft>
                <a:spcPts val="0"/>
              </a:spcAft>
              <a:buClr>
                <a:srgbClr val="000000"/>
              </a:buClr>
              <a:buSzPts val="1800"/>
              <a:buChar char="•"/>
              <a:defRPr/>
            </a:lvl3pPr>
            <a:lvl4pPr indent="-342900" lvl="3" marL="1828800" algn="l">
              <a:lnSpc>
                <a:spcPct val="90000"/>
              </a:lnSpc>
              <a:spcBef>
                <a:spcPts val="2600"/>
              </a:spcBef>
              <a:spcAft>
                <a:spcPts val="0"/>
              </a:spcAft>
              <a:buClr>
                <a:srgbClr val="000000"/>
              </a:buClr>
              <a:buSzPts val="1800"/>
              <a:buChar char="•"/>
              <a:defRPr/>
            </a:lvl4pPr>
            <a:lvl5pPr indent="-342900" lvl="4" marL="2286000" algn="l">
              <a:lnSpc>
                <a:spcPct val="90000"/>
              </a:lnSpc>
              <a:spcBef>
                <a:spcPts val="2600"/>
              </a:spcBef>
              <a:spcAft>
                <a:spcPts val="0"/>
              </a:spcAft>
              <a:buClr>
                <a:srgbClr val="000000"/>
              </a:buClr>
              <a:buSzPts val="1800"/>
              <a:buChar char="•"/>
              <a:defRPr/>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25" name="Google Shape;25;p6"/>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p:cSld name="比對">
    <p:spTree>
      <p:nvGrpSpPr>
        <p:cNvPr id="26" name="Shape 26"/>
        <p:cNvGrpSpPr/>
        <p:nvPr/>
      </p:nvGrpSpPr>
      <p:grpSpPr>
        <a:xfrm>
          <a:off x="0" y="0"/>
          <a:ext cx="0" cy="0"/>
          <a:chOff x="0" y="0"/>
          <a:chExt cx="0" cy="0"/>
        </a:xfrm>
      </p:grpSpPr>
      <p:sp>
        <p:nvSpPr>
          <p:cNvPr id="27" name="Google Shape;27;p7"/>
          <p:cNvSpPr txBox="1"/>
          <p:nvPr>
            <p:ph type="title"/>
          </p:nvPr>
        </p:nvSpPr>
        <p:spPr>
          <a:xfrm>
            <a:off x="1889523" y="973670"/>
            <a:ext cx="23660100" cy="3534837"/>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8" name="Google Shape;28;p7"/>
          <p:cNvSpPr txBox="1"/>
          <p:nvPr>
            <p:ph idx="1" type="body"/>
          </p:nvPr>
        </p:nvSpPr>
        <p:spPr>
          <a:xfrm>
            <a:off x="1889525" y="4483101"/>
            <a:ext cx="11605022" cy="2197100"/>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2600"/>
              </a:spcBef>
              <a:spcAft>
                <a:spcPts val="0"/>
              </a:spcAft>
              <a:buClr>
                <a:srgbClr val="000000"/>
              </a:buClr>
              <a:buSzPts val="6400"/>
              <a:buFont typeface="Calibri"/>
              <a:buNone/>
              <a:defRPr b="1" sz="6400"/>
            </a:lvl1pPr>
            <a:lvl2pPr indent="-228600" lvl="1" marL="914400" algn="l">
              <a:lnSpc>
                <a:spcPct val="90000"/>
              </a:lnSpc>
              <a:spcBef>
                <a:spcPts val="2600"/>
              </a:spcBef>
              <a:spcAft>
                <a:spcPts val="0"/>
              </a:spcAft>
              <a:buClr>
                <a:srgbClr val="000000"/>
              </a:buClr>
              <a:buSzPts val="6400"/>
              <a:buFont typeface="Calibri"/>
              <a:buNone/>
              <a:defRPr b="1" sz="6400"/>
            </a:lvl2pPr>
            <a:lvl3pPr indent="-228600" lvl="2" marL="1371600" algn="l">
              <a:lnSpc>
                <a:spcPct val="90000"/>
              </a:lnSpc>
              <a:spcBef>
                <a:spcPts val="2600"/>
              </a:spcBef>
              <a:spcAft>
                <a:spcPts val="0"/>
              </a:spcAft>
              <a:buClr>
                <a:srgbClr val="000000"/>
              </a:buClr>
              <a:buSzPts val="6400"/>
              <a:buFont typeface="Calibri"/>
              <a:buNone/>
              <a:defRPr b="1" sz="6400"/>
            </a:lvl3pPr>
            <a:lvl4pPr indent="-228600" lvl="3" marL="1828800" algn="l">
              <a:lnSpc>
                <a:spcPct val="90000"/>
              </a:lnSpc>
              <a:spcBef>
                <a:spcPts val="2600"/>
              </a:spcBef>
              <a:spcAft>
                <a:spcPts val="0"/>
              </a:spcAft>
              <a:buClr>
                <a:srgbClr val="000000"/>
              </a:buClr>
              <a:buSzPts val="6400"/>
              <a:buFont typeface="Calibri"/>
              <a:buNone/>
              <a:defRPr b="1" sz="6400"/>
            </a:lvl4pPr>
            <a:lvl5pPr indent="-228600" lvl="4" marL="2286000" algn="l">
              <a:lnSpc>
                <a:spcPct val="90000"/>
              </a:lnSpc>
              <a:spcBef>
                <a:spcPts val="2600"/>
              </a:spcBef>
              <a:spcAft>
                <a:spcPts val="0"/>
              </a:spcAft>
              <a:buClr>
                <a:srgbClr val="000000"/>
              </a:buClr>
              <a:buSzPts val="6400"/>
              <a:buFont typeface="Calibri"/>
              <a:buNone/>
              <a:defRPr b="1" sz="6400"/>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29" name="Google Shape;29;p7"/>
          <p:cNvSpPr txBox="1"/>
          <p:nvPr>
            <p:ph idx="2" type="body"/>
          </p:nvPr>
        </p:nvSpPr>
        <p:spPr>
          <a:xfrm>
            <a:off x="13887452" y="4483101"/>
            <a:ext cx="11662174" cy="2197100"/>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2600"/>
              </a:spcBef>
              <a:spcAft>
                <a:spcPts val="0"/>
              </a:spcAft>
              <a:buClr>
                <a:srgbClr val="000000"/>
              </a:buClr>
              <a:buSzPts val="1800"/>
              <a:buChar char="•"/>
              <a:defRPr/>
            </a:lvl1pPr>
            <a:lvl2pPr indent="-342900" lvl="1" marL="914400" algn="l">
              <a:lnSpc>
                <a:spcPct val="90000"/>
              </a:lnSpc>
              <a:spcBef>
                <a:spcPts val="2600"/>
              </a:spcBef>
              <a:spcAft>
                <a:spcPts val="0"/>
              </a:spcAft>
              <a:buClr>
                <a:srgbClr val="000000"/>
              </a:buClr>
              <a:buSzPts val="1800"/>
              <a:buChar char="•"/>
              <a:defRPr/>
            </a:lvl2pPr>
            <a:lvl3pPr indent="-342900" lvl="2" marL="1371600" algn="l">
              <a:lnSpc>
                <a:spcPct val="90000"/>
              </a:lnSpc>
              <a:spcBef>
                <a:spcPts val="2600"/>
              </a:spcBef>
              <a:spcAft>
                <a:spcPts val="0"/>
              </a:spcAft>
              <a:buClr>
                <a:srgbClr val="000000"/>
              </a:buClr>
              <a:buSzPts val="1800"/>
              <a:buChar char="•"/>
              <a:defRPr/>
            </a:lvl3pPr>
            <a:lvl4pPr indent="-342900" lvl="3" marL="1828800" algn="l">
              <a:lnSpc>
                <a:spcPct val="90000"/>
              </a:lnSpc>
              <a:spcBef>
                <a:spcPts val="2600"/>
              </a:spcBef>
              <a:spcAft>
                <a:spcPts val="0"/>
              </a:spcAft>
              <a:buClr>
                <a:srgbClr val="000000"/>
              </a:buClr>
              <a:buSzPts val="1800"/>
              <a:buChar char="•"/>
              <a:defRPr/>
            </a:lvl4pPr>
            <a:lvl5pPr indent="-342900" lvl="4" marL="2286000" algn="l">
              <a:lnSpc>
                <a:spcPct val="90000"/>
              </a:lnSpc>
              <a:spcBef>
                <a:spcPts val="2600"/>
              </a:spcBef>
              <a:spcAft>
                <a:spcPts val="0"/>
              </a:spcAft>
              <a:buClr>
                <a:srgbClr val="000000"/>
              </a:buClr>
              <a:buSzPts val="1800"/>
              <a:buChar char="•"/>
              <a:defRPr/>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30" name="Google Shape;30;p7"/>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p:cSld name="只有標題">
    <p:spTree>
      <p:nvGrpSpPr>
        <p:cNvPr id="31" name="Shape 31"/>
        <p:cNvGrpSpPr/>
        <p:nvPr/>
      </p:nvGrpSpPr>
      <p:grpSpPr>
        <a:xfrm>
          <a:off x="0" y="0"/>
          <a:ext cx="0" cy="0"/>
          <a:chOff x="0" y="0"/>
          <a:chExt cx="0" cy="0"/>
        </a:xfrm>
      </p:grpSpPr>
      <p:sp>
        <p:nvSpPr>
          <p:cNvPr id="32" name="Google Shape;32;p8"/>
          <p:cNvSpPr txBox="1"/>
          <p:nvPr>
            <p:ph type="title"/>
          </p:nvPr>
        </p:nvSpPr>
        <p:spPr>
          <a:xfrm>
            <a:off x="1885950" y="973670"/>
            <a:ext cx="23660100" cy="3534837"/>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3" name="Google Shape;33;p8"/>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p:cSld name="空白">
    <p:spTree>
      <p:nvGrpSpPr>
        <p:cNvPr id="34" name="Shape 34"/>
        <p:cNvGrpSpPr/>
        <p:nvPr/>
      </p:nvGrpSpPr>
      <p:grpSpPr>
        <a:xfrm>
          <a:off x="0" y="0"/>
          <a:ext cx="0" cy="0"/>
          <a:chOff x="0" y="0"/>
          <a:chExt cx="0" cy="0"/>
        </a:xfrm>
      </p:grpSpPr>
      <p:sp>
        <p:nvSpPr>
          <p:cNvPr id="35" name="Google Shape;35;p9"/>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p:cSld name="含標題的內容">
    <p:spTree>
      <p:nvGrpSpPr>
        <p:cNvPr id="36" name="Shape 36"/>
        <p:cNvGrpSpPr/>
        <p:nvPr/>
      </p:nvGrpSpPr>
      <p:grpSpPr>
        <a:xfrm>
          <a:off x="0" y="0"/>
          <a:ext cx="0" cy="0"/>
          <a:chOff x="0" y="0"/>
          <a:chExt cx="0" cy="0"/>
        </a:xfrm>
      </p:grpSpPr>
      <p:sp>
        <p:nvSpPr>
          <p:cNvPr id="37" name="Google Shape;37;p10"/>
          <p:cNvSpPr txBox="1"/>
          <p:nvPr>
            <p:ph type="title"/>
          </p:nvPr>
        </p:nvSpPr>
        <p:spPr>
          <a:xfrm>
            <a:off x="1889523" y="1219200"/>
            <a:ext cx="8847535" cy="4267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8500"/>
              <a:buFont typeface="Calibri"/>
              <a:buNone/>
              <a:defRPr sz="8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8" name="Google Shape;38;p10"/>
          <p:cNvSpPr txBox="1"/>
          <p:nvPr>
            <p:ph idx="1" type="body"/>
          </p:nvPr>
        </p:nvSpPr>
        <p:spPr>
          <a:xfrm>
            <a:off x="11662172" y="2633137"/>
            <a:ext cx="13887451" cy="12996334"/>
          </a:xfrm>
          <a:prstGeom prst="rect">
            <a:avLst/>
          </a:prstGeom>
          <a:noFill/>
          <a:ln>
            <a:noFill/>
          </a:ln>
        </p:spPr>
        <p:txBody>
          <a:bodyPr anchorCtr="0" anchor="t" bIns="45700" lIns="45700" spcFirstLastPara="1" rIns="45700" wrap="square" tIns="45700">
            <a:normAutofit/>
          </a:bodyPr>
          <a:lstStyle>
            <a:lvl1pPr indent="-768350" lvl="0" marL="457200" algn="l">
              <a:lnSpc>
                <a:spcPct val="90000"/>
              </a:lnSpc>
              <a:spcBef>
                <a:spcPts val="2600"/>
              </a:spcBef>
              <a:spcAft>
                <a:spcPts val="0"/>
              </a:spcAft>
              <a:buClr>
                <a:srgbClr val="000000"/>
              </a:buClr>
              <a:buSzPts val="8500"/>
              <a:buChar char="•"/>
              <a:defRPr sz="8500"/>
            </a:lvl1pPr>
            <a:lvl2pPr indent="-768350" lvl="1" marL="914400" algn="l">
              <a:lnSpc>
                <a:spcPct val="90000"/>
              </a:lnSpc>
              <a:spcBef>
                <a:spcPts val="2600"/>
              </a:spcBef>
              <a:spcAft>
                <a:spcPts val="0"/>
              </a:spcAft>
              <a:buClr>
                <a:srgbClr val="000000"/>
              </a:buClr>
              <a:buSzPts val="8500"/>
              <a:buChar char="•"/>
              <a:defRPr sz="8500"/>
            </a:lvl2pPr>
            <a:lvl3pPr indent="-768350" lvl="2" marL="1371600" algn="l">
              <a:lnSpc>
                <a:spcPct val="90000"/>
              </a:lnSpc>
              <a:spcBef>
                <a:spcPts val="2600"/>
              </a:spcBef>
              <a:spcAft>
                <a:spcPts val="0"/>
              </a:spcAft>
              <a:buClr>
                <a:srgbClr val="000000"/>
              </a:buClr>
              <a:buSzPts val="8500"/>
              <a:buChar char="•"/>
              <a:defRPr sz="8500"/>
            </a:lvl3pPr>
            <a:lvl4pPr indent="-768350" lvl="3" marL="1828800" algn="l">
              <a:lnSpc>
                <a:spcPct val="90000"/>
              </a:lnSpc>
              <a:spcBef>
                <a:spcPts val="2600"/>
              </a:spcBef>
              <a:spcAft>
                <a:spcPts val="0"/>
              </a:spcAft>
              <a:buClr>
                <a:srgbClr val="000000"/>
              </a:buClr>
              <a:buSzPts val="8500"/>
              <a:buChar char="•"/>
              <a:defRPr sz="8500"/>
            </a:lvl4pPr>
            <a:lvl5pPr indent="-768350" lvl="4" marL="2286000" algn="l">
              <a:lnSpc>
                <a:spcPct val="90000"/>
              </a:lnSpc>
              <a:spcBef>
                <a:spcPts val="2600"/>
              </a:spcBef>
              <a:spcAft>
                <a:spcPts val="0"/>
              </a:spcAft>
              <a:buClr>
                <a:srgbClr val="000000"/>
              </a:buClr>
              <a:buSzPts val="8500"/>
              <a:buChar char="•"/>
              <a:defRPr sz="8500"/>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39" name="Google Shape;39;p10"/>
          <p:cNvSpPr txBox="1"/>
          <p:nvPr>
            <p:ph idx="2" type="body"/>
          </p:nvPr>
        </p:nvSpPr>
        <p:spPr>
          <a:xfrm>
            <a:off x="1889522" y="5486400"/>
            <a:ext cx="8847536" cy="10164235"/>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2600"/>
              </a:spcBef>
              <a:spcAft>
                <a:spcPts val="0"/>
              </a:spcAft>
              <a:buClr>
                <a:srgbClr val="000000"/>
              </a:buClr>
              <a:buSzPts val="1800"/>
              <a:buChar char="•"/>
              <a:defRPr/>
            </a:lvl1pPr>
            <a:lvl2pPr indent="-342900" lvl="1" marL="914400" algn="l">
              <a:lnSpc>
                <a:spcPct val="90000"/>
              </a:lnSpc>
              <a:spcBef>
                <a:spcPts val="2600"/>
              </a:spcBef>
              <a:spcAft>
                <a:spcPts val="0"/>
              </a:spcAft>
              <a:buClr>
                <a:srgbClr val="000000"/>
              </a:buClr>
              <a:buSzPts val="1800"/>
              <a:buChar char="•"/>
              <a:defRPr/>
            </a:lvl2pPr>
            <a:lvl3pPr indent="-342900" lvl="2" marL="1371600" algn="l">
              <a:lnSpc>
                <a:spcPct val="90000"/>
              </a:lnSpc>
              <a:spcBef>
                <a:spcPts val="2600"/>
              </a:spcBef>
              <a:spcAft>
                <a:spcPts val="0"/>
              </a:spcAft>
              <a:buClr>
                <a:srgbClr val="000000"/>
              </a:buClr>
              <a:buSzPts val="1800"/>
              <a:buChar char="•"/>
              <a:defRPr/>
            </a:lvl3pPr>
            <a:lvl4pPr indent="-342900" lvl="3" marL="1828800" algn="l">
              <a:lnSpc>
                <a:spcPct val="90000"/>
              </a:lnSpc>
              <a:spcBef>
                <a:spcPts val="2600"/>
              </a:spcBef>
              <a:spcAft>
                <a:spcPts val="0"/>
              </a:spcAft>
              <a:buClr>
                <a:srgbClr val="000000"/>
              </a:buClr>
              <a:buSzPts val="1800"/>
              <a:buChar char="•"/>
              <a:defRPr/>
            </a:lvl4pPr>
            <a:lvl5pPr indent="-342900" lvl="4" marL="2286000" algn="l">
              <a:lnSpc>
                <a:spcPct val="90000"/>
              </a:lnSpc>
              <a:spcBef>
                <a:spcPts val="2600"/>
              </a:spcBef>
              <a:spcAft>
                <a:spcPts val="0"/>
              </a:spcAft>
              <a:buClr>
                <a:srgbClr val="000000"/>
              </a:buClr>
              <a:buSzPts val="1800"/>
              <a:buChar char="•"/>
              <a:defRPr/>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40" name="Google Shape;40;p10"/>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p:cSld name="含標題的圖片">
    <p:spTree>
      <p:nvGrpSpPr>
        <p:cNvPr id="41" name="Shape 41"/>
        <p:cNvGrpSpPr/>
        <p:nvPr/>
      </p:nvGrpSpPr>
      <p:grpSpPr>
        <a:xfrm>
          <a:off x="0" y="0"/>
          <a:ext cx="0" cy="0"/>
          <a:chOff x="0" y="0"/>
          <a:chExt cx="0" cy="0"/>
        </a:xfrm>
      </p:grpSpPr>
      <p:sp>
        <p:nvSpPr>
          <p:cNvPr id="42" name="Google Shape;42;p11"/>
          <p:cNvSpPr txBox="1"/>
          <p:nvPr>
            <p:ph type="title"/>
          </p:nvPr>
        </p:nvSpPr>
        <p:spPr>
          <a:xfrm>
            <a:off x="1889523" y="1219200"/>
            <a:ext cx="8847535" cy="4267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8500"/>
              <a:buFont typeface="Calibri"/>
              <a:buNone/>
              <a:defRPr sz="85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3" name="Google Shape;43;p11"/>
          <p:cNvSpPr/>
          <p:nvPr>
            <p:ph idx="2" type="pic"/>
          </p:nvPr>
        </p:nvSpPr>
        <p:spPr>
          <a:xfrm>
            <a:off x="11662172" y="2633137"/>
            <a:ext cx="13887451" cy="12996334"/>
          </a:xfrm>
          <a:prstGeom prst="rect">
            <a:avLst/>
          </a:prstGeom>
          <a:noFill/>
          <a:ln>
            <a:noFill/>
          </a:ln>
        </p:spPr>
      </p:sp>
      <p:sp>
        <p:nvSpPr>
          <p:cNvPr id="44" name="Google Shape;44;p11"/>
          <p:cNvSpPr txBox="1"/>
          <p:nvPr>
            <p:ph idx="1" type="body"/>
          </p:nvPr>
        </p:nvSpPr>
        <p:spPr>
          <a:xfrm>
            <a:off x="1889523" y="5486400"/>
            <a:ext cx="8847535" cy="10164235"/>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2600"/>
              </a:spcBef>
              <a:spcAft>
                <a:spcPts val="0"/>
              </a:spcAft>
              <a:buClr>
                <a:srgbClr val="000000"/>
              </a:buClr>
              <a:buSzPts val="4200"/>
              <a:buFont typeface="Calibri"/>
              <a:buNone/>
              <a:defRPr sz="4200"/>
            </a:lvl1pPr>
            <a:lvl2pPr indent="-228600" lvl="1" marL="914400" algn="l">
              <a:lnSpc>
                <a:spcPct val="90000"/>
              </a:lnSpc>
              <a:spcBef>
                <a:spcPts val="2600"/>
              </a:spcBef>
              <a:spcAft>
                <a:spcPts val="0"/>
              </a:spcAft>
              <a:buClr>
                <a:srgbClr val="000000"/>
              </a:buClr>
              <a:buSzPts val="4200"/>
              <a:buFont typeface="Calibri"/>
              <a:buNone/>
              <a:defRPr sz="4200"/>
            </a:lvl2pPr>
            <a:lvl3pPr indent="-228600" lvl="2" marL="1371600" algn="l">
              <a:lnSpc>
                <a:spcPct val="90000"/>
              </a:lnSpc>
              <a:spcBef>
                <a:spcPts val="2600"/>
              </a:spcBef>
              <a:spcAft>
                <a:spcPts val="0"/>
              </a:spcAft>
              <a:buClr>
                <a:srgbClr val="000000"/>
              </a:buClr>
              <a:buSzPts val="4200"/>
              <a:buFont typeface="Calibri"/>
              <a:buNone/>
              <a:defRPr sz="4200"/>
            </a:lvl3pPr>
            <a:lvl4pPr indent="-228600" lvl="3" marL="1828800" algn="l">
              <a:lnSpc>
                <a:spcPct val="90000"/>
              </a:lnSpc>
              <a:spcBef>
                <a:spcPts val="2600"/>
              </a:spcBef>
              <a:spcAft>
                <a:spcPts val="0"/>
              </a:spcAft>
              <a:buClr>
                <a:srgbClr val="000000"/>
              </a:buClr>
              <a:buSzPts val="4200"/>
              <a:buFont typeface="Calibri"/>
              <a:buNone/>
              <a:defRPr sz="4200"/>
            </a:lvl4pPr>
            <a:lvl5pPr indent="-228600" lvl="4" marL="2286000" algn="l">
              <a:lnSpc>
                <a:spcPct val="90000"/>
              </a:lnSpc>
              <a:spcBef>
                <a:spcPts val="2600"/>
              </a:spcBef>
              <a:spcAft>
                <a:spcPts val="0"/>
              </a:spcAft>
              <a:buClr>
                <a:srgbClr val="000000"/>
              </a:buClr>
              <a:buSzPts val="4200"/>
              <a:buFont typeface="Calibri"/>
              <a:buNone/>
              <a:defRPr sz="4200"/>
            </a:lvl5pPr>
            <a:lvl6pPr indent="-342900" lvl="5" marL="2743200" algn="l">
              <a:lnSpc>
                <a:spcPct val="90000"/>
              </a:lnSpc>
              <a:spcBef>
                <a:spcPts val="2600"/>
              </a:spcBef>
              <a:spcAft>
                <a:spcPts val="0"/>
              </a:spcAft>
              <a:buClr>
                <a:srgbClr val="000000"/>
              </a:buClr>
              <a:buSzPts val="1800"/>
              <a:buChar char="•"/>
              <a:defRPr/>
            </a:lvl6pPr>
            <a:lvl7pPr indent="-342900" lvl="6" marL="3200400" algn="l">
              <a:lnSpc>
                <a:spcPct val="90000"/>
              </a:lnSpc>
              <a:spcBef>
                <a:spcPts val="2600"/>
              </a:spcBef>
              <a:spcAft>
                <a:spcPts val="0"/>
              </a:spcAft>
              <a:buClr>
                <a:srgbClr val="000000"/>
              </a:buClr>
              <a:buSzPts val="1800"/>
              <a:buChar char="•"/>
              <a:defRPr/>
            </a:lvl7pPr>
            <a:lvl8pPr indent="-342900" lvl="7" marL="3657600" algn="l">
              <a:lnSpc>
                <a:spcPct val="90000"/>
              </a:lnSpc>
              <a:spcBef>
                <a:spcPts val="2600"/>
              </a:spcBef>
              <a:spcAft>
                <a:spcPts val="0"/>
              </a:spcAft>
              <a:buClr>
                <a:srgbClr val="000000"/>
              </a:buClr>
              <a:buSzPts val="1800"/>
              <a:buChar char="•"/>
              <a:defRPr/>
            </a:lvl8pPr>
            <a:lvl9pPr indent="-342900" lvl="8" marL="4114800" algn="l">
              <a:lnSpc>
                <a:spcPct val="90000"/>
              </a:lnSpc>
              <a:spcBef>
                <a:spcPts val="2600"/>
              </a:spcBef>
              <a:spcAft>
                <a:spcPts val="0"/>
              </a:spcAft>
              <a:buClr>
                <a:srgbClr val="000000"/>
              </a:buClr>
              <a:buSzPts val="1800"/>
              <a:buChar char="•"/>
              <a:defRPr/>
            </a:lvl9pPr>
          </a:lstStyle>
          <a:p/>
        </p:txBody>
      </p:sp>
      <p:sp>
        <p:nvSpPr>
          <p:cNvPr id="45" name="Google Shape;45;p11"/>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p:nvPr/>
        </p:nvSpPr>
        <p:spPr>
          <a:xfrm>
            <a:off x="0" y="0"/>
            <a:ext cx="27432000" cy="3368844"/>
          </a:xfrm>
          <a:prstGeom prst="rect">
            <a:avLst/>
          </a:prstGeom>
          <a:solidFill>
            <a:srgbClr val="8C1515"/>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sp>
        <p:nvSpPr>
          <p:cNvPr id="7" name="Google Shape;7;p2"/>
          <p:cNvSpPr txBox="1"/>
          <p:nvPr>
            <p:ph type="title"/>
          </p:nvPr>
        </p:nvSpPr>
        <p:spPr>
          <a:xfrm>
            <a:off x="1885950" y="973670"/>
            <a:ext cx="23660100" cy="3534837"/>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11700"/>
              <a:buFont typeface="Calibri"/>
              <a:buNone/>
              <a:defRPr b="0" i="0" sz="11700" u="none" cap="none" strike="noStrike">
                <a:solidFill>
                  <a:srgbClr val="000000"/>
                </a:solidFill>
                <a:latin typeface="Calibri"/>
                <a:ea typeface="Calibri"/>
                <a:cs typeface="Calibri"/>
                <a:sym typeface="Calibri"/>
              </a:defRPr>
            </a:lvl9pPr>
          </a:lstStyle>
          <a:p/>
        </p:txBody>
      </p:sp>
      <p:sp>
        <p:nvSpPr>
          <p:cNvPr id="8" name="Google Shape;8;p2"/>
          <p:cNvSpPr txBox="1"/>
          <p:nvPr>
            <p:ph idx="1" type="body"/>
          </p:nvPr>
        </p:nvSpPr>
        <p:spPr>
          <a:xfrm>
            <a:off x="1885950" y="4868333"/>
            <a:ext cx="23660100" cy="11603568"/>
          </a:xfrm>
          <a:prstGeom prst="rect">
            <a:avLst/>
          </a:prstGeom>
          <a:noFill/>
          <a:ln>
            <a:noFill/>
          </a:ln>
        </p:spPr>
        <p:txBody>
          <a:bodyPr anchorCtr="0" anchor="t" bIns="45700" lIns="45700" spcFirstLastPara="1" rIns="45700" wrap="square" tIns="45700">
            <a:normAutofit/>
          </a:bodyPr>
          <a:lstStyle>
            <a:lvl1pPr indent="-698500" lvl="0" marL="4572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1pPr>
            <a:lvl2pPr indent="-698500" lvl="1" marL="9144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2pPr>
            <a:lvl3pPr indent="-698500" lvl="2" marL="13716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3pPr>
            <a:lvl4pPr indent="-698500" lvl="3" marL="18288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4pPr>
            <a:lvl5pPr indent="-698500" lvl="4" marL="22860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5pPr>
            <a:lvl6pPr indent="-698500" lvl="5" marL="27432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6pPr>
            <a:lvl7pPr indent="-698500" lvl="6" marL="32004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7pPr>
            <a:lvl8pPr indent="-698500" lvl="7" marL="36576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8pPr>
            <a:lvl9pPr indent="-698500" lvl="8" marL="4114800" marR="0" rtl="0" algn="l">
              <a:lnSpc>
                <a:spcPct val="90000"/>
              </a:lnSpc>
              <a:spcBef>
                <a:spcPts val="2600"/>
              </a:spcBef>
              <a:spcAft>
                <a:spcPts val="0"/>
              </a:spcAft>
              <a:buClr>
                <a:srgbClr val="000000"/>
              </a:buClr>
              <a:buSzPts val="7400"/>
              <a:buFont typeface="Arial"/>
              <a:buChar char="•"/>
              <a:defRPr b="0" i="0" sz="7400" u="none" cap="none" strike="noStrike">
                <a:solidFill>
                  <a:srgbClr val="000000"/>
                </a:solidFill>
                <a:latin typeface="Calibri"/>
                <a:ea typeface="Calibri"/>
                <a:cs typeface="Calibri"/>
                <a:sym typeface="Calibri"/>
              </a:defRPr>
            </a:lvl9pPr>
          </a:lstStyle>
          <a:p/>
        </p:txBody>
      </p:sp>
      <p:sp>
        <p:nvSpPr>
          <p:cNvPr id="9" name="Google Shape;9;p2"/>
          <p:cNvSpPr txBox="1"/>
          <p:nvPr>
            <p:ph idx="12" type="sldNum"/>
          </p:nvPr>
        </p:nvSpPr>
        <p:spPr>
          <a:xfrm>
            <a:off x="25015666" y="17156434"/>
            <a:ext cx="530384" cy="561341"/>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3200"/>
              <a:buFont typeface="Calibri"/>
              <a:buNone/>
              <a:defRPr b="0" i="0" sz="3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6.png"/><Relationship Id="rId9" Type="http://schemas.openxmlformats.org/officeDocument/2006/relationships/image" Target="../media/image7.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p:nvPr/>
        </p:nvSpPr>
        <p:spPr>
          <a:xfrm>
            <a:off x="1" y="4192868"/>
            <a:ext cx="8930265" cy="6724238"/>
          </a:xfrm>
          <a:prstGeom prst="roundRect">
            <a:avLst>
              <a:gd fmla="val 2795" name="adj"/>
            </a:avLst>
          </a:prstGeom>
          <a:solidFill>
            <a:srgbClr val="FFFFFF"/>
          </a:solidFill>
          <a:ln cap="flat" cmpd="sng" w="76200">
            <a:solidFill>
              <a:srgbClr val="B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sp>
        <p:nvSpPr>
          <p:cNvPr id="51" name="Google Shape;51;p1"/>
          <p:cNvSpPr txBox="1"/>
          <p:nvPr/>
        </p:nvSpPr>
        <p:spPr>
          <a:xfrm>
            <a:off x="939413" y="795678"/>
            <a:ext cx="25613400" cy="9852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5800"/>
              <a:buFont typeface="Calibri"/>
              <a:buNone/>
            </a:pPr>
            <a:r>
              <a:rPr b="1" lang="en-US" sz="5800">
                <a:solidFill>
                  <a:srgbClr val="FFF2CC"/>
                </a:solidFill>
                <a:latin typeface="Calibri"/>
                <a:ea typeface="Calibri"/>
                <a:cs typeface="Calibri"/>
                <a:sym typeface="Calibri"/>
              </a:rPr>
              <a:t>FinScope3D: Data </a:t>
            </a:r>
            <a:r>
              <a:rPr b="1" lang="en-US" sz="5800">
                <a:solidFill>
                  <a:srgbClr val="FFF2CC"/>
                </a:solidFill>
                <a:latin typeface="Calibri"/>
                <a:ea typeface="Calibri"/>
                <a:cs typeface="Calibri"/>
                <a:sym typeface="Calibri"/>
              </a:rPr>
              <a:t>Retrieval x Document Analysis x Data-Driven Prediction</a:t>
            </a:r>
            <a:endParaRPr b="0" i="0" sz="1400" u="none" cap="none" strike="noStrike">
              <a:solidFill>
                <a:srgbClr val="000000"/>
              </a:solidFill>
              <a:latin typeface="Arial"/>
              <a:ea typeface="Arial"/>
              <a:cs typeface="Arial"/>
              <a:sym typeface="Arial"/>
            </a:endParaRPr>
          </a:p>
        </p:txBody>
      </p:sp>
      <p:sp>
        <p:nvSpPr>
          <p:cNvPr id="52" name="Google Shape;52;p1"/>
          <p:cNvSpPr txBox="1"/>
          <p:nvPr/>
        </p:nvSpPr>
        <p:spPr>
          <a:xfrm>
            <a:off x="439775" y="2024951"/>
            <a:ext cx="25613400" cy="708000"/>
          </a:xfrm>
          <a:prstGeom prst="rect">
            <a:avLst/>
          </a:prstGeom>
          <a:noFill/>
          <a:ln>
            <a:noFill/>
          </a:ln>
        </p:spPr>
        <p:txBody>
          <a:bodyPr anchorCtr="0" anchor="t"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000"/>
              <a:buFont typeface="Arial"/>
              <a:buNone/>
            </a:pPr>
            <a:r>
              <a:rPr b="0" i="0" lang="en-US" sz="4000" u="none" cap="none" strike="noStrike">
                <a:solidFill>
                  <a:srgbClr val="FFF2CC"/>
                </a:solidFill>
                <a:latin typeface="Arial"/>
                <a:ea typeface="Arial"/>
                <a:cs typeface="Arial"/>
                <a:sym typeface="Arial"/>
              </a:rPr>
              <a:t>Members: J</a:t>
            </a:r>
            <a:r>
              <a:rPr lang="en-US" sz="4000">
                <a:solidFill>
                  <a:srgbClr val="FFF2CC"/>
                </a:solidFill>
              </a:rPr>
              <a:t>ay Wu</a:t>
            </a:r>
            <a:r>
              <a:rPr b="0" i="0" lang="en-US" sz="4000" u="none" cap="none" strike="noStrike">
                <a:solidFill>
                  <a:srgbClr val="FFF2CC"/>
                </a:solidFill>
                <a:latin typeface="Arial"/>
                <a:ea typeface="Arial"/>
                <a:cs typeface="Arial"/>
                <a:sym typeface="Arial"/>
              </a:rPr>
              <a:t>, Ray Chang, Yu-Ting Chen, Ingrid Tseng                Mentor: </a:t>
            </a:r>
            <a:r>
              <a:rPr lang="en-US" sz="4000">
                <a:solidFill>
                  <a:srgbClr val="FFF2CC"/>
                </a:solidFill>
              </a:rPr>
              <a:t>Jerry Liao, Ti-Wen Chen</a:t>
            </a:r>
            <a:endParaRPr b="0" i="0" sz="1400" u="none" cap="none" strike="noStrike">
              <a:solidFill>
                <a:srgbClr val="000000"/>
              </a:solidFill>
              <a:latin typeface="Arial"/>
              <a:ea typeface="Arial"/>
              <a:cs typeface="Arial"/>
              <a:sym typeface="Arial"/>
            </a:endParaRPr>
          </a:p>
        </p:txBody>
      </p:sp>
      <p:sp>
        <p:nvSpPr>
          <p:cNvPr id="53" name="Google Shape;53;p1"/>
          <p:cNvSpPr/>
          <p:nvPr/>
        </p:nvSpPr>
        <p:spPr>
          <a:xfrm>
            <a:off x="9169796" y="4192866"/>
            <a:ext cx="10645765" cy="13771262"/>
          </a:xfrm>
          <a:prstGeom prst="roundRect">
            <a:avLst>
              <a:gd fmla="val 2795" name="adj"/>
            </a:avLst>
          </a:prstGeom>
          <a:noFill/>
          <a:ln cap="flat" cmpd="sng" w="76200">
            <a:solidFill>
              <a:srgbClr val="C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grpSp>
        <p:nvGrpSpPr>
          <p:cNvPr id="54" name="Google Shape;54;p1"/>
          <p:cNvGrpSpPr/>
          <p:nvPr/>
        </p:nvGrpSpPr>
        <p:grpSpPr>
          <a:xfrm>
            <a:off x="0" y="3365093"/>
            <a:ext cx="8930266" cy="866144"/>
            <a:chOff x="0" y="0"/>
            <a:chExt cx="8930265" cy="866142"/>
          </a:xfrm>
        </p:grpSpPr>
        <p:sp>
          <p:nvSpPr>
            <p:cNvPr id="55" name="Google Shape;55;p1"/>
            <p:cNvSpPr/>
            <p:nvPr/>
          </p:nvSpPr>
          <p:spPr>
            <a:xfrm>
              <a:off x="0" y="0"/>
              <a:ext cx="8930265" cy="866142"/>
            </a:xfrm>
            <a:prstGeom prst="rect">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56" name="Google Shape;56;p1"/>
            <p:cNvSpPr txBox="1"/>
            <p:nvPr/>
          </p:nvSpPr>
          <p:spPr>
            <a:xfrm>
              <a:off x="52070" y="63501"/>
              <a:ext cx="8826125" cy="7391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Introduction</a:t>
              </a:r>
              <a:endParaRPr b="0" i="0" sz="1400" u="none" cap="none" strike="noStrike">
                <a:solidFill>
                  <a:srgbClr val="000000"/>
                </a:solidFill>
                <a:latin typeface="Arial"/>
                <a:ea typeface="Arial"/>
                <a:cs typeface="Arial"/>
                <a:sym typeface="Arial"/>
              </a:endParaRPr>
            </a:p>
          </p:txBody>
        </p:sp>
      </p:grpSp>
      <p:grpSp>
        <p:nvGrpSpPr>
          <p:cNvPr id="57" name="Google Shape;57;p1"/>
          <p:cNvGrpSpPr/>
          <p:nvPr/>
        </p:nvGrpSpPr>
        <p:grpSpPr>
          <a:xfrm>
            <a:off x="9194798" y="3337790"/>
            <a:ext cx="10620765" cy="866144"/>
            <a:chOff x="-1" y="0"/>
            <a:chExt cx="10620762" cy="866142"/>
          </a:xfrm>
        </p:grpSpPr>
        <p:sp>
          <p:nvSpPr>
            <p:cNvPr id="58" name="Google Shape;58;p1"/>
            <p:cNvSpPr/>
            <p:nvPr/>
          </p:nvSpPr>
          <p:spPr>
            <a:xfrm>
              <a:off x="-1" y="0"/>
              <a:ext cx="10620762" cy="866142"/>
            </a:xfrm>
            <a:prstGeom prst="rect">
              <a:avLst/>
            </a:prstGeom>
            <a:solidFill>
              <a:srgbClr val="C00000"/>
            </a:solidFill>
            <a:ln cap="flat" cmpd="sng" w="12700">
              <a:solidFill>
                <a:srgbClr val="C0000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59" name="Google Shape;59;p1"/>
            <p:cNvSpPr txBox="1"/>
            <p:nvPr/>
          </p:nvSpPr>
          <p:spPr>
            <a:xfrm>
              <a:off x="52069" y="63501"/>
              <a:ext cx="10516622" cy="7391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Methodology and Results</a:t>
              </a:r>
              <a:endParaRPr b="0" i="0" sz="1400" u="none" cap="none" strike="noStrike">
                <a:solidFill>
                  <a:srgbClr val="000000"/>
                </a:solidFill>
                <a:latin typeface="Arial"/>
                <a:ea typeface="Arial"/>
                <a:cs typeface="Arial"/>
                <a:sym typeface="Arial"/>
              </a:endParaRPr>
            </a:p>
          </p:txBody>
        </p:sp>
      </p:grpSp>
      <p:sp>
        <p:nvSpPr>
          <p:cNvPr id="60" name="Google Shape;60;p1"/>
          <p:cNvSpPr/>
          <p:nvPr/>
        </p:nvSpPr>
        <p:spPr>
          <a:xfrm>
            <a:off x="20097750" y="4262156"/>
            <a:ext cx="7297788" cy="4716746"/>
          </a:xfrm>
          <a:prstGeom prst="roundRect">
            <a:avLst>
              <a:gd fmla="val 2795" name="adj"/>
            </a:avLst>
          </a:prstGeom>
          <a:noFill/>
          <a:ln cap="flat" cmpd="sng" w="76200">
            <a:solidFill>
              <a:srgbClr val="C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sp>
        <p:nvSpPr>
          <p:cNvPr id="61" name="Google Shape;61;p1"/>
          <p:cNvSpPr/>
          <p:nvPr/>
        </p:nvSpPr>
        <p:spPr>
          <a:xfrm>
            <a:off x="8575" y="12014392"/>
            <a:ext cx="8820255" cy="5949736"/>
          </a:xfrm>
          <a:prstGeom prst="roundRect">
            <a:avLst>
              <a:gd fmla="val 2795" name="adj"/>
            </a:avLst>
          </a:prstGeom>
          <a:noFill/>
          <a:ln cap="flat" cmpd="sng" w="76200">
            <a:solidFill>
              <a:srgbClr val="C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grpSp>
        <p:nvGrpSpPr>
          <p:cNvPr id="62" name="Google Shape;62;p1"/>
          <p:cNvGrpSpPr/>
          <p:nvPr/>
        </p:nvGrpSpPr>
        <p:grpSpPr>
          <a:xfrm>
            <a:off x="0" y="11119394"/>
            <a:ext cx="8843167" cy="940379"/>
            <a:chOff x="0" y="0"/>
            <a:chExt cx="8843166" cy="940377"/>
          </a:xfrm>
        </p:grpSpPr>
        <p:sp>
          <p:nvSpPr>
            <p:cNvPr id="63" name="Google Shape;63;p1"/>
            <p:cNvSpPr/>
            <p:nvPr/>
          </p:nvSpPr>
          <p:spPr>
            <a:xfrm>
              <a:off x="0" y="0"/>
              <a:ext cx="8843166" cy="940377"/>
            </a:xfrm>
            <a:prstGeom prst="rect">
              <a:avLst/>
            </a:prstGeom>
            <a:solidFill>
              <a:srgbClr val="C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64" name="Google Shape;64;p1"/>
            <p:cNvSpPr txBox="1"/>
            <p:nvPr/>
          </p:nvSpPr>
          <p:spPr>
            <a:xfrm>
              <a:off x="52070" y="100618"/>
              <a:ext cx="8739026" cy="7391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Dataset</a:t>
              </a:r>
              <a:endParaRPr b="0" i="0" sz="1400" u="none" cap="none" strike="noStrike">
                <a:solidFill>
                  <a:srgbClr val="000000"/>
                </a:solidFill>
                <a:latin typeface="Arial"/>
                <a:ea typeface="Arial"/>
                <a:cs typeface="Arial"/>
                <a:sym typeface="Arial"/>
              </a:endParaRPr>
            </a:p>
          </p:txBody>
        </p:sp>
      </p:grpSp>
      <p:grpSp>
        <p:nvGrpSpPr>
          <p:cNvPr id="65" name="Google Shape;65;p1"/>
          <p:cNvGrpSpPr/>
          <p:nvPr/>
        </p:nvGrpSpPr>
        <p:grpSpPr>
          <a:xfrm>
            <a:off x="20067632" y="3365093"/>
            <a:ext cx="7364369" cy="866144"/>
            <a:chOff x="-1" y="0"/>
            <a:chExt cx="7364367" cy="866142"/>
          </a:xfrm>
        </p:grpSpPr>
        <p:sp>
          <p:nvSpPr>
            <p:cNvPr id="66" name="Google Shape;66;p1"/>
            <p:cNvSpPr/>
            <p:nvPr/>
          </p:nvSpPr>
          <p:spPr>
            <a:xfrm>
              <a:off x="-1" y="0"/>
              <a:ext cx="7364367" cy="866142"/>
            </a:xfrm>
            <a:prstGeom prst="rect">
              <a:avLst/>
            </a:prstGeom>
            <a:solidFill>
              <a:srgbClr val="B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67" name="Google Shape;67;p1"/>
            <p:cNvSpPr txBox="1"/>
            <p:nvPr/>
          </p:nvSpPr>
          <p:spPr>
            <a:xfrm>
              <a:off x="52069" y="63501"/>
              <a:ext cx="7260227" cy="7391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Discussion and Conclusion</a:t>
              </a:r>
              <a:endParaRPr b="0" i="0" sz="1400" u="none" cap="none" strike="noStrike">
                <a:solidFill>
                  <a:srgbClr val="000000"/>
                </a:solidFill>
                <a:latin typeface="Arial"/>
                <a:ea typeface="Arial"/>
                <a:cs typeface="Arial"/>
                <a:sym typeface="Arial"/>
              </a:endParaRPr>
            </a:p>
          </p:txBody>
        </p:sp>
      </p:grpSp>
      <p:sp>
        <p:nvSpPr>
          <p:cNvPr id="68" name="Google Shape;68;p1"/>
          <p:cNvSpPr txBox="1"/>
          <p:nvPr/>
        </p:nvSpPr>
        <p:spPr>
          <a:xfrm>
            <a:off x="341783" y="4353828"/>
            <a:ext cx="8301000" cy="4710000"/>
          </a:xfrm>
          <a:prstGeom prst="rect">
            <a:avLst/>
          </a:prstGeom>
          <a:noFill/>
          <a:ln>
            <a:noFill/>
          </a:ln>
        </p:spPr>
        <p:txBody>
          <a:bodyPr anchorCtr="0" anchor="t" bIns="45700" lIns="45700" spcFirstLastPara="1" rIns="45700" wrap="square" tIns="45700">
            <a:spAutoFit/>
          </a:bodyPr>
          <a:lstStyle/>
          <a:p>
            <a:pPr indent="-457200" lvl="0" marL="457200" marR="0" rtl="0" algn="just">
              <a:lnSpc>
                <a:spcPct val="100000"/>
              </a:lnSpc>
              <a:spcBef>
                <a:spcPts val="0"/>
              </a:spcBef>
              <a:spcAft>
                <a:spcPts val="0"/>
              </a:spcAft>
              <a:buClr>
                <a:srgbClr val="000000"/>
              </a:buClr>
              <a:buSzPts val="2500"/>
              <a:buFont typeface="Arial"/>
              <a:buChar char="•"/>
            </a:pPr>
            <a:r>
              <a:rPr lang="en-US" sz="2500">
                <a:latin typeface="Calibri"/>
                <a:ea typeface="Calibri"/>
                <a:cs typeface="Calibri"/>
                <a:sym typeface="Calibri"/>
              </a:rPr>
              <a:t>Financial questions are often complex and require integrating multiple sources like reports, transcripts, and predictions. FinScope3D helps simplify this process.</a:t>
            </a:r>
            <a:endParaRPr b="0" i="0" sz="1400" u="none" cap="none" strike="noStrike">
              <a:solidFill>
                <a:srgbClr val="000000"/>
              </a:solidFill>
              <a:latin typeface="Arial"/>
              <a:ea typeface="Arial"/>
              <a:cs typeface="Arial"/>
              <a:sym typeface="Arial"/>
            </a:endParaRPr>
          </a:p>
          <a:p>
            <a:pPr indent="-298450" lvl="0" marL="457200" marR="0" rtl="0" algn="just">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500"/>
              <a:buFont typeface="Arial"/>
              <a:buChar char="•"/>
            </a:pPr>
            <a:r>
              <a:rPr lang="en-US" sz="2500">
                <a:latin typeface="Calibri"/>
                <a:ea typeface="Calibri"/>
                <a:cs typeface="Calibri"/>
                <a:sym typeface="Calibri"/>
              </a:rPr>
              <a:t>From the user's perspective, we aim to extract meaningful entities and understand intent behind financial questions. From the system’s perspective, we choose the right model or data to generate precise answers.</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2500"/>
              <a:buFont typeface="Arial"/>
              <a:buNone/>
            </a:pPr>
            <a:r>
              <a:t/>
            </a:r>
            <a:endParaRPr b="0" i="0" sz="2500" u="none" cap="none" strike="noStrike">
              <a:solidFill>
                <a:srgbClr val="000000"/>
              </a:solidFill>
              <a:latin typeface="Calibri"/>
              <a:ea typeface="Calibri"/>
              <a:cs typeface="Calibri"/>
              <a:sym typeface="Calibri"/>
            </a:endParaRPr>
          </a:p>
          <a:p>
            <a:pPr indent="-457200" lvl="0" marL="457200" marR="0" rtl="0" algn="just">
              <a:lnSpc>
                <a:spcPct val="100000"/>
              </a:lnSpc>
              <a:spcBef>
                <a:spcPts val="0"/>
              </a:spcBef>
              <a:spcAft>
                <a:spcPts val="0"/>
              </a:spcAft>
              <a:buClr>
                <a:srgbClr val="000000"/>
              </a:buClr>
              <a:buSzPts val="2500"/>
              <a:buFont typeface="Arial"/>
              <a:buChar char="•"/>
            </a:pPr>
            <a:r>
              <a:rPr lang="en-US" sz="2500">
                <a:latin typeface="Calibri"/>
                <a:ea typeface="Calibri"/>
                <a:cs typeface="Calibri"/>
                <a:sym typeface="Calibri"/>
              </a:rPr>
              <a:t>Our system combines NER, structured and unstructured data search, and machine learning predictions—forming a comprehensive financial QA pipeline.</a:t>
            </a:r>
            <a:endParaRPr b="0" i="0" sz="1400" u="none" cap="none" strike="noStrike">
              <a:solidFill>
                <a:srgbClr val="000000"/>
              </a:solidFill>
              <a:latin typeface="Arial"/>
              <a:ea typeface="Arial"/>
              <a:cs typeface="Arial"/>
              <a:sym typeface="Arial"/>
            </a:endParaRPr>
          </a:p>
        </p:txBody>
      </p:sp>
      <p:sp>
        <p:nvSpPr>
          <p:cNvPr id="69" name="Google Shape;69;p1"/>
          <p:cNvSpPr txBox="1"/>
          <p:nvPr/>
        </p:nvSpPr>
        <p:spPr>
          <a:xfrm>
            <a:off x="341783" y="12320893"/>
            <a:ext cx="8012100" cy="4094400"/>
          </a:xfrm>
          <a:prstGeom prst="rect">
            <a:avLst/>
          </a:prstGeom>
          <a:noFill/>
          <a:ln>
            <a:noFill/>
          </a:ln>
        </p:spPr>
        <p:txBody>
          <a:bodyPr anchorCtr="0" anchor="t" bIns="45700" lIns="45700" spcFirstLastPara="1" rIns="45700" wrap="square" tIns="45700">
            <a:spAutoFit/>
          </a:bodyPr>
          <a:lstStyle/>
          <a:p>
            <a:pPr indent="-571500" lvl="0" marL="571500" marR="0" rtl="0" algn="just">
              <a:lnSpc>
                <a:spcPct val="100000"/>
              </a:lnSpc>
              <a:spcBef>
                <a:spcPts val="0"/>
              </a:spcBef>
              <a:spcAft>
                <a:spcPts val="0"/>
              </a:spcAft>
              <a:buClr>
                <a:srgbClr val="000000"/>
              </a:buClr>
              <a:buSzPts val="2600"/>
              <a:buFont typeface="Arial"/>
              <a:buChar char="•"/>
            </a:pPr>
            <a:r>
              <a:rPr b="0" i="0" lang="en-US" sz="2600" u="none" cap="none" strike="noStrike">
                <a:solidFill>
                  <a:srgbClr val="000000"/>
                </a:solidFill>
                <a:latin typeface="Calibri"/>
                <a:ea typeface="Calibri"/>
                <a:cs typeface="Calibri"/>
                <a:sym typeface="Calibri"/>
              </a:rPr>
              <a:t>The </a:t>
            </a:r>
            <a:r>
              <a:rPr lang="en-US" sz="2600">
                <a:latin typeface="Calibri"/>
                <a:ea typeface="Calibri"/>
                <a:cs typeface="Calibri"/>
                <a:sym typeface="Calibri"/>
              </a:rPr>
              <a:t>sources of structured data include SEC EDGAR and the Yahoo Finance API</a:t>
            </a:r>
            <a:endParaRPr sz="2600">
              <a:latin typeface="Calibri"/>
              <a:ea typeface="Calibri"/>
              <a:cs typeface="Calibri"/>
              <a:sym typeface="Calibri"/>
            </a:endParaRPr>
          </a:p>
          <a:p>
            <a:pPr indent="-571500" lvl="0" marL="571500" marR="0" rtl="0" algn="just">
              <a:lnSpc>
                <a:spcPct val="100000"/>
              </a:lnSpc>
              <a:spcBef>
                <a:spcPts val="0"/>
              </a:spcBef>
              <a:spcAft>
                <a:spcPts val="0"/>
              </a:spcAft>
              <a:buSzPts val="2600"/>
              <a:buFont typeface="Calibri"/>
              <a:buChar char="•"/>
            </a:pPr>
            <a:r>
              <a:rPr lang="en-US" sz="2600">
                <a:latin typeface="Calibri"/>
                <a:ea typeface="Calibri"/>
                <a:cs typeface="Calibri"/>
                <a:sym typeface="Calibri"/>
              </a:rPr>
              <a:t>The sources of unstructured data include SEC EDGAR and companies</a:t>
            </a:r>
            <a:endParaRPr sz="2600">
              <a:latin typeface="Calibri"/>
              <a:ea typeface="Calibri"/>
              <a:cs typeface="Calibri"/>
              <a:sym typeface="Calibri"/>
            </a:endParaRPr>
          </a:p>
          <a:p>
            <a:pPr indent="-571500" lvl="0" marL="571500" marR="0" rtl="0" algn="just">
              <a:lnSpc>
                <a:spcPct val="100000"/>
              </a:lnSpc>
              <a:spcBef>
                <a:spcPts val="0"/>
              </a:spcBef>
              <a:spcAft>
                <a:spcPts val="0"/>
              </a:spcAft>
              <a:buSzPts val="2600"/>
              <a:buFont typeface="Calibri"/>
              <a:buChar char="•"/>
            </a:pPr>
            <a:r>
              <a:rPr lang="en-US" sz="2600">
                <a:latin typeface="Calibri"/>
                <a:ea typeface="Calibri"/>
                <a:cs typeface="Calibri"/>
                <a:sym typeface="Calibri"/>
              </a:rPr>
              <a:t>In the prediction part, </a:t>
            </a:r>
            <a:endParaRPr sz="2600">
              <a:latin typeface="Calibri"/>
              <a:ea typeface="Calibri"/>
              <a:cs typeface="Calibri"/>
              <a:sym typeface="Calibri"/>
            </a:endParaRPr>
          </a:p>
          <a:p>
            <a:pPr indent="-393700" lvl="1" marL="914400" marR="0" rtl="0" algn="just">
              <a:lnSpc>
                <a:spcPct val="100000"/>
              </a:lnSpc>
              <a:spcBef>
                <a:spcPts val="0"/>
              </a:spcBef>
              <a:spcAft>
                <a:spcPts val="0"/>
              </a:spcAft>
              <a:buSzPts val="2600"/>
              <a:buFont typeface="Calibri"/>
              <a:buChar char="○"/>
            </a:pPr>
            <a:r>
              <a:rPr lang="en-US" sz="2600">
                <a:latin typeface="Calibri"/>
                <a:ea typeface="Calibri"/>
                <a:cs typeface="Calibri"/>
                <a:sym typeface="Calibri"/>
              </a:rPr>
              <a:t>firm-specific financial data is obtained from Bloomberg and Yahoo Finance (</a:t>
            </a:r>
            <a:r>
              <a:rPr lang="en-US" sz="2600"/>
              <a:t>https://finance.yahoo.com/)</a:t>
            </a:r>
            <a:endParaRPr sz="2600"/>
          </a:p>
          <a:p>
            <a:pPr indent="-393700" lvl="1" marL="914400" marR="0" rtl="0" algn="just">
              <a:lnSpc>
                <a:spcPct val="100000"/>
              </a:lnSpc>
              <a:spcBef>
                <a:spcPts val="0"/>
              </a:spcBef>
              <a:spcAft>
                <a:spcPts val="0"/>
              </a:spcAft>
              <a:buSzPts val="2600"/>
              <a:buFont typeface="Calibri"/>
              <a:buChar char="○"/>
            </a:pPr>
            <a:r>
              <a:rPr lang="en-US" sz="2600"/>
              <a:t>macroeconomic data is sourced from FRED </a:t>
            </a:r>
            <a:r>
              <a:rPr lang="en-US" sz="2600">
                <a:solidFill>
                  <a:schemeClr val="dk1"/>
                </a:solidFill>
                <a:latin typeface="Calibri"/>
                <a:ea typeface="Calibri"/>
                <a:cs typeface="Calibri"/>
                <a:sym typeface="Calibri"/>
              </a:rPr>
              <a:t>(</a:t>
            </a:r>
            <a:r>
              <a:rPr lang="en-US" sz="2600">
                <a:solidFill>
                  <a:schemeClr val="dk1"/>
                </a:solidFill>
              </a:rPr>
              <a:t>https://fred.stlouisfed.org/)</a:t>
            </a:r>
            <a:endParaRPr sz="2600">
              <a:latin typeface="Calibri"/>
              <a:ea typeface="Calibri"/>
              <a:cs typeface="Calibri"/>
              <a:sym typeface="Calibri"/>
            </a:endParaRPr>
          </a:p>
        </p:txBody>
      </p:sp>
      <p:grpSp>
        <p:nvGrpSpPr>
          <p:cNvPr id="70" name="Google Shape;70;p1"/>
          <p:cNvGrpSpPr/>
          <p:nvPr/>
        </p:nvGrpSpPr>
        <p:grpSpPr>
          <a:xfrm>
            <a:off x="20061286" y="9211867"/>
            <a:ext cx="7370715" cy="866144"/>
            <a:chOff x="-1" y="0"/>
            <a:chExt cx="7370714" cy="866142"/>
          </a:xfrm>
        </p:grpSpPr>
        <p:sp>
          <p:nvSpPr>
            <p:cNvPr id="71" name="Google Shape;71;p1"/>
            <p:cNvSpPr/>
            <p:nvPr/>
          </p:nvSpPr>
          <p:spPr>
            <a:xfrm>
              <a:off x="-1" y="0"/>
              <a:ext cx="7370714" cy="866142"/>
            </a:xfrm>
            <a:prstGeom prst="rect">
              <a:avLst/>
            </a:prstGeom>
            <a:solidFill>
              <a:srgbClr val="B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72" name="Google Shape;72;p1"/>
            <p:cNvSpPr txBox="1"/>
            <p:nvPr/>
          </p:nvSpPr>
          <p:spPr>
            <a:xfrm>
              <a:off x="52069" y="63501"/>
              <a:ext cx="7266574" cy="739141"/>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Future Work</a:t>
              </a:r>
              <a:endParaRPr b="0" i="0" sz="1400" u="none" cap="none" strike="noStrike">
                <a:solidFill>
                  <a:srgbClr val="000000"/>
                </a:solidFill>
                <a:latin typeface="Arial"/>
                <a:ea typeface="Arial"/>
                <a:cs typeface="Arial"/>
                <a:sym typeface="Arial"/>
              </a:endParaRPr>
            </a:p>
          </p:txBody>
        </p:sp>
      </p:grpSp>
      <p:grpSp>
        <p:nvGrpSpPr>
          <p:cNvPr id="73" name="Google Shape;73;p1"/>
          <p:cNvGrpSpPr/>
          <p:nvPr/>
        </p:nvGrpSpPr>
        <p:grpSpPr>
          <a:xfrm>
            <a:off x="20061285" y="13082203"/>
            <a:ext cx="7390487" cy="844346"/>
            <a:chOff x="-1" y="-1"/>
            <a:chExt cx="7390487" cy="844346"/>
          </a:xfrm>
        </p:grpSpPr>
        <p:sp>
          <p:nvSpPr>
            <p:cNvPr id="74" name="Google Shape;74;p1"/>
            <p:cNvSpPr/>
            <p:nvPr/>
          </p:nvSpPr>
          <p:spPr>
            <a:xfrm>
              <a:off x="-1" y="-1"/>
              <a:ext cx="7390487" cy="844346"/>
            </a:xfrm>
            <a:prstGeom prst="rect">
              <a:avLst/>
            </a:prstGeom>
            <a:solidFill>
              <a:srgbClr val="B00000"/>
            </a:solidFill>
            <a:ln cap="flat" cmpd="sng" w="12700">
              <a:solidFill>
                <a:srgbClr val="42719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2CC"/>
                </a:buClr>
                <a:buSzPts val="4400"/>
                <a:buFont typeface="Trebuchet MS"/>
                <a:buNone/>
              </a:pPr>
              <a:r>
                <a:t/>
              </a:r>
              <a:endParaRPr b="0" i="0" sz="4400" u="none" cap="none" strike="noStrike">
                <a:solidFill>
                  <a:srgbClr val="FFF2CC"/>
                </a:solidFill>
                <a:latin typeface="Trebuchet MS"/>
                <a:ea typeface="Trebuchet MS"/>
                <a:cs typeface="Trebuchet MS"/>
                <a:sym typeface="Trebuchet MS"/>
              </a:endParaRPr>
            </a:p>
          </p:txBody>
        </p:sp>
        <p:sp>
          <p:nvSpPr>
            <p:cNvPr id="75" name="Google Shape;75;p1"/>
            <p:cNvSpPr txBox="1"/>
            <p:nvPr/>
          </p:nvSpPr>
          <p:spPr>
            <a:xfrm>
              <a:off x="52069" y="52602"/>
              <a:ext cx="7286400" cy="739200"/>
            </a:xfrm>
            <a:prstGeom prst="rect">
              <a:avLst/>
            </a:prstGeom>
            <a:noFill/>
            <a:ln>
              <a:noFill/>
            </a:ln>
          </p:spPr>
          <p:txBody>
            <a:bodyPr anchorCtr="0" anchor="ctr" bIns="45700" lIns="45700" spcFirstLastPara="1" rIns="45700" wrap="square" tIns="45700">
              <a:spAutoFit/>
            </a:bodyPr>
            <a:lstStyle/>
            <a:p>
              <a:pPr indent="0" lvl="0" marL="0" marR="0" rtl="0" algn="ctr">
                <a:lnSpc>
                  <a:spcPct val="100000"/>
                </a:lnSpc>
                <a:spcBef>
                  <a:spcPts val="0"/>
                </a:spcBef>
                <a:spcAft>
                  <a:spcPts val="0"/>
                </a:spcAft>
                <a:buClr>
                  <a:srgbClr val="FFF2CC"/>
                </a:buClr>
                <a:buSzPts val="4400"/>
                <a:buFont typeface="Trebuchet MS"/>
                <a:buNone/>
              </a:pPr>
              <a:r>
                <a:rPr b="0" i="0" lang="en-US" sz="4400" u="none" cap="none" strike="noStrike">
                  <a:solidFill>
                    <a:srgbClr val="FFF2CC"/>
                  </a:solidFill>
                  <a:latin typeface="Trebuchet MS"/>
                  <a:ea typeface="Trebuchet MS"/>
                  <a:cs typeface="Trebuchet MS"/>
                  <a:sym typeface="Trebuchet MS"/>
                </a:rPr>
                <a:t>References</a:t>
              </a:r>
              <a:endParaRPr b="0" i="0" sz="1400" u="none" cap="none" strike="noStrike">
                <a:solidFill>
                  <a:srgbClr val="000000"/>
                </a:solidFill>
                <a:latin typeface="Arial"/>
                <a:ea typeface="Arial"/>
                <a:cs typeface="Arial"/>
                <a:sym typeface="Arial"/>
              </a:endParaRPr>
            </a:p>
          </p:txBody>
        </p:sp>
      </p:grpSp>
      <p:sp>
        <p:nvSpPr>
          <p:cNvPr id="76" name="Google Shape;76;p1"/>
          <p:cNvSpPr/>
          <p:nvPr/>
        </p:nvSpPr>
        <p:spPr>
          <a:xfrm>
            <a:off x="20097750" y="10050257"/>
            <a:ext cx="7297788" cy="2847045"/>
          </a:xfrm>
          <a:prstGeom prst="roundRect">
            <a:avLst>
              <a:gd fmla="val 2795" name="adj"/>
            </a:avLst>
          </a:prstGeom>
          <a:noFill/>
          <a:ln cap="flat" cmpd="sng" w="76200">
            <a:solidFill>
              <a:srgbClr val="C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sp>
        <p:nvSpPr>
          <p:cNvPr id="77" name="Google Shape;77;p1"/>
          <p:cNvSpPr/>
          <p:nvPr/>
        </p:nvSpPr>
        <p:spPr>
          <a:xfrm>
            <a:off x="20097750" y="13866713"/>
            <a:ext cx="7309672" cy="1879045"/>
          </a:xfrm>
          <a:prstGeom prst="roundRect">
            <a:avLst>
              <a:gd fmla="val 2795" name="adj"/>
            </a:avLst>
          </a:prstGeom>
          <a:noFill/>
          <a:ln cap="flat" cmpd="sng" w="76200">
            <a:solidFill>
              <a:srgbClr val="C00000"/>
            </a:solidFill>
            <a:prstDash val="solid"/>
            <a:miter lim="8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FFFFFF"/>
              </a:buClr>
              <a:buSzPts val="4300"/>
              <a:buFont typeface="Calibri"/>
              <a:buNone/>
            </a:pPr>
            <a:r>
              <a:t/>
            </a:r>
            <a:endParaRPr b="0" i="0" sz="4300" u="none" cap="none" strike="noStrike">
              <a:solidFill>
                <a:srgbClr val="FFFFFF"/>
              </a:solidFill>
              <a:latin typeface="Calibri"/>
              <a:ea typeface="Calibri"/>
              <a:cs typeface="Calibri"/>
              <a:sym typeface="Calibri"/>
            </a:endParaRPr>
          </a:p>
        </p:txBody>
      </p:sp>
      <p:sp>
        <p:nvSpPr>
          <p:cNvPr id="78" name="Google Shape;78;p1"/>
          <p:cNvSpPr txBox="1"/>
          <p:nvPr/>
        </p:nvSpPr>
        <p:spPr>
          <a:xfrm>
            <a:off x="20207227" y="13852088"/>
            <a:ext cx="6991200" cy="18471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2400"/>
              <a:buFont typeface="Calibri"/>
              <a:buNone/>
            </a:pPr>
            <a:r>
              <a:rPr i="0" lang="en-US" sz="2400" u="none" cap="none" strike="noStrike">
                <a:solidFill>
                  <a:srgbClr val="000000"/>
                </a:solidFill>
                <a:latin typeface="Calibri"/>
                <a:ea typeface="Calibri"/>
                <a:cs typeface="Calibri"/>
                <a:sym typeface="Calibri"/>
              </a:rPr>
              <a:t>[</a:t>
            </a:r>
            <a:r>
              <a:rPr i="0" lang="en-US" sz="1800" u="none" cap="none" strike="noStrike">
                <a:solidFill>
                  <a:srgbClr val="000000"/>
                </a:solidFill>
                <a:latin typeface="Calibri"/>
                <a:ea typeface="Calibri"/>
                <a:cs typeface="Calibri"/>
                <a:sym typeface="Calibri"/>
              </a:rPr>
              <a:t>1]</a:t>
            </a:r>
            <a:r>
              <a:rPr lang="en-US" sz="1800">
                <a:solidFill>
                  <a:schemeClr val="dk1"/>
                </a:solidFill>
                <a:highlight>
                  <a:srgbClr val="FFFFFF"/>
                </a:highlight>
                <a:latin typeface="Calibri"/>
                <a:ea typeface="Calibri"/>
                <a:cs typeface="Calibri"/>
                <a:sym typeface="Calibri"/>
              </a:rPr>
              <a:t>Bhaskarjit Sarmah, Benika Hall, Rohan RaoSunil Patel, Stefano Pasquali, Dhagash Mehta</a:t>
            </a:r>
            <a:r>
              <a:rPr i="0" lang="en-US" sz="1800" u="none" cap="none" strike="noStrike">
                <a:solidFill>
                  <a:srgbClr val="000000"/>
                </a:solidFill>
                <a:latin typeface="Calibri"/>
                <a:ea typeface="Calibri"/>
                <a:cs typeface="Calibri"/>
                <a:sym typeface="Calibri"/>
              </a:rPr>
              <a:t> </a:t>
            </a:r>
            <a:r>
              <a:rPr lang="en-US" sz="1800">
                <a:solidFill>
                  <a:schemeClr val="dk1"/>
                </a:solidFill>
                <a:highlight>
                  <a:srgbClr val="FFFFFF"/>
                </a:highlight>
                <a:latin typeface="Calibri"/>
                <a:ea typeface="Calibri"/>
                <a:cs typeface="Calibri"/>
                <a:sym typeface="Calibri"/>
              </a:rPr>
              <a:t>HybridRAG: Integrating Knowledge Graphs and Vector Retrieval Augmented Generation for Efficient Information Extraction</a:t>
            </a:r>
            <a:r>
              <a:rPr i="0" lang="en-US" sz="1800" u="none" cap="none" strike="noStrike">
                <a:solidFill>
                  <a:srgbClr val="000000"/>
                </a:solidFill>
                <a:latin typeface="Calibri"/>
                <a:ea typeface="Calibri"/>
                <a:cs typeface="Calibri"/>
                <a:sym typeface="Calibri"/>
              </a:rPr>
              <a:t>. (20</a:t>
            </a:r>
            <a:r>
              <a:rPr lang="en-US" sz="1800">
                <a:latin typeface="Calibri"/>
                <a:ea typeface="Calibri"/>
                <a:cs typeface="Calibri"/>
                <a:sym typeface="Calibri"/>
              </a:rPr>
              <a:t>24</a:t>
            </a:r>
            <a:r>
              <a:rPr i="0" lang="en-US" sz="1800" u="none" cap="none" strike="noStrike">
                <a:solidFill>
                  <a:srgbClr val="000000"/>
                </a:solidFill>
                <a:latin typeface="Calibri"/>
                <a:ea typeface="Calibri"/>
                <a:cs typeface="Calibri"/>
                <a:sym typeface="Calibri"/>
              </a:rPr>
              <a:t>).</a:t>
            </a:r>
            <a:endParaRPr i="0" sz="1800" u="none" cap="none" strike="noStrike">
              <a:solidFill>
                <a:srgbClr val="000000"/>
              </a:solidFill>
              <a:latin typeface="Calibri"/>
              <a:ea typeface="Calibri"/>
              <a:cs typeface="Calibri"/>
              <a:sym typeface="Calibri"/>
            </a:endParaRPr>
          </a:p>
          <a:p>
            <a:pPr indent="0" lvl="0" marL="0" rtl="0" algn="just">
              <a:spcBef>
                <a:spcPts val="0"/>
              </a:spcBef>
              <a:spcAft>
                <a:spcPts val="0"/>
              </a:spcAft>
              <a:buClr>
                <a:schemeClr val="dk1"/>
              </a:buClr>
              <a:buSzPts val="2400"/>
              <a:buFont typeface="Calibri"/>
              <a:buNone/>
            </a:pPr>
            <a:r>
              <a:rPr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]https://medium.com/aimonks/mastering-the-waves-of-time-enhancing-predictive-accuracy-with-time-series-cross-validation-4eaccdaaa5e2</a:t>
            </a:r>
            <a:endParaRPr sz="1800">
              <a:latin typeface="Calibri"/>
              <a:ea typeface="Calibri"/>
              <a:cs typeface="Calibri"/>
              <a:sym typeface="Calibri"/>
            </a:endParaRPr>
          </a:p>
        </p:txBody>
      </p:sp>
      <p:sp>
        <p:nvSpPr>
          <p:cNvPr id="79" name="Google Shape;79;p1"/>
          <p:cNvSpPr txBox="1"/>
          <p:nvPr/>
        </p:nvSpPr>
        <p:spPr>
          <a:xfrm>
            <a:off x="9483300" y="4434778"/>
            <a:ext cx="10136400" cy="4833300"/>
          </a:xfrm>
          <a:prstGeom prst="rect">
            <a:avLst/>
          </a:prstGeom>
          <a:noFill/>
          <a:ln>
            <a:noFill/>
          </a:ln>
        </p:spPr>
        <p:txBody>
          <a:bodyPr anchorCtr="0" anchor="t" bIns="45700" lIns="45700" spcFirstLastPara="1" rIns="45700" wrap="square" tIns="45700">
            <a:spAutoFit/>
          </a:bodyPr>
          <a:lstStyle/>
          <a:p>
            <a:pPr indent="-571500" lvl="0" marL="571500" marR="0" rtl="0" algn="just">
              <a:lnSpc>
                <a:spcPct val="100000"/>
              </a:lnSpc>
              <a:spcBef>
                <a:spcPts val="0"/>
              </a:spcBef>
              <a:spcAft>
                <a:spcPts val="0"/>
              </a:spcAft>
              <a:buClr>
                <a:srgbClr val="000000"/>
              </a:buClr>
              <a:buSzPts val="2800"/>
              <a:buFont typeface="Arial"/>
              <a:buChar char="•"/>
            </a:pPr>
            <a:r>
              <a:rPr lang="en-US" sz="2800">
                <a:latin typeface="Calibri"/>
                <a:ea typeface="Calibri"/>
                <a:cs typeface="Calibri"/>
                <a:sym typeface="Calibri"/>
              </a:rPr>
              <a:t>We used Named Entity Recognition (NER) to </a:t>
            </a:r>
            <a:r>
              <a:rPr lang="en-US" sz="2800">
                <a:solidFill>
                  <a:schemeClr val="dk1"/>
                </a:solidFill>
                <a:latin typeface="Calibri"/>
                <a:ea typeface="Calibri"/>
                <a:cs typeface="Calibri"/>
                <a:sym typeface="Calibri"/>
              </a:rPr>
              <a:t>extract key entities (e.g., companies, time, </a:t>
            </a:r>
            <a:r>
              <a:rPr lang="en-US" sz="2800">
                <a:solidFill>
                  <a:schemeClr val="dk1"/>
                </a:solidFill>
                <a:latin typeface="Calibri"/>
                <a:ea typeface="Calibri"/>
                <a:cs typeface="Calibri"/>
                <a:sym typeface="Calibri"/>
              </a:rPr>
              <a:t>executives</a:t>
            </a:r>
            <a:r>
              <a:rPr lang="en-US" sz="2800">
                <a:solidFill>
                  <a:schemeClr val="dk1"/>
                </a:solidFill>
                <a:latin typeface="Calibri"/>
                <a:ea typeface="Calibri"/>
                <a:cs typeface="Calibri"/>
                <a:sym typeface="Calibri"/>
              </a:rPr>
              <a:t>, financial metrics, events) from query and earnings transcripts using flair and custom rules. The extracted entities were used to classify query intent or structure into a knowledge graph for enhanced retrieval.</a:t>
            </a:r>
            <a:endParaRPr sz="2800">
              <a:solidFill>
                <a:schemeClr val="dk1"/>
              </a:solidFill>
              <a:latin typeface="Calibri"/>
              <a:ea typeface="Calibri"/>
              <a:cs typeface="Calibri"/>
              <a:sym typeface="Calibri"/>
            </a:endParaRPr>
          </a:p>
          <a:p>
            <a:pPr indent="-571500" lvl="0" marL="571500" marR="0" rtl="0" algn="just">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We </a:t>
            </a:r>
            <a:r>
              <a:rPr lang="en-US" sz="2800">
                <a:solidFill>
                  <a:schemeClr val="dk1"/>
                </a:solidFill>
                <a:latin typeface="Calibri"/>
                <a:ea typeface="Calibri"/>
                <a:cs typeface="Calibri"/>
                <a:sym typeface="Calibri"/>
              </a:rPr>
              <a:t>implemented </a:t>
            </a:r>
            <a:r>
              <a:rPr lang="en-US" sz="2800">
                <a:solidFill>
                  <a:schemeClr val="dk1"/>
                </a:solidFill>
                <a:latin typeface="Calibri"/>
                <a:ea typeface="Calibri"/>
                <a:cs typeface="Calibri"/>
                <a:sym typeface="Calibri"/>
              </a:rPr>
              <a:t>HybridRAG by combining vector search for semantic retrieval and knowledge graph for structured reasoning, aiming to improve query relevance and response accuracy</a:t>
            </a:r>
            <a:endParaRPr sz="2800">
              <a:solidFill>
                <a:schemeClr val="dk1"/>
              </a:solidFill>
              <a:latin typeface="Calibri"/>
              <a:ea typeface="Calibri"/>
              <a:cs typeface="Calibri"/>
              <a:sym typeface="Calibri"/>
            </a:endParaRPr>
          </a:p>
          <a:p>
            <a:pPr indent="-571500" lvl="0" marL="571500" marR="0" rtl="0" algn="just">
              <a:lnSpc>
                <a:spcPct val="100000"/>
              </a:lnSpc>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Results: NER improves the ability to classify user query intents. Hybrid retrieval reduced hallucination, improving factual consistency in generated responses</a:t>
            </a:r>
            <a:endParaRPr sz="2800">
              <a:solidFill>
                <a:schemeClr val="dk1"/>
              </a:solidFill>
              <a:latin typeface="Calibri"/>
              <a:ea typeface="Calibri"/>
              <a:cs typeface="Calibri"/>
              <a:sym typeface="Calibri"/>
            </a:endParaRPr>
          </a:p>
        </p:txBody>
      </p:sp>
      <p:sp>
        <p:nvSpPr>
          <p:cNvPr id="80" name="Google Shape;80;p1"/>
          <p:cNvSpPr txBox="1"/>
          <p:nvPr/>
        </p:nvSpPr>
        <p:spPr>
          <a:xfrm>
            <a:off x="9542790" y="8861656"/>
            <a:ext cx="6498000" cy="5232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Calibri"/>
              <a:ea typeface="Calibri"/>
              <a:cs typeface="Calibri"/>
              <a:sym typeface="Calibri"/>
            </a:endParaRPr>
          </a:p>
        </p:txBody>
      </p:sp>
      <p:sp>
        <p:nvSpPr>
          <p:cNvPr id="81" name="Google Shape;81;p1"/>
          <p:cNvSpPr txBox="1"/>
          <p:nvPr/>
        </p:nvSpPr>
        <p:spPr>
          <a:xfrm>
            <a:off x="20335375" y="9691475"/>
            <a:ext cx="6817200" cy="30630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500"/>
              <a:buFont typeface="Calibri"/>
              <a:buNone/>
            </a:pPr>
            <a:r>
              <a:t/>
            </a:r>
            <a:endParaRPr b="0" i="0" sz="2500" u="none" cap="none" strike="noStrike">
              <a:solidFill>
                <a:srgbClr val="000000"/>
              </a:solidFill>
              <a:latin typeface="Calibri"/>
              <a:ea typeface="Calibri"/>
              <a:cs typeface="Calibri"/>
              <a:sym typeface="Calibri"/>
            </a:endParaRPr>
          </a:p>
          <a:p>
            <a:pPr indent="-476250" lvl="0" marL="457200" marR="0" rtl="0" algn="just">
              <a:lnSpc>
                <a:spcPct val="100000"/>
              </a:lnSpc>
              <a:spcBef>
                <a:spcPts val="0"/>
              </a:spcBef>
              <a:spcAft>
                <a:spcPts val="0"/>
              </a:spcAft>
              <a:buClr>
                <a:srgbClr val="000000"/>
              </a:buClr>
              <a:buSzPts val="2800"/>
              <a:buFont typeface="Arial"/>
              <a:buChar char="•"/>
            </a:pPr>
            <a:r>
              <a:rPr lang="en-US" sz="2800">
                <a:solidFill>
                  <a:schemeClr val="dk1"/>
                </a:solidFill>
              </a:rPr>
              <a:t>Improve model accuracy by integrating more real-time and high-frequency financial data.</a:t>
            </a:r>
            <a:endParaRPr sz="2800">
              <a:solidFill>
                <a:schemeClr val="dk1"/>
              </a:solidFill>
            </a:endParaRPr>
          </a:p>
          <a:p>
            <a:pPr indent="0" lvl="0" marL="457200" marR="0" rtl="0" algn="just">
              <a:lnSpc>
                <a:spcPct val="100000"/>
              </a:lnSpc>
              <a:spcBef>
                <a:spcPts val="0"/>
              </a:spcBef>
              <a:spcAft>
                <a:spcPts val="0"/>
              </a:spcAft>
              <a:buNone/>
            </a:pPr>
            <a:r>
              <a:t/>
            </a:r>
            <a:endParaRPr sz="2800">
              <a:solidFill>
                <a:schemeClr val="dk1"/>
              </a:solidFill>
            </a:endParaRPr>
          </a:p>
          <a:p>
            <a:pPr indent="-476250" lvl="0" marL="457200" marR="0" rtl="0" algn="just">
              <a:lnSpc>
                <a:spcPct val="100000"/>
              </a:lnSpc>
              <a:spcBef>
                <a:spcPts val="0"/>
              </a:spcBef>
              <a:spcAft>
                <a:spcPts val="0"/>
              </a:spcAft>
              <a:buClr>
                <a:srgbClr val="000000"/>
              </a:buClr>
              <a:buSzPts val="2800"/>
              <a:buFont typeface="Arial"/>
              <a:buChar char="•"/>
            </a:pPr>
            <a:r>
              <a:rPr lang="en-US" sz="2800">
                <a:solidFill>
                  <a:schemeClr val="dk1"/>
                </a:solidFill>
              </a:rPr>
              <a:t>Expand to more tasks, such as event analysis or sentiment prediction.</a:t>
            </a:r>
            <a:endParaRPr i="0" sz="2800" u="none" cap="none" strike="noStrike">
              <a:solidFill>
                <a:srgbClr val="000000"/>
              </a:solidFill>
            </a:endParaRPr>
          </a:p>
        </p:txBody>
      </p:sp>
      <p:sp>
        <p:nvSpPr>
          <p:cNvPr id="82" name="Google Shape;82;p1"/>
          <p:cNvSpPr txBox="1"/>
          <p:nvPr/>
        </p:nvSpPr>
        <p:spPr>
          <a:xfrm>
            <a:off x="3517315" y="17488752"/>
            <a:ext cx="1661100" cy="30780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1600"/>
              <a:buFont typeface="Calibri"/>
              <a:buNone/>
            </a:pPr>
            <a:r>
              <a:t/>
            </a:r>
            <a:endParaRPr b="0" i="0" sz="1400" u="none" cap="none" strike="noStrike">
              <a:solidFill>
                <a:srgbClr val="000000"/>
              </a:solidFill>
              <a:latin typeface="Arial"/>
              <a:ea typeface="Arial"/>
              <a:cs typeface="Arial"/>
              <a:sym typeface="Arial"/>
            </a:endParaRPr>
          </a:p>
        </p:txBody>
      </p:sp>
      <p:sp>
        <p:nvSpPr>
          <p:cNvPr id="83" name="Google Shape;83;p1"/>
          <p:cNvSpPr txBox="1"/>
          <p:nvPr/>
        </p:nvSpPr>
        <p:spPr>
          <a:xfrm>
            <a:off x="9552838" y="9422510"/>
            <a:ext cx="9900000" cy="3078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1"/>
          <p:cNvSpPr txBox="1"/>
          <p:nvPr/>
        </p:nvSpPr>
        <p:spPr>
          <a:xfrm>
            <a:off x="9552838" y="10386382"/>
            <a:ext cx="9900000" cy="307800"/>
          </a:xfrm>
          <a:prstGeom prst="rect">
            <a:avLst/>
          </a:prstGeom>
          <a:noFill/>
          <a:ln>
            <a:noFill/>
          </a:ln>
        </p:spPr>
        <p:txBody>
          <a:bodyPr anchorCtr="0" anchor="t" bIns="45700" lIns="45700" spcFirstLastPara="1" rIns="45700" wrap="square" tIns="45700">
            <a:spAutoFit/>
          </a:bodyPr>
          <a:lstStyle/>
          <a:p>
            <a:pPr indent="0" lvl="0" marL="0" marR="0" rtl="0" algn="just">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1"/>
          <p:cNvSpPr txBox="1"/>
          <p:nvPr/>
        </p:nvSpPr>
        <p:spPr>
          <a:xfrm>
            <a:off x="9464871" y="9551219"/>
            <a:ext cx="10031100" cy="3540300"/>
          </a:xfrm>
          <a:prstGeom prst="rect">
            <a:avLst/>
          </a:prstGeom>
          <a:noFill/>
          <a:ln>
            <a:noFill/>
          </a:ln>
        </p:spPr>
        <p:txBody>
          <a:bodyPr anchorCtr="0" anchor="t" bIns="45700" lIns="45700" spcFirstLastPara="1" rIns="45700" wrap="square" tIns="45700">
            <a:spAutoFit/>
          </a:bodyPr>
          <a:lstStyle/>
          <a:p>
            <a:pPr indent="-571500" lvl="0" marL="571500" marR="0" rtl="0" algn="just">
              <a:lnSpc>
                <a:spcPct val="100000"/>
              </a:lnSpc>
              <a:spcBef>
                <a:spcPts val="0"/>
              </a:spcBef>
              <a:spcAft>
                <a:spcPts val="0"/>
              </a:spcAft>
              <a:buClr>
                <a:srgbClr val="000000"/>
              </a:buClr>
              <a:buSzPts val="2800"/>
              <a:buFont typeface="Arial"/>
              <a:buChar char="•"/>
            </a:pPr>
            <a:r>
              <a:rPr lang="en-US" sz="2800">
                <a:latin typeface="Calibri"/>
                <a:ea typeface="Calibri"/>
                <a:cs typeface="Calibri"/>
                <a:sym typeface="Calibri"/>
              </a:rPr>
              <a:t>In the predictive analysis, we label a stock as 1 if its performance exceeds that of the Nasdaq Index and 0 if it underperforms the Nasdaq Index</a:t>
            </a:r>
            <a:endParaRPr sz="2800">
              <a:latin typeface="Calibri"/>
              <a:ea typeface="Calibri"/>
              <a:cs typeface="Calibri"/>
              <a:sym typeface="Calibri"/>
            </a:endParaRPr>
          </a:p>
          <a:p>
            <a:pPr indent="-571500" lvl="0" marL="571500" marR="0" rtl="0" algn="just">
              <a:lnSpc>
                <a:spcPct val="100000"/>
              </a:lnSpc>
              <a:spcBef>
                <a:spcPts val="0"/>
              </a:spcBef>
              <a:spcAft>
                <a:spcPts val="0"/>
              </a:spcAft>
              <a:buSzPts val="2800"/>
              <a:buFont typeface="Calibri"/>
              <a:buChar char="•"/>
            </a:pPr>
            <a:r>
              <a:rPr lang="en-US" sz="2800">
                <a:latin typeface="Calibri"/>
                <a:ea typeface="Calibri"/>
                <a:cs typeface="Calibri"/>
                <a:sym typeface="Calibri"/>
              </a:rPr>
              <a:t>Because of time series data, we use expanding-window cross-validation method to train the model</a:t>
            </a:r>
            <a:endParaRPr sz="2800">
              <a:latin typeface="Calibri"/>
              <a:ea typeface="Calibri"/>
              <a:cs typeface="Calibri"/>
              <a:sym typeface="Calibri"/>
            </a:endParaRPr>
          </a:p>
          <a:p>
            <a:pPr indent="-571500" lvl="0" marL="571500" marR="0" rtl="0" algn="just">
              <a:lnSpc>
                <a:spcPct val="100000"/>
              </a:lnSpc>
              <a:spcBef>
                <a:spcPts val="0"/>
              </a:spcBef>
              <a:spcAft>
                <a:spcPts val="0"/>
              </a:spcAft>
              <a:buSzPts val="2800"/>
              <a:buFont typeface="Calibri"/>
              <a:buChar char="•"/>
            </a:pPr>
            <a:r>
              <a:rPr lang="en-US" sz="2800">
                <a:latin typeface="Calibri"/>
                <a:ea typeface="Calibri"/>
                <a:cs typeface="Calibri"/>
                <a:sym typeface="Calibri"/>
              </a:rPr>
              <a:t>We use LightGBM for predictions and leverage Optuna to tune the optimal parameters</a:t>
            </a:r>
            <a:endParaRPr sz="2800">
              <a:latin typeface="Calibri"/>
              <a:ea typeface="Calibri"/>
              <a:cs typeface="Calibri"/>
              <a:sym typeface="Calibri"/>
            </a:endParaRPr>
          </a:p>
          <a:p>
            <a:pPr indent="-571500" lvl="0" marL="571500" marR="0" rtl="0" algn="just">
              <a:lnSpc>
                <a:spcPct val="100000"/>
              </a:lnSpc>
              <a:spcBef>
                <a:spcPts val="0"/>
              </a:spcBef>
              <a:spcAft>
                <a:spcPts val="0"/>
              </a:spcAft>
              <a:buSzPts val="2800"/>
              <a:buFont typeface="Calibri"/>
              <a:buChar char="•"/>
            </a:pPr>
            <a:r>
              <a:rPr lang="en-US" sz="2800">
                <a:latin typeface="Calibri"/>
                <a:ea typeface="Calibri"/>
                <a:cs typeface="Calibri"/>
                <a:sym typeface="Calibri"/>
              </a:rPr>
              <a:t>The results are: F1 Score is 0.5486 and AUC is 0.6693</a:t>
            </a:r>
            <a:endParaRPr sz="2800">
              <a:latin typeface="Calibri"/>
              <a:ea typeface="Calibri"/>
              <a:cs typeface="Calibri"/>
              <a:sym typeface="Calibri"/>
            </a:endParaRPr>
          </a:p>
        </p:txBody>
      </p:sp>
      <p:sp>
        <p:nvSpPr>
          <p:cNvPr id="86" name="Google Shape;86;p1"/>
          <p:cNvSpPr txBox="1"/>
          <p:nvPr/>
        </p:nvSpPr>
        <p:spPr>
          <a:xfrm>
            <a:off x="20286769" y="4398365"/>
            <a:ext cx="6865800" cy="4402200"/>
          </a:xfrm>
          <a:prstGeom prst="rect">
            <a:avLst/>
          </a:prstGeom>
          <a:noFill/>
          <a:ln>
            <a:noFill/>
          </a:ln>
        </p:spPr>
        <p:txBody>
          <a:bodyPr anchorCtr="0" anchor="t" bIns="45700" lIns="45700" spcFirstLastPara="1" rIns="45700" wrap="square" tIns="45700">
            <a:spAutoFit/>
          </a:bodyPr>
          <a:lstStyle/>
          <a:p>
            <a:pPr indent="-571500" lvl="0" marL="571500" marR="0" rtl="0" algn="just">
              <a:lnSpc>
                <a:spcPct val="100000"/>
              </a:lnSpc>
              <a:spcBef>
                <a:spcPts val="0"/>
              </a:spcBef>
              <a:spcAft>
                <a:spcPts val="0"/>
              </a:spcAft>
              <a:buClr>
                <a:srgbClr val="000000"/>
              </a:buClr>
              <a:buSzPts val="2800"/>
              <a:buFont typeface="Arial"/>
              <a:buChar char="•"/>
            </a:pPr>
            <a:r>
              <a:rPr lang="en-US" sz="2800">
                <a:solidFill>
                  <a:schemeClr val="dk1"/>
                </a:solidFill>
              </a:rPr>
              <a:t>HybridRAG reduces hallucination and improves the relevance of financial answers by combining vector search with knowledge graphs.</a:t>
            </a:r>
            <a:endParaRPr sz="2800">
              <a:latin typeface="Calibri"/>
              <a:ea typeface="Calibri"/>
              <a:cs typeface="Calibri"/>
              <a:sym typeface="Calibri"/>
            </a:endParaRPr>
          </a:p>
          <a:p>
            <a:pPr indent="-571500" lvl="0" marL="571500" marR="0" rtl="0" algn="just">
              <a:lnSpc>
                <a:spcPct val="100000"/>
              </a:lnSpc>
              <a:spcBef>
                <a:spcPts val="0"/>
              </a:spcBef>
              <a:spcAft>
                <a:spcPts val="0"/>
              </a:spcAft>
              <a:buSzPts val="2800"/>
              <a:buFont typeface="Calibri"/>
              <a:buChar char="•"/>
            </a:pPr>
            <a:r>
              <a:rPr lang="en-US" sz="2800">
                <a:solidFill>
                  <a:schemeClr val="dk1"/>
                </a:solidFill>
              </a:rPr>
              <a:t>NER helps clarify user intent, making it easier to route questions to the right model or data source.</a:t>
            </a:r>
            <a:endParaRPr sz="2800">
              <a:solidFill>
                <a:schemeClr val="dk1"/>
              </a:solidFill>
            </a:endParaRPr>
          </a:p>
          <a:p>
            <a:pPr indent="-571500" lvl="0" marL="571500" marR="0" rtl="0" algn="just">
              <a:lnSpc>
                <a:spcPct val="100000"/>
              </a:lnSpc>
              <a:spcBef>
                <a:spcPts val="0"/>
              </a:spcBef>
              <a:spcAft>
                <a:spcPts val="0"/>
              </a:spcAft>
              <a:buClr>
                <a:schemeClr val="dk1"/>
              </a:buClr>
              <a:buSzPts val="2800"/>
              <a:buChar char="•"/>
            </a:pPr>
            <a:r>
              <a:rPr lang="en-US" sz="2800">
                <a:solidFill>
                  <a:schemeClr val="dk1"/>
                </a:solidFill>
              </a:rPr>
              <a:t>Prediction model performs well, achieving an F1 score of 0.55 and AUC of 0.67.</a:t>
            </a:r>
            <a:endParaRPr sz="2800">
              <a:solidFill>
                <a:schemeClr val="dk1"/>
              </a:solidFill>
            </a:endParaRPr>
          </a:p>
        </p:txBody>
      </p:sp>
      <p:pic>
        <p:nvPicPr>
          <p:cNvPr descr="Picture 10" id="87" name="Google Shape;87;p1"/>
          <p:cNvPicPr preferRelativeResize="0"/>
          <p:nvPr/>
        </p:nvPicPr>
        <p:blipFill rotWithShape="1">
          <a:blip r:embed="rId3">
            <a:alphaModFix/>
          </a:blip>
          <a:srcRect b="0" l="0" r="0" t="0"/>
          <a:stretch/>
        </p:blipFill>
        <p:spPr>
          <a:xfrm>
            <a:off x="20696368" y="15856277"/>
            <a:ext cx="6097282" cy="2362675"/>
          </a:xfrm>
          <a:prstGeom prst="rect">
            <a:avLst/>
          </a:prstGeom>
          <a:noFill/>
          <a:ln>
            <a:noFill/>
          </a:ln>
        </p:spPr>
      </p:pic>
      <p:pic>
        <p:nvPicPr>
          <p:cNvPr id="88" name="Google Shape;88;p1" title="截圖 2025-03-28 晚上7.11.42.png"/>
          <p:cNvPicPr preferRelativeResize="0"/>
          <p:nvPr/>
        </p:nvPicPr>
        <p:blipFill>
          <a:blip r:embed="rId4">
            <a:alphaModFix/>
          </a:blip>
          <a:stretch>
            <a:fillRect/>
          </a:stretch>
        </p:blipFill>
        <p:spPr>
          <a:xfrm>
            <a:off x="9194800" y="13562700"/>
            <a:ext cx="5217198" cy="3540300"/>
          </a:xfrm>
          <a:prstGeom prst="rect">
            <a:avLst/>
          </a:prstGeom>
          <a:noFill/>
          <a:ln>
            <a:noFill/>
          </a:ln>
        </p:spPr>
      </p:pic>
      <p:pic>
        <p:nvPicPr>
          <p:cNvPr id="89" name="Google Shape;89;p1"/>
          <p:cNvPicPr preferRelativeResize="0"/>
          <p:nvPr/>
        </p:nvPicPr>
        <p:blipFill>
          <a:blip r:embed="rId5">
            <a:alphaModFix/>
          </a:blip>
          <a:stretch>
            <a:fillRect/>
          </a:stretch>
        </p:blipFill>
        <p:spPr>
          <a:xfrm>
            <a:off x="439775" y="9474614"/>
            <a:ext cx="1933132" cy="707999"/>
          </a:xfrm>
          <a:prstGeom prst="rect">
            <a:avLst/>
          </a:prstGeom>
          <a:solidFill>
            <a:srgbClr val="FFFFFF"/>
          </a:solidFill>
          <a:ln cap="flat" cmpd="sng" w="76200">
            <a:solidFill>
              <a:schemeClr val="lt1"/>
            </a:solidFill>
            <a:prstDash val="solid"/>
            <a:miter lim="8000"/>
            <a:headEnd len="sm" w="sm" type="none"/>
            <a:tailEnd len="sm" w="sm" type="none"/>
          </a:ln>
        </p:spPr>
      </p:pic>
      <p:pic>
        <p:nvPicPr>
          <p:cNvPr id="90" name="Google Shape;90;p1"/>
          <p:cNvPicPr preferRelativeResize="0"/>
          <p:nvPr/>
        </p:nvPicPr>
        <p:blipFill>
          <a:blip r:embed="rId6">
            <a:alphaModFix/>
          </a:blip>
          <a:stretch>
            <a:fillRect/>
          </a:stretch>
        </p:blipFill>
        <p:spPr>
          <a:xfrm>
            <a:off x="2610825" y="9358413"/>
            <a:ext cx="989467" cy="940375"/>
          </a:xfrm>
          <a:prstGeom prst="rect">
            <a:avLst/>
          </a:prstGeom>
          <a:solidFill>
            <a:srgbClr val="FFFFFF"/>
          </a:solidFill>
          <a:ln cap="flat" cmpd="sng" w="76200">
            <a:solidFill>
              <a:schemeClr val="lt1"/>
            </a:solidFill>
            <a:prstDash val="solid"/>
            <a:miter lim="8000"/>
            <a:headEnd len="sm" w="sm" type="none"/>
            <a:tailEnd len="sm" w="sm" type="none"/>
          </a:ln>
        </p:spPr>
      </p:pic>
      <p:pic>
        <p:nvPicPr>
          <p:cNvPr id="91" name="Google Shape;91;p1"/>
          <p:cNvPicPr preferRelativeResize="0"/>
          <p:nvPr/>
        </p:nvPicPr>
        <p:blipFill>
          <a:blip r:embed="rId7">
            <a:alphaModFix/>
          </a:blip>
          <a:stretch>
            <a:fillRect/>
          </a:stretch>
        </p:blipFill>
        <p:spPr>
          <a:xfrm>
            <a:off x="3838225" y="9186425"/>
            <a:ext cx="2452660" cy="1284374"/>
          </a:xfrm>
          <a:prstGeom prst="rect">
            <a:avLst/>
          </a:prstGeom>
          <a:solidFill>
            <a:srgbClr val="FFFFFF"/>
          </a:solidFill>
          <a:ln cap="flat" cmpd="sng" w="76200">
            <a:solidFill>
              <a:schemeClr val="lt1"/>
            </a:solidFill>
            <a:prstDash val="solid"/>
            <a:miter lim="8000"/>
            <a:headEnd len="sm" w="sm" type="none"/>
            <a:tailEnd len="sm" w="sm" type="none"/>
          </a:ln>
        </p:spPr>
      </p:pic>
      <p:pic>
        <p:nvPicPr>
          <p:cNvPr id="92" name="Google Shape;92;p1"/>
          <p:cNvPicPr preferRelativeResize="0"/>
          <p:nvPr/>
        </p:nvPicPr>
        <p:blipFill>
          <a:blip r:embed="rId8">
            <a:alphaModFix/>
          </a:blip>
          <a:stretch>
            <a:fillRect/>
          </a:stretch>
        </p:blipFill>
        <p:spPr>
          <a:xfrm>
            <a:off x="6437475" y="9598988"/>
            <a:ext cx="2212500" cy="708000"/>
          </a:xfrm>
          <a:prstGeom prst="rect">
            <a:avLst/>
          </a:prstGeom>
          <a:solidFill>
            <a:srgbClr val="FFFFFF"/>
          </a:solidFill>
          <a:ln cap="flat" cmpd="sng" w="76200">
            <a:solidFill>
              <a:schemeClr val="lt1"/>
            </a:solidFill>
            <a:prstDash val="solid"/>
            <a:miter lim="8000"/>
            <a:headEnd len="sm" w="sm" type="none"/>
            <a:tailEnd len="sm" w="sm" type="none"/>
          </a:ln>
        </p:spPr>
      </p:pic>
      <p:sp>
        <p:nvSpPr>
          <p:cNvPr id="93" name="Google Shape;93;p1"/>
          <p:cNvSpPr txBox="1"/>
          <p:nvPr/>
        </p:nvSpPr>
        <p:spPr>
          <a:xfrm>
            <a:off x="25372550" y="8040125"/>
            <a:ext cx="2141700" cy="132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7400">
              <a:latin typeface="Calibri"/>
              <a:ea typeface="Calibri"/>
              <a:cs typeface="Calibri"/>
              <a:sym typeface="Calibri"/>
            </a:endParaRPr>
          </a:p>
        </p:txBody>
      </p:sp>
      <p:pic>
        <p:nvPicPr>
          <p:cNvPr id="94" name="Google Shape;94;p1" title="88.png"/>
          <p:cNvPicPr preferRelativeResize="0"/>
          <p:nvPr/>
        </p:nvPicPr>
        <p:blipFill>
          <a:blip r:embed="rId9">
            <a:alphaModFix/>
          </a:blip>
          <a:stretch>
            <a:fillRect/>
          </a:stretch>
        </p:blipFill>
        <p:spPr>
          <a:xfrm>
            <a:off x="14795900" y="13108149"/>
            <a:ext cx="4833302" cy="48333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