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829" r:id="rId3"/>
    <p:sldId id="830" r:id="rId4"/>
    <p:sldId id="840" r:id="rId5"/>
    <p:sldId id="841" r:id="rId6"/>
    <p:sldId id="842" r:id="rId7"/>
    <p:sldId id="843" r:id="rId8"/>
    <p:sldId id="837" r:id="rId9"/>
    <p:sldId id="851" r:id="rId10"/>
    <p:sldId id="852" r:id="rId11"/>
    <p:sldId id="853" r:id="rId12"/>
    <p:sldId id="854" r:id="rId13"/>
    <p:sldId id="855" r:id="rId14"/>
    <p:sldId id="856" r:id="rId15"/>
    <p:sldId id="817" r:id="rId16"/>
    <p:sldId id="749" r:id="rId17"/>
    <p:sldId id="711" r:id="rId18"/>
    <p:sldId id="750" r:id="rId19"/>
    <p:sldId id="751" r:id="rId20"/>
    <p:sldId id="752" r:id="rId21"/>
    <p:sldId id="754" r:id="rId22"/>
    <p:sldId id="819" r:id="rId23"/>
    <p:sldId id="820" r:id="rId24"/>
    <p:sldId id="821" r:id="rId25"/>
    <p:sldId id="755" r:id="rId26"/>
    <p:sldId id="753" r:id="rId27"/>
    <p:sldId id="756" r:id="rId28"/>
    <p:sldId id="757" r:id="rId29"/>
    <p:sldId id="758" r:id="rId30"/>
    <p:sldId id="823" r:id="rId31"/>
    <p:sldId id="824" r:id="rId32"/>
    <p:sldId id="825" r:id="rId33"/>
    <p:sldId id="826" r:id="rId34"/>
    <p:sldId id="760" r:id="rId35"/>
    <p:sldId id="827" r:id="rId36"/>
    <p:sldId id="762" r:id="rId37"/>
    <p:sldId id="764" r:id="rId38"/>
    <p:sldId id="828" r:id="rId39"/>
    <p:sldId id="761" r:id="rId40"/>
    <p:sldId id="763" r:id="rId41"/>
    <p:sldId id="766" r:id="rId42"/>
    <p:sldId id="767" r:id="rId43"/>
    <p:sldId id="726" r:id="rId44"/>
    <p:sldId id="727" r:id="rId45"/>
    <p:sldId id="831" r:id="rId46"/>
    <p:sldId id="732" r:id="rId47"/>
    <p:sldId id="731" r:id="rId48"/>
    <p:sldId id="733" r:id="rId49"/>
    <p:sldId id="734" r:id="rId50"/>
    <p:sldId id="832" r:id="rId51"/>
    <p:sldId id="735" r:id="rId52"/>
    <p:sldId id="736" r:id="rId53"/>
    <p:sldId id="737" r:id="rId54"/>
    <p:sldId id="738" r:id="rId55"/>
    <p:sldId id="739" r:id="rId56"/>
    <p:sldId id="787" r:id="rId57"/>
    <p:sldId id="788" r:id="rId58"/>
    <p:sldId id="742" r:id="rId59"/>
    <p:sldId id="833" r:id="rId60"/>
    <p:sldId id="743" r:id="rId61"/>
    <p:sldId id="744" r:id="rId62"/>
    <p:sldId id="850" r:id="rId63"/>
    <p:sldId id="857" r:id="rId64"/>
    <p:sldId id="858" r:id="rId65"/>
    <p:sldId id="859" r:id="rId66"/>
    <p:sldId id="861" r:id="rId67"/>
    <p:sldId id="860" r:id="rId68"/>
    <p:sldId id="862" r:id="rId69"/>
    <p:sldId id="881" r:id="rId70"/>
    <p:sldId id="864" r:id="rId71"/>
    <p:sldId id="863" r:id="rId72"/>
    <p:sldId id="866" r:id="rId73"/>
    <p:sldId id="936" r:id="rId74"/>
    <p:sldId id="865" r:id="rId75"/>
    <p:sldId id="880" r:id="rId76"/>
    <p:sldId id="939" r:id="rId77"/>
    <p:sldId id="867" r:id="rId78"/>
    <p:sldId id="868" r:id="rId79"/>
    <p:sldId id="869" r:id="rId80"/>
    <p:sldId id="870" r:id="rId81"/>
    <p:sldId id="871" r:id="rId82"/>
    <p:sldId id="872" r:id="rId83"/>
    <p:sldId id="873" r:id="rId84"/>
    <p:sldId id="875" r:id="rId85"/>
    <p:sldId id="876" r:id="rId86"/>
    <p:sldId id="877" r:id="rId87"/>
    <p:sldId id="879" r:id="rId88"/>
    <p:sldId id="882" r:id="rId89"/>
    <p:sldId id="790" r:id="rId90"/>
    <p:sldId id="883" r:id="rId91"/>
    <p:sldId id="884" r:id="rId92"/>
    <p:sldId id="885" r:id="rId93"/>
    <p:sldId id="886" r:id="rId94"/>
    <p:sldId id="889" r:id="rId95"/>
    <p:sldId id="887" r:id="rId96"/>
    <p:sldId id="888" r:id="rId97"/>
    <p:sldId id="933" r:id="rId98"/>
    <p:sldId id="935" r:id="rId99"/>
    <p:sldId id="934" r:id="rId100"/>
    <p:sldId id="891" r:id="rId101"/>
    <p:sldId id="892" r:id="rId102"/>
    <p:sldId id="774" r:id="rId103"/>
    <p:sldId id="775" r:id="rId104"/>
    <p:sldId id="776" r:id="rId105"/>
    <p:sldId id="793" r:id="rId106"/>
    <p:sldId id="791" r:id="rId107"/>
    <p:sldId id="893" r:id="rId108"/>
    <p:sldId id="894" r:id="rId109"/>
    <p:sldId id="896" r:id="rId110"/>
    <p:sldId id="897" r:id="rId111"/>
    <p:sldId id="898" r:id="rId112"/>
    <p:sldId id="899" r:id="rId113"/>
    <p:sldId id="900" r:id="rId114"/>
    <p:sldId id="901" r:id="rId115"/>
    <p:sldId id="902" r:id="rId116"/>
    <p:sldId id="903" r:id="rId117"/>
    <p:sldId id="904" r:id="rId118"/>
    <p:sldId id="905" r:id="rId119"/>
    <p:sldId id="906" r:id="rId120"/>
    <p:sldId id="907" r:id="rId121"/>
    <p:sldId id="908" r:id="rId122"/>
    <p:sldId id="909" r:id="rId123"/>
    <p:sldId id="910" r:id="rId124"/>
    <p:sldId id="911" r:id="rId125"/>
    <p:sldId id="913" r:id="rId126"/>
    <p:sldId id="931" r:id="rId127"/>
    <p:sldId id="921" r:id="rId128"/>
    <p:sldId id="922" r:id="rId129"/>
    <p:sldId id="923" r:id="rId130"/>
    <p:sldId id="924" r:id="rId131"/>
    <p:sldId id="925" r:id="rId132"/>
    <p:sldId id="926" r:id="rId133"/>
    <p:sldId id="927" r:id="rId134"/>
    <p:sldId id="928" r:id="rId135"/>
    <p:sldId id="929" r:id="rId136"/>
    <p:sldId id="930" r:id="rId137"/>
    <p:sldId id="932" r:id="rId138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CCFF"/>
    <a:srgbClr val="FF99FF"/>
    <a:srgbClr val="0000CC"/>
    <a:srgbClr val="FFFF66"/>
    <a:srgbClr val="FFFF00"/>
    <a:srgbClr val="FFFF99"/>
    <a:srgbClr val="3333FF"/>
    <a:srgbClr val="E1C51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435" autoAdjust="0"/>
  </p:normalViewPr>
  <p:slideViewPr>
    <p:cSldViewPr snapToGrid="0">
      <p:cViewPr>
        <p:scale>
          <a:sx n="73" d="100"/>
          <a:sy n="73" d="100"/>
        </p:scale>
        <p:origin x="4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49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5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57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83.wmf"/><Relationship Id="rId6" Type="http://schemas.openxmlformats.org/officeDocument/2006/relationships/image" Target="../media/image57.wmf"/><Relationship Id="rId5" Type="http://schemas.openxmlformats.org/officeDocument/2006/relationships/image" Target="../media/image58.wmf"/><Relationship Id="rId4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57.wmf"/><Relationship Id="rId2" Type="http://schemas.openxmlformats.org/officeDocument/2006/relationships/image" Target="../media/image76.wmf"/><Relationship Id="rId1" Type="http://schemas.openxmlformats.org/officeDocument/2006/relationships/image" Target="../media/image85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76.wmf"/><Relationship Id="rId7" Type="http://schemas.openxmlformats.org/officeDocument/2006/relationships/image" Target="../media/image57.wmf"/><Relationship Id="rId2" Type="http://schemas.openxmlformats.org/officeDocument/2006/relationships/image" Target="../media/image88.wmf"/><Relationship Id="rId1" Type="http://schemas.openxmlformats.org/officeDocument/2006/relationships/image" Target="../media/image80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9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09.wmf"/><Relationship Id="rId7" Type="http://schemas.openxmlformats.org/officeDocument/2006/relationships/image" Target="../media/image90.wmf"/><Relationship Id="rId2" Type="http://schemas.openxmlformats.org/officeDocument/2006/relationships/image" Target="../media/image76.wmf"/><Relationship Id="rId1" Type="http://schemas.openxmlformats.org/officeDocument/2006/relationships/image" Target="../media/image108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Relationship Id="rId9" Type="http://schemas.openxmlformats.org/officeDocument/2006/relationships/image" Target="../media/image11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4.wmf"/><Relationship Id="rId1" Type="http://schemas.openxmlformats.org/officeDocument/2006/relationships/image" Target="../media/image11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9.wmf"/><Relationship Id="rId7" Type="http://schemas.openxmlformats.org/officeDocument/2006/relationships/image" Target="../media/image90.wmf"/><Relationship Id="rId2" Type="http://schemas.openxmlformats.org/officeDocument/2006/relationships/image" Target="../media/image76.wmf"/><Relationship Id="rId1" Type="http://schemas.openxmlformats.org/officeDocument/2006/relationships/image" Target="../media/image108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Relationship Id="rId9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16.wmf"/><Relationship Id="rId7" Type="http://schemas.openxmlformats.org/officeDocument/2006/relationships/image" Target="../media/image110.wmf"/><Relationship Id="rId2" Type="http://schemas.openxmlformats.org/officeDocument/2006/relationships/image" Target="../media/image115.wmf"/><Relationship Id="rId1" Type="http://schemas.openxmlformats.org/officeDocument/2006/relationships/image" Target="../media/image76.wmf"/><Relationship Id="rId6" Type="http://schemas.openxmlformats.org/officeDocument/2006/relationships/image" Target="../media/image90.wmf"/><Relationship Id="rId5" Type="http://schemas.openxmlformats.org/officeDocument/2006/relationships/image" Target="../media/image58.wmf"/><Relationship Id="rId4" Type="http://schemas.openxmlformats.org/officeDocument/2006/relationships/image" Target="../media/image7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17.wmf"/><Relationship Id="rId7" Type="http://schemas.openxmlformats.org/officeDocument/2006/relationships/image" Target="../media/image110.wmf"/><Relationship Id="rId2" Type="http://schemas.openxmlformats.org/officeDocument/2006/relationships/image" Target="../media/image115.wmf"/><Relationship Id="rId1" Type="http://schemas.openxmlformats.org/officeDocument/2006/relationships/image" Target="../media/image76.wmf"/><Relationship Id="rId6" Type="http://schemas.openxmlformats.org/officeDocument/2006/relationships/image" Target="../media/image90.wmf"/><Relationship Id="rId5" Type="http://schemas.openxmlformats.org/officeDocument/2006/relationships/image" Target="../media/image58.wmf"/><Relationship Id="rId4" Type="http://schemas.openxmlformats.org/officeDocument/2006/relationships/image" Target="../media/image7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57.wmf"/><Relationship Id="rId2" Type="http://schemas.openxmlformats.org/officeDocument/2006/relationships/image" Target="../media/image76.wmf"/><Relationship Id="rId1" Type="http://schemas.openxmlformats.org/officeDocument/2006/relationships/image" Target="../media/image118.wmf"/><Relationship Id="rId6" Type="http://schemas.openxmlformats.org/officeDocument/2006/relationships/image" Target="../media/image58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80.wmf"/><Relationship Id="rId2" Type="http://schemas.openxmlformats.org/officeDocument/2006/relationships/image" Target="../media/image76.wmf"/><Relationship Id="rId1" Type="http://schemas.openxmlformats.org/officeDocument/2006/relationships/image" Target="../media/image120.wmf"/><Relationship Id="rId6" Type="http://schemas.openxmlformats.org/officeDocument/2006/relationships/image" Target="../media/image57.wmf"/><Relationship Id="rId5" Type="http://schemas.openxmlformats.org/officeDocument/2006/relationships/image" Target="../media/image58.wmf"/><Relationship Id="rId4" Type="http://schemas.openxmlformats.org/officeDocument/2006/relationships/image" Target="../media/image79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58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5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6.wmf"/><Relationship Id="rId4" Type="http://schemas.openxmlformats.org/officeDocument/2006/relationships/image" Target="../media/image151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0.wmf"/><Relationship Id="rId5" Type="http://schemas.openxmlformats.org/officeDocument/2006/relationships/image" Target="../media/image166.wmf"/><Relationship Id="rId4" Type="http://schemas.openxmlformats.org/officeDocument/2006/relationships/image" Target="../media/image163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7.wmf"/><Relationship Id="rId1" Type="http://schemas.openxmlformats.org/officeDocument/2006/relationships/image" Target="../media/image160.wmf"/><Relationship Id="rId4" Type="http://schemas.openxmlformats.org/officeDocument/2006/relationships/image" Target="../media/image166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77.wmf"/><Relationship Id="rId7" Type="http://schemas.openxmlformats.org/officeDocument/2006/relationships/image" Target="../media/image175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77.wmf"/><Relationship Id="rId7" Type="http://schemas.openxmlformats.org/officeDocument/2006/relationships/image" Target="../media/image175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76.wmf"/><Relationship Id="rId7" Type="http://schemas.openxmlformats.org/officeDocument/2006/relationships/image" Target="../media/image179.wmf"/><Relationship Id="rId2" Type="http://schemas.openxmlformats.org/officeDocument/2006/relationships/image" Target="../media/image171.wmf"/><Relationship Id="rId1" Type="http://schemas.openxmlformats.org/officeDocument/2006/relationships/image" Target="../media/image17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77.wmf"/><Relationship Id="rId9" Type="http://schemas.openxmlformats.org/officeDocument/2006/relationships/image" Target="../media/image180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77.wmf"/><Relationship Id="rId7" Type="http://schemas.openxmlformats.org/officeDocument/2006/relationships/image" Target="../media/image180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9" Type="http://schemas.openxmlformats.org/officeDocument/2006/relationships/image" Target="../media/image178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77.wmf"/><Relationship Id="rId7" Type="http://schemas.openxmlformats.org/officeDocument/2006/relationships/image" Target="../media/image180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77.wmf"/><Relationship Id="rId7" Type="http://schemas.openxmlformats.org/officeDocument/2006/relationships/image" Target="../media/image180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77.wmf"/><Relationship Id="rId7" Type="http://schemas.openxmlformats.org/officeDocument/2006/relationships/image" Target="../media/image180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77.wmf"/><Relationship Id="rId7" Type="http://schemas.openxmlformats.org/officeDocument/2006/relationships/image" Target="../media/image175.wmf"/><Relationship Id="rId2" Type="http://schemas.openxmlformats.org/officeDocument/2006/relationships/image" Target="../media/image76.wmf"/><Relationship Id="rId1" Type="http://schemas.openxmlformats.org/officeDocument/2006/relationships/image" Target="../media/image171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image" Target="../media/image47.png"/><Relationship Id="rId4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A658B7-7DEF-4FD3-A064-7DA116839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5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8F6D11-624D-4C9F-935E-03EA59A0D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F6D11-624D-4C9F-935E-03EA59A0D82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3026-91B4-4D51-B239-A170A278A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372B-CEA7-4635-A30B-EFD51169A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461F4-36BF-421E-9BB6-8AD571838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9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42900"/>
            <a:ext cx="8228012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823118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886200"/>
            <a:ext cx="823118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9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42900"/>
            <a:ext cx="8228012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524000"/>
            <a:ext cx="404018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3886200"/>
            <a:ext cx="823118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0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lsp.cs.cmu.edu/images/logo-alt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618"/>
            <a:ext cx="8229600" cy="1143000"/>
          </a:xfrm>
        </p:spPr>
        <p:txBody>
          <a:bodyPr/>
          <a:lstStyle>
            <a:lvl1pPr>
              <a:defRPr b="1">
                <a:solidFill>
                  <a:srgbClr val="3333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84CF-C614-4D6C-B498-915E92765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51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50326-5F1E-4622-BA0C-9CC831835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00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CE039-FBF1-4032-A698-8425B11B4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7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A43F-E1C1-4AAD-A86D-40BD5E954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22292-6CCF-4B26-820D-2EF034149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34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2831-1C58-424E-A137-8C437073F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0EB3E-20EF-40F7-8E32-610BF192A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AC800-96C5-44A7-A026-E92A3FA46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7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14 Nov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2B0577-2515-4338-87D4-D85E281A4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2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9" r:id="rId12"/>
    <p:sldLayoutId id="214748393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79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87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58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79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57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57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49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58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76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49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50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8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26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43.png"/><Relationship Id="rId4" Type="http://schemas.openxmlformats.org/officeDocument/2006/relationships/image" Target="../media/image128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43.png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46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143.png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48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image" Target="../media/image143.png"/><Relationship Id="rId7" Type="http://schemas.openxmlformats.org/officeDocument/2006/relationships/image" Target="../media/image149.wmf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197.bin"/><Relationship Id="rId5" Type="http://schemas.openxmlformats.org/officeDocument/2006/relationships/image" Target="../media/image146.wmf"/><Relationship Id="rId10" Type="http://schemas.openxmlformats.org/officeDocument/2006/relationships/image" Target="../media/image152.png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50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201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58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50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206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20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208.bin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60.w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212.bin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216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68.wmf"/><Relationship Id="rId11" Type="http://schemas.openxmlformats.org/officeDocument/2006/relationships/image" Target="../media/image170.wmf"/><Relationship Id="rId5" Type="http://schemas.openxmlformats.org/officeDocument/2006/relationships/oleObject" Target="../embeddings/oleObject219.bin"/><Relationship Id="rId10" Type="http://schemas.openxmlformats.org/officeDocument/2006/relationships/oleObject" Target="../embeddings/oleObject222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226.bin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74.w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174.w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17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75.w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175.w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175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175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10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174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jpe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50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7.png"/><Relationship Id="rId4" Type="http://schemas.openxmlformats.org/officeDocument/2006/relationships/image" Target="../media/image49.wmf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5.png"/><Relationship Id="rId4" Type="http://schemas.openxmlformats.org/officeDocument/2006/relationships/image" Target="../media/image49.wmf"/><Relationship Id="rId9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9.png"/><Relationship Id="rId4" Type="http://schemas.openxmlformats.org/officeDocument/2006/relationships/image" Target="../media/image49.wmf"/><Relationship Id="rId9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1.jpe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11" Type="http://schemas.openxmlformats.org/officeDocument/2006/relationships/image" Target="../media/image42.gi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7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3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87.png"/><Relationship Id="rId9" Type="http://schemas.openxmlformats.org/officeDocument/2006/relationships/oleObject" Target="../embeddings/oleObject4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90.pn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87.png"/><Relationship Id="rId9" Type="http://schemas.openxmlformats.org/officeDocument/2006/relationships/oleObject" Target="../embeddings/oleObject4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90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png"/><Relationship Id="rId11" Type="http://schemas.openxmlformats.org/officeDocument/2006/relationships/image" Target="../media/image72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87.png"/><Relationship Id="rId9" Type="http://schemas.openxmlformats.org/officeDocument/2006/relationships/oleObject" Target="../embeddings/oleObject5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73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5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81.pn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56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png"/><Relationship Id="rId11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5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png"/><Relationship Id="rId11" Type="http://schemas.openxmlformats.org/officeDocument/2006/relationships/image" Target="../media/image811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5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85.png"/><Relationship Id="rId4" Type="http://schemas.openxmlformats.org/officeDocument/2006/relationships/image" Target="../media/image9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png"/><Relationship Id="rId11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64.wmf"/><Relationship Id="rId4" Type="http://schemas.openxmlformats.org/officeDocument/2006/relationships/image" Target="../media/image98.png"/><Relationship Id="rId9" Type="http://schemas.openxmlformats.org/officeDocument/2006/relationships/oleObject" Target="../embeddings/oleObject5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05.png"/><Relationship Id="rId7" Type="http://schemas.openxmlformats.org/officeDocument/2006/relationships/image" Target="../media/image70.wmf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03.png"/><Relationship Id="rId5" Type="http://schemas.openxmlformats.org/officeDocument/2006/relationships/image" Target="../media/image89.png"/><Relationship Id="rId10" Type="http://schemas.openxmlformats.org/officeDocument/2006/relationships/image" Target="../media/image96.png"/><Relationship Id="rId4" Type="http://schemas.openxmlformats.org/officeDocument/2006/relationships/image" Target="../media/image111.png"/><Relationship Id="rId9" Type="http://schemas.openxmlformats.org/officeDocument/2006/relationships/image" Target="../media/image64.wmf"/><Relationship Id="rId14" Type="http://schemas.openxmlformats.org/officeDocument/2006/relationships/image" Target="../media/image10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117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19.png"/><Relationship Id="rId10" Type="http://schemas.openxmlformats.org/officeDocument/2006/relationships/image" Target="../media/image120.png"/><Relationship Id="rId4" Type="http://schemas.openxmlformats.org/officeDocument/2006/relationships/image" Target="../media/image118.png"/><Relationship Id="rId9" Type="http://schemas.openxmlformats.org/officeDocument/2006/relationships/image" Target="../media/image7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8" Type="http://schemas.openxmlformats.org/officeDocument/2006/relationships/image" Target="../media/image104.png"/><Relationship Id="rId7" Type="http://schemas.openxmlformats.org/officeDocument/2006/relationships/image" Target="../media/image70.wmf"/><Relationship Id="rId17" Type="http://schemas.openxmlformats.org/officeDocument/2006/relationships/image" Target="../media/image10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6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9.png"/><Relationship Id="rId15" Type="http://schemas.openxmlformats.org/officeDocument/2006/relationships/image" Target="../media/image126.png"/><Relationship Id="rId19" Type="http://schemas.openxmlformats.org/officeDocument/2006/relationships/image" Target="../media/image105.png"/><Relationship Id="rId4" Type="http://schemas.openxmlformats.org/officeDocument/2006/relationships/image" Target="../media/image125.png"/><Relationship Id="rId9" Type="http://schemas.openxmlformats.org/officeDocument/2006/relationships/image" Target="../media/image64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0.png"/><Relationship Id="rId4" Type="http://schemas.openxmlformats.org/officeDocument/2006/relationships/image" Target="../media/image10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114.png"/><Relationship Id="rId3" Type="http://schemas.openxmlformats.org/officeDocument/2006/relationships/image" Target="../media/image110.png"/><Relationship Id="rId7" Type="http://schemas.openxmlformats.org/officeDocument/2006/relationships/image" Target="../media/image70.wmf"/><Relationship Id="rId12" Type="http://schemas.openxmlformats.org/officeDocument/2006/relationships/image" Target="../media/image9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6.png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113.png"/><Relationship Id="rId5" Type="http://schemas.openxmlformats.org/officeDocument/2006/relationships/image" Target="../media/image89.png"/><Relationship Id="rId15" Type="http://schemas.openxmlformats.org/officeDocument/2006/relationships/image" Target="../media/image105.png"/><Relationship Id="rId10" Type="http://schemas.openxmlformats.org/officeDocument/2006/relationships/image" Target="../media/image112.png"/><Relationship Id="rId9" Type="http://schemas.openxmlformats.org/officeDocument/2006/relationships/image" Target="../media/image64.wmf"/><Relationship Id="rId14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16.png"/><Relationship Id="rId7" Type="http://schemas.openxmlformats.org/officeDocument/2006/relationships/image" Target="../media/image70.wmf"/><Relationship Id="rId12" Type="http://schemas.openxmlformats.org/officeDocument/2006/relationships/image" Target="../media/image115.png"/><Relationship Id="rId17" Type="http://schemas.openxmlformats.org/officeDocument/2006/relationships/image" Target="../media/image10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5.png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14.png"/><Relationship Id="rId5" Type="http://schemas.openxmlformats.org/officeDocument/2006/relationships/image" Target="../media/image810.png"/><Relationship Id="rId15" Type="http://schemas.openxmlformats.org/officeDocument/2006/relationships/image" Target="../media/image104.png"/><Relationship Id="rId10" Type="http://schemas.openxmlformats.org/officeDocument/2006/relationships/image" Target="../media/image96.png"/><Relationship Id="rId9" Type="http://schemas.openxmlformats.org/officeDocument/2006/relationships/image" Target="../media/image64.wmf"/><Relationship Id="rId14" Type="http://schemas.openxmlformats.org/officeDocument/2006/relationships/image" Target="../media/image12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16.png"/><Relationship Id="rId18" Type="http://schemas.openxmlformats.org/officeDocument/2006/relationships/image" Target="../media/image105.png"/><Relationship Id="rId21" Type="http://schemas.openxmlformats.org/officeDocument/2006/relationships/image" Target="../media/image132.png"/><Relationship Id="rId7" Type="http://schemas.openxmlformats.org/officeDocument/2006/relationships/image" Target="../media/image70.wmf"/><Relationship Id="rId12" Type="http://schemas.openxmlformats.org/officeDocument/2006/relationships/image" Target="../media/image115.png"/><Relationship Id="rId17" Type="http://schemas.openxmlformats.org/officeDocument/2006/relationships/image" Target="../media/image13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9.png"/><Relationship Id="rId20" Type="http://schemas.openxmlformats.org/officeDocument/2006/relationships/image" Target="../media/image131.png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14.png"/><Relationship Id="rId5" Type="http://schemas.openxmlformats.org/officeDocument/2006/relationships/image" Target="../media/image810.png"/><Relationship Id="rId15" Type="http://schemas.openxmlformats.org/officeDocument/2006/relationships/image" Target="../media/image128.png"/><Relationship Id="rId10" Type="http://schemas.openxmlformats.org/officeDocument/2006/relationships/image" Target="../media/image96.png"/><Relationship Id="rId19" Type="http://schemas.openxmlformats.org/officeDocument/2006/relationships/image" Target="../media/image106.png"/><Relationship Id="rId9" Type="http://schemas.openxmlformats.org/officeDocument/2006/relationships/image" Target="../media/image64.wmf"/><Relationship Id="rId1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05.png"/><Relationship Id="rId18" Type="http://schemas.openxmlformats.org/officeDocument/2006/relationships/image" Target="../media/image132.png"/><Relationship Id="rId3" Type="http://schemas.openxmlformats.org/officeDocument/2006/relationships/oleObject" Target="../embeddings/oleObject71.bin"/><Relationship Id="rId7" Type="http://schemas.openxmlformats.org/officeDocument/2006/relationships/image" Target="../media/image96.png"/><Relationship Id="rId12" Type="http://schemas.openxmlformats.org/officeDocument/2006/relationships/image" Target="../media/image133.png"/><Relationship Id="rId17" Type="http://schemas.openxmlformats.org/officeDocument/2006/relationships/image" Target="../media/image13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1.png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4.wmf"/><Relationship Id="rId11" Type="http://schemas.openxmlformats.org/officeDocument/2006/relationships/image" Target="../media/image127.png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106.png"/><Relationship Id="rId10" Type="http://schemas.openxmlformats.org/officeDocument/2006/relationships/image" Target="../media/image116.png"/><Relationship Id="rId4" Type="http://schemas.openxmlformats.org/officeDocument/2006/relationships/image" Target="../media/image70.wmf"/><Relationship Id="rId9" Type="http://schemas.openxmlformats.org/officeDocument/2006/relationships/image" Target="../media/image115.png"/><Relationship Id="rId14" Type="http://schemas.openxmlformats.org/officeDocument/2006/relationships/image" Target="../media/image12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4.jpeg"/><Relationship Id="rId3" Type="http://schemas.openxmlformats.org/officeDocument/2006/relationships/image" Target="../media/image134.png"/><Relationship Id="rId7" Type="http://schemas.openxmlformats.org/officeDocument/2006/relationships/image" Target="../media/image70.wmf"/><Relationship Id="rId12" Type="http://schemas.openxmlformats.org/officeDocument/2006/relationships/image" Target="../media/image44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43.gif"/><Relationship Id="rId5" Type="http://schemas.openxmlformats.org/officeDocument/2006/relationships/image" Target="../media/image41.png"/><Relationship Id="rId10" Type="http://schemas.openxmlformats.org/officeDocument/2006/relationships/image" Target="../media/image42.gif"/><Relationship Id="rId4" Type="http://schemas.openxmlformats.org/officeDocument/2006/relationships/image" Target="../media/image135.png"/><Relationship Id="rId9" Type="http://schemas.openxmlformats.org/officeDocument/2006/relationships/image" Target="../media/image64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41.png"/><Relationship Id="rId7" Type="http://schemas.openxmlformats.org/officeDocument/2006/relationships/image" Target="../media/image64.wmf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139.png"/><Relationship Id="rId5" Type="http://schemas.openxmlformats.org/officeDocument/2006/relationships/image" Target="../media/image70.wmf"/><Relationship Id="rId10" Type="http://schemas.openxmlformats.org/officeDocument/2006/relationships/image" Target="../media/image138.png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41.png"/><Relationship Id="rId7" Type="http://schemas.openxmlformats.org/officeDocument/2006/relationships/image" Target="../media/image64.wmf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39.png"/><Relationship Id="rId5" Type="http://schemas.openxmlformats.org/officeDocument/2006/relationships/image" Target="../media/image70.wmf"/><Relationship Id="rId10" Type="http://schemas.openxmlformats.org/officeDocument/2006/relationships/image" Target="../media/image138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5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58.wmf"/><Relationship Id="rId3" Type="http://schemas.openxmlformats.org/officeDocument/2006/relationships/image" Target="../media/image42.gi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79.wmf"/><Relationship Id="rId5" Type="http://schemas.openxmlformats.org/officeDocument/2006/relationships/image" Target="../media/image83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8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79.wmf"/><Relationship Id="rId3" Type="http://schemas.openxmlformats.org/officeDocument/2006/relationships/image" Target="../media/image42.gi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87.wmf"/><Relationship Id="rId5" Type="http://schemas.openxmlformats.org/officeDocument/2006/relationships/image" Target="../media/image85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105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42.gif"/><Relationship Id="rId21" Type="http://schemas.openxmlformats.org/officeDocument/2006/relationships/image" Target="../media/image107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20" Type="http://schemas.openxmlformats.org/officeDocument/2006/relationships/image" Target="../media/image44.jpeg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89.wmf"/><Relationship Id="rId5" Type="http://schemas.openxmlformats.org/officeDocument/2006/relationships/image" Target="../media/image80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12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42.gif"/><Relationship Id="rId21" Type="http://schemas.openxmlformats.org/officeDocument/2006/relationships/oleObject" Target="../embeddings/oleObject122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gif"/><Relationship Id="rId20" Type="http://schemas.openxmlformats.org/officeDocument/2006/relationships/image" Target="../media/image107.png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87.wmf"/><Relationship Id="rId24" Type="http://schemas.openxmlformats.org/officeDocument/2006/relationships/image" Target="../media/image110.wmf"/><Relationship Id="rId5" Type="http://schemas.openxmlformats.org/officeDocument/2006/relationships/image" Target="../media/image108.wmf"/><Relationship Id="rId15" Type="http://schemas.openxmlformats.org/officeDocument/2006/relationships/image" Target="../media/image58.wmf"/><Relationship Id="rId23" Type="http://schemas.openxmlformats.org/officeDocument/2006/relationships/oleObject" Target="../embeddings/oleObject123.bin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20.bin"/><Relationship Id="rId22" Type="http://schemas.openxmlformats.org/officeDocument/2006/relationships/image" Target="../media/image57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.png"/><Relationship Id="rId5" Type="http://schemas.openxmlformats.org/officeDocument/2006/relationships/image" Target="../media/image111.wmf"/><Relationship Id="rId10" Type="http://schemas.openxmlformats.org/officeDocument/2006/relationships/image" Target="../media/image113.wmf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6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.png"/><Relationship Id="rId5" Type="http://schemas.openxmlformats.org/officeDocument/2006/relationships/image" Target="../media/image111.wmf"/><Relationship Id="rId10" Type="http://schemas.openxmlformats.org/officeDocument/2006/relationships/image" Target="../media/image113.wmf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29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36.bin"/><Relationship Id="rId3" Type="http://schemas.openxmlformats.org/officeDocument/2006/relationships/image" Target="../media/image42.gif"/><Relationship Id="rId21" Type="http://schemas.openxmlformats.org/officeDocument/2006/relationships/oleObject" Target="../embeddings/oleObject137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gif"/><Relationship Id="rId20" Type="http://schemas.openxmlformats.org/officeDocument/2006/relationships/image" Target="../media/image107.png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87.wmf"/><Relationship Id="rId24" Type="http://schemas.openxmlformats.org/officeDocument/2006/relationships/image" Target="../media/image57.wmf"/><Relationship Id="rId5" Type="http://schemas.openxmlformats.org/officeDocument/2006/relationships/image" Target="../media/image108.wmf"/><Relationship Id="rId15" Type="http://schemas.openxmlformats.org/officeDocument/2006/relationships/image" Target="../media/image58.wmf"/><Relationship Id="rId23" Type="http://schemas.openxmlformats.org/officeDocument/2006/relationships/oleObject" Target="../embeddings/oleObject138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35.bin"/><Relationship Id="rId22" Type="http://schemas.openxmlformats.org/officeDocument/2006/relationships/image" Target="../media/image110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58.wmf"/><Relationship Id="rId18" Type="http://schemas.openxmlformats.org/officeDocument/2006/relationships/image" Target="../media/image90.wmf"/><Relationship Id="rId3" Type="http://schemas.openxmlformats.org/officeDocument/2006/relationships/image" Target="../media/image42.gif"/><Relationship Id="rId21" Type="http://schemas.openxmlformats.org/officeDocument/2006/relationships/image" Target="../media/image110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43.bin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jpeg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43.gi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07.png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16.wmf"/><Relationship Id="rId14" Type="http://schemas.openxmlformats.org/officeDocument/2006/relationships/image" Target="../media/image74.jpeg"/><Relationship Id="rId22" Type="http://schemas.openxmlformats.org/officeDocument/2006/relationships/oleObject" Target="../embeddings/oleObject146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58.wmf"/><Relationship Id="rId18" Type="http://schemas.openxmlformats.org/officeDocument/2006/relationships/image" Target="../media/image90.wmf"/><Relationship Id="rId3" Type="http://schemas.openxmlformats.org/officeDocument/2006/relationships/image" Target="../media/image42.gif"/><Relationship Id="rId21" Type="http://schemas.openxmlformats.org/officeDocument/2006/relationships/image" Target="../media/image110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51.bin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jpeg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43.gi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07.png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17.wmf"/><Relationship Id="rId14" Type="http://schemas.openxmlformats.org/officeDocument/2006/relationships/image" Target="../media/image74.jpeg"/><Relationship Id="rId22" Type="http://schemas.openxmlformats.org/officeDocument/2006/relationships/oleObject" Target="../embeddings/oleObject1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939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C00000"/>
                </a:solidFill>
              </a:rPr>
              <a:t>Machine Learning for Signal Processing</a:t>
            </a:r>
            <a:br>
              <a:rPr lang="en-US" altLang="en-US" sz="4000" dirty="0"/>
            </a:br>
            <a:r>
              <a:rPr lang="en-US" altLang="en-US" sz="4600" b="1" dirty="0">
                <a:solidFill>
                  <a:srgbClr val="0000CC"/>
                </a:solidFill>
              </a:rPr>
              <a:t>Predicting and Estimation from Time Series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/>
              <a:t>Bhiksha</a:t>
            </a:r>
            <a:r>
              <a:rPr lang="en-US" altLang="en-US" dirty="0"/>
              <a:t> Raj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456FC-3A28-4BE5-BB38-46CDABDAA6E5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4967" y="1023582"/>
            <a:ext cx="8256895" cy="1523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Background:</a:t>
            </a:r>
            <a:r>
              <a:rPr lang="en-US" dirty="0">
                <a:solidFill>
                  <a:srgbClr val="0000CC"/>
                </a:solidFill>
              </a:rPr>
              <a:t> Sum of Gaussian RVs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</p:spPr>
            <p:txBody>
              <a:bodyPr/>
              <a:lstStyle/>
              <a:p>
                <a:r>
                  <a:rPr lang="en-US" dirty="0"/>
                  <a:t>The variance of </a:t>
                </a:r>
                <a:r>
                  <a:rPr lang="en-US" i="1" dirty="0"/>
                  <a:t>O</a:t>
                </a:r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𝑽𝒂𝒓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This is just the sum of the variance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𝑨𝑺</m:t>
                    </m:r>
                  </m:oMath>
                </a14:m>
                <a:r>
                  <a:rPr lang="en-US" dirty="0"/>
                  <a:t> and the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l-GR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  <a:blipFill rotWithShape="1">
                <a:blip r:embed="rId2"/>
                <a:stretch>
                  <a:fillRect l="-1630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latin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2756678" y="1624085"/>
            <a:ext cx="1910856" cy="33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04514" y="1624085"/>
            <a:ext cx="1480221" cy="33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082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Update: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9C1F9-7273-4880-8B14-C2E0E79864E5}" type="slidenum">
              <a:rPr lang="en-US" altLang="en-US"/>
              <a:pPr>
                <a:defRPr/>
              </a:pPr>
              <a:t>100</a:t>
            </a:fld>
            <a:endParaRPr lang="en-US" altLang="en-US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9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0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1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4"/>
          <p:cNvGraphicFramePr>
            <a:graphicFrameLocks noChangeAspect="1"/>
          </p:cNvGraphicFramePr>
          <p:nvPr/>
        </p:nvGraphicFramePr>
        <p:xfrm>
          <a:off x="3157538" y="4535488"/>
          <a:ext cx="2998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2" name="Equation" r:id="rId9" imgW="1295400" imgH="228600" progId="Equation.3">
                  <p:embed/>
                </p:oleObj>
              </mc:Choice>
              <mc:Fallback>
                <p:oleObj name="Equation" r:id="rId9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535488"/>
                        <a:ext cx="2998787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3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4" name="Equation" r:id="rId13" imgW="876300" imgH="228600" progId="Equation.3">
                  <p:embed/>
                </p:oleObj>
              </mc:Choice>
              <mc:Fallback>
                <p:oleObj name="Equation" r:id="rId13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Box 6"/>
          <p:cNvSpPr txBox="1">
            <a:spLocks noChangeArrowheads="1"/>
          </p:cNvSpPr>
          <p:nvPr/>
        </p:nvSpPr>
        <p:spPr bwMode="auto">
          <a:xfrm>
            <a:off x="83128" y="3235325"/>
            <a:ext cx="7184572" cy="210314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Comic Sans MS" pitchFamily="66" charset="0"/>
              </a:rPr>
              <a:t>The uncertainty in state decreases if we observe the data and make a correction</a:t>
            </a:r>
            <a:endParaRPr lang="en-US" altLang="en-US" sz="28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Comic Sans MS" pitchFamily="66" charset="0"/>
              </a:rPr>
              <a:t>The reduction is a multiplicative “shrinkage” based on </a:t>
            </a:r>
            <a:r>
              <a:rPr lang="en-US" altLang="en-US" sz="2800" dirty="0" err="1">
                <a:solidFill>
                  <a:schemeClr val="bg1"/>
                </a:solidFill>
                <a:latin typeface="Comic Sans MS" pitchFamily="66" charset="0"/>
              </a:rPr>
              <a:t>Kalman</a:t>
            </a:r>
            <a:r>
              <a:rPr lang="en-US" altLang="en-US" sz="2800" dirty="0">
                <a:solidFill>
                  <a:schemeClr val="bg1"/>
                </a:solidFill>
                <a:latin typeface="Comic Sans MS" pitchFamily="66" charset="0"/>
              </a:rPr>
              <a:t> gain and B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1539"/>
              </p:ext>
            </p:extLst>
          </p:nvPr>
        </p:nvGraphicFramePr>
        <p:xfrm>
          <a:off x="6624638" y="1512888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5" name="Equation" r:id="rId15" imgW="800100" imgH="228600" progId="Equation.3">
                  <p:embed/>
                </p:oleObj>
              </mc:Choice>
              <mc:Fallback>
                <p:oleObj name="Equation" r:id="rId15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512888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923321" y="5420027"/>
            <a:ext cx="1837248" cy="1251550"/>
            <a:chOff x="1939500" y="2098903"/>
            <a:chExt cx="5049173" cy="3439542"/>
          </a:xfrm>
        </p:grpSpPr>
        <p:pic>
          <p:nvPicPr>
            <p:cNvPr id="25" name="Picture 4" descr="D:\users\bhiksha\talk\mapexpl_5.bmp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8" b="2475"/>
            <a:stretch/>
          </p:blipFill>
          <p:spPr bwMode="auto">
            <a:xfrm>
              <a:off x="1939500" y="2098903"/>
              <a:ext cx="5049173" cy="343954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3780430" y="2333780"/>
              <a:ext cx="0" cy="2702257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88508" y="2429315"/>
              <a:ext cx="0" cy="13893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638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Update: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E38DC-AE28-4C29-8386-137C198F08ED}" type="slidenum">
              <a:rPr lang="en-US" altLang="en-US"/>
              <a:pPr>
                <a:defRPr/>
              </a:pPr>
              <a:t>101</a:t>
            </a:fld>
            <a:endParaRPr lang="en-US" altLang="en-US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3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4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5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6" name="Equation" r:id="rId9" imgW="1612900" imgH="292100" progId="Equation.3">
                  <p:embed/>
                </p:oleObj>
              </mc:Choice>
              <mc:Fallback>
                <p:oleObj name="Equation" r:id="rId9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"/>
          <p:cNvGraphicFramePr>
            <a:graphicFrameLocks noChangeAspect="1"/>
          </p:cNvGraphicFramePr>
          <p:nvPr/>
        </p:nvGraphicFramePr>
        <p:xfrm>
          <a:off x="7124700" y="8556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7" name="Equation" r:id="rId11" imgW="876300" imgH="228600" progId="Equation.3">
                  <p:embed/>
                </p:oleObj>
              </mc:Choice>
              <mc:Fallback>
                <p:oleObj name="Equation" r:id="rId11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8556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2"/>
          <p:cNvGraphicFramePr>
            <a:graphicFrameLocks noChangeAspect="1"/>
          </p:cNvGraphicFramePr>
          <p:nvPr/>
        </p:nvGraphicFramePr>
        <p:xfrm>
          <a:off x="7119938" y="1439863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8" name="Equation" r:id="rId13" imgW="800100" imgH="228600" progId="Equation.3">
                  <p:embed/>
                </p:oleObj>
              </mc:Choice>
              <mc:Fallback>
                <p:oleObj name="Equation" r:id="rId13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1439863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36745"/>
              </p:ext>
            </p:extLst>
          </p:nvPr>
        </p:nvGraphicFramePr>
        <p:xfrm>
          <a:off x="2725985" y="4580371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9" name="Equation" r:id="rId15" imgW="1587240" imgH="241200" progId="Equation.3">
                  <p:embed/>
                </p:oleObj>
              </mc:Choice>
              <mc:Fallback>
                <p:oleObj name="Equation" r:id="rId15" imgW="1587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985" y="4580371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0592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Very popular for tracking the state of processes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Control systems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Robotic tracking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Simultaneous localization and mapping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Radars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Even the stock market..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What are the parameters of the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A9382-D680-4C07-9EF1-4B654907D6EB}" type="slidenum">
              <a:rPr lang="en-US" altLang="en-US"/>
              <a:pPr>
                <a:defRPr/>
              </a:pPr>
              <a:t>102</a:t>
            </a:fld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 contd.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2443163"/>
            <a:ext cx="8229600" cy="3729037"/>
          </a:xfrm>
        </p:spPr>
        <p:txBody>
          <a:bodyPr/>
          <a:lstStyle/>
          <a:p>
            <a:pPr eaLnBrk="1" hangingPunct="1"/>
            <a:r>
              <a:rPr lang="en-US" altLang="en-US"/>
              <a:t>Model parameters A and B must be known</a:t>
            </a:r>
          </a:p>
          <a:p>
            <a:pPr lvl="1" eaLnBrk="1" hangingPunct="1"/>
            <a:r>
              <a:rPr lang="en-US" altLang="en-US"/>
              <a:t>Often the state equation includes an </a:t>
            </a:r>
            <a:r>
              <a:rPr lang="en-US" altLang="en-US" i="1"/>
              <a:t>additional </a:t>
            </a:r>
            <a:r>
              <a:rPr lang="en-US" altLang="en-US"/>
              <a:t>driving term:   s</a:t>
            </a:r>
            <a:r>
              <a:rPr lang="en-US" altLang="en-US" baseline="-25000"/>
              <a:t>t</a:t>
            </a:r>
            <a:r>
              <a:rPr lang="en-US" altLang="en-US"/>
              <a:t> = A</a:t>
            </a:r>
            <a:r>
              <a:rPr lang="en-US" altLang="en-US" baseline="-25000"/>
              <a:t>t</a:t>
            </a:r>
            <a:r>
              <a:rPr lang="en-US" altLang="en-US"/>
              <a:t>s</a:t>
            </a:r>
            <a:r>
              <a:rPr lang="en-US" altLang="en-US" baseline="-25000"/>
              <a:t>t-1</a:t>
            </a:r>
            <a:r>
              <a:rPr lang="en-US" altLang="en-US"/>
              <a:t> + G</a:t>
            </a:r>
            <a:r>
              <a:rPr lang="en-US" altLang="en-US" baseline="-25000"/>
              <a:t>t</a:t>
            </a:r>
            <a:r>
              <a:rPr lang="en-US" altLang="en-US"/>
              <a:t>u</a:t>
            </a:r>
            <a:r>
              <a:rPr lang="en-US" altLang="en-US" baseline="-25000"/>
              <a:t>t</a:t>
            </a:r>
            <a:r>
              <a:rPr lang="en-US" altLang="en-US"/>
              <a:t> + </a:t>
            </a:r>
            <a:r>
              <a:rPr lang="en-US" altLang="en-US">
                <a:latin typeface="Symbol" pitchFamily="18" charset="2"/>
              </a:rPr>
              <a:t>e</a:t>
            </a:r>
            <a:r>
              <a:rPr lang="en-US" altLang="en-US" baseline="-25000"/>
              <a:t>t</a:t>
            </a:r>
          </a:p>
          <a:p>
            <a:pPr lvl="1" eaLnBrk="1" hangingPunct="1"/>
            <a:r>
              <a:rPr lang="en-US" altLang="en-US"/>
              <a:t>The parameters of the driving term must be known</a:t>
            </a:r>
          </a:p>
          <a:p>
            <a:pPr eaLnBrk="1" hangingPunct="1"/>
            <a:r>
              <a:rPr lang="en-US" altLang="en-US"/>
              <a:t>The initial state distribution must be known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AF27-A966-4629-836E-BC8E0B71D494}" type="slidenum">
              <a:rPr lang="en-US" altLang="en-US"/>
              <a:pPr>
                <a:defRPr/>
              </a:pPr>
              <a:t>103</a:t>
            </a:fld>
            <a:endParaRPr lang="en-US" altLang="en-US"/>
          </a:p>
        </p:txBody>
      </p:sp>
      <p:graphicFrame>
        <p:nvGraphicFramePr>
          <p:cNvPr id="76806" name="Object 2"/>
          <p:cNvGraphicFramePr>
            <a:graphicFrameLocks noChangeAspect="1"/>
          </p:cNvGraphicFramePr>
          <p:nvPr/>
        </p:nvGraphicFramePr>
        <p:xfrm>
          <a:off x="3173413" y="1635125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8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1635125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3"/>
          <p:cNvGraphicFramePr>
            <a:graphicFrameLocks noChangeAspect="1"/>
          </p:cNvGraphicFramePr>
          <p:nvPr/>
        </p:nvGraphicFramePr>
        <p:xfrm>
          <a:off x="3117850" y="105251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9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05251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Defining the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511651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State state must be carefully defined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E.g. for a robotic vehicle, the state is an extended vector that includes the current velocity and acceleration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 = [X, </a:t>
            </a:r>
            <a:r>
              <a:rPr lang="en-US" dirty="0" err="1"/>
              <a:t>dX</a:t>
            </a:r>
            <a:r>
              <a:rPr lang="en-US" dirty="0"/>
              <a:t>, d</a:t>
            </a:r>
            <a:r>
              <a:rPr lang="en-US" baseline="30000" dirty="0"/>
              <a:t>2</a:t>
            </a:r>
            <a:r>
              <a:rPr lang="en-US" dirty="0"/>
              <a:t>X]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State equation: Must incorporate appropriate constraints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If state includes acceleration and velocity, velocity at next time = current velocity + acc. * time step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St = AS</a:t>
            </a:r>
            <a:r>
              <a:rPr lang="en-US" baseline="-25000" dirty="0"/>
              <a:t>t-1</a:t>
            </a:r>
            <a:r>
              <a:rPr lang="en-US" dirty="0"/>
              <a:t> + e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= [1 t 0.5t</a:t>
            </a:r>
            <a:r>
              <a:rPr lang="en-US" baseline="30000" dirty="0"/>
              <a:t>2</a:t>
            </a:r>
            <a:r>
              <a:rPr lang="en-US" dirty="0"/>
              <a:t>;  0 1 t; 0 0 1]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BC27A-FFAC-4357-ACD3-70DDAC9AD520}" type="slidenum">
              <a:rPr lang="en-US" altLang="en-US"/>
              <a:pPr>
                <a:defRPr/>
              </a:pPr>
              <a:t>104</a:t>
            </a:fld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Parameters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Observation equation:</a:t>
            </a:r>
          </a:p>
          <a:p>
            <a:pPr lvl="1" eaLnBrk="1" hangingPunct="1"/>
            <a:r>
              <a:rPr lang="en-US" altLang="en-US"/>
              <a:t>Critical to have accurate observation equation</a:t>
            </a:r>
          </a:p>
          <a:p>
            <a:pPr lvl="1" eaLnBrk="1" hangingPunct="1"/>
            <a:r>
              <a:rPr lang="en-US" altLang="en-US"/>
              <a:t>Must provide a valid relationship between state and observations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Observations typically high-dimensional</a:t>
            </a:r>
          </a:p>
          <a:p>
            <a:pPr lvl="1" eaLnBrk="1" hangingPunct="1"/>
            <a:r>
              <a:rPr lang="en-US" altLang="en-US"/>
              <a:t>May have higher or lower dimensionality than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A6056-CC65-4314-9D01-AA1B93CB592A}" type="slidenum">
              <a:rPr lang="en-US" altLang="en-US"/>
              <a:pPr>
                <a:defRPr/>
              </a:pPr>
              <a:t>105</a:t>
            </a:fld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Problems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2620963"/>
            <a:ext cx="8229600" cy="3551237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" pitchFamily="18" charset="0"/>
              </a:rPr>
              <a:t>f() </a:t>
            </a:r>
            <a:r>
              <a:rPr lang="en-US" altLang="en-US"/>
              <a:t>and/or </a:t>
            </a:r>
            <a:r>
              <a:rPr lang="en-US" altLang="en-US">
                <a:latin typeface="Times" pitchFamily="18" charset="0"/>
              </a:rPr>
              <a:t>g() </a:t>
            </a:r>
            <a:r>
              <a:rPr lang="en-US" altLang="en-US"/>
              <a:t>may not be nice linear functions</a:t>
            </a:r>
          </a:p>
          <a:p>
            <a:pPr lvl="1" eaLnBrk="1" hangingPunct="1"/>
            <a:r>
              <a:rPr lang="en-US" altLang="en-US"/>
              <a:t>Conventional Kalman update rules are no longer valid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>
                <a:latin typeface="Symbol" pitchFamily="18" charset="2"/>
              </a:rPr>
              <a:t>e</a:t>
            </a:r>
            <a:r>
              <a:rPr lang="en-US" altLang="en-US"/>
              <a:t> and/or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 may not be Gaussian</a:t>
            </a:r>
          </a:p>
          <a:p>
            <a:pPr lvl="1" eaLnBrk="1" hangingPunct="1"/>
            <a:r>
              <a:rPr lang="en-US" altLang="en-US"/>
              <a:t>Gaussian based update rules no longer valid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1C3B-3971-4B10-8622-3DDC68FA6A29}" type="slidenum">
              <a:rPr lang="en-US" altLang="en-US"/>
              <a:pPr>
                <a:defRPr/>
              </a:pPr>
              <a:t>106</a:t>
            </a:fld>
            <a:endParaRPr lang="en-US" altLang="en-US"/>
          </a:p>
        </p:txBody>
      </p:sp>
      <p:graphicFrame>
        <p:nvGraphicFramePr>
          <p:cNvPr id="79878" name="Object 2"/>
          <p:cNvGraphicFramePr>
            <a:graphicFrameLocks noChangeAspect="1"/>
          </p:cNvGraphicFramePr>
          <p:nvPr/>
        </p:nvGraphicFramePr>
        <p:xfrm>
          <a:off x="2789238" y="176530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0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765300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3"/>
          <p:cNvGraphicFramePr>
            <a:graphicFrameLocks noChangeAspect="1"/>
          </p:cNvGraphicFramePr>
          <p:nvPr/>
        </p:nvGraphicFramePr>
        <p:xfrm>
          <a:off x="2763838" y="1079500"/>
          <a:ext cx="2271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1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079500"/>
                        <a:ext cx="2271712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00CC"/>
                </a:solidFill>
              </a:rPr>
              <a:t>Linear Gaussian Model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536700" y="3119438"/>
            <a:ext cx="6486525" cy="400050"/>
            <a:chOff x="1536700" y="3119438"/>
            <a:chExt cx="6485916" cy="400110"/>
          </a:xfrm>
        </p:grpSpPr>
        <p:sp>
          <p:nvSpPr>
            <p:cNvPr id="25653" name="Text Box 22"/>
            <p:cNvSpPr txBox="1">
              <a:spLocks noChangeArrowheads="1"/>
            </p:cNvSpPr>
            <p:nvPr/>
          </p:nvSpPr>
          <p:spPr bwMode="auto">
            <a:xfrm>
              <a:off x="4835525" y="3119438"/>
              <a:ext cx="3187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 = </a:t>
              </a:r>
              <a:r>
                <a:rPr lang="en-US" altLang="en-US" sz="1800" i="1">
                  <a:latin typeface="Arial" charset="0"/>
                </a:rPr>
                <a:t>C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)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</a:t>
              </a:r>
            </a:p>
          </p:txBody>
        </p:sp>
        <p:grpSp>
          <p:nvGrpSpPr>
            <p:cNvPr id="25654" name="Group 26"/>
            <p:cNvGrpSpPr>
              <a:grpSpLocks/>
            </p:cNvGrpSpPr>
            <p:nvPr/>
          </p:nvGrpSpPr>
          <p:grpSpPr bwMode="auto">
            <a:xfrm>
              <a:off x="1536700" y="3132138"/>
              <a:ext cx="673100" cy="371475"/>
              <a:chOff x="3000" y="917"/>
              <a:chExt cx="1192" cy="403"/>
            </a:xfrm>
          </p:grpSpPr>
          <p:sp>
            <p:nvSpPr>
              <p:cNvPr id="25656" name="Line 27"/>
              <p:cNvSpPr>
                <a:spLocks noChangeShapeType="1"/>
              </p:cNvSpPr>
              <p:nvPr/>
            </p:nvSpPr>
            <p:spPr bwMode="auto">
              <a:xfrm>
                <a:off x="3000" y="1320"/>
                <a:ext cx="1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7" name="Freeform 28"/>
              <p:cNvSpPr>
                <a:spLocks/>
              </p:cNvSpPr>
              <p:nvPr/>
            </p:nvSpPr>
            <p:spPr bwMode="auto">
              <a:xfrm>
                <a:off x="3096" y="917"/>
                <a:ext cx="1064" cy="403"/>
              </a:xfrm>
              <a:custGeom>
                <a:avLst/>
                <a:gdLst>
                  <a:gd name="T0" fmla="*/ 0 w 1064"/>
                  <a:gd name="T1" fmla="*/ 403 h 403"/>
                  <a:gd name="T2" fmla="*/ 104 w 1064"/>
                  <a:gd name="T3" fmla="*/ 339 h 403"/>
                  <a:gd name="T4" fmla="*/ 208 w 1064"/>
                  <a:gd name="T5" fmla="*/ 227 h 403"/>
                  <a:gd name="T6" fmla="*/ 312 w 1064"/>
                  <a:gd name="T7" fmla="*/ 115 h 403"/>
                  <a:gd name="T8" fmla="*/ 440 w 1064"/>
                  <a:gd name="T9" fmla="*/ 35 h 403"/>
                  <a:gd name="T10" fmla="*/ 632 w 1064"/>
                  <a:gd name="T11" fmla="*/ 27 h 403"/>
                  <a:gd name="T12" fmla="*/ 840 w 1064"/>
                  <a:gd name="T13" fmla="*/ 195 h 403"/>
                  <a:gd name="T14" fmla="*/ 1016 w 1064"/>
                  <a:gd name="T15" fmla="*/ 363 h 403"/>
                  <a:gd name="T16" fmla="*/ 1064 w 1064"/>
                  <a:gd name="T17" fmla="*/ 403 h 4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64"/>
                  <a:gd name="T28" fmla="*/ 0 h 403"/>
                  <a:gd name="T29" fmla="*/ 1064 w 1064"/>
                  <a:gd name="T30" fmla="*/ 403 h 4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64" h="403">
                    <a:moveTo>
                      <a:pt x="0" y="403"/>
                    </a:moveTo>
                    <a:cubicBezTo>
                      <a:pt x="34" y="385"/>
                      <a:pt x="69" y="368"/>
                      <a:pt x="104" y="339"/>
                    </a:cubicBezTo>
                    <a:cubicBezTo>
                      <a:pt x="139" y="310"/>
                      <a:pt x="173" y="264"/>
                      <a:pt x="208" y="227"/>
                    </a:cubicBezTo>
                    <a:cubicBezTo>
                      <a:pt x="243" y="190"/>
                      <a:pt x="273" y="147"/>
                      <a:pt x="312" y="115"/>
                    </a:cubicBezTo>
                    <a:cubicBezTo>
                      <a:pt x="351" y="83"/>
                      <a:pt x="387" y="50"/>
                      <a:pt x="440" y="35"/>
                    </a:cubicBezTo>
                    <a:cubicBezTo>
                      <a:pt x="493" y="20"/>
                      <a:pt x="565" y="0"/>
                      <a:pt x="632" y="27"/>
                    </a:cubicBezTo>
                    <a:cubicBezTo>
                      <a:pt x="699" y="54"/>
                      <a:pt x="776" y="139"/>
                      <a:pt x="840" y="195"/>
                    </a:cubicBezTo>
                    <a:cubicBezTo>
                      <a:pt x="904" y="251"/>
                      <a:pt x="979" y="328"/>
                      <a:pt x="1016" y="363"/>
                    </a:cubicBezTo>
                    <a:cubicBezTo>
                      <a:pt x="1053" y="398"/>
                      <a:pt x="1058" y="400"/>
                      <a:pt x="1064" y="40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55" name="Line 39"/>
            <p:cNvSpPr>
              <a:spLocks noChangeShapeType="1"/>
            </p:cNvSpPr>
            <p:nvPr/>
          </p:nvSpPr>
          <p:spPr bwMode="auto">
            <a:xfrm>
              <a:off x="2501900" y="3314700"/>
              <a:ext cx="227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36700" y="3509963"/>
            <a:ext cx="6472238" cy="687387"/>
            <a:chOff x="1536700" y="3509963"/>
            <a:chExt cx="6472238" cy="687387"/>
          </a:xfrm>
        </p:grpSpPr>
        <p:graphicFrame>
          <p:nvGraphicFramePr>
            <p:cNvPr id="25648" name="Object 2"/>
            <p:cNvGraphicFramePr>
              <a:graphicFrameLocks noChangeAspect="1"/>
            </p:cNvGraphicFramePr>
            <p:nvPr/>
          </p:nvGraphicFramePr>
          <p:xfrm>
            <a:off x="4808538" y="3509963"/>
            <a:ext cx="3200400" cy="687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42" name="Equation" r:id="rId3" imgW="2184400" imgH="469900" progId="Equation.3">
                    <p:embed/>
                  </p:oleObj>
                </mc:Choice>
                <mc:Fallback>
                  <p:oleObj name="Equation" r:id="rId3" imgW="21844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538" y="3509963"/>
                          <a:ext cx="3200400" cy="687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9" name="Group 29"/>
            <p:cNvGrpSpPr>
              <a:grpSpLocks/>
            </p:cNvGrpSpPr>
            <p:nvPr/>
          </p:nvGrpSpPr>
          <p:grpSpPr bwMode="auto">
            <a:xfrm>
              <a:off x="1536700" y="3678238"/>
              <a:ext cx="673100" cy="371475"/>
              <a:chOff x="3000" y="917"/>
              <a:chExt cx="1192" cy="403"/>
            </a:xfrm>
          </p:grpSpPr>
          <p:sp>
            <p:nvSpPr>
              <p:cNvPr id="25651" name="Line 30"/>
              <p:cNvSpPr>
                <a:spLocks noChangeShapeType="1"/>
              </p:cNvSpPr>
              <p:nvPr/>
            </p:nvSpPr>
            <p:spPr bwMode="auto">
              <a:xfrm>
                <a:off x="3000" y="1320"/>
                <a:ext cx="1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2" name="Freeform 31"/>
              <p:cNvSpPr>
                <a:spLocks/>
              </p:cNvSpPr>
              <p:nvPr/>
            </p:nvSpPr>
            <p:spPr bwMode="auto">
              <a:xfrm>
                <a:off x="3096" y="917"/>
                <a:ext cx="1064" cy="403"/>
              </a:xfrm>
              <a:custGeom>
                <a:avLst/>
                <a:gdLst>
                  <a:gd name="T0" fmla="*/ 0 w 1064"/>
                  <a:gd name="T1" fmla="*/ 403 h 403"/>
                  <a:gd name="T2" fmla="*/ 104 w 1064"/>
                  <a:gd name="T3" fmla="*/ 339 h 403"/>
                  <a:gd name="T4" fmla="*/ 208 w 1064"/>
                  <a:gd name="T5" fmla="*/ 227 h 403"/>
                  <a:gd name="T6" fmla="*/ 312 w 1064"/>
                  <a:gd name="T7" fmla="*/ 115 h 403"/>
                  <a:gd name="T8" fmla="*/ 440 w 1064"/>
                  <a:gd name="T9" fmla="*/ 35 h 403"/>
                  <a:gd name="T10" fmla="*/ 632 w 1064"/>
                  <a:gd name="T11" fmla="*/ 27 h 403"/>
                  <a:gd name="T12" fmla="*/ 840 w 1064"/>
                  <a:gd name="T13" fmla="*/ 195 h 403"/>
                  <a:gd name="T14" fmla="*/ 1016 w 1064"/>
                  <a:gd name="T15" fmla="*/ 363 h 403"/>
                  <a:gd name="T16" fmla="*/ 1064 w 1064"/>
                  <a:gd name="T17" fmla="*/ 403 h 4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64"/>
                  <a:gd name="T28" fmla="*/ 0 h 403"/>
                  <a:gd name="T29" fmla="*/ 1064 w 1064"/>
                  <a:gd name="T30" fmla="*/ 403 h 4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64" h="403">
                    <a:moveTo>
                      <a:pt x="0" y="403"/>
                    </a:moveTo>
                    <a:cubicBezTo>
                      <a:pt x="34" y="385"/>
                      <a:pt x="69" y="368"/>
                      <a:pt x="104" y="339"/>
                    </a:cubicBezTo>
                    <a:cubicBezTo>
                      <a:pt x="139" y="310"/>
                      <a:pt x="173" y="264"/>
                      <a:pt x="208" y="227"/>
                    </a:cubicBezTo>
                    <a:cubicBezTo>
                      <a:pt x="243" y="190"/>
                      <a:pt x="273" y="147"/>
                      <a:pt x="312" y="115"/>
                    </a:cubicBezTo>
                    <a:cubicBezTo>
                      <a:pt x="351" y="83"/>
                      <a:pt x="387" y="50"/>
                      <a:pt x="440" y="35"/>
                    </a:cubicBezTo>
                    <a:cubicBezTo>
                      <a:pt x="493" y="20"/>
                      <a:pt x="565" y="0"/>
                      <a:pt x="632" y="27"/>
                    </a:cubicBezTo>
                    <a:cubicBezTo>
                      <a:pt x="699" y="54"/>
                      <a:pt x="776" y="139"/>
                      <a:pt x="840" y="195"/>
                    </a:cubicBezTo>
                    <a:cubicBezTo>
                      <a:pt x="904" y="251"/>
                      <a:pt x="979" y="328"/>
                      <a:pt x="1016" y="363"/>
                    </a:cubicBezTo>
                    <a:cubicBezTo>
                      <a:pt x="1053" y="398"/>
                      <a:pt x="1058" y="400"/>
                      <a:pt x="1064" y="40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50" name="Line 40"/>
            <p:cNvSpPr>
              <a:spLocks noChangeShapeType="1"/>
            </p:cNvSpPr>
            <p:nvPr/>
          </p:nvSpPr>
          <p:spPr bwMode="auto">
            <a:xfrm>
              <a:off x="2501900" y="3860800"/>
              <a:ext cx="227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536700" y="4160838"/>
            <a:ext cx="7070725" cy="434975"/>
            <a:chOff x="1536700" y="4160838"/>
            <a:chExt cx="7071011" cy="434975"/>
          </a:xfrm>
        </p:grpSpPr>
        <p:sp>
          <p:nvSpPr>
            <p:cNvPr id="25643" name="Text Box 19"/>
            <p:cNvSpPr txBox="1">
              <a:spLocks noChangeArrowheads="1"/>
            </p:cNvSpPr>
            <p:nvPr/>
          </p:nvSpPr>
          <p:spPr bwMode="auto">
            <a:xfrm>
              <a:off x="4835525" y="4160838"/>
              <a:ext cx="37721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1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0:1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 = </a:t>
              </a:r>
              <a:r>
                <a:rPr lang="en-US" altLang="en-US" sz="1800" i="1">
                  <a:latin typeface="Arial" charset="0"/>
                </a:rPr>
                <a:t>C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1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)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1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0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</a:t>
              </a:r>
            </a:p>
          </p:txBody>
        </p:sp>
        <p:grpSp>
          <p:nvGrpSpPr>
            <p:cNvPr id="25644" name="Group 32"/>
            <p:cNvGrpSpPr>
              <a:grpSpLocks/>
            </p:cNvGrpSpPr>
            <p:nvPr/>
          </p:nvGrpSpPr>
          <p:grpSpPr bwMode="auto">
            <a:xfrm>
              <a:off x="1536700" y="4224338"/>
              <a:ext cx="673100" cy="371475"/>
              <a:chOff x="3000" y="917"/>
              <a:chExt cx="1192" cy="403"/>
            </a:xfrm>
          </p:grpSpPr>
          <p:sp>
            <p:nvSpPr>
              <p:cNvPr id="25646" name="Line 33"/>
              <p:cNvSpPr>
                <a:spLocks noChangeShapeType="1"/>
              </p:cNvSpPr>
              <p:nvPr/>
            </p:nvSpPr>
            <p:spPr bwMode="auto">
              <a:xfrm>
                <a:off x="3000" y="1320"/>
                <a:ext cx="1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47" name="Freeform 34"/>
              <p:cNvSpPr>
                <a:spLocks/>
              </p:cNvSpPr>
              <p:nvPr/>
            </p:nvSpPr>
            <p:spPr bwMode="auto">
              <a:xfrm>
                <a:off x="3096" y="917"/>
                <a:ext cx="1064" cy="403"/>
              </a:xfrm>
              <a:custGeom>
                <a:avLst/>
                <a:gdLst>
                  <a:gd name="T0" fmla="*/ 0 w 1064"/>
                  <a:gd name="T1" fmla="*/ 403 h 403"/>
                  <a:gd name="T2" fmla="*/ 104 w 1064"/>
                  <a:gd name="T3" fmla="*/ 339 h 403"/>
                  <a:gd name="T4" fmla="*/ 208 w 1064"/>
                  <a:gd name="T5" fmla="*/ 227 h 403"/>
                  <a:gd name="T6" fmla="*/ 312 w 1064"/>
                  <a:gd name="T7" fmla="*/ 115 h 403"/>
                  <a:gd name="T8" fmla="*/ 440 w 1064"/>
                  <a:gd name="T9" fmla="*/ 35 h 403"/>
                  <a:gd name="T10" fmla="*/ 632 w 1064"/>
                  <a:gd name="T11" fmla="*/ 27 h 403"/>
                  <a:gd name="T12" fmla="*/ 840 w 1064"/>
                  <a:gd name="T13" fmla="*/ 195 h 403"/>
                  <a:gd name="T14" fmla="*/ 1016 w 1064"/>
                  <a:gd name="T15" fmla="*/ 363 h 403"/>
                  <a:gd name="T16" fmla="*/ 1064 w 1064"/>
                  <a:gd name="T17" fmla="*/ 403 h 4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64"/>
                  <a:gd name="T28" fmla="*/ 0 h 403"/>
                  <a:gd name="T29" fmla="*/ 1064 w 1064"/>
                  <a:gd name="T30" fmla="*/ 403 h 4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64" h="403">
                    <a:moveTo>
                      <a:pt x="0" y="403"/>
                    </a:moveTo>
                    <a:cubicBezTo>
                      <a:pt x="34" y="385"/>
                      <a:pt x="69" y="368"/>
                      <a:pt x="104" y="339"/>
                    </a:cubicBezTo>
                    <a:cubicBezTo>
                      <a:pt x="139" y="310"/>
                      <a:pt x="173" y="264"/>
                      <a:pt x="208" y="227"/>
                    </a:cubicBezTo>
                    <a:cubicBezTo>
                      <a:pt x="243" y="190"/>
                      <a:pt x="273" y="147"/>
                      <a:pt x="312" y="115"/>
                    </a:cubicBezTo>
                    <a:cubicBezTo>
                      <a:pt x="351" y="83"/>
                      <a:pt x="387" y="50"/>
                      <a:pt x="440" y="35"/>
                    </a:cubicBezTo>
                    <a:cubicBezTo>
                      <a:pt x="493" y="20"/>
                      <a:pt x="565" y="0"/>
                      <a:pt x="632" y="27"/>
                    </a:cubicBezTo>
                    <a:cubicBezTo>
                      <a:pt x="699" y="54"/>
                      <a:pt x="776" y="139"/>
                      <a:pt x="840" y="195"/>
                    </a:cubicBezTo>
                    <a:cubicBezTo>
                      <a:pt x="904" y="251"/>
                      <a:pt x="979" y="328"/>
                      <a:pt x="1016" y="363"/>
                    </a:cubicBezTo>
                    <a:cubicBezTo>
                      <a:pt x="1053" y="398"/>
                      <a:pt x="1058" y="400"/>
                      <a:pt x="1064" y="40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45" name="Line 41"/>
            <p:cNvSpPr>
              <a:spLocks noChangeShapeType="1"/>
            </p:cNvSpPr>
            <p:nvPr/>
          </p:nvSpPr>
          <p:spPr bwMode="auto">
            <a:xfrm>
              <a:off x="2501900" y="4394200"/>
              <a:ext cx="227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536700" y="4602163"/>
            <a:ext cx="6899275" cy="733425"/>
            <a:chOff x="1536700" y="4602163"/>
            <a:chExt cx="6899275" cy="734112"/>
          </a:xfrm>
        </p:grpSpPr>
        <p:grpSp>
          <p:nvGrpSpPr>
            <p:cNvPr id="25638" name="Group 35"/>
            <p:cNvGrpSpPr>
              <a:grpSpLocks/>
            </p:cNvGrpSpPr>
            <p:nvPr/>
          </p:nvGrpSpPr>
          <p:grpSpPr bwMode="auto">
            <a:xfrm>
              <a:off x="1536700" y="4770438"/>
              <a:ext cx="673100" cy="371475"/>
              <a:chOff x="3000" y="917"/>
              <a:chExt cx="1192" cy="403"/>
            </a:xfrm>
          </p:grpSpPr>
          <p:sp>
            <p:nvSpPr>
              <p:cNvPr id="25641" name="Line 36"/>
              <p:cNvSpPr>
                <a:spLocks noChangeShapeType="1"/>
              </p:cNvSpPr>
              <p:nvPr/>
            </p:nvSpPr>
            <p:spPr bwMode="auto">
              <a:xfrm>
                <a:off x="3000" y="1320"/>
                <a:ext cx="1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42" name="Freeform 37"/>
              <p:cNvSpPr>
                <a:spLocks/>
              </p:cNvSpPr>
              <p:nvPr/>
            </p:nvSpPr>
            <p:spPr bwMode="auto">
              <a:xfrm>
                <a:off x="3096" y="917"/>
                <a:ext cx="1064" cy="403"/>
              </a:xfrm>
              <a:custGeom>
                <a:avLst/>
                <a:gdLst>
                  <a:gd name="T0" fmla="*/ 0 w 1064"/>
                  <a:gd name="T1" fmla="*/ 403 h 403"/>
                  <a:gd name="T2" fmla="*/ 104 w 1064"/>
                  <a:gd name="T3" fmla="*/ 339 h 403"/>
                  <a:gd name="T4" fmla="*/ 208 w 1064"/>
                  <a:gd name="T5" fmla="*/ 227 h 403"/>
                  <a:gd name="T6" fmla="*/ 312 w 1064"/>
                  <a:gd name="T7" fmla="*/ 115 h 403"/>
                  <a:gd name="T8" fmla="*/ 440 w 1064"/>
                  <a:gd name="T9" fmla="*/ 35 h 403"/>
                  <a:gd name="T10" fmla="*/ 632 w 1064"/>
                  <a:gd name="T11" fmla="*/ 27 h 403"/>
                  <a:gd name="T12" fmla="*/ 840 w 1064"/>
                  <a:gd name="T13" fmla="*/ 195 h 403"/>
                  <a:gd name="T14" fmla="*/ 1016 w 1064"/>
                  <a:gd name="T15" fmla="*/ 363 h 403"/>
                  <a:gd name="T16" fmla="*/ 1064 w 1064"/>
                  <a:gd name="T17" fmla="*/ 403 h 4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64"/>
                  <a:gd name="T28" fmla="*/ 0 h 403"/>
                  <a:gd name="T29" fmla="*/ 1064 w 1064"/>
                  <a:gd name="T30" fmla="*/ 403 h 4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64" h="403">
                    <a:moveTo>
                      <a:pt x="0" y="403"/>
                    </a:moveTo>
                    <a:cubicBezTo>
                      <a:pt x="34" y="385"/>
                      <a:pt x="69" y="368"/>
                      <a:pt x="104" y="339"/>
                    </a:cubicBezTo>
                    <a:cubicBezTo>
                      <a:pt x="139" y="310"/>
                      <a:pt x="173" y="264"/>
                      <a:pt x="208" y="227"/>
                    </a:cubicBezTo>
                    <a:cubicBezTo>
                      <a:pt x="243" y="190"/>
                      <a:pt x="273" y="147"/>
                      <a:pt x="312" y="115"/>
                    </a:cubicBezTo>
                    <a:cubicBezTo>
                      <a:pt x="351" y="83"/>
                      <a:pt x="387" y="50"/>
                      <a:pt x="440" y="35"/>
                    </a:cubicBezTo>
                    <a:cubicBezTo>
                      <a:pt x="493" y="20"/>
                      <a:pt x="565" y="0"/>
                      <a:pt x="632" y="27"/>
                    </a:cubicBezTo>
                    <a:cubicBezTo>
                      <a:pt x="699" y="54"/>
                      <a:pt x="776" y="139"/>
                      <a:pt x="840" y="195"/>
                    </a:cubicBezTo>
                    <a:cubicBezTo>
                      <a:pt x="904" y="251"/>
                      <a:pt x="979" y="328"/>
                      <a:pt x="1016" y="363"/>
                    </a:cubicBezTo>
                    <a:cubicBezTo>
                      <a:pt x="1053" y="398"/>
                      <a:pt x="1058" y="400"/>
                      <a:pt x="1064" y="40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39" name="Line 42"/>
            <p:cNvSpPr>
              <a:spLocks noChangeShapeType="1"/>
            </p:cNvSpPr>
            <p:nvPr/>
          </p:nvSpPr>
          <p:spPr bwMode="auto">
            <a:xfrm>
              <a:off x="2501900" y="4965700"/>
              <a:ext cx="227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5640" name="Object 3"/>
            <p:cNvGraphicFramePr>
              <a:graphicFrameLocks noChangeAspect="1"/>
            </p:cNvGraphicFramePr>
            <p:nvPr/>
          </p:nvGraphicFramePr>
          <p:xfrm>
            <a:off x="4877310" y="4602163"/>
            <a:ext cx="3558665" cy="734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43" name="Equation" r:id="rId5" imgW="2273300" imgH="469900" progId="Equation.3">
                    <p:embed/>
                  </p:oleObj>
                </mc:Choice>
                <mc:Fallback>
                  <p:oleObj name="Equation" r:id="rId5" imgW="22733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310" y="4602163"/>
                          <a:ext cx="3558665" cy="734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536700" y="5253038"/>
            <a:ext cx="7178675" cy="434975"/>
            <a:chOff x="1536700" y="5253038"/>
            <a:chExt cx="7178413" cy="434975"/>
          </a:xfrm>
        </p:grpSpPr>
        <p:sp>
          <p:nvSpPr>
            <p:cNvPr id="25633" name="Text Box 43"/>
            <p:cNvSpPr txBox="1">
              <a:spLocks noChangeArrowheads="1"/>
            </p:cNvSpPr>
            <p:nvPr/>
          </p:nvSpPr>
          <p:spPr bwMode="auto">
            <a:xfrm>
              <a:off x="4835525" y="5253038"/>
              <a:ext cx="3879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2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0:2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 = </a:t>
              </a:r>
              <a:r>
                <a:rPr lang="en-US" altLang="en-US" sz="1800" i="1">
                  <a:latin typeface="Arial" charset="0"/>
                </a:rPr>
                <a:t>C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 i="1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2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0:1</a:t>
              </a:r>
              <a:r>
                <a:rPr lang="en-US" altLang="en-US" sz="1800" b="1">
                  <a:latin typeface="Arial" charset="0"/>
                </a:rPr>
                <a:t>) </a:t>
              </a:r>
              <a:r>
                <a:rPr lang="en-US" altLang="en-US" sz="1800" i="1">
                  <a:latin typeface="Arial" charset="0"/>
                </a:rPr>
                <a:t>P</a:t>
              </a:r>
              <a:r>
                <a:rPr lang="en-US" altLang="en-US" sz="1800" b="1">
                  <a:latin typeface="Arial" charset="0"/>
                </a:rPr>
                <a:t>(</a:t>
              </a:r>
              <a:r>
                <a:rPr lang="en-US" altLang="en-US" sz="1800">
                  <a:latin typeface="Arial" charset="0"/>
                </a:rPr>
                <a:t>O</a:t>
              </a:r>
              <a:r>
                <a:rPr lang="en-US" altLang="en-US" sz="1800" baseline="-25000">
                  <a:latin typeface="Arial" charset="0"/>
                </a:rPr>
                <a:t>2</a:t>
              </a:r>
              <a:r>
                <a:rPr lang="en-US" altLang="en-US" sz="1800" b="1">
                  <a:latin typeface="Arial" charset="0"/>
                </a:rPr>
                <a:t>| </a:t>
              </a:r>
              <a:r>
                <a:rPr lang="en-US" altLang="en-US" sz="1800">
                  <a:latin typeface="Arial" charset="0"/>
                </a:rPr>
                <a:t>s</a:t>
              </a:r>
              <a:r>
                <a:rPr lang="en-US" altLang="en-US" sz="1800" baseline="-25000">
                  <a:latin typeface="Arial" charset="0"/>
                </a:rPr>
                <a:t>2</a:t>
              </a:r>
              <a:r>
                <a:rPr lang="en-US" altLang="en-US" sz="1800" b="1">
                  <a:latin typeface="Arial" charset="0"/>
                </a:rPr>
                <a:t>)</a:t>
              </a:r>
              <a:r>
                <a:rPr lang="en-US" altLang="en-US" sz="2000">
                  <a:latin typeface="Symbol" pitchFamily="18" charset="2"/>
                </a:rPr>
                <a:t> </a:t>
              </a:r>
            </a:p>
          </p:txBody>
        </p:sp>
        <p:grpSp>
          <p:nvGrpSpPr>
            <p:cNvPr id="25634" name="Group 45"/>
            <p:cNvGrpSpPr>
              <a:grpSpLocks/>
            </p:cNvGrpSpPr>
            <p:nvPr/>
          </p:nvGrpSpPr>
          <p:grpSpPr bwMode="auto">
            <a:xfrm>
              <a:off x="1536700" y="5316538"/>
              <a:ext cx="673100" cy="371475"/>
              <a:chOff x="3000" y="917"/>
              <a:chExt cx="1192" cy="403"/>
            </a:xfrm>
          </p:grpSpPr>
          <p:sp>
            <p:nvSpPr>
              <p:cNvPr id="25636" name="Line 46"/>
              <p:cNvSpPr>
                <a:spLocks noChangeShapeType="1"/>
              </p:cNvSpPr>
              <p:nvPr/>
            </p:nvSpPr>
            <p:spPr bwMode="auto">
              <a:xfrm>
                <a:off x="3000" y="1320"/>
                <a:ext cx="1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37" name="Freeform 47"/>
              <p:cNvSpPr>
                <a:spLocks/>
              </p:cNvSpPr>
              <p:nvPr/>
            </p:nvSpPr>
            <p:spPr bwMode="auto">
              <a:xfrm>
                <a:off x="3096" y="917"/>
                <a:ext cx="1064" cy="403"/>
              </a:xfrm>
              <a:custGeom>
                <a:avLst/>
                <a:gdLst>
                  <a:gd name="T0" fmla="*/ 0 w 1064"/>
                  <a:gd name="T1" fmla="*/ 403 h 403"/>
                  <a:gd name="T2" fmla="*/ 104 w 1064"/>
                  <a:gd name="T3" fmla="*/ 339 h 403"/>
                  <a:gd name="T4" fmla="*/ 208 w 1064"/>
                  <a:gd name="T5" fmla="*/ 227 h 403"/>
                  <a:gd name="T6" fmla="*/ 312 w 1064"/>
                  <a:gd name="T7" fmla="*/ 115 h 403"/>
                  <a:gd name="T8" fmla="*/ 440 w 1064"/>
                  <a:gd name="T9" fmla="*/ 35 h 403"/>
                  <a:gd name="T10" fmla="*/ 632 w 1064"/>
                  <a:gd name="T11" fmla="*/ 27 h 403"/>
                  <a:gd name="T12" fmla="*/ 840 w 1064"/>
                  <a:gd name="T13" fmla="*/ 195 h 403"/>
                  <a:gd name="T14" fmla="*/ 1016 w 1064"/>
                  <a:gd name="T15" fmla="*/ 363 h 403"/>
                  <a:gd name="T16" fmla="*/ 1064 w 1064"/>
                  <a:gd name="T17" fmla="*/ 403 h 4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64"/>
                  <a:gd name="T28" fmla="*/ 0 h 403"/>
                  <a:gd name="T29" fmla="*/ 1064 w 1064"/>
                  <a:gd name="T30" fmla="*/ 403 h 4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64" h="403">
                    <a:moveTo>
                      <a:pt x="0" y="403"/>
                    </a:moveTo>
                    <a:cubicBezTo>
                      <a:pt x="34" y="385"/>
                      <a:pt x="69" y="368"/>
                      <a:pt x="104" y="339"/>
                    </a:cubicBezTo>
                    <a:cubicBezTo>
                      <a:pt x="139" y="310"/>
                      <a:pt x="173" y="264"/>
                      <a:pt x="208" y="227"/>
                    </a:cubicBezTo>
                    <a:cubicBezTo>
                      <a:pt x="243" y="190"/>
                      <a:pt x="273" y="147"/>
                      <a:pt x="312" y="115"/>
                    </a:cubicBezTo>
                    <a:cubicBezTo>
                      <a:pt x="351" y="83"/>
                      <a:pt x="387" y="50"/>
                      <a:pt x="440" y="35"/>
                    </a:cubicBezTo>
                    <a:cubicBezTo>
                      <a:pt x="493" y="20"/>
                      <a:pt x="565" y="0"/>
                      <a:pt x="632" y="27"/>
                    </a:cubicBezTo>
                    <a:cubicBezTo>
                      <a:pt x="699" y="54"/>
                      <a:pt x="776" y="139"/>
                      <a:pt x="840" y="195"/>
                    </a:cubicBezTo>
                    <a:cubicBezTo>
                      <a:pt x="904" y="251"/>
                      <a:pt x="979" y="328"/>
                      <a:pt x="1016" y="363"/>
                    </a:cubicBezTo>
                    <a:cubicBezTo>
                      <a:pt x="1053" y="398"/>
                      <a:pt x="1058" y="400"/>
                      <a:pt x="1064" y="40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35" name="Line 48"/>
            <p:cNvSpPr>
              <a:spLocks noChangeShapeType="1"/>
            </p:cNvSpPr>
            <p:nvPr/>
          </p:nvSpPr>
          <p:spPr bwMode="auto">
            <a:xfrm>
              <a:off x="2501900" y="5511800"/>
              <a:ext cx="2273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08" name="Text Box 49"/>
          <p:cNvSpPr txBox="1">
            <a:spLocks noChangeArrowheads="1"/>
          </p:cNvSpPr>
          <p:nvPr/>
        </p:nvSpPr>
        <p:spPr bwMode="auto">
          <a:xfrm>
            <a:off x="327025" y="6126163"/>
            <a:ext cx="3544888" cy="369887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All distributions remain Gaussian</a:t>
            </a:r>
          </a:p>
        </p:txBody>
      </p:sp>
      <p:sp>
        <p:nvSpPr>
          <p:cNvPr id="25609" name="Line 55"/>
          <p:cNvSpPr>
            <a:spLocks noChangeShapeType="1"/>
          </p:cNvSpPr>
          <p:nvPr/>
        </p:nvSpPr>
        <p:spPr bwMode="auto">
          <a:xfrm>
            <a:off x="4333875" y="2514600"/>
            <a:ext cx="0" cy="321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0" name="Line 56"/>
          <p:cNvSpPr>
            <a:spLocks noChangeShapeType="1"/>
          </p:cNvSpPr>
          <p:nvPr/>
        </p:nvSpPr>
        <p:spPr bwMode="auto">
          <a:xfrm>
            <a:off x="-9525" y="2514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1" name="Text Box 57"/>
          <p:cNvSpPr txBox="1">
            <a:spLocks noChangeArrowheads="1"/>
          </p:cNvSpPr>
          <p:nvPr/>
        </p:nvSpPr>
        <p:spPr bwMode="auto">
          <a:xfrm>
            <a:off x="38100" y="16875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b="1">
                <a:latin typeface="Arial" charset="0"/>
              </a:rPr>
              <a:t>(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 b="1">
                <a:latin typeface="Arial" charset="0"/>
              </a:rPr>
              <a:t>)</a:t>
            </a:r>
            <a:r>
              <a:rPr lang="en-US" altLang="en-US" sz="2000">
                <a:latin typeface="Symbol" pitchFamily="18" charset="2"/>
              </a:rPr>
              <a:t>  =</a:t>
            </a:r>
            <a:endParaRPr lang="en-US" altLang="en-US" sz="1800">
              <a:latin typeface="Arial" charset="0"/>
            </a:endParaRPr>
          </a:p>
        </p:txBody>
      </p:sp>
      <p:grpSp>
        <p:nvGrpSpPr>
          <p:cNvPr id="25612" name="Group 58"/>
          <p:cNvGrpSpPr>
            <a:grpSpLocks/>
          </p:cNvGrpSpPr>
          <p:nvPr/>
        </p:nvGrpSpPr>
        <p:grpSpPr bwMode="auto">
          <a:xfrm>
            <a:off x="638175" y="1493838"/>
            <a:ext cx="1155700" cy="639762"/>
            <a:chOff x="3000" y="917"/>
            <a:chExt cx="1192" cy="403"/>
          </a:xfrm>
        </p:grpSpPr>
        <p:sp>
          <p:nvSpPr>
            <p:cNvPr id="25631" name="Line 59"/>
            <p:cNvSpPr>
              <a:spLocks noChangeShapeType="1"/>
            </p:cNvSpPr>
            <p:nvPr/>
          </p:nvSpPr>
          <p:spPr bwMode="auto">
            <a:xfrm>
              <a:off x="3000" y="1320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2" name="Freeform 60"/>
            <p:cNvSpPr>
              <a:spLocks/>
            </p:cNvSpPr>
            <p:nvPr/>
          </p:nvSpPr>
          <p:spPr bwMode="auto">
            <a:xfrm>
              <a:off x="3096" y="917"/>
              <a:ext cx="1064" cy="403"/>
            </a:xfrm>
            <a:custGeom>
              <a:avLst/>
              <a:gdLst>
                <a:gd name="T0" fmla="*/ 0 w 1064"/>
                <a:gd name="T1" fmla="*/ 403 h 403"/>
                <a:gd name="T2" fmla="*/ 104 w 1064"/>
                <a:gd name="T3" fmla="*/ 339 h 403"/>
                <a:gd name="T4" fmla="*/ 208 w 1064"/>
                <a:gd name="T5" fmla="*/ 227 h 403"/>
                <a:gd name="T6" fmla="*/ 312 w 1064"/>
                <a:gd name="T7" fmla="*/ 115 h 403"/>
                <a:gd name="T8" fmla="*/ 440 w 1064"/>
                <a:gd name="T9" fmla="*/ 35 h 403"/>
                <a:gd name="T10" fmla="*/ 632 w 1064"/>
                <a:gd name="T11" fmla="*/ 27 h 403"/>
                <a:gd name="T12" fmla="*/ 840 w 1064"/>
                <a:gd name="T13" fmla="*/ 195 h 403"/>
                <a:gd name="T14" fmla="*/ 1016 w 1064"/>
                <a:gd name="T15" fmla="*/ 363 h 403"/>
                <a:gd name="T16" fmla="*/ 1064 w 1064"/>
                <a:gd name="T17" fmla="*/ 403 h 4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4"/>
                <a:gd name="T28" fmla="*/ 0 h 403"/>
                <a:gd name="T29" fmla="*/ 1064 w 1064"/>
                <a:gd name="T30" fmla="*/ 403 h 4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4" h="403">
                  <a:moveTo>
                    <a:pt x="0" y="403"/>
                  </a:moveTo>
                  <a:cubicBezTo>
                    <a:pt x="34" y="385"/>
                    <a:pt x="69" y="368"/>
                    <a:pt x="104" y="339"/>
                  </a:cubicBezTo>
                  <a:cubicBezTo>
                    <a:pt x="139" y="310"/>
                    <a:pt x="173" y="264"/>
                    <a:pt x="208" y="227"/>
                  </a:cubicBezTo>
                  <a:cubicBezTo>
                    <a:pt x="243" y="190"/>
                    <a:pt x="273" y="147"/>
                    <a:pt x="312" y="115"/>
                  </a:cubicBezTo>
                  <a:cubicBezTo>
                    <a:pt x="351" y="83"/>
                    <a:pt x="387" y="50"/>
                    <a:pt x="440" y="35"/>
                  </a:cubicBezTo>
                  <a:cubicBezTo>
                    <a:pt x="493" y="20"/>
                    <a:pt x="565" y="0"/>
                    <a:pt x="632" y="27"/>
                  </a:cubicBezTo>
                  <a:cubicBezTo>
                    <a:pt x="699" y="54"/>
                    <a:pt x="776" y="139"/>
                    <a:pt x="840" y="195"/>
                  </a:cubicBezTo>
                  <a:cubicBezTo>
                    <a:pt x="904" y="251"/>
                    <a:pt x="979" y="328"/>
                    <a:pt x="1016" y="363"/>
                  </a:cubicBezTo>
                  <a:cubicBezTo>
                    <a:pt x="1053" y="398"/>
                    <a:pt x="1058" y="400"/>
                    <a:pt x="1064" y="4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13" name="Text Box 61"/>
          <p:cNvSpPr txBox="1">
            <a:spLocks noChangeArrowheads="1"/>
          </p:cNvSpPr>
          <p:nvPr/>
        </p:nvSpPr>
        <p:spPr bwMode="auto">
          <a:xfrm>
            <a:off x="1854200" y="1684338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b="1">
                <a:latin typeface="Arial" charset="0"/>
              </a:rPr>
              <a:t>(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 i="1">
                <a:latin typeface="Arial" charset="0"/>
              </a:rPr>
              <a:t>|s</a:t>
            </a:r>
            <a:r>
              <a:rPr lang="en-US" altLang="en-US" sz="1800" baseline="-25000">
                <a:latin typeface="Arial" charset="0"/>
              </a:rPr>
              <a:t>t-1</a:t>
            </a:r>
            <a:r>
              <a:rPr lang="en-US" altLang="en-US" sz="1800" b="1">
                <a:latin typeface="Arial" charset="0"/>
              </a:rPr>
              <a:t>)</a:t>
            </a:r>
            <a:r>
              <a:rPr lang="en-US" altLang="en-US" sz="2000">
                <a:latin typeface="Symbol" pitchFamily="18" charset="2"/>
              </a:rPr>
              <a:t>  =</a:t>
            </a:r>
          </a:p>
        </p:txBody>
      </p:sp>
      <p:grpSp>
        <p:nvGrpSpPr>
          <p:cNvPr id="25614" name="Group 62"/>
          <p:cNvGrpSpPr>
            <a:grpSpLocks/>
          </p:cNvGrpSpPr>
          <p:nvPr/>
        </p:nvGrpSpPr>
        <p:grpSpPr bwMode="auto">
          <a:xfrm>
            <a:off x="2911475" y="1493838"/>
            <a:ext cx="1155700" cy="639762"/>
            <a:chOff x="3000" y="917"/>
            <a:chExt cx="1192" cy="403"/>
          </a:xfrm>
        </p:grpSpPr>
        <p:sp>
          <p:nvSpPr>
            <p:cNvPr id="25629" name="Line 63"/>
            <p:cNvSpPr>
              <a:spLocks noChangeShapeType="1"/>
            </p:cNvSpPr>
            <p:nvPr/>
          </p:nvSpPr>
          <p:spPr bwMode="auto">
            <a:xfrm>
              <a:off x="3000" y="1320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30" name="Freeform 64"/>
            <p:cNvSpPr>
              <a:spLocks/>
            </p:cNvSpPr>
            <p:nvPr/>
          </p:nvSpPr>
          <p:spPr bwMode="auto">
            <a:xfrm>
              <a:off x="3096" y="917"/>
              <a:ext cx="1064" cy="403"/>
            </a:xfrm>
            <a:custGeom>
              <a:avLst/>
              <a:gdLst>
                <a:gd name="T0" fmla="*/ 0 w 1064"/>
                <a:gd name="T1" fmla="*/ 403 h 403"/>
                <a:gd name="T2" fmla="*/ 104 w 1064"/>
                <a:gd name="T3" fmla="*/ 339 h 403"/>
                <a:gd name="T4" fmla="*/ 208 w 1064"/>
                <a:gd name="T5" fmla="*/ 227 h 403"/>
                <a:gd name="T6" fmla="*/ 312 w 1064"/>
                <a:gd name="T7" fmla="*/ 115 h 403"/>
                <a:gd name="T8" fmla="*/ 440 w 1064"/>
                <a:gd name="T9" fmla="*/ 35 h 403"/>
                <a:gd name="T10" fmla="*/ 632 w 1064"/>
                <a:gd name="T11" fmla="*/ 27 h 403"/>
                <a:gd name="T12" fmla="*/ 840 w 1064"/>
                <a:gd name="T13" fmla="*/ 195 h 403"/>
                <a:gd name="T14" fmla="*/ 1016 w 1064"/>
                <a:gd name="T15" fmla="*/ 363 h 403"/>
                <a:gd name="T16" fmla="*/ 1064 w 1064"/>
                <a:gd name="T17" fmla="*/ 403 h 4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4"/>
                <a:gd name="T28" fmla="*/ 0 h 403"/>
                <a:gd name="T29" fmla="*/ 1064 w 1064"/>
                <a:gd name="T30" fmla="*/ 403 h 4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4" h="403">
                  <a:moveTo>
                    <a:pt x="0" y="403"/>
                  </a:moveTo>
                  <a:cubicBezTo>
                    <a:pt x="34" y="385"/>
                    <a:pt x="69" y="368"/>
                    <a:pt x="104" y="339"/>
                  </a:cubicBezTo>
                  <a:cubicBezTo>
                    <a:pt x="139" y="310"/>
                    <a:pt x="173" y="264"/>
                    <a:pt x="208" y="227"/>
                  </a:cubicBezTo>
                  <a:cubicBezTo>
                    <a:pt x="243" y="190"/>
                    <a:pt x="273" y="147"/>
                    <a:pt x="312" y="115"/>
                  </a:cubicBezTo>
                  <a:cubicBezTo>
                    <a:pt x="351" y="83"/>
                    <a:pt x="387" y="50"/>
                    <a:pt x="440" y="35"/>
                  </a:cubicBezTo>
                  <a:cubicBezTo>
                    <a:pt x="493" y="20"/>
                    <a:pt x="565" y="0"/>
                    <a:pt x="632" y="27"/>
                  </a:cubicBezTo>
                  <a:cubicBezTo>
                    <a:pt x="699" y="54"/>
                    <a:pt x="776" y="139"/>
                    <a:pt x="840" y="195"/>
                  </a:cubicBezTo>
                  <a:cubicBezTo>
                    <a:pt x="904" y="251"/>
                    <a:pt x="979" y="328"/>
                    <a:pt x="1016" y="363"/>
                  </a:cubicBezTo>
                  <a:cubicBezTo>
                    <a:pt x="1053" y="398"/>
                    <a:pt x="1058" y="400"/>
                    <a:pt x="1064" y="4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15" name="Text Box 65"/>
          <p:cNvSpPr txBox="1">
            <a:spLocks noChangeArrowheads="1"/>
          </p:cNvSpPr>
          <p:nvPr/>
        </p:nvSpPr>
        <p:spPr bwMode="auto">
          <a:xfrm>
            <a:off x="4305300" y="1684338"/>
            <a:ext cx="114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b="1">
                <a:latin typeface="Arial" charset="0"/>
              </a:rPr>
              <a:t>(</a:t>
            </a:r>
            <a:r>
              <a:rPr lang="en-US" altLang="en-US" sz="1800">
                <a:latin typeface="Arial" charset="0"/>
              </a:rPr>
              <a:t>O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 i="1">
                <a:latin typeface="Arial" charset="0"/>
              </a:rPr>
              <a:t>|s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 b="1">
                <a:latin typeface="Arial" charset="0"/>
              </a:rPr>
              <a:t>)</a:t>
            </a:r>
            <a:r>
              <a:rPr lang="en-US" altLang="en-US" sz="2000">
                <a:latin typeface="Symbol" pitchFamily="18" charset="2"/>
              </a:rPr>
              <a:t>  =</a:t>
            </a:r>
          </a:p>
        </p:txBody>
      </p:sp>
      <p:sp>
        <p:nvSpPr>
          <p:cNvPr id="25616" name="Text Box 69"/>
          <p:cNvSpPr txBox="1">
            <a:spLocks noChangeArrowheads="1"/>
          </p:cNvSpPr>
          <p:nvPr/>
        </p:nvSpPr>
        <p:spPr bwMode="auto">
          <a:xfrm>
            <a:off x="4826000" y="2586038"/>
            <a:ext cx="1449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b="1">
                <a:latin typeface="Arial" charset="0"/>
              </a:rPr>
              <a:t>(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 baseline="-25000">
                <a:latin typeface="Arial" charset="0"/>
              </a:rPr>
              <a:t>0</a:t>
            </a:r>
            <a:r>
              <a:rPr lang="en-US" altLang="en-US" sz="1800" b="1">
                <a:latin typeface="Arial" charset="0"/>
              </a:rPr>
              <a:t>)</a:t>
            </a:r>
            <a:r>
              <a:rPr lang="en-US" altLang="en-US" sz="2000">
                <a:latin typeface="Symbol" pitchFamily="18" charset="2"/>
              </a:rPr>
              <a:t>  = </a:t>
            </a: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b="1">
                <a:latin typeface="Arial" charset="0"/>
              </a:rPr>
              <a:t>(</a:t>
            </a:r>
            <a:r>
              <a:rPr lang="en-US" altLang="en-US" sz="1800" i="1">
                <a:latin typeface="Arial" charset="0"/>
              </a:rPr>
              <a:t>s</a:t>
            </a:r>
            <a:r>
              <a:rPr lang="en-US" altLang="en-US" sz="1800" b="1">
                <a:latin typeface="Arial" charset="0"/>
              </a:rPr>
              <a:t>)</a:t>
            </a:r>
            <a:endParaRPr lang="en-US" altLang="en-US" sz="1800">
              <a:latin typeface="Arial" charset="0"/>
            </a:endParaRPr>
          </a:p>
        </p:txBody>
      </p:sp>
      <p:grpSp>
        <p:nvGrpSpPr>
          <p:cNvPr id="25617" name="Group 70"/>
          <p:cNvGrpSpPr>
            <a:grpSpLocks/>
          </p:cNvGrpSpPr>
          <p:nvPr/>
        </p:nvGrpSpPr>
        <p:grpSpPr bwMode="auto">
          <a:xfrm>
            <a:off x="1527175" y="2586038"/>
            <a:ext cx="673100" cy="371475"/>
            <a:chOff x="3000" y="917"/>
            <a:chExt cx="1192" cy="403"/>
          </a:xfrm>
        </p:grpSpPr>
        <p:sp>
          <p:nvSpPr>
            <p:cNvPr id="25627" name="Line 71"/>
            <p:cNvSpPr>
              <a:spLocks noChangeShapeType="1"/>
            </p:cNvSpPr>
            <p:nvPr/>
          </p:nvSpPr>
          <p:spPr bwMode="auto">
            <a:xfrm>
              <a:off x="3000" y="1320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8" name="Freeform 72"/>
            <p:cNvSpPr>
              <a:spLocks/>
            </p:cNvSpPr>
            <p:nvPr/>
          </p:nvSpPr>
          <p:spPr bwMode="auto">
            <a:xfrm>
              <a:off x="3096" y="917"/>
              <a:ext cx="1064" cy="403"/>
            </a:xfrm>
            <a:custGeom>
              <a:avLst/>
              <a:gdLst>
                <a:gd name="T0" fmla="*/ 0 w 1064"/>
                <a:gd name="T1" fmla="*/ 403 h 403"/>
                <a:gd name="T2" fmla="*/ 104 w 1064"/>
                <a:gd name="T3" fmla="*/ 339 h 403"/>
                <a:gd name="T4" fmla="*/ 208 w 1064"/>
                <a:gd name="T5" fmla="*/ 227 h 403"/>
                <a:gd name="T6" fmla="*/ 312 w 1064"/>
                <a:gd name="T7" fmla="*/ 115 h 403"/>
                <a:gd name="T8" fmla="*/ 440 w 1064"/>
                <a:gd name="T9" fmla="*/ 35 h 403"/>
                <a:gd name="T10" fmla="*/ 632 w 1064"/>
                <a:gd name="T11" fmla="*/ 27 h 403"/>
                <a:gd name="T12" fmla="*/ 840 w 1064"/>
                <a:gd name="T13" fmla="*/ 195 h 403"/>
                <a:gd name="T14" fmla="*/ 1016 w 1064"/>
                <a:gd name="T15" fmla="*/ 363 h 403"/>
                <a:gd name="T16" fmla="*/ 1064 w 1064"/>
                <a:gd name="T17" fmla="*/ 403 h 4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4"/>
                <a:gd name="T28" fmla="*/ 0 h 403"/>
                <a:gd name="T29" fmla="*/ 1064 w 1064"/>
                <a:gd name="T30" fmla="*/ 403 h 4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4" h="403">
                  <a:moveTo>
                    <a:pt x="0" y="403"/>
                  </a:moveTo>
                  <a:cubicBezTo>
                    <a:pt x="34" y="385"/>
                    <a:pt x="69" y="368"/>
                    <a:pt x="104" y="339"/>
                  </a:cubicBezTo>
                  <a:cubicBezTo>
                    <a:pt x="139" y="310"/>
                    <a:pt x="173" y="264"/>
                    <a:pt x="208" y="227"/>
                  </a:cubicBezTo>
                  <a:cubicBezTo>
                    <a:pt x="243" y="190"/>
                    <a:pt x="273" y="147"/>
                    <a:pt x="312" y="115"/>
                  </a:cubicBezTo>
                  <a:cubicBezTo>
                    <a:pt x="351" y="83"/>
                    <a:pt x="387" y="50"/>
                    <a:pt x="440" y="35"/>
                  </a:cubicBezTo>
                  <a:cubicBezTo>
                    <a:pt x="493" y="20"/>
                    <a:pt x="565" y="0"/>
                    <a:pt x="632" y="27"/>
                  </a:cubicBezTo>
                  <a:cubicBezTo>
                    <a:pt x="699" y="54"/>
                    <a:pt x="776" y="139"/>
                    <a:pt x="840" y="195"/>
                  </a:cubicBezTo>
                  <a:cubicBezTo>
                    <a:pt x="904" y="251"/>
                    <a:pt x="979" y="328"/>
                    <a:pt x="1016" y="363"/>
                  </a:cubicBezTo>
                  <a:cubicBezTo>
                    <a:pt x="1053" y="398"/>
                    <a:pt x="1058" y="400"/>
                    <a:pt x="1064" y="4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18" name="Line 73"/>
          <p:cNvSpPr>
            <a:spLocks noChangeShapeType="1"/>
          </p:cNvSpPr>
          <p:nvPr/>
        </p:nvSpPr>
        <p:spPr bwMode="auto">
          <a:xfrm>
            <a:off x="2492375" y="2794000"/>
            <a:ext cx="227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9" name="Text Box 77"/>
          <p:cNvSpPr txBox="1">
            <a:spLocks noChangeArrowheads="1"/>
          </p:cNvSpPr>
          <p:nvPr/>
        </p:nvSpPr>
        <p:spPr bwMode="auto">
          <a:xfrm>
            <a:off x="711200" y="2112963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" charset="0"/>
              </a:rPr>
              <a:t>a priori</a:t>
            </a:r>
          </a:p>
        </p:txBody>
      </p:sp>
      <p:sp>
        <p:nvSpPr>
          <p:cNvPr id="25620" name="Text Box 78"/>
          <p:cNvSpPr txBox="1">
            <a:spLocks noChangeArrowheads="1"/>
          </p:cNvSpPr>
          <p:nvPr/>
        </p:nvSpPr>
        <p:spPr bwMode="auto">
          <a:xfrm>
            <a:off x="2743200" y="2112963"/>
            <a:ext cx="1817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Transition prob.</a:t>
            </a:r>
          </a:p>
        </p:txBody>
      </p:sp>
      <p:grpSp>
        <p:nvGrpSpPr>
          <p:cNvPr id="25621" name="Group 80"/>
          <p:cNvGrpSpPr>
            <a:grpSpLocks/>
          </p:cNvGrpSpPr>
          <p:nvPr/>
        </p:nvGrpSpPr>
        <p:grpSpPr bwMode="auto">
          <a:xfrm>
            <a:off x="5645150" y="1493838"/>
            <a:ext cx="1155700" cy="639762"/>
            <a:chOff x="3000" y="917"/>
            <a:chExt cx="1192" cy="403"/>
          </a:xfrm>
        </p:grpSpPr>
        <p:sp>
          <p:nvSpPr>
            <p:cNvPr id="25625" name="Line 81"/>
            <p:cNvSpPr>
              <a:spLocks noChangeShapeType="1"/>
            </p:cNvSpPr>
            <p:nvPr/>
          </p:nvSpPr>
          <p:spPr bwMode="auto">
            <a:xfrm>
              <a:off x="3000" y="1320"/>
              <a:ext cx="1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6" name="Freeform 82"/>
            <p:cNvSpPr>
              <a:spLocks/>
            </p:cNvSpPr>
            <p:nvPr/>
          </p:nvSpPr>
          <p:spPr bwMode="auto">
            <a:xfrm>
              <a:off x="3096" y="917"/>
              <a:ext cx="1064" cy="403"/>
            </a:xfrm>
            <a:custGeom>
              <a:avLst/>
              <a:gdLst>
                <a:gd name="T0" fmla="*/ 0 w 1064"/>
                <a:gd name="T1" fmla="*/ 403 h 403"/>
                <a:gd name="T2" fmla="*/ 104 w 1064"/>
                <a:gd name="T3" fmla="*/ 339 h 403"/>
                <a:gd name="T4" fmla="*/ 208 w 1064"/>
                <a:gd name="T5" fmla="*/ 227 h 403"/>
                <a:gd name="T6" fmla="*/ 312 w 1064"/>
                <a:gd name="T7" fmla="*/ 115 h 403"/>
                <a:gd name="T8" fmla="*/ 440 w 1064"/>
                <a:gd name="T9" fmla="*/ 35 h 403"/>
                <a:gd name="T10" fmla="*/ 632 w 1064"/>
                <a:gd name="T11" fmla="*/ 27 h 403"/>
                <a:gd name="T12" fmla="*/ 840 w 1064"/>
                <a:gd name="T13" fmla="*/ 195 h 403"/>
                <a:gd name="T14" fmla="*/ 1016 w 1064"/>
                <a:gd name="T15" fmla="*/ 363 h 403"/>
                <a:gd name="T16" fmla="*/ 1064 w 1064"/>
                <a:gd name="T17" fmla="*/ 403 h 4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4"/>
                <a:gd name="T28" fmla="*/ 0 h 403"/>
                <a:gd name="T29" fmla="*/ 1064 w 1064"/>
                <a:gd name="T30" fmla="*/ 403 h 4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4" h="403">
                  <a:moveTo>
                    <a:pt x="0" y="403"/>
                  </a:moveTo>
                  <a:cubicBezTo>
                    <a:pt x="34" y="385"/>
                    <a:pt x="69" y="368"/>
                    <a:pt x="104" y="339"/>
                  </a:cubicBezTo>
                  <a:cubicBezTo>
                    <a:pt x="139" y="310"/>
                    <a:pt x="173" y="264"/>
                    <a:pt x="208" y="227"/>
                  </a:cubicBezTo>
                  <a:cubicBezTo>
                    <a:pt x="243" y="190"/>
                    <a:pt x="273" y="147"/>
                    <a:pt x="312" y="115"/>
                  </a:cubicBezTo>
                  <a:cubicBezTo>
                    <a:pt x="351" y="83"/>
                    <a:pt x="387" y="50"/>
                    <a:pt x="440" y="35"/>
                  </a:cubicBezTo>
                  <a:cubicBezTo>
                    <a:pt x="493" y="20"/>
                    <a:pt x="565" y="0"/>
                    <a:pt x="632" y="27"/>
                  </a:cubicBezTo>
                  <a:cubicBezTo>
                    <a:pt x="699" y="54"/>
                    <a:pt x="776" y="139"/>
                    <a:pt x="840" y="195"/>
                  </a:cubicBezTo>
                  <a:cubicBezTo>
                    <a:pt x="904" y="251"/>
                    <a:pt x="979" y="328"/>
                    <a:pt x="1016" y="363"/>
                  </a:cubicBezTo>
                  <a:cubicBezTo>
                    <a:pt x="1053" y="398"/>
                    <a:pt x="1058" y="400"/>
                    <a:pt x="1064" y="40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622" name="Text Box 83"/>
          <p:cNvSpPr txBox="1">
            <a:spLocks noChangeArrowheads="1"/>
          </p:cNvSpPr>
          <p:nvPr/>
        </p:nvSpPr>
        <p:spPr bwMode="auto">
          <a:xfrm>
            <a:off x="5273675" y="2112963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State output prob</a:t>
            </a:r>
          </a:p>
        </p:txBody>
      </p:sp>
      <p:graphicFrame>
        <p:nvGraphicFramePr>
          <p:cNvPr id="25623" name="Object 6"/>
          <p:cNvGraphicFramePr>
            <a:graphicFrameLocks noChangeAspect="1"/>
          </p:cNvGraphicFramePr>
          <p:nvPr/>
        </p:nvGraphicFramePr>
        <p:xfrm>
          <a:off x="7048500" y="1198563"/>
          <a:ext cx="1846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4"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1198563"/>
                        <a:ext cx="1846263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7"/>
          <p:cNvGraphicFramePr>
            <a:graphicFrameLocks noChangeAspect="1"/>
          </p:cNvGraphicFramePr>
          <p:nvPr/>
        </p:nvGraphicFramePr>
        <p:xfrm>
          <a:off x="7097713" y="603250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5" name="Equation" r:id="rId9" imgW="876300" imgH="228600" progId="Equation.3">
                  <p:embed/>
                </p:oleObj>
              </mc:Choice>
              <mc:Fallback>
                <p:oleObj name="Equation" r:id="rId9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3" y="603250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Problems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620963"/>
            <a:ext cx="8229600" cy="3551237"/>
          </a:xfrm>
        </p:spPr>
        <p:txBody>
          <a:bodyPr/>
          <a:lstStyle/>
          <a:p>
            <a:pPr eaLnBrk="1" hangingPunct="1"/>
            <a:r>
              <a:rPr lang="en-US" altLang="en-US" dirty="0"/>
              <a:t>Nonlinear f() and/or g() : The Gaussian assumption breaks down</a:t>
            </a:r>
          </a:p>
          <a:p>
            <a:pPr lvl="1" eaLnBrk="1" hangingPunct="1"/>
            <a:r>
              <a:rPr lang="en-US" altLang="en-US" dirty="0"/>
              <a:t>Conventional </a:t>
            </a:r>
            <a:r>
              <a:rPr lang="en-US" altLang="en-US" dirty="0" err="1"/>
              <a:t>Kalman</a:t>
            </a:r>
            <a:r>
              <a:rPr lang="en-US" altLang="en-US" dirty="0"/>
              <a:t> update rules are no longer valid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9A40A-1181-4761-958B-7017BC9D0F50}" type="slidenum">
              <a:rPr lang="en-US" altLang="en-US"/>
              <a:pPr>
                <a:defRPr/>
              </a:pPr>
              <a:t>108</a:t>
            </a:fld>
            <a:endParaRPr lang="en-US" altLang="en-US"/>
          </a:p>
        </p:txBody>
      </p:sp>
      <p:graphicFrame>
        <p:nvGraphicFramePr>
          <p:cNvPr id="26630" name="Object 2"/>
          <p:cNvGraphicFramePr>
            <a:graphicFrameLocks noChangeAspect="1"/>
          </p:cNvGraphicFramePr>
          <p:nvPr/>
        </p:nvGraphicFramePr>
        <p:xfrm>
          <a:off x="2789238" y="176530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765300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3"/>
          <p:cNvGraphicFramePr>
            <a:graphicFrameLocks noChangeAspect="1"/>
          </p:cNvGraphicFramePr>
          <p:nvPr/>
        </p:nvGraphicFramePr>
        <p:xfrm>
          <a:off x="2763838" y="1079500"/>
          <a:ext cx="2271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079500"/>
                        <a:ext cx="2271712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4349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"/>
            <a:ext cx="8229600" cy="889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The problem with non-linear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8525"/>
            <a:ext cx="8229600" cy="294798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Estimation requires knowledge of </a:t>
            </a:r>
            <a:r>
              <a:rPr lang="en-US" dirty="0">
                <a:latin typeface="Times"/>
              </a:rPr>
              <a:t>P(</a:t>
            </a:r>
            <a:r>
              <a:rPr lang="en-US" dirty="0" err="1">
                <a:latin typeface="Times"/>
              </a:rPr>
              <a:t>o|s</a:t>
            </a:r>
            <a:r>
              <a:rPr lang="en-US" dirty="0">
                <a:latin typeface="Times"/>
              </a:rPr>
              <a:t>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Difficult to estimate for nonlinear </a:t>
            </a:r>
            <a:r>
              <a:rPr lang="en-US" dirty="0">
                <a:latin typeface="Times"/>
              </a:rPr>
              <a:t>g()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Even if it can be estimated, may not be tractable with update loop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Estimation also requires knowledge of </a:t>
            </a:r>
            <a:r>
              <a:rPr lang="en-US" dirty="0">
                <a:latin typeface="Times"/>
              </a:rPr>
              <a:t>P(s</a:t>
            </a:r>
            <a:r>
              <a:rPr lang="en-US" baseline="-25000" dirty="0">
                <a:latin typeface="Times"/>
              </a:rPr>
              <a:t>t</a:t>
            </a:r>
            <a:r>
              <a:rPr lang="en-US" dirty="0">
                <a:latin typeface="Times"/>
              </a:rPr>
              <a:t>|s</a:t>
            </a:r>
            <a:r>
              <a:rPr lang="en-US" baseline="-25000" dirty="0">
                <a:latin typeface="Times"/>
              </a:rPr>
              <a:t>t-1</a:t>
            </a:r>
            <a:r>
              <a:rPr lang="en-US" dirty="0">
                <a:latin typeface="Times"/>
              </a:rPr>
              <a:t>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Difficult for nonlinear </a:t>
            </a:r>
            <a:r>
              <a:rPr lang="en-US" dirty="0">
                <a:latin typeface="Times"/>
              </a:rPr>
              <a:t>f()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May not be amenable to closed form integration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44D81-D9B6-4D62-8D33-2D2603C425C6}" type="slidenum">
              <a:rPr lang="en-US" altLang="en-US"/>
              <a:pPr>
                <a:defRPr/>
              </a:pPr>
              <a:t>109</a:t>
            </a:fld>
            <a:endParaRPr lang="en-US" altLang="en-US"/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3651250" y="1279525"/>
          <a:ext cx="44545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4" name="Equation" r:id="rId3" imgW="2565400" imgH="469900" progId="Equation.3">
                  <p:embed/>
                </p:oleObj>
              </mc:Choice>
              <mc:Fallback>
                <p:oleObj name="Equation" r:id="rId3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279525"/>
                        <a:ext cx="44545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3"/>
          <p:cNvGraphicFramePr>
            <a:graphicFrameLocks noChangeAspect="1"/>
          </p:cNvGraphicFramePr>
          <p:nvPr/>
        </p:nvGraphicFramePr>
        <p:xfrm>
          <a:off x="3676650" y="2470150"/>
          <a:ext cx="431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" name="Equation" r:id="rId5" imgW="2070100" imgH="228600" progId="Equation.3">
                  <p:embed/>
                </p:oleObj>
              </mc:Choice>
              <mc:Fallback>
                <p:oleObj name="Equation" r:id="rId5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470150"/>
                        <a:ext cx="4318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2"/>
          <p:cNvGraphicFramePr>
            <a:graphicFrameLocks noChangeAspect="1"/>
          </p:cNvGraphicFramePr>
          <p:nvPr/>
        </p:nvGraphicFramePr>
        <p:xfrm>
          <a:off x="577850" y="2106613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6"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106613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3"/>
          <p:cNvGraphicFramePr>
            <a:graphicFrameLocks noChangeAspect="1"/>
          </p:cNvGraphicFramePr>
          <p:nvPr/>
        </p:nvGraphicFramePr>
        <p:xfrm>
          <a:off x="552450" y="1420813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7" name="Equation" r:id="rId9" imgW="889000" imgH="228600" progId="Equation.3">
                  <p:embed/>
                </p:oleObj>
              </mc:Choice>
              <mc:Fallback>
                <p:oleObj name="Equation" r:id="rId9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420813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4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02813" y="4858594"/>
            <a:ext cx="6267229" cy="5595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88107" y="3452875"/>
            <a:ext cx="5022377" cy="5322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967" y="1023582"/>
            <a:ext cx="8256895" cy="1523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Background:</a:t>
            </a:r>
            <a:r>
              <a:rPr lang="en-US" dirty="0">
                <a:solidFill>
                  <a:srgbClr val="0000CC"/>
                </a:solidFill>
              </a:rPr>
              <a:t> Sum of Gaussian RVs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</p:spPr>
            <p:txBody>
              <a:bodyPr/>
              <a:lstStyle/>
              <a:p>
                <a:r>
                  <a:rPr lang="en-US" dirty="0"/>
                  <a:t>The conditional probability of </a:t>
                </a:r>
                <a:r>
                  <a:rPr lang="en-US" i="1" dirty="0"/>
                  <a:t>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4"/>
                <a:endParaRPr lang="en-US" dirty="0"/>
              </a:p>
              <a:p>
                <a:r>
                  <a:rPr lang="en-US" dirty="0"/>
                  <a:t>The overall probability of </a:t>
                </a:r>
                <a:r>
                  <a:rPr lang="en-US" i="1" dirty="0"/>
                  <a:t>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  <m:r>
                            <a:rPr lang="el-GR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  <a:blipFill rotWithShape="1">
                <a:blip r:embed="rId2"/>
                <a:stretch>
                  <a:fillRect l="-1630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latin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2756678" y="1624085"/>
            <a:ext cx="1910856" cy="33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04514" y="1624085"/>
            <a:ext cx="1480221" cy="33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218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problem with nonlinearity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43545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PDF may not have a closed form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Even if a closed form exists initially, it will typically become intractable very quickly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FA8F9-7C33-4404-892E-7D3B7D608E4F}" type="slidenum">
              <a:rPr lang="en-US" altLang="en-US"/>
              <a:pPr>
                <a:defRPr/>
              </a:pPr>
              <a:t>110</a:t>
            </a:fld>
            <a:endParaRPr lang="en-US" altLang="en-US"/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654300" y="2716213"/>
          <a:ext cx="34877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3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716213"/>
                        <a:ext cx="3487738" cy="860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3081338" y="3716338"/>
          <a:ext cx="26511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4" name="Equation" r:id="rId5" imgW="2146300" imgH="1016000" progId="Equation.3">
                  <p:embed/>
                </p:oleObj>
              </mc:Choice>
              <mc:Fallback>
                <p:oleObj name="Equation" r:id="rId5" imgW="21463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716338"/>
                        <a:ext cx="2651125" cy="1255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"/>
          <p:cNvGraphicFramePr>
            <a:graphicFrameLocks noChangeAspect="1"/>
          </p:cNvGraphicFramePr>
          <p:nvPr/>
        </p:nvGraphicFramePr>
        <p:xfrm>
          <a:off x="3101975" y="120650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5"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206500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4550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Example: a simple nonlinearity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3070225"/>
            <a:ext cx="8229600" cy="3101975"/>
          </a:xfrm>
        </p:spPr>
        <p:txBody>
          <a:bodyPr/>
          <a:lstStyle/>
          <a:p>
            <a:pPr eaLnBrk="1" hangingPunct="1"/>
            <a:r>
              <a:rPr lang="en-US" altLang="en-US"/>
              <a:t>P(o|s) = ?</a:t>
            </a:r>
          </a:p>
          <a:p>
            <a:pPr lvl="1" eaLnBrk="1" hangingPunct="1"/>
            <a:r>
              <a:rPr lang="en-US" altLang="en-US"/>
              <a:t>Assume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 is Gaussian</a:t>
            </a:r>
          </a:p>
          <a:p>
            <a:pPr lvl="1" eaLnBrk="1" hangingPunct="1"/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/>
              <a:t>(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) =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US" altLang="en-US"/>
              <a:t>(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; </a:t>
            </a:r>
            <a:r>
              <a:rPr lang="en-US" altLang="en-US">
                <a:latin typeface="Symbol" pitchFamily="18" charset="2"/>
              </a:rPr>
              <a:t>m</a:t>
            </a:r>
            <a:r>
              <a:rPr lang="en-US" altLang="en-US" baseline="-25000">
                <a:latin typeface="Symbol" pitchFamily="18" charset="2"/>
              </a:rPr>
              <a:t>g</a:t>
            </a:r>
            <a:r>
              <a:rPr lang="en-US" altLang="en-US"/>
              <a:t>, </a:t>
            </a:r>
            <a:r>
              <a:rPr lang="en-US" altLang="en-US">
                <a:latin typeface="Symbol" pitchFamily="18" charset="2"/>
              </a:rPr>
              <a:t>Q</a:t>
            </a:r>
            <a:r>
              <a:rPr lang="en-US" altLang="en-US" baseline="-25000">
                <a:latin typeface="Symbol" pitchFamily="18" charset="2"/>
              </a:rPr>
              <a:t>g</a:t>
            </a:r>
            <a:r>
              <a:rPr lang="en-US" altLang="en-US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5DBF3-62A7-4C2F-813E-657076D12DBF}" type="slidenum">
              <a:rPr lang="en-US" altLang="en-US"/>
              <a:pPr>
                <a:defRPr/>
              </a:pPr>
              <a:t>111</a:t>
            </a:fld>
            <a:endParaRPr lang="en-US" altLang="en-US"/>
          </a:p>
        </p:txBody>
      </p:sp>
      <p:graphicFrame>
        <p:nvGraphicFramePr>
          <p:cNvPr id="30726" name="Object 2"/>
          <p:cNvGraphicFramePr>
            <a:graphicFrameLocks noChangeAspect="1"/>
          </p:cNvGraphicFramePr>
          <p:nvPr/>
        </p:nvGraphicFramePr>
        <p:xfrm>
          <a:off x="1309688" y="1457325"/>
          <a:ext cx="3473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7" name="Equation" r:id="rId3" imgW="1358310" imgH="203112" progId="Equation.3">
                  <p:embed/>
                </p:oleObj>
              </mc:Choice>
              <mc:Fallback>
                <p:oleObj name="Equation" r:id="rId3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457325"/>
                        <a:ext cx="3473450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5216525" y="992188"/>
            <a:ext cx="251936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5881688" y="2797175"/>
            <a:ext cx="85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itchFamily="18" charset="2"/>
              </a:rPr>
              <a:t>g=0  </a:t>
            </a:r>
            <a:r>
              <a:rPr lang="en-US" altLang="en-US" sz="1800">
                <a:latin typeface="Arial" charset="0"/>
              </a:rPr>
              <a:t>; 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en-US" sz="18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72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Example: a simple nonlinearity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2619375"/>
            <a:ext cx="8229600" cy="3101975"/>
          </a:xfrm>
        </p:spPr>
        <p:txBody>
          <a:bodyPr/>
          <a:lstStyle/>
          <a:p>
            <a:pPr eaLnBrk="1" hangingPunct="1"/>
            <a:r>
              <a:rPr lang="en-US" altLang="en-US"/>
              <a:t>P(o|s) =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94B49-092A-438D-A837-8EA135C273A0}" type="slidenum">
              <a:rPr lang="en-US" altLang="en-US"/>
              <a:pPr>
                <a:defRPr/>
              </a:pPr>
              <a:t>112</a:t>
            </a:fld>
            <a:endParaRPr lang="en-US" altLang="en-US"/>
          </a:p>
        </p:txBody>
      </p:sp>
      <p:pic>
        <p:nvPicPr>
          <p:cNvPr id="31750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5216525" y="992188"/>
            <a:ext cx="251936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2060575" y="3963988"/>
          <a:ext cx="43799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1" name="Equation" r:id="rId4" imgW="1714500" imgH="241300" progId="Equation.3">
                  <p:embed/>
                </p:oleObj>
              </mc:Choice>
              <mc:Fallback>
                <p:oleObj name="Equation" r:id="rId4" imgW="1714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963988"/>
                        <a:ext cx="4379913" cy="617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2"/>
          <p:cNvGraphicFramePr>
            <a:graphicFrameLocks noChangeAspect="1"/>
          </p:cNvGraphicFramePr>
          <p:nvPr/>
        </p:nvGraphicFramePr>
        <p:xfrm>
          <a:off x="1185863" y="5013325"/>
          <a:ext cx="73025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2" name="Equation" r:id="rId6" imgW="2857500" imgH="241300" progId="Equation.3">
                  <p:embed/>
                </p:oleObj>
              </mc:Choice>
              <mc:Fallback>
                <p:oleObj name="Equation" r:id="rId6" imgW="285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013325"/>
                        <a:ext cx="7302500" cy="617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2"/>
          <p:cNvGraphicFramePr>
            <a:graphicFrameLocks noChangeAspect="1"/>
          </p:cNvGraphicFramePr>
          <p:nvPr/>
        </p:nvGraphicFramePr>
        <p:xfrm>
          <a:off x="1309688" y="1457325"/>
          <a:ext cx="3473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3" name="Equation" r:id="rId8" imgW="1358310" imgH="203112" progId="Equation.3">
                  <p:embed/>
                </p:oleObj>
              </mc:Choice>
              <mc:Fallback>
                <p:oleObj name="Equation" r:id="rId8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457325"/>
                        <a:ext cx="3473450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Box 9"/>
          <p:cNvSpPr txBox="1">
            <a:spLocks noChangeArrowheads="1"/>
          </p:cNvSpPr>
          <p:nvPr/>
        </p:nvSpPr>
        <p:spPr bwMode="auto">
          <a:xfrm>
            <a:off x="5881688" y="2797175"/>
            <a:ext cx="85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itchFamily="18" charset="2"/>
              </a:rPr>
              <a:t>g=0  </a:t>
            </a:r>
            <a:r>
              <a:rPr lang="en-US" altLang="en-US" sz="1800">
                <a:latin typeface="Arial" charset="0"/>
              </a:rPr>
              <a:t>; 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en-US" sz="18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584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Example: At T=0.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4776788"/>
            <a:ext cx="8229600" cy="587375"/>
          </a:xfrm>
        </p:spPr>
        <p:txBody>
          <a:bodyPr/>
          <a:lstStyle/>
          <a:p>
            <a:pPr eaLnBrk="1" hangingPunct="1"/>
            <a:r>
              <a:rPr lang="en-US" altLang="en-US"/>
              <a:t>Update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B4EC7-364D-4536-95E4-A2B511D4D45F}" type="slidenum">
              <a:rPr lang="en-US" altLang="en-US"/>
              <a:pPr>
                <a:defRPr/>
              </a:pPr>
              <a:t>113</a:t>
            </a:fld>
            <a:endParaRPr lang="en-US" altLang="en-US"/>
          </a:p>
        </p:txBody>
      </p:sp>
      <p:pic>
        <p:nvPicPr>
          <p:cNvPr id="32774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5216525" y="992188"/>
            <a:ext cx="251936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5881688" y="2797175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itchFamily="18" charset="2"/>
              </a:rPr>
              <a:t>g  </a:t>
            </a:r>
            <a:r>
              <a:rPr lang="en-US" altLang="en-US" sz="1800">
                <a:latin typeface="Arial" charset="0"/>
              </a:rPr>
              <a:t>; 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Arial" charset="0"/>
              </a:rPr>
              <a:t>=0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32776" name="Object 2"/>
          <p:cNvGraphicFramePr>
            <a:graphicFrameLocks noChangeAspect="1"/>
          </p:cNvGraphicFramePr>
          <p:nvPr/>
        </p:nvGraphicFramePr>
        <p:xfrm>
          <a:off x="1309688" y="1457325"/>
          <a:ext cx="3473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0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457325"/>
                        <a:ext cx="3473450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3235325"/>
            <a:ext cx="8229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Assume initial probability P(s) is Gaussian</a:t>
            </a:r>
          </a:p>
        </p:txBody>
      </p:sp>
      <p:graphicFrame>
        <p:nvGraphicFramePr>
          <p:cNvPr id="32778" name="Object 2"/>
          <p:cNvGraphicFramePr>
            <a:graphicFrameLocks noChangeAspect="1"/>
          </p:cNvGraphicFramePr>
          <p:nvPr/>
        </p:nvGraphicFramePr>
        <p:xfrm>
          <a:off x="1846263" y="3843338"/>
          <a:ext cx="5191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1" name="Equation" r:id="rId6" imgW="2032000" imgH="228600" progId="Equation.3">
                  <p:embed/>
                </p:oleObj>
              </mc:Choice>
              <mc:Fallback>
                <p:oleObj name="Equation" r:id="rId6" imgW="2032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843338"/>
                        <a:ext cx="5191125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"/>
          <p:cNvGraphicFramePr>
            <a:graphicFrameLocks noChangeAspect="1"/>
          </p:cNvGraphicFramePr>
          <p:nvPr/>
        </p:nvGraphicFramePr>
        <p:xfrm>
          <a:off x="2495550" y="4867275"/>
          <a:ext cx="4411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2" name="Equation" r:id="rId8" imgW="1727200" imgH="228600" progId="Equation.3">
                  <p:embed/>
                </p:oleObj>
              </mc:Choice>
              <mc:Fallback>
                <p:oleObj name="Equation" r:id="rId8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867275"/>
                        <a:ext cx="441166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2"/>
          <p:cNvGraphicFramePr>
            <a:graphicFrameLocks noChangeAspect="1"/>
          </p:cNvGraphicFramePr>
          <p:nvPr/>
        </p:nvGraphicFramePr>
        <p:xfrm>
          <a:off x="-4763" y="5708650"/>
          <a:ext cx="9163051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3" name="Equation" r:id="rId10" imgW="4216400" imgH="241300" progId="Equation.3">
                  <p:embed/>
                </p:oleObj>
              </mc:Choice>
              <mc:Fallback>
                <p:oleObj name="Equation" r:id="rId10" imgW="421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5708650"/>
                        <a:ext cx="9163051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1596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85763" y="117475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UPDATE: At T=0.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5568950"/>
            <a:ext cx="8229600" cy="585788"/>
          </a:xfrm>
        </p:spPr>
        <p:txBody>
          <a:bodyPr/>
          <a:lstStyle/>
          <a:p>
            <a:pPr eaLnBrk="1" hangingPunct="1"/>
            <a:r>
              <a:rPr lang="en-US" altLang="en-US"/>
              <a:t>= Not Gaussian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237BC-F10A-49F7-A3F3-8820A158E964}" type="slidenum">
              <a:rPr lang="en-US" altLang="en-US"/>
              <a:pPr>
                <a:defRPr/>
              </a:pPr>
              <a:t>114</a:t>
            </a:fld>
            <a:endParaRPr lang="en-US" altLang="en-US"/>
          </a:p>
        </p:txBody>
      </p:sp>
      <p:pic>
        <p:nvPicPr>
          <p:cNvPr id="33798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1436688" y="1470025"/>
            <a:ext cx="25193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9"/>
          <p:cNvSpPr txBox="1">
            <a:spLocks noChangeArrowheads="1"/>
          </p:cNvSpPr>
          <p:nvPr/>
        </p:nvSpPr>
        <p:spPr bwMode="auto">
          <a:xfrm>
            <a:off x="2278063" y="3302000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ymbol" pitchFamily="18" charset="2"/>
              </a:rPr>
              <a:t>g  </a:t>
            </a:r>
            <a:r>
              <a:rPr lang="en-US" altLang="en-US" sz="1800">
                <a:latin typeface="Arial" charset="0"/>
              </a:rPr>
              <a:t>; 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Arial" charset="0"/>
              </a:rPr>
              <a:t>=0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33800" name="Object 2"/>
          <p:cNvGraphicFramePr>
            <a:graphicFrameLocks noChangeAspect="1"/>
          </p:cNvGraphicFramePr>
          <p:nvPr/>
        </p:nvGraphicFramePr>
        <p:xfrm>
          <a:off x="831850" y="1238250"/>
          <a:ext cx="3473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4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238250"/>
                        <a:ext cx="3473450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"/>
          <p:cNvGraphicFramePr>
            <a:graphicFrameLocks noChangeAspect="1"/>
          </p:cNvGraphicFramePr>
          <p:nvPr/>
        </p:nvGraphicFramePr>
        <p:xfrm>
          <a:off x="-4763" y="3865563"/>
          <a:ext cx="9163051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5" name="Equation" r:id="rId6" imgW="4216400" imgH="241300" progId="Equation.3">
                  <p:embed/>
                </p:oleObj>
              </mc:Choice>
              <mc:Fallback>
                <p:oleObj name="Equation" r:id="rId6" imgW="421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3" y="3865563"/>
                        <a:ext cx="9163051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"/>
          <p:cNvGraphicFramePr>
            <a:graphicFrameLocks noChangeAspect="1"/>
          </p:cNvGraphicFramePr>
          <p:nvPr/>
        </p:nvGraphicFramePr>
        <p:xfrm>
          <a:off x="55563" y="4606925"/>
          <a:ext cx="90741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6" name="Equation" r:id="rId8" imgW="4914900" imgH="482600" progId="Equation.3">
                  <p:embed/>
                </p:oleObj>
              </mc:Choice>
              <mc:Fallback>
                <p:oleObj name="Equation" r:id="rId8" imgW="491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4606925"/>
                        <a:ext cx="9074150" cy="893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3" name="Picture 7" descr="C:\Users\bhiksha\doc\Courses\mlsp\fall2010\class27.23nov2010.ekf\pogiven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000" r="7501" b="3334"/>
          <a:stretch>
            <a:fillRect/>
          </a:stretch>
        </p:blipFill>
        <p:spPr bwMode="auto">
          <a:xfrm>
            <a:off x="5224463" y="849313"/>
            <a:ext cx="334327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4" name="Object 8"/>
          <p:cNvGraphicFramePr>
            <a:graphicFrameLocks noChangeAspect="1"/>
          </p:cNvGraphicFramePr>
          <p:nvPr/>
        </p:nvGraphicFramePr>
        <p:xfrm>
          <a:off x="7161213" y="976313"/>
          <a:ext cx="1260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7" name="Equation" r:id="rId11" imgW="889000" imgH="457200" progId="Equation.3">
                  <p:embed/>
                </p:oleObj>
              </mc:Choice>
              <mc:Fallback>
                <p:oleObj name="Equation" r:id="rId11" imgW="88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976313"/>
                        <a:ext cx="1260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0966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Prediction for T =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9E7FC-6580-4D7C-A0F7-8B193A0C22E6}" type="slidenum">
              <a:rPr lang="en-US" altLang="en-US"/>
              <a:pPr>
                <a:defRPr/>
              </a:pPr>
              <a:t>115</a:t>
            </a:fld>
            <a:endParaRPr lang="en-US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795588" y="2989263"/>
          <a:ext cx="4594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3" name="Equation" r:id="rId3" imgW="2120900" imgH="469900" progId="Equation.3">
                  <p:embed/>
                </p:oleObj>
              </mc:Choice>
              <mc:Fallback>
                <p:oleObj name="Equation" r:id="rId3" imgW="2120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989263"/>
                        <a:ext cx="4594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3194050"/>
            <a:ext cx="8229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Prediction</a:t>
            </a:r>
          </a:p>
        </p:txBody>
      </p:sp>
      <p:graphicFrame>
        <p:nvGraphicFramePr>
          <p:cNvPr id="34823" name="Object 2"/>
          <p:cNvGraphicFramePr>
            <a:graphicFrameLocks noChangeAspect="1"/>
          </p:cNvGraphicFramePr>
          <p:nvPr/>
        </p:nvGraphicFramePr>
        <p:xfrm>
          <a:off x="947738" y="1152525"/>
          <a:ext cx="18510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4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152525"/>
                        <a:ext cx="1851025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868738" y="1160463"/>
          <a:ext cx="3340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5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1160463"/>
                        <a:ext cx="3340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1965325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Trivial, linear state transition equation</a:t>
            </a:r>
          </a:p>
        </p:txBody>
      </p:sp>
      <p:graphicFrame>
        <p:nvGraphicFramePr>
          <p:cNvPr id="34826" name="Object 8"/>
          <p:cNvGraphicFramePr>
            <a:graphicFrameLocks noChangeAspect="1"/>
          </p:cNvGraphicFramePr>
          <p:nvPr/>
        </p:nvGraphicFramePr>
        <p:xfrm>
          <a:off x="2138363" y="2565400"/>
          <a:ext cx="4321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6" name="Equation" r:id="rId9" imgW="2070100" imgH="228600" progId="Equation.3">
                  <p:embed/>
                </p:oleObj>
              </mc:Choice>
              <mc:Fallback>
                <p:oleObj name="Equation" r:id="rId9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565400"/>
                        <a:ext cx="4321175" cy="4762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50195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8"/>
          <p:cNvGraphicFramePr>
            <a:graphicFrameLocks noChangeAspect="1"/>
          </p:cNvGraphicFramePr>
          <p:nvPr/>
        </p:nvGraphicFramePr>
        <p:xfrm>
          <a:off x="190500" y="4241800"/>
          <a:ext cx="86931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7" name="Equation" r:id="rId11" imgW="6743700" imgH="482600" progId="Equation.3">
                  <p:embed/>
                </p:oleObj>
              </mc:Choice>
              <mc:Fallback>
                <p:oleObj name="Equation" r:id="rId11" imgW="6743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241800"/>
                        <a:ext cx="8693150" cy="620713"/>
                      </a:xfrm>
                      <a:prstGeom prst="rect">
                        <a:avLst/>
                      </a:prstGeom>
                      <a:solidFill>
                        <a:srgbClr val="FFFF66">
                          <a:alpha val="50195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5240338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= intractable</a:t>
            </a:r>
          </a:p>
        </p:txBody>
      </p:sp>
    </p:spTree>
    <p:extLst>
      <p:ext uri="{BB962C8B-B14F-4D97-AF65-F5344CB8AC3E}">
        <p14:creationId xmlns:p14="http://schemas.microsoft.com/office/powerpoint/2010/main" val="28631301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Update at T=1 and later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Update at T=1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Intractable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Prediction for T=2</a:t>
            </a:r>
          </a:p>
          <a:p>
            <a:pPr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Intractable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14D9B-F53C-433B-838E-83D296D30515}" type="slidenum">
              <a:rPr lang="en-US" altLang="en-US"/>
              <a:pPr>
                <a:defRPr/>
              </a:pPr>
              <a:t>116</a:t>
            </a:fld>
            <a:endParaRPr lang="en-US" altLang="en-US"/>
          </a:p>
        </p:txBody>
      </p:sp>
      <p:graphicFrame>
        <p:nvGraphicFramePr>
          <p:cNvPr id="358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83582"/>
              </p:ext>
            </p:extLst>
          </p:nvPr>
        </p:nvGraphicFramePr>
        <p:xfrm>
          <a:off x="2000167" y="4821382"/>
          <a:ext cx="5366049" cy="98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4" name="Equation" r:id="rId3" imgW="2565400" imgH="469900" progId="Equation.3">
                  <p:embed/>
                </p:oleObj>
              </mc:Choice>
              <mc:Fallback>
                <p:oleObj name="Equation" r:id="rId3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167" y="4821382"/>
                        <a:ext cx="5366049" cy="98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3"/>
          <p:cNvGraphicFramePr>
            <a:graphicFrameLocks noChangeAspect="1"/>
          </p:cNvGraphicFramePr>
          <p:nvPr/>
        </p:nvGraphicFramePr>
        <p:xfrm>
          <a:off x="2230438" y="2101850"/>
          <a:ext cx="431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5" name="Equation" r:id="rId5" imgW="2070100" imgH="228600" progId="Equation.3">
                  <p:embed/>
                </p:oleObj>
              </mc:Choice>
              <mc:Fallback>
                <p:oleObj name="Equation" r:id="rId5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101850"/>
                        <a:ext cx="4318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755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State prediction Equation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57200" y="2279650"/>
            <a:ext cx="8229600" cy="4062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Similar problems arise for the state prediction equation</a:t>
            </a: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may not have a closed form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Even if it does, it may become intractable within the prediction and update equations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Particularly the prediction equation, which includes an integration operation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93C2A-6FA6-46C4-9C82-BF45D0CB9ECA}" type="slidenum">
              <a:rPr lang="en-US" altLang="en-US"/>
              <a:pPr>
                <a:defRPr/>
              </a:pPr>
              <a:t>117</a:t>
            </a:fld>
            <a:endParaRPr lang="en-US" altLang="en-US"/>
          </a:p>
        </p:txBody>
      </p:sp>
      <p:graphicFrame>
        <p:nvGraphicFramePr>
          <p:cNvPr id="36870" name="Object 3"/>
          <p:cNvGraphicFramePr>
            <a:graphicFrameLocks noChangeAspect="1"/>
          </p:cNvGraphicFramePr>
          <p:nvPr/>
        </p:nvGraphicFramePr>
        <p:xfrm>
          <a:off x="2968625" y="1366838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1366838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7900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Simplifying the problem: Linearize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4995863"/>
            <a:ext cx="8229600" cy="12715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The </a:t>
            </a:r>
            <a:r>
              <a:rPr lang="en-US" i="1"/>
              <a:t>tangent </a:t>
            </a:r>
            <a:r>
              <a:rPr lang="en-US"/>
              <a:t>at any point  is a good </a:t>
            </a:r>
            <a:r>
              <a:rPr lang="en-US" i="1"/>
              <a:t>local </a:t>
            </a:r>
            <a:r>
              <a:rPr lang="en-US"/>
              <a:t>approximation if the function is sufficiently smooth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A9BF8-72DC-48F1-9F6E-948F8198A76E}" type="slidenum">
              <a:rPr lang="en-US" altLang="en-US"/>
              <a:pPr>
                <a:defRPr/>
              </a:pPr>
              <a:t>118</a:t>
            </a:fld>
            <a:endParaRPr lang="en-US" altLang="en-US"/>
          </a:p>
        </p:txBody>
      </p:sp>
      <p:pic>
        <p:nvPicPr>
          <p:cNvPr id="37894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1641475" y="1060450"/>
            <a:ext cx="48958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257300" y="4449763"/>
            <a:ext cx="4119563" cy="2889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6638" y="4462463"/>
            <a:ext cx="1651000" cy="30003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4513" y="4572000"/>
            <a:ext cx="53975" cy="53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 flipH="1">
            <a:off x="4052888" y="46799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Symbol" pitchFamily="18" charset="2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37899" name="Object 2"/>
          <p:cNvGraphicFramePr>
            <a:graphicFrameLocks noChangeAspect="1"/>
          </p:cNvGraphicFramePr>
          <p:nvPr/>
        </p:nvGraphicFramePr>
        <p:xfrm>
          <a:off x="6484938" y="1725613"/>
          <a:ext cx="24685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5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725613"/>
                        <a:ext cx="2468562" cy="369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5853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Simplifying the problem: Linearize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7200" y="4995863"/>
            <a:ext cx="8229600" cy="12715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The </a:t>
            </a:r>
            <a:r>
              <a:rPr lang="en-US" i="1"/>
              <a:t>tangent </a:t>
            </a:r>
            <a:r>
              <a:rPr lang="en-US"/>
              <a:t>at any point  is a good </a:t>
            </a:r>
            <a:r>
              <a:rPr lang="en-US" i="1"/>
              <a:t>local </a:t>
            </a:r>
            <a:r>
              <a:rPr lang="en-US"/>
              <a:t>approximation if the function is sufficiently smooth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87E59-B8AF-492A-8EDE-7B93A29EFDF6}" type="slidenum">
              <a:rPr lang="en-US" altLang="en-US"/>
              <a:pPr>
                <a:defRPr/>
              </a:pPr>
              <a:t>119</a:t>
            </a:fld>
            <a:endParaRPr lang="en-US" altLang="en-US"/>
          </a:p>
        </p:txBody>
      </p:sp>
      <p:pic>
        <p:nvPicPr>
          <p:cNvPr id="38918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1641475" y="1060450"/>
            <a:ext cx="48958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2379663" y="3889375"/>
            <a:ext cx="3748087" cy="10144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20799268">
            <a:off x="3232150" y="4332288"/>
            <a:ext cx="1182688" cy="376237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 rot="20799268">
            <a:off x="3808413" y="4476750"/>
            <a:ext cx="53975" cy="53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2" name="TextBox 9"/>
          <p:cNvSpPr txBox="1">
            <a:spLocks noChangeArrowheads="1"/>
          </p:cNvSpPr>
          <p:nvPr/>
        </p:nvSpPr>
        <p:spPr bwMode="auto">
          <a:xfrm flipH="1">
            <a:off x="4052888" y="46799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Symbol" pitchFamily="18" charset="2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38923" name="Object 2"/>
          <p:cNvGraphicFramePr>
            <a:graphicFrameLocks noChangeAspect="1"/>
          </p:cNvGraphicFramePr>
          <p:nvPr/>
        </p:nvGraphicFramePr>
        <p:xfrm>
          <a:off x="6484938" y="1725613"/>
          <a:ext cx="24685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9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725613"/>
                        <a:ext cx="2468562" cy="369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00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899" y="5609227"/>
            <a:ext cx="8447963" cy="124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967" y="1023582"/>
            <a:ext cx="8256895" cy="1523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Background:</a:t>
            </a:r>
            <a:r>
              <a:rPr lang="en-US" dirty="0">
                <a:solidFill>
                  <a:srgbClr val="0000CC"/>
                </a:solidFill>
              </a:rPr>
              <a:t> Sum of Gaussian RVs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433" y="2743197"/>
                <a:ext cx="8352429" cy="411480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The </a:t>
                </a:r>
                <a:r>
                  <a:rPr lang="en-US" b="1" i="1" dirty="0"/>
                  <a:t>cross-correlation </a:t>
                </a:r>
                <a:r>
                  <a:rPr lang="en-US" b="1" dirty="0"/>
                  <a:t>between </a:t>
                </a:r>
                <a:r>
                  <a:rPr lang="en-US" b="1" i="1" dirty="0"/>
                  <a:t>O</a:t>
                </a:r>
                <a:r>
                  <a:rPr lang="en-US" b="1" dirty="0"/>
                  <a:t> and </a:t>
                </a:r>
                <a:r>
                  <a:rPr lang="en-US" b="1" i="1" dirty="0"/>
                  <a:t>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cross-correlation between </a:t>
                </a:r>
                <a:r>
                  <a:rPr lang="en-US" i="1" dirty="0"/>
                  <a:t>O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  <a:r>
                  <a:rPr lang="en-US" dirty="0"/>
                  <a:t> is </a:t>
                </a:r>
                <a:endParaRPr lang="en-US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 baseline="30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b="1" i="1" baseline="30000" dirty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2743197"/>
                <a:ext cx="8352429" cy="4114803"/>
              </a:xfrm>
              <a:blipFill rotWithShape="1">
                <a:blip r:embed="rId2"/>
                <a:stretch>
                  <a:fillRect l="-803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latin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2756678" y="1624085"/>
            <a:ext cx="1910856" cy="33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04514" y="1624085"/>
            <a:ext cx="1480221" cy="33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Simplifying the problem: Linearize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457200" y="4995863"/>
            <a:ext cx="8229600" cy="12715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The </a:t>
            </a:r>
            <a:r>
              <a:rPr lang="en-US" i="1"/>
              <a:t>tangent </a:t>
            </a:r>
            <a:r>
              <a:rPr lang="en-US"/>
              <a:t>at any point  is a good </a:t>
            </a:r>
            <a:r>
              <a:rPr lang="en-US" i="1"/>
              <a:t>local </a:t>
            </a:r>
            <a:r>
              <a:rPr lang="en-US"/>
              <a:t>approximation if the function is sufficiently smooth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6C82B-1265-41A3-82B3-7876316958CC}" type="slidenum">
              <a:rPr lang="en-US" altLang="en-US"/>
              <a:pPr>
                <a:defRPr/>
              </a:pPr>
              <a:t>120</a:t>
            </a:fld>
            <a:endParaRPr lang="en-US" altLang="en-US"/>
          </a:p>
        </p:txBody>
      </p:sp>
      <p:pic>
        <p:nvPicPr>
          <p:cNvPr id="39942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1641475" y="1060450"/>
            <a:ext cx="48958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3186113" y="2974975"/>
            <a:ext cx="2805112" cy="20812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19595829">
            <a:off x="3586163" y="4113213"/>
            <a:ext cx="1182687" cy="37782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 rot="20799268">
            <a:off x="4162425" y="4284663"/>
            <a:ext cx="53975" cy="55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6" name="TextBox 9"/>
          <p:cNvSpPr txBox="1">
            <a:spLocks noChangeArrowheads="1"/>
          </p:cNvSpPr>
          <p:nvPr/>
        </p:nvSpPr>
        <p:spPr bwMode="auto">
          <a:xfrm flipH="1">
            <a:off x="4052888" y="46799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Symbol" pitchFamily="18" charset="2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39947" name="Object 2"/>
          <p:cNvGraphicFramePr>
            <a:graphicFrameLocks noChangeAspect="1"/>
          </p:cNvGraphicFramePr>
          <p:nvPr/>
        </p:nvGraphicFramePr>
        <p:xfrm>
          <a:off x="6484938" y="1725613"/>
          <a:ext cx="24685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3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725613"/>
                        <a:ext cx="2468562" cy="369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3673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Simplifying the problem: Linearize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4995863"/>
            <a:ext cx="8229600" cy="12715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The </a:t>
            </a:r>
            <a:r>
              <a:rPr lang="en-US" i="1"/>
              <a:t>tangent </a:t>
            </a:r>
            <a:r>
              <a:rPr lang="en-US"/>
              <a:t>at any point  is a good </a:t>
            </a:r>
            <a:r>
              <a:rPr lang="en-US" i="1"/>
              <a:t>local </a:t>
            </a:r>
            <a:r>
              <a:rPr lang="en-US"/>
              <a:t>approximation if the function is sufficiently smooth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265AE-3AB2-4E2D-8560-43F5B493A60D}" type="slidenum">
              <a:rPr lang="en-US" altLang="en-US"/>
              <a:pPr>
                <a:defRPr/>
              </a:pPr>
              <a:t>121</a:t>
            </a:fld>
            <a:endParaRPr lang="en-US" altLang="en-US"/>
          </a:p>
        </p:txBody>
      </p:sp>
      <p:pic>
        <p:nvPicPr>
          <p:cNvPr id="40966" name="Picture 9" descr="C:\Users\bhiksha\doc\Courses\mlsp\fall2010\class27.23nov2010.ekf\non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667" r="7501" b="6667"/>
          <a:stretch>
            <a:fillRect/>
          </a:stretch>
        </p:blipFill>
        <p:spPr bwMode="auto">
          <a:xfrm>
            <a:off x="1641475" y="1060450"/>
            <a:ext cx="48958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257300" y="4449763"/>
            <a:ext cx="4119563" cy="2889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792288" y="4176713"/>
            <a:ext cx="4049712" cy="7000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79663" y="3889375"/>
            <a:ext cx="3748087" cy="10144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665413" y="3589338"/>
            <a:ext cx="3148012" cy="1465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86113" y="2974975"/>
            <a:ext cx="2805112" cy="20812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398044" y="2518569"/>
            <a:ext cx="2668588" cy="248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04900" y="4602163"/>
            <a:ext cx="4138613" cy="111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228181" y="2813845"/>
            <a:ext cx="2943225" cy="19288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5" name="TextBox 9"/>
          <p:cNvSpPr txBox="1">
            <a:spLocks noChangeArrowheads="1"/>
          </p:cNvSpPr>
          <p:nvPr/>
        </p:nvSpPr>
        <p:spPr bwMode="auto">
          <a:xfrm flipH="1">
            <a:off x="4052888" y="46799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Symbol" pitchFamily="18" charset="2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3222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00CC"/>
                </a:solidFill>
              </a:rPr>
              <a:t>Linearizing the observation function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2921000"/>
            <a:ext cx="8229600" cy="3251200"/>
          </a:xfrm>
        </p:spPr>
        <p:txBody>
          <a:bodyPr/>
          <a:lstStyle/>
          <a:p>
            <a:pPr eaLnBrk="1" hangingPunct="1"/>
            <a:r>
              <a:rPr lang="en-US" altLang="en-US" dirty="0"/>
              <a:t>Simple first-order Taylor series expansion</a:t>
            </a:r>
          </a:p>
          <a:p>
            <a:pPr lvl="1" eaLnBrk="1" hangingPunct="1"/>
            <a:r>
              <a:rPr lang="en-US" altLang="en-US" dirty="0"/>
              <a:t>J() is the Jacobian matrix</a:t>
            </a:r>
          </a:p>
          <a:p>
            <a:pPr lvl="2" eaLnBrk="1" hangingPunct="1"/>
            <a:r>
              <a:rPr lang="en-US" altLang="en-US" dirty="0"/>
              <a:t>Simply a determinant for scalar state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Expansion around </a:t>
            </a:r>
            <a:r>
              <a:rPr lang="en-US" altLang="en-US" i="1" dirty="0"/>
              <a:t>current </a:t>
            </a:r>
            <a:r>
              <a:rPr lang="en-US" altLang="en-US" dirty="0"/>
              <a:t>predicted </a:t>
            </a:r>
            <a:r>
              <a:rPr lang="en-US" altLang="en-US" i="1" dirty="0"/>
              <a:t>a priori </a:t>
            </a:r>
            <a:r>
              <a:rPr lang="en-US" altLang="en-US" dirty="0"/>
              <a:t>(or predicted) mean of the state</a:t>
            </a:r>
          </a:p>
          <a:p>
            <a:pPr lvl="1" eaLnBrk="1" hangingPunct="1"/>
            <a:r>
              <a:rPr lang="en-US" altLang="en-US" dirty="0"/>
              <a:t>Linear approximation changes with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0A507-6855-42BD-8AE4-B2E04F544A56}" type="slidenum">
              <a:rPr lang="en-US" altLang="en-US"/>
              <a:pPr>
                <a:defRPr/>
              </a:pPr>
              <a:t>122</a:t>
            </a:fld>
            <a:endParaRPr lang="en-US" altLang="en-US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1252538" y="2046288"/>
          <a:ext cx="1947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7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046288"/>
                        <a:ext cx="1947862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54680"/>
              </p:ext>
            </p:extLst>
          </p:nvPr>
        </p:nvGraphicFramePr>
        <p:xfrm>
          <a:off x="4387850" y="1997075"/>
          <a:ext cx="4414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8" name="Equation" r:id="rId5" imgW="1726920" imgH="241200" progId="Equation.3">
                  <p:embed/>
                </p:oleObj>
              </mc:Choice>
              <mc:Fallback>
                <p:oleObj name="Equation" r:id="rId5" imgW="1726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997075"/>
                        <a:ext cx="4414838" cy="619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33021"/>
              </p:ext>
            </p:extLst>
          </p:nvPr>
        </p:nvGraphicFramePr>
        <p:xfrm>
          <a:off x="1178719" y="1089788"/>
          <a:ext cx="47386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9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719" y="1089788"/>
                        <a:ext cx="4738688" cy="585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548063" y="2006600"/>
            <a:ext cx="736600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1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889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Most probability is in the low-error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0800"/>
            <a:ext cx="8229600" cy="12731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P(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) is small where approximation error is large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Most of the probability mass of </a:t>
            </a:r>
            <a:r>
              <a:rPr lang="en-US" i="1" dirty="0"/>
              <a:t>s</a:t>
            </a:r>
            <a:r>
              <a:rPr lang="en-US" dirty="0"/>
              <a:t> is in low-error regions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7B44A-D1DC-4F13-900F-B0CC9481A273}" type="slidenum">
              <a:rPr lang="en-US" altLang="en-US"/>
              <a:pPr>
                <a:defRPr/>
              </a:pPr>
              <a:t>123</a:t>
            </a:fld>
            <a:endParaRPr lang="en-US" altLang="en-US"/>
          </a:p>
        </p:txBody>
      </p:sp>
      <p:grpSp>
        <p:nvGrpSpPr>
          <p:cNvPr id="43014" name="Group 14"/>
          <p:cNvGrpSpPr>
            <a:grpSpLocks/>
          </p:cNvGrpSpPr>
          <p:nvPr/>
        </p:nvGrpSpPr>
        <p:grpSpPr bwMode="auto">
          <a:xfrm>
            <a:off x="1641475" y="1060450"/>
            <a:ext cx="4895850" cy="3995738"/>
            <a:chOff x="1640812" y="1060427"/>
            <a:chExt cx="4896466" cy="3996069"/>
          </a:xfrm>
        </p:grpSpPr>
        <p:pic>
          <p:nvPicPr>
            <p:cNvPr id="43019" name="Picture 9" descr="C:\Users\bhiksha\doc\Courses\mlsp\fall2010\class27.23nov2010.ekf\nonline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" t="6667" r="7501" b="6667"/>
            <a:stretch>
              <a:fillRect/>
            </a:stretch>
          </p:blipFill>
          <p:spPr bwMode="auto">
            <a:xfrm>
              <a:off x="1640812" y="1060427"/>
              <a:ext cx="4896466" cy="3745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3187232" y="2975111"/>
              <a:ext cx="2803878" cy="20813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 rot="19595829">
            <a:off x="3586163" y="4113213"/>
            <a:ext cx="1182687" cy="37782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 rot="20799268">
            <a:off x="4162425" y="4284663"/>
            <a:ext cx="53975" cy="55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 flipH="1">
            <a:off x="4052888" y="46799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1800">
                <a:latin typeface="Symbol" pitchFamily="18" charset="2"/>
              </a:rPr>
              <a:t> </a:t>
            </a:r>
            <a:endParaRPr lang="en-US" altLang="en-US" sz="1800" i="1"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973745"/>
              </p:ext>
            </p:extLst>
          </p:nvPr>
        </p:nvGraphicFramePr>
        <p:xfrm>
          <a:off x="183284" y="2547463"/>
          <a:ext cx="4738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3" name="Equation" r:id="rId4" imgW="1854000" imgH="228600" progId="Equation.3">
                  <p:embed/>
                </p:oleObj>
              </mc:Choice>
              <mc:Fallback>
                <p:oleObj name="Equation" r:id="rId4" imgW="1854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84" y="2547463"/>
                        <a:ext cx="4738687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01" y="3129316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Most probability mass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close to mean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15688" y="3818869"/>
            <a:ext cx="1808483" cy="4397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966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Linearizing the observation function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2912613"/>
            <a:ext cx="8229600" cy="819150"/>
          </a:xfrm>
        </p:spPr>
        <p:txBody>
          <a:bodyPr/>
          <a:lstStyle/>
          <a:p>
            <a:pPr eaLnBrk="1" hangingPunct="1"/>
            <a:r>
              <a:rPr lang="en-US" altLang="en-US" dirty="0"/>
              <a:t>With the linearized approximation the system becomes “linear”</a:t>
            </a:r>
          </a:p>
          <a:p>
            <a:pPr eaLnBrk="1" hangingPunct="1"/>
            <a:r>
              <a:rPr lang="en-US" altLang="en-US" dirty="0"/>
              <a:t>The observation PDF becomes Gaussian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C8222-CC09-4D8F-9CA1-F7D3873C0851}" type="slidenum">
              <a:rPr lang="en-US" altLang="en-US"/>
              <a:pPr>
                <a:defRPr/>
              </a:pPr>
              <a:t>124</a:t>
            </a:fld>
            <a:endParaRPr lang="en-US" altLang="en-US"/>
          </a:p>
        </p:txBody>
      </p:sp>
      <p:graphicFrame>
        <p:nvGraphicFramePr>
          <p:cNvPr id="44038" name="Object 2"/>
          <p:cNvGraphicFramePr>
            <a:graphicFrameLocks noChangeAspect="1"/>
          </p:cNvGraphicFramePr>
          <p:nvPr/>
        </p:nvGraphicFramePr>
        <p:xfrm>
          <a:off x="1252538" y="2046288"/>
          <a:ext cx="1947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4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046288"/>
                        <a:ext cx="1947862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548063" y="2006600"/>
            <a:ext cx="736600" cy="601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4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2488"/>
              </p:ext>
            </p:extLst>
          </p:nvPr>
        </p:nvGraphicFramePr>
        <p:xfrm>
          <a:off x="2189163" y="4664613"/>
          <a:ext cx="41211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5" name="Equation" r:id="rId5" imgW="1612900" imgH="241300" progId="Equation.3">
                  <p:embed/>
                </p:oleObj>
              </mc:Choice>
              <mc:Fallback>
                <p:oleObj name="Equation" r:id="rId5" imgW="1612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664613"/>
                        <a:ext cx="4121150" cy="617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50434"/>
              </p:ext>
            </p:extLst>
          </p:nvPr>
        </p:nvGraphicFramePr>
        <p:xfrm>
          <a:off x="577850" y="5713950"/>
          <a:ext cx="72374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6" name="Equation" r:id="rId7" imgW="2832100" imgH="241300" progId="Equation.3">
                  <p:embed/>
                </p:oleObj>
              </mc:Choice>
              <mc:Fallback>
                <p:oleObj name="Equation" r:id="rId7" imgW="283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713950"/>
                        <a:ext cx="7237413" cy="617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33021"/>
              </p:ext>
            </p:extLst>
          </p:nvPr>
        </p:nvGraphicFramePr>
        <p:xfrm>
          <a:off x="1179513" y="1089025"/>
          <a:ext cx="4738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7" name="Equation" r:id="rId9" imgW="1854000" imgH="228600" progId="Equation.3">
                  <p:embed/>
                </p:oleObj>
              </mc:Choice>
              <mc:Fallback>
                <p:oleObj name="Equation" r:id="rId9" imgW="1854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089025"/>
                        <a:ext cx="4738687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054680"/>
              </p:ext>
            </p:extLst>
          </p:nvPr>
        </p:nvGraphicFramePr>
        <p:xfrm>
          <a:off x="4387850" y="1997075"/>
          <a:ext cx="4414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8" name="Equation" r:id="rId11" imgW="1726920" imgH="241200" progId="Equation.3">
                  <p:embed/>
                </p:oleObj>
              </mc:Choice>
              <mc:Fallback>
                <p:oleObj name="Equation" r:id="rId11" imgW="17269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997075"/>
                        <a:ext cx="4414838" cy="619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8405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state equation?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D68A9-6EF4-4AC0-BAFD-C17295391777}" type="slidenum">
              <a:rPr lang="en-US" altLang="en-US"/>
              <a:pPr>
                <a:defRPr/>
              </a:pPr>
              <a:t>125</a:t>
            </a:fld>
            <a:endParaRPr lang="en-US" alt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2784475"/>
            <a:ext cx="8229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Solution: </a:t>
            </a:r>
            <a:r>
              <a:rPr lang="en-US" sz="3000" kern="0" dirty="0" err="1">
                <a:latin typeface="+mn-lt"/>
                <a:cs typeface="+mn-cs"/>
              </a:rPr>
              <a:t>Linearize</a:t>
            </a:r>
            <a:endParaRPr lang="en-US" sz="3000" kern="0" dirty="0">
              <a:latin typeface="+mn-lt"/>
              <a:cs typeface="+mn-cs"/>
            </a:endParaRPr>
          </a:p>
        </p:txBody>
      </p:sp>
      <p:graphicFrame>
        <p:nvGraphicFramePr>
          <p:cNvPr id="46086" name="Object 2"/>
          <p:cNvGraphicFramePr>
            <a:graphicFrameLocks noChangeAspect="1"/>
          </p:cNvGraphicFramePr>
          <p:nvPr/>
        </p:nvGraphicFramePr>
        <p:xfrm>
          <a:off x="671513" y="1152525"/>
          <a:ext cx="24034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6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152525"/>
                        <a:ext cx="2403475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8"/>
          <p:cNvGraphicFramePr>
            <a:graphicFrameLocks noChangeAspect="1"/>
          </p:cNvGraphicFramePr>
          <p:nvPr/>
        </p:nvGraphicFramePr>
        <p:xfrm>
          <a:off x="3868738" y="1160463"/>
          <a:ext cx="3340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7" name="Equation" r:id="rId5" imgW="1600200" imgH="228600" progId="Equation.3">
                  <p:embed/>
                </p:oleObj>
              </mc:Choice>
              <mc:Fallback>
                <p:oleObj name="Equation" r:id="rId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1160463"/>
                        <a:ext cx="3340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1965325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Again, direct use of f() can be disastrous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5019863"/>
            <a:ext cx="8229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 err="1">
                <a:latin typeface="+mn-lt"/>
                <a:cs typeface="+mn-cs"/>
              </a:rPr>
              <a:t>Linearize</a:t>
            </a:r>
            <a:r>
              <a:rPr lang="en-US" sz="3000" kern="0" dirty="0">
                <a:latin typeface="+mn-lt"/>
                <a:cs typeface="+mn-cs"/>
              </a:rPr>
              <a:t> around the mean of the updated distribution of </a:t>
            </a:r>
            <a:r>
              <a:rPr lang="en-US" sz="3200" kern="0" dirty="0">
                <a:latin typeface="+mj-lt"/>
                <a:cs typeface="+mn-cs"/>
              </a:rPr>
              <a:t>s</a:t>
            </a:r>
            <a:r>
              <a:rPr lang="en-US" sz="3000" kern="0" dirty="0">
                <a:latin typeface="+mn-lt"/>
                <a:cs typeface="+mn-cs"/>
              </a:rPr>
              <a:t> at </a:t>
            </a:r>
            <a:r>
              <a:rPr lang="en-US" sz="3000" kern="0" dirty="0">
                <a:latin typeface="+mj-lt"/>
                <a:cs typeface="+mn-cs"/>
              </a:rPr>
              <a:t>t-1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Converts the system to a linear one</a:t>
            </a:r>
          </a:p>
        </p:txBody>
      </p:sp>
      <p:graphicFrame>
        <p:nvGraphicFramePr>
          <p:cNvPr id="46090" name="Object 2"/>
          <p:cNvGraphicFramePr>
            <a:graphicFrameLocks noChangeAspect="1"/>
          </p:cNvGraphicFramePr>
          <p:nvPr/>
        </p:nvGraphicFramePr>
        <p:xfrm>
          <a:off x="112713" y="4225925"/>
          <a:ext cx="24034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8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4225925"/>
                        <a:ext cx="2403475" cy="585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8"/>
          <p:cNvGraphicFramePr>
            <a:graphicFrameLocks noChangeAspect="1"/>
          </p:cNvGraphicFramePr>
          <p:nvPr/>
        </p:nvGraphicFramePr>
        <p:xfrm>
          <a:off x="1260475" y="3481388"/>
          <a:ext cx="49291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9" name="Equation" r:id="rId8" imgW="2362200" imgH="254000" progId="Equation.3">
                  <p:embed/>
                </p:oleObj>
              </mc:Choice>
              <mc:Fallback>
                <p:oleObj name="Equation" r:id="rId8" imgW="2362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481388"/>
                        <a:ext cx="49291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2"/>
          <p:cNvGraphicFramePr>
            <a:graphicFrameLocks noChangeAspect="1"/>
          </p:cNvGraphicFramePr>
          <p:nvPr/>
        </p:nvGraphicFramePr>
        <p:xfrm>
          <a:off x="3478213" y="4210050"/>
          <a:ext cx="5554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0" name="Equation" r:id="rId10" imgW="2171700" imgH="241300" progId="Equation.3">
                  <p:embed/>
                </p:oleObj>
              </mc:Choice>
              <mc:Fallback>
                <p:oleObj name="Equation" r:id="rId10" imgW="2171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210050"/>
                        <a:ext cx="5554662" cy="619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1"/>
          <p:cNvSpPr/>
          <p:nvPr/>
        </p:nvSpPr>
        <p:spPr>
          <a:xfrm>
            <a:off x="2701925" y="4267200"/>
            <a:ext cx="64135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71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Linearized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22618"/>
            <a:ext cx="8229600" cy="1803545"/>
          </a:xfrm>
        </p:spPr>
        <p:txBody>
          <a:bodyPr/>
          <a:lstStyle/>
          <a:p>
            <a:r>
              <a:rPr lang="en-US" dirty="0"/>
              <a:t>Now we have a simple time-varying linear system</a:t>
            </a:r>
          </a:p>
          <a:p>
            <a:r>
              <a:rPr lang="en-US" dirty="0" err="1"/>
              <a:t>Kalman</a:t>
            </a:r>
            <a:r>
              <a:rPr lang="en-US" dirty="0"/>
              <a:t> filter equations directly apply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126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16414"/>
              </p:ext>
            </p:extLst>
          </p:nvPr>
        </p:nvGraphicFramePr>
        <p:xfrm>
          <a:off x="2701329" y="1013135"/>
          <a:ext cx="1947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9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329" y="1013135"/>
                        <a:ext cx="1947862" cy="520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9828"/>
              </p:ext>
            </p:extLst>
          </p:nvPr>
        </p:nvGraphicFramePr>
        <p:xfrm>
          <a:off x="2636323" y="1551769"/>
          <a:ext cx="24034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0" name="Equation" r:id="rId5" imgW="939800" imgH="228600" progId="Equation.3">
                  <p:embed/>
                </p:oleObj>
              </mc:Choice>
              <mc:Fallback>
                <p:oleObj name="Equation" r:id="rId5" imgW="939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323" y="1551769"/>
                        <a:ext cx="2403475" cy="58578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3532909" y="2303811"/>
            <a:ext cx="558140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90267"/>
              </p:ext>
            </p:extLst>
          </p:nvPr>
        </p:nvGraphicFramePr>
        <p:xfrm>
          <a:off x="2195678" y="3426273"/>
          <a:ext cx="5554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1" name="Equation" r:id="rId7" imgW="2171700" imgH="241300" progId="Equation.3">
                  <p:embed/>
                </p:oleObj>
              </mc:Choice>
              <mc:Fallback>
                <p:oleObj name="Equation" r:id="rId7" imgW="2171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678" y="3426273"/>
                        <a:ext cx="5554662" cy="6191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747955"/>
              </p:ext>
            </p:extLst>
          </p:nvPr>
        </p:nvGraphicFramePr>
        <p:xfrm>
          <a:off x="2179040" y="2745221"/>
          <a:ext cx="4414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2" name="Equation" r:id="rId9" imgW="1727200" imgH="241300" progId="Equation.3">
                  <p:embed/>
                </p:oleObj>
              </mc:Choice>
              <mc:Fallback>
                <p:oleObj name="Equation" r:id="rId9" imgW="17272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040" y="2745221"/>
                        <a:ext cx="4414838" cy="619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930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</a:t>
            </a:r>
          </a:p>
          <a:p>
            <a:pPr lvl="4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Update</a:t>
            </a:r>
            <a:endParaRPr lang="en-US" alt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6B388-402E-4275-A020-DCDE9C2A3CD2}" type="slidenum">
              <a:rPr lang="en-US" altLang="en-US"/>
              <a:pPr>
                <a:defRPr/>
              </a:pPr>
              <a:t>127</a:t>
            </a:fld>
            <a:endParaRPr lang="en-US" altLang="en-US"/>
          </a:p>
        </p:txBody>
      </p:sp>
      <p:graphicFrame>
        <p:nvGraphicFramePr>
          <p:cNvPr id="54278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3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4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5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6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7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2"/>
          <p:cNvGraphicFramePr>
            <a:graphicFrameLocks noChangeAspect="1"/>
          </p:cNvGraphicFramePr>
          <p:nvPr/>
        </p:nvGraphicFramePr>
        <p:xfrm>
          <a:off x="7067550" y="2132013"/>
          <a:ext cx="1893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8" name="Equation" r:id="rId13" imgW="812447" imgH="457002" progId="Equation.3">
                  <p:embed/>
                </p:oleObj>
              </mc:Choice>
              <mc:Fallback>
                <p:oleObj name="Equation" r:id="rId13" imgW="8124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132013"/>
                        <a:ext cx="1893888" cy="10604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9" name="Equation" r:id="rId15" imgW="939800" imgH="228600" progId="Equation.3">
                  <p:embed/>
                </p:oleObj>
              </mc:Choice>
              <mc:Fallback>
                <p:oleObj name="Equation" r:id="rId15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08702"/>
              </p:ext>
            </p:extLst>
          </p:nvPr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0" name="Equation" r:id="rId17" imgW="850680" imgH="228600" progId="Equation.3">
                  <p:embed/>
                </p:oleObj>
              </mc:Choice>
              <mc:Fallback>
                <p:oleObj name="Equation" r:id="rId17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99564" y="3239431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Jacobians used in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Linearization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99564" y="4462589"/>
            <a:ext cx="1960793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Assuming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latin typeface="Symbol" panose="05050102010706020507" pitchFamily="18" charset="2"/>
              </a:rPr>
              <a:t>g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are 0 mean for</a:t>
            </a:r>
          </a:p>
          <a:p>
            <a:r>
              <a:rPr lang="en-US" dirty="0">
                <a:latin typeface="Comic Sans MS" panose="030F0702030302020204" pitchFamily="66" charset="0"/>
              </a:rPr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1007041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BBFD2-06FA-494A-99A0-0F3FB3873D25}" type="slidenum">
              <a:rPr lang="en-US" altLang="en-US"/>
              <a:pPr>
                <a:defRPr/>
              </a:pPr>
              <a:t>128</a:t>
            </a:fld>
            <a:endParaRPr lang="en-US" altLang="en-US"/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9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0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1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2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3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2"/>
          <p:cNvGraphicFramePr>
            <a:graphicFrameLocks noChangeAspect="1"/>
          </p:cNvGraphicFramePr>
          <p:nvPr/>
        </p:nvGraphicFramePr>
        <p:xfrm>
          <a:off x="7067550" y="2132013"/>
          <a:ext cx="1893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4" name="Equation" r:id="rId13" imgW="812447" imgH="457002" progId="Equation.3">
                  <p:embed/>
                </p:oleObj>
              </mc:Choice>
              <mc:Fallback>
                <p:oleObj name="Equation" r:id="rId13" imgW="8124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132013"/>
                        <a:ext cx="1893888" cy="10604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5" name="Equation" r:id="rId15" imgW="939800" imgH="228600" progId="Equation.3">
                  <p:embed/>
                </p:oleObj>
              </mc:Choice>
              <mc:Fallback>
                <p:oleObj name="Equation" r:id="rId15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Box 14"/>
          <p:cNvSpPr txBox="1">
            <a:spLocks noChangeArrowheads="1"/>
          </p:cNvSpPr>
          <p:nvPr/>
        </p:nvSpPr>
        <p:spPr bwMode="auto">
          <a:xfrm>
            <a:off x="273050" y="2363788"/>
            <a:ext cx="8520113" cy="156845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predicted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state at time t is obtained 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simply by propagating the estimated state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 at t-1 through the state dynamics equation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35352"/>
              </p:ext>
            </p:extLst>
          </p:nvPr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6" name="Equation" r:id="rId17" imgW="850680" imgH="228600" progId="Equation.3">
                  <p:embed/>
                </p:oleObj>
              </mc:Choice>
              <mc:Fallback>
                <p:oleObj name="Equation" r:id="rId17" imgW="850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2370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6889750" y="2938463"/>
          <a:ext cx="16557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8" name="Equation" r:id="rId3" imgW="710891" imgH="241195" progId="Equation.3">
                  <p:embed/>
                </p:oleObj>
              </mc:Choice>
              <mc:Fallback>
                <p:oleObj name="Equation" r:id="rId3" imgW="7108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2938463"/>
                        <a:ext cx="1655763" cy="5603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3CE5A-709A-4E0E-A4B2-C9C2013980D2}" type="slidenum">
              <a:rPr lang="en-US" altLang="en-US"/>
              <a:pPr>
                <a:defRPr/>
              </a:pPr>
              <a:t>129</a:t>
            </a:fld>
            <a:endParaRPr lang="en-US" altLang="en-US"/>
          </a:p>
        </p:txBody>
      </p:sp>
      <p:graphicFrame>
        <p:nvGraphicFramePr>
          <p:cNvPr id="56327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9" name="Equation" r:id="rId5" imgW="711200" imgH="228600" progId="Equation.3">
                  <p:embed/>
                </p:oleObj>
              </mc:Choice>
              <mc:Fallback>
                <p:oleObj name="Equation" r:id="rId5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0" name="Equation" r:id="rId7" imgW="1054100" imgH="254000" progId="Equation.3">
                  <p:embed/>
                </p:oleObj>
              </mc:Choice>
              <mc:Fallback>
                <p:oleObj name="Equation" r:id="rId7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1" name="Equation" r:id="rId9" imgW="1167893" imgH="253890" progId="Equation.3">
                  <p:embed/>
                </p:oleObj>
              </mc:Choice>
              <mc:Fallback>
                <p:oleObj name="Equation" r:id="rId9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2" name="Equation" r:id="rId11" imgW="1371600" imgH="228600" progId="Equation.3">
                  <p:embed/>
                </p:oleObj>
              </mc:Choice>
              <mc:Fallback>
                <p:oleObj name="Equation" r:id="rId11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3" name="Equation" r:id="rId13" imgW="1612900" imgH="292100" progId="Equation.3">
                  <p:embed/>
                </p:oleObj>
              </mc:Choice>
              <mc:Fallback>
                <p:oleObj name="Equation" r:id="rId13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2"/>
          <p:cNvGraphicFramePr>
            <a:graphicFrameLocks noChangeAspect="1"/>
          </p:cNvGraphicFramePr>
          <p:nvPr/>
        </p:nvGraphicFramePr>
        <p:xfrm>
          <a:off x="6842125" y="2192338"/>
          <a:ext cx="1893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4" name="Equation" r:id="rId15" imgW="812447" imgH="241195" progId="Equation.3">
                  <p:embed/>
                </p:oleObj>
              </mc:Choice>
              <mc:Fallback>
                <p:oleObj name="Equation" r:id="rId15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2192338"/>
                        <a:ext cx="1893888" cy="5588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4"/>
          <p:cNvGraphicFramePr>
            <a:graphicFrameLocks noChangeAspect="1"/>
          </p:cNvGraphicFramePr>
          <p:nvPr/>
        </p:nvGraphicFramePr>
        <p:xfrm>
          <a:off x="6694488" y="882650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5" name="Equation" r:id="rId17" imgW="939800" imgH="228600" progId="Equation.3">
                  <p:embed/>
                </p:oleObj>
              </mc:Choice>
              <mc:Fallback>
                <p:oleObj name="Equation" r:id="rId17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82650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6" name="Equation" r:id="rId19" imgW="850900" imgH="228600" progId="Equation.3">
                  <p:embed/>
                </p:oleObj>
              </mc:Choice>
              <mc:Fallback>
                <p:oleObj name="Equation" r:id="rId19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Box 14"/>
          <p:cNvSpPr txBox="1">
            <a:spLocks noChangeArrowheads="1"/>
          </p:cNvSpPr>
          <p:nvPr/>
        </p:nvSpPr>
        <p:spPr bwMode="auto">
          <a:xfrm>
            <a:off x="273050" y="3217863"/>
            <a:ext cx="6356227" cy="2554545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Uncertainty of prediction. </a:t>
            </a:r>
            <a:b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The variance of the predictor = </a:t>
            </a:r>
            <a:b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variance of 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e</a:t>
            </a:r>
            <a:r>
              <a:rPr lang="en-US" altLang="en-US" baseline="-25000" dirty="0">
                <a:solidFill>
                  <a:schemeClr val="bg1"/>
                </a:solidFill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 + variance of As</a:t>
            </a:r>
            <a:r>
              <a:rPr lang="en-US" altLang="en-US" baseline="-25000" dirty="0">
                <a:solidFill>
                  <a:schemeClr val="bg1"/>
                </a:solidFill>
                <a:latin typeface="Comic Sans MS" pitchFamily="66" charset="0"/>
              </a:rPr>
              <a:t>t-1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A is obtained by linearizing f() </a:t>
            </a:r>
          </a:p>
        </p:txBody>
      </p:sp>
    </p:spTree>
    <p:extLst>
      <p:ext uri="{BB962C8B-B14F-4D97-AF65-F5344CB8AC3E}">
        <p14:creationId xmlns:p14="http://schemas.microsoft.com/office/powerpoint/2010/main" val="107067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Background:</a:t>
            </a:r>
            <a:r>
              <a:rPr lang="en-US" dirty="0">
                <a:solidFill>
                  <a:srgbClr val="0000CC"/>
                </a:solidFill>
              </a:rPr>
              <a:t> Joint Prob. of O and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7355"/>
                <a:ext cx="8229600" cy="49388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of </a:t>
                </a:r>
                <a:r>
                  <a:rPr lang="en-US" i="1" dirty="0"/>
                  <a:t>O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  <a:r>
                  <a:rPr lang="en-US" dirty="0"/>
                  <a:t> (i.e. P(</a:t>
                </a:r>
                <a:r>
                  <a:rPr lang="en-US" i="1" dirty="0"/>
                  <a:t>Z</a:t>
                </a:r>
                <a:r>
                  <a:rPr lang="en-US" dirty="0"/>
                  <a:t>)) is also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𝑺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𝑺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𝑶𝑺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el-GR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7355"/>
                <a:ext cx="8229600" cy="4938809"/>
              </a:xfrm>
              <a:blipFill rotWithShape="1">
                <a:blip r:embed="rId2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5707" y="1157135"/>
                <a:ext cx="2337498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7" y="1157135"/>
                <a:ext cx="233749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48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The Extended Kalman filter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94649-F465-417F-A376-4D1077B48FD5}" type="slidenum">
              <a:rPr lang="en-US" altLang="en-US"/>
              <a:pPr>
                <a:defRPr/>
              </a:pPr>
              <a:t>130</a:t>
            </a:fld>
            <a:endParaRPr lang="en-US" altLang="en-US"/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2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3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4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5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6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7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8" name="Equation" r:id="rId15" imgW="850900" imgH="228600" progId="Equation.3">
                  <p:embed/>
                </p:oleObj>
              </mc:Choice>
              <mc:Fallback>
                <p:oleObj name="Equation" r:id="rId15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4"/>
          <p:cNvGraphicFramePr>
            <a:graphicFrameLocks noChangeAspect="1"/>
          </p:cNvGraphicFramePr>
          <p:nvPr/>
        </p:nvGraphicFramePr>
        <p:xfrm>
          <a:off x="7046913" y="5407025"/>
          <a:ext cx="14700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79" name="Equation" r:id="rId17" imgW="634725" imgH="228501" progId="Equation.3">
                  <p:embed/>
                </p:oleObj>
              </mc:Choice>
              <mc:Fallback>
                <p:oleObj name="Equation" r:id="rId17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5407025"/>
                        <a:ext cx="1470025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Box 19"/>
          <p:cNvSpPr txBox="1">
            <a:spLocks noChangeArrowheads="1"/>
          </p:cNvSpPr>
          <p:nvPr/>
        </p:nvSpPr>
        <p:spPr bwMode="auto">
          <a:xfrm>
            <a:off x="355600" y="4478338"/>
            <a:ext cx="8099425" cy="2062162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Kalman gain is the slope of the MAP estimator that predicts s from 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RBT =  C</a:t>
            </a:r>
            <a:r>
              <a:rPr lang="en-US" altLang="en-US" baseline="-25000">
                <a:solidFill>
                  <a:schemeClr val="bg1"/>
                </a:solidFill>
                <a:latin typeface="Comic Sans MS" pitchFamily="66" charset="0"/>
              </a:rPr>
              <a:t>so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,   (BRB</a:t>
            </a:r>
            <a:r>
              <a:rPr lang="en-US" altLang="en-US" baseline="3000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+</a:t>
            </a:r>
            <a:r>
              <a:rPr lang="en-US" altLang="en-US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) = C</a:t>
            </a:r>
            <a:r>
              <a:rPr lang="en-US" altLang="en-US" baseline="-25000">
                <a:solidFill>
                  <a:schemeClr val="bg1"/>
                </a:solidFill>
                <a:latin typeface="Comic Sans MS" pitchFamily="66" charset="0"/>
              </a:rPr>
              <a:t>oo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B is obtained by linearizing g()</a:t>
            </a:r>
            <a:endParaRPr lang="en-US" altLang="en-US" baseline="-2500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57359" name="Object 6"/>
          <p:cNvGraphicFramePr>
            <a:graphicFrameLocks noChangeAspect="1"/>
          </p:cNvGraphicFramePr>
          <p:nvPr/>
        </p:nvGraphicFramePr>
        <p:xfrm>
          <a:off x="6889750" y="2938463"/>
          <a:ext cx="16557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0" name="Equation" r:id="rId19" imgW="710891" imgH="241195" progId="Equation.3">
                  <p:embed/>
                </p:oleObj>
              </mc:Choice>
              <mc:Fallback>
                <p:oleObj name="Equation" r:id="rId19" imgW="7108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2938463"/>
                        <a:ext cx="1655763" cy="560387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0721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The Extended Kalman filter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9BD0E-56EB-4105-8170-304F6C04DDB9}" type="slidenum">
              <a:rPr lang="en-US" altLang="en-US"/>
              <a:pPr>
                <a:defRPr/>
              </a:pPr>
              <a:t>131</a:t>
            </a:fld>
            <a:endParaRPr lang="en-US" altLang="en-US"/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0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1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2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3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4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5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6" name="Equation" r:id="rId15" imgW="850900" imgH="228600" progId="Equation.3">
                  <p:embed/>
                </p:oleObj>
              </mc:Choice>
              <mc:Fallback>
                <p:oleObj name="Equation" r:id="rId15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5510213" y="1781175"/>
            <a:ext cx="1128712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505700" y="2019300"/>
            <a:ext cx="307975" cy="3170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3" name="TextBox 15"/>
          <p:cNvSpPr txBox="1">
            <a:spLocks noChangeArrowheads="1"/>
          </p:cNvSpPr>
          <p:nvPr/>
        </p:nvSpPr>
        <p:spPr bwMode="auto">
          <a:xfrm>
            <a:off x="273050" y="2933700"/>
            <a:ext cx="8197850" cy="156845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We can also predict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observation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from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predicted state using the observation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equation</a:t>
            </a:r>
          </a:p>
        </p:txBody>
      </p:sp>
      <p:graphicFrame>
        <p:nvGraphicFramePr>
          <p:cNvPr id="58384" name="Object 4"/>
          <p:cNvGraphicFramePr>
            <a:graphicFrameLocks noChangeAspect="1"/>
          </p:cNvGraphicFramePr>
          <p:nvPr/>
        </p:nvGraphicFramePr>
        <p:xfrm>
          <a:off x="7046913" y="5407025"/>
          <a:ext cx="14700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7" name="Equation" r:id="rId17" imgW="634725" imgH="228501" progId="Equation.3">
                  <p:embed/>
                </p:oleObj>
              </mc:Choice>
              <mc:Fallback>
                <p:oleObj name="Equation" r:id="rId17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5407025"/>
                        <a:ext cx="1470025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8421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18C5D-8D25-44E6-B04B-AADB634D11A8}" type="slidenum">
              <a:rPr lang="en-US" altLang="en-US"/>
              <a:pPr>
                <a:defRPr/>
              </a:pPr>
              <a:t>132</a:t>
            </a:fld>
            <a:endParaRPr lang="en-US" altLang="en-US"/>
          </a:p>
        </p:txBody>
      </p:sp>
      <p:graphicFrame>
        <p:nvGraphicFramePr>
          <p:cNvPr id="59398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4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5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6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7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8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9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0" name="Equation" r:id="rId15" imgW="850900" imgH="228600" progId="Equation.3">
                  <p:embed/>
                </p:oleObj>
              </mc:Choice>
              <mc:Fallback>
                <p:oleObj name="Equation" r:id="rId15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4"/>
          <p:cNvGraphicFramePr>
            <a:graphicFrameLocks noChangeAspect="1"/>
          </p:cNvGraphicFramePr>
          <p:nvPr/>
        </p:nvGraphicFramePr>
        <p:xfrm>
          <a:off x="7473950" y="4373563"/>
          <a:ext cx="14700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1" name="Equation" r:id="rId17" imgW="634725" imgH="228501" progId="Equation.3">
                  <p:embed/>
                </p:oleObj>
              </mc:Choice>
              <mc:Fallback>
                <p:oleObj name="Equation" r:id="rId17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4373563"/>
                        <a:ext cx="1470025" cy="525462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Box 16"/>
          <p:cNvSpPr txBox="1">
            <a:spLocks noChangeArrowheads="1"/>
          </p:cNvSpPr>
          <p:nvPr/>
        </p:nvSpPr>
        <p:spPr bwMode="auto">
          <a:xfrm>
            <a:off x="403225" y="5238750"/>
            <a:ext cx="8550275" cy="1570038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correction is the difference between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actual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 and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predicted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observation, scaled by the Kalman Gain</a:t>
            </a:r>
            <a:endParaRPr lang="en-US" altLang="en-US" baseline="-25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9407" name="TextBox 17"/>
          <p:cNvSpPr txBox="1">
            <a:spLocks noChangeArrowheads="1"/>
          </p:cNvSpPr>
          <p:nvPr/>
        </p:nvSpPr>
        <p:spPr bwMode="auto">
          <a:xfrm>
            <a:off x="520700" y="3048000"/>
            <a:ext cx="8101013" cy="1076325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We must correct the predicted value of the state after making an observation</a:t>
            </a:r>
            <a:endParaRPr lang="en-US" altLang="en-US" baseline="-2500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037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69B4B-C603-455B-A713-62E2A336252E}" type="slidenum">
              <a:rPr lang="en-US" altLang="en-US"/>
              <a:pPr>
                <a:defRPr/>
              </a:pPr>
              <a:t>133</a:t>
            </a:fld>
            <a:endParaRPr lang="en-US" altLang="en-US"/>
          </a:p>
        </p:txBody>
      </p:sp>
      <p:graphicFrame>
        <p:nvGraphicFramePr>
          <p:cNvPr id="60422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8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9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0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1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2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3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4" name="Equation" r:id="rId15" imgW="850900" imgH="228600" progId="Equation.3">
                  <p:embed/>
                </p:oleObj>
              </mc:Choice>
              <mc:Fallback>
                <p:oleObj name="Equation" r:id="rId15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Box 14"/>
          <p:cNvSpPr txBox="1">
            <a:spLocks noChangeArrowheads="1"/>
          </p:cNvSpPr>
          <p:nvPr/>
        </p:nvSpPr>
        <p:spPr bwMode="auto">
          <a:xfrm>
            <a:off x="520700" y="3235325"/>
            <a:ext cx="8101013" cy="2103438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omic Sans MS" pitchFamily="66" charset="0"/>
              </a:rPr>
              <a:t>The uncertainty in state decreases if we observe the data and make a correction</a:t>
            </a:r>
            <a:endParaRPr lang="en-US" altLang="en-US" sz="2800" baseline="-2500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aseline="-2500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omic Sans MS" pitchFamily="66" charset="0"/>
              </a:rPr>
              <a:t>The reduction is a multiplicative “shrinkage” based on Kalman gain and B</a:t>
            </a:r>
          </a:p>
        </p:txBody>
      </p:sp>
      <p:graphicFrame>
        <p:nvGraphicFramePr>
          <p:cNvPr id="60430" name="Object 2"/>
          <p:cNvGraphicFramePr>
            <a:graphicFrameLocks noChangeAspect="1"/>
          </p:cNvGraphicFramePr>
          <p:nvPr/>
        </p:nvGraphicFramePr>
        <p:xfrm>
          <a:off x="6965950" y="2570163"/>
          <a:ext cx="16557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5" name="Equation" r:id="rId17" imgW="710891" imgH="241195" progId="Equation.3">
                  <p:embed/>
                </p:oleObj>
              </mc:Choice>
              <mc:Fallback>
                <p:oleObj name="Equation" r:id="rId17" imgW="7108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2570163"/>
                        <a:ext cx="1655763" cy="560387"/>
                      </a:xfrm>
                      <a:prstGeom prst="rect">
                        <a:avLst/>
                      </a:prstGeom>
                      <a:solidFill>
                        <a:srgbClr val="D7E4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7613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Extended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80E0F-991B-4929-9E7C-7848883F314A}" type="slidenum">
              <a:rPr lang="en-US" altLang="en-US"/>
              <a:pPr>
                <a:defRPr/>
              </a:pPr>
              <a:t>134</a:t>
            </a:fld>
            <a:endParaRPr lang="en-US" altLang="en-US"/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3679825" y="1560513"/>
          <a:ext cx="16478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2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560513"/>
                        <a:ext cx="1647825" cy="525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3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4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4"/>
          <p:cNvGraphicFramePr>
            <a:graphicFrameLocks noChangeAspect="1"/>
          </p:cNvGraphicFramePr>
          <p:nvPr/>
        </p:nvGraphicFramePr>
        <p:xfrm>
          <a:off x="3070225" y="4535488"/>
          <a:ext cx="317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5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535488"/>
                        <a:ext cx="31750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6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2"/>
          <p:cNvGraphicFramePr>
            <a:graphicFrameLocks noChangeAspect="1"/>
          </p:cNvGraphicFramePr>
          <p:nvPr/>
        </p:nvGraphicFramePr>
        <p:xfrm>
          <a:off x="7067550" y="2132013"/>
          <a:ext cx="1893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7" name="Equation" r:id="rId13" imgW="812447" imgH="457002" progId="Equation.3">
                  <p:embed/>
                </p:oleObj>
              </mc:Choice>
              <mc:Fallback>
                <p:oleObj name="Equation" r:id="rId13" imgW="8124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132013"/>
                        <a:ext cx="1893888" cy="10604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4"/>
          <p:cNvGraphicFramePr>
            <a:graphicFrameLocks noChangeAspect="1"/>
          </p:cNvGraphicFramePr>
          <p:nvPr/>
        </p:nvGraphicFramePr>
        <p:xfrm>
          <a:off x="6694488" y="847725"/>
          <a:ext cx="2176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8" name="Equation" r:id="rId15" imgW="939800" imgH="228600" progId="Equation.3">
                  <p:embed/>
                </p:oleObj>
              </mc:Choice>
              <mc:Fallback>
                <p:oleObj name="Equation" r:id="rId15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847725"/>
                        <a:ext cx="2176462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4"/>
          <p:cNvGraphicFramePr>
            <a:graphicFrameLocks noChangeAspect="1"/>
          </p:cNvGraphicFramePr>
          <p:nvPr/>
        </p:nvGraphicFramePr>
        <p:xfrm>
          <a:off x="6797675" y="1524000"/>
          <a:ext cx="19700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9" name="Equation" r:id="rId17" imgW="850900" imgH="228600" progId="Equation.3">
                  <p:embed/>
                </p:oleObj>
              </mc:Choice>
              <mc:Fallback>
                <p:oleObj name="Equation" r:id="rId17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1524000"/>
                        <a:ext cx="1970088" cy="52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94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EKFs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175"/>
            <a:ext cx="8229600" cy="52133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EKFs are probably the most commonly used algorithm for tracking and prediction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Most systems are non-linear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Specifically, the relationship between state and observation is usually nonlinear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The approach can be extended to include non-linear functions of noise as well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term “</a:t>
            </a:r>
            <a:r>
              <a:rPr lang="en-US" dirty="0" err="1"/>
              <a:t>Kalman</a:t>
            </a:r>
            <a:r>
              <a:rPr lang="en-US" dirty="0"/>
              <a:t> filter” often simply refers to an </a:t>
            </a:r>
            <a:r>
              <a:rPr lang="en-US" i="1" dirty="0"/>
              <a:t>extended </a:t>
            </a:r>
            <a:r>
              <a:rPr lang="en-US" dirty="0" err="1"/>
              <a:t>Kalman</a:t>
            </a:r>
            <a:r>
              <a:rPr lang="en-US" dirty="0"/>
              <a:t> filter in most contexts.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But..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80F97-6BD7-45AA-B893-31C3DF78BCEF}" type="slidenum">
              <a:rPr lang="en-US" altLang="en-US"/>
              <a:pPr>
                <a:defRPr/>
              </a:pPr>
              <a:t>135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2811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5676900" y="2085975"/>
            <a:ext cx="1643063" cy="7794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EKFs have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0225"/>
            <a:ext cx="8229600" cy="33988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If the non-linearity changes too quickly with s, the linear approximation is invalid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Unstable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estimate is often biased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The true function lies entirely on one side of the approximation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Various extensions have been proposed: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Invariant extended </a:t>
            </a:r>
            <a:r>
              <a:rPr lang="en-US" dirty="0" err="1"/>
              <a:t>Kalman</a:t>
            </a:r>
            <a:r>
              <a:rPr lang="en-US" dirty="0"/>
              <a:t> filters (IEKF)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Unscented </a:t>
            </a:r>
            <a:r>
              <a:rPr lang="en-US" dirty="0" err="1"/>
              <a:t>Kalman</a:t>
            </a:r>
            <a:r>
              <a:rPr lang="en-US" dirty="0"/>
              <a:t> filters (UKF)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E08EF-0E97-4377-B8A8-47FCE5215926}" type="slidenum">
              <a:rPr lang="en-US" altLang="en-US"/>
              <a:pPr>
                <a:defRPr/>
              </a:pPr>
              <a:t>136</a:t>
            </a:fld>
            <a:endParaRPr lang="en-US" altLang="en-US"/>
          </a:p>
        </p:txBody>
      </p:sp>
      <p:grpSp>
        <p:nvGrpSpPr>
          <p:cNvPr id="63495" name="Group 6"/>
          <p:cNvGrpSpPr>
            <a:grpSpLocks/>
          </p:cNvGrpSpPr>
          <p:nvPr/>
        </p:nvGrpSpPr>
        <p:grpSpPr bwMode="auto">
          <a:xfrm>
            <a:off x="1190625" y="1143000"/>
            <a:ext cx="2413000" cy="1968500"/>
            <a:chOff x="1640812" y="1060427"/>
            <a:chExt cx="4896466" cy="3996069"/>
          </a:xfrm>
        </p:grpSpPr>
        <p:pic>
          <p:nvPicPr>
            <p:cNvPr id="63499" name="Picture 9" descr="C:\Users\bhiksha\doc\Courses\mlsp\fall2010\class27.23nov2010.ekf\nonlinea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" t="6667" r="7501" b="6667"/>
            <a:stretch>
              <a:fillRect/>
            </a:stretch>
          </p:blipFill>
          <p:spPr bwMode="auto">
            <a:xfrm>
              <a:off x="1640812" y="1060427"/>
              <a:ext cx="4896466" cy="3745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187064" y="2974673"/>
              <a:ext cx="2805805" cy="208182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322888" y="1160463"/>
            <a:ext cx="2197100" cy="1733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759450" y="1309688"/>
            <a:ext cx="655638" cy="1308100"/>
          </a:xfrm>
          <a:custGeom>
            <a:avLst/>
            <a:gdLst>
              <a:gd name="connsiteX0" fmla="*/ 0 w 655093"/>
              <a:gd name="connsiteY0" fmla="*/ 354841 h 1307910"/>
              <a:gd name="connsiteX1" fmla="*/ 504967 w 655093"/>
              <a:gd name="connsiteY1" fmla="*/ 1214650 h 1307910"/>
              <a:gd name="connsiteX2" fmla="*/ 614149 w 655093"/>
              <a:gd name="connsiteY2" fmla="*/ 914400 h 1307910"/>
              <a:gd name="connsiteX3" fmla="*/ 655093 w 655093"/>
              <a:gd name="connsiteY3" fmla="*/ 0 h 130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093" h="1307910">
                <a:moveTo>
                  <a:pt x="0" y="354841"/>
                </a:moveTo>
                <a:cubicBezTo>
                  <a:pt x="201304" y="738115"/>
                  <a:pt x="402609" y="1121390"/>
                  <a:pt x="504967" y="1214650"/>
                </a:cubicBezTo>
                <a:cubicBezTo>
                  <a:pt x="607325" y="1307910"/>
                  <a:pt x="589128" y="1116842"/>
                  <a:pt x="614149" y="914400"/>
                </a:cubicBezTo>
                <a:cubicBezTo>
                  <a:pt x="639170" y="711958"/>
                  <a:pt x="647131" y="355979"/>
                  <a:pt x="655093" y="0"/>
                </a:cubicBezTo>
              </a:path>
            </a:pathLst>
          </a:cu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9850" y="1162050"/>
            <a:ext cx="2197100" cy="1733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88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HMMs are predictive models</a:t>
            </a:r>
          </a:p>
          <a:p>
            <a:r>
              <a:rPr lang="en-US" dirty="0"/>
              <a:t>Continuous-state models are simple extensions of HMMs</a:t>
            </a:r>
          </a:p>
          <a:p>
            <a:pPr lvl="1"/>
            <a:r>
              <a:rPr lang="en-US" dirty="0"/>
              <a:t>Same math applies</a:t>
            </a:r>
          </a:p>
          <a:p>
            <a:r>
              <a:rPr lang="en-US" dirty="0"/>
              <a:t>Prediction of linear, Gaussian systems can be performed by </a:t>
            </a:r>
            <a:r>
              <a:rPr lang="en-US" dirty="0" err="1"/>
              <a:t>Kalman</a:t>
            </a:r>
            <a:r>
              <a:rPr lang="en-US" dirty="0"/>
              <a:t> filtering</a:t>
            </a:r>
          </a:p>
          <a:p>
            <a:r>
              <a:rPr lang="en-US" dirty="0"/>
              <a:t>Prediction of non-linear, Gaussian systems can be performed by Extended </a:t>
            </a:r>
            <a:r>
              <a:rPr lang="en-US" dirty="0" err="1"/>
              <a:t>Kalman</a:t>
            </a:r>
            <a:r>
              <a:rPr lang="en-US" dirty="0"/>
              <a:t> filtering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137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63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Conditional of S given O: P(S|O)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4085" y="1412295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104262" y="3589373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44656" y="293144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6979" y="496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1039" y="5505802"/>
                <a:ext cx="7782194" cy="118724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𝜣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𝜣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9" y="5505802"/>
                <a:ext cx="7782194" cy="11872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6256" y="1449522"/>
                <a:ext cx="2337498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56" y="1449522"/>
                <a:ext cx="233749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27609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The little parable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9EDF0-A695-409F-9629-91744CCA12A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350210" name="Picture 2" descr="Image result for kidnapped cartoon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09" y="2125046"/>
            <a:ext cx="45529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784" y="1540271"/>
            <a:ext cx="443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You’ve been kidnapped</a:t>
            </a:r>
          </a:p>
        </p:txBody>
      </p:sp>
      <p:pic>
        <p:nvPicPr>
          <p:cNvPr id="3655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2" b="10928"/>
          <a:stretch/>
        </p:blipFill>
        <p:spPr bwMode="auto">
          <a:xfrm>
            <a:off x="6919461" y="2845136"/>
            <a:ext cx="109728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03473" y="4637722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And blindfolded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784" y="5386479"/>
            <a:ext cx="8066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You can only </a:t>
            </a:r>
            <a:r>
              <a:rPr lang="en-US" sz="2400" i="1" dirty="0">
                <a:solidFill>
                  <a:srgbClr val="0000CC"/>
                </a:solidFill>
                <a:latin typeface="Comic Sans MS" panose="030F0702030302020204" pitchFamily="66" charset="0"/>
              </a:rPr>
              <a:t>hear </a:t>
            </a:r>
            <a:r>
              <a:rPr 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the car</a:t>
            </a:r>
          </a:p>
          <a:p>
            <a:r>
              <a:rPr 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You must find your way back home from wherever they</a:t>
            </a:r>
            <a:br>
              <a:rPr 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drop you off</a:t>
            </a:r>
          </a:p>
        </p:txBody>
      </p:sp>
    </p:spTree>
    <p:extLst>
      <p:ext uri="{BB962C8B-B14F-4D97-AF65-F5344CB8AC3E}">
        <p14:creationId xmlns:p14="http://schemas.microsoft.com/office/powerpoint/2010/main" val="201188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Kidnapped!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229600" cy="37528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Determine by only </a:t>
            </a:r>
            <a:r>
              <a:rPr lang="en-US" i="1" dirty="0">
                <a:cs typeface="Calibri" pitchFamily="34" charset="0"/>
              </a:rPr>
              <a:t>listening </a:t>
            </a:r>
            <a:r>
              <a:rPr lang="en-US" dirty="0">
                <a:cs typeface="Calibri" pitchFamily="34" charset="0"/>
              </a:rPr>
              <a:t>to a running automobile, if it is: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Idling; or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Travelling at constant velocity; or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Accelerating; or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Decelerating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You only record energy level (SPL) in the sound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The SPL is measured once per second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17A09-D704-45B9-AE68-F39E71C1E18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2" descr="Image result for kidnapped cartoon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45" y="1037231"/>
            <a:ext cx="2310785" cy="15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What we know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3895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An automobile that is at rest can accelerate, or continue to stay at rest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An accelerating automobile can hit a steady-state velocity, continue to accelerate, or decelerate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A decelerating automobile can continue to decelerate, come to rest, cruise, or accelerate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A automobile at a steady-state velocity can stay in steady state, accelerate or decelerate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33F53-E625-4C95-B862-83398D8CDF93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7938"/>
            <a:ext cx="8229600" cy="838201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What else we know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2647950"/>
            <a:ext cx="8229600" cy="35242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The probability distribution of the SPL of the sound is different in the various conditions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As shown in figure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In reality, depends on the car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 The distributions for the different conditions overlap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Simply knowing the current sound level is not enough to know the state of the car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F97F1-8E4F-4EC9-BC02-4EFAB1A78BB6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2443163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5637213" y="22796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859338" y="2211388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4052888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5325" y="1246188"/>
            <a:ext cx="1392238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859338" y="1303338"/>
            <a:ext cx="1936750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57675" y="12493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3625" y="1236663"/>
            <a:ext cx="1377950" cy="1128712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177256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371306" y="1835944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9343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78698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4" name="TextBox 24"/>
          <p:cNvSpPr txBox="1">
            <a:spLocks noChangeArrowheads="1"/>
          </p:cNvSpPr>
          <p:nvPr/>
        </p:nvSpPr>
        <p:spPr bwMode="auto">
          <a:xfrm>
            <a:off x="2143125" y="941388"/>
            <a:ext cx="1182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9235" name="TextBox 25"/>
          <p:cNvSpPr txBox="1">
            <a:spLocks noChangeArrowheads="1"/>
          </p:cNvSpPr>
          <p:nvPr/>
        </p:nvSpPr>
        <p:spPr bwMode="auto">
          <a:xfrm>
            <a:off x="3452813" y="9413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P(x|decel)</a:t>
            </a:r>
          </a:p>
        </p:txBody>
      </p:sp>
      <p:sp>
        <p:nvSpPr>
          <p:cNvPr id="9236" name="TextBox 26"/>
          <p:cNvSpPr txBox="1">
            <a:spLocks noChangeArrowheads="1"/>
          </p:cNvSpPr>
          <p:nvPr/>
        </p:nvSpPr>
        <p:spPr bwMode="auto">
          <a:xfrm>
            <a:off x="4625975" y="941388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P(x|cruise)</a:t>
            </a:r>
          </a:p>
        </p:txBody>
      </p:sp>
      <p:sp>
        <p:nvSpPr>
          <p:cNvPr id="9237" name="TextBox 27"/>
          <p:cNvSpPr txBox="1">
            <a:spLocks noChangeArrowheads="1"/>
          </p:cNvSpPr>
          <p:nvPr/>
        </p:nvSpPr>
        <p:spPr bwMode="auto">
          <a:xfrm>
            <a:off x="5881688" y="9413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350" y="-25400"/>
            <a:ext cx="8229600" cy="8921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The Model!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5125"/>
            <a:ext cx="8229600" cy="1193181"/>
          </a:xfrm>
          <a:solidFill>
            <a:schemeClr val="bg1"/>
          </a:solidFill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The state-space model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Assuming all transitions from a state are equally probable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rgbClr val="C00000"/>
                </a:solidFill>
                <a:cs typeface="Calibri" pitchFamily="34" charset="0"/>
              </a:rPr>
              <a:t>This is a Hidden Markov Model!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99A19-F15F-428D-872E-480E848F81B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2211388" y="2660650"/>
            <a:ext cx="558800" cy="5603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76938" y="2660650"/>
            <a:ext cx="560387" cy="5603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94163" y="1487488"/>
            <a:ext cx="560387" cy="56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4163" y="3916363"/>
            <a:ext cx="560387" cy="5603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0" name="TextBox 10"/>
          <p:cNvSpPr txBox="1">
            <a:spLocks noChangeArrowheads="1"/>
          </p:cNvSpPr>
          <p:nvPr/>
        </p:nvSpPr>
        <p:spPr bwMode="auto">
          <a:xfrm>
            <a:off x="860425" y="31257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12" name="Freeform 11"/>
          <p:cNvSpPr/>
          <p:nvPr/>
        </p:nvSpPr>
        <p:spPr>
          <a:xfrm>
            <a:off x="382588" y="2160588"/>
            <a:ext cx="1392237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519" y="2682082"/>
            <a:ext cx="968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13"/>
          <p:cNvSpPr txBox="1">
            <a:spLocks noChangeArrowheads="1"/>
          </p:cNvSpPr>
          <p:nvPr/>
        </p:nvSpPr>
        <p:spPr bwMode="auto">
          <a:xfrm>
            <a:off x="558800" y="185578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16" name="Freeform 15"/>
          <p:cNvSpPr/>
          <p:nvPr/>
        </p:nvSpPr>
        <p:spPr>
          <a:xfrm>
            <a:off x="2011363" y="2160588"/>
            <a:ext cx="895350" cy="609600"/>
          </a:xfrm>
          <a:custGeom>
            <a:avLst/>
            <a:gdLst>
              <a:gd name="connsiteX0" fmla="*/ 268406 w 896203"/>
              <a:gd name="connsiteY0" fmla="*/ 609601 h 609601"/>
              <a:gd name="connsiteX1" fmla="*/ 22746 w 896203"/>
              <a:gd name="connsiteY1" fmla="*/ 377589 h 609601"/>
              <a:gd name="connsiteX2" fmla="*/ 404884 w 896203"/>
              <a:gd name="connsiteY2" fmla="*/ 9099 h 609601"/>
              <a:gd name="connsiteX3" fmla="*/ 855260 w 896203"/>
              <a:gd name="connsiteY3" fmla="*/ 322998 h 609601"/>
              <a:gd name="connsiteX4" fmla="*/ 650543 w 896203"/>
              <a:gd name="connsiteY4" fmla="*/ 582305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203" h="609601">
                <a:moveTo>
                  <a:pt x="268406" y="609601"/>
                </a:moveTo>
                <a:cubicBezTo>
                  <a:pt x="134203" y="543636"/>
                  <a:pt x="0" y="477672"/>
                  <a:pt x="22746" y="377589"/>
                </a:cubicBezTo>
                <a:cubicBezTo>
                  <a:pt x="45492" y="277506"/>
                  <a:pt x="266132" y="18198"/>
                  <a:pt x="404884" y="9099"/>
                </a:cubicBezTo>
                <a:cubicBezTo>
                  <a:pt x="543636" y="0"/>
                  <a:pt x="814317" y="227464"/>
                  <a:pt x="855260" y="322998"/>
                </a:cubicBezTo>
                <a:cubicBezTo>
                  <a:pt x="896203" y="418532"/>
                  <a:pt x="773373" y="500418"/>
                  <a:pt x="650543" y="58230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94138" y="960438"/>
            <a:ext cx="896937" cy="609600"/>
          </a:xfrm>
          <a:custGeom>
            <a:avLst/>
            <a:gdLst>
              <a:gd name="connsiteX0" fmla="*/ 268406 w 896203"/>
              <a:gd name="connsiteY0" fmla="*/ 609601 h 609601"/>
              <a:gd name="connsiteX1" fmla="*/ 22746 w 896203"/>
              <a:gd name="connsiteY1" fmla="*/ 377589 h 609601"/>
              <a:gd name="connsiteX2" fmla="*/ 404884 w 896203"/>
              <a:gd name="connsiteY2" fmla="*/ 9099 h 609601"/>
              <a:gd name="connsiteX3" fmla="*/ 855260 w 896203"/>
              <a:gd name="connsiteY3" fmla="*/ 322998 h 609601"/>
              <a:gd name="connsiteX4" fmla="*/ 650543 w 896203"/>
              <a:gd name="connsiteY4" fmla="*/ 582305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203" h="609601">
                <a:moveTo>
                  <a:pt x="268406" y="609601"/>
                </a:moveTo>
                <a:cubicBezTo>
                  <a:pt x="134203" y="543636"/>
                  <a:pt x="0" y="477672"/>
                  <a:pt x="22746" y="377589"/>
                </a:cubicBezTo>
                <a:cubicBezTo>
                  <a:pt x="45492" y="277506"/>
                  <a:pt x="266132" y="18198"/>
                  <a:pt x="404884" y="9099"/>
                </a:cubicBezTo>
                <a:cubicBezTo>
                  <a:pt x="543636" y="0"/>
                  <a:pt x="814317" y="227464"/>
                  <a:pt x="855260" y="322998"/>
                </a:cubicBezTo>
                <a:cubicBezTo>
                  <a:pt x="896203" y="418532"/>
                  <a:pt x="773373" y="500418"/>
                  <a:pt x="650543" y="58230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749925" y="2133600"/>
            <a:ext cx="896938" cy="609600"/>
          </a:xfrm>
          <a:custGeom>
            <a:avLst/>
            <a:gdLst>
              <a:gd name="connsiteX0" fmla="*/ 268406 w 896203"/>
              <a:gd name="connsiteY0" fmla="*/ 609601 h 609601"/>
              <a:gd name="connsiteX1" fmla="*/ 22746 w 896203"/>
              <a:gd name="connsiteY1" fmla="*/ 377589 h 609601"/>
              <a:gd name="connsiteX2" fmla="*/ 404884 w 896203"/>
              <a:gd name="connsiteY2" fmla="*/ 9099 h 609601"/>
              <a:gd name="connsiteX3" fmla="*/ 855260 w 896203"/>
              <a:gd name="connsiteY3" fmla="*/ 322998 h 609601"/>
              <a:gd name="connsiteX4" fmla="*/ 650543 w 896203"/>
              <a:gd name="connsiteY4" fmla="*/ 582305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203" h="609601">
                <a:moveTo>
                  <a:pt x="268406" y="609601"/>
                </a:moveTo>
                <a:cubicBezTo>
                  <a:pt x="134203" y="543636"/>
                  <a:pt x="0" y="477672"/>
                  <a:pt x="22746" y="377589"/>
                </a:cubicBezTo>
                <a:cubicBezTo>
                  <a:pt x="45492" y="277506"/>
                  <a:pt x="266132" y="18198"/>
                  <a:pt x="404884" y="9099"/>
                </a:cubicBezTo>
                <a:cubicBezTo>
                  <a:pt x="543636" y="0"/>
                  <a:pt x="814317" y="227464"/>
                  <a:pt x="855260" y="322998"/>
                </a:cubicBezTo>
                <a:cubicBezTo>
                  <a:pt x="896203" y="418532"/>
                  <a:pt x="773373" y="500418"/>
                  <a:pt x="650543" y="58230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94138" y="3375025"/>
            <a:ext cx="896937" cy="609600"/>
          </a:xfrm>
          <a:custGeom>
            <a:avLst/>
            <a:gdLst>
              <a:gd name="connsiteX0" fmla="*/ 268406 w 896203"/>
              <a:gd name="connsiteY0" fmla="*/ 609601 h 609601"/>
              <a:gd name="connsiteX1" fmla="*/ 22746 w 896203"/>
              <a:gd name="connsiteY1" fmla="*/ 377589 h 609601"/>
              <a:gd name="connsiteX2" fmla="*/ 404884 w 896203"/>
              <a:gd name="connsiteY2" fmla="*/ 9099 h 609601"/>
              <a:gd name="connsiteX3" fmla="*/ 855260 w 896203"/>
              <a:gd name="connsiteY3" fmla="*/ 322998 h 609601"/>
              <a:gd name="connsiteX4" fmla="*/ 650543 w 896203"/>
              <a:gd name="connsiteY4" fmla="*/ 582305 h 60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203" h="609601">
                <a:moveTo>
                  <a:pt x="268406" y="609601"/>
                </a:moveTo>
                <a:cubicBezTo>
                  <a:pt x="134203" y="543636"/>
                  <a:pt x="0" y="477672"/>
                  <a:pt x="22746" y="377589"/>
                </a:cubicBezTo>
                <a:cubicBezTo>
                  <a:pt x="45492" y="277506"/>
                  <a:pt x="266132" y="18198"/>
                  <a:pt x="404884" y="9099"/>
                </a:cubicBezTo>
                <a:cubicBezTo>
                  <a:pt x="543636" y="0"/>
                  <a:pt x="814317" y="227464"/>
                  <a:pt x="855260" y="322998"/>
                </a:cubicBezTo>
                <a:cubicBezTo>
                  <a:pt x="896203" y="418532"/>
                  <a:pt x="773373" y="500418"/>
                  <a:pt x="650543" y="582305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58" name="TextBox 19"/>
          <p:cNvSpPr txBox="1">
            <a:spLocks noChangeArrowheads="1"/>
          </p:cNvSpPr>
          <p:nvPr/>
        </p:nvSpPr>
        <p:spPr bwMode="auto">
          <a:xfrm>
            <a:off x="1843088" y="270192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Idling state</a:t>
            </a:r>
          </a:p>
        </p:txBody>
      </p:sp>
      <p:sp>
        <p:nvSpPr>
          <p:cNvPr id="10259" name="TextBox 20"/>
          <p:cNvSpPr txBox="1">
            <a:spLocks noChangeArrowheads="1"/>
          </p:cNvSpPr>
          <p:nvPr/>
        </p:nvSpPr>
        <p:spPr bwMode="auto">
          <a:xfrm>
            <a:off x="5622925" y="13096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22" name="Freeform 21"/>
          <p:cNvSpPr/>
          <p:nvPr/>
        </p:nvSpPr>
        <p:spPr>
          <a:xfrm>
            <a:off x="4845050" y="334963"/>
            <a:ext cx="1938338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5356226" y="866775"/>
            <a:ext cx="9699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2" name="TextBox 24"/>
          <p:cNvSpPr txBox="1">
            <a:spLocks noChangeArrowheads="1"/>
          </p:cNvSpPr>
          <p:nvPr/>
        </p:nvSpPr>
        <p:spPr bwMode="auto">
          <a:xfrm>
            <a:off x="5976938" y="3952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  <p:sp>
        <p:nvSpPr>
          <p:cNvPr id="10263" name="TextBox 25"/>
          <p:cNvSpPr txBox="1">
            <a:spLocks noChangeArrowheads="1"/>
          </p:cNvSpPr>
          <p:nvPr/>
        </p:nvSpPr>
        <p:spPr bwMode="auto">
          <a:xfrm>
            <a:off x="3452813" y="1624013"/>
            <a:ext cx="2171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Accelerating state</a:t>
            </a:r>
          </a:p>
        </p:txBody>
      </p:sp>
      <p:sp>
        <p:nvSpPr>
          <p:cNvPr id="10264" name="TextBox 26"/>
          <p:cNvSpPr txBox="1">
            <a:spLocks noChangeArrowheads="1"/>
          </p:cNvSpPr>
          <p:nvPr/>
        </p:nvSpPr>
        <p:spPr bwMode="auto">
          <a:xfrm>
            <a:off x="7410450" y="29479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28" name="Freeform 27"/>
          <p:cNvSpPr/>
          <p:nvPr/>
        </p:nvSpPr>
        <p:spPr>
          <a:xfrm>
            <a:off x="6810375" y="19859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7144544" y="2504282"/>
            <a:ext cx="968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7" name="TextBox 29"/>
          <p:cNvSpPr txBox="1">
            <a:spLocks noChangeArrowheads="1"/>
          </p:cNvSpPr>
          <p:nvPr/>
        </p:nvSpPr>
        <p:spPr bwMode="auto">
          <a:xfrm>
            <a:off x="5130800" y="2728913"/>
            <a:ext cx="217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       Cruising state</a:t>
            </a:r>
          </a:p>
        </p:txBody>
      </p:sp>
      <p:sp>
        <p:nvSpPr>
          <p:cNvPr id="10268" name="TextBox 30"/>
          <p:cNvSpPr txBox="1">
            <a:spLocks noChangeArrowheads="1"/>
          </p:cNvSpPr>
          <p:nvPr/>
        </p:nvSpPr>
        <p:spPr bwMode="auto">
          <a:xfrm>
            <a:off x="2865438" y="47767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32" name="Freeform 31"/>
          <p:cNvSpPr/>
          <p:nvPr/>
        </p:nvSpPr>
        <p:spPr>
          <a:xfrm>
            <a:off x="2416175" y="3803650"/>
            <a:ext cx="1377950" cy="1127125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599531" y="43330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1" name="TextBox 33"/>
          <p:cNvSpPr txBox="1">
            <a:spLocks noChangeArrowheads="1"/>
          </p:cNvSpPr>
          <p:nvPr/>
        </p:nvSpPr>
        <p:spPr bwMode="auto">
          <a:xfrm>
            <a:off x="3221038" y="4421188"/>
            <a:ext cx="262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       Decelerating state</a:t>
            </a:r>
          </a:p>
        </p:txBody>
      </p: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2743200" y="1766888"/>
            <a:ext cx="1350963" cy="111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8" idx="0"/>
          </p:cNvCxnSpPr>
          <p:nvPr/>
        </p:nvCxnSpPr>
        <p:spPr>
          <a:xfrm>
            <a:off x="4654550" y="1766888"/>
            <a:ext cx="1603375" cy="893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 rot="10800000">
            <a:off x="4572000" y="2006600"/>
            <a:ext cx="1404938" cy="935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</p:cNvCxnSpPr>
          <p:nvPr/>
        </p:nvCxnSpPr>
        <p:spPr>
          <a:xfrm rot="10800000">
            <a:off x="2701925" y="3152775"/>
            <a:ext cx="1392238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3503613" y="2965450"/>
            <a:ext cx="1855788" cy="2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3367088" y="2965450"/>
            <a:ext cx="1855788" cy="20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7"/>
          </p:cNvCxnSpPr>
          <p:nvPr/>
        </p:nvCxnSpPr>
        <p:spPr>
          <a:xfrm rot="5400000" flipH="1" flipV="1">
            <a:off x="4838700" y="2832100"/>
            <a:ext cx="900113" cy="1433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4"/>
            <a:endCxn id="10" idx="6"/>
          </p:cNvCxnSpPr>
          <p:nvPr/>
        </p:nvCxnSpPr>
        <p:spPr>
          <a:xfrm rot="5400000">
            <a:off x="4968082" y="2907506"/>
            <a:ext cx="976312" cy="16033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0" name="TextBox 55"/>
          <p:cNvSpPr txBox="1">
            <a:spLocks noChangeArrowheads="1"/>
          </p:cNvSpPr>
          <p:nvPr/>
        </p:nvSpPr>
        <p:spPr bwMode="auto">
          <a:xfrm>
            <a:off x="2128838" y="18827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0.5</a:t>
            </a:r>
          </a:p>
        </p:txBody>
      </p:sp>
      <p:sp>
        <p:nvSpPr>
          <p:cNvPr id="10281" name="TextBox 56"/>
          <p:cNvSpPr txBox="1">
            <a:spLocks noChangeArrowheads="1"/>
          </p:cNvSpPr>
          <p:nvPr/>
        </p:nvSpPr>
        <p:spPr bwMode="auto">
          <a:xfrm>
            <a:off x="3275013" y="2279650"/>
            <a:ext cx="50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0.5</a:t>
            </a:r>
          </a:p>
        </p:txBody>
      </p:sp>
      <p:sp>
        <p:nvSpPr>
          <p:cNvPr id="10282" name="TextBox 57"/>
          <p:cNvSpPr txBox="1">
            <a:spLocks noChangeArrowheads="1"/>
          </p:cNvSpPr>
          <p:nvPr/>
        </p:nvSpPr>
        <p:spPr bwMode="auto">
          <a:xfrm>
            <a:off x="4025900" y="60007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83" name="TextBox 58"/>
          <p:cNvSpPr txBox="1">
            <a:spLocks noChangeArrowheads="1"/>
          </p:cNvSpPr>
          <p:nvPr/>
        </p:nvSpPr>
        <p:spPr bwMode="auto">
          <a:xfrm>
            <a:off x="5281613" y="1938338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84" name="TextBox 59"/>
          <p:cNvSpPr txBox="1">
            <a:spLocks noChangeArrowheads="1"/>
          </p:cNvSpPr>
          <p:nvPr/>
        </p:nvSpPr>
        <p:spPr bwMode="auto">
          <a:xfrm>
            <a:off x="6169025" y="1911350"/>
            <a:ext cx="63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85" name="TextBox 60"/>
          <p:cNvSpPr txBox="1">
            <a:spLocks noChangeArrowheads="1"/>
          </p:cNvSpPr>
          <p:nvPr/>
        </p:nvSpPr>
        <p:spPr bwMode="auto">
          <a:xfrm>
            <a:off x="4927600" y="25114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86" name="TextBox 61"/>
          <p:cNvSpPr txBox="1">
            <a:spLocks noChangeArrowheads="1"/>
          </p:cNvSpPr>
          <p:nvPr/>
        </p:nvSpPr>
        <p:spPr bwMode="auto">
          <a:xfrm>
            <a:off x="4367213" y="2647950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87" name="TextBox 62"/>
          <p:cNvSpPr txBox="1">
            <a:spLocks noChangeArrowheads="1"/>
          </p:cNvSpPr>
          <p:nvPr/>
        </p:nvSpPr>
        <p:spPr bwMode="auto">
          <a:xfrm>
            <a:off x="3767138" y="260667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0.25</a:t>
            </a:r>
          </a:p>
        </p:txBody>
      </p:sp>
      <p:sp>
        <p:nvSpPr>
          <p:cNvPr id="10288" name="TextBox 63"/>
          <p:cNvSpPr txBox="1">
            <a:spLocks noChangeArrowheads="1"/>
          </p:cNvSpPr>
          <p:nvPr/>
        </p:nvSpPr>
        <p:spPr bwMode="auto">
          <a:xfrm>
            <a:off x="3589338" y="33020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0.25</a:t>
            </a:r>
          </a:p>
        </p:txBody>
      </p:sp>
      <p:sp>
        <p:nvSpPr>
          <p:cNvPr id="10289" name="TextBox 64"/>
          <p:cNvSpPr txBox="1">
            <a:spLocks noChangeArrowheads="1"/>
          </p:cNvSpPr>
          <p:nvPr/>
        </p:nvSpPr>
        <p:spPr bwMode="auto">
          <a:xfrm>
            <a:off x="5091113" y="3043238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0.25</a:t>
            </a:r>
          </a:p>
        </p:txBody>
      </p:sp>
      <p:sp>
        <p:nvSpPr>
          <p:cNvPr id="10290" name="TextBox 65"/>
          <p:cNvSpPr txBox="1">
            <a:spLocks noChangeArrowheads="1"/>
          </p:cNvSpPr>
          <p:nvPr/>
        </p:nvSpPr>
        <p:spPr bwMode="auto">
          <a:xfrm>
            <a:off x="5199063" y="3835400"/>
            <a:ext cx="63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0.33</a:t>
            </a:r>
          </a:p>
        </p:txBody>
      </p:sp>
      <p:sp>
        <p:nvSpPr>
          <p:cNvPr id="10291" name="TextBox 66"/>
          <p:cNvSpPr txBox="1">
            <a:spLocks noChangeArrowheads="1"/>
          </p:cNvSpPr>
          <p:nvPr/>
        </p:nvSpPr>
        <p:spPr bwMode="auto">
          <a:xfrm>
            <a:off x="3030538" y="32750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0.25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854700" y="3594100"/>
          <a:ext cx="3233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14638"/>
            <a:ext cx="8229600" cy="33670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conditional probability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is also Gaussian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The slice in the figure is Gaussian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mean of this Gaussian is a function of x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variance of y reduces if x is known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Uncertainty is reduced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8374" name="Picture 5" descr="D:\users\bhiksha\cutgau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1949" r="8163" b="6110"/>
          <a:stretch>
            <a:fillRect/>
          </a:stretch>
        </p:blipFill>
        <p:spPr bwMode="auto">
          <a:xfrm>
            <a:off x="6592888" y="946128"/>
            <a:ext cx="25082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57200" y="1035050"/>
            <a:ext cx="4346575" cy="5349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If P(</a:t>
            </a:r>
            <a:r>
              <a:rPr lang="en-US" dirty="0" err="1"/>
              <a:t>x,y</a:t>
            </a:r>
            <a:r>
              <a:rPr lang="en-US" dirty="0"/>
              <a:t>) is Gaussian:</a:t>
            </a:r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4176713" y="1252728"/>
            <a:ext cx="2416175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7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847626"/>
              </p:ext>
            </p:extLst>
          </p:nvPr>
        </p:nvGraphicFramePr>
        <p:xfrm>
          <a:off x="482600" y="1609725"/>
          <a:ext cx="33686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5" name="Equation" r:id="rId5" imgW="1904760" imgH="482400" progId="Equation.3">
                  <p:embed/>
                </p:oleObj>
              </mc:Choice>
              <mc:Fallback>
                <p:oleObj name="Equation" r:id="rId5" imgW="190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609725"/>
                        <a:ext cx="3368675" cy="849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1098"/>
              </p:ext>
            </p:extLst>
          </p:nvPr>
        </p:nvGraphicFramePr>
        <p:xfrm>
          <a:off x="669163" y="3902446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6" name="Equation" r:id="rId7" imgW="3085920" imgH="253800" progId="Equation.3">
                  <p:embed/>
                </p:oleObj>
              </mc:Choice>
              <mc:Fallback>
                <p:oleObj name="Equation" r:id="rId7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63" y="3902446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2220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Estimating the state at T = 0-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4414538"/>
            <a:ext cx="8229600" cy="2173287"/>
          </a:xfrm>
        </p:spPr>
        <p:txBody>
          <a:bodyPr/>
          <a:lstStyle/>
          <a:p>
            <a:pPr eaLnBrk="1" hangingPunct="1"/>
            <a:r>
              <a:rPr lang="en-US" altLang="en-US" dirty="0"/>
              <a:t>A T=0, before the first observation, we know nothing of the state</a:t>
            </a:r>
          </a:p>
          <a:p>
            <a:pPr lvl="1" eaLnBrk="1" hangingPunct="1"/>
            <a:r>
              <a:rPr lang="en-US" altLang="en-US" dirty="0"/>
              <a:t>Assume all states are equally likely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3A148-B334-43F4-A23A-39AD790FD342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774825" y="1582738"/>
            <a:ext cx="1363663" cy="1638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8488" y="1582738"/>
            <a:ext cx="1365250" cy="163830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03738" y="1582738"/>
            <a:ext cx="1365250" cy="16383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8988" y="1582738"/>
            <a:ext cx="1363662" cy="163830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2047875" y="3262313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11275" name="TextBox 11"/>
          <p:cNvSpPr txBox="1">
            <a:spLocks noChangeArrowheads="1"/>
          </p:cNvSpPr>
          <p:nvPr/>
        </p:nvSpPr>
        <p:spPr bwMode="auto">
          <a:xfrm>
            <a:off x="3152753" y="3262313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4694238" y="3262313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11277" name="TextBox 13"/>
          <p:cNvSpPr txBox="1">
            <a:spLocks noChangeArrowheads="1"/>
          </p:cNvSpPr>
          <p:nvPr/>
        </p:nvSpPr>
        <p:spPr bwMode="auto">
          <a:xfrm>
            <a:off x="5842000" y="3262313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11278" name="TextBox 14"/>
          <p:cNvSpPr txBox="1">
            <a:spLocks noChangeArrowheads="1"/>
          </p:cNvSpPr>
          <p:nvPr/>
        </p:nvSpPr>
        <p:spPr bwMode="auto">
          <a:xfrm>
            <a:off x="2006600" y="11049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0.25</a:t>
            </a:r>
          </a:p>
        </p:txBody>
      </p:sp>
      <p:sp>
        <p:nvSpPr>
          <p:cNvPr id="11279" name="TextBox 15"/>
          <p:cNvSpPr txBox="1">
            <a:spLocks noChangeArrowheads="1"/>
          </p:cNvSpPr>
          <p:nvPr/>
        </p:nvSpPr>
        <p:spPr bwMode="auto">
          <a:xfrm>
            <a:off x="3425825" y="11049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11280" name="TextBox 16"/>
          <p:cNvSpPr txBox="1">
            <a:spLocks noChangeArrowheads="1"/>
          </p:cNvSpPr>
          <p:nvPr/>
        </p:nvSpPr>
        <p:spPr bwMode="auto">
          <a:xfrm>
            <a:off x="4776788" y="11049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11281" name="TextBox 17"/>
          <p:cNvSpPr txBox="1">
            <a:spLocks noChangeArrowheads="1"/>
          </p:cNvSpPr>
          <p:nvPr/>
        </p:nvSpPr>
        <p:spPr bwMode="auto">
          <a:xfrm>
            <a:off x="6169025" y="11049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pic>
        <p:nvPicPr>
          <p:cNvPr id="18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3828579" y="3630613"/>
            <a:ext cx="1609658" cy="5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first observation: T=0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6657"/>
            <a:ext cx="8428038" cy="29206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At T=0 you observe the sound level x</a:t>
            </a:r>
            <a:r>
              <a:rPr lang="en-US" baseline="-25000" dirty="0">
                <a:cs typeface="Calibri" pitchFamily="34" charset="0"/>
              </a:rPr>
              <a:t>0</a:t>
            </a:r>
            <a:r>
              <a:rPr lang="en-US" dirty="0">
                <a:cs typeface="Calibri" pitchFamily="34" charset="0"/>
              </a:rPr>
              <a:t> = 68dB SPL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The observation modifies our belief in the state of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772D4-52BC-4DC5-B955-E22BBBD7D3F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2443163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5637213" y="22796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859338" y="2211388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4052888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5325" y="1246188"/>
            <a:ext cx="1392238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859338" y="1303338"/>
            <a:ext cx="1936750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57675" y="12493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3625" y="1236663"/>
            <a:ext cx="1377950" cy="1128712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177256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71306" y="1835944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9343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8698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2143125" y="941388"/>
            <a:ext cx="1182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452813" y="9413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P(x|decel)</a:t>
            </a: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4625975" y="941388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P(x|cruise)</a:t>
            </a: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881688" y="9413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41677" y="1311275"/>
            <a:ext cx="0" cy="1336675"/>
          </a:xfrm>
          <a:prstGeom prst="straightConnector1">
            <a:avLst/>
          </a:prstGeom>
          <a:ln w="57150"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5467" y="2447263"/>
            <a:ext cx="7424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3162" y="27086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68dB</a:t>
            </a:r>
          </a:p>
        </p:txBody>
      </p:sp>
      <p:pic>
        <p:nvPicPr>
          <p:cNvPr id="174082" name="Picture 2" descr="C:\Users\bhiksha\Downloads\blind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first observation: T=0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772D4-52BC-4DC5-B955-E22BBBD7D3F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2443163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5637213" y="22796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859338" y="2211388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4052888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5325" y="1246188"/>
            <a:ext cx="1392238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859338" y="1303338"/>
            <a:ext cx="1936750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57675" y="12493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3625" y="1236663"/>
            <a:ext cx="1377950" cy="1128712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177256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71306" y="1835944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9343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8698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2143125" y="927740"/>
            <a:ext cx="1182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452813" y="9413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P(x|decel)</a:t>
            </a: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4625975" y="941388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P(x|cruise)</a:t>
            </a: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881688" y="9413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41677" y="1311275"/>
            <a:ext cx="0" cy="1336675"/>
          </a:xfrm>
          <a:prstGeom prst="straightConnector1">
            <a:avLst/>
          </a:prstGeom>
          <a:ln w="57150"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5467" y="2447263"/>
            <a:ext cx="7424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3162" y="27086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68dB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12094"/>
              </p:ext>
            </p:extLst>
          </p:nvPr>
        </p:nvGraphicFramePr>
        <p:xfrm>
          <a:off x="853363" y="3253096"/>
          <a:ext cx="76218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x|idle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x|deceleration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x|cruising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x|acceleration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747837" y="5923129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11500" y="5923129"/>
            <a:ext cx="1365250" cy="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76750" y="5008729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42000" y="4642969"/>
            <a:ext cx="1363662" cy="128016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2020887" y="5978218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3125765" y="5978218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4667250" y="5978218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5815012" y="5978218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2297115" y="543600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3341238" y="5436004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0.0001</a:t>
            </a: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4790744" y="4546766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38" name="TextBox 17"/>
          <p:cNvSpPr txBox="1">
            <a:spLocks noChangeArrowheads="1"/>
          </p:cNvSpPr>
          <p:nvPr/>
        </p:nvSpPr>
        <p:spPr bwMode="auto">
          <a:xfrm>
            <a:off x="6251221" y="4162005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015" y="4160263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These don’t have to sum to 1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Can even be greater than 1!</a:t>
            </a:r>
          </a:p>
        </p:txBody>
      </p:sp>
      <p:pic>
        <p:nvPicPr>
          <p:cNvPr id="39" name="Picture 2" descr="C:\Users\bhiksha\Downloads\blind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8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890" y="4921910"/>
            <a:ext cx="6550925" cy="18528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first observation: T=0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772D4-52BC-4DC5-B955-E22BBBD7D3F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2443163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5637213" y="22796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859338" y="2211388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4052888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5325" y="1246188"/>
            <a:ext cx="1392238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859338" y="1303338"/>
            <a:ext cx="1936750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57675" y="12493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3625" y="1236663"/>
            <a:ext cx="1377950" cy="1128712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177256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71306" y="1835944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9343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8698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2143125" y="941388"/>
            <a:ext cx="1182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452813" y="9413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P(x|decel)</a:t>
            </a: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4625975" y="941388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P(x|cruise)</a:t>
            </a: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881688" y="9413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41677" y="1311275"/>
            <a:ext cx="0" cy="1336675"/>
          </a:xfrm>
          <a:prstGeom prst="straightConnector1">
            <a:avLst/>
          </a:prstGeom>
          <a:ln w="57150">
            <a:solidFill>
              <a:srgbClr val="0000CC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5467" y="2447263"/>
            <a:ext cx="7424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3162" y="27086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47837" y="4415601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11500" y="4415601"/>
            <a:ext cx="1365250" cy="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76750" y="3501201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42000" y="3135441"/>
            <a:ext cx="1363662" cy="128016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2020887" y="4470690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3125765" y="4470690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4667250" y="4470690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5815012" y="447069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2297115" y="3996715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3341238" y="3996716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0.0001</a:t>
            </a: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4790744" y="3107478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38" name="TextBox 17"/>
          <p:cNvSpPr txBox="1">
            <a:spLocks noChangeArrowheads="1"/>
          </p:cNvSpPr>
          <p:nvPr/>
        </p:nvSpPr>
        <p:spPr bwMode="auto">
          <a:xfrm>
            <a:off x="6251221" y="2709069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63619" y="2885309"/>
                <a:ext cx="1490344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latin typeface="Cambria Math"/>
                        </a:rPr>
                        <m:t>𝒔𝒕𝒂𝒕𝒆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19" y="2885309"/>
                <a:ext cx="149034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47529" y="5866335"/>
            <a:ext cx="5457825" cy="457200"/>
            <a:chOff x="1774825" y="4643960"/>
            <a:chExt cx="5457825" cy="1638300"/>
          </a:xfrm>
        </p:grpSpPr>
        <p:sp>
          <p:nvSpPr>
            <p:cNvPr id="39" name="Rectangle 38"/>
            <p:cNvSpPr/>
            <p:nvPr/>
          </p:nvSpPr>
          <p:spPr>
            <a:xfrm>
              <a:off x="1774825" y="4643960"/>
              <a:ext cx="1363663" cy="16383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38488" y="4643960"/>
              <a:ext cx="1365250" cy="16383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3738" y="4643960"/>
              <a:ext cx="1365250" cy="16383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68988" y="4643960"/>
              <a:ext cx="1363662" cy="16383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2047875" y="6323535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3152753" y="632353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4694238" y="6323535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5842000" y="6323535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2006600" y="5435386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0.25</a:t>
            </a:r>
          </a:p>
        </p:txBody>
      </p: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3425825" y="5435386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4776788" y="5435386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50" name="TextBox 17"/>
          <p:cNvSpPr txBox="1">
            <a:spLocks noChangeArrowheads="1"/>
          </p:cNvSpPr>
          <p:nvPr/>
        </p:nvSpPr>
        <p:spPr bwMode="auto">
          <a:xfrm>
            <a:off x="6169025" y="5435386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32759" y="5066053"/>
                <a:ext cx="210506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𝑷𝒓𝒊𝒐𝒓</m:t>
                      </m:r>
                      <m:r>
                        <a:rPr lang="en-US" b="1" i="1" smtClean="0">
                          <a:latin typeface="Cambria Math"/>
                        </a:rPr>
                        <m:t>:    </m:t>
                      </m:r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𝒔𝒕𝒂𝒕𝒆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59" y="5066053"/>
                <a:ext cx="210506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111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99075" y="494920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Remember the prior</a:t>
            </a:r>
          </a:p>
        </p:txBody>
      </p:sp>
      <p:pic>
        <p:nvPicPr>
          <p:cNvPr id="52" name="Picture 2" descr="C:\Users\bhiksha\Downloads\blindf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8004070" y="5531589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bhiksha\Downloads\blindfol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35" y="3455481"/>
            <a:ext cx="33950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6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Combine prior information about state and evidence from observation</a:t>
                </a:r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𝑠𝑡𝑎𝑡𝑒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compute it using Bayes rule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𝑠𝑡𝑎𝑡𝑒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𝑠𝑡𝑎𝑡𝑒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𝑠𝑡𝑎𝑡𝑒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𝑡𝑎𝑡𝑒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𝑠𝑡𝑎𝑡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𝑠𝑡𝑎𝑡𝑒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Estimating state </a:t>
            </a:r>
            <a:r>
              <a:rPr lang="en-US" altLang="en-US" i="1" dirty="0">
                <a:solidFill>
                  <a:srgbClr val="0000CC"/>
                </a:solidFill>
              </a:rPr>
              <a:t>after</a:t>
            </a:r>
            <a:r>
              <a:rPr lang="en-US" altLang="en-US" dirty="0">
                <a:solidFill>
                  <a:srgbClr val="0000CC"/>
                </a:solidFill>
              </a:rPr>
              <a:t> at observing x</a:t>
            </a:r>
            <a:r>
              <a:rPr lang="en-US" altLang="en-US" baseline="-25000" dirty="0">
                <a:solidFill>
                  <a:srgbClr val="0000CC"/>
                </a:solidFill>
                <a:latin typeface="Times" pitchFamily="18" charset="0"/>
              </a:rPr>
              <a:t>0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891" y="1001443"/>
            <a:ext cx="6550926" cy="2212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The Posterior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5390866"/>
            <a:ext cx="8229600" cy="11054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Multiply the two, term by term, and normalize them so that they sum to 1.0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D82A-6EB6-4701-AB03-7A3776A753BB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282890" y="3214284"/>
            <a:ext cx="6550925" cy="18528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47837" y="2707975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1500" y="2707975"/>
            <a:ext cx="1365250" cy="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76750" y="1793575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42000" y="1427815"/>
            <a:ext cx="1363662" cy="128016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020887" y="2763064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125765" y="2763064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667250" y="2763064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815012" y="2763064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297115" y="228908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3341238" y="2289090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0.0001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790744" y="1399852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6251221" y="1001443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63619" y="1177683"/>
                <a:ext cx="1490344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latin typeface="Cambria Math"/>
                        </a:rPr>
                        <m:t>𝒔𝒕𝒂𝒕𝒆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619" y="1177683"/>
                <a:ext cx="149034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747529" y="4158709"/>
            <a:ext cx="5457825" cy="457200"/>
            <a:chOff x="1774825" y="4643960"/>
            <a:chExt cx="5457825" cy="1638300"/>
          </a:xfrm>
        </p:grpSpPr>
        <p:sp>
          <p:nvSpPr>
            <p:cNvPr id="22" name="Rectangle 21"/>
            <p:cNvSpPr/>
            <p:nvPr/>
          </p:nvSpPr>
          <p:spPr>
            <a:xfrm>
              <a:off x="1774825" y="4643960"/>
              <a:ext cx="1363663" cy="16383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38488" y="4643960"/>
              <a:ext cx="1365250" cy="16383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3738" y="4643960"/>
              <a:ext cx="1365250" cy="16383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8988" y="4643960"/>
              <a:ext cx="1363662" cy="16383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2047875" y="4615909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3152753" y="4615909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4694238" y="4615909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5842000" y="4615909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30" name="TextBox 14"/>
          <p:cNvSpPr txBox="1">
            <a:spLocks noChangeArrowheads="1"/>
          </p:cNvSpPr>
          <p:nvPr/>
        </p:nvSpPr>
        <p:spPr bwMode="auto">
          <a:xfrm>
            <a:off x="2006600" y="372776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0.25</a:t>
            </a:r>
          </a:p>
        </p:txBody>
      </p:sp>
      <p:sp>
        <p:nvSpPr>
          <p:cNvPr id="31" name="TextBox 15"/>
          <p:cNvSpPr txBox="1">
            <a:spLocks noChangeArrowheads="1"/>
          </p:cNvSpPr>
          <p:nvPr/>
        </p:nvSpPr>
        <p:spPr bwMode="auto">
          <a:xfrm>
            <a:off x="3425825" y="372776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4776788" y="372776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p:sp>
        <p:nvSpPr>
          <p:cNvPr id="33" name="TextBox 17"/>
          <p:cNvSpPr txBox="1">
            <a:spLocks noChangeArrowheads="1"/>
          </p:cNvSpPr>
          <p:nvPr/>
        </p:nvSpPr>
        <p:spPr bwMode="auto">
          <a:xfrm>
            <a:off x="6169025" y="372776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32759" y="3358427"/>
                <a:ext cx="210506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𝑷𝒓𝒊𝒐𝒓</m:t>
                      </m:r>
                      <m:r>
                        <a:rPr lang="en-US" b="1" i="1" smtClean="0">
                          <a:latin typeface="Cambria Math"/>
                        </a:rPr>
                        <m:t>:    </m:t>
                      </m:r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𝒔𝒕𝒂𝒕𝒆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59" y="3358427"/>
                <a:ext cx="210506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111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7897509" y="4003450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bhiksha\Downloads\blindf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49" y="1927342"/>
            <a:ext cx="33950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Estimating the state at T = 0+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3998913"/>
            <a:ext cx="8229600" cy="21732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At T=0, after the first observation x</a:t>
            </a:r>
            <a:r>
              <a:rPr lang="en-US" altLang="en-US" baseline="-25000" dirty="0"/>
              <a:t>0</a:t>
            </a:r>
            <a:r>
              <a:rPr lang="en-US" altLang="en-US" dirty="0"/>
              <a:t>, we update our belief about the states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The first observation provided some evidence about the state of the system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It modifies our belief in the state of the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3C006-BEDD-41A0-BD86-E7C2A5B31AF0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774825" y="1337213"/>
            <a:ext cx="5520774" cy="1957854"/>
            <a:chOff x="1774209" y="1673319"/>
            <a:chExt cx="5521449" cy="1957828"/>
          </a:xfrm>
        </p:grpSpPr>
        <p:sp>
          <p:nvSpPr>
            <p:cNvPr id="20" name="Rectangle 19"/>
            <p:cNvSpPr/>
            <p:nvPr/>
          </p:nvSpPr>
          <p:spPr>
            <a:xfrm>
              <a:off x="1774209" y="3175541"/>
              <a:ext cx="1365418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9627" y="3180094"/>
              <a:ext cx="1363830" cy="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03457" y="2412008"/>
              <a:ext cx="1365418" cy="7680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8875" y="2137692"/>
              <a:ext cx="1363829" cy="104240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2047165" y="3261815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Idling</a:t>
              </a:r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3084388" y="3261815"/>
              <a:ext cx="1480073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Decelerating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4694828" y="3261815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Cruising</a:t>
              </a:r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5841236" y="3261815"/>
              <a:ext cx="1454422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Accelerating</a:t>
              </a:r>
            </a:p>
          </p:txBody>
        </p:sp>
        <p:sp>
          <p:nvSpPr>
            <p:cNvPr id="28" name="TextBox 14"/>
            <p:cNvSpPr txBox="1">
              <a:spLocks noChangeArrowheads="1"/>
            </p:cNvSpPr>
            <p:nvPr/>
          </p:nvSpPr>
          <p:spPr bwMode="auto">
            <a:xfrm>
              <a:off x="2129075" y="2729553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0.0</a:t>
              </a: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6189087" y="1673319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0.57</a:t>
              </a:r>
            </a:p>
          </p:txBody>
        </p:sp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4844954" y="1963992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0.42</a:t>
              </a:r>
            </a:p>
          </p:txBody>
        </p:sp>
        <p:sp>
          <p:nvSpPr>
            <p:cNvPr id="31" name="TextBox 17"/>
            <p:cNvSpPr txBox="1">
              <a:spLocks noChangeArrowheads="1"/>
            </p:cNvSpPr>
            <p:nvPr/>
          </p:nvSpPr>
          <p:spPr bwMode="auto">
            <a:xfrm>
              <a:off x="2986698" y="2715906"/>
              <a:ext cx="14798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8.3 x 10</a:t>
              </a:r>
              <a:r>
                <a:rPr lang="en-US" altLang="en-US" sz="2400" b="1" baseline="30000" dirty="0">
                  <a:latin typeface="Arial" charset="0"/>
                </a:rPr>
                <a:t>-5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80980" y="1258558"/>
                <a:ext cx="1382879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980" y="1258558"/>
                <a:ext cx="138287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3298" name="Picture 2" descr="C:\Users\bhiksha\Downloads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4" y="1691545"/>
            <a:ext cx="1161147" cy="11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Predicting the state at T=1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98788"/>
                <a:ext cx="8229600" cy="3592512"/>
              </a:xfrm>
            </p:spPr>
            <p:txBody>
              <a:bodyPr rtlCol="0">
                <a:normAutofit fontScale="85000" lnSpcReduction="20000"/>
              </a:bodyPr>
              <a:lstStyle/>
              <a:p>
                <a:pPr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cs typeface="Calibri" pitchFamily="34" charset="0"/>
                  </a:rPr>
                  <a:t>Predicting the probability of idling at T=1</a:t>
                </a:r>
              </a:p>
              <a:p>
                <a:pPr lvl="1"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0.5; </a:t>
                </a:r>
              </a:p>
              <a:p>
                <a:pPr lvl="1"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deceleration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0.25</a:t>
                </a:r>
              </a:p>
              <a:p>
                <a:pPr lvl="1"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T=1| 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P(I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P(I|I) + P(D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P(I|D) = 2.1 x 10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</a:t>
                </a:r>
              </a:p>
              <a:p>
                <a:pPr lvl="4"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»"/>
                  <a:defRPr/>
                </a:pPr>
                <a:endParaRPr lang="en-US" dirty="0">
                  <a:cs typeface="Calibri" pitchFamily="34" charset="0"/>
                </a:endParaRPr>
              </a:p>
              <a:p>
                <a:pPr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cs typeface="Calibri" pitchFamily="34" charset="0"/>
                  </a:rPr>
                  <a:t>In general, for any state S</a:t>
                </a:r>
              </a:p>
              <a:p>
                <a:pPr lvl="1"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=1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  <a:cs typeface="Calibri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=0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cs typeface="Calibri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Calibri" pitchFamily="34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/>
                                    <a:cs typeface="Calibri" pitchFamily="34" charset="0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cs typeface="Calibri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  <a:cs typeface="Calibri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cs typeface="Calibri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cs typeface="Calibri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cs typeface="Calibri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=1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Calibri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/>
                                <a:cs typeface="Calibri" pitchFamily="34" charset="0"/>
                              </a:rPr>
                              <m:t>=0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98788"/>
                <a:ext cx="8229600" cy="3592512"/>
              </a:xfrm>
              <a:blipFill rotWithShape="1">
                <a:blip r:embed="rId2"/>
                <a:stretch>
                  <a:fillRect l="-1185" t="-135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4FC89-2771-4AAA-94C9-A5A293800A3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91188" y="1123950"/>
          <a:ext cx="32337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marL="91418" marR="914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404" name="Group 8"/>
          <p:cNvGrpSpPr>
            <a:grpSpLocks/>
          </p:cNvGrpSpPr>
          <p:nvPr/>
        </p:nvGrpSpPr>
        <p:grpSpPr bwMode="auto">
          <a:xfrm>
            <a:off x="2925763" y="873125"/>
            <a:ext cx="2662237" cy="2020888"/>
            <a:chOff x="2010770" y="2456597"/>
            <a:chExt cx="2662672" cy="2019868"/>
          </a:xfrm>
        </p:grpSpPr>
        <p:sp>
          <p:nvSpPr>
            <p:cNvPr id="10" name="Oval 9"/>
            <p:cNvSpPr/>
            <p:nvPr/>
          </p:nvSpPr>
          <p:spPr>
            <a:xfrm>
              <a:off x="2125089" y="3434003"/>
              <a:ext cx="322315" cy="32051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/>
            </a:p>
          </p:txBody>
        </p:sp>
        <p:sp>
          <p:nvSpPr>
            <p:cNvPr id="11" name="Oval 10"/>
            <p:cNvSpPr/>
            <p:nvPr/>
          </p:nvSpPr>
          <p:spPr>
            <a:xfrm>
              <a:off x="4289204" y="3434003"/>
              <a:ext cx="322316" cy="32051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3207941" y="2759657"/>
              <a:ext cx="320727" cy="32209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/>
            </a:p>
          </p:txBody>
        </p:sp>
        <p:sp>
          <p:nvSpPr>
            <p:cNvPr id="13" name="Oval 12"/>
            <p:cNvSpPr/>
            <p:nvPr/>
          </p:nvSpPr>
          <p:spPr>
            <a:xfrm>
              <a:off x="3207941" y="4154365"/>
              <a:ext cx="320727" cy="3221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010770" y="3146811"/>
              <a:ext cx="514434" cy="349074"/>
            </a:xfrm>
            <a:custGeom>
              <a:avLst/>
              <a:gdLst>
                <a:gd name="connsiteX0" fmla="*/ 268406 w 896203"/>
                <a:gd name="connsiteY0" fmla="*/ 609601 h 609601"/>
                <a:gd name="connsiteX1" fmla="*/ 22746 w 896203"/>
                <a:gd name="connsiteY1" fmla="*/ 377589 h 609601"/>
                <a:gd name="connsiteX2" fmla="*/ 404884 w 896203"/>
                <a:gd name="connsiteY2" fmla="*/ 9099 h 609601"/>
                <a:gd name="connsiteX3" fmla="*/ 855260 w 896203"/>
                <a:gd name="connsiteY3" fmla="*/ 322998 h 609601"/>
                <a:gd name="connsiteX4" fmla="*/ 650543 w 896203"/>
                <a:gd name="connsiteY4" fmla="*/ 582305 h 60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203" h="609601">
                  <a:moveTo>
                    <a:pt x="268406" y="609601"/>
                  </a:moveTo>
                  <a:cubicBezTo>
                    <a:pt x="134203" y="543636"/>
                    <a:pt x="0" y="477672"/>
                    <a:pt x="22746" y="377589"/>
                  </a:cubicBezTo>
                  <a:cubicBezTo>
                    <a:pt x="45492" y="277506"/>
                    <a:pt x="266132" y="18198"/>
                    <a:pt x="404884" y="9099"/>
                  </a:cubicBezTo>
                  <a:cubicBezTo>
                    <a:pt x="543636" y="0"/>
                    <a:pt x="814317" y="227464"/>
                    <a:pt x="855260" y="322998"/>
                  </a:cubicBezTo>
                  <a:cubicBezTo>
                    <a:pt x="896203" y="418532"/>
                    <a:pt x="773373" y="500418"/>
                    <a:pt x="650543" y="58230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92034" y="2456597"/>
              <a:ext cx="516022" cy="350661"/>
            </a:xfrm>
            <a:custGeom>
              <a:avLst/>
              <a:gdLst>
                <a:gd name="connsiteX0" fmla="*/ 268406 w 896203"/>
                <a:gd name="connsiteY0" fmla="*/ 609601 h 609601"/>
                <a:gd name="connsiteX1" fmla="*/ 22746 w 896203"/>
                <a:gd name="connsiteY1" fmla="*/ 377589 h 609601"/>
                <a:gd name="connsiteX2" fmla="*/ 404884 w 896203"/>
                <a:gd name="connsiteY2" fmla="*/ 9099 h 609601"/>
                <a:gd name="connsiteX3" fmla="*/ 855260 w 896203"/>
                <a:gd name="connsiteY3" fmla="*/ 322998 h 609601"/>
                <a:gd name="connsiteX4" fmla="*/ 650543 w 896203"/>
                <a:gd name="connsiteY4" fmla="*/ 582305 h 60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203" h="609601">
                  <a:moveTo>
                    <a:pt x="268406" y="609601"/>
                  </a:moveTo>
                  <a:cubicBezTo>
                    <a:pt x="134203" y="543636"/>
                    <a:pt x="0" y="477672"/>
                    <a:pt x="22746" y="377589"/>
                  </a:cubicBezTo>
                  <a:cubicBezTo>
                    <a:pt x="45492" y="277506"/>
                    <a:pt x="266132" y="18198"/>
                    <a:pt x="404884" y="9099"/>
                  </a:cubicBezTo>
                  <a:cubicBezTo>
                    <a:pt x="543636" y="0"/>
                    <a:pt x="814317" y="227464"/>
                    <a:pt x="855260" y="322998"/>
                  </a:cubicBezTo>
                  <a:cubicBezTo>
                    <a:pt x="896203" y="418532"/>
                    <a:pt x="773373" y="500418"/>
                    <a:pt x="650543" y="58230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159008" y="3130944"/>
              <a:ext cx="514434" cy="350660"/>
            </a:xfrm>
            <a:custGeom>
              <a:avLst/>
              <a:gdLst>
                <a:gd name="connsiteX0" fmla="*/ 268406 w 896203"/>
                <a:gd name="connsiteY0" fmla="*/ 609601 h 609601"/>
                <a:gd name="connsiteX1" fmla="*/ 22746 w 896203"/>
                <a:gd name="connsiteY1" fmla="*/ 377589 h 609601"/>
                <a:gd name="connsiteX2" fmla="*/ 404884 w 896203"/>
                <a:gd name="connsiteY2" fmla="*/ 9099 h 609601"/>
                <a:gd name="connsiteX3" fmla="*/ 855260 w 896203"/>
                <a:gd name="connsiteY3" fmla="*/ 322998 h 609601"/>
                <a:gd name="connsiteX4" fmla="*/ 650543 w 896203"/>
                <a:gd name="connsiteY4" fmla="*/ 582305 h 60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203" h="609601">
                  <a:moveTo>
                    <a:pt x="268406" y="609601"/>
                  </a:moveTo>
                  <a:cubicBezTo>
                    <a:pt x="134203" y="543636"/>
                    <a:pt x="0" y="477672"/>
                    <a:pt x="22746" y="377589"/>
                  </a:cubicBezTo>
                  <a:cubicBezTo>
                    <a:pt x="45492" y="277506"/>
                    <a:pt x="266132" y="18198"/>
                    <a:pt x="404884" y="9099"/>
                  </a:cubicBezTo>
                  <a:cubicBezTo>
                    <a:pt x="543636" y="0"/>
                    <a:pt x="814317" y="227464"/>
                    <a:pt x="855260" y="322998"/>
                  </a:cubicBezTo>
                  <a:cubicBezTo>
                    <a:pt x="896203" y="418532"/>
                    <a:pt x="773373" y="500418"/>
                    <a:pt x="650543" y="58230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92034" y="3843372"/>
              <a:ext cx="516022" cy="350661"/>
            </a:xfrm>
            <a:custGeom>
              <a:avLst/>
              <a:gdLst>
                <a:gd name="connsiteX0" fmla="*/ 268406 w 896203"/>
                <a:gd name="connsiteY0" fmla="*/ 609601 h 609601"/>
                <a:gd name="connsiteX1" fmla="*/ 22746 w 896203"/>
                <a:gd name="connsiteY1" fmla="*/ 377589 h 609601"/>
                <a:gd name="connsiteX2" fmla="*/ 404884 w 896203"/>
                <a:gd name="connsiteY2" fmla="*/ 9099 h 609601"/>
                <a:gd name="connsiteX3" fmla="*/ 855260 w 896203"/>
                <a:gd name="connsiteY3" fmla="*/ 322998 h 609601"/>
                <a:gd name="connsiteX4" fmla="*/ 650543 w 896203"/>
                <a:gd name="connsiteY4" fmla="*/ 582305 h 60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203" h="609601">
                  <a:moveTo>
                    <a:pt x="268406" y="609601"/>
                  </a:moveTo>
                  <a:cubicBezTo>
                    <a:pt x="134203" y="543636"/>
                    <a:pt x="0" y="477672"/>
                    <a:pt x="22746" y="377589"/>
                  </a:cubicBezTo>
                  <a:cubicBezTo>
                    <a:pt x="45492" y="277506"/>
                    <a:pt x="266132" y="18198"/>
                    <a:pt x="404884" y="9099"/>
                  </a:cubicBezTo>
                  <a:cubicBezTo>
                    <a:pt x="543636" y="0"/>
                    <a:pt x="814317" y="227464"/>
                    <a:pt x="855260" y="322998"/>
                  </a:cubicBezTo>
                  <a:cubicBezTo>
                    <a:pt x="896203" y="418532"/>
                    <a:pt x="773373" y="500418"/>
                    <a:pt x="650543" y="582305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26" name="TextBox 17"/>
            <p:cNvSpPr txBox="1">
              <a:spLocks noChangeArrowheads="1"/>
            </p:cNvSpPr>
            <p:nvPr/>
          </p:nvSpPr>
          <p:spPr bwMode="auto">
            <a:xfrm>
              <a:off x="2192522" y="3426311"/>
              <a:ext cx="142899" cy="21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33FF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15427" name="TextBox 18"/>
            <p:cNvSpPr txBox="1">
              <a:spLocks noChangeArrowheads="1"/>
            </p:cNvSpPr>
            <p:nvPr/>
          </p:nvSpPr>
          <p:spPr bwMode="auto">
            <a:xfrm>
              <a:off x="3207825" y="2719046"/>
              <a:ext cx="194460" cy="21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33FF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5428" name="TextBox 19"/>
            <p:cNvSpPr txBox="1">
              <a:spLocks noChangeArrowheads="1"/>
            </p:cNvSpPr>
            <p:nvPr/>
          </p:nvSpPr>
          <p:spPr bwMode="auto">
            <a:xfrm>
              <a:off x="4275967" y="3428341"/>
              <a:ext cx="201826" cy="21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33FF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5429" name="TextBox 20"/>
            <p:cNvSpPr txBox="1">
              <a:spLocks noChangeArrowheads="1"/>
            </p:cNvSpPr>
            <p:nvPr/>
          </p:nvSpPr>
          <p:spPr bwMode="auto">
            <a:xfrm>
              <a:off x="3215665" y="4155342"/>
              <a:ext cx="201826" cy="21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33FF"/>
                  </a:solidFill>
                  <a:latin typeface="Arial" charset="0"/>
                </a:rPr>
                <a:t>D</a:t>
              </a:r>
            </a:p>
          </p:txBody>
        </p:sp>
        <p:cxnSp>
          <p:nvCxnSpPr>
            <p:cNvPr id="22" name="Straight Arrow Connector 21"/>
            <p:cNvCxnSpPr>
              <a:endCxn id="12" idx="2"/>
            </p:cNvCxnSpPr>
            <p:nvPr/>
          </p:nvCxnSpPr>
          <p:spPr>
            <a:xfrm flipV="1">
              <a:off x="2431526" y="2919913"/>
              <a:ext cx="776415" cy="639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6"/>
              <a:endCxn id="11" idx="0"/>
            </p:cNvCxnSpPr>
            <p:nvPr/>
          </p:nvCxnSpPr>
          <p:spPr>
            <a:xfrm>
              <a:off x="3528668" y="2919913"/>
              <a:ext cx="920900" cy="5140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3474684" y="3034155"/>
              <a:ext cx="830398" cy="4537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rot="10800000">
              <a:off x="2407710" y="3716436"/>
              <a:ext cx="800231" cy="5997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2869309" y="3607743"/>
              <a:ext cx="1064675" cy="1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790715" y="3608537"/>
              <a:ext cx="1064675" cy="111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7"/>
            </p:cNvCxnSpPr>
            <p:nvPr/>
          </p:nvCxnSpPr>
          <p:spPr>
            <a:xfrm rot="5400000" flipH="1" flipV="1">
              <a:off x="3635220" y="3532104"/>
              <a:ext cx="517264" cy="822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4"/>
              <a:endCxn id="13" idx="6"/>
            </p:cNvCxnSpPr>
            <p:nvPr/>
          </p:nvCxnSpPr>
          <p:spPr>
            <a:xfrm rot="5400000">
              <a:off x="3708272" y="3574913"/>
              <a:ext cx="561691" cy="920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6617" y="1402833"/>
            <a:ext cx="2733715" cy="1093238"/>
            <a:chOff x="1774209" y="1673319"/>
            <a:chExt cx="5458495" cy="2069057"/>
          </a:xfrm>
        </p:grpSpPr>
        <p:sp>
          <p:nvSpPr>
            <p:cNvPr id="42" name="Rectangle 41"/>
            <p:cNvSpPr/>
            <p:nvPr/>
          </p:nvSpPr>
          <p:spPr>
            <a:xfrm>
              <a:off x="1774209" y="3175541"/>
              <a:ext cx="1365418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39627" y="3180094"/>
              <a:ext cx="1363830" cy="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03457" y="2412008"/>
              <a:ext cx="1365418" cy="7680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8875" y="2137692"/>
              <a:ext cx="1363829" cy="104240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46" name="TextBox 10"/>
            <p:cNvSpPr txBox="1">
              <a:spLocks noChangeArrowheads="1"/>
            </p:cNvSpPr>
            <p:nvPr/>
          </p:nvSpPr>
          <p:spPr bwMode="auto">
            <a:xfrm>
              <a:off x="2047166" y="3261814"/>
              <a:ext cx="962464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>
                  <a:latin typeface="Arial" charset="0"/>
                </a:rPr>
                <a:t>Idling</a:t>
              </a: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>
              <a:off x="3084388" y="3261816"/>
              <a:ext cx="1060095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 err="1">
                  <a:latin typeface="Arial" charset="0"/>
                </a:rPr>
                <a:t>Decel</a:t>
              </a:r>
              <a:endParaRPr lang="en-US" altLang="en-US" sz="1050" dirty="0">
                <a:latin typeface="Arial" charset="0"/>
              </a:endParaRPr>
            </a:p>
          </p:txBody>
        </p:sp>
        <p:sp>
          <p:nvSpPr>
            <p:cNvPr id="48" name="TextBox 12"/>
            <p:cNvSpPr txBox="1">
              <a:spLocks noChangeArrowheads="1"/>
            </p:cNvSpPr>
            <p:nvPr/>
          </p:nvSpPr>
          <p:spPr bwMode="auto">
            <a:xfrm>
              <a:off x="4585822" y="3261816"/>
              <a:ext cx="1290164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>
                  <a:latin typeface="Arial" charset="0"/>
                </a:rPr>
                <a:t>Cruising</a:t>
              </a:r>
            </a:p>
          </p:txBody>
        </p:sp>
        <p:sp>
          <p:nvSpPr>
            <p:cNvPr id="49" name="TextBox 13"/>
            <p:cNvSpPr txBox="1">
              <a:spLocks noChangeArrowheads="1"/>
            </p:cNvSpPr>
            <p:nvPr/>
          </p:nvSpPr>
          <p:spPr bwMode="auto">
            <a:xfrm>
              <a:off x="5841235" y="3261816"/>
              <a:ext cx="1028087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 err="1">
                  <a:latin typeface="Arial" charset="0"/>
                </a:rPr>
                <a:t>Accel</a:t>
              </a:r>
              <a:endParaRPr lang="en-US" altLang="en-US" sz="1050" dirty="0">
                <a:latin typeface="Arial" charset="0"/>
              </a:endParaRPr>
            </a:p>
          </p:txBody>
        </p:sp>
        <p:sp>
          <p:nvSpPr>
            <p:cNvPr id="50" name="TextBox 14"/>
            <p:cNvSpPr txBox="1">
              <a:spLocks noChangeArrowheads="1"/>
            </p:cNvSpPr>
            <p:nvPr/>
          </p:nvSpPr>
          <p:spPr bwMode="auto">
            <a:xfrm>
              <a:off x="2129075" y="2729554"/>
              <a:ext cx="704554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b="1" dirty="0">
                  <a:latin typeface="Arial" charset="0"/>
                </a:rPr>
                <a:t>0.0</a:t>
              </a:r>
            </a:p>
          </p:txBody>
        </p:sp>
        <p:sp>
          <p:nvSpPr>
            <p:cNvPr id="51" name="TextBox 15"/>
            <p:cNvSpPr txBox="1">
              <a:spLocks noChangeArrowheads="1"/>
            </p:cNvSpPr>
            <p:nvPr/>
          </p:nvSpPr>
          <p:spPr bwMode="auto">
            <a:xfrm>
              <a:off x="6189087" y="1673319"/>
              <a:ext cx="847161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b="1" dirty="0">
                  <a:latin typeface="Arial" charset="0"/>
                </a:rPr>
                <a:t>0.57</a:t>
              </a:r>
            </a:p>
          </p:txBody>
        </p:sp>
        <p:sp>
          <p:nvSpPr>
            <p:cNvPr id="52" name="TextBox 16"/>
            <p:cNvSpPr txBox="1">
              <a:spLocks noChangeArrowheads="1"/>
            </p:cNvSpPr>
            <p:nvPr/>
          </p:nvSpPr>
          <p:spPr bwMode="auto">
            <a:xfrm>
              <a:off x="4844954" y="1963991"/>
              <a:ext cx="847161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b="1" dirty="0">
                  <a:latin typeface="Arial" charset="0"/>
                </a:rPr>
                <a:t>0.42</a:t>
              </a:r>
            </a:p>
          </p:txBody>
        </p:sp>
        <p:sp>
          <p:nvSpPr>
            <p:cNvPr id="53" name="TextBox 17"/>
            <p:cNvSpPr txBox="1">
              <a:spLocks noChangeArrowheads="1"/>
            </p:cNvSpPr>
            <p:nvPr/>
          </p:nvSpPr>
          <p:spPr bwMode="auto">
            <a:xfrm>
              <a:off x="2986699" y="2715906"/>
              <a:ext cx="1423669" cy="4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b="1" dirty="0">
                  <a:latin typeface="Arial" charset="0"/>
                </a:rPr>
                <a:t>8.3 x 10</a:t>
              </a:r>
              <a:r>
                <a:rPr lang="en-US" altLang="en-US" sz="1050" b="1" baseline="30000" dirty="0">
                  <a:latin typeface="Arial" charset="0"/>
                </a:rPr>
                <a:t>-5</a:t>
              </a:r>
            </a:p>
          </p:txBody>
        </p:sp>
      </p:grpSp>
      <p:pic>
        <p:nvPicPr>
          <p:cNvPr id="40" name="Picture 2" descr="C:\Users\bhiksha\Downloads\Pictur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9" y="1359886"/>
            <a:ext cx="504647" cy="49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Predicting the state at T =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9F3D5-9834-45FC-8A77-385B88E84B01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6389" name="Group 18"/>
          <p:cNvGrpSpPr>
            <a:grpSpLocks/>
          </p:cNvGrpSpPr>
          <p:nvPr/>
        </p:nvGrpSpPr>
        <p:grpSpPr bwMode="auto">
          <a:xfrm>
            <a:off x="1774825" y="1058816"/>
            <a:ext cx="5520774" cy="1957854"/>
            <a:chOff x="1774209" y="1673319"/>
            <a:chExt cx="5521449" cy="1957828"/>
          </a:xfrm>
        </p:grpSpPr>
        <p:sp>
          <p:nvSpPr>
            <p:cNvPr id="7" name="Rectangle 6"/>
            <p:cNvSpPr/>
            <p:nvPr/>
          </p:nvSpPr>
          <p:spPr>
            <a:xfrm>
              <a:off x="1774209" y="3175541"/>
              <a:ext cx="1365418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9627" y="3180094"/>
              <a:ext cx="1363830" cy="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3457" y="2412008"/>
              <a:ext cx="1365418" cy="7680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8875" y="2137692"/>
              <a:ext cx="1363829" cy="104240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06" name="TextBox 10"/>
            <p:cNvSpPr txBox="1">
              <a:spLocks noChangeArrowheads="1"/>
            </p:cNvSpPr>
            <p:nvPr/>
          </p:nvSpPr>
          <p:spPr bwMode="auto">
            <a:xfrm>
              <a:off x="2047165" y="3261815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Idling</a:t>
              </a:r>
            </a:p>
          </p:txBody>
        </p:sp>
        <p:sp>
          <p:nvSpPr>
            <p:cNvPr id="16407" name="TextBox 11"/>
            <p:cNvSpPr txBox="1">
              <a:spLocks noChangeArrowheads="1"/>
            </p:cNvSpPr>
            <p:nvPr/>
          </p:nvSpPr>
          <p:spPr bwMode="auto">
            <a:xfrm>
              <a:off x="3084388" y="3261815"/>
              <a:ext cx="1480073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Decelerating</a:t>
              </a:r>
            </a:p>
          </p:txBody>
        </p:sp>
        <p:sp>
          <p:nvSpPr>
            <p:cNvPr id="16408" name="TextBox 12"/>
            <p:cNvSpPr txBox="1">
              <a:spLocks noChangeArrowheads="1"/>
            </p:cNvSpPr>
            <p:nvPr/>
          </p:nvSpPr>
          <p:spPr bwMode="auto">
            <a:xfrm>
              <a:off x="4694828" y="3261815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Cruising</a:t>
              </a:r>
            </a:p>
          </p:txBody>
        </p:sp>
        <p:sp>
          <p:nvSpPr>
            <p:cNvPr id="16409" name="TextBox 13"/>
            <p:cNvSpPr txBox="1">
              <a:spLocks noChangeArrowheads="1"/>
            </p:cNvSpPr>
            <p:nvPr/>
          </p:nvSpPr>
          <p:spPr bwMode="auto">
            <a:xfrm>
              <a:off x="5841236" y="3261815"/>
              <a:ext cx="1454422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Accelerating</a:t>
              </a:r>
            </a:p>
          </p:txBody>
        </p:sp>
        <p:sp>
          <p:nvSpPr>
            <p:cNvPr id="16410" name="TextBox 14"/>
            <p:cNvSpPr txBox="1">
              <a:spLocks noChangeArrowheads="1"/>
            </p:cNvSpPr>
            <p:nvPr/>
          </p:nvSpPr>
          <p:spPr bwMode="auto">
            <a:xfrm>
              <a:off x="2129075" y="2729553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0.0</a:t>
              </a:r>
            </a:p>
          </p:txBody>
        </p:sp>
        <p:sp>
          <p:nvSpPr>
            <p:cNvPr id="16411" name="TextBox 15"/>
            <p:cNvSpPr txBox="1">
              <a:spLocks noChangeArrowheads="1"/>
            </p:cNvSpPr>
            <p:nvPr/>
          </p:nvSpPr>
          <p:spPr bwMode="auto">
            <a:xfrm>
              <a:off x="6189087" y="1673319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0.57</a:t>
              </a:r>
            </a:p>
          </p:txBody>
        </p:sp>
        <p:sp>
          <p:nvSpPr>
            <p:cNvPr id="16412" name="TextBox 16"/>
            <p:cNvSpPr txBox="1">
              <a:spLocks noChangeArrowheads="1"/>
            </p:cNvSpPr>
            <p:nvPr/>
          </p:nvSpPr>
          <p:spPr bwMode="auto">
            <a:xfrm>
              <a:off x="4844954" y="1963992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0.42</a:t>
              </a:r>
            </a:p>
          </p:txBody>
        </p:sp>
        <p:sp>
          <p:nvSpPr>
            <p:cNvPr id="16413" name="TextBox 17"/>
            <p:cNvSpPr txBox="1">
              <a:spLocks noChangeArrowheads="1"/>
            </p:cNvSpPr>
            <p:nvPr/>
          </p:nvSpPr>
          <p:spPr bwMode="auto">
            <a:xfrm>
              <a:off x="2986698" y="2715906"/>
              <a:ext cx="14798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8.3 x 10</a:t>
              </a:r>
              <a:r>
                <a:rPr lang="en-US" altLang="en-US" sz="2400" b="1" baseline="30000" dirty="0">
                  <a:latin typeface="Arial" charset="0"/>
                </a:rPr>
                <a:t>-5</a:t>
              </a:r>
            </a:p>
          </p:txBody>
        </p:sp>
      </p:grpSp>
      <p:grpSp>
        <p:nvGrpSpPr>
          <p:cNvPr id="16390" name="Group 20"/>
          <p:cNvGrpSpPr>
            <a:grpSpLocks/>
          </p:cNvGrpSpPr>
          <p:nvPr/>
        </p:nvGrpSpPr>
        <p:grpSpPr bwMode="auto">
          <a:xfrm>
            <a:off x="1774825" y="4400618"/>
            <a:ext cx="5457825" cy="1644650"/>
            <a:chOff x="1774209" y="1576322"/>
            <a:chExt cx="5459105" cy="1644550"/>
          </a:xfrm>
        </p:grpSpPr>
        <p:sp>
          <p:nvSpPr>
            <p:cNvPr id="22" name="Rectangle 21"/>
            <p:cNvSpPr/>
            <p:nvPr/>
          </p:nvSpPr>
          <p:spPr>
            <a:xfrm>
              <a:off x="1774209" y="3174837"/>
              <a:ext cx="1363983" cy="4603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38192" y="2006508"/>
              <a:ext cx="1365570" cy="12143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3762" y="2006508"/>
              <a:ext cx="1365570" cy="121436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9332" y="2006508"/>
              <a:ext cx="1363982" cy="121436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8" name="TextBox 29"/>
            <p:cNvSpPr txBox="1">
              <a:spLocks noChangeArrowheads="1"/>
            </p:cNvSpPr>
            <p:nvPr/>
          </p:nvSpPr>
          <p:spPr bwMode="auto">
            <a:xfrm>
              <a:off x="1815150" y="2634018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2.1x10</a:t>
              </a:r>
              <a:r>
                <a:rPr lang="en-US" altLang="en-US" sz="2400" b="1" baseline="30000" dirty="0">
                  <a:latin typeface="Arial" charset="0"/>
                </a:rPr>
                <a:t>-5</a:t>
              </a:r>
            </a:p>
          </p:txBody>
        </p:sp>
        <p:sp>
          <p:nvSpPr>
            <p:cNvPr id="16399" name="TextBox 30"/>
            <p:cNvSpPr txBox="1">
              <a:spLocks noChangeArrowheads="1"/>
            </p:cNvSpPr>
            <p:nvPr/>
          </p:nvSpPr>
          <p:spPr bwMode="auto">
            <a:xfrm>
              <a:off x="3425588" y="1576322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charset="0"/>
                </a:rPr>
                <a:t>0.33</a:t>
              </a:r>
            </a:p>
          </p:txBody>
        </p:sp>
        <p:sp>
          <p:nvSpPr>
            <p:cNvPr id="16400" name="TextBox 31"/>
            <p:cNvSpPr txBox="1">
              <a:spLocks noChangeArrowheads="1"/>
            </p:cNvSpPr>
            <p:nvPr/>
          </p:nvSpPr>
          <p:spPr bwMode="auto">
            <a:xfrm>
              <a:off x="4844954" y="1576322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charset="0"/>
                </a:rPr>
                <a:t>0.33</a:t>
              </a:r>
            </a:p>
          </p:txBody>
        </p:sp>
        <p:sp>
          <p:nvSpPr>
            <p:cNvPr id="16401" name="TextBox 32"/>
            <p:cNvSpPr txBox="1">
              <a:spLocks noChangeArrowheads="1"/>
            </p:cNvSpPr>
            <p:nvPr/>
          </p:nvSpPr>
          <p:spPr bwMode="auto">
            <a:xfrm>
              <a:off x="6168788" y="1576322"/>
              <a:ext cx="7841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charset="0"/>
                </a:rPr>
                <a:t>0.33</a:t>
              </a:r>
              <a:endParaRPr lang="en-US" altLang="en-US" sz="2400" b="1" baseline="30000">
                <a:latin typeface="Arial" charset="0"/>
              </a:endParaRP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4011791" y="3773341"/>
            <a:ext cx="2211388" cy="627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Box 34"/>
              <p:cNvSpPr txBox="1">
                <a:spLocks noChangeArrowheads="1"/>
              </p:cNvSpPr>
              <p:nvPr/>
            </p:nvSpPr>
            <p:spPr bwMode="auto">
              <a:xfrm>
                <a:off x="368496" y="3022870"/>
                <a:ext cx="5951373" cy="1034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lvl="1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Calibri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=1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  <a:cs typeface="Calibri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=0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cs typeface="Calibri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Calibri" pitchFamily="34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/>
                                      <a:cs typeface="Calibri" pitchFamily="34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cs typeface="Calibri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  <a:cs typeface="Calibri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cs typeface="Calibri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cs typeface="Calibri" pitchFamily="34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Calibri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/>
                                  <a:cs typeface="Calibri" pitchFamily="34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b="1" dirty="0">
                  <a:solidFill>
                    <a:srgbClr val="3333FF"/>
                  </a:solidFill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16392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496" y="3022870"/>
                <a:ext cx="5951373" cy="10343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Box 1"/>
          <p:cNvSpPr txBox="1">
            <a:spLocks noChangeArrowheads="1"/>
          </p:cNvSpPr>
          <p:nvPr/>
        </p:nvSpPr>
        <p:spPr bwMode="auto">
          <a:xfrm>
            <a:off x="7253288" y="4830830"/>
            <a:ext cx="19621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Rounded.</a:t>
            </a:r>
            <a:br>
              <a:rPr lang="en-US" altLang="en-US" sz="1800" b="1">
                <a:latin typeface="Comic Sans MS" pitchFamily="66" charset="0"/>
              </a:rPr>
            </a:br>
            <a:r>
              <a:rPr lang="en-US" altLang="en-US" sz="1800" b="1">
                <a:latin typeface="Comic Sans MS" pitchFamily="66" charset="0"/>
              </a:rPr>
              <a:t>In reality, they</a:t>
            </a:r>
            <a:br>
              <a:rPr lang="en-US" altLang="en-US" sz="1800" b="1">
                <a:latin typeface="Comic Sans MS" pitchFamily="66" charset="0"/>
              </a:rPr>
            </a:br>
            <a:r>
              <a:rPr lang="en-US" altLang="en-US" sz="1800" b="1">
                <a:latin typeface="Comic Sans MS" pitchFamily="66" charset="0"/>
              </a:rPr>
              <a:t>sum to 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41926" y="1087883"/>
                <a:ext cx="204524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26" y="1087883"/>
                <a:ext cx="20452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57150"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58360" y="4289318"/>
                <a:ext cx="2045240" cy="523220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60" y="4289318"/>
                <a:ext cx="20452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57150"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C:\Users\bhiksha\Downloads\Pictur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28" y="1459600"/>
            <a:ext cx="896520" cy="8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7486608" y="4429243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Updating after the observation at T=1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3630304"/>
            <a:ext cx="8428038" cy="2497446"/>
          </a:xfrm>
        </p:spPr>
        <p:txBody>
          <a:bodyPr/>
          <a:lstStyle/>
          <a:p>
            <a:pPr eaLnBrk="1" hangingPunct="1"/>
            <a:r>
              <a:rPr lang="en-US" altLang="en-US" dirty="0"/>
              <a:t>At T=1 we observe  </a:t>
            </a:r>
            <a:r>
              <a:rPr lang="en-US" altLang="en-US" dirty="0">
                <a:latin typeface="Times" pitchFamily="18" charset="0"/>
              </a:rPr>
              <a:t>x</a:t>
            </a:r>
            <a:r>
              <a:rPr lang="en-US" altLang="en-US" baseline="-25000" dirty="0">
                <a:latin typeface="Times" pitchFamily="18" charset="0"/>
              </a:rPr>
              <a:t>1</a:t>
            </a:r>
            <a:r>
              <a:rPr lang="en-US" altLang="en-US" dirty="0"/>
              <a:t> = 63dB SPL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8F861-F121-41FE-8AF4-B02830258F26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7414" name="Group 1"/>
          <p:cNvGrpSpPr>
            <a:grpSpLocks/>
          </p:cNvGrpSpPr>
          <p:nvPr/>
        </p:nvGrpSpPr>
        <p:grpSpPr bwMode="auto">
          <a:xfrm>
            <a:off x="1965325" y="941388"/>
            <a:ext cx="5275263" cy="1706562"/>
            <a:chOff x="1965325" y="941388"/>
            <a:chExt cx="5275263" cy="1706562"/>
          </a:xfrm>
        </p:grpSpPr>
        <p:sp>
          <p:nvSpPr>
            <p:cNvPr id="17415" name="TextBox 6"/>
            <p:cNvSpPr txBox="1">
              <a:spLocks noChangeArrowheads="1"/>
            </p:cNvSpPr>
            <p:nvPr/>
          </p:nvSpPr>
          <p:spPr bwMode="auto">
            <a:xfrm>
              <a:off x="2443163" y="2211388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45</a:t>
              </a:r>
            </a:p>
          </p:txBody>
        </p:sp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5637213" y="2279650"/>
              <a:ext cx="439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70</a:t>
              </a:r>
            </a:p>
          </p:txBody>
        </p:sp>
        <p:sp>
          <p:nvSpPr>
            <p:cNvPr id="17417" name="TextBox 8"/>
            <p:cNvSpPr txBox="1">
              <a:spLocks noChangeArrowheads="1"/>
            </p:cNvSpPr>
            <p:nvPr/>
          </p:nvSpPr>
          <p:spPr bwMode="auto">
            <a:xfrm>
              <a:off x="4859338" y="2211388"/>
              <a:ext cx="439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65</a:t>
              </a:r>
            </a:p>
          </p:txBody>
        </p:sp>
        <p:sp>
          <p:nvSpPr>
            <p:cNvPr id="17418" name="TextBox 9"/>
            <p:cNvSpPr txBox="1">
              <a:spLocks noChangeArrowheads="1"/>
            </p:cNvSpPr>
            <p:nvPr/>
          </p:nvSpPr>
          <p:spPr bwMode="auto">
            <a:xfrm>
              <a:off x="4052888" y="2211388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60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65325" y="1246188"/>
              <a:ext cx="1392238" cy="1060450"/>
            </a:xfrm>
            <a:custGeom>
              <a:avLst/>
              <a:gdLst>
                <a:gd name="connsiteX0" fmla="*/ 0 w 1392072"/>
                <a:gd name="connsiteY0" fmla="*/ 1059975 h 1059975"/>
                <a:gd name="connsiteX1" fmla="*/ 327546 w 1392072"/>
                <a:gd name="connsiteY1" fmla="*/ 827963 h 1059975"/>
                <a:gd name="connsiteX2" fmla="*/ 573206 w 1392072"/>
                <a:gd name="connsiteY2" fmla="*/ 213814 h 1059975"/>
                <a:gd name="connsiteX3" fmla="*/ 750627 w 1392072"/>
                <a:gd name="connsiteY3" fmla="*/ 63689 h 1059975"/>
                <a:gd name="connsiteX4" fmla="*/ 941696 w 1392072"/>
                <a:gd name="connsiteY4" fmla="*/ 595951 h 1059975"/>
                <a:gd name="connsiteX5" fmla="*/ 1105469 w 1392072"/>
                <a:gd name="connsiteY5" fmla="*/ 909850 h 1059975"/>
                <a:gd name="connsiteX6" fmla="*/ 1392072 w 1392072"/>
                <a:gd name="connsiteY6" fmla="*/ 1046327 h 10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2072" h="1059975">
                  <a:moveTo>
                    <a:pt x="0" y="1059975"/>
                  </a:moveTo>
                  <a:cubicBezTo>
                    <a:pt x="116006" y="1014482"/>
                    <a:pt x="232012" y="968990"/>
                    <a:pt x="327546" y="827963"/>
                  </a:cubicBezTo>
                  <a:cubicBezTo>
                    <a:pt x="423080" y="686936"/>
                    <a:pt x="502693" y="341193"/>
                    <a:pt x="573206" y="213814"/>
                  </a:cubicBezTo>
                  <a:cubicBezTo>
                    <a:pt x="643720" y="86435"/>
                    <a:pt x="689212" y="0"/>
                    <a:pt x="750627" y="63689"/>
                  </a:cubicBezTo>
                  <a:cubicBezTo>
                    <a:pt x="812042" y="127378"/>
                    <a:pt x="882556" y="454924"/>
                    <a:pt x="941696" y="595951"/>
                  </a:cubicBezTo>
                  <a:cubicBezTo>
                    <a:pt x="1000836" y="736978"/>
                    <a:pt x="1030406" y="834787"/>
                    <a:pt x="1105469" y="909850"/>
                  </a:cubicBezTo>
                  <a:cubicBezTo>
                    <a:pt x="1180532" y="984913"/>
                    <a:pt x="1286302" y="1015620"/>
                    <a:pt x="1392072" y="1046327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59338" y="1303338"/>
              <a:ext cx="1936750" cy="1166812"/>
            </a:xfrm>
            <a:custGeom>
              <a:avLst/>
              <a:gdLst>
                <a:gd name="connsiteX0" fmla="*/ 0 w 1937982"/>
                <a:gd name="connsiteY0" fmla="*/ 1125939 h 1166883"/>
                <a:gd name="connsiteX1" fmla="*/ 368489 w 1937982"/>
                <a:gd name="connsiteY1" fmla="*/ 989462 h 1166883"/>
                <a:gd name="connsiteX2" fmla="*/ 777922 w 1937982"/>
                <a:gd name="connsiteY2" fmla="*/ 361665 h 1166883"/>
                <a:gd name="connsiteX3" fmla="*/ 1023582 w 1937982"/>
                <a:gd name="connsiteY3" fmla="*/ 34119 h 1166883"/>
                <a:gd name="connsiteX4" fmla="*/ 1351128 w 1937982"/>
                <a:gd name="connsiteY4" fmla="*/ 566381 h 1166883"/>
                <a:gd name="connsiteX5" fmla="*/ 1637731 w 1937982"/>
                <a:gd name="connsiteY5" fmla="*/ 1016757 h 1166883"/>
                <a:gd name="connsiteX6" fmla="*/ 1937982 w 1937982"/>
                <a:gd name="connsiteY6" fmla="*/ 1166883 h 116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7982" h="1166883">
                  <a:moveTo>
                    <a:pt x="0" y="1125939"/>
                  </a:moveTo>
                  <a:cubicBezTo>
                    <a:pt x="119417" y="1121390"/>
                    <a:pt x="238835" y="1116841"/>
                    <a:pt x="368489" y="989462"/>
                  </a:cubicBezTo>
                  <a:cubicBezTo>
                    <a:pt x="498143" y="862083"/>
                    <a:pt x="668740" y="520889"/>
                    <a:pt x="777922" y="361665"/>
                  </a:cubicBezTo>
                  <a:cubicBezTo>
                    <a:pt x="887104" y="202441"/>
                    <a:pt x="928048" y="0"/>
                    <a:pt x="1023582" y="34119"/>
                  </a:cubicBezTo>
                  <a:cubicBezTo>
                    <a:pt x="1119116" y="68238"/>
                    <a:pt x="1248770" y="402608"/>
                    <a:pt x="1351128" y="566381"/>
                  </a:cubicBezTo>
                  <a:cubicBezTo>
                    <a:pt x="1453486" y="730154"/>
                    <a:pt x="1539922" y="916673"/>
                    <a:pt x="1637731" y="1016757"/>
                  </a:cubicBezTo>
                  <a:cubicBezTo>
                    <a:pt x="1735540" y="1116841"/>
                    <a:pt x="1836761" y="1141862"/>
                    <a:pt x="1937982" y="1166883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7675" y="1249363"/>
              <a:ext cx="1665288" cy="1193800"/>
            </a:xfrm>
            <a:custGeom>
              <a:avLst/>
              <a:gdLst>
                <a:gd name="connsiteX0" fmla="*/ 0 w 1665027"/>
                <a:gd name="connsiteY0" fmla="*/ 1194179 h 1194179"/>
                <a:gd name="connsiteX1" fmla="*/ 450376 w 1665027"/>
                <a:gd name="connsiteY1" fmla="*/ 866633 h 1194179"/>
                <a:gd name="connsiteX2" fmla="*/ 832514 w 1665027"/>
                <a:gd name="connsiteY2" fmla="*/ 6824 h 1194179"/>
                <a:gd name="connsiteX3" fmla="*/ 1323833 w 1665027"/>
                <a:gd name="connsiteY3" fmla="*/ 907576 h 1194179"/>
                <a:gd name="connsiteX4" fmla="*/ 1665027 w 1665027"/>
                <a:gd name="connsiteY4" fmla="*/ 1139588 h 119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027" h="1194179">
                  <a:moveTo>
                    <a:pt x="0" y="1194179"/>
                  </a:moveTo>
                  <a:cubicBezTo>
                    <a:pt x="155812" y="1129352"/>
                    <a:pt x="311624" y="1064525"/>
                    <a:pt x="450376" y="866633"/>
                  </a:cubicBezTo>
                  <a:cubicBezTo>
                    <a:pt x="589128" y="668741"/>
                    <a:pt x="686938" y="0"/>
                    <a:pt x="832514" y="6824"/>
                  </a:cubicBezTo>
                  <a:cubicBezTo>
                    <a:pt x="978090" y="13648"/>
                    <a:pt x="1185081" y="718782"/>
                    <a:pt x="1323833" y="907576"/>
                  </a:cubicBezTo>
                  <a:cubicBezTo>
                    <a:pt x="1462585" y="1096370"/>
                    <a:pt x="1563806" y="1117979"/>
                    <a:pt x="1665027" y="1139588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03625" y="1236663"/>
              <a:ext cx="1377950" cy="1128712"/>
            </a:xfrm>
            <a:custGeom>
              <a:avLst/>
              <a:gdLst>
                <a:gd name="connsiteX0" fmla="*/ 0 w 1378424"/>
                <a:gd name="connsiteY0" fmla="*/ 1110018 h 1128214"/>
                <a:gd name="connsiteX1" fmla="*/ 300251 w 1378424"/>
                <a:gd name="connsiteY1" fmla="*/ 932597 h 1128214"/>
                <a:gd name="connsiteX2" fmla="*/ 655093 w 1378424"/>
                <a:gd name="connsiteY2" fmla="*/ 72788 h 1128214"/>
                <a:gd name="connsiteX3" fmla="*/ 941696 w 1378424"/>
                <a:gd name="connsiteY3" fmla="*/ 495869 h 1128214"/>
                <a:gd name="connsiteX4" fmla="*/ 1187356 w 1378424"/>
                <a:gd name="connsiteY4" fmla="*/ 1028131 h 1128214"/>
                <a:gd name="connsiteX5" fmla="*/ 1378424 w 1378424"/>
                <a:gd name="connsiteY5" fmla="*/ 1096370 h 1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8424" h="1128214">
                  <a:moveTo>
                    <a:pt x="0" y="1110018"/>
                  </a:moveTo>
                  <a:cubicBezTo>
                    <a:pt x="95534" y="1107743"/>
                    <a:pt x="191069" y="1105469"/>
                    <a:pt x="300251" y="932597"/>
                  </a:cubicBezTo>
                  <a:cubicBezTo>
                    <a:pt x="409433" y="759725"/>
                    <a:pt x="548186" y="145576"/>
                    <a:pt x="655093" y="72788"/>
                  </a:cubicBezTo>
                  <a:cubicBezTo>
                    <a:pt x="762000" y="0"/>
                    <a:pt x="852986" y="336645"/>
                    <a:pt x="941696" y="495869"/>
                  </a:cubicBezTo>
                  <a:cubicBezTo>
                    <a:pt x="1030406" y="655093"/>
                    <a:pt x="1114568" y="928048"/>
                    <a:pt x="1187356" y="1028131"/>
                  </a:cubicBezTo>
                  <a:cubicBezTo>
                    <a:pt x="1260144" y="1128214"/>
                    <a:pt x="1319284" y="1112292"/>
                    <a:pt x="1378424" y="109637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2177256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371306" y="1835944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93431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786981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7" name="TextBox 18"/>
            <p:cNvSpPr txBox="1">
              <a:spLocks noChangeArrowheads="1"/>
            </p:cNvSpPr>
            <p:nvPr/>
          </p:nvSpPr>
          <p:spPr bwMode="auto">
            <a:xfrm>
              <a:off x="2143125" y="941388"/>
              <a:ext cx="11826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P(x|idle)</a:t>
              </a:r>
            </a:p>
          </p:txBody>
        </p:sp>
        <p:sp>
          <p:nvSpPr>
            <p:cNvPr id="17428" name="TextBox 19"/>
            <p:cNvSpPr txBox="1">
              <a:spLocks noChangeArrowheads="1"/>
            </p:cNvSpPr>
            <p:nvPr/>
          </p:nvSpPr>
          <p:spPr bwMode="auto">
            <a:xfrm>
              <a:off x="3452813" y="941388"/>
              <a:ext cx="1374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P(x|decel)</a:t>
              </a:r>
            </a:p>
          </p:txBody>
        </p:sp>
        <p:sp>
          <p:nvSpPr>
            <p:cNvPr id="17429" name="TextBox 20"/>
            <p:cNvSpPr txBox="1">
              <a:spLocks noChangeArrowheads="1"/>
            </p:cNvSpPr>
            <p:nvPr/>
          </p:nvSpPr>
          <p:spPr bwMode="auto">
            <a:xfrm>
              <a:off x="4625975" y="941388"/>
              <a:ext cx="1460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P(x|cruise)</a:t>
              </a:r>
            </a:p>
          </p:txBody>
        </p:sp>
        <p:sp>
          <p:nvSpPr>
            <p:cNvPr id="17430" name="TextBox 21"/>
            <p:cNvSpPr txBox="1">
              <a:spLocks noChangeArrowheads="1"/>
            </p:cNvSpPr>
            <p:nvPr/>
          </p:nvSpPr>
          <p:spPr bwMode="auto">
            <a:xfrm>
              <a:off x="5881688" y="941388"/>
              <a:ext cx="13589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P(x|accel)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4827588" y="1284310"/>
            <a:ext cx="0" cy="147253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10437" y="2470150"/>
            <a:ext cx="56847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2808" y="275684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63dB</a:t>
            </a:r>
          </a:p>
        </p:txBody>
      </p:sp>
      <p:pic>
        <p:nvPicPr>
          <p:cNvPr id="26" name="Picture 2" descr="C:\Users\bhiksha\Downloads\blind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651173"/>
              </p:ext>
            </p:extLst>
          </p:nvPr>
        </p:nvGraphicFramePr>
        <p:xfrm>
          <a:off x="1595438" y="587375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3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375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9500" y="2098903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Oval 33"/>
          <p:cNvSpPr/>
          <p:nvPr/>
        </p:nvSpPr>
        <p:spPr>
          <a:xfrm>
            <a:off x="4436791" y="346383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66279" y="5889009"/>
            <a:ext cx="586853" cy="641445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5657" y="287328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Best guess for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457583" y="3196448"/>
            <a:ext cx="1979208" cy="323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0"/>
          </p:cNvCxnSpPr>
          <p:nvPr/>
        </p:nvCxnSpPr>
        <p:spPr>
          <a:xfrm>
            <a:off x="2457583" y="3196448"/>
            <a:ext cx="1002123" cy="2692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2447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Updating after the observation at T=1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8F861-F121-41FE-8AF4-B02830258F26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7414" name="Group 1"/>
          <p:cNvGrpSpPr>
            <a:grpSpLocks/>
          </p:cNvGrpSpPr>
          <p:nvPr/>
        </p:nvGrpSpPr>
        <p:grpSpPr bwMode="auto">
          <a:xfrm>
            <a:off x="1965325" y="941388"/>
            <a:ext cx="5275263" cy="1706562"/>
            <a:chOff x="1965325" y="941388"/>
            <a:chExt cx="5275263" cy="1706562"/>
          </a:xfrm>
        </p:grpSpPr>
        <p:sp>
          <p:nvSpPr>
            <p:cNvPr id="17415" name="TextBox 6"/>
            <p:cNvSpPr txBox="1">
              <a:spLocks noChangeArrowheads="1"/>
            </p:cNvSpPr>
            <p:nvPr/>
          </p:nvSpPr>
          <p:spPr bwMode="auto">
            <a:xfrm>
              <a:off x="2443163" y="2211388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45</a:t>
              </a:r>
            </a:p>
          </p:txBody>
        </p:sp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5637213" y="2279650"/>
              <a:ext cx="439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70</a:t>
              </a:r>
            </a:p>
          </p:txBody>
        </p:sp>
        <p:sp>
          <p:nvSpPr>
            <p:cNvPr id="17417" name="TextBox 8"/>
            <p:cNvSpPr txBox="1">
              <a:spLocks noChangeArrowheads="1"/>
            </p:cNvSpPr>
            <p:nvPr/>
          </p:nvSpPr>
          <p:spPr bwMode="auto">
            <a:xfrm>
              <a:off x="4859338" y="2211388"/>
              <a:ext cx="439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65</a:t>
              </a:r>
            </a:p>
          </p:txBody>
        </p:sp>
        <p:sp>
          <p:nvSpPr>
            <p:cNvPr id="17418" name="TextBox 9"/>
            <p:cNvSpPr txBox="1">
              <a:spLocks noChangeArrowheads="1"/>
            </p:cNvSpPr>
            <p:nvPr/>
          </p:nvSpPr>
          <p:spPr bwMode="auto">
            <a:xfrm>
              <a:off x="4052888" y="2211388"/>
              <a:ext cx="441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60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65325" y="1246188"/>
              <a:ext cx="1392238" cy="1060450"/>
            </a:xfrm>
            <a:custGeom>
              <a:avLst/>
              <a:gdLst>
                <a:gd name="connsiteX0" fmla="*/ 0 w 1392072"/>
                <a:gd name="connsiteY0" fmla="*/ 1059975 h 1059975"/>
                <a:gd name="connsiteX1" fmla="*/ 327546 w 1392072"/>
                <a:gd name="connsiteY1" fmla="*/ 827963 h 1059975"/>
                <a:gd name="connsiteX2" fmla="*/ 573206 w 1392072"/>
                <a:gd name="connsiteY2" fmla="*/ 213814 h 1059975"/>
                <a:gd name="connsiteX3" fmla="*/ 750627 w 1392072"/>
                <a:gd name="connsiteY3" fmla="*/ 63689 h 1059975"/>
                <a:gd name="connsiteX4" fmla="*/ 941696 w 1392072"/>
                <a:gd name="connsiteY4" fmla="*/ 595951 h 1059975"/>
                <a:gd name="connsiteX5" fmla="*/ 1105469 w 1392072"/>
                <a:gd name="connsiteY5" fmla="*/ 909850 h 1059975"/>
                <a:gd name="connsiteX6" fmla="*/ 1392072 w 1392072"/>
                <a:gd name="connsiteY6" fmla="*/ 1046327 h 10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2072" h="1059975">
                  <a:moveTo>
                    <a:pt x="0" y="1059975"/>
                  </a:moveTo>
                  <a:cubicBezTo>
                    <a:pt x="116006" y="1014482"/>
                    <a:pt x="232012" y="968990"/>
                    <a:pt x="327546" y="827963"/>
                  </a:cubicBezTo>
                  <a:cubicBezTo>
                    <a:pt x="423080" y="686936"/>
                    <a:pt x="502693" y="341193"/>
                    <a:pt x="573206" y="213814"/>
                  </a:cubicBezTo>
                  <a:cubicBezTo>
                    <a:pt x="643720" y="86435"/>
                    <a:pt x="689212" y="0"/>
                    <a:pt x="750627" y="63689"/>
                  </a:cubicBezTo>
                  <a:cubicBezTo>
                    <a:pt x="812042" y="127378"/>
                    <a:pt x="882556" y="454924"/>
                    <a:pt x="941696" y="595951"/>
                  </a:cubicBezTo>
                  <a:cubicBezTo>
                    <a:pt x="1000836" y="736978"/>
                    <a:pt x="1030406" y="834787"/>
                    <a:pt x="1105469" y="909850"/>
                  </a:cubicBezTo>
                  <a:cubicBezTo>
                    <a:pt x="1180532" y="984913"/>
                    <a:pt x="1286302" y="1015620"/>
                    <a:pt x="1392072" y="1046327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59338" y="1303338"/>
              <a:ext cx="1936750" cy="1166812"/>
            </a:xfrm>
            <a:custGeom>
              <a:avLst/>
              <a:gdLst>
                <a:gd name="connsiteX0" fmla="*/ 0 w 1937982"/>
                <a:gd name="connsiteY0" fmla="*/ 1125939 h 1166883"/>
                <a:gd name="connsiteX1" fmla="*/ 368489 w 1937982"/>
                <a:gd name="connsiteY1" fmla="*/ 989462 h 1166883"/>
                <a:gd name="connsiteX2" fmla="*/ 777922 w 1937982"/>
                <a:gd name="connsiteY2" fmla="*/ 361665 h 1166883"/>
                <a:gd name="connsiteX3" fmla="*/ 1023582 w 1937982"/>
                <a:gd name="connsiteY3" fmla="*/ 34119 h 1166883"/>
                <a:gd name="connsiteX4" fmla="*/ 1351128 w 1937982"/>
                <a:gd name="connsiteY4" fmla="*/ 566381 h 1166883"/>
                <a:gd name="connsiteX5" fmla="*/ 1637731 w 1937982"/>
                <a:gd name="connsiteY5" fmla="*/ 1016757 h 1166883"/>
                <a:gd name="connsiteX6" fmla="*/ 1937982 w 1937982"/>
                <a:gd name="connsiteY6" fmla="*/ 1166883 h 116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7982" h="1166883">
                  <a:moveTo>
                    <a:pt x="0" y="1125939"/>
                  </a:moveTo>
                  <a:cubicBezTo>
                    <a:pt x="119417" y="1121390"/>
                    <a:pt x="238835" y="1116841"/>
                    <a:pt x="368489" y="989462"/>
                  </a:cubicBezTo>
                  <a:cubicBezTo>
                    <a:pt x="498143" y="862083"/>
                    <a:pt x="668740" y="520889"/>
                    <a:pt x="777922" y="361665"/>
                  </a:cubicBezTo>
                  <a:cubicBezTo>
                    <a:pt x="887104" y="202441"/>
                    <a:pt x="928048" y="0"/>
                    <a:pt x="1023582" y="34119"/>
                  </a:cubicBezTo>
                  <a:cubicBezTo>
                    <a:pt x="1119116" y="68238"/>
                    <a:pt x="1248770" y="402608"/>
                    <a:pt x="1351128" y="566381"/>
                  </a:cubicBezTo>
                  <a:cubicBezTo>
                    <a:pt x="1453486" y="730154"/>
                    <a:pt x="1539922" y="916673"/>
                    <a:pt x="1637731" y="1016757"/>
                  </a:cubicBezTo>
                  <a:cubicBezTo>
                    <a:pt x="1735540" y="1116841"/>
                    <a:pt x="1836761" y="1141862"/>
                    <a:pt x="1937982" y="1166883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7675" y="1249363"/>
              <a:ext cx="1665288" cy="1193800"/>
            </a:xfrm>
            <a:custGeom>
              <a:avLst/>
              <a:gdLst>
                <a:gd name="connsiteX0" fmla="*/ 0 w 1665027"/>
                <a:gd name="connsiteY0" fmla="*/ 1194179 h 1194179"/>
                <a:gd name="connsiteX1" fmla="*/ 450376 w 1665027"/>
                <a:gd name="connsiteY1" fmla="*/ 866633 h 1194179"/>
                <a:gd name="connsiteX2" fmla="*/ 832514 w 1665027"/>
                <a:gd name="connsiteY2" fmla="*/ 6824 h 1194179"/>
                <a:gd name="connsiteX3" fmla="*/ 1323833 w 1665027"/>
                <a:gd name="connsiteY3" fmla="*/ 907576 h 1194179"/>
                <a:gd name="connsiteX4" fmla="*/ 1665027 w 1665027"/>
                <a:gd name="connsiteY4" fmla="*/ 1139588 h 119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027" h="1194179">
                  <a:moveTo>
                    <a:pt x="0" y="1194179"/>
                  </a:moveTo>
                  <a:cubicBezTo>
                    <a:pt x="155812" y="1129352"/>
                    <a:pt x="311624" y="1064525"/>
                    <a:pt x="450376" y="866633"/>
                  </a:cubicBezTo>
                  <a:cubicBezTo>
                    <a:pt x="589128" y="668741"/>
                    <a:pt x="686938" y="0"/>
                    <a:pt x="832514" y="6824"/>
                  </a:cubicBezTo>
                  <a:cubicBezTo>
                    <a:pt x="978090" y="13648"/>
                    <a:pt x="1185081" y="718782"/>
                    <a:pt x="1323833" y="907576"/>
                  </a:cubicBezTo>
                  <a:cubicBezTo>
                    <a:pt x="1462585" y="1096370"/>
                    <a:pt x="1563806" y="1117979"/>
                    <a:pt x="1665027" y="1139588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03625" y="1236663"/>
              <a:ext cx="1377950" cy="1128712"/>
            </a:xfrm>
            <a:custGeom>
              <a:avLst/>
              <a:gdLst>
                <a:gd name="connsiteX0" fmla="*/ 0 w 1378424"/>
                <a:gd name="connsiteY0" fmla="*/ 1110018 h 1128214"/>
                <a:gd name="connsiteX1" fmla="*/ 300251 w 1378424"/>
                <a:gd name="connsiteY1" fmla="*/ 932597 h 1128214"/>
                <a:gd name="connsiteX2" fmla="*/ 655093 w 1378424"/>
                <a:gd name="connsiteY2" fmla="*/ 72788 h 1128214"/>
                <a:gd name="connsiteX3" fmla="*/ 941696 w 1378424"/>
                <a:gd name="connsiteY3" fmla="*/ 495869 h 1128214"/>
                <a:gd name="connsiteX4" fmla="*/ 1187356 w 1378424"/>
                <a:gd name="connsiteY4" fmla="*/ 1028131 h 1128214"/>
                <a:gd name="connsiteX5" fmla="*/ 1378424 w 1378424"/>
                <a:gd name="connsiteY5" fmla="*/ 1096370 h 1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8424" h="1128214">
                  <a:moveTo>
                    <a:pt x="0" y="1110018"/>
                  </a:moveTo>
                  <a:cubicBezTo>
                    <a:pt x="95534" y="1107743"/>
                    <a:pt x="191069" y="1105469"/>
                    <a:pt x="300251" y="932597"/>
                  </a:cubicBezTo>
                  <a:cubicBezTo>
                    <a:pt x="409433" y="759725"/>
                    <a:pt x="548186" y="145576"/>
                    <a:pt x="655093" y="72788"/>
                  </a:cubicBezTo>
                  <a:cubicBezTo>
                    <a:pt x="762000" y="0"/>
                    <a:pt x="852986" y="336645"/>
                    <a:pt x="941696" y="495869"/>
                  </a:cubicBezTo>
                  <a:cubicBezTo>
                    <a:pt x="1030406" y="655093"/>
                    <a:pt x="1114568" y="928048"/>
                    <a:pt x="1187356" y="1028131"/>
                  </a:cubicBezTo>
                  <a:cubicBezTo>
                    <a:pt x="1260144" y="1128214"/>
                    <a:pt x="1319284" y="1112292"/>
                    <a:pt x="1378424" y="109637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2177256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371306" y="1835944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593431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786981" y="1767682"/>
              <a:ext cx="9683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7" name="TextBox 18"/>
            <p:cNvSpPr txBox="1">
              <a:spLocks noChangeArrowheads="1"/>
            </p:cNvSpPr>
            <p:nvPr/>
          </p:nvSpPr>
          <p:spPr bwMode="auto">
            <a:xfrm>
              <a:off x="2143125" y="941388"/>
              <a:ext cx="11826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P(x|idle)</a:t>
              </a:r>
            </a:p>
          </p:txBody>
        </p:sp>
        <p:sp>
          <p:nvSpPr>
            <p:cNvPr id="17428" name="TextBox 19"/>
            <p:cNvSpPr txBox="1">
              <a:spLocks noChangeArrowheads="1"/>
            </p:cNvSpPr>
            <p:nvPr/>
          </p:nvSpPr>
          <p:spPr bwMode="auto">
            <a:xfrm>
              <a:off x="3452813" y="941388"/>
              <a:ext cx="1374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P(x|decel)</a:t>
              </a:r>
            </a:p>
          </p:txBody>
        </p:sp>
        <p:sp>
          <p:nvSpPr>
            <p:cNvPr id="17429" name="TextBox 20"/>
            <p:cNvSpPr txBox="1">
              <a:spLocks noChangeArrowheads="1"/>
            </p:cNvSpPr>
            <p:nvPr/>
          </p:nvSpPr>
          <p:spPr bwMode="auto">
            <a:xfrm>
              <a:off x="4625975" y="941388"/>
              <a:ext cx="1460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P(x|cruise)</a:t>
              </a:r>
            </a:p>
          </p:txBody>
        </p:sp>
        <p:sp>
          <p:nvSpPr>
            <p:cNvPr id="17430" name="TextBox 21"/>
            <p:cNvSpPr txBox="1">
              <a:spLocks noChangeArrowheads="1"/>
            </p:cNvSpPr>
            <p:nvPr/>
          </p:nvSpPr>
          <p:spPr bwMode="auto">
            <a:xfrm>
              <a:off x="5881688" y="941388"/>
              <a:ext cx="13589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" pitchFamily="18" charset="0"/>
                </a:rPr>
                <a:t>P(x|accel)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4827588" y="1284310"/>
            <a:ext cx="0" cy="147253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10437" y="2470150"/>
            <a:ext cx="56847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2808" y="275684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63dB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0038"/>
              </p:ext>
            </p:extLst>
          </p:nvPr>
        </p:nvGraphicFramePr>
        <p:xfrm>
          <a:off x="853363" y="3253096"/>
          <a:ext cx="76218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x|idle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x|deceleration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x|cruising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x|acceleration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1747837" y="5923129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11500" y="5554633"/>
            <a:ext cx="136525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76750" y="5008729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42000" y="5910460"/>
            <a:ext cx="1363662" cy="1828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2020887" y="5978218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3125765" y="5978218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48" name="TextBox 12"/>
          <p:cNvSpPr txBox="1">
            <a:spLocks noChangeArrowheads="1"/>
          </p:cNvSpPr>
          <p:nvPr/>
        </p:nvSpPr>
        <p:spPr bwMode="auto">
          <a:xfrm>
            <a:off x="4667250" y="5978218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49" name="TextBox 13"/>
          <p:cNvSpPr txBox="1">
            <a:spLocks noChangeArrowheads="1"/>
          </p:cNvSpPr>
          <p:nvPr/>
        </p:nvSpPr>
        <p:spPr bwMode="auto">
          <a:xfrm>
            <a:off x="5815012" y="5978218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50" name="TextBox 14"/>
          <p:cNvSpPr txBox="1">
            <a:spLocks noChangeArrowheads="1"/>
          </p:cNvSpPr>
          <p:nvPr/>
        </p:nvSpPr>
        <p:spPr bwMode="auto">
          <a:xfrm>
            <a:off x="2297115" y="543600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3545958" y="5067508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4790744" y="4546766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53" name="TextBox 17"/>
          <p:cNvSpPr txBox="1">
            <a:spLocks noChangeArrowheads="1"/>
          </p:cNvSpPr>
          <p:nvPr/>
        </p:nvSpPr>
        <p:spPr bwMode="auto">
          <a:xfrm>
            <a:off x="6182981" y="5364744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87313" y="4485211"/>
                <a:ext cx="2216312" cy="52322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𝑷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latin typeface="Cambria Math"/>
                        </a:rPr>
                        <m:t>𝒔𝒕𝒂𝒕𝒆</m:t>
                      </m:r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13" y="4485211"/>
                <a:ext cx="221631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 descr="C:\Users\bhiksha\Downloads\blindf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2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2890" y="4921910"/>
            <a:ext cx="6550925" cy="18528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second observation: T=1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772D4-52BC-4DC5-B955-E22BBBD7D3F0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2443163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45</a:t>
            </a: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5637213" y="2279650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70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859338" y="2211388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65</a:t>
            </a: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4052888" y="2211388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60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65325" y="1246188"/>
            <a:ext cx="1392238" cy="1060450"/>
          </a:xfrm>
          <a:custGeom>
            <a:avLst/>
            <a:gdLst>
              <a:gd name="connsiteX0" fmla="*/ 0 w 1392072"/>
              <a:gd name="connsiteY0" fmla="*/ 1059975 h 1059975"/>
              <a:gd name="connsiteX1" fmla="*/ 327546 w 1392072"/>
              <a:gd name="connsiteY1" fmla="*/ 827963 h 1059975"/>
              <a:gd name="connsiteX2" fmla="*/ 573206 w 1392072"/>
              <a:gd name="connsiteY2" fmla="*/ 213814 h 1059975"/>
              <a:gd name="connsiteX3" fmla="*/ 750627 w 1392072"/>
              <a:gd name="connsiteY3" fmla="*/ 63689 h 1059975"/>
              <a:gd name="connsiteX4" fmla="*/ 941696 w 1392072"/>
              <a:gd name="connsiteY4" fmla="*/ 595951 h 1059975"/>
              <a:gd name="connsiteX5" fmla="*/ 1105469 w 1392072"/>
              <a:gd name="connsiteY5" fmla="*/ 909850 h 1059975"/>
              <a:gd name="connsiteX6" fmla="*/ 1392072 w 1392072"/>
              <a:gd name="connsiteY6" fmla="*/ 1046327 h 105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1059975">
                <a:moveTo>
                  <a:pt x="0" y="1059975"/>
                </a:moveTo>
                <a:cubicBezTo>
                  <a:pt x="116006" y="1014482"/>
                  <a:pt x="232012" y="968990"/>
                  <a:pt x="327546" y="827963"/>
                </a:cubicBezTo>
                <a:cubicBezTo>
                  <a:pt x="423080" y="686936"/>
                  <a:pt x="502693" y="341193"/>
                  <a:pt x="573206" y="213814"/>
                </a:cubicBezTo>
                <a:cubicBezTo>
                  <a:pt x="643720" y="86435"/>
                  <a:pt x="689212" y="0"/>
                  <a:pt x="750627" y="63689"/>
                </a:cubicBezTo>
                <a:cubicBezTo>
                  <a:pt x="812042" y="127378"/>
                  <a:pt x="882556" y="454924"/>
                  <a:pt x="941696" y="595951"/>
                </a:cubicBezTo>
                <a:cubicBezTo>
                  <a:pt x="1000836" y="736978"/>
                  <a:pt x="1030406" y="834787"/>
                  <a:pt x="1105469" y="909850"/>
                </a:cubicBezTo>
                <a:cubicBezTo>
                  <a:pt x="1180532" y="984913"/>
                  <a:pt x="1286302" y="1015620"/>
                  <a:pt x="1392072" y="1046327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859338" y="1303338"/>
            <a:ext cx="1936750" cy="1166812"/>
          </a:xfrm>
          <a:custGeom>
            <a:avLst/>
            <a:gdLst>
              <a:gd name="connsiteX0" fmla="*/ 0 w 1937982"/>
              <a:gd name="connsiteY0" fmla="*/ 1125939 h 1166883"/>
              <a:gd name="connsiteX1" fmla="*/ 368489 w 1937982"/>
              <a:gd name="connsiteY1" fmla="*/ 989462 h 1166883"/>
              <a:gd name="connsiteX2" fmla="*/ 777922 w 1937982"/>
              <a:gd name="connsiteY2" fmla="*/ 361665 h 1166883"/>
              <a:gd name="connsiteX3" fmla="*/ 1023582 w 1937982"/>
              <a:gd name="connsiteY3" fmla="*/ 34119 h 1166883"/>
              <a:gd name="connsiteX4" fmla="*/ 1351128 w 1937982"/>
              <a:gd name="connsiteY4" fmla="*/ 566381 h 1166883"/>
              <a:gd name="connsiteX5" fmla="*/ 1637731 w 1937982"/>
              <a:gd name="connsiteY5" fmla="*/ 1016757 h 1166883"/>
              <a:gd name="connsiteX6" fmla="*/ 1937982 w 1937982"/>
              <a:gd name="connsiteY6" fmla="*/ 1166883 h 1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7982" h="1166883">
                <a:moveTo>
                  <a:pt x="0" y="1125939"/>
                </a:moveTo>
                <a:cubicBezTo>
                  <a:pt x="119417" y="1121390"/>
                  <a:pt x="238835" y="1116841"/>
                  <a:pt x="368489" y="989462"/>
                </a:cubicBezTo>
                <a:cubicBezTo>
                  <a:pt x="498143" y="862083"/>
                  <a:pt x="668740" y="520889"/>
                  <a:pt x="777922" y="361665"/>
                </a:cubicBezTo>
                <a:cubicBezTo>
                  <a:pt x="887104" y="202441"/>
                  <a:pt x="928048" y="0"/>
                  <a:pt x="1023582" y="34119"/>
                </a:cubicBezTo>
                <a:cubicBezTo>
                  <a:pt x="1119116" y="68238"/>
                  <a:pt x="1248770" y="402608"/>
                  <a:pt x="1351128" y="566381"/>
                </a:cubicBezTo>
                <a:cubicBezTo>
                  <a:pt x="1453486" y="730154"/>
                  <a:pt x="1539922" y="916673"/>
                  <a:pt x="1637731" y="1016757"/>
                </a:cubicBezTo>
                <a:cubicBezTo>
                  <a:pt x="1735540" y="1116841"/>
                  <a:pt x="1836761" y="1141862"/>
                  <a:pt x="1937982" y="116688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57675" y="1249363"/>
            <a:ext cx="1665288" cy="1193800"/>
          </a:xfrm>
          <a:custGeom>
            <a:avLst/>
            <a:gdLst>
              <a:gd name="connsiteX0" fmla="*/ 0 w 1665027"/>
              <a:gd name="connsiteY0" fmla="*/ 1194179 h 1194179"/>
              <a:gd name="connsiteX1" fmla="*/ 450376 w 1665027"/>
              <a:gd name="connsiteY1" fmla="*/ 866633 h 1194179"/>
              <a:gd name="connsiteX2" fmla="*/ 832514 w 1665027"/>
              <a:gd name="connsiteY2" fmla="*/ 6824 h 1194179"/>
              <a:gd name="connsiteX3" fmla="*/ 1323833 w 1665027"/>
              <a:gd name="connsiteY3" fmla="*/ 907576 h 1194179"/>
              <a:gd name="connsiteX4" fmla="*/ 1665027 w 1665027"/>
              <a:gd name="connsiteY4" fmla="*/ 1139588 h 1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5027" h="1194179">
                <a:moveTo>
                  <a:pt x="0" y="1194179"/>
                </a:moveTo>
                <a:cubicBezTo>
                  <a:pt x="155812" y="1129352"/>
                  <a:pt x="311624" y="1064525"/>
                  <a:pt x="450376" y="866633"/>
                </a:cubicBezTo>
                <a:cubicBezTo>
                  <a:pt x="589128" y="668741"/>
                  <a:pt x="686938" y="0"/>
                  <a:pt x="832514" y="6824"/>
                </a:cubicBezTo>
                <a:cubicBezTo>
                  <a:pt x="978090" y="13648"/>
                  <a:pt x="1185081" y="718782"/>
                  <a:pt x="1323833" y="907576"/>
                </a:cubicBezTo>
                <a:cubicBezTo>
                  <a:pt x="1462585" y="1096370"/>
                  <a:pt x="1563806" y="1117979"/>
                  <a:pt x="1665027" y="1139588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3625" y="1236663"/>
            <a:ext cx="1377950" cy="1128712"/>
          </a:xfrm>
          <a:custGeom>
            <a:avLst/>
            <a:gdLst>
              <a:gd name="connsiteX0" fmla="*/ 0 w 1378424"/>
              <a:gd name="connsiteY0" fmla="*/ 1110018 h 1128214"/>
              <a:gd name="connsiteX1" fmla="*/ 300251 w 1378424"/>
              <a:gd name="connsiteY1" fmla="*/ 932597 h 1128214"/>
              <a:gd name="connsiteX2" fmla="*/ 655093 w 1378424"/>
              <a:gd name="connsiteY2" fmla="*/ 72788 h 1128214"/>
              <a:gd name="connsiteX3" fmla="*/ 941696 w 1378424"/>
              <a:gd name="connsiteY3" fmla="*/ 495869 h 1128214"/>
              <a:gd name="connsiteX4" fmla="*/ 1187356 w 1378424"/>
              <a:gd name="connsiteY4" fmla="*/ 1028131 h 1128214"/>
              <a:gd name="connsiteX5" fmla="*/ 1378424 w 1378424"/>
              <a:gd name="connsiteY5" fmla="*/ 1096370 h 11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424" h="1128214">
                <a:moveTo>
                  <a:pt x="0" y="1110018"/>
                </a:moveTo>
                <a:cubicBezTo>
                  <a:pt x="95534" y="1107743"/>
                  <a:pt x="191069" y="1105469"/>
                  <a:pt x="300251" y="932597"/>
                </a:cubicBezTo>
                <a:cubicBezTo>
                  <a:pt x="409433" y="759725"/>
                  <a:pt x="548186" y="145576"/>
                  <a:pt x="655093" y="72788"/>
                </a:cubicBezTo>
                <a:cubicBezTo>
                  <a:pt x="762000" y="0"/>
                  <a:pt x="852986" y="336645"/>
                  <a:pt x="941696" y="495869"/>
                </a:cubicBezTo>
                <a:cubicBezTo>
                  <a:pt x="1030406" y="655093"/>
                  <a:pt x="1114568" y="928048"/>
                  <a:pt x="1187356" y="1028131"/>
                </a:cubicBezTo>
                <a:cubicBezTo>
                  <a:pt x="1260144" y="1128214"/>
                  <a:pt x="1319284" y="1112292"/>
                  <a:pt x="1378424" y="109637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177256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71306" y="1835944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9343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786981" y="1767682"/>
            <a:ext cx="968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2143125" y="941388"/>
            <a:ext cx="1182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P(x|idle)</a:t>
            </a:r>
          </a:p>
        </p:txBody>
      </p:sp>
      <p:sp>
        <p:nvSpPr>
          <p:cNvPr id="12307" name="TextBox 19"/>
          <p:cNvSpPr txBox="1">
            <a:spLocks noChangeArrowheads="1"/>
          </p:cNvSpPr>
          <p:nvPr/>
        </p:nvSpPr>
        <p:spPr bwMode="auto">
          <a:xfrm>
            <a:off x="3452813" y="941388"/>
            <a:ext cx="1374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P(x|decel)</a:t>
            </a: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4625975" y="941388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P(x|cruise)</a:t>
            </a: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881688" y="941388"/>
            <a:ext cx="135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" pitchFamily="18" charset="0"/>
              </a:rPr>
              <a:t>P(x|accel)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5467" y="2447263"/>
            <a:ext cx="7424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2020887" y="4470690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3125765" y="4470690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4667250" y="4470690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5815012" y="447069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03209" y="3045485"/>
                <a:ext cx="1927194" cy="461665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𝒔𝒕𝒂𝒕𝒆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09" y="3045485"/>
                <a:ext cx="192719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095"/>
                </a:stretch>
              </a:blipFill>
              <a:ln w="57150"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47529" y="5716207"/>
            <a:ext cx="5457825" cy="603504"/>
            <a:chOff x="1774825" y="4106005"/>
            <a:chExt cx="5457825" cy="2162556"/>
          </a:xfrm>
        </p:grpSpPr>
        <p:sp>
          <p:nvSpPr>
            <p:cNvPr id="39" name="Rectangle 38"/>
            <p:cNvSpPr/>
            <p:nvPr/>
          </p:nvSpPr>
          <p:spPr>
            <a:xfrm>
              <a:off x="1774825" y="6257836"/>
              <a:ext cx="1363663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38488" y="4106005"/>
              <a:ext cx="1365250" cy="21625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3738" y="4106005"/>
              <a:ext cx="1365250" cy="216255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68988" y="4106005"/>
              <a:ext cx="1363662" cy="216255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2047875" y="6323535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3152753" y="6323535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4694238" y="6323535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5842000" y="6323535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3425825" y="5298906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4776788" y="5298906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p:sp>
        <p:nvSpPr>
          <p:cNvPr id="50" name="TextBox 17"/>
          <p:cNvSpPr txBox="1">
            <a:spLocks noChangeArrowheads="1"/>
          </p:cNvSpPr>
          <p:nvPr/>
        </p:nvSpPr>
        <p:spPr bwMode="auto">
          <a:xfrm>
            <a:off x="6169025" y="5298906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14351" y="4965588"/>
                <a:ext cx="2449710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𝑷𝒓𝒊𝒐𝒓</m:t>
                      </m:r>
                      <m:r>
                        <a:rPr lang="en-US" b="1" i="1" smtClean="0">
                          <a:latin typeface="Cambria Math"/>
                        </a:rPr>
                        <m:t>:    </m:t>
                      </m:r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𝒔𝒕𝒂𝒕𝒆</m:t>
                      </m:r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1" i="1" baseline="-25000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351" y="4965588"/>
                <a:ext cx="244971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2903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490147" y="494920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Remember the prior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47837" y="4421849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11500" y="4053353"/>
            <a:ext cx="136525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6750" y="3507449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842000" y="4397305"/>
            <a:ext cx="1363662" cy="1828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Box 14"/>
          <p:cNvSpPr txBox="1">
            <a:spLocks noChangeArrowheads="1"/>
          </p:cNvSpPr>
          <p:nvPr/>
        </p:nvSpPr>
        <p:spPr bwMode="auto">
          <a:xfrm>
            <a:off x="2297115" y="393472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61" name="TextBox 15"/>
          <p:cNvSpPr txBox="1">
            <a:spLocks noChangeArrowheads="1"/>
          </p:cNvSpPr>
          <p:nvPr/>
        </p:nvSpPr>
        <p:spPr bwMode="auto">
          <a:xfrm>
            <a:off x="3545958" y="3566228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</a:t>
            </a:r>
          </a:p>
        </p:txBody>
      </p:sp>
      <p:sp>
        <p:nvSpPr>
          <p:cNvPr id="62" name="TextBox 16"/>
          <p:cNvSpPr txBox="1">
            <a:spLocks noChangeArrowheads="1"/>
          </p:cNvSpPr>
          <p:nvPr/>
        </p:nvSpPr>
        <p:spPr bwMode="auto">
          <a:xfrm>
            <a:off x="4790744" y="3045486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63" name="TextBox 17"/>
          <p:cNvSpPr txBox="1">
            <a:spLocks noChangeArrowheads="1"/>
          </p:cNvSpPr>
          <p:nvPr/>
        </p:nvSpPr>
        <p:spPr bwMode="auto">
          <a:xfrm>
            <a:off x="6182981" y="3863464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0.02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27588" y="1284310"/>
            <a:ext cx="0" cy="1472537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2808" y="275684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63dB</a:t>
            </a:r>
          </a:p>
        </p:txBody>
      </p:sp>
      <p:sp>
        <p:nvSpPr>
          <p:cNvPr id="66" name="TextBox 29"/>
          <p:cNvSpPr txBox="1">
            <a:spLocks noChangeArrowheads="1"/>
          </p:cNvSpPr>
          <p:nvPr/>
        </p:nvSpPr>
        <p:spPr bwMode="auto">
          <a:xfrm>
            <a:off x="1815756" y="5867818"/>
            <a:ext cx="1309667" cy="46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2.1x10</a:t>
            </a:r>
            <a:r>
              <a:rPr lang="en-US" altLang="en-US" sz="2400" b="1" baseline="30000" dirty="0">
                <a:latin typeface="Arial" charset="0"/>
              </a:rPr>
              <a:t>-5</a:t>
            </a:r>
          </a:p>
        </p:txBody>
      </p:sp>
      <p:pic>
        <p:nvPicPr>
          <p:cNvPr id="56" name="Picture 2" descr="C:\Users\bhiksha\Downloads\blindf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46" y="1249363"/>
            <a:ext cx="60793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8004070" y="5531589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bhiksha\Downloads\blindfol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35" y="3455481"/>
            <a:ext cx="33950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2072"/>
                <a:ext cx="8229600" cy="4734091"/>
              </a:xfrm>
            </p:spPr>
            <p:txBody>
              <a:bodyPr/>
              <a:lstStyle/>
              <a:p>
                <a:r>
                  <a:rPr lang="en-US" dirty="0"/>
                  <a:t>Combine prior information from the observation at time T=0, AND evidence from observation at T=1 to estimate </a:t>
                </a:r>
                <a:r>
                  <a:rPr lang="en-US" b="1" i="1" dirty="0"/>
                  <a:t>state</a:t>
                </a:r>
                <a:r>
                  <a:rPr lang="en-US" i="1" dirty="0"/>
                  <a:t> </a:t>
                </a:r>
                <a:r>
                  <a:rPr lang="en-US" dirty="0"/>
                  <a:t>at T=1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𝑠𝑡𝑎𝑡𝑒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compute it using Bayes rule as</a:t>
                </a:r>
              </a:p>
              <a:p>
                <a:pPr lvl="4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𝑠𝑡𝑎𝑡𝑒</m:t>
                          </m:r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𝑠𝑡𝑎𝑡𝑒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𝑠𝑡𝑎𝑡𝑒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𝑡𝑎𝑡𝑒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𝑠𝑡𝑎𝑡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𝑠𝑡𝑎𝑡𝑒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2072"/>
                <a:ext cx="8229600" cy="4734091"/>
              </a:xfrm>
              <a:blipFill rotWithShape="1">
                <a:blip r:embed="rId2"/>
                <a:stretch>
                  <a:fillRect l="-1630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Estimating state </a:t>
            </a:r>
            <a:r>
              <a:rPr lang="en-US" altLang="en-US" i="1" dirty="0">
                <a:solidFill>
                  <a:srgbClr val="0000CC"/>
                </a:solidFill>
              </a:rPr>
              <a:t>after</a:t>
            </a:r>
            <a:r>
              <a:rPr lang="en-US" altLang="en-US" dirty="0">
                <a:solidFill>
                  <a:srgbClr val="0000CC"/>
                </a:solidFill>
              </a:rPr>
              <a:t> at observing x</a:t>
            </a:r>
            <a:r>
              <a:rPr lang="en-US" altLang="en-US" baseline="-25000" dirty="0">
                <a:solidFill>
                  <a:srgbClr val="0000CC"/>
                </a:solidFill>
                <a:latin typeface="Times" pitchFamily="18" charset="0"/>
              </a:rPr>
              <a:t>1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891" y="1001443"/>
            <a:ext cx="6550926" cy="2212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CC"/>
                </a:solidFill>
              </a:rPr>
              <a:t>The Posterior at T = 1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5390866"/>
            <a:ext cx="8229600" cy="110546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Multiply the two, term by term, and normalize them so that they sum to 1.0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D82A-6EB6-4701-AB03-7A3776A753BB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282890" y="3214284"/>
            <a:ext cx="6550925" cy="18528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2020887" y="2559970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3125765" y="2559970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4667250" y="2559970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5815012" y="255997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03209" y="1134765"/>
                <a:ext cx="1927194" cy="461665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𝒔𝒕𝒂𝒕𝒆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09" y="1134765"/>
                <a:ext cx="192719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 w="57150"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747837" y="2511129"/>
            <a:ext cx="1363663" cy="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11500" y="2142633"/>
            <a:ext cx="136525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76750" y="1596729"/>
            <a:ext cx="136525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42000" y="2486585"/>
            <a:ext cx="1363662" cy="18288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14"/>
          <p:cNvSpPr txBox="1">
            <a:spLocks noChangeArrowheads="1"/>
          </p:cNvSpPr>
          <p:nvPr/>
        </p:nvSpPr>
        <p:spPr bwMode="auto">
          <a:xfrm>
            <a:off x="2297115" y="202400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</a:t>
            </a:r>
          </a:p>
        </p:txBody>
      </p: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3545958" y="1655508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0.2</a:t>
            </a:r>
          </a:p>
        </p:txBody>
      </p:sp>
      <p:sp>
        <p:nvSpPr>
          <p:cNvPr id="46" name="TextBox 16"/>
          <p:cNvSpPr txBox="1">
            <a:spLocks noChangeArrowheads="1"/>
          </p:cNvSpPr>
          <p:nvPr/>
        </p:nvSpPr>
        <p:spPr bwMode="auto">
          <a:xfrm>
            <a:off x="4790744" y="1134766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0.5</a:t>
            </a:r>
          </a:p>
        </p:txBody>
      </p: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6182981" y="1952744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0.02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761177" y="4037503"/>
            <a:ext cx="5457825" cy="603504"/>
            <a:chOff x="1774825" y="4106005"/>
            <a:chExt cx="5457825" cy="2162556"/>
          </a:xfrm>
        </p:grpSpPr>
        <p:sp>
          <p:nvSpPr>
            <p:cNvPr id="49" name="Rectangle 48"/>
            <p:cNvSpPr/>
            <p:nvPr/>
          </p:nvSpPr>
          <p:spPr>
            <a:xfrm>
              <a:off x="1774825" y="6257836"/>
              <a:ext cx="1363663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8488" y="4106005"/>
              <a:ext cx="1365250" cy="21625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03738" y="4106005"/>
              <a:ext cx="1365250" cy="216255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8988" y="4106005"/>
              <a:ext cx="1363662" cy="216255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2061523" y="4644831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Idling</a:t>
            </a:r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3166401" y="4644831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charset="0"/>
              </a:rPr>
              <a:t>Declerating</a:t>
            </a:r>
            <a:endParaRPr lang="en-US" altLang="en-US" sz="1800" dirty="0">
              <a:latin typeface="Arial" charset="0"/>
            </a:endParaRPr>
          </a:p>
        </p:txBody>
      </p:sp>
      <p:sp>
        <p:nvSpPr>
          <p:cNvPr id="55" name="TextBox 12"/>
          <p:cNvSpPr txBox="1">
            <a:spLocks noChangeArrowheads="1"/>
          </p:cNvSpPr>
          <p:nvPr/>
        </p:nvSpPr>
        <p:spPr bwMode="auto">
          <a:xfrm>
            <a:off x="4707886" y="4644831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Cruising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5855648" y="4644831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Accelerating</a:t>
            </a:r>
          </a:p>
        </p:txBody>
      </p:sp>
      <p:sp>
        <p:nvSpPr>
          <p:cNvPr id="57" name="TextBox 15"/>
          <p:cNvSpPr txBox="1">
            <a:spLocks noChangeArrowheads="1"/>
          </p:cNvSpPr>
          <p:nvPr/>
        </p:nvSpPr>
        <p:spPr bwMode="auto">
          <a:xfrm>
            <a:off x="3439473" y="3620202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p:sp>
        <p:nvSpPr>
          <p:cNvPr id="58" name="TextBox 16"/>
          <p:cNvSpPr txBox="1">
            <a:spLocks noChangeArrowheads="1"/>
          </p:cNvSpPr>
          <p:nvPr/>
        </p:nvSpPr>
        <p:spPr bwMode="auto">
          <a:xfrm>
            <a:off x="4790436" y="3620202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6182673" y="3620202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0.33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300703" y="3245940"/>
                <a:ext cx="3129383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𝑷𝒓𝒊𝒐𝒓</m:t>
                      </m:r>
                      <m:r>
                        <a:rPr lang="en-US" sz="2400" b="1" i="1" smtClean="0">
                          <a:latin typeface="Cambria Math"/>
                        </a:rPr>
                        <m:t>:    </m:t>
                      </m:r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𝒔𝒕𝒂𝒕𝒆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0" smtClean="0">
                          <a:latin typeface="Cambria Math"/>
                        </a:rPr>
                        <m:t>𝐱</m:t>
                      </m:r>
                      <m:r>
                        <a:rPr lang="en-US" sz="2400" b="1" i="1" baseline="-25000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03" y="3245940"/>
                <a:ext cx="312938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949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9"/>
          <p:cNvSpPr txBox="1">
            <a:spLocks noChangeArrowheads="1"/>
          </p:cNvSpPr>
          <p:nvPr/>
        </p:nvSpPr>
        <p:spPr bwMode="auto">
          <a:xfrm>
            <a:off x="1829404" y="4189114"/>
            <a:ext cx="1309667" cy="46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charset="0"/>
              </a:rPr>
              <a:t>2.1x10</a:t>
            </a:r>
            <a:r>
              <a:rPr lang="en-US" altLang="en-US" sz="2400" b="1" baseline="30000" dirty="0">
                <a:latin typeface="Arial" charset="0"/>
              </a:rPr>
              <a:t>-5</a:t>
            </a:r>
          </a:p>
        </p:txBody>
      </p:sp>
      <p:pic>
        <p:nvPicPr>
          <p:cNvPr id="62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8004070" y="4010903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bhiksha\Downloads\blindf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35" y="1934795"/>
            <a:ext cx="33950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44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Estimating the state at T = 1+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8413"/>
            <a:ext cx="8229600" cy="25923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The updated probability at T=1 incorporates information from both x</a:t>
            </a:r>
            <a:r>
              <a:rPr lang="en-US" baseline="-25000" dirty="0">
                <a:cs typeface="Calibri" pitchFamily="34" charset="0"/>
              </a:rPr>
              <a:t>0</a:t>
            </a:r>
            <a:r>
              <a:rPr lang="en-US" dirty="0">
                <a:cs typeface="Calibri" pitchFamily="34" charset="0"/>
              </a:rPr>
              <a:t> and x</a:t>
            </a:r>
            <a:r>
              <a:rPr lang="en-US" baseline="-25000" dirty="0">
                <a:cs typeface="Calibri" pitchFamily="34" charset="0"/>
              </a:rPr>
              <a:t>1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It is NOT a local decision based on x</a:t>
            </a:r>
            <a:r>
              <a:rPr lang="en-US" baseline="-25000" dirty="0">
                <a:cs typeface="Calibri" pitchFamily="34" charset="0"/>
              </a:rPr>
              <a:t>1</a:t>
            </a:r>
            <a:r>
              <a:rPr lang="en-US" dirty="0">
                <a:cs typeface="Calibri" pitchFamily="34" charset="0"/>
              </a:rPr>
              <a:t> alone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Because of the Markov nature of the process, the state at T=0 affects the state at T=1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x</a:t>
            </a:r>
            <a:r>
              <a:rPr lang="en-US" baseline="-25000" dirty="0">
                <a:cs typeface="Calibri" pitchFamily="34" charset="0"/>
              </a:rPr>
              <a:t>0</a:t>
            </a:r>
            <a:r>
              <a:rPr lang="en-US" dirty="0">
                <a:cs typeface="Calibri" pitchFamily="34" charset="0"/>
              </a:rPr>
              <a:t> provides evidence for the state at T=1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0BC42-7047-4EC4-96D4-DBCD7A4F1890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1774825" y="914400"/>
            <a:ext cx="5521129" cy="2525713"/>
            <a:chOff x="1774209" y="1105469"/>
            <a:chExt cx="5521322" cy="2525678"/>
          </a:xfrm>
        </p:grpSpPr>
        <p:sp>
          <p:nvSpPr>
            <p:cNvPr id="7" name="Rectangle 6"/>
            <p:cNvSpPr/>
            <p:nvPr/>
          </p:nvSpPr>
          <p:spPr>
            <a:xfrm>
              <a:off x="1774209" y="3175540"/>
              <a:ext cx="1365298" cy="460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9507" y="2702299"/>
              <a:ext cx="1363711" cy="5212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3217" y="1596000"/>
              <a:ext cx="1365298" cy="16255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5868515" y="3220472"/>
              <a:ext cx="1365298" cy="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7" name="TextBox 10"/>
            <p:cNvSpPr txBox="1">
              <a:spLocks noChangeArrowheads="1"/>
            </p:cNvSpPr>
            <p:nvPr/>
          </p:nvSpPr>
          <p:spPr bwMode="auto">
            <a:xfrm>
              <a:off x="2047165" y="3261815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Idling</a:t>
              </a:r>
            </a:p>
          </p:txBody>
        </p:sp>
        <p:sp>
          <p:nvSpPr>
            <p:cNvPr id="19468" name="TextBox 11"/>
            <p:cNvSpPr txBox="1">
              <a:spLocks noChangeArrowheads="1"/>
            </p:cNvSpPr>
            <p:nvPr/>
          </p:nvSpPr>
          <p:spPr bwMode="auto">
            <a:xfrm>
              <a:off x="3084388" y="3261815"/>
              <a:ext cx="1479944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Decelerating</a:t>
              </a:r>
            </a:p>
          </p:txBody>
        </p:sp>
        <p:sp>
          <p:nvSpPr>
            <p:cNvPr id="19469" name="TextBox 12"/>
            <p:cNvSpPr txBox="1">
              <a:spLocks noChangeArrowheads="1"/>
            </p:cNvSpPr>
            <p:nvPr/>
          </p:nvSpPr>
          <p:spPr bwMode="auto">
            <a:xfrm>
              <a:off x="4694828" y="3261815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Cruising</a:t>
              </a:r>
            </a:p>
          </p:txBody>
        </p:sp>
        <p:sp>
          <p:nvSpPr>
            <p:cNvPr id="19470" name="TextBox 13"/>
            <p:cNvSpPr txBox="1">
              <a:spLocks noChangeArrowheads="1"/>
            </p:cNvSpPr>
            <p:nvPr/>
          </p:nvSpPr>
          <p:spPr bwMode="auto">
            <a:xfrm>
              <a:off x="5841236" y="3261815"/>
              <a:ext cx="1454295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Accelerating</a:t>
              </a:r>
            </a:p>
          </p:txBody>
        </p:sp>
        <p:sp>
          <p:nvSpPr>
            <p:cNvPr id="19471" name="TextBox 14"/>
            <p:cNvSpPr txBox="1">
              <a:spLocks noChangeArrowheads="1"/>
            </p:cNvSpPr>
            <p:nvPr/>
          </p:nvSpPr>
          <p:spPr bwMode="auto">
            <a:xfrm>
              <a:off x="1951630" y="2634018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charset="0"/>
                </a:rPr>
                <a:t>0.0</a:t>
              </a:r>
            </a:p>
          </p:txBody>
        </p:sp>
        <p:sp>
          <p:nvSpPr>
            <p:cNvPr id="19472" name="TextBox 15"/>
            <p:cNvSpPr txBox="1">
              <a:spLocks noChangeArrowheads="1"/>
            </p:cNvSpPr>
            <p:nvPr/>
          </p:nvSpPr>
          <p:spPr bwMode="auto">
            <a:xfrm>
              <a:off x="4640262" y="1105469"/>
              <a:ext cx="955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charset="0"/>
                </a:rPr>
                <a:t>0.713</a:t>
              </a:r>
            </a:p>
          </p:txBody>
        </p:sp>
        <p:sp>
          <p:nvSpPr>
            <p:cNvPr id="19474" name="TextBox 17"/>
            <p:cNvSpPr txBox="1">
              <a:spLocks noChangeArrowheads="1"/>
            </p:cNvSpPr>
            <p:nvPr/>
          </p:nvSpPr>
          <p:spPr bwMode="auto">
            <a:xfrm>
              <a:off x="3234372" y="2210938"/>
              <a:ext cx="955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0.285</a:t>
              </a:r>
              <a:endParaRPr lang="en-US" altLang="en-US" sz="2400" b="1" baseline="30000" dirty="0">
                <a:latin typeface="Arial" charset="0"/>
              </a:endParaRPr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090528" y="2674963"/>
              <a:ext cx="1127271" cy="46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charset="0"/>
                </a:rPr>
                <a:t>0.0014</a:t>
              </a:r>
              <a:endParaRPr lang="en-US" altLang="en-US" sz="2400" b="1" baseline="30000" dirty="0">
                <a:latin typeface="Arial" charset="0"/>
              </a:endParaRPr>
            </a:p>
          </p:txBody>
        </p:sp>
      </p:grpSp>
      <p:pic>
        <p:nvPicPr>
          <p:cNvPr id="20" name="Picture 2" descr="C:\Users\bhiksha\Download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28" y="1459600"/>
            <a:ext cx="896520" cy="8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0942" y="1951630"/>
            <a:ext cx="9048466" cy="7779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942" y="2811440"/>
            <a:ext cx="9048466" cy="777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942" y="3671250"/>
            <a:ext cx="9048466" cy="914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942" y="4940492"/>
            <a:ext cx="9048466" cy="1323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Overall 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34857"/>
            <a:ext cx="4040188" cy="63976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43296" y="1874619"/>
            <a:ext cx="4040188" cy="3951288"/>
          </a:xfrm>
        </p:spPr>
        <p:txBody>
          <a:bodyPr/>
          <a:lstStyle/>
          <a:p>
            <a:r>
              <a:rPr lang="en-US" dirty="0"/>
              <a:t>T=0-  :  A priori probability</a:t>
            </a:r>
          </a:p>
          <a:p>
            <a:r>
              <a:rPr lang="en-US" dirty="0"/>
              <a:t>T = 0+:  Update after X</a:t>
            </a:r>
            <a:r>
              <a:rPr lang="en-US" baseline="-25000" dirty="0"/>
              <a:t>0</a:t>
            </a:r>
          </a:p>
          <a:p>
            <a:r>
              <a:rPr lang="en-US" dirty="0"/>
              <a:t>T=1-  (Prediction before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T = 1+: Update after X</a:t>
            </a:r>
            <a:r>
              <a:rPr lang="en-US" baseline="-25000" dirty="0"/>
              <a:t>1</a:t>
            </a:r>
          </a:p>
          <a:p>
            <a:r>
              <a:rPr lang="en-US" dirty="0"/>
              <a:t>T=2-  (Prediction before 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 = 2+: Update after X</a:t>
            </a:r>
            <a:r>
              <a:rPr lang="en-US" baseline="-25000" dirty="0"/>
              <a:t>2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T= t-  (Prediction before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 = t+: Update after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234857"/>
            <a:ext cx="4041775" cy="639762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75966" y="1874619"/>
                <a:ext cx="5227093" cy="3951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baseline="-2500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 baseline="-2500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0:1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0:1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:2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 baseline="-2500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0:1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75966" y="1874619"/>
                <a:ext cx="5227093" cy="3951288"/>
              </a:xfrm>
              <a:blipFill rotWithShape="1">
                <a:blip r:embed="rId2"/>
                <a:stretch>
                  <a:fillRect l="-2567" t="-772" b="-2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E4B9174-FF78-491B-B7CF-ACFEB3E7775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05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Overall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3643313"/>
            <a:ext cx="8583612" cy="28114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cs typeface="Calibri" pitchFamily="34" charset="0"/>
              </a:rPr>
              <a:t>At T=0 the predicted state distribution is the initial state probability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cs typeface="Calibri" pitchFamily="34" charset="0"/>
              </a:rPr>
              <a:t>At each time T, the current estimate of the distribution over states considers </a:t>
            </a:r>
            <a:r>
              <a:rPr lang="en-US" sz="3400" i="1" dirty="0">
                <a:cs typeface="Calibri" pitchFamily="34" charset="0"/>
              </a:rPr>
              <a:t>all </a:t>
            </a:r>
            <a:r>
              <a:rPr lang="en-US" sz="3400" dirty="0">
                <a:cs typeface="Calibri" pitchFamily="34" charset="0"/>
              </a:rPr>
              <a:t>observations x</a:t>
            </a:r>
            <a:r>
              <a:rPr lang="en-US" sz="3400" baseline="-25000" dirty="0">
                <a:cs typeface="Calibri" pitchFamily="34" charset="0"/>
              </a:rPr>
              <a:t>0</a:t>
            </a:r>
            <a:r>
              <a:rPr lang="en-US" sz="3400" dirty="0">
                <a:cs typeface="Calibri" pitchFamily="34" charset="0"/>
              </a:rPr>
              <a:t> ... </a:t>
            </a:r>
            <a:r>
              <a:rPr lang="en-US" sz="3400" dirty="0" err="1">
                <a:cs typeface="Calibri" pitchFamily="34" charset="0"/>
              </a:rPr>
              <a:t>x</a:t>
            </a:r>
            <a:r>
              <a:rPr lang="en-US" sz="3400" baseline="-25000" dirty="0" err="1">
                <a:cs typeface="Calibri" pitchFamily="34" charset="0"/>
              </a:rPr>
              <a:t>T</a:t>
            </a:r>
            <a:endParaRPr lang="en-US" sz="3400" baseline="-25000" dirty="0">
              <a:cs typeface="Calibri" pitchFamily="34" charset="0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A natural outcome of the Markov nature of the model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cs typeface="Calibri" pitchFamily="34" charset="0"/>
              </a:rPr>
              <a:t>The </a:t>
            </a:r>
            <a:r>
              <a:rPr lang="en-US" sz="3400" dirty="0" err="1">
                <a:cs typeface="Calibri" pitchFamily="34" charset="0"/>
              </a:rPr>
              <a:t>prediction+update</a:t>
            </a:r>
            <a:r>
              <a:rPr lang="en-US" sz="3400" dirty="0">
                <a:cs typeface="Calibri" pitchFamily="34" charset="0"/>
              </a:rPr>
              <a:t> is identical to the forward computation for HMMs to within a normalizing constant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671F4-F163-4C95-B205-4E241C4D09A4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760538" y="2039938"/>
            <a:ext cx="2360612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</a:rPr>
              <a:t>Predict the distribution of the state at 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8100" y="1938338"/>
            <a:ext cx="2360613" cy="121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Update the distribution of the state at T</a:t>
            </a:r>
          </a:p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after observing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baseline="-25000" dirty="0" err="1">
                <a:solidFill>
                  <a:srgbClr val="C00000"/>
                </a:solidFill>
              </a:rPr>
              <a:t>T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121150" y="2544763"/>
            <a:ext cx="996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25900" y="1131888"/>
            <a:ext cx="1270000" cy="423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FF"/>
                </a:solidFill>
              </a:rPr>
              <a:t>T=T+1</a:t>
            </a:r>
          </a:p>
        </p:txBody>
      </p:sp>
      <p:cxnSp>
        <p:nvCxnSpPr>
          <p:cNvPr id="28" name="Elbow Connector 27"/>
          <p:cNvCxnSpPr>
            <a:stCxn id="8" idx="3"/>
            <a:endCxn id="26" idx="6"/>
          </p:cNvCxnSpPr>
          <p:nvPr/>
        </p:nvCxnSpPr>
        <p:spPr>
          <a:xfrm flipH="1" flipV="1">
            <a:off x="5295900" y="1344613"/>
            <a:ext cx="2182813" cy="1200150"/>
          </a:xfrm>
          <a:prstGeom prst="bentConnector3">
            <a:avLst>
              <a:gd name="adj1" fmla="val -1046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7" idx="1"/>
          </p:cNvCxnSpPr>
          <p:nvPr/>
        </p:nvCxnSpPr>
        <p:spPr>
          <a:xfrm rot="10800000" flipV="1">
            <a:off x="1760538" y="1344613"/>
            <a:ext cx="2265362" cy="1200150"/>
          </a:xfrm>
          <a:prstGeom prst="bentConnector3">
            <a:avLst>
              <a:gd name="adj1" fmla="val 1125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31"/>
          <p:cNvSpPr txBox="1">
            <a:spLocks noChangeArrowheads="1"/>
          </p:cNvSpPr>
          <p:nvPr/>
        </p:nvSpPr>
        <p:spPr bwMode="auto">
          <a:xfrm>
            <a:off x="109538" y="1576388"/>
            <a:ext cx="50625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 = </a:t>
            </a:r>
            <a:r>
              <a:rPr lang="en-US" altLang="en-US" sz="1600" b="1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S</a:t>
            </a:r>
            <a:r>
              <a:rPr lang="en-US" altLang="en-US" sz="1600" b="1" baseline="-50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1517" name="TextBox 32"/>
          <p:cNvSpPr txBox="1">
            <a:spLocks noChangeArrowheads="1"/>
          </p:cNvSpPr>
          <p:nvPr/>
        </p:nvSpPr>
        <p:spPr bwMode="auto">
          <a:xfrm>
            <a:off x="5035550" y="1576388"/>
            <a:ext cx="406876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 = C. 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P(x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1518" name="TextBox 38"/>
          <p:cNvSpPr txBox="1">
            <a:spLocks noChangeArrowheads="1"/>
          </p:cNvSpPr>
          <p:nvPr/>
        </p:nvSpPr>
        <p:spPr bwMode="auto">
          <a:xfrm>
            <a:off x="2319338" y="3070225"/>
            <a:ext cx="11985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PREDICT</a:t>
            </a:r>
          </a:p>
        </p:txBody>
      </p:sp>
      <p:sp>
        <p:nvSpPr>
          <p:cNvPr id="21519" name="TextBox 39"/>
          <p:cNvSpPr txBox="1">
            <a:spLocks noChangeArrowheads="1"/>
          </p:cNvSpPr>
          <p:nvPr/>
        </p:nvSpPr>
        <p:spPr bwMode="auto">
          <a:xfrm>
            <a:off x="5705475" y="3165475"/>
            <a:ext cx="111601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charset="0"/>
              </a:rPr>
              <a:t>UPDATE</a:t>
            </a:r>
          </a:p>
        </p:txBody>
      </p:sp>
      <p:pic>
        <p:nvPicPr>
          <p:cNvPr id="16" name="Picture 2" descr="C:\Users\bhiksha\Downloads\blind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165475"/>
            <a:ext cx="25513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Comparison to 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3643313"/>
            <a:ext cx="8747125" cy="28114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Forward Algorithm: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b="1" dirty="0">
                <a:solidFill>
                  <a:srgbClr val="3333FF"/>
                </a:solidFill>
                <a:latin typeface="Times"/>
              </a:rPr>
              <a:t>P(x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,S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  = P</a:t>
            </a:r>
            <a:r>
              <a:rPr lang="en-US" sz="2400" dirty="0">
                <a:solidFill>
                  <a:srgbClr val="3333FF"/>
                </a:solidFill>
                <a:latin typeface="Times"/>
              </a:rPr>
              <a:t>(</a:t>
            </a:r>
            <a:r>
              <a:rPr lang="en-US" sz="2400" b="1" dirty="0" err="1">
                <a:solidFill>
                  <a:srgbClr val="3333FF"/>
                </a:solidFill>
                <a:latin typeface="Times"/>
              </a:rPr>
              <a:t>x</a:t>
            </a:r>
            <a:r>
              <a:rPr lang="en-US" sz="2400" b="1" baseline="-25000" dirty="0" err="1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dirty="0" err="1">
                <a:solidFill>
                  <a:srgbClr val="3333FF"/>
                </a:solidFill>
                <a:latin typeface="Times"/>
              </a:rPr>
              <a:t>|</a:t>
            </a:r>
            <a:r>
              <a:rPr lang="en-US" sz="2400" b="1" dirty="0" err="1">
                <a:solidFill>
                  <a:srgbClr val="3333FF"/>
                </a:solidFill>
                <a:latin typeface="Times"/>
              </a:rPr>
              <a:t>S</a:t>
            </a:r>
            <a:r>
              <a:rPr lang="en-US" sz="2400" b="1" baseline="-25000" dirty="0" err="1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 </a:t>
            </a:r>
            <a:r>
              <a:rPr lang="en-US" sz="2400" b="1" dirty="0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S</a:t>
            </a:r>
            <a:r>
              <a:rPr lang="en-US" sz="2400" b="1" baseline="-50000" dirty="0">
                <a:solidFill>
                  <a:srgbClr val="3333FF"/>
                </a:solidFill>
                <a:latin typeface="Times"/>
              </a:rPr>
              <a:t>T-1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  P</a:t>
            </a:r>
            <a:r>
              <a:rPr lang="en-US" sz="2400" dirty="0">
                <a:solidFill>
                  <a:srgbClr val="3333FF"/>
                </a:solidFill>
                <a:latin typeface="Times"/>
              </a:rPr>
              <a:t>(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0:T-1</a:t>
            </a:r>
            <a:r>
              <a:rPr lang="en-US" sz="2400" dirty="0">
                <a:solidFill>
                  <a:srgbClr val="3333FF"/>
                </a:solidFill>
                <a:latin typeface="Times"/>
              </a:rPr>
              <a:t>, 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T-1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 P(S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|S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T-1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Normalized: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b="1" dirty="0">
                <a:solidFill>
                  <a:srgbClr val="3333FF"/>
                </a:solidFill>
                <a:latin typeface="Times"/>
              </a:rPr>
              <a:t>P(S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|x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  = </a:t>
            </a:r>
            <a:r>
              <a:rPr lang="en-US" sz="3000" b="1" dirty="0">
                <a:solidFill>
                  <a:srgbClr val="3333FF"/>
                </a:solidFill>
                <a:latin typeface="Times"/>
              </a:rPr>
              <a:t>(</a:t>
            </a:r>
            <a:r>
              <a:rPr lang="en-US" sz="2400" b="1" dirty="0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S’</a:t>
            </a:r>
            <a:r>
              <a:rPr lang="en-US" sz="2400" b="1" baseline="-50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 P(x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,S’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</a:t>
            </a:r>
            <a:r>
              <a:rPr lang="en-US" sz="3000" b="1" dirty="0">
                <a:solidFill>
                  <a:srgbClr val="3333FF"/>
                </a:solidFill>
                <a:latin typeface="Times"/>
              </a:rPr>
              <a:t>)</a:t>
            </a:r>
            <a:r>
              <a:rPr lang="en-US" sz="2400" b="1" baseline="30000" dirty="0">
                <a:solidFill>
                  <a:srgbClr val="3333FF"/>
                </a:solidFill>
                <a:latin typeface="Times"/>
              </a:rPr>
              <a:t>-1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 P(x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,S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 = C P(x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0:T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,S</a:t>
            </a:r>
            <a:r>
              <a:rPr lang="en-US" sz="2400" b="1" baseline="-25000" dirty="0">
                <a:solidFill>
                  <a:srgbClr val="3333FF"/>
                </a:solidFill>
                <a:latin typeface="Times"/>
              </a:rPr>
              <a:t>T</a:t>
            </a:r>
            <a:r>
              <a:rPr lang="en-US" sz="2400" b="1" dirty="0">
                <a:solidFill>
                  <a:srgbClr val="3333FF"/>
                </a:solidFill>
                <a:latin typeface="Times"/>
              </a:rPr>
              <a:t>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6CB1A-7AEB-476F-9D24-47A0C8A6D64D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1760538" y="2149475"/>
            <a:ext cx="2360612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</a:rPr>
              <a:t>Predict the distribution of the state at 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18100" y="2047875"/>
            <a:ext cx="2360613" cy="1214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Update the distribution of the state at T</a:t>
            </a:r>
          </a:p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after observing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baseline="-25000" dirty="0" err="1">
                <a:solidFill>
                  <a:srgbClr val="C00000"/>
                </a:solidFill>
              </a:rPr>
              <a:t>T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4121150" y="2654300"/>
            <a:ext cx="996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25900" y="1241425"/>
            <a:ext cx="127000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FF"/>
                </a:solidFill>
              </a:rPr>
              <a:t>T=T+1</a:t>
            </a:r>
          </a:p>
        </p:txBody>
      </p:sp>
      <p:cxnSp>
        <p:nvCxnSpPr>
          <p:cNvPr id="21" name="Elbow Connector 20"/>
          <p:cNvCxnSpPr>
            <a:stCxn id="18" idx="3"/>
            <a:endCxn id="20" idx="6"/>
          </p:cNvCxnSpPr>
          <p:nvPr/>
        </p:nvCxnSpPr>
        <p:spPr>
          <a:xfrm flipH="1" flipV="1">
            <a:off x="5295900" y="1454150"/>
            <a:ext cx="2182813" cy="1200150"/>
          </a:xfrm>
          <a:prstGeom prst="bentConnector3">
            <a:avLst>
              <a:gd name="adj1" fmla="val -1046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  <a:endCxn id="17" idx="1"/>
          </p:cNvCxnSpPr>
          <p:nvPr/>
        </p:nvCxnSpPr>
        <p:spPr>
          <a:xfrm rot="10800000" flipV="1">
            <a:off x="1760538" y="1454150"/>
            <a:ext cx="2265362" cy="1200150"/>
          </a:xfrm>
          <a:prstGeom prst="bentConnector3">
            <a:avLst>
              <a:gd name="adj1" fmla="val 1125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TextBox 24"/>
          <p:cNvSpPr txBox="1">
            <a:spLocks noChangeArrowheads="1"/>
          </p:cNvSpPr>
          <p:nvPr/>
        </p:nvSpPr>
        <p:spPr bwMode="auto">
          <a:xfrm>
            <a:off x="2319338" y="3179763"/>
            <a:ext cx="1198562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PREDICT</a:t>
            </a:r>
          </a:p>
        </p:txBody>
      </p:sp>
      <p:sp>
        <p:nvSpPr>
          <p:cNvPr id="22541" name="TextBox 26"/>
          <p:cNvSpPr txBox="1">
            <a:spLocks noChangeArrowheads="1"/>
          </p:cNvSpPr>
          <p:nvPr/>
        </p:nvSpPr>
        <p:spPr bwMode="auto">
          <a:xfrm>
            <a:off x="5705475" y="3275013"/>
            <a:ext cx="111601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charset="0"/>
              </a:rPr>
              <a:t>UPDATE</a:t>
            </a:r>
          </a:p>
        </p:txBody>
      </p:sp>
      <p:sp>
        <p:nvSpPr>
          <p:cNvPr id="22542" name="TextBox 28"/>
          <p:cNvSpPr txBox="1">
            <a:spLocks noChangeArrowheads="1"/>
          </p:cNvSpPr>
          <p:nvPr/>
        </p:nvSpPr>
        <p:spPr bwMode="auto">
          <a:xfrm>
            <a:off x="5403850" y="4776788"/>
            <a:ext cx="11985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Arial" charset="0"/>
              </a:rPr>
              <a:t>PREDICT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711575" y="4776788"/>
            <a:ext cx="3752850" cy="14287"/>
          </a:xfrm>
          <a:prstGeom prst="line">
            <a:avLst/>
          </a:prstGeom>
          <a:ln>
            <a:solidFill>
              <a:srgbClr val="3333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7175" y="5099050"/>
            <a:ext cx="5118100" cy="19050"/>
          </a:xfrm>
          <a:prstGeom prst="line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TextBox 36"/>
          <p:cNvSpPr txBox="1">
            <a:spLocks noChangeArrowheads="1"/>
          </p:cNvSpPr>
          <p:nvPr/>
        </p:nvSpPr>
        <p:spPr bwMode="auto">
          <a:xfrm>
            <a:off x="4708525" y="5145088"/>
            <a:ext cx="111601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Arial" charset="0"/>
              </a:rPr>
              <a:t>UPDATE</a:t>
            </a:r>
          </a:p>
        </p:txBody>
      </p:sp>
      <p:sp>
        <p:nvSpPr>
          <p:cNvPr id="22546" name="TextBox 41"/>
          <p:cNvSpPr txBox="1">
            <a:spLocks noChangeArrowheads="1"/>
          </p:cNvSpPr>
          <p:nvPr/>
        </p:nvSpPr>
        <p:spPr bwMode="auto">
          <a:xfrm>
            <a:off x="109538" y="1685925"/>
            <a:ext cx="50625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 = </a:t>
            </a:r>
            <a:r>
              <a:rPr lang="en-US" altLang="en-US" sz="1600" b="1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S</a:t>
            </a:r>
            <a:r>
              <a:rPr lang="en-US" altLang="en-US" sz="1600" b="1" baseline="-50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2547" name="TextBox 42"/>
          <p:cNvSpPr txBox="1">
            <a:spLocks noChangeArrowheads="1"/>
          </p:cNvSpPr>
          <p:nvPr/>
        </p:nvSpPr>
        <p:spPr bwMode="auto">
          <a:xfrm>
            <a:off x="5035550" y="1685925"/>
            <a:ext cx="406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 = C. 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P(x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Decomposing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32263" y="3205536"/>
                <a:ext cx="8325134" cy="1431328"/>
              </a:xfrm>
            </p:spPr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0: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800" b="0" i="1" baseline="-25000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0: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Update: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       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  <m:r>
                          <a:rPr lang="en-US" sz="2800" b="0" i="1" baseline="-25000" smtClean="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0: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800" i="1" baseline="-2500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0: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800" i="1" baseline="-25000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800" i="1" baseline="-2500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0: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800" i="1" baseline="-25000"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32263" y="3205536"/>
                <a:ext cx="8325134" cy="1431328"/>
              </a:xfrm>
              <a:blipFill rotWithShape="1">
                <a:blip r:embed="rId2"/>
                <a:stretch>
                  <a:fillRect l="-1098" b="-5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E4B9174-FF78-491B-B7CF-ACFEB3E7775B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9"/>
              <p:cNvSpPr txBox="1">
                <a:spLocks/>
              </p:cNvSpPr>
              <p:nvPr/>
            </p:nvSpPr>
            <p:spPr bwMode="auto">
              <a:xfrm>
                <a:off x="982640" y="1719616"/>
                <a:ext cx="7055891" cy="1119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2640" y="1719616"/>
                <a:ext cx="7055891" cy="11191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593868" y="3250882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hiksha\Downloads\blindf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8" y="5331138"/>
            <a:ext cx="339502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hiksha\Downloads\Picture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8" y="5208029"/>
            <a:ext cx="677988" cy="6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25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Estimating a Unique state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4965700"/>
          </a:xfrm>
        </p:spPr>
        <p:txBody>
          <a:bodyPr/>
          <a:lstStyle/>
          <a:p>
            <a:pPr eaLnBrk="1" hangingPunct="1"/>
            <a:r>
              <a:rPr lang="en-US" altLang="en-US"/>
              <a:t>What we have estimated is a </a:t>
            </a:r>
            <a:r>
              <a:rPr lang="en-US" altLang="en-US" i="1"/>
              <a:t>distribution </a:t>
            </a:r>
            <a:r>
              <a:rPr lang="en-US" altLang="en-US"/>
              <a:t>over the states</a:t>
            </a:r>
          </a:p>
          <a:p>
            <a:pPr eaLnBrk="1" hangingPunct="1"/>
            <a:r>
              <a:rPr lang="en-US" altLang="en-US"/>
              <a:t>If we had to guess </a:t>
            </a:r>
            <a:r>
              <a:rPr lang="en-US" altLang="en-US" b="1" i="1"/>
              <a:t>a </a:t>
            </a:r>
            <a:r>
              <a:rPr lang="en-US" altLang="en-US"/>
              <a:t>state, we would pick the most likely state from the distributions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State(T=0) = Accelerating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State(T=1) = Cruising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B9174-FF78-491B-B7CF-ACFEB3E7775B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5418161" y="3452884"/>
            <a:ext cx="3203901" cy="1294552"/>
            <a:chOff x="1774209" y="1673319"/>
            <a:chExt cx="5535931" cy="2002216"/>
          </a:xfrm>
        </p:grpSpPr>
        <p:sp>
          <p:nvSpPr>
            <p:cNvPr id="33" name="Rectangle 32"/>
            <p:cNvSpPr/>
            <p:nvPr/>
          </p:nvSpPr>
          <p:spPr>
            <a:xfrm>
              <a:off x="1774209" y="3175541"/>
              <a:ext cx="1365418" cy="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39627" y="3180094"/>
              <a:ext cx="1363830" cy="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3457" y="2412008"/>
              <a:ext cx="1365418" cy="7680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68875" y="2137692"/>
              <a:ext cx="1363829" cy="104240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2047164" y="3261814"/>
              <a:ext cx="825252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Idling</a:t>
              </a: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3084388" y="3261816"/>
              <a:ext cx="1491892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charset="0"/>
                </a:rPr>
                <a:t>Decelerating</a:t>
              </a:r>
            </a:p>
          </p:txBody>
        </p:sp>
        <p:sp>
          <p:nvSpPr>
            <p:cNvPr id="39" name="TextBox 12"/>
            <p:cNvSpPr txBox="1">
              <a:spLocks noChangeArrowheads="1"/>
            </p:cNvSpPr>
            <p:nvPr/>
          </p:nvSpPr>
          <p:spPr bwMode="auto">
            <a:xfrm>
              <a:off x="4694828" y="3261814"/>
              <a:ext cx="1089611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Cruising</a:t>
              </a: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841235" y="3261814"/>
              <a:ext cx="1468905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charset="0"/>
                </a:rPr>
                <a:t>Accelerating</a:t>
              </a:r>
            </a:p>
          </p:txBody>
        </p:sp>
        <p:sp>
          <p:nvSpPr>
            <p:cNvPr id="41" name="TextBox 14"/>
            <p:cNvSpPr txBox="1">
              <a:spLocks noChangeArrowheads="1"/>
            </p:cNvSpPr>
            <p:nvPr/>
          </p:nvSpPr>
          <p:spPr bwMode="auto">
            <a:xfrm>
              <a:off x="2129074" y="2729553"/>
              <a:ext cx="618365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0.0</a:t>
              </a:r>
            </a:p>
          </p:txBody>
        </p:sp>
        <p:sp>
          <p:nvSpPr>
            <p:cNvPr id="42" name="TextBox 15"/>
            <p:cNvSpPr txBox="1">
              <a:spLocks noChangeArrowheads="1"/>
            </p:cNvSpPr>
            <p:nvPr/>
          </p:nvSpPr>
          <p:spPr bwMode="auto">
            <a:xfrm>
              <a:off x="6189086" y="1673319"/>
              <a:ext cx="733302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0.57</a:t>
              </a:r>
            </a:p>
          </p:txBody>
        </p:sp>
        <p:sp>
          <p:nvSpPr>
            <p:cNvPr id="43" name="TextBox 16"/>
            <p:cNvSpPr txBox="1">
              <a:spLocks noChangeArrowheads="1"/>
            </p:cNvSpPr>
            <p:nvPr/>
          </p:nvSpPr>
          <p:spPr bwMode="auto">
            <a:xfrm>
              <a:off x="4844955" y="1963992"/>
              <a:ext cx="733302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0.42</a:t>
              </a:r>
            </a:p>
          </p:txBody>
        </p:sp>
        <p:sp>
          <p:nvSpPr>
            <p:cNvPr id="44" name="TextBox 17"/>
            <p:cNvSpPr txBox="1">
              <a:spLocks noChangeArrowheads="1"/>
            </p:cNvSpPr>
            <p:nvPr/>
          </p:nvSpPr>
          <p:spPr bwMode="auto">
            <a:xfrm>
              <a:off x="2986698" y="2715906"/>
              <a:ext cx="1201675" cy="41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8.3 x 10</a:t>
              </a:r>
              <a:r>
                <a:rPr lang="en-US" altLang="en-US" sz="900" b="1" baseline="30000" dirty="0">
                  <a:latin typeface="Arial" charset="0"/>
                </a:rPr>
                <a:t>-5</a:t>
              </a:r>
            </a:p>
          </p:txBody>
        </p:sp>
      </p:grp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5523408" y="4736520"/>
            <a:ext cx="3204402" cy="1400644"/>
            <a:chOff x="1774209" y="1105469"/>
            <a:chExt cx="5464436" cy="2581844"/>
          </a:xfrm>
        </p:grpSpPr>
        <p:sp>
          <p:nvSpPr>
            <p:cNvPr id="46" name="Rectangle 45"/>
            <p:cNvSpPr/>
            <p:nvPr/>
          </p:nvSpPr>
          <p:spPr>
            <a:xfrm>
              <a:off x="1774209" y="3175540"/>
              <a:ext cx="1365298" cy="460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39507" y="2702299"/>
              <a:ext cx="1363711" cy="5212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03217" y="1596000"/>
              <a:ext cx="1365298" cy="16255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49" name="Rectangle 48"/>
            <p:cNvSpPr/>
            <p:nvPr/>
          </p:nvSpPr>
          <p:spPr>
            <a:xfrm flipV="1">
              <a:off x="5868515" y="3220472"/>
              <a:ext cx="1365298" cy="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/>
            </a:p>
          </p:txBody>
        </p:sp>
        <p:sp>
          <p:nvSpPr>
            <p:cNvPr id="50" name="TextBox 10"/>
            <p:cNvSpPr txBox="1">
              <a:spLocks noChangeArrowheads="1"/>
            </p:cNvSpPr>
            <p:nvPr/>
          </p:nvSpPr>
          <p:spPr bwMode="auto">
            <a:xfrm>
              <a:off x="2047165" y="3261814"/>
              <a:ext cx="785085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Idling</a:t>
              </a: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>
              <a:off x="3084389" y="3261814"/>
              <a:ext cx="1419277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charset="0"/>
                </a:rPr>
                <a:t>Decelerating</a:t>
              </a:r>
            </a:p>
          </p:txBody>
        </p:sp>
        <p:sp>
          <p:nvSpPr>
            <p:cNvPr id="52" name="TextBox 12"/>
            <p:cNvSpPr txBox="1">
              <a:spLocks noChangeArrowheads="1"/>
            </p:cNvSpPr>
            <p:nvPr/>
          </p:nvSpPr>
          <p:spPr bwMode="auto">
            <a:xfrm>
              <a:off x="4694829" y="3261814"/>
              <a:ext cx="1036576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Arial" charset="0"/>
                </a:rPr>
                <a:t>Cruising</a:t>
              </a:r>
            </a:p>
          </p:txBody>
        </p:sp>
        <p:sp>
          <p:nvSpPr>
            <p:cNvPr id="53" name="TextBox 13"/>
            <p:cNvSpPr txBox="1">
              <a:spLocks noChangeArrowheads="1"/>
            </p:cNvSpPr>
            <p:nvPr/>
          </p:nvSpPr>
          <p:spPr bwMode="auto">
            <a:xfrm>
              <a:off x="5841236" y="3261814"/>
              <a:ext cx="1397409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Arial" charset="0"/>
                </a:rPr>
                <a:t>Accelerating</a:t>
              </a:r>
            </a:p>
          </p:txBody>
        </p:sp>
        <p:sp>
          <p:nvSpPr>
            <p:cNvPr id="54" name="TextBox 14"/>
            <p:cNvSpPr txBox="1">
              <a:spLocks noChangeArrowheads="1"/>
            </p:cNvSpPr>
            <p:nvPr/>
          </p:nvSpPr>
          <p:spPr bwMode="auto">
            <a:xfrm>
              <a:off x="1951631" y="2634018"/>
              <a:ext cx="588267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Arial" charset="0"/>
                </a:rPr>
                <a:t>0.0</a:t>
              </a:r>
            </a:p>
          </p:txBody>
        </p:sp>
        <p:sp>
          <p:nvSpPr>
            <p:cNvPr id="55" name="TextBox 15"/>
            <p:cNvSpPr txBox="1">
              <a:spLocks noChangeArrowheads="1"/>
            </p:cNvSpPr>
            <p:nvPr/>
          </p:nvSpPr>
          <p:spPr bwMode="auto">
            <a:xfrm>
              <a:off x="4640262" y="1105469"/>
              <a:ext cx="806954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>
                  <a:latin typeface="Arial" charset="0"/>
                </a:rPr>
                <a:t>0.713</a:t>
              </a:r>
            </a:p>
          </p:txBody>
        </p:sp>
        <p:sp>
          <p:nvSpPr>
            <p:cNvPr id="56" name="TextBox 17"/>
            <p:cNvSpPr txBox="1">
              <a:spLocks noChangeArrowheads="1"/>
            </p:cNvSpPr>
            <p:nvPr/>
          </p:nvSpPr>
          <p:spPr bwMode="auto">
            <a:xfrm>
              <a:off x="3234372" y="2210938"/>
              <a:ext cx="806954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0.285</a:t>
              </a:r>
              <a:endParaRPr lang="en-US" altLang="en-US" sz="900" b="1" baseline="30000" dirty="0">
                <a:latin typeface="Arial" charset="0"/>
              </a:endParaRPr>
            </a:p>
          </p:txBody>
        </p:sp>
        <p:sp>
          <p:nvSpPr>
            <p:cNvPr id="57" name="TextBox 17"/>
            <p:cNvSpPr txBox="1">
              <a:spLocks noChangeArrowheads="1"/>
            </p:cNvSpPr>
            <p:nvPr/>
          </p:nvSpPr>
          <p:spPr bwMode="auto">
            <a:xfrm>
              <a:off x="6090528" y="2674964"/>
              <a:ext cx="916299" cy="425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dirty="0">
                  <a:latin typeface="Arial" charset="0"/>
                </a:rPr>
                <a:t>0.0014</a:t>
              </a:r>
              <a:endParaRPr lang="en-US" altLang="en-US" sz="900" b="1" baseline="30000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34671"/>
              </p:ext>
            </p:extLst>
          </p:nvPr>
        </p:nvGraphicFramePr>
        <p:xfrm>
          <a:off x="1595438" y="587375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9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375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9500" y="2098903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Oval 33"/>
          <p:cNvSpPr/>
          <p:nvPr/>
        </p:nvSpPr>
        <p:spPr>
          <a:xfrm>
            <a:off x="4436791" y="346383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07735" y="5820769"/>
            <a:ext cx="1910677" cy="641445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7" y="287328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Best guess for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281620" y="3519614"/>
            <a:ext cx="2165567" cy="245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57" y="1876997"/>
            <a:ext cx="2595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Correction  of Y using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information in X</a:t>
            </a:r>
          </a:p>
        </p:txBody>
      </p:sp>
      <p:sp>
        <p:nvSpPr>
          <p:cNvPr id="17" name="Oval 16"/>
          <p:cNvSpPr/>
          <p:nvPr/>
        </p:nvSpPr>
        <p:spPr>
          <a:xfrm>
            <a:off x="5104263" y="2920634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14698" y="391523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Mean of Y given 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288508" y="3123994"/>
            <a:ext cx="2135874" cy="7912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629129" y="3063992"/>
            <a:ext cx="0" cy="586744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9051" y="2388358"/>
            <a:ext cx="2442902" cy="900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29051" y="2388358"/>
            <a:ext cx="2197289" cy="3432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44727" y="3077640"/>
            <a:ext cx="80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04263" y="427176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27674" y="5282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Given X value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472753" y="4456007"/>
            <a:ext cx="1386535" cy="9049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16456" y="1125519"/>
            <a:ext cx="60292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Update guess of Y based on information in X</a:t>
            </a:r>
          </a:p>
          <a:p>
            <a:r>
              <a:rPr lang="en-US" dirty="0">
                <a:latin typeface="Comic Sans MS" panose="030F0702030302020204" pitchFamily="66" charset="0"/>
              </a:rPr>
              <a:t>Correction is 0 if  X and Y are uncorrelated, </a:t>
            </a:r>
            <a:r>
              <a:rPr lang="en-US" dirty="0" err="1">
                <a:latin typeface="Comic Sans MS" panose="030F0702030302020204" pitchFamily="66" charset="0"/>
              </a:rPr>
              <a:t>i.e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</a:t>
            </a:r>
            <a:r>
              <a:rPr lang="en-US" baseline="-25000" dirty="0" err="1">
                <a:latin typeface="Comic Sans MS" panose="030F0702030302020204" pitchFamily="66" charset="0"/>
              </a:rPr>
              <a:t>yx</a:t>
            </a:r>
            <a:r>
              <a:rPr lang="en-US" dirty="0">
                <a:latin typeface="Comic Sans MS" panose="030F0702030302020204" pitchFamily="66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135495952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Estimating the </a:t>
            </a:r>
            <a:r>
              <a:rPr lang="en-US" altLang="en-US" i="1" dirty="0">
                <a:solidFill>
                  <a:srgbClr val="0000CC"/>
                </a:solidFill>
              </a:rPr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1188"/>
            <a:ext cx="8229600" cy="20335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The state is estimated from the updated distribution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The updated distribution is propagated into time, not the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38F13-9C8B-4F2A-81B9-9C57A99621E0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5974556" y="3586957"/>
            <a:ext cx="668337" cy="1905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40300" y="3930650"/>
            <a:ext cx="2770188" cy="422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Estimate(S</a:t>
            </a:r>
            <a:r>
              <a:rPr lang="en-US" baseline="-25000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0538" y="2149475"/>
            <a:ext cx="2360612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</a:rPr>
              <a:t>Predict the distribution of the state at 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18100" y="2047875"/>
            <a:ext cx="2360613" cy="1214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Update the distribution of the state at T</a:t>
            </a:r>
          </a:p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after observing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baseline="-25000" dirty="0" err="1">
                <a:solidFill>
                  <a:srgbClr val="C00000"/>
                </a:solidFill>
              </a:rPr>
              <a:t>T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4121150" y="2654300"/>
            <a:ext cx="996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25900" y="1241425"/>
            <a:ext cx="127000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FF"/>
                </a:solidFill>
              </a:rPr>
              <a:t>T=T+1</a:t>
            </a:r>
          </a:p>
        </p:txBody>
      </p:sp>
      <p:cxnSp>
        <p:nvCxnSpPr>
          <p:cNvPr id="21" name="Elbow Connector 20"/>
          <p:cNvCxnSpPr>
            <a:stCxn id="18" idx="3"/>
            <a:endCxn id="20" idx="6"/>
          </p:cNvCxnSpPr>
          <p:nvPr/>
        </p:nvCxnSpPr>
        <p:spPr>
          <a:xfrm flipH="1" flipV="1">
            <a:off x="5295900" y="1454150"/>
            <a:ext cx="2182813" cy="1200150"/>
          </a:xfrm>
          <a:prstGeom prst="bentConnector3">
            <a:avLst>
              <a:gd name="adj1" fmla="val -1046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  <a:endCxn id="17" idx="1"/>
          </p:cNvCxnSpPr>
          <p:nvPr/>
        </p:nvCxnSpPr>
        <p:spPr>
          <a:xfrm rot="10800000" flipV="1">
            <a:off x="1760538" y="1454150"/>
            <a:ext cx="2265362" cy="1200150"/>
          </a:xfrm>
          <a:prstGeom prst="bentConnector3">
            <a:avLst>
              <a:gd name="adj1" fmla="val 1125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0" name="TextBox 28"/>
          <p:cNvSpPr txBox="1">
            <a:spLocks noChangeArrowheads="1"/>
          </p:cNvSpPr>
          <p:nvPr/>
        </p:nvSpPr>
        <p:spPr bwMode="auto">
          <a:xfrm>
            <a:off x="1092200" y="3951288"/>
            <a:ext cx="37306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Estimate(S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= argmax 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S</a:t>
            </a:r>
            <a:r>
              <a:rPr lang="en-US" altLang="en-US" sz="1600" b="1" baseline="-50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109538" y="1685925"/>
            <a:ext cx="50625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 = </a:t>
            </a:r>
            <a:r>
              <a:rPr lang="en-US" altLang="en-US" sz="1600" b="1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S</a:t>
            </a:r>
            <a:r>
              <a:rPr lang="en-US" altLang="en-US" sz="1600" b="1" baseline="-50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4592" name="TextBox 38"/>
          <p:cNvSpPr txBox="1">
            <a:spLocks noChangeArrowheads="1"/>
          </p:cNvSpPr>
          <p:nvPr/>
        </p:nvSpPr>
        <p:spPr bwMode="auto">
          <a:xfrm>
            <a:off x="5035550" y="1685925"/>
            <a:ext cx="406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 = C. 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P(x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</a:t>
            </a:r>
          </a:p>
        </p:txBody>
      </p:sp>
      <p:pic>
        <p:nvPicPr>
          <p:cNvPr id="23" name="Picture 2" descr="C:\Users\bhiksha\Downloads\blind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1" y="3286063"/>
            <a:ext cx="25513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06" name="Picture 2" descr="Image result for speeding car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27734" r="7973" b="32677"/>
          <a:stretch/>
        </p:blipFill>
        <p:spPr bwMode="auto">
          <a:xfrm>
            <a:off x="7336576" y="3596482"/>
            <a:ext cx="10515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Predicting the </a:t>
            </a:r>
            <a:r>
              <a:rPr lang="en-US" altLang="en-US" i="1" dirty="0">
                <a:solidFill>
                  <a:srgbClr val="0000CC"/>
                </a:solidFill>
              </a:rPr>
              <a:t>next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025" y="4421188"/>
                <a:ext cx="8570913" cy="2225675"/>
              </a:xfrm>
            </p:spPr>
            <p:txBody>
              <a:bodyPr rtlCol="0">
                <a:normAutofit fontScale="85000" lnSpcReduction="10000"/>
              </a:bodyPr>
              <a:lstStyle/>
              <a:p>
                <a:pPr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cs typeface="Calibri" pitchFamily="34" charset="0"/>
                  </a:rPr>
                  <a:t>The probability distribution for the observations at the next time is a mixture:</a:t>
                </a:r>
              </a:p>
              <a:p>
                <a:pPr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i="1" baseline="-2500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cs typeface="Calibri" pitchFamily="34" charset="0"/>
                </a:endParaRPr>
              </a:p>
              <a:p>
                <a:pPr eaLnBrk="1" fontAlgn="auto" hangingPunct="1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cs typeface="Calibri" pitchFamily="34" charset="0"/>
                  </a:rPr>
                  <a:t>The actual observation can be predicted from P(x</a:t>
                </a:r>
                <a:r>
                  <a:rPr lang="en-US" baseline="-25000" dirty="0">
                    <a:cs typeface="Calibri" pitchFamily="34" charset="0"/>
                  </a:rPr>
                  <a:t>T</a:t>
                </a:r>
                <a:r>
                  <a:rPr lang="en-US" dirty="0">
                    <a:cs typeface="Calibri" pitchFamily="34" charset="0"/>
                  </a:rPr>
                  <a:t>|x</a:t>
                </a:r>
                <a:r>
                  <a:rPr lang="en-US" baseline="-25000" dirty="0">
                    <a:cs typeface="Calibri" pitchFamily="34" charset="0"/>
                  </a:rPr>
                  <a:t>0:T-1</a:t>
                </a:r>
                <a:r>
                  <a:rPr lang="en-US" dirty="0"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025" y="4421188"/>
                <a:ext cx="8570913" cy="2225675"/>
              </a:xfrm>
              <a:blipFill rotWithShape="1">
                <a:blip r:embed="rId2"/>
                <a:stretch>
                  <a:fillRect l="-1209" t="-1370" b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A9F24-1ABA-4D2F-B635-4891C1330A18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2588419" y="3531394"/>
            <a:ext cx="669925" cy="206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555750" y="3889375"/>
            <a:ext cx="2947988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Predict P(x</a:t>
            </a:r>
            <a:r>
              <a:rPr lang="en-US" baseline="-25000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|x</a:t>
            </a:r>
            <a:r>
              <a:rPr lang="en-US" baseline="-25000" dirty="0">
                <a:solidFill>
                  <a:srgbClr val="C00000"/>
                </a:solidFill>
              </a:rPr>
              <a:t>0:T-1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0538" y="2149475"/>
            <a:ext cx="2360612" cy="100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3333FF"/>
                </a:solidFill>
              </a:rPr>
              <a:t>Predict the distribution of the state at 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18100" y="2047875"/>
            <a:ext cx="2360613" cy="1214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Update the distribution of the state at T</a:t>
            </a:r>
          </a:p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after observing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baseline="-25000" dirty="0" err="1">
                <a:solidFill>
                  <a:srgbClr val="C00000"/>
                </a:solidFill>
              </a:rPr>
              <a:t>T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4121150" y="2654300"/>
            <a:ext cx="996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25900" y="1241425"/>
            <a:ext cx="127000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3333FF"/>
                </a:solidFill>
              </a:rPr>
              <a:t>T=T+1</a:t>
            </a:r>
          </a:p>
        </p:txBody>
      </p:sp>
      <p:cxnSp>
        <p:nvCxnSpPr>
          <p:cNvPr id="21" name="Elbow Connector 20"/>
          <p:cNvCxnSpPr>
            <a:stCxn id="18" idx="3"/>
            <a:endCxn id="20" idx="6"/>
          </p:cNvCxnSpPr>
          <p:nvPr/>
        </p:nvCxnSpPr>
        <p:spPr>
          <a:xfrm flipH="1" flipV="1">
            <a:off x="5295900" y="1454150"/>
            <a:ext cx="2182813" cy="1200150"/>
          </a:xfrm>
          <a:prstGeom prst="bentConnector3">
            <a:avLst>
              <a:gd name="adj1" fmla="val -1046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  <a:endCxn id="17" idx="1"/>
          </p:cNvCxnSpPr>
          <p:nvPr/>
        </p:nvCxnSpPr>
        <p:spPr>
          <a:xfrm rot="10800000" flipV="1">
            <a:off x="1760538" y="1454150"/>
            <a:ext cx="2265362" cy="1200150"/>
          </a:xfrm>
          <a:prstGeom prst="bentConnector3">
            <a:avLst>
              <a:gd name="adj1" fmla="val 1125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03738" y="4073525"/>
            <a:ext cx="99695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00688" y="3889375"/>
            <a:ext cx="2947987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Predict 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616" name="TextBox 24"/>
          <p:cNvSpPr txBox="1">
            <a:spLocks noChangeArrowheads="1"/>
          </p:cNvSpPr>
          <p:nvPr/>
        </p:nvSpPr>
        <p:spPr bwMode="auto">
          <a:xfrm>
            <a:off x="109538" y="1685925"/>
            <a:ext cx="506253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 = </a:t>
            </a:r>
            <a:r>
              <a:rPr lang="en-US" altLang="en-US" sz="1600" b="1">
                <a:solidFill>
                  <a:srgbClr val="3333FF"/>
                </a:solidFill>
                <a:latin typeface="Symbol" pitchFamily="18" charset="2"/>
              </a:rPr>
              <a:t>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S</a:t>
            </a:r>
            <a:r>
              <a:rPr lang="en-US" altLang="en-US" sz="1600" b="1" baseline="-50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 P(S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3333FF"/>
                </a:solidFill>
                <a:latin typeface="Times" pitchFamily="18" charset="0"/>
              </a:rPr>
              <a:t>T-1</a:t>
            </a:r>
            <a:r>
              <a:rPr lang="en-US" altLang="en-US" sz="1600" b="1">
                <a:solidFill>
                  <a:srgbClr val="3333FF"/>
                </a:solidFill>
                <a:latin typeface="Times" pitchFamily="18" charset="0"/>
              </a:rPr>
              <a:t>)</a:t>
            </a:r>
          </a:p>
        </p:txBody>
      </p:sp>
      <p:sp>
        <p:nvSpPr>
          <p:cNvPr id="25617" name="TextBox 25"/>
          <p:cNvSpPr txBox="1">
            <a:spLocks noChangeArrowheads="1"/>
          </p:cNvSpPr>
          <p:nvPr/>
        </p:nvSpPr>
        <p:spPr bwMode="auto">
          <a:xfrm>
            <a:off x="5035550" y="1685925"/>
            <a:ext cx="406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 = C. P(S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 | 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0:T-1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 P(x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|S</a:t>
            </a:r>
            <a:r>
              <a:rPr lang="en-US" altLang="en-US" sz="1600" b="1" baseline="-25000">
                <a:solidFill>
                  <a:srgbClr val="C00000"/>
                </a:solidFill>
                <a:latin typeface="Times" pitchFamily="18" charset="0"/>
              </a:rPr>
              <a:t>T</a:t>
            </a:r>
            <a:r>
              <a:rPr lang="en-US" altLang="en-US" sz="1600" b="1">
                <a:solidFill>
                  <a:srgbClr val="C00000"/>
                </a:solidFill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Predicting the next observation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use any of the various estimators of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/>
              <a:t>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0:T-1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MAP estimate:</a:t>
            </a:r>
          </a:p>
          <a:p>
            <a:pPr lvl="1" eaLnBrk="1" hangingPunct="1"/>
            <a:r>
              <a:rPr lang="en-US" altLang="en-US" dirty="0" err="1">
                <a:latin typeface="Times" pitchFamily="18" charset="0"/>
              </a:rPr>
              <a:t>argmax</a:t>
            </a:r>
            <a:r>
              <a:rPr lang="en-US" altLang="en-US" baseline="-25000" dirty="0" err="1">
                <a:latin typeface="Times" pitchFamily="18" charset="0"/>
              </a:rPr>
              <a:t>x</a:t>
            </a:r>
            <a:r>
              <a:rPr lang="en-US" altLang="en-US" baseline="-50000" dirty="0" err="1">
                <a:latin typeface="Times" pitchFamily="18" charset="0"/>
              </a:rPr>
              <a:t>T</a:t>
            </a:r>
            <a:r>
              <a:rPr lang="en-US" altLang="en-US" dirty="0"/>
              <a:t> </a:t>
            </a:r>
            <a:r>
              <a:rPr lang="en-US" altLang="en-US" dirty="0">
                <a:latin typeface="Times" pitchFamily="18" charset="0"/>
              </a:rPr>
              <a:t>P(x</a:t>
            </a:r>
            <a:r>
              <a:rPr lang="en-US" altLang="en-US" baseline="-25000" dirty="0">
                <a:latin typeface="Times" pitchFamily="18" charset="0"/>
              </a:rPr>
              <a:t>T</a:t>
            </a:r>
            <a:r>
              <a:rPr lang="en-US" altLang="en-US" dirty="0">
                <a:latin typeface="Times" pitchFamily="18" charset="0"/>
              </a:rPr>
              <a:t>|x</a:t>
            </a:r>
            <a:r>
              <a:rPr lang="en-US" altLang="en-US" baseline="-25000" dirty="0">
                <a:latin typeface="Times" pitchFamily="18" charset="0"/>
              </a:rPr>
              <a:t>0:T-1</a:t>
            </a:r>
            <a:r>
              <a:rPr lang="en-US" altLang="en-US" dirty="0">
                <a:latin typeface="Times" pitchFamily="18" charset="0"/>
              </a:rPr>
              <a:t>)</a:t>
            </a:r>
          </a:p>
          <a:p>
            <a:pPr lvl="3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MMSE estimate:</a:t>
            </a:r>
          </a:p>
          <a:p>
            <a:pPr lvl="1" eaLnBrk="1" hangingPunct="1"/>
            <a:r>
              <a:rPr lang="en-US" altLang="en-US" dirty="0">
                <a:latin typeface="Times" pitchFamily="18" charset="0"/>
              </a:rPr>
              <a:t>Expectation(x</a:t>
            </a:r>
            <a:r>
              <a:rPr lang="en-US" altLang="en-US" baseline="-25000" dirty="0">
                <a:latin typeface="Times" pitchFamily="18" charset="0"/>
              </a:rPr>
              <a:t>T</a:t>
            </a:r>
            <a:r>
              <a:rPr lang="en-US" altLang="en-US" dirty="0">
                <a:latin typeface="Times" pitchFamily="18" charset="0"/>
              </a:rPr>
              <a:t>|x</a:t>
            </a:r>
            <a:r>
              <a:rPr lang="en-US" altLang="en-US" baseline="-25000" dirty="0">
                <a:latin typeface="Times" pitchFamily="18" charset="0"/>
              </a:rPr>
              <a:t>0:T-1</a:t>
            </a:r>
            <a:r>
              <a:rPr lang="en-US" altLang="en-US" dirty="0">
                <a:latin typeface="Times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1C236-8A59-4896-B641-C86919D6FD40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CC"/>
                </a:solidFill>
              </a:rPr>
              <a:t>Difference from Viterbi decoding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only the </a:t>
            </a:r>
            <a:r>
              <a:rPr lang="en-US" altLang="en-US" i="1"/>
              <a:t>current </a:t>
            </a:r>
            <a:r>
              <a:rPr lang="en-US" altLang="en-US"/>
              <a:t>state at any time</a:t>
            </a:r>
          </a:p>
          <a:p>
            <a:pPr lvl="1" eaLnBrk="1" hangingPunct="1"/>
            <a:r>
              <a:rPr lang="en-US" altLang="en-US"/>
              <a:t>Not the state sequence</a:t>
            </a:r>
          </a:p>
          <a:p>
            <a:pPr lvl="1" eaLnBrk="1" hangingPunct="1"/>
            <a:r>
              <a:rPr lang="en-US" altLang="en-US"/>
              <a:t>Although we are considering all past observations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The most likely state at T and T+1 may be such that there is no valid transition between S</a:t>
            </a:r>
            <a:r>
              <a:rPr lang="en-US" altLang="en-US" baseline="-25000"/>
              <a:t>T</a:t>
            </a:r>
            <a:r>
              <a:rPr lang="en-US" altLang="en-US"/>
              <a:t> and S</a:t>
            </a:r>
            <a:r>
              <a:rPr lang="en-US" altLang="en-US" baseline="-25000"/>
              <a:t>T+1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F4448-F093-42EC-B84A-810B4FE9A4D5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A </a:t>
            </a:r>
            <a:r>
              <a:rPr lang="en-US" altLang="en-US" i="1" dirty="0">
                <a:solidFill>
                  <a:srgbClr val="0000CC"/>
                </a:solidFill>
              </a:rPr>
              <a:t>continuous </a:t>
            </a:r>
            <a:r>
              <a:rPr lang="en-US" altLang="en-US" dirty="0">
                <a:solidFill>
                  <a:srgbClr val="0000CC"/>
                </a:solidFill>
              </a:rPr>
              <a:t>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8704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HMM assumes a very coarsely quantized state space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Idling / accelerating / cruising / decelerating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>
              <a:cs typeface="Calibri" pitchFamily="34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Actual state can be finer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Calibri" pitchFamily="34" charset="0"/>
              </a:rPr>
              <a:t>Idling, accelerating at various rates, decelerating at various rates, cruising at various speeds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>
              <a:cs typeface="Calibri" pitchFamily="34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Solution:  Many more states (one for each acceleration /deceleration rate, </a:t>
            </a:r>
            <a:r>
              <a:rPr lang="en-US" dirty="0" err="1">
                <a:cs typeface="Calibri" pitchFamily="34" charset="0"/>
              </a:rPr>
              <a:t>crusing</a:t>
            </a:r>
            <a:r>
              <a:rPr lang="en-US" dirty="0">
                <a:cs typeface="Calibri" pitchFamily="34" charset="0"/>
              </a:rPr>
              <a:t> speed)?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>
              <a:cs typeface="Calibri" pitchFamily="34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Solution: A </a:t>
            </a:r>
            <a:r>
              <a:rPr lang="en-US" i="1" dirty="0">
                <a:cs typeface="Calibri" pitchFamily="34" charset="0"/>
              </a:rPr>
              <a:t>continuous </a:t>
            </a:r>
            <a:r>
              <a:rPr lang="en-US" dirty="0">
                <a:cs typeface="Calibri" pitchFamily="34" charset="0"/>
              </a:rPr>
              <a:t>valued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E6A0-7E85-4C92-92CE-88335C2DE5AA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Tracking and Prediction: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The wind and the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2695"/>
                <a:ext cx="8250072" cy="514999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Aim: measure wind velocity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Using a noisy wind speed sensor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E.g. arrows shot at a target</a:t>
                </a:r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State: </a:t>
                </a:r>
                <a:r>
                  <a:rPr lang="en-US" dirty="0"/>
                  <a:t>Wind speed at time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depends on speed at time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/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0000CC"/>
                    </a:solidFill>
                  </a:rPr>
                  <a:t>Observation: </a:t>
                </a:r>
                <a:r>
                  <a:rPr lang="en-US" dirty="0"/>
                  <a:t>Arrow position at time </a:t>
                </a:r>
                <a:r>
                  <a:rPr lang="en-US" i="1" dirty="0"/>
                  <a:t>t</a:t>
                </a:r>
                <a:r>
                  <a:rPr lang="en-US" dirty="0"/>
                  <a:t> depends on wind speed at time </a:t>
                </a:r>
                <a:r>
                  <a:rPr lang="en-US" i="1" dirty="0"/>
                  <a:t>t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2695"/>
                <a:ext cx="8250072" cy="5149991"/>
              </a:xfrm>
              <a:blipFill rotWithShape="1">
                <a:blip r:embed="rId2"/>
                <a:stretch>
                  <a:fillRect l="-1478" t="-1422" r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9EDF0-A695-409F-9629-91744CCA12A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51" y="1428229"/>
            <a:ext cx="2586238" cy="1724159"/>
          </a:xfrm>
          <a:prstGeom prst="rect">
            <a:avLst/>
          </a:prstGeom>
        </p:spPr>
      </p:pic>
      <p:pic>
        <p:nvPicPr>
          <p:cNvPr id="184322" name="Picture 2" descr="Image result for windy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37" y="4025735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508269" y="5403271"/>
            <a:ext cx="1954849" cy="1021279"/>
            <a:chOff x="5508269" y="5403271"/>
            <a:chExt cx="1954849" cy="1021279"/>
          </a:xfrm>
        </p:grpSpPr>
        <p:pic>
          <p:nvPicPr>
            <p:cNvPr id="184326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28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370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real-valued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12"/>
            <a:ext cx="8229600" cy="555395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A state equation describing the dynamics of the system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dirty="0"/>
              <a:t>  </a:t>
            </a:r>
            <a:r>
              <a:rPr lang="en-US" dirty="0">
                <a:cs typeface="Calibri" pitchFamily="34" charset="0"/>
              </a:rPr>
              <a:t>is the state of the system at time 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latin typeface="Symbol" pitchFamily="18" charset="2"/>
              </a:rPr>
              <a:t>e</a:t>
            </a:r>
            <a:r>
              <a:rPr lang="en-US" baseline="-25000" dirty="0"/>
              <a:t>t</a:t>
            </a:r>
            <a:r>
              <a:rPr lang="en-US" dirty="0"/>
              <a:t>  </a:t>
            </a:r>
            <a:r>
              <a:rPr lang="en-US" dirty="0">
                <a:cs typeface="Calibri" pitchFamily="34" charset="0"/>
              </a:rPr>
              <a:t>is a driving function, which is assumed to be random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cs typeface="Calibri" pitchFamily="34" charset="0"/>
              </a:rPr>
              <a:t>The state of the system at any time depends only on the state at the previous time instant and the driving term at the current time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Calibri" pitchFamily="34" charset="0"/>
              </a:rPr>
              <a:t>An observation equation relating state to observation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i="1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cs typeface="Calibri" pitchFamily="34" charset="0"/>
              </a:rPr>
              <a:t>is the observation at time </a:t>
            </a:r>
            <a:r>
              <a:rPr lang="en-US" dirty="0"/>
              <a:t>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t</a:t>
            </a:r>
            <a:r>
              <a:rPr lang="en-US" dirty="0"/>
              <a:t>  </a:t>
            </a:r>
            <a:r>
              <a:rPr lang="en-US" dirty="0">
                <a:cs typeface="Calibri" pitchFamily="34" charset="0"/>
              </a:rPr>
              <a:t>is the noise affecting the observation (also random)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cs typeface="Calibri" pitchFamily="34" charset="0"/>
              </a:rPr>
              <a:t>The observation at any time depends only on the current state of the system and the noise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F618A-63A6-4ED4-B3C0-5F4D6E34F8D3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graphicFrame>
        <p:nvGraphicFramePr>
          <p:cNvPr id="297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5329"/>
              </p:ext>
            </p:extLst>
          </p:nvPr>
        </p:nvGraphicFramePr>
        <p:xfrm>
          <a:off x="3018654" y="1480780"/>
          <a:ext cx="1989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654" y="1480780"/>
                        <a:ext cx="1989137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71076"/>
              </p:ext>
            </p:extLst>
          </p:nvPr>
        </p:nvGraphicFramePr>
        <p:xfrm>
          <a:off x="2780284" y="4286251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284" y="4286251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00CC"/>
                </a:solidFill>
              </a:rPr>
              <a:t>States are still “hidden”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357563"/>
            <a:ext cx="8763000" cy="3316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state is a continuous valued parameter that is not directly seen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The state is the position of the automobile or the star</a:t>
            </a:r>
          </a:p>
          <a:p>
            <a:pPr lvl="4" eaLnBrk="1" hangingPunct="1">
              <a:lnSpc>
                <a:spcPct val="120000"/>
              </a:lnSpc>
            </a:pPr>
            <a:endParaRPr lang="en-US" altLang="en-US" sz="1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observations are dependent on the state and are the only way of knowing about the state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Sensor readings (for the automobile) or recorded image (for the telescope)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1139825" y="1155700"/>
          <a:ext cx="187642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8" name="Photo Editor Photo" r:id="rId3" imgW="3696216" imgH="3772427" progId="MSPhotoEd.3">
                  <p:embed/>
                </p:oleObj>
              </mc:Choice>
              <mc:Fallback>
                <p:oleObj name="Photo Editor Photo" r:id="rId3" imgW="3696216" imgH="377242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155700"/>
                        <a:ext cx="187642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4078288" y="1187450"/>
          <a:ext cx="18526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" name="Photo Editor Photo" r:id="rId5" imgW="3371429" imgH="3104762" progId="MSPhotoEd.3">
                  <p:embed/>
                </p:oleObj>
              </mc:Choice>
              <mc:Fallback>
                <p:oleObj name="Photo Editor Photo" r:id="rId5" imgW="3371429" imgH="3104762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187450"/>
                        <a:ext cx="1852612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6229350" y="2065338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"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065338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6203950" y="1379538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" name="Equation" r:id="rId9" imgW="889000" imgH="228600" progId="Equation.3">
                  <p:embed/>
                </p:oleObj>
              </mc:Choice>
              <mc:Fallback>
                <p:oleObj name="Equation" r:id="rId9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379538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4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33CC"/>
                </a:solidFill>
              </a:rPr>
              <a:t>Statistical Prediction and Estimation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902200"/>
          </a:xfrm>
        </p:spPr>
        <p:txBody>
          <a:bodyPr/>
          <a:lstStyle/>
          <a:p>
            <a:pPr eaLnBrk="1" hangingPunct="1"/>
            <a:r>
              <a:rPr lang="en-US" altLang="en-US"/>
              <a:t>Given an </a:t>
            </a:r>
            <a:r>
              <a:rPr lang="en-US" altLang="en-US" i="1"/>
              <a:t>a priori </a:t>
            </a:r>
            <a:r>
              <a:rPr lang="en-US" altLang="en-US"/>
              <a:t>probability distribution for the state</a:t>
            </a:r>
          </a:p>
          <a:p>
            <a:pPr lvl="1" eaLnBrk="1" hangingPunct="1"/>
            <a:r>
              <a:rPr lang="en-US" altLang="en-US"/>
              <a:t>P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):  Our belief in the state of the system before we observe any data</a:t>
            </a:r>
          </a:p>
          <a:p>
            <a:pPr lvl="2" eaLnBrk="1" hangingPunct="1"/>
            <a:r>
              <a:rPr lang="en-US" altLang="en-US"/>
              <a:t>Probability of state of navlab</a:t>
            </a:r>
          </a:p>
          <a:p>
            <a:pPr lvl="2" eaLnBrk="1" hangingPunct="1"/>
            <a:r>
              <a:rPr lang="en-US" altLang="en-US"/>
              <a:t>Probability of state of stars</a:t>
            </a:r>
          </a:p>
          <a:p>
            <a:pPr eaLnBrk="1" hangingPunct="1"/>
            <a:r>
              <a:rPr lang="en-US" altLang="en-US"/>
              <a:t>Given a sequence of observations </a:t>
            </a:r>
            <a:r>
              <a:rPr lang="en-US" altLang="en-US" i="1"/>
              <a:t>o</a:t>
            </a:r>
            <a:r>
              <a:rPr lang="en-US" altLang="en-US" baseline="-25000"/>
              <a:t>0</a:t>
            </a:r>
            <a:r>
              <a:rPr lang="en-US" altLang="en-US"/>
              <a:t>..</a:t>
            </a:r>
            <a:r>
              <a:rPr lang="en-US" altLang="en-US" i="1"/>
              <a:t>o</a:t>
            </a:r>
            <a:r>
              <a:rPr lang="en-US" altLang="en-US" baseline="-25000"/>
              <a:t>t</a:t>
            </a:r>
          </a:p>
          <a:p>
            <a:pPr eaLnBrk="1" hangingPunct="1"/>
            <a:r>
              <a:rPr lang="en-US" altLang="en-US"/>
              <a:t>Estimate state at time </a:t>
            </a:r>
            <a:r>
              <a:rPr lang="en-US" altLang="en-US" i="1"/>
              <a:t>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257D-9189-4435-9304-B2463C2E0309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Prediction and update at t = 0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50911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Initial probability distribution for state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 = 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Update: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Then we observe 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We must update our belief in the state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lvl="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i="1" dirty="0"/>
              <a:t>C.</a:t>
            </a:r>
            <a:r>
              <a:rPr lang="en-US" altLang="en-US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(s</a:t>
            </a:r>
            <a:r>
              <a:rPr lang="en-US" altLang="en-US" baseline="-25000" dirty="0"/>
              <a:t>0</a:t>
            </a:r>
            <a:r>
              <a:rPr lang="en-US" altLang="en-US" dirty="0"/>
              <a:t>)P(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8CF89-68B0-4FE0-9479-AFE1B1B960A3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32774" name="Object 2"/>
          <p:cNvGraphicFramePr>
            <a:graphicFrameLocks noChangeAspect="1"/>
          </p:cNvGraphicFramePr>
          <p:nvPr/>
        </p:nvGraphicFramePr>
        <p:xfrm>
          <a:off x="1344613" y="4537075"/>
          <a:ext cx="6375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3" imgW="2705100" imgH="431800" progId="Equation.3">
                  <p:embed/>
                </p:oleObj>
              </mc:Choice>
              <mc:Fallback>
                <p:oleObj name="Equation" r:id="rId3" imgW="2705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537075"/>
                        <a:ext cx="6375400" cy="1017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69649"/>
              </p:ext>
            </p:extLst>
          </p:nvPr>
        </p:nvGraphicFramePr>
        <p:xfrm>
          <a:off x="1595438" y="587375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4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375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9500" y="2098903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Oval 33"/>
          <p:cNvSpPr/>
          <p:nvPr/>
        </p:nvSpPr>
        <p:spPr>
          <a:xfrm>
            <a:off x="4436791" y="346383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7" y="287328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Best guess for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281620" y="3519614"/>
            <a:ext cx="2165567" cy="245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57" y="1876997"/>
            <a:ext cx="259558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Correction  of Y using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information in X</a:t>
            </a:r>
          </a:p>
        </p:txBody>
      </p:sp>
      <p:sp>
        <p:nvSpPr>
          <p:cNvPr id="17" name="Oval 16"/>
          <p:cNvSpPr/>
          <p:nvPr/>
        </p:nvSpPr>
        <p:spPr>
          <a:xfrm>
            <a:off x="5104263" y="2920634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14698" y="391523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Mean of Y given 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288508" y="3123994"/>
            <a:ext cx="2135874" cy="7912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629129" y="3063992"/>
            <a:ext cx="0" cy="586744"/>
          </a:xfrm>
          <a:prstGeom prst="straightConnector1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9051" y="2388358"/>
            <a:ext cx="2442902" cy="900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29051" y="2388358"/>
            <a:ext cx="2197289" cy="3432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44727" y="3077640"/>
            <a:ext cx="80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04263" y="427176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14698" y="46667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Given X value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472753" y="4456007"/>
            <a:ext cx="1515920" cy="2106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29129" y="3691623"/>
            <a:ext cx="67083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9696" y="3818674"/>
            <a:ext cx="154567" cy="20020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23392" y="5923126"/>
            <a:ext cx="803949" cy="395785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2115" y="5421595"/>
            <a:ext cx="888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offset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4012" y="6370112"/>
            <a:ext cx="7793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Slope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84012" y="6377791"/>
            <a:ext cx="7793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6456" y="1125519"/>
            <a:ext cx="5516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Correction to Y = slope * (offset of X from mean)</a:t>
            </a:r>
          </a:p>
        </p:txBody>
      </p:sp>
    </p:spTree>
    <p:extLst>
      <p:ext uri="{BB962C8B-B14F-4D97-AF65-F5344CB8AC3E}">
        <p14:creationId xmlns:p14="http://schemas.microsoft.com/office/powerpoint/2010/main" val="2434825590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Prediction and update at t = 0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50911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Initial probability distribution for state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 = 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Update: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Then we observe 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We must update our belief in the state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lvl="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i="1" dirty="0"/>
              <a:t>C.</a:t>
            </a:r>
            <a:r>
              <a:rPr lang="en-US" altLang="en-US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(s</a:t>
            </a:r>
            <a:r>
              <a:rPr lang="en-US" altLang="en-US" baseline="-25000" dirty="0"/>
              <a:t>0</a:t>
            </a:r>
            <a:r>
              <a:rPr lang="en-US" altLang="en-US" dirty="0"/>
              <a:t>)P(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8CF89-68B0-4FE0-9479-AFE1B1B960A3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graphicFrame>
        <p:nvGraphicFramePr>
          <p:cNvPr id="32774" name="Object 2"/>
          <p:cNvGraphicFramePr>
            <a:graphicFrameLocks noChangeAspect="1"/>
          </p:cNvGraphicFramePr>
          <p:nvPr/>
        </p:nvGraphicFramePr>
        <p:xfrm>
          <a:off x="1344613" y="4537075"/>
          <a:ext cx="6375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1" name="Equation" r:id="rId3" imgW="2705100" imgH="431800" progId="Equation.3">
                  <p:embed/>
                </p:oleObj>
              </mc:Choice>
              <mc:Fallback>
                <p:oleObj name="Equation" r:id="rId3" imgW="270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537075"/>
                        <a:ext cx="6375400" cy="1017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6182433" y="4490113"/>
            <a:ext cx="1965278" cy="7096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4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33CC"/>
                </a:solidFill>
              </a:rPr>
              <a:t>The observation probability: P(</a:t>
            </a:r>
            <a:r>
              <a:rPr lang="en-US" altLang="en-US" dirty="0" err="1">
                <a:solidFill>
                  <a:srgbClr val="0033CC"/>
                </a:solidFill>
              </a:rPr>
              <a:t>o|s</a:t>
            </a:r>
            <a:r>
              <a:rPr lang="en-US" altLang="en-US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482013" cy="5053012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This is a (possibly many-to-one) stochastic function of state </a:t>
            </a:r>
            <a:r>
              <a:rPr lang="en-US" altLang="en-US" i="1">
                <a:latin typeface="Times" pitchFamily="18" charset="0"/>
                <a:ea typeface="Times" pitchFamily="18" charset="0"/>
                <a:cs typeface="Times" pitchFamily="18" charset="0"/>
              </a:rPr>
              <a:t>s</a:t>
            </a:r>
            <a:r>
              <a:rPr lang="en-US" altLang="en-US" baseline="-25000"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/>
              <a:t> and noise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 baseline="-25000"/>
              <a:t>t</a:t>
            </a:r>
          </a:p>
          <a:p>
            <a:pPr lvl="1" eaLnBrk="1" hangingPunct="1"/>
            <a:r>
              <a:rPr lang="en-US" altLang="en-US"/>
              <a:t>Noise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 baseline="-25000"/>
              <a:t>t</a:t>
            </a:r>
            <a:r>
              <a:rPr lang="en-US" altLang="en-US"/>
              <a:t> is random. Assume it is the same dimensionality as </a:t>
            </a:r>
            <a:r>
              <a:rPr lang="en-US" altLang="en-US" i="1">
                <a:latin typeface="Times" pitchFamily="18" charset="0"/>
                <a:ea typeface="Times" pitchFamily="18" charset="0"/>
                <a:cs typeface="Times" pitchFamily="18" charset="0"/>
              </a:rPr>
              <a:t>o</a:t>
            </a:r>
            <a:r>
              <a:rPr lang="en-US" altLang="en-US" baseline="-25000"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endParaRPr lang="en-US" altLang="en-US" baseline="-25000"/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Let P</a:t>
            </a:r>
            <a:r>
              <a:rPr lang="en-US" altLang="en-US" baseline="-25000">
                <a:latin typeface="Symbol" pitchFamily="18" charset="2"/>
              </a:rPr>
              <a:t>g</a:t>
            </a:r>
            <a:r>
              <a:rPr lang="en-US" altLang="en-US"/>
              <a:t>(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 baseline="-25000"/>
              <a:t>t</a:t>
            </a:r>
            <a:r>
              <a:rPr lang="en-US" altLang="en-US"/>
              <a:t>) be the probability distribution of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 baseline="-25000"/>
              <a:t>t</a:t>
            </a:r>
          </a:p>
          <a:p>
            <a:pPr eaLnBrk="1" hangingPunct="1"/>
            <a:r>
              <a:rPr lang="en-US" altLang="en-US"/>
              <a:t>Let  </a:t>
            </a:r>
            <a:r>
              <a:rPr lang="en-US" altLang="en-US">
                <a:latin typeface="Times" pitchFamily="18" charset="0"/>
                <a:ea typeface="Times" pitchFamily="18" charset="0"/>
                <a:cs typeface="Times" pitchFamily="18" charset="0"/>
              </a:rPr>
              <a:t>{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: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>
                <a:latin typeface="Times" pitchFamily="18" charset="0"/>
                <a:ea typeface="Times" pitchFamily="18" charset="0"/>
                <a:cs typeface="Times" pitchFamily="18" charset="0"/>
              </a:rPr>
              <a:t>(</a:t>
            </a:r>
            <a:r>
              <a:rPr lang="en-US" altLang="en-US" i="1">
                <a:latin typeface="Times" pitchFamily="18" charset="0"/>
                <a:ea typeface="Times" pitchFamily="18" charset="0"/>
                <a:cs typeface="Times" pitchFamily="18" charset="0"/>
              </a:rPr>
              <a:t>s</a:t>
            </a:r>
            <a:r>
              <a:rPr lang="en-US" altLang="en-US" baseline="-25000"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/>
              <a:t>,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>
                <a:latin typeface="Times" pitchFamily="18" charset="0"/>
                <a:ea typeface="Times" pitchFamily="18" charset="0"/>
                <a:cs typeface="Times" pitchFamily="18" charset="0"/>
              </a:rPr>
              <a:t>)=</a:t>
            </a:r>
            <a:r>
              <a:rPr lang="en-US" altLang="en-US" i="1">
                <a:latin typeface="Times" pitchFamily="18" charset="0"/>
                <a:ea typeface="Times" pitchFamily="18" charset="0"/>
                <a:cs typeface="Times" pitchFamily="18" charset="0"/>
              </a:rPr>
              <a:t>o</a:t>
            </a:r>
            <a:r>
              <a:rPr lang="en-US" altLang="en-US" baseline="-25000"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>
                <a:latin typeface="Times" pitchFamily="18" charset="0"/>
                <a:ea typeface="Times" pitchFamily="18" charset="0"/>
                <a:cs typeface="Times" pitchFamily="18" charset="0"/>
              </a:rPr>
              <a:t>}</a:t>
            </a:r>
            <a:r>
              <a:rPr lang="en-US" altLang="en-US"/>
              <a:t> be all </a:t>
            </a:r>
            <a:r>
              <a:rPr lang="en-US" altLang="en-US">
                <a:latin typeface="Symbol" pitchFamily="18" charset="2"/>
              </a:rPr>
              <a:t>g</a:t>
            </a:r>
            <a:r>
              <a:rPr lang="en-US" altLang="en-US"/>
              <a:t> that result in </a:t>
            </a:r>
            <a:r>
              <a:rPr lang="en-US" altLang="en-US" i="1">
                <a:latin typeface="Times" pitchFamily="18" charset="0"/>
                <a:ea typeface="Times" pitchFamily="18" charset="0"/>
                <a:cs typeface="Times" pitchFamily="18" charset="0"/>
              </a:rPr>
              <a:t>o</a:t>
            </a:r>
            <a:r>
              <a:rPr lang="en-US" altLang="en-US" baseline="-25000"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endParaRPr lang="en-US" altLang="en-US" baseline="-250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303CA-A83E-4156-B7F9-5C340FF189B1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graphicFrame>
        <p:nvGraphicFramePr>
          <p:cNvPr id="33798" name="Object 4"/>
          <p:cNvGraphicFramePr>
            <a:graphicFrameLocks noChangeAspect="1"/>
          </p:cNvGraphicFramePr>
          <p:nvPr/>
        </p:nvGraphicFramePr>
        <p:xfrm>
          <a:off x="1138238" y="113665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136650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31159"/>
              </p:ext>
            </p:extLst>
          </p:nvPr>
        </p:nvGraphicFramePr>
        <p:xfrm>
          <a:off x="2046288" y="5176198"/>
          <a:ext cx="5257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" name="Equation" r:id="rId5" imgW="2057400" imgH="469800" progId="Equation.3">
                  <p:embed/>
                </p:oleObj>
              </mc:Choice>
              <mc:Fallback>
                <p:oleObj name="Equation" r:id="rId5" imgW="20574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176198"/>
                        <a:ext cx="5257800" cy="1200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The observation probability</a:t>
            </a: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482013" cy="5053012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r>
              <a:rPr lang="en-US" alt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= ?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3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The </a:t>
            </a:r>
            <a:r>
              <a:rPr lang="en-US" altLang="en-US" i="1" dirty="0">
                <a:latin typeface="Times" panose="02020603050405020304" pitchFamily="18" charset="0"/>
                <a:cs typeface="Times" panose="02020603050405020304" pitchFamily="18" charset="0"/>
              </a:rPr>
              <a:t>J</a:t>
            </a:r>
            <a:r>
              <a:rPr lang="en-US" altLang="en-US" dirty="0"/>
              <a:t> is a </a:t>
            </a:r>
            <a:r>
              <a:rPr lang="en-US" altLang="en-US" dirty="0" err="1"/>
              <a:t>Jacobian</a:t>
            </a: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For scalar functions of scalar variables, it is simply a derivative: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558F3-8CF3-413F-9BB3-1C5071484019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3159125" y="105410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1054100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85915"/>
              </p:ext>
            </p:extLst>
          </p:nvPr>
        </p:nvGraphicFramePr>
        <p:xfrm>
          <a:off x="2782888" y="3519488"/>
          <a:ext cx="33718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" name="Equation" r:id="rId5" imgW="2234880" imgH="1015920" progId="Equation.3">
                  <p:embed/>
                </p:oleObj>
              </mc:Choice>
              <mc:Fallback>
                <p:oleObj name="Equation" r:id="rId5" imgW="223488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519488"/>
                        <a:ext cx="3371850" cy="1533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089980"/>
              </p:ext>
            </p:extLst>
          </p:nvPr>
        </p:nvGraphicFramePr>
        <p:xfrm>
          <a:off x="2586038" y="5730875"/>
          <a:ext cx="1857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" name="Equation" r:id="rId7" imgW="1231560" imgH="457200" progId="Equation.3">
                  <p:embed/>
                </p:oleObj>
              </mc:Choice>
              <mc:Fallback>
                <p:oleObj name="Equation" r:id="rId7" imgW="1231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5730875"/>
                        <a:ext cx="1857375" cy="688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16952"/>
              </p:ext>
            </p:extLst>
          </p:nvPr>
        </p:nvGraphicFramePr>
        <p:xfrm>
          <a:off x="1554969" y="1751249"/>
          <a:ext cx="5257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0" name="Equation" r:id="rId9" imgW="2057400" imgH="469800" progId="Equation.3">
                  <p:embed/>
                </p:oleObj>
              </mc:Choice>
              <mc:Fallback>
                <p:oleObj name="Equation" r:id="rId9" imgW="20574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969" y="1751249"/>
                        <a:ext cx="5257800" cy="1200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Predicting the next state at t=1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457200" y="1090613"/>
            <a:ext cx="8455025" cy="518795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Given P(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o</a:t>
            </a:r>
            <a:r>
              <a:rPr lang="en-US" altLang="en-US" baseline="-25000" dirty="0"/>
              <a:t>0</a:t>
            </a:r>
            <a:r>
              <a:rPr lang="en-US" altLang="en-US" dirty="0"/>
              <a:t>), what is the probability of the state at t=1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/>
              <a:t>		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State progression function: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latin typeface="Symbol" pitchFamily="18" charset="2"/>
              </a:rPr>
              <a:t>e</a:t>
            </a:r>
            <a:r>
              <a:rPr lang="en-US" altLang="en-US" baseline="-25000" dirty="0"/>
              <a:t>t</a:t>
            </a:r>
            <a:r>
              <a:rPr lang="en-US" altLang="en-US" dirty="0"/>
              <a:t> is a driving term with probability distribution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latin typeface="Symbol" pitchFamily="18" charset="2"/>
              </a:rPr>
              <a:t>e</a:t>
            </a:r>
            <a:r>
              <a:rPr lang="en-US" altLang="en-US" dirty="0"/>
              <a:t>(</a:t>
            </a:r>
            <a:r>
              <a:rPr lang="en-US" altLang="en-US" dirty="0">
                <a:latin typeface="Symbol" pitchFamily="18" charset="2"/>
              </a:rPr>
              <a:t>e</a:t>
            </a:r>
            <a:r>
              <a:rPr lang="en-US" altLang="en-US" baseline="-25000" dirty="0"/>
              <a:t>t</a:t>
            </a:r>
            <a:r>
              <a:rPr lang="en-US" altLang="en-US" dirty="0"/>
              <a:t>)</a:t>
            </a:r>
          </a:p>
          <a:p>
            <a:pPr lvl="4" eaLnBrk="1" fontAlgn="auto" hangingPunct="1"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t</a:t>
            </a:r>
            <a:r>
              <a:rPr lang="en-US" altLang="en-US" dirty="0"/>
              <a:t>|</a:t>
            </a:r>
            <a:r>
              <a:rPr lang="en-US" altLang="en-US" i="1" dirty="0"/>
              <a:t>s</a:t>
            </a:r>
            <a:r>
              <a:rPr lang="en-US" altLang="en-US" baseline="-25000" dirty="0"/>
              <a:t>t-1</a:t>
            </a:r>
            <a:r>
              <a:rPr lang="en-US" altLang="en-US" dirty="0"/>
              <a:t>) can be computed similarly to P(</a:t>
            </a:r>
            <a:r>
              <a:rPr lang="en-US" altLang="en-US" i="1" dirty="0" err="1"/>
              <a:t>o</a:t>
            </a:r>
            <a:r>
              <a:rPr lang="en-US" altLang="en-US" dirty="0" err="1"/>
              <a:t>|</a:t>
            </a:r>
            <a:r>
              <a:rPr lang="en-US" altLang="en-US" i="1" dirty="0" err="1"/>
              <a:t>s</a:t>
            </a:r>
            <a:r>
              <a:rPr lang="en-US" altLang="en-US" dirty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P(</a:t>
            </a:r>
            <a:r>
              <a:rPr lang="en-US" altLang="en-US" i="1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|</a:t>
            </a:r>
            <a:r>
              <a:rPr lang="en-US" altLang="en-US" i="1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) is an instance of this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55A61-93D6-4621-AF77-B5A7787434A0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312738" y="2114550"/>
          <a:ext cx="8534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"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2114550"/>
                        <a:ext cx="8534400" cy="1006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3"/>
          <p:cNvGraphicFramePr>
            <a:graphicFrameLocks noChangeAspect="1"/>
          </p:cNvGraphicFramePr>
          <p:nvPr/>
        </p:nvGraphicFramePr>
        <p:xfrm>
          <a:off x="2736850" y="3725863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725863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And moving 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|o</a:t>
            </a:r>
            <a:r>
              <a:rPr lang="en-US" altLang="en-US" baseline="-25000"/>
              <a:t>0</a:t>
            </a:r>
            <a:r>
              <a:rPr lang="en-US" altLang="en-US"/>
              <a:t>) is the predicted state distribution for t=1</a:t>
            </a:r>
          </a:p>
          <a:p>
            <a:pPr eaLnBrk="1" hangingPunct="1"/>
            <a:r>
              <a:rPr lang="en-US" altLang="en-US"/>
              <a:t>Then we observe o</a:t>
            </a:r>
            <a:r>
              <a:rPr lang="en-US" altLang="en-US" baseline="-25000"/>
              <a:t>1</a:t>
            </a:r>
          </a:p>
          <a:p>
            <a:pPr lvl="1" eaLnBrk="1" hangingPunct="1"/>
            <a:r>
              <a:rPr lang="en-US" altLang="en-US"/>
              <a:t>We must update the probability distribution for s</a:t>
            </a:r>
            <a:r>
              <a:rPr lang="en-US" altLang="en-US" baseline="-25000"/>
              <a:t>1</a:t>
            </a:r>
          </a:p>
          <a:p>
            <a:pPr lvl="1" eaLnBrk="1" hangingPunct="1"/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|o</a:t>
            </a:r>
            <a:r>
              <a:rPr lang="en-US" altLang="en-US" baseline="-25000"/>
              <a:t>0:1</a:t>
            </a:r>
            <a:r>
              <a:rPr lang="en-US" altLang="en-US"/>
              <a:t>) = CP(s</a:t>
            </a:r>
            <a:r>
              <a:rPr lang="en-US" altLang="en-US" baseline="-25000"/>
              <a:t>1</a:t>
            </a:r>
            <a:r>
              <a:rPr lang="en-US" altLang="en-US"/>
              <a:t>|o</a:t>
            </a:r>
            <a:r>
              <a:rPr lang="en-US" altLang="en-US" baseline="-25000"/>
              <a:t>0</a:t>
            </a:r>
            <a:r>
              <a:rPr lang="en-US" altLang="en-US"/>
              <a:t>)P(o</a:t>
            </a:r>
            <a:r>
              <a:rPr lang="en-US" altLang="en-US" baseline="-25000"/>
              <a:t>1</a:t>
            </a:r>
            <a:r>
              <a:rPr lang="en-US" altLang="en-US"/>
              <a:t>|s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We can continue 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A8534-260B-4CE4-8AE1-914831AFA461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Discrete vs. 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2274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3" name="Line 78"/>
          <p:cNvSpPr>
            <a:spLocks noChangeShapeType="1"/>
          </p:cNvSpPr>
          <p:nvPr/>
        </p:nvSpPr>
        <p:spPr bwMode="auto">
          <a:xfrm>
            <a:off x="4343400" y="1308100"/>
            <a:ext cx="0" cy="55499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4762500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4914900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4262898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5610225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p:grpSp>
        <p:nvGrpSpPr>
          <p:cNvPr id="37908" name="Group 83"/>
          <p:cNvGrpSpPr>
            <a:grpSpLocks/>
          </p:cNvGrpSpPr>
          <p:nvPr/>
        </p:nvGrpSpPr>
        <p:grpSpPr bwMode="auto">
          <a:xfrm>
            <a:off x="165100" y="1414463"/>
            <a:ext cx="1206500" cy="1217612"/>
            <a:chOff x="336" y="947"/>
            <a:chExt cx="1968" cy="1980"/>
          </a:xfrm>
        </p:grpSpPr>
        <p:grpSp>
          <p:nvGrpSpPr>
            <p:cNvPr id="37936" name="Group 84"/>
            <p:cNvGrpSpPr>
              <a:grpSpLocks/>
            </p:cNvGrpSpPr>
            <p:nvPr/>
          </p:nvGrpSpPr>
          <p:grpSpPr bwMode="auto">
            <a:xfrm>
              <a:off x="504" y="1160"/>
              <a:ext cx="1632" cy="256"/>
              <a:chOff x="504" y="1160"/>
              <a:chExt cx="1632" cy="256"/>
            </a:xfrm>
          </p:grpSpPr>
          <p:sp>
            <p:nvSpPr>
              <p:cNvPr id="37949" name="Oval 85"/>
              <p:cNvSpPr>
                <a:spLocks noChangeArrowheads="1"/>
              </p:cNvSpPr>
              <p:nvPr/>
            </p:nvSpPr>
            <p:spPr bwMode="auto">
              <a:xfrm>
                <a:off x="504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7950" name="Oval 86"/>
              <p:cNvSpPr>
                <a:spLocks noChangeArrowheads="1"/>
              </p:cNvSpPr>
              <p:nvPr/>
            </p:nvSpPr>
            <p:spPr bwMode="auto">
              <a:xfrm>
                <a:off x="1880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37937" name="Oval 87"/>
            <p:cNvSpPr>
              <a:spLocks noChangeArrowheads="1"/>
            </p:cNvSpPr>
            <p:nvPr/>
          </p:nvSpPr>
          <p:spPr bwMode="auto">
            <a:xfrm rot="-5400000">
              <a:off x="1880" y="2535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7938" name="Oval 88"/>
            <p:cNvSpPr>
              <a:spLocks noChangeArrowheads="1"/>
            </p:cNvSpPr>
            <p:nvPr/>
          </p:nvSpPr>
          <p:spPr bwMode="auto">
            <a:xfrm rot="-5400000">
              <a:off x="503" y="2534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7939" name="Line 89"/>
            <p:cNvSpPr>
              <a:spLocks noChangeShapeType="1"/>
            </p:cNvSpPr>
            <p:nvPr/>
          </p:nvSpPr>
          <p:spPr bwMode="auto">
            <a:xfrm flipV="1">
              <a:off x="632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0" name="Line 90"/>
            <p:cNvSpPr>
              <a:spLocks noChangeShapeType="1"/>
            </p:cNvSpPr>
            <p:nvPr/>
          </p:nvSpPr>
          <p:spPr bwMode="auto">
            <a:xfrm flipV="1">
              <a:off x="2008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1" name="Line 91"/>
            <p:cNvSpPr>
              <a:spLocks noChangeShapeType="1"/>
            </p:cNvSpPr>
            <p:nvPr/>
          </p:nvSpPr>
          <p:spPr bwMode="auto">
            <a:xfrm rot="16200000" flipV="1">
              <a:off x="1320" y="2112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2" name="Line 92"/>
            <p:cNvSpPr>
              <a:spLocks noChangeShapeType="1"/>
            </p:cNvSpPr>
            <p:nvPr/>
          </p:nvSpPr>
          <p:spPr bwMode="auto">
            <a:xfrm rot="16200000" flipV="1">
              <a:off x="1320" y="728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3" name="Line 93"/>
            <p:cNvSpPr>
              <a:spLocks noChangeShapeType="1"/>
            </p:cNvSpPr>
            <p:nvPr/>
          </p:nvSpPr>
          <p:spPr bwMode="auto">
            <a:xfrm flipV="1">
              <a:off x="728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4" name="Line 94"/>
            <p:cNvSpPr>
              <a:spLocks noChangeShapeType="1"/>
            </p:cNvSpPr>
            <p:nvPr/>
          </p:nvSpPr>
          <p:spPr bwMode="auto">
            <a:xfrm rot="16200000" flipV="1">
              <a:off x="712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5" name="Freeform 95"/>
            <p:cNvSpPr>
              <a:spLocks/>
            </p:cNvSpPr>
            <p:nvPr/>
          </p:nvSpPr>
          <p:spPr bwMode="auto">
            <a:xfrm>
              <a:off x="1936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6" name="Freeform 96"/>
            <p:cNvSpPr>
              <a:spLocks/>
            </p:cNvSpPr>
            <p:nvPr/>
          </p:nvSpPr>
          <p:spPr bwMode="auto">
            <a:xfrm rot="-5400000">
              <a:off x="1932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7" name="Freeform 97"/>
            <p:cNvSpPr>
              <a:spLocks/>
            </p:cNvSpPr>
            <p:nvPr/>
          </p:nvSpPr>
          <p:spPr bwMode="auto">
            <a:xfrm flipH="1">
              <a:off x="344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8" name="Freeform 98"/>
            <p:cNvSpPr>
              <a:spLocks/>
            </p:cNvSpPr>
            <p:nvPr/>
          </p:nvSpPr>
          <p:spPr bwMode="auto">
            <a:xfrm rot="5400000" flipH="1">
              <a:off x="340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09" name="Text Box 99"/>
          <p:cNvSpPr txBox="1">
            <a:spLocks noChangeArrowheads="1"/>
          </p:cNvSpPr>
          <p:nvPr/>
        </p:nvSpPr>
        <p:spPr bwMode="auto">
          <a:xfrm>
            <a:off x="1546225" y="1646238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Symbol" pitchFamily="18" charset="2"/>
              </a:rPr>
              <a:t>p =</a:t>
            </a:r>
          </a:p>
        </p:txBody>
      </p:sp>
      <p:grpSp>
        <p:nvGrpSpPr>
          <p:cNvPr id="37910" name="Group 100"/>
          <p:cNvGrpSpPr>
            <a:grpSpLocks/>
          </p:cNvGrpSpPr>
          <p:nvPr/>
        </p:nvGrpSpPr>
        <p:grpSpPr bwMode="auto">
          <a:xfrm>
            <a:off x="2133600" y="1676400"/>
            <a:ext cx="1244600" cy="354013"/>
            <a:chOff x="1344" y="968"/>
            <a:chExt cx="600" cy="928"/>
          </a:xfrm>
        </p:grpSpPr>
        <p:sp>
          <p:nvSpPr>
            <p:cNvPr id="37925" name="Line 101"/>
            <p:cNvSpPr>
              <a:spLocks noChangeShapeType="1"/>
            </p:cNvSpPr>
            <p:nvPr/>
          </p:nvSpPr>
          <p:spPr bwMode="auto">
            <a:xfrm>
              <a:off x="1344" y="1896"/>
              <a:ext cx="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6" name="Line 102"/>
            <p:cNvSpPr>
              <a:spLocks noChangeShapeType="1"/>
            </p:cNvSpPr>
            <p:nvPr/>
          </p:nvSpPr>
          <p:spPr bwMode="auto">
            <a:xfrm>
              <a:off x="140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7" name="Line 103"/>
            <p:cNvSpPr>
              <a:spLocks noChangeShapeType="1"/>
            </p:cNvSpPr>
            <p:nvPr/>
          </p:nvSpPr>
          <p:spPr bwMode="auto">
            <a:xfrm>
              <a:off x="156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8" name="Line 104"/>
            <p:cNvSpPr>
              <a:spLocks noChangeShapeType="1"/>
            </p:cNvSpPr>
            <p:nvPr/>
          </p:nvSpPr>
          <p:spPr bwMode="auto">
            <a:xfrm>
              <a:off x="156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9" name="Line 105"/>
            <p:cNvSpPr>
              <a:spLocks noChangeShapeType="1"/>
            </p:cNvSpPr>
            <p:nvPr/>
          </p:nvSpPr>
          <p:spPr bwMode="auto">
            <a:xfrm>
              <a:off x="172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0" name="Line 106"/>
            <p:cNvSpPr>
              <a:spLocks noChangeShapeType="1"/>
            </p:cNvSpPr>
            <p:nvPr/>
          </p:nvSpPr>
          <p:spPr bwMode="auto">
            <a:xfrm>
              <a:off x="188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1" name="Line 107"/>
            <p:cNvSpPr>
              <a:spLocks noChangeShapeType="1"/>
            </p:cNvSpPr>
            <p:nvPr/>
          </p:nvSpPr>
          <p:spPr bwMode="auto">
            <a:xfrm>
              <a:off x="188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2" name="Line 108"/>
            <p:cNvSpPr>
              <a:spLocks noChangeShapeType="1"/>
            </p:cNvSpPr>
            <p:nvPr/>
          </p:nvSpPr>
          <p:spPr bwMode="auto">
            <a:xfrm>
              <a:off x="172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3" name="Line 109"/>
            <p:cNvSpPr>
              <a:spLocks noChangeShapeType="1"/>
            </p:cNvSpPr>
            <p:nvPr/>
          </p:nvSpPr>
          <p:spPr bwMode="auto">
            <a:xfrm>
              <a:off x="172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4" name="Line 110"/>
            <p:cNvSpPr>
              <a:spLocks noChangeShapeType="1"/>
            </p:cNvSpPr>
            <p:nvPr/>
          </p:nvSpPr>
          <p:spPr bwMode="auto">
            <a:xfrm>
              <a:off x="188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5" name="Line 111"/>
            <p:cNvSpPr>
              <a:spLocks noChangeShapeType="1"/>
            </p:cNvSpPr>
            <p:nvPr/>
          </p:nvSpPr>
          <p:spPr bwMode="auto">
            <a:xfrm>
              <a:off x="1888" y="96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11" name="Text Box 112"/>
          <p:cNvSpPr txBox="1">
            <a:spLocks noChangeArrowheads="1"/>
          </p:cNvSpPr>
          <p:nvPr/>
        </p:nvSpPr>
        <p:spPr bwMode="auto">
          <a:xfrm>
            <a:off x="2447925" y="15859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0.2</a:t>
            </a:r>
          </a:p>
        </p:txBody>
      </p:sp>
      <p:sp>
        <p:nvSpPr>
          <p:cNvPr id="37912" name="Text Box 113"/>
          <p:cNvSpPr txBox="1">
            <a:spLocks noChangeArrowheads="1"/>
          </p:cNvSpPr>
          <p:nvPr/>
        </p:nvSpPr>
        <p:spPr bwMode="auto">
          <a:xfrm>
            <a:off x="2752725" y="1509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0.3</a:t>
            </a:r>
          </a:p>
        </p:txBody>
      </p:sp>
      <p:sp>
        <p:nvSpPr>
          <p:cNvPr id="37913" name="Text Box 114"/>
          <p:cNvSpPr txBox="1">
            <a:spLocks noChangeArrowheads="1"/>
          </p:cNvSpPr>
          <p:nvPr/>
        </p:nvSpPr>
        <p:spPr bwMode="auto">
          <a:xfrm>
            <a:off x="3095625" y="1382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0.4</a:t>
            </a:r>
          </a:p>
        </p:txBody>
      </p:sp>
      <p:sp>
        <p:nvSpPr>
          <p:cNvPr id="37914" name="Text Box 115"/>
          <p:cNvSpPr txBox="1">
            <a:spLocks noChangeArrowheads="1"/>
          </p:cNvSpPr>
          <p:nvPr/>
        </p:nvSpPr>
        <p:spPr bwMode="auto">
          <a:xfrm>
            <a:off x="2092325" y="16875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0.1</a:t>
            </a:r>
          </a:p>
        </p:txBody>
      </p:sp>
      <p:sp>
        <p:nvSpPr>
          <p:cNvPr id="37915" name="Text Box 116"/>
          <p:cNvSpPr txBox="1">
            <a:spLocks noChangeArrowheads="1"/>
          </p:cNvSpPr>
          <p:nvPr/>
        </p:nvSpPr>
        <p:spPr bwMode="auto">
          <a:xfrm>
            <a:off x="21558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37916" name="Text Box 117"/>
          <p:cNvSpPr txBox="1">
            <a:spLocks noChangeArrowheads="1"/>
          </p:cNvSpPr>
          <p:nvPr/>
        </p:nvSpPr>
        <p:spPr bwMode="auto">
          <a:xfrm>
            <a:off x="24733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37917" name="Text Box 118"/>
          <p:cNvSpPr txBox="1">
            <a:spLocks noChangeArrowheads="1"/>
          </p:cNvSpPr>
          <p:nvPr/>
        </p:nvSpPr>
        <p:spPr bwMode="auto">
          <a:xfrm>
            <a:off x="28162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37918" name="Text Box 119"/>
          <p:cNvSpPr txBox="1">
            <a:spLocks noChangeArrowheads="1"/>
          </p:cNvSpPr>
          <p:nvPr/>
        </p:nvSpPr>
        <p:spPr bwMode="auto">
          <a:xfrm>
            <a:off x="31464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  <p:sp>
        <p:nvSpPr>
          <p:cNvPr id="37919" name="Text Box 120"/>
          <p:cNvSpPr txBox="1">
            <a:spLocks noChangeArrowheads="1"/>
          </p:cNvSpPr>
          <p:nvPr/>
        </p:nvSpPr>
        <p:spPr bwMode="auto">
          <a:xfrm>
            <a:off x="241300" y="23606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37920" name="Text Box 121"/>
          <p:cNvSpPr txBox="1">
            <a:spLocks noChangeArrowheads="1"/>
          </p:cNvSpPr>
          <p:nvPr/>
        </p:nvSpPr>
        <p:spPr bwMode="auto">
          <a:xfrm>
            <a:off x="225425" y="14970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37921" name="Text Box 122"/>
          <p:cNvSpPr txBox="1">
            <a:spLocks noChangeArrowheads="1"/>
          </p:cNvSpPr>
          <p:nvPr/>
        </p:nvSpPr>
        <p:spPr bwMode="auto">
          <a:xfrm>
            <a:off x="1076325" y="15097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37922" name="Text Box 123"/>
          <p:cNvSpPr txBox="1">
            <a:spLocks noChangeArrowheads="1"/>
          </p:cNvSpPr>
          <p:nvPr/>
        </p:nvSpPr>
        <p:spPr bwMode="auto">
          <a:xfrm>
            <a:off x="1076325" y="23479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  <p:graphicFrame>
        <p:nvGraphicFramePr>
          <p:cNvPr id="37923" name="Object 6"/>
          <p:cNvGraphicFramePr>
            <a:graphicFrameLocks noChangeAspect="1"/>
          </p:cNvGraphicFramePr>
          <p:nvPr/>
        </p:nvGraphicFramePr>
        <p:xfrm>
          <a:off x="6788150" y="2065338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5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2065338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7"/>
          <p:cNvGraphicFramePr>
            <a:graphicFrameLocks noChangeAspect="1"/>
          </p:cNvGraphicFramePr>
          <p:nvPr/>
        </p:nvGraphicFramePr>
        <p:xfrm>
          <a:off x="6762750" y="1379538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379538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6225" y="3030523"/>
                <a:ext cx="1826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25" y="3030523"/>
                <a:ext cx="182652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313007" y="3030523"/>
                <a:ext cx="1919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07" y="3030523"/>
                <a:ext cx="191950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0704" y="3786188"/>
                <a:ext cx="3434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04" y="3786188"/>
                <a:ext cx="3434723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793973" y="3786188"/>
                <a:ext cx="3434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73" y="3786188"/>
                <a:ext cx="343472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2897" y="4571263"/>
                <a:ext cx="3881191" cy="8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7" y="4571263"/>
                <a:ext cx="3881191" cy="8947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0738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8" y="4640448"/>
                <a:ext cx="4280274" cy="75642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9357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" y="5842051"/>
                <a:ext cx="395191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762500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5842051"/>
                <a:ext cx="3951916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32274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0"/>
          <p:cNvSpPr txBox="1">
            <a:spLocks noChangeArrowheads="1"/>
          </p:cNvSpPr>
          <p:nvPr/>
        </p:nvSpPr>
        <p:spPr bwMode="auto">
          <a:xfrm>
            <a:off x="377825" y="4470400"/>
            <a:ext cx="420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Arial" charset="0"/>
              </a:rPr>
              <a:t>Update</a:t>
            </a:r>
            <a:r>
              <a:rPr lang="en-US" altLang="en-US" sz="2400" b="1" dirty="0">
                <a:solidFill>
                  <a:srgbClr val="FFFF99"/>
                </a:solidFill>
                <a:latin typeface="Arial" charset="0"/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Arial" charset="0"/>
              </a:rPr>
              <a:t>after observing  </a:t>
            </a:r>
            <a:r>
              <a:rPr lang="en-US" altLang="en-US" sz="2400" b="1" dirty="0" err="1">
                <a:solidFill>
                  <a:srgbClr val="008000"/>
                </a:solidFill>
                <a:latin typeface="Arial" charset="0"/>
              </a:rPr>
              <a:t>O</a:t>
            </a:r>
            <a:r>
              <a:rPr lang="en-US" altLang="en-US" sz="2400" b="1" baseline="-25000" dirty="0" err="1">
                <a:solidFill>
                  <a:srgbClr val="008000"/>
                </a:solidFill>
                <a:latin typeface="Arial" charset="0"/>
              </a:rPr>
              <a:t>t</a:t>
            </a:r>
            <a:r>
              <a:rPr lang="en-US" altLang="en-US" sz="2400" b="1" dirty="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8201" name="Rectangle 5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Discrete vs. Continuous State Systems</a:t>
            </a:r>
          </a:p>
        </p:txBody>
      </p:sp>
      <p:sp>
        <p:nvSpPr>
          <p:cNvPr id="38916" name="Text Box 57"/>
          <p:cNvSpPr txBox="1">
            <a:spLocks noChangeArrowheads="1"/>
          </p:cNvSpPr>
          <p:nvPr/>
        </p:nvSpPr>
        <p:spPr bwMode="auto">
          <a:xfrm>
            <a:off x="415925" y="2984500"/>
            <a:ext cx="3140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Prediction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 </a:t>
            </a: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at time t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FFCCFF"/>
              </a:solidFill>
              <a:latin typeface="Symbol" pitchFamily="18" charset="2"/>
            </a:endParaRPr>
          </a:p>
        </p:txBody>
      </p:sp>
      <p:sp>
        <p:nvSpPr>
          <p:cNvPr id="38919" name="Line 66"/>
          <p:cNvSpPr>
            <a:spLocks noChangeShapeType="1"/>
          </p:cNvSpPr>
          <p:nvPr/>
        </p:nvSpPr>
        <p:spPr bwMode="auto">
          <a:xfrm>
            <a:off x="4548188" y="2654300"/>
            <a:ext cx="0" cy="42037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921" name="Object 6"/>
          <p:cNvGraphicFramePr>
            <a:graphicFrameLocks noChangeAspect="1"/>
          </p:cNvGraphicFramePr>
          <p:nvPr/>
        </p:nvGraphicFramePr>
        <p:xfrm>
          <a:off x="6283325" y="2065338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065338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7"/>
          <p:cNvGraphicFramePr>
            <a:graphicFrameLocks noChangeAspect="1"/>
          </p:cNvGraphicFramePr>
          <p:nvPr/>
        </p:nvGraphicFramePr>
        <p:xfrm>
          <a:off x="6257925" y="1379538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379538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4" name="Group 83"/>
          <p:cNvGrpSpPr>
            <a:grpSpLocks/>
          </p:cNvGrpSpPr>
          <p:nvPr/>
        </p:nvGrpSpPr>
        <p:grpSpPr bwMode="auto">
          <a:xfrm>
            <a:off x="165100" y="1414463"/>
            <a:ext cx="1206500" cy="1217612"/>
            <a:chOff x="336" y="947"/>
            <a:chExt cx="1968" cy="1980"/>
          </a:xfrm>
        </p:grpSpPr>
        <p:grpSp>
          <p:nvGrpSpPr>
            <p:cNvPr id="38929" name="Group 84"/>
            <p:cNvGrpSpPr>
              <a:grpSpLocks/>
            </p:cNvGrpSpPr>
            <p:nvPr/>
          </p:nvGrpSpPr>
          <p:grpSpPr bwMode="auto">
            <a:xfrm>
              <a:off x="504" y="1160"/>
              <a:ext cx="1632" cy="256"/>
              <a:chOff x="504" y="1160"/>
              <a:chExt cx="1632" cy="256"/>
            </a:xfrm>
          </p:grpSpPr>
          <p:sp>
            <p:nvSpPr>
              <p:cNvPr id="38942" name="Oval 85"/>
              <p:cNvSpPr>
                <a:spLocks noChangeArrowheads="1"/>
              </p:cNvSpPr>
              <p:nvPr/>
            </p:nvSpPr>
            <p:spPr bwMode="auto">
              <a:xfrm>
                <a:off x="504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943" name="Oval 86"/>
              <p:cNvSpPr>
                <a:spLocks noChangeArrowheads="1"/>
              </p:cNvSpPr>
              <p:nvPr/>
            </p:nvSpPr>
            <p:spPr bwMode="auto">
              <a:xfrm>
                <a:off x="1880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38930" name="Oval 87"/>
            <p:cNvSpPr>
              <a:spLocks noChangeArrowheads="1"/>
            </p:cNvSpPr>
            <p:nvPr/>
          </p:nvSpPr>
          <p:spPr bwMode="auto">
            <a:xfrm rot="-5400000">
              <a:off x="1880" y="2535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8931" name="Oval 88"/>
            <p:cNvSpPr>
              <a:spLocks noChangeArrowheads="1"/>
            </p:cNvSpPr>
            <p:nvPr/>
          </p:nvSpPr>
          <p:spPr bwMode="auto">
            <a:xfrm rot="-5400000">
              <a:off x="503" y="2534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8932" name="Line 89"/>
            <p:cNvSpPr>
              <a:spLocks noChangeShapeType="1"/>
            </p:cNvSpPr>
            <p:nvPr/>
          </p:nvSpPr>
          <p:spPr bwMode="auto">
            <a:xfrm flipV="1">
              <a:off x="632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3" name="Line 90"/>
            <p:cNvSpPr>
              <a:spLocks noChangeShapeType="1"/>
            </p:cNvSpPr>
            <p:nvPr/>
          </p:nvSpPr>
          <p:spPr bwMode="auto">
            <a:xfrm flipV="1">
              <a:off x="2008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4" name="Line 91"/>
            <p:cNvSpPr>
              <a:spLocks noChangeShapeType="1"/>
            </p:cNvSpPr>
            <p:nvPr/>
          </p:nvSpPr>
          <p:spPr bwMode="auto">
            <a:xfrm rot="16200000" flipV="1">
              <a:off x="1320" y="2112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5" name="Line 92"/>
            <p:cNvSpPr>
              <a:spLocks noChangeShapeType="1"/>
            </p:cNvSpPr>
            <p:nvPr/>
          </p:nvSpPr>
          <p:spPr bwMode="auto">
            <a:xfrm rot="16200000" flipV="1">
              <a:off x="1320" y="728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6" name="Line 93"/>
            <p:cNvSpPr>
              <a:spLocks noChangeShapeType="1"/>
            </p:cNvSpPr>
            <p:nvPr/>
          </p:nvSpPr>
          <p:spPr bwMode="auto">
            <a:xfrm flipV="1">
              <a:off x="728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7" name="Line 94"/>
            <p:cNvSpPr>
              <a:spLocks noChangeShapeType="1"/>
            </p:cNvSpPr>
            <p:nvPr/>
          </p:nvSpPr>
          <p:spPr bwMode="auto">
            <a:xfrm rot="16200000" flipV="1">
              <a:off x="712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Freeform 95"/>
            <p:cNvSpPr>
              <a:spLocks/>
            </p:cNvSpPr>
            <p:nvPr/>
          </p:nvSpPr>
          <p:spPr bwMode="auto">
            <a:xfrm>
              <a:off x="1936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9" name="Freeform 96"/>
            <p:cNvSpPr>
              <a:spLocks/>
            </p:cNvSpPr>
            <p:nvPr/>
          </p:nvSpPr>
          <p:spPr bwMode="auto">
            <a:xfrm rot="-5400000">
              <a:off x="1932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Freeform 97"/>
            <p:cNvSpPr>
              <a:spLocks/>
            </p:cNvSpPr>
            <p:nvPr/>
          </p:nvSpPr>
          <p:spPr bwMode="auto">
            <a:xfrm flipH="1">
              <a:off x="344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1" name="Freeform 98"/>
            <p:cNvSpPr>
              <a:spLocks/>
            </p:cNvSpPr>
            <p:nvPr/>
          </p:nvSpPr>
          <p:spPr bwMode="auto">
            <a:xfrm rot="5400000" flipH="1">
              <a:off x="340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25" name="Text Box 120"/>
          <p:cNvSpPr txBox="1">
            <a:spLocks noChangeArrowheads="1"/>
          </p:cNvSpPr>
          <p:nvPr/>
        </p:nvSpPr>
        <p:spPr bwMode="auto">
          <a:xfrm>
            <a:off x="241300" y="23606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38926" name="Text Box 121"/>
          <p:cNvSpPr txBox="1">
            <a:spLocks noChangeArrowheads="1"/>
          </p:cNvSpPr>
          <p:nvPr/>
        </p:nvSpPr>
        <p:spPr bwMode="auto">
          <a:xfrm>
            <a:off x="225425" y="14970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38927" name="Text Box 122"/>
          <p:cNvSpPr txBox="1">
            <a:spLocks noChangeArrowheads="1"/>
          </p:cNvSpPr>
          <p:nvPr/>
        </p:nvSpPr>
        <p:spPr bwMode="auto">
          <a:xfrm>
            <a:off x="1076325" y="15097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38928" name="Text Box 123"/>
          <p:cNvSpPr txBox="1">
            <a:spLocks noChangeArrowheads="1"/>
          </p:cNvSpPr>
          <p:nvPr/>
        </p:nvSpPr>
        <p:spPr bwMode="auto">
          <a:xfrm>
            <a:off x="1076325" y="23479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0" y="3351213"/>
                <a:ext cx="4119269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0: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1213"/>
                <a:ext cx="4119269" cy="7203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75205" y="3378323"/>
                <a:ext cx="4614918" cy="623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0: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205" y="3378323"/>
                <a:ext cx="4614918" cy="6235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9357" y="5105059"/>
                <a:ext cx="42668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" y="5105059"/>
                <a:ext cx="4266873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9227" y="5105059"/>
                <a:ext cx="42668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227" y="5105059"/>
                <a:ext cx="426687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99"/>
          <p:cNvSpPr txBox="1">
            <a:spLocks noChangeArrowheads="1"/>
          </p:cNvSpPr>
          <p:nvPr/>
        </p:nvSpPr>
        <p:spPr bwMode="auto">
          <a:xfrm>
            <a:off x="1546225" y="1646238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Symbol" pitchFamily="18" charset="2"/>
              </a:rPr>
              <a:t>p =</a:t>
            </a:r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2133600" y="1676400"/>
            <a:ext cx="1244600" cy="354013"/>
            <a:chOff x="1344" y="968"/>
            <a:chExt cx="600" cy="928"/>
          </a:xfrm>
        </p:grpSpPr>
        <p:sp>
          <p:nvSpPr>
            <p:cNvPr id="38" name="Line 101"/>
            <p:cNvSpPr>
              <a:spLocks noChangeShapeType="1"/>
            </p:cNvSpPr>
            <p:nvPr/>
          </p:nvSpPr>
          <p:spPr bwMode="auto">
            <a:xfrm>
              <a:off x="1344" y="1896"/>
              <a:ext cx="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02"/>
            <p:cNvSpPr>
              <a:spLocks noChangeShapeType="1"/>
            </p:cNvSpPr>
            <p:nvPr/>
          </p:nvSpPr>
          <p:spPr bwMode="auto">
            <a:xfrm>
              <a:off x="140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03"/>
            <p:cNvSpPr>
              <a:spLocks noChangeShapeType="1"/>
            </p:cNvSpPr>
            <p:nvPr/>
          </p:nvSpPr>
          <p:spPr bwMode="auto">
            <a:xfrm>
              <a:off x="156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04"/>
            <p:cNvSpPr>
              <a:spLocks noChangeShapeType="1"/>
            </p:cNvSpPr>
            <p:nvPr/>
          </p:nvSpPr>
          <p:spPr bwMode="auto">
            <a:xfrm>
              <a:off x="156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105"/>
            <p:cNvSpPr>
              <a:spLocks noChangeShapeType="1"/>
            </p:cNvSpPr>
            <p:nvPr/>
          </p:nvSpPr>
          <p:spPr bwMode="auto">
            <a:xfrm>
              <a:off x="172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06"/>
            <p:cNvSpPr>
              <a:spLocks noChangeShapeType="1"/>
            </p:cNvSpPr>
            <p:nvPr/>
          </p:nvSpPr>
          <p:spPr bwMode="auto">
            <a:xfrm>
              <a:off x="188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07"/>
            <p:cNvSpPr>
              <a:spLocks noChangeShapeType="1"/>
            </p:cNvSpPr>
            <p:nvPr/>
          </p:nvSpPr>
          <p:spPr bwMode="auto">
            <a:xfrm>
              <a:off x="188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08"/>
            <p:cNvSpPr>
              <a:spLocks noChangeShapeType="1"/>
            </p:cNvSpPr>
            <p:nvPr/>
          </p:nvSpPr>
          <p:spPr bwMode="auto">
            <a:xfrm>
              <a:off x="172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09"/>
            <p:cNvSpPr>
              <a:spLocks noChangeShapeType="1"/>
            </p:cNvSpPr>
            <p:nvPr/>
          </p:nvSpPr>
          <p:spPr bwMode="auto">
            <a:xfrm>
              <a:off x="172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188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11"/>
            <p:cNvSpPr>
              <a:spLocks noChangeShapeType="1"/>
            </p:cNvSpPr>
            <p:nvPr/>
          </p:nvSpPr>
          <p:spPr bwMode="auto">
            <a:xfrm>
              <a:off x="1888" y="96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2447925" y="15859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0.2</a:t>
            </a:r>
          </a:p>
        </p:txBody>
      </p: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2752725" y="1509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0.3</a:t>
            </a:r>
          </a:p>
        </p:txBody>
      </p:sp>
      <p:sp>
        <p:nvSpPr>
          <p:cNvPr id="51" name="Text Box 114"/>
          <p:cNvSpPr txBox="1">
            <a:spLocks noChangeArrowheads="1"/>
          </p:cNvSpPr>
          <p:nvPr/>
        </p:nvSpPr>
        <p:spPr bwMode="auto">
          <a:xfrm>
            <a:off x="3095625" y="1382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0.4</a:t>
            </a:r>
          </a:p>
        </p:txBody>
      </p:sp>
      <p:sp>
        <p:nvSpPr>
          <p:cNvPr id="52" name="Text Box 115"/>
          <p:cNvSpPr txBox="1">
            <a:spLocks noChangeArrowheads="1"/>
          </p:cNvSpPr>
          <p:nvPr/>
        </p:nvSpPr>
        <p:spPr bwMode="auto">
          <a:xfrm>
            <a:off x="2092325" y="16875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0.1</a:t>
            </a:r>
          </a:p>
        </p:txBody>
      </p:sp>
      <p:sp>
        <p:nvSpPr>
          <p:cNvPr id="53" name="Text Box 116"/>
          <p:cNvSpPr txBox="1">
            <a:spLocks noChangeArrowheads="1"/>
          </p:cNvSpPr>
          <p:nvPr/>
        </p:nvSpPr>
        <p:spPr bwMode="auto">
          <a:xfrm>
            <a:off x="21558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54" name="Text Box 117"/>
          <p:cNvSpPr txBox="1">
            <a:spLocks noChangeArrowheads="1"/>
          </p:cNvSpPr>
          <p:nvPr/>
        </p:nvSpPr>
        <p:spPr bwMode="auto">
          <a:xfrm>
            <a:off x="24733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55" name="Text Box 118"/>
          <p:cNvSpPr txBox="1">
            <a:spLocks noChangeArrowheads="1"/>
          </p:cNvSpPr>
          <p:nvPr/>
        </p:nvSpPr>
        <p:spPr bwMode="auto">
          <a:xfrm>
            <a:off x="28162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56" name="Text Box 119"/>
          <p:cNvSpPr txBox="1">
            <a:spLocks noChangeArrowheads="1"/>
          </p:cNvSpPr>
          <p:nvPr/>
        </p:nvSpPr>
        <p:spPr bwMode="auto">
          <a:xfrm>
            <a:off x="31464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0"/>
          <p:cNvSpPr txBox="1">
            <a:spLocks noChangeArrowheads="1"/>
          </p:cNvSpPr>
          <p:nvPr/>
        </p:nvSpPr>
        <p:spPr bwMode="auto">
          <a:xfrm>
            <a:off x="227013" y="3405188"/>
            <a:ext cx="187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Initial state prob.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9227" name="Rectangle 5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Discrete vs. Continuous State Systems</a:t>
            </a:r>
          </a:p>
        </p:txBody>
      </p:sp>
      <p:sp>
        <p:nvSpPr>
          <p:cNvPr id="39940" name="Text Box 57"/>
          <p:cNvSpPr txBox="1">
            <a:spLocks noChangeArrowheads="1"/>
          </p:cNvSpPr>
          <p:nvPr/>
        </p:nvSpPr>
        <p:spPr bwMode="auto">
          <a:xfrm>
            <a:off x="415925" y="2984500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Parameters</a:t>
            </a:r>
            <a:endParaRPr lang="en-US" altLang="en-US" sz="2000">
              <a:solidFill>
                <a:srgbClr val="FFCCFF"/>
              </a:solidFill>
              <a:latin typeface="Symbol" pitchFamily="18" charset="2"/>
            </a:endParaRPr>
          </a:p>
        </p:txBody>
      </p:sp>
      <p:sp>
        <p:nvSpPr>
          <p:cNvPr id="39944" name="Line 66"/>
          <p:cNvSpPr>
            <a:spLocks noChangeShapeType="1"/>
          </p:cNvSpPr>
          <p:nvPr/>
        </p:nvSpPr>
        <p:spPr bwMode="auto">
          <a:xfrm>
            <a:off x="4711700" y="2654300"/>
            <a:ext cx="0" cy="4203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9946" name="Object 6"/>
          <p:cNvGraphicFramePr>
            <a:graphicFrameLocks noChangeAspect="1"/>
          </p:cNvGraphicFramePr>
          <p:nvPr/>
        </p:nvGraphicFramePr>
        <p:xfrm>
          <a:off x="6283325" y="2065338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8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065338"/>
                        <a:ext cx="20447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7"/>
          <p:cNvGraphicFramePr>
            <a:graphicFrameLocks noChangeAspect="1"/>
          </p:cNvGraphicFramePr>
          <p:nvPr/>
        </p:nvGraphicFramePr>
        <p:xfrm>
          <a:off x="6257925" y="1379538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9"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379538"/>
                        <a:ext cx="2271713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50"/>
          <p:cNvSpPr txBox="1">
            <a:spLocks noChangeArrowheads="1"/>
          </p:cNvSpPr>
          <p:nvPr/>
        </p:nvSpPr>
        <p:spPr bwMode="auto">
          <a:xfrm>
            <a:off x="227013" y="4151199"/>
            <a:ext cx="1716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Arial" charset="0"/>
              </a:rPr>
              <a:t>Transition </a:t>
            </a:r>
            <a:r>
              <a:rPr lang="en-US" altLang="en-US" sz="1800" dirty="0" err="1">
                <a:solidFill>
                  <a:srgbClr val="008000"/>
                </a:solidFill>
                <a:latin typeface="Arial" charset="0"/>
              </a:rPr>
              <a:t>prob</a:t>
            </a:r>
            <a:endParaRPr lang="en-US" altLang="en-US" sz="2000" dirty="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9951" name="Text Box 50"/>
          <p:cNvSpPr txBox="1">
            <a:spLocks noChangeArrowheads="1"/>
          </p:cNvSpPr>
          <p:nvPr/>
        </p:nvSpPr>
        <p:spPr bwMode="auto">
          <a:xfrm>
            <a:off x="227013" y="48387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Observation prob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grpSp>
        <p:nvGrpSpPr>
          <p:cNvPr id="39952" name="Group 83"/>
          <p:cNvGrpSpPr>
            <a:grpSpLocks/>
          </p:cNvGrpSpPr>
          <p:nvPr/>
        </p:nvGrpSpPr>
        <p:grpSpPr bwMode="auto">
          <a:xfrm>
            <a:off x="165100" y="1414463"/>
            <a:ext cx="1206500" cy="1217612"/>
            <a:chOff x="336" y="947"/>
            <a:chExt cx="1968" cy="1980"/>
          </a:xfrm>
        </p:grpSpPr>
        <p:grpSp>
          <p:nvGrpSpPr>
            <p:cNvPr id="39957" name="Group 84"/>
            <p:cNvGrpSpPr>
              <a:grpSpLocks/>
            </p:cNvGrpSpPr>
            <p:nvPr/>
          </p:nvGrpSpPr>
          <p:grpSpPr bwMode="auto">
            <a:xfrm>
              <a:off x="504" y="1160"/>
              <a:ext cx="1632" cy="256"/>
              <a:chOff x="504" y="1160"/>
              <a:chExt cx="1632" cy="256"/>
            </a:xfrm>
          </p:grpSpPr>
          <p:sp>
            <p:nvSpPr>
              <p:cNvPr id="39970" name="Oval 85"/>
              <p:cNvSpPr>
                <a:spLocks noChangeArrowheads="1"/>
              </p:cNvSpPr>
              <p:nvPr/>
            </p:nvSpPr>
            <p:spPr bwMode="auto">
              <a:xfrm>
                <a:off x="504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9971" name="Oval 86"/>
              <p:cNvSpPr>
                <a:spLocks noChangeArrowheads="1"/>
              </p:cNvSpPr>
              <p:nvPr/>
            </p:nvSpPr>
            <p:spPr bwMode="auto">
              <a:xfrm>
                <a:off x="1880" y="1160"/>
                <a:ext cx="256" cy="2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39958" name="Oval 87"/>
            <p:cNvSpPr>
              <a:spLocks noChangeArrowheads="1"/>
            </p:cNvSpPr>
            <p:nvPr/>
          </p:nvSpPr>
          <p:spPr bwMode="auto">
            <a:xfrm rot="-5400000">
              <a:off x="1880" y="2535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9959" name="Oval 88"/>
            <p:cNvSpPr>
              <a:spLocks noChangeArrowheads="1"/>
            </p:cNvSpPr>
            <p:nvPr/>
          </p:nvSpPr>
          <p:spPr bwMode="auto">
            <a:xfrm rot="-5400000">
              <a:off x="503" y="2534"/>
              <a:ext cx="256" cy="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9960" name="Line 89"/>
            <p:cNvSpPr>
              <a:spLocks noChangeShapeType="1"/>
            </p:cNvSpPr>
            <p:nvPr/>
          </p:nvSpPr>
          <p:spPr bwMode="auto">
            <a:xfrm flipV="1">
              <a:off x="632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1" name="Line 90"/>
            <p:cNvSpPr>
              <a:spLocks noChangeShapeType="1"/>
            </p:cNvSpPr>
            <p:nvPr/>
          </p:nvSpPr>
          <p:spPr bwMode="auto">
            <a:xfrm flipV="1">
              <a:off x="2008" y="1416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2" name="Line 91"/>
            <p:cNvSpPr>
              <a:spLocks noChangeShapeType="1"/>
            </p:cNvSpPr>
            <p:nvPr/>
          </p:nvSpPr>
          <p:spPr bwMode="auto">
            <a:xfrm rot="16200000" flipV="1">
              <a:off x="1320" y="2112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3" name="Line 92"/>
            <p:cNvSpPr>
              <a:spLocks noChangeShapeType="1"/>
            </p:cNvSpPr>
            <p:nvPr/>
          </p:nvSpPr>
          <p:spPr bwMode="auto">
            <a:xfrm rot="16200000" flipV="1">
              <a:off x="1320" y="728"/>
              <a:ext cx="0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4" name="Line 93"/>
            <p:cNvSpPr>
              <a:spLocks noChangeShapeType="1"/>
            </p:cNvSpPr>
            <p:nvPr/>
          </p:nvSpPr>
          <p:spPr bwMode="auto">
            <a:xfrm flipV="1">
              <a:off x="728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5" name="Line 94"/>
            <p:cNvSpPr>
              <a:spLocks noChangeShapeType="1"/>
            </p:cNvSpPr>
            <p:nvPr/>
          </p:nvSpPr>
          <p:spPr bwMode="auto">
            <a:xfrm rot="16200000" flipV="1">
              <a:off x="712" y="1384"/>
              <a:ext cx="120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6" name="Freeform 95"/>
            <p:cNvSpPr>
              <a:spLocks/>
            </p:cNvSpPr>
            <p:nvPr/>
          </p:nvSpPr>
          <p:spPr bwMode="auto">
            <a:xfrm>
              <a:off x="1936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7" name="Freeform 96"/>
            <p:cNvSpPr>
              <a:spLocks/>
            </p:cNvSpPr>
            <p:nvPr/>
          </p:nvSpPr>
          <p:spPr bwMode="auto">
            <a:xfrm rot="-5400000">
              <a:off x="1932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8" name="Freeform 97"/>
            <p:cNvSpPr>
              <a:spLocks/>
            </p:cNvSpPr>
            <p:nvPr/>
          </p:nvSpPr>
          <p:spPr bwMode="auto">
            <a:xfrm flipH="1">
              <a:off x="344" y="2551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9" name="Freeform 98"/>
            <p:cNvSpPr>
              <a:spLocks/>
            </p:cNvSpPr>
            <p:nvPr/>
          </p:nvSpPr>
          <p:spPr bwMode="auto">
            <a:xfrm rot="5400000" flipH="1">
              <a:off x="340" y="943"/>
              <a:ext cx="368" cy="376"/>
            </a:xfrm>
            <a:custGeom>
              <a:avLst/>
              <a:gdLst>
                <a:gd name="T0" fmla="*/ 0 w 1341"/>
                <a:gd name="T1" fmla="*/ 0 h 1368"/>
                <a:gd name="T2" fmla="*/ 0 w 1341"/>
                <a:gd name="T3" fmla="*/ 0 h 1368"/>
                <a:gd name="T4" fmla="*/ 0 w 1341"/>
                <a:gd name="T5" fmla="*/ 0 h 1368"/>
                <a:gd name="T6" fmla="*/ 0 w 1341"/>
                <a:gd name="T7" fmla="*/ 0 h 1368"/>
                <a:gd name="T8" fmla="*/ 0 w 1341"/>
                <a:gd name="T9" fmla="*/ 0 h 1368"/>
                <a:gd name="T10" fmla="*/ 0 w 1341"/>
                <a:gd name="T11" fmla="*/ 0 h 1368"/>
                <a:gd name="T12" fmla="*/ 0 w 1341"/>
                <a:gd name="T13" fmla="*/ 0 h 1368"/>
                <a:gd name="T14" fmla="*/ 0 w 1341"/>
                <a:gd name="T15" fmla="*/ 0 h 1368"/>
                <a:gd name="T16" fmla="*/ 0 w 1341"/>
                <a:gd name="T17" fmla="*/ 0 h 1368"/>
                <a:gd name="T18" fmla="*/ 0 w 1341"/>
                <a:gd name="T19" fmla="*/ 0 h 1368"/>
                <a:gd name="T20" fmla="*/ 0 w 1341"/>
                <a:gd name="T21" fmla="*/ 0 h 13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41"/>
                <a:gd name="T34" fmla="*/ 0 h 1368"/>
                <a:gd name="T35" fmla="*/ 1341 w 1341"/>
                <a:gd name="T36" fmla="*/ 1368 h 13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41" h="1368">
                  <a:moveTo>
                    <a:pt x="0" y="825"/>
                  </a:moveTo>
                  <a:cubicBezTo>
                    <a:pt x="26" y="916"/>
                    <a:pt x="52" y="1008"/>
                    <a:pt x="104" y="1081"/>
                  </a:cubicBezTo>
                  <a:cubicBezTo>
                    <a:pt x="156" y="1154"/>
                    <a:pt x="229" y="1218"/>
                    <a:pt x="312" y="1265"/>
                  </a:cubicBezTo>
                  <a:cubicBezTo>
                    <a:pt x="395" y="1312"/>
                    <a:pt x="493" y="1354"/>
                    <a:pt x="600" y="1361"/>
                  </a:cubicBezTo>
                  <a:cubicBezTo>
                    <a:pt x="707" y="1368"/>
                    <a:pt x="855" y="1348"/>
                    <a:pt x="952" y="1305"/>
                  </a:cubicBezTo>
                  <a:cubicBezTo>
                    <a:pt x="1049" y="1262"/>
                    <a:pt x="1125" y="1174"/>
                    <a:pt x="1184" y="1105"/>
                  </a:cubicBezTo>
                  <a:cubicBezTo>
                    <a:pt x="1243" y="1036"/>
                    <a:pt x="1281" y="982"/>
                    <a:pt x="1304" y="889"/>
                  </a:cubicBezTo>
                  <a:cubicBezTo>
                    <a:pt x="1327" y="796"/>
                    <a:pt x="1341" y="654"/>
                    <a:pt x="1320" y="545"/>
                  </a:cubicBezTo>
                  <a:cubicBezTo>
                    <a:pt x="1299" y="436"/>
                    <a:pt x="1257" y="318"/>
                    <a:pt x="1176" y="233"/>
                  </a:cubicBezTo>
                  <a:cubicBezTo>
                    <a:pt x="1095" y="148"/>
                    <a:pt x="945" y="66"/>
                    <a:pt x="832" y="33"/>
                  </a:cubicBezTo>
                  <a:cubicBezTo>
                    <a:pt x="719" y="0"/>
                    <a:pt x="607" y="16"/>
                    <a:pt x="496" y="3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53" name="Text Box 120"/>
          <p:cNvSpPr txBox="1">
            <a:spLocks noChangeArrowheads="1"/>
          </p:cNvSpPr>
          <p:nvPr/>
        </p:nvSpPr>
        <p:spPr bwMode="auto">
          <a:xfrm>
            <a:off x="241300" y="23606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39954" name="Text Box 121"/>
          <p:cNvSpPr txBox="1">
            <a:spLocks noChangeArrowheads="1"/>
          </p:cNvSpPr>
          <p:nvPr/>
        </p:nvSpPr>
        <p:spPr bwMode="auto">
          <a:xfrm>
            <a:off x="225425" y="14970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39955" name="Text Box 122"/>
          <p:cNvSpPr txBox="1">
            <a:spLocks noChangeArrowheads="1"/>
          </p:cNvSpPr>
          <p:nvPr/>
        </p:nvSpPr>
        <p:spPr bwMode="auto">
          <a:xfrm>
            <a:off x="1076325" y="15097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39956" name="Text Box 123"/>
          <p:cNvSpPr txBox="1">
            <a:spLocks noChangeArrowheads="1"/>
          </p:cNvSpPr>
          <p:nvPr/>
        </p:nvSpPr>
        <p:spPr bwMode="auto">
          <a:xfrm>
            <a:off x="1076325" y="23479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  <p:sp>
        <p:nvSpPr>
          <p:cNvPr id="36" name="Text Box 99"/>
          <p:cNvSpPr txBox="1">
            <a:spLocks noChangeArrowheads="1"/>
          </p:cNvSpPr>
          <p:nvPr/>
        </p:nvSpPr>
        <p:spPr bwMode="auto">
          <a:xfrm>
            <a:off x="1546225" y="1646238"/>
            <a:ext cx="52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Symbol" pitchFamily="18" charset="2"/>
              </a:rPr>
              <a:t>p =</a:t>
            </a:r>
          </a:p>
        </p:txBody>
      </p:sp>
      <p:grpSp>
        <p:nvGrpSpPr>
          <p:cNvPr id="37" name="Group 100"/>
          <p:cNvGrpSpPr>
            <a:grpSpLocks/>
          </p:cNvGrpSpPr>
          <p:nvPr/>
        </p:nvGrpSpPr>
        <p:grpSpPr bwMode="auto">
          <a:xfrm>
            <a:off x="2133600" y="1676400"/>
            <a:ext cx="1244600" cy="354013"/>
            <a:chOff x="1344" y="968"/>
            <a:chExt cx="600" cy="928"/>
          </a:xfrm>
        </p:grpSpPr>
        <p:sp>
          <p:nvSpPr>
            <p:cNvPr id="38" name="Line 101"/>
            <p:cNvSpPr>
              <a:spLocks noChangeShapeType="1"/>
            </p:cNvSpPr>
            <p:nvPr/>
          </p:nvSpPr>
          <p:spPr bwMode="auto">
            <a:xfrm>
              <a:off x="1344" y="1896"/>
              <a:ext cx="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02"/>
            <p:cNvSpPr>
              <a:spLocks noChangeShapeType="1"/>
            </p:cNvSpPr>
            <p:nvPr/>
          </p:nvSpPr>
          <p:spPr bwMode="auto">
            <a:xfrm>
              <a:off x="140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03"/>
            <p:cNvSpPr>
              <a:spLocks noChangeShapeType="1"/>
            </p:cNvSpPr>
            <p:nvPr/>
          </p:nvSpPr>
          <p:spPr bwMode="auto">
            <a:xfrm>
              <a:off x="156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04"/>
            <p:cNvSpPr>
              <a:spLocks noChangeShapeType="1"/>
            </p:cNvSpPr>
            <p:nvPr/>
          </p:nvSpPr>
          <p:spPr bwMode="auto">
            <a:xfrm>
              <a:off x="156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105"/>
            <p:cNvSpPr>
              <a:spLocks noChangeShapeType="1"/>
            </p:cNvSpPr>
            <p:nvPr/>
          </p:nvSpPr>
          <p:spPr bwMode="auto">
            <a:xfrm>
              <a:off x="172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06"/>
            <p:cNvSpPr>
              <a:spLocks noChangeShapeType="1"/>
            </p:cNvSpPr>
            <p:nvPr/>
          </p:nvSpPr>
          <p:spPr bwMode="auto">
            <a:xfrm>
              <a:off x="1888" y="166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07"/>
            <p:cNvSpPr>
              <a:spLocks noChangeShapeType="1"/>
            </p:cNvSpPr>
            <p:nvPr/>
          </p:nvSpPr>
          <p:spPr bwMode="auto">
            <a:xfrm>
              <a:off x="188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08"/>
            <p:cNvSpPr>
              <a:spLocks noChangeShapeType="1"/>
            </p:cNvSpPr>
            <p:nvPr/>
          </p:nvSpPr>
          <p:spPr bwMode="auto">
            <a:xfrm>
              <a:off x="1728" y="1432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09"/>
            <p:cNvSpPr>
              <a:spLocks noChangeShapeType="1"/>
            </p:cNvSpPr>
            <p:nvPr/>
          </p:nvSpPr>
          <p:spPr bwMode="auto">
            <a:xfrm>
              <a:off x="172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1888" y="1200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11"/>
            <p:cNvSpPr>
              <a:spLocks noChangeShapeType="1"/>
            </p:cNvSpPr>
            <p:nvPr/>
          </p:nvSpPr>
          <p:spPr bwMode="auto">
            <a:xfrm>
              <a:off x="1888" y="968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2447925" y="15859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0.2</a:t>
            </a:r>
          </a:p>
        </p:txBody>
      </p: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2752725" y="1509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0.3</a:t>
            </a:r>
          </a:p>
        </p:txBody>
      </p:sp>
      <p:sp>
        <p:nvSpPr>
          <p:cNvPr id="51" name="Text Box 114"/>
          <p:cNvSpPr txBox="1">
            <a:spLocks noChangeArrowheads="1"/>
          </p:cNvSpPr>
          <p:nvPr/>
        </p:nvSpPr>
        <p:spPr bwMode="auto">
          <a:xfrm>
            <a:off x="3095625" y="13827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0.4</a:t>
            </a:r>
          </a:p>
        </p:txBody>
      </p:sp>
      <p:sp>
        <p:nvSpPr>
          <p:cNvPr id="52" name="Text Box 115"/>
          <p:cNvSpPr txBox="1">
            <a:spLocks noChangeArrowheads="1"/>
          </p:cNvSpPr>
          <p:nvPr/>
        </p:nvSpPr>
        <p:spPr bwMode="auto">
          <a:xfrm>
            <a:off x="2092325" y="1687513"/>
            <a:ext cx="342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0.1</a:t>
            </a:r>
          </a:p>
        </p:txBody>
      </p:sp>
      <p:sp>
        <p:nvSpPr>
          <p:cNvPr id="53" name="Text Box 116"/>
          <p:cNvSpPr txBox="1">
            <a:spLocks noChangeArrowheads="1"/>
          </p:cNvSpPr>
          <p:nvPr/>
        </p:nvSpPr>
        <p:spPr bwMode="auto">
          <a:xfrm>
            <a:off x="21558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0</a:t>
            </a:r>
          </a:p>
        </p:txBody>
      </p:sp>
      <p:sp>
        <p:nvSpPr>
          <p:cNvPr id="54" name="Text Box 117"/>
          <p:cNvSpPr txBox="1">
            <a:spLocks noChangeArrowheads="1"/>
          </p:cNvSpPr>
          <p:nvPr/>
        </p:nvSpPr>
        <p:spPr bwMode="auto">
          <a:xfrm>
            <a:off x="24733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1</a:t>
            </a:r>
          </a:p>
        </p:txBody>
      </p:sp>
      <p:sp>
        <p:nvSpPr>
          <p:cNvPr id="55" name="Text Box 118"/>
          <p:cNvSpPr txBox="1">
            <a:spLocks noChangeArrowheads="1"/>
          </p:cNvSpPr>
          <p:nvPr/>
        </p:nvSpPr>
        <p:spPr bwMode="auto">
          <a:xfrm>
            <a:off x="28162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2</a:t>
            </a:r>
          </a:p>
        </p:txBody>
      </p:sp>
      <p:sp>
        <p:nvSpPr>
          <p:cNvPr id="56" name="Text Box 119"/>
          <p:cNvSpPr txBox="1">
            <a:spLocks noChangeArrowheads="1"/>
          </p:cNvSpPr>
          <p:nvPr/>
        </p:nvSpPr>
        <p:spPr bwMode="auto">
          <a:xfrm>
            <a:off x="3146425" y="203041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57253" y="3275309"/>
                <a:ext cx="458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53" y="3275309"/>
                <a:ext cx="458972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679872" y="3275309"/>
                <a:ext cx="873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872" y="3275309"/>
                <a:ext cx="873316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9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352942" y="4105311"/>
                <a:ext cx="162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942" y="4105311"/>
                <a:ext cx="1622175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44247" y="4874325"/>
                <a:ext cx="1186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47" y="4874325"/>
                <a:ext cx="118699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73275" y="4105311"/>
                <a:ext cx="2645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75" y="4105311"/>
                <a:ext cx="2645916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330679" y="4874325"/>
                <a:ext cx="1186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79" y="4874325"/>
                <a:ext cx="1186992" cy="461665"/>
              </a:xfrm>
              <a:prstGeom prst="rect">
                <a:avLst/>
              </a:prstGeom>
              <a:blipFill rotWithShape="1">
                <a:blip r:embed="rId12"/>
                <a:stretch>
                  <a:fillRect r="-513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itle 5"/>
          <p:cNvSpPr>
            <a:spLocks noGrp="1"/>
          </p:cNvSpPr>
          <p:nvPr>
            <p:ph type="title"/>
          </p:nvPr>
        </p:nvSpPr>
        <p:spPr>
          <a:xfrm>
            <a:off x="457200" y="153988"/>
            <a:ext cx="82296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00000"/>
                </a:solidFill>
              </a:rPr>
              <a:t>Special case: Linear Gaussian model</a:t>
            </a:r>
          </a:p>
        </p:txBody>
      </p:sp>
      <p:sp>
        <p:nvSpPr>
          <p:cNvPr id="10247" name="Content Placeholder 6"/>
          <p:cNvSpPr>
            <a:spLocks noGrp="1"/>
          </p:cNvSpPr>
          <p:nvPr>
            <p:ph idx="1"/>
          </p:nvPr>
        </p:nvSpPr>
        <p:spPr>
          <a:xfrm>
            <a:off x="231775" y="2524125"/>
            <a:ext cx="8802688" cy="39862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linear</a:t>
            </a:r>
            <a:r>
              <a:rPr lang="en-US" altLang="en-US" dirty="0"/>
              <a:t> state dynamics equation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Probability of state driving term </a:t>
            </a:r>
            <a:r>
              <a:rPr lang="en-US" altLang="en-US" dirty="0">
                <a:latin typeface="Symbol" pitchFamily="18" charset="2"/>
              </a:rPr>
              <a:t>e</a:t>
            </a:r>
            <a:r>
              <a:rPr lang="en-US" altLang="en-US" dirty="0"/>
              <a:t> is Gaussian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Sometimes viewed as a driving term </a:t>
            </a:r>
            <a:r>
              <a:rPr lang="en-US" altLang="en-US" dirty="0">
                <a:latin typeface="Symbol" pitchFamily="18" charset="2"/>
              </a:rPr>
              <a:t>m</a:t>
            </a:r>
            <a:r>
              <a:rPr lang="en-US" altLang="en-US" baseline="-25000" dirty="0">
                <a:latin typeface="Symbol" pitchFamily="18" charset="2"/>
              </a:rPr>
              <a:t>e</a:t>
            </a:r>
            <a:r>
              <a:rPr lang="en-US" altLang="en-US" dirty="0"/>
              <a:t> and additive zero-mean noise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linear</a:t>
            </a:r>
            <a:r>
              <a:rPr lang="en-US" altLang="en-US" dirty="0"/>
              <a:t> observation equation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Probability of observation noise </a:t>
            </a:r>
            <a:r>
              <a:rPr lang="en-US" altLang="en-US" dirty="0">
                <a:latin typeface="Symbol" pitchFamily="18" charset="2"/>
              </a:rPr>
              <a:t>g</a:t>
            </a:r>
            <a:r>
              <a:rPr lang="en-US" altLang="en-US" dirty="0"/>
              <a:t> is Gaussian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A</a:t>
            </a:r>
            <a:r>
              <a:rPr lang="en-US" altLang="en-US" baseline="-25000" dirty="0"/>
              <a:t>t</a:t>
            </a:r>
            <a:r>
              <a:rPr lang="en-US" altLang="en-US" dirty="0"/>
              <a:t>, </a:t>
            </a:r>
            <a:r>
              <a:rPr lang="en-US" altLang="en-US" i="1" dirty="0" err="1"/>
              <a:t>B</a:t>
            </a:r>
            <a:r>
              <a:rPr lang="en-US" altLang="en-US" baseline="-25000" dirty="0" err="1"/>
              <a:t>t</a:t>
            </a:r>
            <a:r>
              <a:rPr lang="en-US" altLang="en-US" dirty="0"/>
              <a:t> and Gaussian parameters assumed known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May vary with time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669B4-1B5B-44C4-A2BB-AE99D967CDFC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graphicFrame>
        <p:nvGraphicFramePr>
          <p:cNvPr id="40966" name="Object 2"/>
          <p:cNvGraphicFramePr>
            <a:graphicFrameLocks noChangeAspect="1"/>
          </p:cNvGraphicFramePr>
          <p:nvPr/>
        </p:nvGraphicFramePr>
        <p:xfrm>
          <a:off x="866775" y="1908175"/>
          <a:ext cx="1846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908175"/>
                        <a:ext cx="1846263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3"/>
          <p:cNvGraphicFramePr>
            <a:graphicFrameLocks noChangeAspect="1"/>
          </p:cNvGraphicFramePr>
          <p:nvPr/>
        </p:nvGraphicFramePr>
        <p:xfrm>
          <a:off x="866775" y="1093788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093788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4"/>
          <p:cNvGraphicFramePr>
            <a:graphicFrameLocks noChangeAspect="1"/>
          </p:cNvGraphicFramePr>
          <p:nvPr/>
        </p:nvGraphicFramePr>
        <p:xfrm>
          <a:off x="3529013" y="1038225"/>
          <a:ext cx="45704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" name="Equation" r:id="rId7" imgW="3149600" imgH="469900" progId="Equation.3">
                  <p:embed/>
                </p:oleObj>
              </mc:Choice>
              <mc:Fallback>
                <p:oleObj name="Equation" r:id="rId7" imgW="3149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038225"/>
                        <a:ext cx="4570412" cy="6810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4"/>
          <p:cNvGraphicFramePr>
            <a:graphicFrameLocks noChangeAspect="1"/>
          </p:cNvGraphicFramePr>
          <p:nvPr/>
        </p:nvGraphicFramePr>
        <p:xfrm>
          <a:off x="3538538" y="1757363"/>
          <a:ext cx="4552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Equation" r:id="rId9" imgW="3136900" imgH="495300" progId="Equation.3">
                  <p:embed/>
                </p:oleObj>
              </mc:Choice>
              <mc:Fallback>
                <p:oleObj name="Equation" r:id="rId9" imgW="3136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1757363"/>
                        <a:ext cx="4552950" cy="7191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Image result for windy carto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" y="1069596"/>
            <a:ext cx="796033" cy="52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-20641" y="2011700"/>
            <a:ext cx="922831" cy="482118"/>
            <a:chOff x="5508269" y="5403271"/>
            <a:chExt cx="1954849" cy="1021279"/>
          </a:xfrm>
        </p:grpSpPr>
        <p:pic>
          <p:nvPicPr>
            <p:cNvPr id="12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model example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The wind and the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2695"/>
                <a:ext cx="8250072" cy="5149991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 lvl="1"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State: </a:t>
                </a:r>
                <a:r>
                  <a:rPr lang="en-US" dirty="0"/>
                  <a:t>Wind speed at time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depends on speed at time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/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𝝐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b="1" dirty="0">
                    <a:solidFill>
                      <a:srgbClr val="0000CC"/>
                    </a:solidFill>
                  </a:rPr>
                  <a:t>Observation: </a:t>
                </a:r>
                <a:r>
                  <a:rPr lang="en-US" dirty="0"/>
                  <a:t>Arrow position at time </a:t>
                </a:r>
                <a:r>
                  <a:rPr lang="en-US" i="1" dirty="0"/>
                  <a:t>t</a:t>
                </a:r>
                <a:r>
                  <a:rPr lang="en-US" dirty="0"/>
                  <a:t> depends on wind speed at time </a:t>
                </a:r>
                <a:r>
                  <a:rPr lang="en-US" i="1" dirty="0"/>
                  <a:t>t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2695"/>
                <a:ext cx="8250072" cy="5149991"/>
              </a:xfrm>
              <a:blipFill rotWithShape="1">
                <a:blip r:embed="rId2"/>
                <a:stretch>
                  <a:fillRect l="-1478" r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9EDF0-A695-409F-9629-91744CCA12AC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33" y="1428228"/>
            <a:ext cx="2586238" cy="1724159"/>
          </a:xfrm>
          <a:prstGeom prst="rect">
            <a:avLst/>
          </a:prstGeom>
        </p:spPr>
      </p:pic>
      <p:pic>
        <p:nvPicPr>
          <p:cNvPr id="7" name="Picture 2" descr="Image result for windy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37" y="4025735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508269" y="5403271"/>
            <a:ext cx="1954849" cy="1021279"/>
            <a:chOff x="5508269" y="5403271"/>
            <a:chExt cx="1954849" cy="1021279"/>
          </a:xfrm>
        </p:grpSpPr>
        <p:pic>
          <p:nvPicPr>
            <p:cNvPr id="9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81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77071"/>
              </p:ext>
            </p:extLst>
          </p:nvPr>
        </p:nvGraphicFramePr>
        <p:xfrm>
          <a:off x="1595438" y="587375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7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375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9500" y="2098903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val 28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7" y="287328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Best guess for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281620" y="3519614"/>
            <a:ext cx="2165567" cy="245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57" y="1876997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Correction  of Y using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information in 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9051" y="2388358"/>
            <a:ext cx="2197289" cy="3432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12958" y="2333780"/>
            <a:ext cx="0" cy="2702257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0179" y="2356678"/>
            <a:ext cx="2876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0051" y="5063333"/>
            <a:ext cx="2876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1048" y="3322737"/>
            <a:ext cx="2351926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Uncertainty in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6" name="Straight Arrow Connector 5"/>
          <p:cNvCxnSpPr>
            <a:stCxn id="26" idx="1"/>
          </p:cNvCxnSpPr>
          <p:nvPr/>
        </p:nvCxnSpPr>
        <p:spPr>
          <a:xfrm flipH="1">
            <a:off x="4663393" y="3645903"/>
            <a:ext cx="1897655" cy="630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1"/>
          </p:cNvCxnSpPr>
          <p:nvPr/>
        </p:nvCxnSpPr>
        <p:spPr>
          <a:xfrm flipH="1">
            <a:off x="5964072" y="3645903"/>
            <a:ext cx="596976" cy="233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19293" y="5916304"/>
            <a:ext cx="489557" cy="504968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7421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Model Parameters: </a:t>
            </a:r>
            <a:br>
              <a:rPr lang="en-US" altLang="en-US" dirty="0">
                <a:solidFill>
                  <a:srgbClr val="0000CC"/>
                </a:solidFill>
              </a:rPr>
            </a:br>
            <a:r>
              <a:rPr lang="en-US" altLang="en-US" dirty="0">
                <a:solidFill>
                  <a:srgbClr val="0000CC"/>
                </a:solidFill>
              </a:rPr>
              <a:t>The initial state probability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3779838"/>
            <a:ext cx="8229600" cy="15017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We also assume the </a:t>
            </a:r>
            <a:r>
              <a:rPr lang="en-US" altLang="en-US" i="1"/>
              <a:t>initial </a:t>
            </a:r>
            <a:r>
              <a:rPr lang="en-US" altLang="en-US"/>
              <a:t>state distribution to be Gaussian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/>
              <a:t>Often assumed zero mean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22FE-2862-4A94-AAD0-4047847D0781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1416050" y="1350963"/>
          <a:ext cx="62753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8" name="Equation" r:id="rId3" imgW="2882900" imgH="469900" progId="Equation.3">
                  <p:embed/>
                </p:oleObj>
              </mc:Choice>
              <mc:Fallback>
                <p:oleObj name="Equation" r:id="rId3" imgW="2882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350963"/>
                        <a:ext cx="6275388" cy="10239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4"/>
          <p:cNvGraphicFramePr>
            <a:graphicFrameLocks noChangeAspect="1"/>
          </p:cNvGraphicFramePr>
          <p:nvPr/>
        </p:nvGraphicFramePr>
        <p:xfrm>
          <a:off x="2597150" y="2584450"/>
          <a:ext cx="3371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9" name="Equation" r:id="rId5" imgW="1549400" imgH="228600" progId="Equation.3">
                  <p:embed/>
                </p:oleObj>
              </mc:Choice>
              <mc:Fallback>
                <p:oleObj name="Equation" r:id="rId5" imgW="1549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584450"/>
                        <a:ext cx="3371850" cy="498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"/>
          <p:cNvGraphicFramePr>
            <a:graphicFrameLocks noChangeAspect="1"/>
          </p:cNvGraphicFramePr>
          <p:nvPr/>
        </p:nvGraphicFramePr>
        <p:xfrm>
          <a:off x="6311900" y="4765675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0" name="Equation" r:id="rId7" imgW="876300" imgH="228600" progId="Equation.3">
                  <p:embed/>
                </p:oleObj>
              </mc:Choice>
              <mc:Fallback>
                <p:oleObj name="Equation" r:id="rId7" imgW="876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765675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2"/>
          <p:cNvGraphicFramePr>
            <a:graphicFrameLocks noChangeAspect="1"/>
          </p:cNvGraphicFramePr>
          <p:nvPr/>
        </p:nvGraphicFramePr>
        <p:xfrm>
          <a:off x="6311900" y="5580063"/>
          <a:ext cx="1846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580063"/>
                        <a:ext cx="1846263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Model Parameters:</a:t>
            </a:r>
            <a:br>
              <a:rPr lang="en-US" altLang="en-US" dirty="0">
                <a:solidFill>
                  <a:srgbClr val="0000CC"/>
                </a:solidFill>
              </a:rPr>
            </a:br>
            <a:r>
              <a:rPr lang="en-US" altLang="en-US" dirty="0">
                <a:solidFill>
                  <a:srgbClr val="0000CC"/>
                </a:solidFill>
              </a:rPr>
              <a:t>The observation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8950"/>
            <a:ext cx="8229600" cy="339883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probability of the observation, given the state, is simply the probability of the noise, with the mean shifted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Since the only uncertainty is from the noise</a:t>
            </a: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»"/>
              <a:defRPr/>
            </a:pPr>
            <a:endParaRPr 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new mean is the mean of the distribution of the noise + the value of the observation in the absence of noise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5FCDE-25D9-4CB6-9C17-F981EE3729F4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graphicFrame>
        <p:nvGraphicFramePr>
          <p:cNvPr id="430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19373"/>
              </p:ext>
            </p:extLst>
          </p:nvPr>
        </p:nvGraphicFramePr>
        <p:xfrm>
          <a:off x="1073150" y="1307393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9" name="Equation" r:id="rId3" imgW="800100" imgH="228600" progId="Equation.3">
                  <p:embed/>
                </p:oleObj>
              </mc:Choice>
              <mc:Fallback>
                <p:oleObj name="Equation" r:id="rId3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307393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74286"/>
              </p:ext>
            </p:extLst>
          </p:nvPr>
        </p:nvGraphicFramePr>
        <p:xfrm>
          <a:off x="3397250" y="1275643"/>
          <a:ext cx="3822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0" name="Equation" r:id="rId5" imgW="1714320" imgH="241200" progId="Equation.3">
                  <p:embed/>
                </p:oleObj>
              </mc:Choice>
              <mc:Fallback>
                <p:oleObj name="Equation" r:id="rId5" imgW="1714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275643"/>
                        <a:ext cx="3822700" cy="5397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0205"/>
              </p:ext>
            </p:extLst>
          </p:nvPr>
        </p:nvGraphicFramePr>
        <p:xfrm>
          <a:off x="1558925" y="2202743"/>
          <a:ext cx="607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1" name="Equation" r:id="rId7" imgW="2349500" imgH="241300" progId="Equation.3">
                  <p:embed/>
                </p:oleObj>
              </mc:Choice>
              <mc:Fallback>
                <p:oleObj name="Equation" r:id="rId7" imgW="2349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202743"/>
                        <a:ext cx="6070600" cy="622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Model Parameters:</a:t>
            </a:r>
            <a:br>
              <a:rPr lang="en-US" altLang="en-US" dirty="0">
                <a:solidFill>
                  <a:srgbClr val="0000CC"/>
                </a:solidFill>
              </a:rPr>
            </a:br>
            <a:r>
              <a:rPr lang="en-US" altLang="en-US" dirty="0">
                <a:solidFill>
                  <a:srgbClr val="0000CC"/>
                </a:solidFill>
              </a:rPr>
              <a:t>State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9886"/>
            <a:ext cx="8229600" cy="2987902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The probability of the state at time t, given the state at t-1, is simply the probability of the driving term, with the mean shifted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5FCDE-25D9-4CB6-9C17-F981EE3729F4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graphicFrame>
        <p:nvGraphicFramePr>
          <p:cNvPr id="430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01132"/>
              </p:ext>
            </p:extLst>
          </p:nvPr>
        </p:nvGraphicFramePr>
        <p:xfrm>
          <a:off x="984250" y="1845129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79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45129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65270"/>
              </p:ext>
            </p:extLst>
          </p:nvPr>
        </p:nvGraphicFramePr>
        <p:xfrm>
          <a:off x="3411538" y="1827667"/>
          <a:ext cx="3794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0" name="Equation" r:id="rId5" imgW="1701720" imgH="228600" progId="Equation.3">
                  <p:embed/>
                </p:oleObj>
              </mc:Choice>
              <mc:Fallback>
                <p:oleObj name="Equation" r:id="rId5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1827667"/>
                        <a:ext cx="3794125" cy="5111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10958"/>
              </p:ext>
            </p:extLst>
          </p:nvPr>
        </p:nvGraphicFramePr>
        <p:xfrm>
          <a:off x="1477963" y="2756354"/>
          <a:ext cx="62341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1" name="Equation" r:id="rId7" imgW="2412720" imgH="228600" progId="Equation.3">
                  <p:embed/>
                </p:oleObj>
              </mc:Choice>
              <mc:Fallback>
                <p:oleObj name="Equation" r:id="rId7" imgW="241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756354"/>
                        <a:ext cx="6234112" cy="58896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9639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2274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32274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87840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6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61290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7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666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2274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32274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37544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8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074250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9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</p:spTree>
    <p:extLst>
      <p:ext uri="{BB962C8B-B14F-4D97-AF65-F5344CB8AC3E}">
        <p14:creationId xmlns:p14="http://schemas.microsoft.com/office/powerpoint/2010/main" val="2687418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Model Parameters: </a:t>
            </a:r>
            <a:br>
              <a:rPr lang="en-US" altLang="en-US" dirty="0">
                <a:solidFill>
                  <a:srgbClr val="0000CC"/>
                </a:solidFill>
              </a:rPr>
            </a:br>
            <a:r>
              <a:rPr lang="en-US" altLang="en-US" dirty="0">
                <a:solidFill>
                  <a:srgbClr val="0000CC"/>
                </a:solidFill>
              </a:rPr>
              <a:t>The initial state probability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3779838"/>
            <a:ext cx="8229600" cy="15017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We assume the </a:t>
            </a:r>
            <a:r>
              <a:rPr lang="en-US" altLang="en-US" i="1" dirty="0"/>
              <a:t>initial </a:t>
            </a:r>
            <a:r>
              <a:rPr lang="en-US" altLang="en-US" dirty="0"/>
              <a:t>state distribution to be Gaussian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/>
              <a:t>Often assumed zero mean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322FE-2862-4A94-AAD0-4047847D0781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84795"/>
              </p:ext>
            </p:extLst>
          </p:nvPr>
        </p:nvGraphicFramePr>
        <p:xfrm>
          <a:off x="1265238" y="1350963"/>
          <a:ext cx="65786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2" name="Equation" r:id="rId3" imgW="3022560" imgH="469800" progId="Equation.3">
                  <p:embed/>
                </p:oleObj>
              </mc:Choice>
              <mc:Fallback>
                <p:oleObj name="Equation" r:id="rId3" imgW="3022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350963"/>
                        <a:ext cx="6578600" cy="10239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40083"/>
              </p:ext>
            </p:extLst>
          </p:nvPr>
        </p:nvGraphicFramePr>
        <p:xfrm>
          <a:off x="2486025" y="2584450"/>
          <a:ext cx="3594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3" name="Equation" r:id="rId5" imgW="1650960" imgH="228600" progId="Equation.3">
                  <p:embed/>
                </p:oleObj>
              </mc:Choice>
              <mc:Fallback>
                <p:oleObj name="Equation" r:id="rId5" imgW="1650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584450"/>
                        <a:ext cx="3594100" cy="498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528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2274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1" y="3030523"/>
                <a:ext cx="19195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32274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86059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418995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9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35863" y="3030523"/>
                <a:ext cx="1544525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0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𝑅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63" y="3030523"/>
                <a:ext cx="1544525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5143" y="2331134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a priori</a:t>
            </a:r>
            <a:r>
              <a:rPr lang="en-US" dirty="0">
                <a:latin typeface="Comic Sans MS" panose="030F0702030302020204" pitchFamily="66" charset="0"/>
              </a:rPr>
              <a:t> probability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distribution of state s</a:t>
            </a:r>
          </a:p>
        </p:txBody>
      </p:sp>
    </p:spTree>
    <p:extLst>
      <p:ext uri="{BB962C8B-B14F-4D97-AF65-F5344CB8AC3E}">
        <p14:creationId xmlns:p14="http://schemas.microsoft.com/office/powerpoint/2010/main" val="2909703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2274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32274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3848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6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52541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7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</p:spTree>
    <p:extLst>
      <p:ext uri="{BB962C8B-B14F-4D97-AF65-F5344CB8AC3E}">
        <p14:creationId xmlns:p14="http://schemas.microsoft.com/office/powerpoint/2010/main" val="3140418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Recap</a:t>
            </a:r>
            <a:r>
              <a:rPr lang="en-US" altLang="en-US" dirty="0">
                <a:solidFill>
                  <a:srgbClr val="C00000"/>
                </a:solidFill>
              </a:rPr>
              <a:t>: Conditional of S given O: P(S|O) for Gaussian RVs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4085" y="1412295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104262" y="3589373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44656" y="293144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6979" y="496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6256" y="1449522"/>
                <a:ext cx="2398412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56" y="1449522"/>
                <a:ext cx="239841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985553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Recap</a:t>
            </a:r>
            <a:r>
              <a:rPr lang="en-US" altLang="en-US" dirty="0">
                <a:solidFill>
                  <a:srgbClr val="C00000"/>
                </a:solidFill>
              </a:rPr>
              <a:t>: Conditional of S given O: P(S|O) for Gaussian RVs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4085" y="1412295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104262" y="3589373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44656" y="293144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6979" y="496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4849868"/>
                <a:ext cx="7538859" cy="4872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1039" y="5505802"/>
                <a:ext cx="7900816" cy="12049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𝜣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l-GR" sz="2400" b="1" i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𝜣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9" y="5505802"/>
                <a:ext cx="7900816" cy="1204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6256" y="1449522"/>
                <a:ext cx="2398412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56" y="1449522"/>
                <a:ext cx="239841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41862" y="2176612"/>
                <a:ext cx="1947200" cy="46820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862" y="2176612"/>
                <a:ext cx="1947200" cy="468205"/>
              </a:xfrm>
              <a:prstGeom prst="rect">
                <a:avLst/>
              </a:prstGeom>
              <a:blipFill rotWithShape="1">
                <a:blip r:embed="rId6"/>
                <a:stretch>
                  <a:fillRect b="-2532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5722" y="2656692"/>
                <a:ext cx="2784480" cy="50667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𝚯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r>
                            <a:rPr lang="el-G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22" y="2656692"/>
                <a:ext cx="2784480" cy="5066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07852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65010"/>
              </p:ext>
            </p:extLst>
          </p:nvPr>
        </p:nvGraphicFramePr>
        <p:xfrm>
          <a:off x="1595438" y="587375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0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375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9500" y="2098903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val 28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7" y="287328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Best guess for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281620" y="3519614"/>
            <a:ext cx="2165567" cy="245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657" y="1876997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Correction  of Y using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information in 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9051" y="2388358"/>
            <a:ext cx="2197289" cy="3432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12958" y="2333780"/>
            <a:ext cx="0" cy="2702257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80179" y="2356678"/>
            <a:ext cx="2876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0051" y="5063333"/>
            <a:ext cx="2876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1048" y="3322737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Uncertainty in Y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when X is not known</a:t>
            </a:r>
          </a:p>
        </p:txBody>
      </p:sp>
      <p:cxnSp>
        <p:nvCxnSpPr>
          <p:cNvPr id="6" name="Straight Arrow Connector 5"/>
          <p:cNvCxnSpPr>
            <a:stCxn id="26" idx="1"/>
          </p:cNvCxnSpPr>
          <p:nvPr/>
        </p:nvCxnSpPr>
        <p:spPr>
          <a:xfrm flipH="1">
            <a:off x="4612958" y="3645903"/>
            <a:ext cx="1948090" cy="625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1"/>
          </p:cNvCxnSpPr>
          <p:nvPr/>
        </p:nvCxnSpPr>
        <p:spPr>
          <a:xfrm flipH="1">
            <a:off x="5964072" y="3645903"/>
            <a:ext cx="596976" cy="233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04263" y="427176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88508" y="2429315"/>
            <a:ext cx="0" cy="1389359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67550" y="2523328"/>
            <a:ext cx="240001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Reduced uncertainty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from knowing X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288508" y="2873283"/>
            <a:ext cx="1272540" cy="3231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11918" y="4481834"/>
            <a:ext cx="185018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Shrinkage of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uncertainty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from knowing X</a:t>
            </a:r>
          </a:p>
        </p:txBody>
      </p:sp>
      <p:cxnSp>
        <p:nvCxnSpPr>
          <p:cNvPr id="17" name="Straight Arrow Connector 16"/>
          <p:cNvCxnSpPr>
            <a:stCxn id="30" idx="2"/>
          </p:cNvCxnSpPr>
          <p:nvPr/>
        </p:nvCxnSpPr>
        <p:spPr>
          <a:xfrm flipH="1">
            <a:off x="7438030" y="5405164"/>
            <a:ext cx="298981" cy="41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33752" y="5875361"/>
            <a:ext cx="11759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2015" y="1125519"/>
            <a:ext cx="716414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Shrinkage of variance is 0 if  X and Y are uncorrelated, </a:t>
            </a:r>
            <a:r>
              <a:rPr lang="en-US" dirty="0" err="1">
                <a:latin typeface="Comic Sans MS" panose="030F0702030302020204" pitchFamily="66" charset="0"/>
              </a:rPr>
              <a:t>i.e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</a:t>
            </a:r>
            <a:r>
              <a:rPr lang="en-US" baseline="-25000" dirty="0" err="1">
                <a:latin typeface="Comic Sans MS" panose="030F0702030302020204" pitchFamily="66" charset="0"/>
              </a:rPr>
              <a:t>yx</a:t>
            </a:r>
            <a:r>
              <a:rPr lang="en-US" dirty="0">
                <a:latin typeface="Comic Sans MS" panose="030F0702030302020204" pitchFamily="66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421115502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Recap</a:t>
            </a:r>
            <a:r>
              <a:rPr lang="en-US" altLang="en-US" dirty="0">
                <a:solidFill>
                  <a:srgbClr val="C00000"/>
                </a:solidFill>
              </a:rPr>
              <a:t>: Conditional of S given O: P(S|O) for Gaussian RVs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pic>
        <p:nvPicPr>
          <p:cNvPr id="58377" name="Picture 4" descr="D:\users\bhiksha\talk\mapexpl_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" b="2475"/>
          <a:stretch/>
        </p:blipFill>
        <p:spPr bwMode="auto">
          <a:xfrm>
            <a:off x="1934085" y="1412295"/>
            <a:ext cx="5049173" cy="34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104262" y="3589373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44656" y="2931442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6979" y="496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1564" y="5226879"/>
                <a:ext cx="8087022" cy="120494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2400" b="1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-25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𝑩𝑹</m:t>
                      </m:r>
                      <m:r>
                        <a:rPr lang="en-US" sz="2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64" y="5226879"/>
                <a:ext cx="8087022" cy="1204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6256" y="1449522"/>
                <a:ext cx="2363147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56" y="1449522"/>
                <a:ext cx="236314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01925" y="4205506"/>
                <a:ext cx="4884671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/>
                        </a:rPr>
                        <m:t>𝐟𝐨𝐫</m:t>
                      </m:r>
                      <m:r>
                        <a:rPr lang="en-US" sz="3600" b="1" i="1" smtClean="0">
                          <a:latin typeface="Cambria Math"/>
                        </a:rPr>
                        <m:t>    </m:t>
                      </m:r>
                      <m:r>
                        <a:rPr lang="en-US" sz="3600" b="1" i="1" smtClean="0">
                          <a:latin typeface="Cambria Math"/>
                        </a:rPr>
                        <m:t>𝑷</m:t>
                      </m:r>
                      <m:r>
                        <a:rPr lang="en-US" sz="3600" b="1" i="1" smtClean="0">
                          <a:latin typeface="Cambria Math"/>
                        </a:rPr>
                        <m:t>(</m:t>
                      </m:r>
                      <m:r>
                        <a:rPr lang="en-US" sz="3600" b="1" i="1" smtClean="0">
                          <a:latin typeface="Cambria Math"/>
                        </a:rPr>
                        <m:t>𝑺</m:t>
                      </m:r>
                      <m:r>
                        <a:rPr lang="en-US" sz="3600" b="1" i="1" smtClean="0">
                          <a:latin typeface="Cambria Math"/>
                        </a:rPr>
                        <m:t>)=</m:t>
                      </m:r>
                      <m:r>
                        <a:rPr lang="en-US" sz="3600" b="1" i="1" smtClean="0">
                          <a:latin typeface="Cambria Math"/>
                        </a:rPr>
                        <m:t>𝑵</m:t>
                      </m:r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3600" b="1" i="1" baseline="-25000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600" b="1" i="1" smtClean="0">
                          <a:latin typeface="Cambria Math"/>
                        </a:rPr>
                        <m:t>,</m:t>
                      </m:r>
                      <m:r>
                        <a:rPr lang="en-US" sz="3600" b="1" i="1" smtClean="0">
                          <a:latin typeface="Cambria Math"/>
                        </a:rPr>
                        <m:t>𝑹</m:t>
                      </m:r>
                      <m:r>
                        <a:rPr lang="en-US" sz="3600" b="1" i="1" baseline="-25000" smtClean="0">
                          <a:latin typeface="Cambria Math"/>
                        </a:rPr>
                        <m:t>𝟎</m:t>
                      </m:r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925" y="4205506"/>
                <a:ext cx="488467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55521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2666" y="3786188"/>
                <a:ext cx="3434723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6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72326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4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47635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5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3777" y="3747272"/>
                <a:ext cx="2587631" cy="40844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77" y="3747272"/>
                <a:ext cx="2587631" cy="408445"/>
              </a:xfrm>
              <a:prstGeom prst="rect">
                <a:avLst/>
              </a:prstGeom>
              <a:blipFill>
                <a:blip r:embed="rId13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19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blipFill rotWithShape="1">
                <a:blip r:embed="rId4"/>
                <a:stretch>
                  <a:fillRect t="-5797" r="-1174" b="-14493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9616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8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98259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9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1"/>
                <a:stretch>
                  <a:fillRect b="-75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2"/>
                <a:stretch>
                  <a:fillRect b="-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734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2666" y="3786188"/>
                <a:ext cx="3434723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6" y="3786188"/>
                <a:ext cx="343472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4706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72326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4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47635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5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22409" y="3434345"/>
                <a:ext cx="5520614" cy="100168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r>
                                <a:rPr lang="en-US" sz="20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𝐵𝑅</m:t>
                      </m:r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9" y="3434345"/>
                <a:ext cx="5520614" cy="10016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756" y="3030523"/>
                <a:ext cx="2262158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28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CC"/>
                </a:solidFill>
              </a:rPr>
              <a:t>Introducting</a:t>
            </a:r>
            <a:r>
              <a:rPr lang="en-US" altLang="en-US" dirty="0">
                <a:solidFill>
                  <a:srgbClr val="0000CC"/>
                </a:solidFill>
              </a:rPr>
              <a:t> shorthand notation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15380" y="5846241"/>
                <a:ext cx="4193264" cy="59817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3200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3200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380" y="5846241"/>
                <a:ext cx="4193264" cy="598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614" y="3672297"/>
                <a:ext cx="8821839" cy="833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32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3200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3200" b="1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32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4" y="3672297"/>
                <a:ext cx="8821839" cy="8338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1614" y="4591132"/>
                <a:ext cx="6979731" cy="833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32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3200" b="1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𝑩𝑹</m:t>
                      </m:r>
                      <m:r>
                        <a:rPr lang="en-US" sz="32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4" y="4591132"/>
                <a:ext cx="6979731" cy="833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6979" y="1339730"/>
                <a:ext cx="7821307" cy="11836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i="1" baseline="-2500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𝐵𝑅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1339730"/>
                <a:ext cx="7821307" cy="11836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81135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CC"/>
                </a:solidFill>
              </a:rPr>
              <a:t>Introducting</a:t>
            </a:r>
            <a:r>
              <a:rPr lang="en-US" altLang="en-US" dirty="0">
                <a:solidFill>
                  <a:srgbClr val="0000CC"/>
                </a:solidFill>
              </a:rPr>
              <a:t> shorthand notation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49723" y="5668110"/>
                <a:ext cx="4193264" cy="59817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3200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3200" b="1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23" y="5668110"/>
                <a:ext cx="4193264" cy="598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43756" y="3675119"/>
                <a:ext cx="5440015" cy="6245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32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32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56" y="3675119"/>
                <a:ext cx="5440015" cy="624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3562" y="4315793"/>
                <a:ext cx="3545586" cy="598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𝑲</m:t>
                      </m:r>
                      <m:r>
                        <a:rPr lang="en-US" sz="32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32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62" y="4315793"/>
                <a:ext cx="3545586" cy="598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979" y="1339730"/>
                <a:ext cx="7821307" cy="118365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),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i="1" baseline="-2500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r>
                                <a:rPr lang="en-US" sz="2400" i="1" baseline="-2500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𝐵𝑅</m:t>
                      </m:r>
                      <m:r>
                        <a:rPr lang="en-US" sz="2400" b="0" i="1" baseline="-250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9" y="1339730"/>
                <a:ext cx="7821307" cy="11836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95244" y="2736967"/>
                <a:ext cx="5325817" cy="8338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3200" b="1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3200" b="1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32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44" y="2736967"/>
                <a:ext cx="5325817" cy="8338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97392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blipFill rotWithShape="1">
                <a:blip r:embed="rId4"/>
                <a:stretch>
                  <a:fillRect t="-5797" r="-1174" b="-14493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640448"/>
                <a:ext cx="4280274" cy="7564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9616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8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398259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9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1"/>
                <a:stretch>
                  <a:fillRect b="-75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2"/>
                <a:stretch>
                  <a:fillRect b="-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40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95604" y="4713018"/>
                <a:ext cx="4280274" cy="7564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4713018"/>
                <a:ext cx="4280274" cy="7564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68922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1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42047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2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blipFill rotWithShape="1">
                <a:blip r:embed="rId11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2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3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50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The prediction equation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817257"/>
            <a:ext cx="8229600" cy="682172"/>
          </a:xfrm>
        </p:spPr>
        <p:txBody>
          <a:bodyPr/>
          <a:lstStyle/>
          <a:p>
            <a:r>
              <a:rPr lang="en-US" dirty="0"/>
              <a:t>The integral of the product of two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004" y="1331190"/>
                <a:ext cx="5140638" cy="8891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" y="1331190"/>
                <a:ext cx="5140638" cy="8891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6004" y="2351910"/>
                <a:ext cx="3118674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" y="2351910"/>
                <a:ext cx="3118674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3896" r="-5088" b="-19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6004" y="3005052"/>
                <a:ext cx="39449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" y="3005052"/>
                <a:ext cx="394492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86671"/>
              </p:ext>
            </p:extLst>
          </p:nvPr>
        </p:nvGraphicFramePr>
        <p:xfrm>
          <a:off x="6212115" y="2918565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7" name="Equation" r:id="rId6" imgW="876300" imgH="228600" progId="Equation.3">
                  <p:embed/>
                </p:oleObj>
              </mc:Choice>
              <mc:Fallback>
                <p:oleObj name="Equation" r:id="rId6" imgW="876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115" y="2918565"/>
                        <a:ext cx="2022475" cy="5270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296355"/>
              </p:ext>
            </p:extLst>
          </p:nvPr>
        </p:nvGraphicFramePr>
        <p:xfrm>
          <a:off x="6150121" y="2279340"/>
          <a:ext cx="2363641" cy="48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name="Equation" r:id="rId8" imgW="1117440" imgH="228600" progId="Equation.3">
                  <p:embed/>
                </p:oleObj>
              </mc:Choice>
              <mc:Fallback>
                <p:oleObj name="Equation" r:id="rId8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121" y="2279340"/>
                        <a:ext cx="2363641" cy="48291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>
            <a:endCxn id="10" idx="3"/>
          </p:cNvCxnSpPr>
          <p:nvPr/>
        </p:nvCxnSpPr>
        <p:spPr>
          <a:xfrm flipH="1">
            <a:off x="4130930" y="2616707"/>
            <a:ext cx="2037644" cy="619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>
            <a:off x="4130930" y="3235885"/>
            <a:ext cx="2037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3505" y="5003303"/>
                <a:ext cx="8399094" cy="8891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𝐺𝑎𝑢𝑠𝑠𝑖𝑎𝑛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𝐺𝑎𝑢𝑠𝑠𝑖𝑎𝑛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" y="5003303"/>
                <a:ext cx="8399094" cy="8891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01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The Prediction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752"/>
            <a:ext cx="8229600" cy="1186543"/>
          </a:xfrm>
        </p:spPr>
        <p:txBody>
          <a:bodyPr/>
          <a:lstStyle/>
          <a:p>
            <a:r>
              <a:rPr lang="en-US" dirty="0"/>
              <a:t>The integral of the product of two Gaussians is Gaussian!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" y="2143989"/>
                <a:ext cx="9088898" cy="88915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𝐺𝑎𝑢𝑠𝑠𝑖𝑎𝑛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𝐺𝑎𝑢𝑠𝑠𝑖𝑎𝑛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" y="2143989"/>
                <a:ext cx="9088898" cy="8891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7305" y="3301008"/>
                <a:ext cx="8721555" cy="62356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−0.5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𝑒𝑥𝑝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(−0.5(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5" y="3301008"/>
                <a:ext cx="8721555" cy="6235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72613" y="4063895"/>
                <a:ext cx="5348324" cy="47153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𝐺𝑎𝑢𝑠𝑠𝑖𝑎𝑛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13" y="4063895"/>
                <a:ext cx="5348324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6329" b="-27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5311" y="5232801"/>
                <a:ext cx="6068841" cy="5347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311" y="5232801"/>
                <a:ext cx="6068841" cy="534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3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Preliminaries : P(</a:t>
            </a:r>
            <a:r>
              <a:rPr lang="en-US" altLang="en-US" dirty="0" err="1">
                <a:solidFill>
                  <a:srgbClr val="C00000"/>
                </a:solidFill>
              </a:rPr>
              <a:t>y|x</a:t>
            </a:r>
            <a:r>
              <a:rPr lang="en-US" altLang="en-US" dirty="0">
                <a:solidFill>
                  <a:srgbClr val="C00000"/>
                </a:solidFill>
              </a:rPr>
              <a:t>) for Gaussian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83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02970"/>
              </p:ext>
            </p:extLst>
          </p:nvPr>
        </p:nvGraphicFramePr>
        <p:xfrm>
          <a:off x="1595438" y="5874024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3" imgW="3085920" imgH="253800" progId="Equation.3">
                  <p:embed/>
                </p:oleObj>
              </mc:Choice>
              <mc:Fallback>
                <p:oleObj name="Equation" r:id="rId3" imgW="3085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74024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5104263" y="4271762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4263" y="2920634"/>
            <a:ext cx="368490" cy="36849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939500" y="2098903"/>
            <a:ext cx="5049173" cy="3439542"/>
            <a:chOff x="1939500" y="2098903"/>
            <a:chExt cx="5049173" cy="3439542"/>
          </a:xfrm>
        </p:grpSpPr>
        <p:pic>
          <p:nvPicPr>
            <p:cNvPr id="58377" name="Picture 4" descr="D:\users\bhiksha\talk\mapexpl_5.b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8" b="2475"/>
            <a:stretch/>
          </p:blipFill>
          <p:spPr bwMode="auto">
            <a:xfrm>
              <a:off x="1939500" y="2098903"/>
              <a:ext cx="5049173" cy="3439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780430" y="2333780"/>
              <a:ext cx="0" cy="2702257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288508" y="2429315"/>
              <a:ext cx="0" cy="138935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714698" y="46667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Given X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4698" y="3915235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Mean of Y given X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MAP estimate of Y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1987" y="1502783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Variance of Y when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X is known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898" y="2333780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Overall variance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of Y when X is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unknown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72753" y="4456007"/>
            <a:ext cx="1515920" cy="2106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88508" y="3123994"/>
            <a:ext cx="2135874" cy="7912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2303545" y="2795445"/>
            <a:ext cx="1476885" cy="12518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63448" y="1937995"/>
            <a:ext cx="1121461" cy="857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46409" y="1050037"/>
            <a:ext cx="6436377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Knowing X modifies the mean of Y and shrinks its variance</a:t>
            </a:r>
          </a:p>
        </p:txBody>
      </p:sp>
      <p:sp>
        <p:nvSpPr>
          <p:cNvPr id="23" name="Oval 22"/>
          <p:cNvSpPr/>
          <p:nvPr/>
        </p:nvSpPr>
        <p:spPr>
          <a:xfrm>
            <a:off x="4571953" y="360018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8619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9231" y="4694379"/>
                <a:ext cx="4280274" cy="75642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1" y="4694379"/>
                <a:ext cx="4280274" cy="7564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3743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4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28843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5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47520" y="4805211"/>
                <a:ext cx="3340466" cy="4084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 smtClean="0">
                          <a:solidFill>
                            <a:schemeClr val="tx1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805211"/>
                <a:ext cx="3340466" cy="408445"/>
              </a:xfrm>
              <a:prstGeom prst="rect">
                <a:avLst/>
              </a:prstGeom>
              <a:blipFill rotWithShape="1">
                <a:blip r:embed="rId15"/>
                <a:stretch>
                  <a:fillRect t="-5797" b="-14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16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88" y="3811583"/>
                <a:ext cx="2587631" cy="408445"/>
              </a:xfrm>
              <a:prstGeom prst="rect">
                <a:avLst/>
              </a:prstGeom>
              <a:blipFill rotWithShape="1">
                <a:blip r:embed="rId17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8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9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548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More shorthand notation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AEFD4-020B-4FD2-8E23-61A7778ABCD2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6979" y="4967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014" y="5148190"/>
                <a:ext cx="4817537" cy="70788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36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600" b="1" i="1">
                          <a:solidFill>
                            <a:srgbClr val="C0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3600" b="1" i="1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6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3600" b="1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4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i="1" dirty="0">
                  <a:solidFill>
                    <a:srgbClr val="C00000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014" y="5148190"/>
                <a:ext cx="481753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84534" y="2723604"/>
                <a:ext cx="2952475" cy="6335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3200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34" y="2723604"/>
                <a:ext cx="2952475" cy="633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75048" y="3801020"/>
                <a:ext cx="3170162" cy="582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48" y="3801020"/>
                <a:ext cx="3170162" cy="5827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07634" y="1493313"/>
                <a:ext cx="6040564" cy="5347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b="0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34" y="1493313"/>
                <a:ext cx="6040564" cy="5347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10915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51667" y="4889222"/>
                <a:ext cx="2622769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4889222"/>
                <a:ext cx="262276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04" y="5842051"/>
                <a:ext cx="39519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52328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6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39747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blipFill rotWithShape="1">
                <a:blip r:embed="rId13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5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94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40317" y="6042106"/>
                <a:ext cx="395191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7" y="6042106"/>
                <a:ext cx="39519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10818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8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36119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9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blipFill rotWithShape="1">
                <a:blip r:embed="rId11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581330" cy="313612"/>
              </a:xfrm>
              <a:prstGeom prst="rect">
                <a:avLst/>
              </a:prstGeom>
              <a:blipFill rotWithShape="1">
                <a:blip r:embed="rId15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6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07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40317" y="6042106"/>
                <a:ext cx="395191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7" y="6042106"/>
                <a:ext cx="39519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21751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32951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1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blipFill rotWithShape="1">
                <a:blip r:embed="rId11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65353" y="6033771"/>
                <a:ext cx="1571777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353" y="6033771"/>
                <a:ext cx="1571777" cy="408445"/>
              </a:xfrm>
              <a:prstGeom prst="rect">
                <a:avLst/>
              </a:prstGeom>
              <a:blipFill rotWithShape="1">
                <a:blip r:embed="rId15"/>
                <a:stretch>
                  <a:fillRect t="-7463" r="-9690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23555" y="3991941"/>
                <a:ext cx="1711174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711174" cy="313612"/>
              </a:xfrm>
              <a:prstGeom prst="rect">
                <a:avLst/>
              </a:prstGeom>
              <a:blipFill rotWithShape="1">
                <a:blip r:embed="rId16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33320" y="6404822"/>
                <a:ext cx="1711174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6404822"/>
                <a:ext cx="1711174" cy="313612"/>
              </a:xfrm>
              <a:prstGeom prst="rect">
                <a:avLst/>
              </a:prstGeom>
              <a:blipFill rotWithShape="1">
                <a:blip r:embed="rId17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8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33320" y="6027686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6027686"/>
                <a:ext cx="2503314" cy="325217"/>
              </a:xfrm>
              <a:prstGeom prst="rect">
                <a:avLst/>
              </a:prstGeom>
              <a:blipFill rotWithShape="1">
                <a:blip r:embed="rId20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33320" y="5569317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b="0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5569317"/>
                <a:ext cx="2423804" cy="41678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rved Left Arrow 23"/>
          <p:cNvSpPr/>
          <p:nvPr/>
        </p:nvSpPr>
        <p:spPr>
          <a:xfrm>
            <a:off x="8661279" y="4197766"/>
            <a:ext cx="482721" cy="224445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369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1"/>
          <p:cNvSpPr txBox="1">
            <a:spLocks noChangeArrowheads="1"/>
          </p:cNvSpPr>
          <p:nvPr/>
        </p:nvSpPr>
        <p:spPr bwMode="auto">
          <a:xfrm>
            <a:off x="140317" y="549266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17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2588" y="179388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Continuous state systems</a:t>
            </a:r>
          </a:p>
        </p:txBody>
      </p:sp>
      <p:sp>
        <p:nvSpPr>
          <p:cNvPr id="37896" name="Text Box 70"/>
          <p:cNvSpPr txBox="1">
            <a:spLocks noChangeArrowheads="1"/>
          </p:cNvSpPr>
          <p:nvPr/>
        </p:nvSpPr>
        <p:spPr bwMode="auto">
          <a:xfrm>
            <a:off x="85725" y="3416300"/>
            <a:ext cx="191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Update after O</a:t>
            </a:r>
            <a:r>
              <a:rPr lang="en-US" altLang="en-US" sz="1800" baseline="-25000">
                <a:solidFill>
                  <a:srgbClr val="008000"/>
                </a:solidFill>
                <a:latin typeface="Arial" charset="0"/>
              </a:rPr>
              <a:t>0</a:t>
            </a:r>
            <a:r>
              <a:rPr lang="en-US" altLang="en-US" sz="1800">
                <a:solidFill>
                  <a:srgbClr val="008000"/>
                </a:solidFill>
                <a:latin typeface="Arial" charset="0"/>
              </a:rPr>
              <a:t>: </a:t>
            </a:r>
            <a:endParaRPr lang="en-US" altLang="en-US" sz="200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37897" name="Text Box 71"/>
          <p:cNvSpPr txBox="1">
            <a:spLocks noChangeArrowheads="1"/>
          </p:cNvSpPr>
          <p:nvPr/>
        </p:nvSpPr>
        <p:spPr bwMode="auto">
          <a:xfrm>
            <a:off x="98425" y="439531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Prediction at time 1: </a:t>
            </a:r>
            <a:endParaRPr lang="en-US" altLang="en-US" sz="2000" dirty="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2" name="Text Box 76"/>
          <p:cNvSpPr txBox="1">
            <a:spLocks noChangeArrowheads="1"/>
          </p:cNvSpPr>
          <p:nvPr/>
        </p:nvSpPr>
        <p:spPr bwMode="auto">
          <a:xfrm>
            <a:off x="98425" y="2654300"/>
            <a:ext cx="228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Prediction at time 0: </a:t>
            </a:r>
            <a:endParaRPr lang="en-US" altLang="en-US" sz="20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37904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37907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82807" y="3430633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82807" y="4424338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2807" y="5466060"/>
            <a:ext cx="8233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654005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2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64199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3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000" b="1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030523"/>
                <a:ext cx="226215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3811583"/>
                <a:ext cx="2587631" cy="408445"/>
              </a:xfrm>
              <a:prstGeom prst="rect">
                <a:avLst/>
              </a:prstGeom>
              <a:blipFill rotWithShape="1">
                <a:blip r:embed="rId8"/>
                <a:stretch>
                  <a:fillRect t="-7463" r="-1415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4889222"/>
                <a:ext cx="256974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4560975"/>
                <a:ext cx="1508683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6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70" y="5006104"/>
                <a:ext cx="1847429" cy="3452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51667" y="5883814"/>
                <a:ext cx="2728439" cy="408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0:1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𝑁</m:t>
                      </m:r>
                      <m:r>
                        <a:rPr lang="en-US" sz="20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67" y="5883814"/>
                <a:ext cx="2728439" cy="408445"/>
              </a:xfrm>
              <a:prstGeom prst="rect">
                <a:avLst/>
              </a:prstGeom>
              <a:blipFill rotWithShape="1">
                <a:blip r:embed="rId12"/>
                <a:stretch>
                  <a:fillRect t="-7463" r="-1566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20" y="4003420"/>
                <a:ext cx="2503314" cy="325217"/>
              </a:xfrm>
              <a:prstGeom prst="rect">
                <a:avLst/>
              </a:prstGeom>
              <a:blipFill rotWithShape="1">
                <a:blip r:embed="rId13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23555" y="3991941"/>
                <a:ext cx="1711174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55" y="3991941"/>
                <a:ext cx="1711174" cy="313612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36" y="3540472"/>
                <a:ext cx="2423804" cy="4167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33320" y="6027686"/>
                <a:ext cx="2503314" cy="3252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acc>
                      <m:r>
                        <a:rPr lang="en-US" sz="14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en-US" sz="14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6027686"/>
                <a:ext cx="2503314" cy="325217"/>
              </a:xfrm>
              <a:prstGeom prst="rect">
                <a:avLst/>
              </a:prstGeom>
              <a:blipFill rotWithShape="1">
                <a:blip r:embed="rId16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33320" y="6404822"/>
                <a:ext cx="1711174" cy="3136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400" b="1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6404822"/>
                <a:ext cx="1711174" cy="313612"/>
              </a:xfrm>
              <a:prstGeom prst="rect">
                <a:avLst/>
              </a:prstGeom>
              <a:blipFill rotWithShape="1">
                <a:blip r:embed="rId17"/>
                <a:stretch>
                  <a:fillRect t="-1961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33320" y="5569317"/>
                <a:ext cx="2423804" cy="4167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1400" b="0" i="1" baseline="-2500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𝑩𝑹</m:t>
                              </m:r>
                              <m:r>
                                <a:rPr lang="en-US" sz="1400" b="0" i="1" baseline="-25000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𝜣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𝜸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0" y="5569317"/>
                <a:ext cx="2423804" cy="41678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431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0"/>
          <p:cNvSpPr txBox="1">
            <a:spLocks noChangeArrowheads="1"/>
          </p:cNvSpPr>
          <p:nvPr/>
        </p:nvSpPr>
        <p:spPr bwMode="auto">
          <a:xfrm>
            <a:off x="377825" y="4696025"/>
            <a:ext cx="420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Update after observing  </a:t>
            </a:r>
            <a:r>
              <a:rPr lang="en-US" altLang="en-US" sz="2400" b="1" dirty="0" err="1">
                <a:solidFill>
                  <a:srgbClr val="0000CC"/>
                </a:solidFill>
                <a:latin typeface="Arial" charset="0"/>
              </a:rPr>
              <a:t>O</a:t>
            </a:r>
            <a:r>
              <a:rPr lang="en-US" altLang="en-US" sz="2400" b="1" baseline="-25000" dirty="0" err="1">
                <a:solidFill>
                  <a:srgbClr val="0000CC"/>
                </a:solidFill>
                <a:latin typeface="Arial" charset="0"/>
              </a:rPr>
              <a:t>t</a:t>
            </a: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8201" name="Rectangle 5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Gaussian Continuous State 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Linear Systems</a:t>
            </a:r>
          </a:p>
        </p:txBody>
      </p:sp>
      <p:sp>
        <p:nvSpPr>
          <p:cNvPr id="38916" name="Text Box 57"/>
          <p:cNvSpPr txBox="1">
            <a:spLocks noChangeArrowheads="1"/>
          </p:cNvSpPr>
          <p:nvPr/>
        </p:nvSpPr>
        <p:spPr bwMode="auto">
          <a:xfrm>
            <a:off x="415925" y="2984500"/>
            <a:ext cx="3140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Prediction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 </a:t>
            </a: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at time t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FFCCFF"/>
              </a:solidFill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65155" y="3446165"/>
                <a:ext cx="6828921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0: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55" y="3446165"/>
                <a:ext cx="6828921" cy="8891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53507" y="5334560"/>
                <a:ext cx="50522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0: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07" y="5334560"/>
                <a:ext cx="505221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495" y="1280299"/>
            <a:ext cx="1701511" cy="1134341"/>
          </a:xfrm>
          <a:prstGeom prst="rect">
            <a:avLst/>
          </a:prstGeom>
        </p:spPr>
      </p:pic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4711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8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71468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9" name="Equation" r:id="rId8" imgW="800100" imgH="228600" progId="Equation.3">
                  <p:embed/>
                </p:oleObj>
              </mc:Choice>
              <mc:Fallback>
                <p:oleObj name="Equation" r:id="rId8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Image result for windy carto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83" y="3506367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605698" y="5796225"/>
            <a:ext cx="1584628" cy="827863"/>
            <a:chOff x="5508269" y="5403271"/>
            <a:chExt cx="1954849" cy="1021279"/>
          </a:xfrm>
        </p:grpSpPr>
        <p:pic>
          <p:nvPicPr>
            <p:cNvPr id="16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961" name="Picture 57" descr="Image result for person idea carto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01" y="5693532"/>
            <a:ext cx="783433" cy="8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51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0"/>
          <p:cNvSpPr txBox="1">
            <a:spLocks noChangeArrowheads="1"/>
          </p:cNvSpPr>
          <p:nvPr/>
        </p:nvSpPr>
        <p:spPr bwMode="auto">
          <a:xfrm>
            <a:off x="377825" y="4661794"/>
            <a:ext cx="420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Update after observing  </a:t>
            </a:r>
            <a:r>
              <a:rPr lang="en-US" altLang="en-US" sz="2400" b="1" dirty="0" err="1">
                <a:solidFill>
                  <a:srgbClr val="0000CC"/>
                </a:solidFill>
                <a:latin typeface="Arial" charset="0"/>
              </a:rPr>
              <a:t>O</a:t>
            </a:r>
            <a:r>
              <a:rPr lang="en-US" altLang="en-US" sz="2400" b="1" baseline="-25000" dirty="0" err="1">
                <a:solidFill>
                  <a:srgbClr val="0000CC"/>
                </a:solidFill>
                <a:latin typeface="Arial" charset="0"/>
              </a:rPr>
              <a:t>t</a:t>
            </a: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8916" name="Text Box 57"/>
          <p:cNvSpPr txBox="1">
            <a:spLocks noChangeArrowheads="1"/>
          </p:cNvSpPr>
          <p:nvPr/>
        </p:nvSpPr>
        <p:spPr bwMode="auto">
          <a:xfrm>
            <a:off x="415925" y="2984500"/>
            <a:ext cx="3140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Prediction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 </a:t>
            </a: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at time t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FFCCFF"/>
              </a:solidFill>
              <a:latin typeface="Symbol" pitchFamily="18" charset="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95" y="1266403"/>
            <a:ext cx="1701511" cy="1134341"/>
          </a:xfrm>
          <a:prstGeom prst="rect">
            <a:avLst/>
          </a:prstGeom>
        </p:spPr>
      </p:pic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65589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8" name="Equation" r:id="rId4" imgW="876240" imgH="228600" progId="Equation.3">
                  <p:embed/>
                </p:oleObj>
              </mc:Choice>
              <mc:Fallback>
                <p:oleObj name="Equation" r:id="rId4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76085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472" y="3752905"/>
                <a:ext cx="345062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" y="3752905"/>
                <a:ext cx="345062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9725" y="3418987"/>
                <a:ext cx="1977785" cy="4001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3418987"/>
                <a:ext cx="1977785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77"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9725" y="3864116"/>
                <a:ext cx="2373598" cy="4084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𝛩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3864116"/>
                <a:ext cx="2373598" cy="408445"/>
              </a:xfrm>
              <a:prstGeom prst="rect">
                <a:avLst/>
              </a:prstGeom>
              <a:blipFill rotWithShape="1">
                <a:blip r:embed="rId10"/>
                <a:stretch>
                  <a:fillRect t="-7463"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49725" y="5549344"/>
                <a:ext cx="3348417" cy="42460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𝐾𝑡</m:t>
                      </m:r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𝑂𝑡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5549344"/>
                <a:ext cx="3348417" cy="424603"/>
              </a:xfrm>
              <a:prstGeom prst="rect">
                <a:avLst/>
              </a:prstGeom>
              <a:blipFill rotWithShape="1">
                <a:blip r:embed="rId11"/>
                <a:stretch>
                  <a:fillRect t="-4286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49725" y="6011772"/>
                <a:ext cx="2163285" cy="40844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𝐾𝑡𝐵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0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6011772"/>
                <a:ext cx="2163285" cy="408445"/>
              </a:xfrm>
              <a:prstGeom prst="rect">
                <a:avLst/>
              </a:prstGeom>
              <a:blipFill rotWithShape="1">
                <a:blip r:embed="rId12"/>
                <a:stretch>
                  <a:fillRect t="-7463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472" y="5421483"/>
                <a:ext cx="3157275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latin typeface="Cambria Math"/>
                        </a:rPr>
                        <m:t>𝑁</m:t>
                      </m:r>
                      <m:r>
                        <a:rPr lang="en-US" sz="24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" y="5421483"/>
                <a:ext cx="3157275" cy="471539"/>
              </a:xfrm>
              <a:prstGeom prst="rect">
                <a:avLst/>
              </a:prstGeom>
              <a:blipFill rotWithShape="1">
                <a:blip r:embed="rId13"/>
                <a:stretch>
                  <a:fillRect t="-3846" r="-2317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9725" y="4966736"/>
                <a:ext cx="3193374" cy="54700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000" b="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r>
                                <a:rPr lang="en-US" sz="2000" b="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4966736"/>
                <a:ext cx="3193374" cy="5470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53"/>
          <p:cNvSpPr>
            <a:spLocks noGrp="1" noChangeArrowheads="1"/>
          </p:cNvSpPr>
          <p:nvPr>
            <p:ph type="title"/>
          </p:nvPr>
        </p:nvSpPr>
        <p:spPr>
          <a:xfrm>
            <a:off x="382588" y="342900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Gaussian Continuous State 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41455940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9616" y="2766951"/>
            <a:ext cx="3887490" cy="384760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Text Box 50"/>
          <p:cNvSpPr txBox="1">
            <a:spLocks noChangeArrowheads="1"/>
          </p:cNvSpPr>
          <p:nvPr/>
        </p:nvSpPr>
        <p:spPr bwMode="auto">
          <a:xfrm>
            <a:off x="377825" y="4661794"/>
            <a:ext cx="4201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Update after observing  </a:t>
            </a:r>
            <a:r>
              <a:rPr lang="en-US" altLang="en-US" sz="2400" b="1" dirty="0" err="1">
                <a:solidFill>
                  <a:srgbClr val="0000CC"/>
                </a:solidFill>
                <a:latin typeface="Arial" charset="0"/>
              </a:rPr>
              <a:t>O</a:t>
            </a:r>
            <a:r>
              <a:rPr lang="en-US" altLang="en-US" sz="2400" b="1" baseline="-25000" dirty="0" err="1">
                <a:solidFill>
                  <a:srgbClr val="0000CC"/>
                </a:solidFill>
                <a:latin typeface="Arial" charset="0"/>
              </a:rPr>
              <a:t>t</a:t>
            </a:r>
            <a:r>
              <a:rPr lang="en-US" altLang="en-US" sz="2400" b="1" dirty="0">
                <a:solidFill>
                  <a:srgbClr val="0000CC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0000CC"/>
              </a:solidFill>
              <a:latin typeface="Symbol" pitchFamily="18" charset="2"/>
            </a:endParaRPr>
          </a:p>
        </p:txBody>
      </p:sp>
      <p:sp>
        <p:nvSpPr>
          <p:cNvPr id="38916" name="Text Box 57"/>
          <p:cNvSpPr txBox="1">
            <a:spLocks noChangeArrowheads="1"/>
          </p:cNvSpPr>
          <p:nvPr/>
        </p:nvSpPr>
        <p:spPr bwMode="auto">
          <a:xfrm>
            <a:off x="415925" y="2984500"/>
            <a:ext cx="3140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Prediction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 </a:t>
            </a:r>
            <a:r>
              <a:rPr lang="en-US" altLang="en-US" sz="2400" b="1" dirty="0">
                <a:solidFill>
                  <a:srgbClr val="CC0000"/>
                </a:solidFill>
                <a:latin typeface="Arial" charset="0"/>
              </a:rPr>
              <a:t>at time t</a:t>
            </a:r>
            <a:r>
              <a:rPr lang="en-US" altLang="en-US" sz="2400" b="1" dirty="0">
                <a:solidFill>
                  <a:srgbClr val="FFCCFF"/>
                </a:solidFill>
                <a:latin typeface="Arial" charset="0"/>
              </a:rPr>
              <a:t>: </a:t>
            </a:r>
            <a:endParaRPr lang="en-US" altLang="en-US" sz="2400" b="1" dirty="0">
              <a:solidFill>
                <a:srgbClr val="FFCCFF"/>
              </a:solidFill>
              <a:latin typeface="Symbol" pitchFamily="18" charset="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95" y="1266403"/>
            <a:ext cx="1701511" cy="1134341"/>
          </a:xfrm>
          <a:prstGeom prst="rect">
            <a:avLst/>
          </a:prstGeom>
        </p:spPr>
      </p:pic>
      <p:sp>
        <p:nvSpPr>
          <p:cNvPr id="37" name="Line 79"/>
          <p:cNvSpPr>
            <a:spLocks noChangeShapeType="1"/>
          </p:cNvSpPr>
          <p:nvPr/>
        </p:nvSpPr>
        <p:spPr bwMode="auto">
          <a:xfrm>
            <a:off x="620666" y="20955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Freeform 80"/>
          <p:cNvSpPr>
            <a:spLocks/>
          </p:cNvSpPr>
          <p:nvPr/>
        </p:nvSpPr>
        <p:spPr bwMode="auto">
          <a:xfrm>
            <a:off x="773066" y="1455738"/>
            <a:ext cx="1689100" cy="639762"/>
          </a:xfrm>
          <a:custGeom>
            <a:avLst/>
            <a:gdLst>
              <a:gd name="T0" fmla="*/ 0 w 1064"/>
              <a:gd name="T1" fmla="*/ 2147483647 h 403"/>
              <a:gd name="T2" fmla="*/ 2147483647 w 1064"/>
              <a:gd name="T3" fmla="*/ 2147483647 h 403"/>
              <a:gd name="T4" fmla="*/ 2147483647 w 1064"/>
              <a:gd name="T5" fmla="*/ 2147483647 h 403"/>
              <a:gd name="T6" fmla="*/ 2147483647 w 1064"/>
              <a:gd name="T7" fmla="*/ 2147483647 h 403"/>
              <a:gd name="T8" fmla="*/ 2147483647 w 1064"/>
              <a:gd name="T9" fmla="*/ 2147483647 h 403"/>
              <a:gd name="T10" fmla="*/ 2147483647 w 1064"/>
              <a:gd name="T11" fmla="*/ 2147483647 h 403"/>
              <a:gd name="T12" fmla="*/ 2147483647 w 1064"/>
              <a:gd name="T13" fmla="*/ 2147483647 h 403"/>
              <a:gd name="T14" fmla="*/ 2147483647 w 1064"/>
              <a:gd name="T15" fmla="*/ 2147483647 h 403"/>
              <a:gd name="T16" fmla="*/ 2147483647 w 1064"/>
              <a:gd name="T17" fmla="*/ 2147483647 h 4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4"/>
              <a:gd name="T28" fmla="*/ 0 h 403"/>
              <a:gd name="T29" fmla="*/ 1064 w 1064"/>
              <a:gd name="T30" fmla="*/ 403 h 4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4" h="403">
                <a:moveTo>
                  <a:pt x="0" y="403"/>
                </a:moveTo>
                <a:cubicBezTo>
                  <a:pt x="34" y="385"/>
                  <a:pt x="69" y="368"/>
                  <a:pt x="104" y="339"/>
                </a:cubicBezTo>
                <a:cubicBezTo>
                  <a:pt x="139" y="310"/>
                  <a:pt x="173" y="264"/>
                  <a:pt x="208" y="227"/>
                </a:cubicBezTo>
                <a:cubicBezTo>
                  <a:pt x="243" y="190"/>
                  <a:pt x="273" y="147"/>
                  <a:pt x="312" y="115"/>
                </a:cubicBezTo>
                <a:cubicBezTo>
                  <a:pt x="351" y="83"/>
                  <a:pt x="387" y="50"/>
                  <a:pt x="440" y="35"/>
                </a:cubicBezTo>
                <a:cubicBezTo>
                  <a:pt x="493" y="20"/>
                  <a:pt x="565" y="0"/>
                  <a:pt x="632" y="27"/>
                </a:cubicBezTo>
                <a:cubicBezTo>
                  <a:pt x="699" y="54"/>
                  <a:pt x="776" y="139"/>
                  <a:pt x="840" y="195"/>
                </a:cubicBezTo>
                <a:cubicBezTo>
                  <a:pt x="904" y="251"/>
                  <a:pt x="979" y="328"/>
                  <a:pt x="1016" y="363"/>
                </a:cubicBezTo>
                <a:cubicBezTo>
                  <a:pt x="1053" y="398"/>
                  <a:pt x="1058" y="400"/>
                  <a:pt x="1064" y="40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 rot="16200000">
            <a:off x="121064" y="1585397"/>
            <a:ext cx="692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P</a:t>
            </a:r>
            <a:r>
              <a:rPr lang="en-US" altLang="en-US" sz="1800" i="1" baseline="-25000" dirty="0">
                <a:latin typeface="Arial" charset="0"/>
              </a:rPr>
              <a:t>0</a:t>
            </a:r>
            <a:r>
              <a:rPr lang="en-US" altLang="en-US" sz="1800" b="1" dirty="0">
                <a:latin typeface="Arial" charset="0"/>
              </a:rPr>
              <a:t>(</a:t>
            </a:r>
            <a:r>
              <a:rPr lang="en-US" altLang="en-US" sz="1800" i="1" dirty="0">
                <a:latin typeface="Arial" charset="0"/>
              </a:rPr>
              <a:t>s</a:t>
            </a:r>
            <a:r>
              <a:rPr lang="en-US" altLang="en-US" sz="1800" b="1" dirty="0">
                <a:latin typeface="Arial" charset="0"/>
              </a:rPr>
              <a:t>)</a:t>
            </a:r>
          </a:p>
        </p:txBody>
      </p:sp>
      <p:sp>
        <p:nvSpPr>
          <p:cNvPr id="40" name="Text Box 82"/>
          <p:cNvSpPr txBox="1">
            <a:spLocks noChangeArrowheads="1"/>
          </p:cNvSpPr>
          <p:nvPr/>
        </p:nvSpPr>
        <p:spPr bwMode="auto">
          <a:xfrm>
            <a:off x="1468391" y="1997075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s</a:t>
            </a:r>
            <a:endParaRPr lang="en-US" altLang="en-US" sz="1800" b="1">
              <a:latin typeface="Arial" charset="0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960447"/>
              </p:ext>
            </p:extLst>
          </p:nvPr>
        </p:nvGraphicFramePr>
        <p:xfrm>
          <a:off x="2641019" y="1295174"/>
          <a:ext cx="2022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2" name="Equation" r:id="rId4" imgW="876240" imgH="228600" progId="Equation.3">
                  <p:embed/>
                </p:oleObj>
              </mc:Choice>
              <mc:Fallback>
                <p:oleObj name="Equation" r:id="rId4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019" y="1295174"/>
                        <a:ext cx="20224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331582"/>
              </p:ext>
            </p:extLst>
          </p:nvPr>
        </p:nvGraphicFramePr>
        <p:xfrm>
          <a:off x="2726063" y="2082240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3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3" y="2082240"/>
                        <a:ext cx="184467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472" y="3752905"/>
                <a:ext cx="345062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" y="3752905"/>
                <a:ext cx="345062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9725" y="3418987"/>
                <a:ext cx="1977785" cy="4001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3418987"/>
                <a:ext cx="1977785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77"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9725" y="3864116"/>
                <a:ext cx="2373598" cy="40844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𝛩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3864116"/>
                <a:ext cx="2373598" cy="408445"/>
              </a:xfrm>
              <a:prstGeom prst="rect">
                <a:avLst/>
              </a:prstGeom>
              <a:blipFill rotWithShape="1">
                <a:blip r:embed="rId10"/>
                <a:stretch>
                  <a:fillRect t="-7463"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49725" y="5549344"/>
                <a:ext cx="3348417" cy="42460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𝐾𝑡</m:t>
                      </m:r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𝑂𝑡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5549344"/>
                <a:ext cx="3348417" cy="424603"/>
              </a:xfrm>
              <a:prstGeom prst="rect">
                <a:avLst/>
              </a:prstGeom>
              <a:blipFill rotWithShape="1">
                <a:blip r:embed="rId11"/>
                <a:stretch>
                  <a:fillRect t="-4286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49725" y="6011772"/>
                <a:ext cx="2163285" cy="40844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𝐾𝑡𝐵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000" b="0" i="1" baseline="-2500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6011772"/>
                <a:ext cx="2163285" cy="408445"/>
              </a:xfrm>
              <a:prstGeom prst="rect">
                <a:avLst/>
              </a:prstGeom>
              <a:blipFill rotWithShape="1">
                <a:blip r:embed="rId12"/>
                <a:stretch>
                  <a:fillRect t="-7463" b="-16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472" y="5421483"/>
                <a:ext cx="3157275" cy="471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>
                          <a:latin typeface="Cambria Math"/>
                        </a:rPr>
                        <m:t>𝑁</m:t>
                      </m:r>
                      <m:r>
                        <a:rPr lang="en-US" sz="2400" b="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2" y="5421483"/>
                <a:ext cx="3157275" cy="471539"/>
              </a:xfrm>
              <a:prstGeom prst="rect">
                <a:avLst/>
              </a:prstGeom>
              <a:blipFill rotWithShape="1">
                <a:blip r:embed="rId13"/>
                <a:stretch>
                  <a:fillRect t="-3846" r="-2317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49725" y="4966736"/>
                <a:ext cx="3193374" cy="54700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sz="2000" b="0" i="1" baseline="-2500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𝐵𝑅</m:t>
                              </m:r>
                              <m:r>
                                <a:rPr lang="en-US" sz="2000" b="0" i="1" baseline="-2500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25" y="4966736"/>
                <a:ext cx="3193374" cy="5470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39643" y="2861953"/>
            <a:ext cx="197573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KALMAN FILTER</a:t>
            </a:r>
          </a:p>
        </p:txBody>
      </p:sp>
      <p:sp>
        <p:nvSpPr>
          <p:cNvPr id="22" name="Rectangle 53"/>
          <p:cNvSpPr>
            <a:spLocks noGrp="1" noChangeArrowheads="1"/>
          </p:cNvSpPr>
          <p:nvPr>
            <p:ph type="title"/>
          </p:nvPr>
        </p:nvSpPr>
        <p:spPr>
          <a:xfrm>
            <a:off x="382588" y="342900"/>
            <a:ext cx="8228012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Gaussian Continuous State 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23112192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 (based on state equation)</a:t>
            </a:r>
          </a:p>
          <a:p>
            <a:pPr lvl="4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Update (using observation and observation equation)</a:t>
            </a:r>
            <a:endParaRPr lang="en-US" alt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3D11A-609A-4AD7-A1E7-C7C23F1DCB71}" type="slidenum">
              <a:rPr lang="en-US" altLang="en-US"/>
              <a:pPr>
                <a:defRPr/>
              </a:pPr>
              <a:t>89</a:t>
            </a:fld>
            <a:endParaRPr lang="en-US" altLang="en-US"/>
          </a:p>
        </p:txBody>
      </p:sp>
      <p:graphicFrame>
        <p:nvGraphicFramePr>
          <p:cNvPr id="74758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8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57400"/>
              </p:ext>
            </p:extLst>
          </p:nvPr>
        </p:nvGraphicFramePr>
        <p:xfrm>
          <a:off x="3132138" y="5659638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9" name="Equation" r:id="rId5" imgW="1054100" imgH="254000" progId="Equation.3">
                  <p:embed/>
                </p:oleObj>
              </mc:Choice>
              <mc:Fallback>
                <p:oleObj name="Equation" r:id="rId5" imgW="10541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59638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0" name="Equation" r:id="rId7" imgW="1167893" imgH="253890" progId="Equation.3">
                  <p:embed/>
                </p:oleObj>
              </mc:Choice>
              <mc:Fallback>
                <p:oleObj name="Equation" r:id="rId7" imgW="1167893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62401"/>
              </p:ext>
            </p:extLst>
          </p:nvPr>
        </p:nvGraphicFramePr>
        <p:xfrm>
          <a:off x="2820988" y="4746625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1" name="Equation" r:id="rId9" imgW="1587240" imgH="241200" progId="Equation.3">
                  <p:embed/>
                </p:oleObj>
              </mc:Choice>
              <mc:Fallback>
                <p:oleObj name="Equation" r:id="rId9" imgW="1587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746625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66115"/>
              </p:ext>
            </p:extLst>
          </p:nvPr>
        </p:nvGraphicFramePr>
        <p:xfrm>
          <a:off x="2747963" y="3883225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2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883225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512453"/>
              </p:ext>
            </p:extLst>
          </p:nvPr>
        </p:nvGraphicFramePr>
        <p:xfrm>
          <a:off x="6363278" y="1493652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3" name="Equation" r:id="rId13" imgW="876300" imgH="228600" progId="Equation.3">
                  <p:embed/>
                </p:oleObj>
              </mc:Choice>
              <mc:Fallback>
                <p:oleObj name="Equation" r:id="rId13" imgW="876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278" y="1493652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93761"/>
              </p:ext>
            </p:extLst>
          </p:nvPr>
        </p:nvGraphicFramePr>
        <p:xfrm>
          <a:off x="6761163" y="3779729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4" name="Equation" r:id="rId15" imgW="800100" imgH="228600" progId="Equation.3">
                  <p:embed/>
                </p:oleObj>
              </mc:Choice>
              <mc:Fallback>
                <p:oleObj name="Equation" r:id="rId15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3779729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4967" y="1023582"/>
            <a:ext cx="8256895" cy="15235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Background:</a:t>
            </a:r>
            <a:r>
              <a:rPr lang="en-US" dirty="0">
                <a:solidFill>
                  <a:srgbClr val="0000CC"/>
                </a:solidFill>
              </a:rPr>
              <a:t> Sum of Gaussian RVs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random variable </a:t>
                </a:r>
                <a:r>
                  <a:rPr lang="en-US" i="1" dirty="0"/>
                  <a:t>O</a:t>
                </a:r>
                <a:r>
                  <a:rPr lang="en-US" dirty="0"/>
                  <a:t> obtained as above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The expected value of </a:t>
                </a:r>
                <a:r>
                  <a:rPr lang="en-US" i="1" dirty="0"/>
                  <a:t>O</a:t>
                </a:r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𝑨𝑺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4"/>
                <a:endParaRPr lang="en-US" dirty="0"/>
              </a:p>
              <a:p>
                <a:r>
                  <a:rPr lang="en-US" dirty="0"/>
                  <a:t>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3326"/>
                <a:ext cx="8229600" cy="3232838"/>
              </a:xfrm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F84CF-C614-4D6C-B498-915E927651A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𝑨𝑺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42" y="1157135"/>
                <a:ext cx="233749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𝑺</m:t>
                      </m:r>
                      <m:r>
                        <a:rPr lang="en-US" sz="3200" b="1" i="1" smtClean="0">
                          <a:latin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13" y="1958031"/>
                <a:ext cx="27077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 ~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sz="3200" b="1" i="1" smtClean="0">
                              <a:latin typeface="Cambria Math"/>
                              <a:ea typeface="Cambria Math"/>
                            </a:rPr>
                            <m:t>𝜣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𝜺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084" y="1962353"/>
                <a:ext cx="269330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2756678" y="1624085"/>
            <a:ext cx="1910856" cy="333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04514" y="1624085"/>
            <a:ext cx="1480221" cy="33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425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498825"/>
              </p:ext>
            </p:extLst>
          </p:nvPr>
        </p:nvGraphicFramePr>
        <p:xfrm>
          <a:off x="2820988" y="4675375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2" name="Equation" r:id="rId3" imgW="1587240" imgH="241200" progId="Equation.3">
                  <p:embed/>
                </p:oleObj>
              </mc:Choice>
              <mc:Fallback>
                <p:oleObj name="Equation" r:id="rId3" imgW="1587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675375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Explaining 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71695-25DF-4B80-AE32-A500CF5D1ED3}" type="slidenum">
              <a:rPr lang="en-US" altLang="en-US"/>
              <a:pPr>
                <a:defRPr/>
              </a:pPr>
              <a:t>90</a:t>
            </a:fld>
            <a:endParaRPr lang="en-US" altLang="en-US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3" name="Equation" r:id="rId5" imgW="914400" imgH="228600" progId="Equation.3">
                  <p:embed/>
                </p:oleObj>
              </mc:Choice>
              <mc:Fallback>
                <p:oleObj name="Equation" r:id="rId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4" name="Equation" r:id="rId7" imgW="1054100" imgH="254000" progId="Equation.3">
                  <p:embed/>
                </p:oleObj>
              </mc:Choice>
              <mc:Fallback>
                <p:oleObj name="Equation" r:id="rId7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5" name="Equation" r:id="rId9" imgW="1167893" imgH="253890" progId="Equation.3">
                  <p:embed/>
                </p:oleObj>
              </mc:Choice>
              <mc:Fallback>
                <p:oleObj name="Equation" r:id="rId9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6" name="Equation" r:id="rId11" imgW="1612900" imgH="292100" progId="Equation.3">
                  <p:embed/>
                </p:oleObj>
              </mc:Choice>
              <mc:Fallback>
                <p:oleObj name="Equation" r:id="rId11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7" name="Equation" r:id="rId13" imgW="876300" imgH="228600" progId="Equation.3">
                  <p:embed/>
                </p:oleObj>
              </mc:Choice>
              <mc:Fallback>
                <p:oleObj name="Equation" r:id="rId13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"/>
          <p:cNvGraphicFramePr>
            <a:graphicFrameLocks noChangeAspect="1"/>
          </p:cNvGraphicFramePr>
          <p:nvPr/>
        </p:nvGraphicFramePr>
        <p:xfrm>
          <a:off x="6650038" y="1682750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8" name="Equation" r:id="rId15" imgW="800100" imgH="228600" progId="Equation.3">
                  <p:embed/>
                </p:oleObj>
              </mc:Choice>
              <mc:Fallback>
                <p:oleObj name="Equation" r:id="rId15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682750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0644" y="3041694"/>
            <a:ext cx="7864653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  <a:t>The </a:t>
            </a:r>
            <a:r>
              <a:rPr lang="en-US" sz="3600" dirty="0" err="1">
                <a:solidFill>
                  <a:srgbClr val="0000CC"/>
                </a:solidFill>
                <a:latin typeface="Comic Sans MS" panose="030F0702030302020204" pitchFamily="66" charset="0"/>
              </a:rPr>
              <a:t>Kalman</a:t>
            </a:r>
            <a: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  <a:t> filter can be explained </a:t>
            </a:r>
            <a:b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  <a:t>intuitively without working through </a:t>
            </a:r>
            <a:b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sz="3600" dirty="0">
                <a:solidFill>
                  <a:srgbClr val="0000CC"/>
                </a:solidFill>
                <a:latin typeface="Comic Sans MS" panose="030F0702030302020204" pitchFamily="66" charset="0"/>
              </a:rPr>
              <a:t>the math</a:t>
            </a:r>
          </a:p>
        </p:txBody>
      </p:sp>
    </p:spTree>
    <p:extLst>
      <p:ext uri="{BB962C8B-B14F-4D97-AF65-F5344CB8AC3E}">
        <p14:creationId xmlns:p14="http://schemas.microsoft.com/office/powerpoint/2010/main" val="11919349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2AA27-B874-4FC2-B00B-F831F627C722}" type="slidenum">
              <a:rPr lang="en-US" altLang="en-US"/>
              <a:pPr>
                <a:defRPr/>
              </a:pPr>
              <a:t>91</a:t>
            </a:fld>
            <a:endParaRPr lang="en-US" altLang="en-US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0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1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"/>
          <p:cNvGraphicFramePr>
            <a:graphicFrameLocks noChangeAspect="1"/>
          </p:cNvGraphicFramePr>
          <p:nvPr/>
        </p:nvGraphicFramePr>
        <p:xfrm>
          <a:off x="2976563" y="2309813"/>
          <a:ext cx="3028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2" name="Equation" r:id="rId8" imgW="1307532" imgH="253890" progId="Equation.3">
                  <p:embed/>
                </p:oleObj>
              </mc:Choice>
              <mc:Fallback>
                <p:oleObj name="Equation" r:id="rId8" imgW="130753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309813"/>
                        <a:ext cx="3028950" cy="584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3" name="Equation" r:id="rId10" imgW="1612900" imgH="292100" progId="Equation.3">
                  <p:embed/>
                </p:oleObj>
              </mc:Choice>
              <mc:Fallback>
                <p:oleObj name="Equation" r:id="rId10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4" name="Equation" r:id="rId12" imgW="876300" imgH="228600" progId="Equation.3">
                  <p:embed/>
                </p:oleObj>
              </mc:Choice>
              <mc:Fallback>
                <p:oleObj name="Equation" r:id="rId12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"/>
          <p:cNvGraphicFramePr>
            <a:graphicFrameLocks noChangeAspect="1"/>
          </p:cNvGraphicFramePr>
          <p:nvPr/>
        </p:nvGraphicFramePr>
        <p:xfrm>
          <a:off x="6650038" y="1682750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5" name="Equation" r:id="rId14" imgW="800100" imgH="228600" progId="Equation.3">
                  <p:embed/>
                </p:oleObj>
              </mc:Choice>
              <mc:Fallback>
                <p:oleObj name="Equation" r:id="rId14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682750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Box 6"/>
          <p:cNvSpPr txBox="1">
            <a:spLocks noChangeArrowheads="1"/>
          </p:cNvSpPr>
          <p:nvPr/>
        </p:nvSpPr>
        <p:spPr bwMode="auto">
          <a:xfrm>
            <a:off x="273050" y="2363788"/>
            <a:ext cx="8520113" cy="156845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predicted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state at time t is obtained 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simply by propagating the estimated state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 at t-1 through the state dynamics equation</a:t>
            </a:r>
          </a:p>
        </p:txBody>
      </p:sp>
      <p:sp>
        <p:nvSpPr>
          <p:cNvPr id="8" name="Left Arrow 7"/>
          <p:cNvSpPr/>
          <p:nvPr/>
        </p:nvSpPr>
        <p:spPr>
          <a:xfrm rot="20622885">
            <a:off x="5611813" y="1379538"/>
            <a:ext cx="866775" cy="3444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6698"/>
              </p:ext>
            </p:extLst>
          </p:nvPr>
        </p:nvGraphicFramePr>
        <p:xfrm>
          <a:off x="2820988" y="4580375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6" name="Equation" r:id="rId16" imgW="1587240" imgH="241200" progId="Equation.3">
                  <p:embed/>
                </p:oleObj>
              </mc:Choice>
              <mc:Fallback>
                <p:oleObj name="Equation" r:id="rId16" imgW="1587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580375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628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D385A-03F1-45CF-9B57-FBFDFBA00C63}" type="slidenum">
              <a:rPr lang="en-US" altLang="en-US"/>
              <a:pPr>
                <a:defRPr/>
              </a:pPr>
              <a:t>92</a:t>
            </a:fld>
            <a:endParaRPr lang="en-US" altLang="en-US"/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2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3" name="Equation" r:id="rId8" imgW="1167893" imgH="253890" progId="Equation.3">
                  <p:embed/>
                </p:oleObj>
              </mc:Choice>
              <mc:Fallback>
                <p:oleObj name="Equation" r:id="rId8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4"/>
          <p:cNvGraphicFramePr>
            <a:graphicFrameLocks noChangeAspect="1"/>
          </p:cNvGraphicFramePr>
          <p:nvPr/>
        </p:nvGraphicFramePr>
        <p:xfrm>
          <a:off x="3157538" y="4535488"/>
          <a:ext cx="2998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4" name="Equation" r:id="rId10" imgW="1295400" imgH="228600" progId="Equation.3">
                  <p:embed/>
                </p:oleObj>
              </mc:Choice>
              <mc:Fallback>
                <p:oleObj name="Equation" r:id="rId10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535488"/>
                        <a:ext cx="2998787" cy="5270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5" name="Equation" r:id="rId12" imgW="1612900" imgH="292100" progId="Equation.3">
                  <p:embed/>
                </p:oleObj>
              </mc:Choice>
              <mc:Fallback>
                <p:oleObj name="Equation" r:id="rId12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6" name="Equation" r:id="rId14" imgW="876300" imgH="228600" progId="Equation.3">
                  <p:embed/>
                </p:oleObj>
              </mc:Choice>
              <mc:Fallback>
                <p:oleObj name="Equation" r:id="rId14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"/>
          <p:cNvGraphicFramePr>
            <a:graphicFrameLocks noChangeAspect="1"/>
          </p:cNvGraphicFramePr>
          <p:nvPr/>
        </p:nvGraphicFramePr>
        <p:xfrm>
          <a:off x="6650038" y="1682750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7" name="Equation" r:id="rId16" imgW="800100" imgH="228600" progId="Equation.3">
                  <p:embed/>
                </p:oleObj>
              </mc:Choice>
              <mc:Fallback>
                <p:oleObj name="Equation" r:id="rId16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682750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Box 6"/>
          <p:cNvSpPr txBox="1">
            <a:spLocks noChangeArrowheads="1"/>
          </p:cNvSpPr>
          <p:nvPr/>
        </p:nvSpPr>
        <p:spPr bwMode="auto">
          <a:xfrm>
            <a:off x="273050" y="3217863"/>
            <a:ext cx="8092280" cy="3046988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This is the uncertainty in the prediction. </a:t>
            </a:r>
            <a:b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The variance of the predictor = </a:t>
            </a:r>
            <a:b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variance of 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e</a:t>
            </a:r>
            <a:r>
              <a:rPr lang="en-US" altLang="en-US" baseline="-25000" dirty="0">
                <a:solidFill>
                  <a:schemeClr val="bg1"/>
                </a:solidFill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 + variance  of As</a:t>
            </a:r>
            <a:r>
              <a:rPr lang="en-US" altLang="en-US" baseline="-25000" dirty="0">
                <a:solidFill>
                  <a:schemeClr val="bg1"/>
                </a:solidFill>
                <a:latin typeface="Comic Sans MS" pitchFamily="66" charset="0"/>
              </a:rPr>
              <a:t>t-1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chemeClr val="bg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The two simply add because 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e</a:t>
            </a:r>
            <a:r>
              <a:rPr lang="en-US" altLang="en-US" baseline="-25000" dirty="0">
                <a:solidFill>
                  <a:schemeClr val="bg1"/>
                </a:solidFill>
                <a:latin typeface="Times" pitchFamily="18" charset="0"/>
                <a:ea typeface="Times" pitchFamily="18" charset="0"/>
                <a:cs typeface="Times" pitchFamily="18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 is not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correlated with </a:t>
            </a:r>
            <a:r>
              <a:rPr lang="en-US" altLang="en-US" dirty="0" err="1">
                <a:solidFill>
                  <a:schemeClr val="bg1"/>
                </a:solidFill>
                <a:latin typeface="Comic Sans MS" pitchFamily="66" charset="0"/>
              </a:rPr>
              <a:t>s</a:t>
            </a:r>
            <a:r>
              <a:rPr lang="en-US" altLang="en-US" baseline="-25000" dirty="0" err="1">
                <a:solidFill>
                  <a:schemeClr val="bg1"/>
                </a:solidFill>
                <a:latin typeface="Comic Sans MS" pitchFamily="66" charset="0"/>
              </a:rPr>
              <a:t>t</a:t>
            </a:r>
            <a:endParaRPr lang="en-US" alt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Left Arrow 7"/>
          <p:cNvSpPr/>
          <p:nvPr/>
        </p:nvSpPr>
        <p:spPr>
          <a:xfrm rot="18559058">
            <a:off x="5628482" y="1720056"/>
            <a:ext cx="1193800" cy="3444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66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19617"/>
              </p:ext>
            </p:extLst>
          </p:nvPr>
        </p:nvGraphicFramePr>
        <p:xfrm>
          <a:off x="2820988" y="4616000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5" name="Equation" r:id="rId4" imgW="1587240" imgH="241200" progId="Equation.3">
                  <p:embed/>
                </p:oleObj>
              </mc:Choice>
              <mc:Fallback>
                <p:oleObj name="Equation" r:id="rId4" imgW="1587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616000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</a:t>
            </a:r>
          </a:p>
          <a:p>
            <a:pPr lvl="4" eaLnBrk="1" hangingPunct="1"/>
            <a:endParaRPr lang="en-US" altLang="en-US" dirty="0"/>
          </a:p>
          <a:p>
            <a:pPr lvl="4" eaLnBrk="1" hangingPunct="1"/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lvl="4"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Update</a:t>
            </a:r>
            <a:endParaRPr lang="en-US" alt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2870" y="5717314"/>
            <a:ext cx="2133600" cy="365125"/>
          </a:xfrm>
        </p:spPr>
        <p:txBody>
          <a:bodyPr/>
          <a:lstStyle/>
          <a:p>
            <a:pPr>
              <a:defRPr/>
            </a:pPr>
            <a:fld id="{0E193D4F-149F-4D27-BCC3-59055FA200CD}" type="slidenum">
              <a:rPr lang="en-US" altLang="en-US"/>
              <a:pPr>
                <a:defRPr/>
              </a:pPr>
              <a:t>93</a:t>
            </a:fld>
            <a:endParaRPr lang="en-US" altLang="en-US"/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6" name="Equation" r:id="rId6" imgW="914400" imgH="228600" progId="Equation.3">
                  <p:embed/>
                </p:oleObj>
              </mc:Choice>
              <mc:Fallback>
                <p:oleObj name="Equation" r:id="rId6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571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7" name="Equation" r:id="rId8" imgW="1054100" imgH="254000" progId="Equation.3">
                  <p:embed/>
                </p:oleObj>
              </mc:Choice>
              <mc:Fallback>
                <p:oleObj name="Equation" r:id="rId8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8" name="Equation" r:id="rId10" imgW="1167893" imgH="253890" progId="Equation.3">
                  <p:embed/>
                </p:oleObj>
              </mc:Choice>
              <mc:Fallback>
                <p:oleObj name="Equation" r:id="rId10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9" name="Equation" r:id="rId12" imgW="1612900" imgH="292100" progId="Equation.3">
                  <p:embed/>
                </p:oleObj>
              </mc:Choice>
              <mc:Fallback>
                <p:oleObj name="Equation" r:id="rId12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0" name="Equation" r:id="rId14" imgW="876300" imgH="228600" progId="Equation.3">
                  <p:embed/>
                </p:oleObj>
              </mc:Choice>
              <mc:Fallback>
                <p:oleObj name="Equation" r:id="rId14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665082"/>
              </p:ext>
            </p:extLst>
          </p:nvPr>
        </p:nvGraphicFramePr>
        <p:xfrm>
          <a:off x="6650038" y="1682750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1" name="Equation" r:id="rId16" imgW="800100" imgH="228600" progId="Equation.3">
                  <p:embed/>
                </p:oleObj>
              </mc:Choice>
              <mc:Fallback>
                <p:oleObj name="Equation" r:id="rId16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682750"/>
                        <a:ext cx="1846262" cy="5270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Box 6"/>
          <p:cNvSpPr txBox="1">
            <a:spLocks noChangeArrowheads="1"/>
          </p:cNvSpPr>
          <p:nvPr/>
        </p:nvSpPr>
        <p:spPr bwMode="auto">
          <a:xfrm>
            <a:off x="273050" y="3217863"/>
            <a:ext cx="8197850" cy="1570037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We can also predict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observation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from</a:t>
            </a:r>
            <a:br>
              <a:rPr lang="en-US" altLang="en-US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predicted state using the observation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equation</a:t>
            </a:r>
          </a:p>
        </p:txBody>
      </p:sp>
      <p:graphicFrame>
        <p:nvGraphicFramePr>
          <p:cNvPr id="184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06347"/>
              </p:ext>
            </p:extLst>
          </p:nvPr>
        </p:nvGraphicFramePr>
        <p:xfrm>
          <a:off x="6629400" y="2582863"/>
          <a:ext cx="1935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2" name="Equation" r:id="rId18" imgW="838080" imgH="241200" progId="Equation.3">
                  <p:embed/>
                </p:oleObj>
              </mc:Choice>
              <mc:Fallback>
                <p:oleObj name="Equation" r:id="rId18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82863"/>
                        <a:ext cx="1935163" cy="555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7161213" y="2327275"/>
            <a:ext cx="925512" cy="166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48338" y="1733550"/>
            <a:ext cx="687387" cy="42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48338" y="2330412"/>
            <a:ext cx="724433" cy="759882"/>
            <a:chOff x="1426403" y="2216784"/>
            <a:chExt cx="724433" cy="759882"/>
          </a:xfrm>
        </p:grpSpPr>
        <p:pic>
          <p:nvPicPr>
            <p:cNvPr id="24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1748546" y="2216784"/>
              <a:ext cx="402290" cy="75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190" name="Picture 142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t="-13431" r="7646" b="13431"/>
            <a:stretch/>
          </p:blipFill>
          <p:spPr bwMode="auto">
            <a:xfrm rot="20192761" flipH="1">
              <a:off x="1426403" y="2384572"/>
              <a:ext cx="320040" cy="23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0730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501CD-0BE8-4BA5-ACB1-F3A50B146C9D}" type="slidenum">
              <a:rPr lang="en-US" altLang="en-US"/>
              <a:pPr>
                <a:defRPr/>
              </a:pPr>
              <a:t>94</a:t>
            </a:fld>
            <a:endParaRPr lang="en-US" altLang="en-US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1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2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3" name="Equation" r:id="rId8" imgW="1167893" imgH="253890" progId="Equation.3">
                  <p:embed/>
                </p:oleObj>
              </mc:Choice>
              <mc:Fallback>
                <p:oleObj name="Equation" r:id="rId8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4"/>
          <p:cNvGraphicFramePr>
            <a:graphicFrameLocks noChangeAspect="1"/>
          </p:cNvGraphicFramePr>
          <p:nvPr/>
        </p:nvGraphicFramePr>
        <p:xfrm>
          <a:off x="3157538" y="4535488"/>
          <a:ext cx="2998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4" name="Equation" r:id="rId10" imgW="1295400" imgH="228600" progId="Equation.3">
                  <p:embed/>
                </p:oleObj>
              </mc:Choice>
              <mc:Fallback>
                <p:oleObj name="Equation" r:id="rId10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535488"/>
                        <a:ext cx="2998787" cy="5270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38027"/>
              </p:ext>
            </p:extLst>
          </p:nvPr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5" name="Equation" r:id="rId12" imgW="1612900" imgH="292100" progId="Equation.3">
                  <p:embed/>
                </p:oleObj>
              </mc:Choice>
              <mc:Fallback>
                <p:oleObj name="Equation" r:id="rId12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6" name="Equation" r:id="rId14" imgW="876300" imgH="228600" progId="Equation.3">
                  <p:embed/>
                </p:oleObj>
              </mc:Choice>
              <mc:Fallback>
                <p:oleObj name="Equation" r:id="rId14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996059" y="2995353"/>
            <a:ext cx="1584628" cy="827863"/>
            <a:chOff x="5508269" y="5403271"/>
            <a:chExt cx="1954849" cy="1021279"/>
          </a:xfrm>
        </p:grpSpPr>
        <p:pic>
          <p:nvPicPr>
            <p:cNvPr id="17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2944136" y="2984647"/>
            <a:ext cx="3919517" cy="584775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Actual observation</a:t>
            </a:r>
            <a:endParaRPr lang="en-US" alt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68312"/>
              </p:ext>
            </p:extLst>
          </p:nvPr>
        </p:nvGraphicFramePr>
        <p:xfrm>
          <a:off x="6772677" y="2326893"/>
          <a:ext cx="1935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7" name="Equation" r:id="rId18" imgW="838080" imgH="241200" progId="Equation.3">
                  <p:embed/>
                </p:oleObj>
              </mc:Choice>
              <mc:Fallback>
                <p:oleObj name="Equation" r:id="rId18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677" y="2326893"/>
                        <a:ext cx="1935163" cy="555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88796" y="2224765"/>
            <a:ext cx="724433" cy="759882"/>
            <a:chOff x="1426403" y="2216784"/>
            <a:chExt cx="724433" cy="759882"/>
          </a:xfrm>
        </p:grpSpPr>
        <p:pic>
          <p:nvPicPr>
            <p:cNvPr id="24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1748546" y="2216784"/>
              <a:ext cx="402290" cy="75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2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t="-13431" r="7646" b="13431"/>
            <a:stretch/>
          </p:blipFill>
          <p:spPr bwMode="auto">
            <a:xfrm rot="20192761" flipH="1">
              <a:off x="1426403" y="2384572"/>
              <a:ext cx="320040" cy="23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380726"/>
              </p:ext>
            </p:extLst>
          </p:nvPr>
        </p:nvGraphicFramePr>
        <p:xfrm>
          <a:off x="6624356" y="1513149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8" name="Equation" r:id="rId21" imgW="800100" imgH="228600" progId="Equation.3">
                  <p:embed/>
                </p:oleObj>
              </mc:Choice>
              <mc:Fallback>
                <p:oleObj name="Equation" r:id="rId21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356" y="1513149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09149"/>
              </p:ext>
            </p:extLst>
          </p:nvPr>
        </p:nvGraphicFramePr>
        <p:xfrm>
          <a:off x="7737539" y="3409284"/>
          <a:ext cx="352425" cy="54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9" name="Equation" r:id="rId23" imgW="152280" imgH="228600" progId="Equation.3">
                  <p:embed/>
                </p:oleObj>
              </mc:Choice>
              <mc:Fallback>
                <p:oleObj name="Equation" r:id="rId2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539" y="3409284"/>
                        <a:ext cx="352425" cy="54082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2125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MAP Recap (for Gaussians)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AE320-C3C4-4F56-91A0-8F1D83719AA9}" type="slidenum">
              <a:rPr lang="en-US" altLang="en-US"/>
              <a:pPr>
                <a:defRPr/>
              </a:pPr>
              <a:t>95</a:t>
            </a:fld>
            <a:endParaRPr lang="en-US" altLang="en-US"/>
          </a:p>
        </p:txBody>
      </p:sp>
      <p:pic>
        <p:nvPicPr>
          <p:cNvPr id="19461" name="Picture 5" descr="D:\users\bhiksha\cutgau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1949" r="8163" b="6110"/>
          <a:stretch>
            <a:fillRect/>
          </a:stretch>
        </p:blipFill>
        <p:spPr bwMode="auto">
          <a:xfrm>
            <a:off x="6132513" y="1303338"/>
            <a:ext cx="29686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1531938" y="435610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3" name="Equation" r:id="rId4" imgW="3086100" imgH="254000" progId="Equation.3">
                  <p:embed/>
                </p:oleObj>
              </mc:Choice>
              <mc:Fallback>
                <p:oleObj name="Equation" r:id="rId4" imgW="3086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35610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6"/>
          <p:cNvSpPr txBox="1">
            <a:spLocks/>
          </p:cNvSpPr>
          <p:nvPr/>
        </p:nvSpPr>
        <p:spPr>
          <a:xfrm>
            <a:off x="457200" y="1035050"/>
            <a:ext cx="4346575" cy="5349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If P(</a:t>
            </a:r>
            <a:r>
              <a:rPr lang="en-US" dirty="0" err="1"/>
              <a:t>x,y</a:t>
            </a:r>
            <a:r>
              <a:rPr lang="en-US" dirty="0"/>
              <a:t>) is Gaussian:</a:t>
            </a:r>
          </a:p>
        </p:txBody>
      </p:sp>
      <p:pic>
        <p:nvPicPr>
          <p:cNvPr id="19464" name="Picture 4" descr="D:\users\bhiksha\talk\mapexpl_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570038"/>
            <a:ext cx="3783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5" name="Object 1"/>
          <p:cNvGraphicFramePr>
            <a:graphicFrameLocks noChangeAspect="1"/>
          </p:cNvGraphicFramePr>
          <p:nvPr/>
        </p:nvGraphicFramePr>
        <p:xfrm>
          <a:off x="95250" y="2095500"/>
          <a:ext cx="2803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4" name="Equation" r:id="rId7" imgW="1905000" imgH="482600" progId="Equation.3">
                  <p:embed/>
                </p:oleObj>
              </mc:Choice>
              <mc:Fallback>
                <p:oleObj name="Equation" r:id="rId7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2095500"/>
                        <a:ext cx="2803525" cy="706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888163" y="3098800"/>
            <a:ext cx="728662" cy="77311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7" name="Object 8"/>
          <p:cNvGraphicFramePr>
            <a:graphicFrameLocks noChangeAspect="1"/>
          </p:cNvGraphicFramePr>
          <p:nvPr/>
        </p:nvGraphicFramePr>
        <p:xfrm>
          <a:off x="3152775" y="5175250"/>
          <a:ext cx="3009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5" name="Equation" r:id="rId9" imgW="1485255" imgH="253890" progId="Equation.3">
                  <p:embed/>
                </p:oleObj>
              </mc:Choice>
              <mc:Fallback>
                <p:oleObj name="Equation" r:id="rId9" imgW="148525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175250"/>
                        <a:ext cx="3009900" cy="51435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9736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MAP Recap: For Gaussians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3E462-5EF5-4BA6-AEF0-B2810B98366C}" type="slidenum">
              <a:rPr lang="en-US" altLang="en-US"/>
              <a:pPr>
                <a:defRPr/>
              </a:pPr>
              <a:t>96</a:t>
            </a:fld>
            <a:endParaRPr lang="en-US" altLang="en-US"/>
          </a:p>
        </p:txBody>
      </p:sp>
      <p:pic>
        <p:nvPicPr>
          <p:cNvPr id="20485" name="Picture 5" descr="D:\users\bhiksha\cutgau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1949" r="8163" b="6110"/>
          <a:stretch>
            <a:fillRect/>
          </a:stretch>
        </p:blipFill>
        <p:spPr bwMode="auto">
          <a:xfrm>
            <a:off x="6132513" y="1303338"/>
            <a:ext cx="29686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1531938" y="4356100"/>
          <a:ext cx="625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7" name="Equation" r:id="rId4" imgW="3086100" imgH="254000" progId="Equation.3">
                  <p:embed/>
                </p:oleObj>
              </mc:Choice>
              <mc:Fallback>
                <p:oleObj name="Equation" r:id="rId4" imgW="3086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356100"/>
                        <a:ext cx="6251575" cy="51435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6"/>
          <p:cNvSpPr txBox="1">
            <a:spLocks/>
          </p:cNvSpPr>
          <p:nvPr/>
        </p:nvSpPr>
        <p:spPr>
          <a:xfrm>
            <a:off x="457200" y="1035050"/>
            <a:ext cx="4346575" cy="5349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/>
              <a:t>If P(</a:t>
            </a:r>
            <a:r>
              <a:rPr lang="en-US" dirty="0" err="1"/>
              <a:t>x,y</a:t>
            </a:r>
            <a:r>
              <a:rPr lang="en-US" dirty="0"/>
              <a:t>) is Gaussian:</a:t>
            </a:r>
          </a:p>
        </p:txBody>
      </p:sp>
      <p:pic>
        <p:nvPicPr>
          <p:cNvPr id="20488" name="Picture 4" descr="D:\users\bhiksha\talk\mapexpl_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570038"/>
            <a:ext cx="3783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9" name="Object 1"/>
          <p:cNvGraphicFramePr>
            <a:graphicFrameLocks noChangeAspect="1"/>
          </p:cNvGraphicFramePr>
          <p:nvPr/>
        </p:nvGraphicFramePr>
        <p:xfrm>
          <a:off x="95250" y="2095500"/>
          <a:ext cx="28035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8" name="Equation" r:id="rId7" imgW="1905000" imgH="482600" progId="Equation.3">
                  <p:embed/>
                </p:oleObj>
              </mc:Choice>
              <mc:Fallback>
                <p:oleObj name="Equation" r:id="rId7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2095500"/>
                        <a:ext cx="2803525" cy="706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888163" y="3098800"/>
            <a:ext cx="728662" cy="77311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1" name="Object 8"/>
          <p:cNvGraphicFramePr>
            <a:graphicFrameLocks noChangeAspect="1"/>
          </p:cNvGraphicFramePr>
          <p:nvPr/>
        </p:nvGraphicFramePr>
        <p:xfrm>
          <a:off x="3152775" y="5175250"/>
          <a:ext cx="3009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9" name="Equation" r:id="rId9" imgW="1485255" imgH="253890" progId="Equation.3">
                  <p:embed/>
                </p:oleObj>
              </mc:Choice>
              <mc:Fallback>
                <p:oleObj name="Equation" r:id="rId9" imgW="148525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175250"/>
                        <a:ext cx="3009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4179888" y="4975225"/>
            <a:ext cx="1057275" cy="79692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5"/>
          <p:cNvSpPr txBox="1">
            <a:spLocks noChangeArrowheads="1"/>
          </p:cNvSpPr>
          <p:nvPr/>
        </p:nvSpPr>
        <p:spPr bwMode="auto">
          <a:xfrm>
            <a:off x="4794250" y="6110288"/>
            <a:ext cx="312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“Slope” of the line</a:t>
            </a:r>
          </a:p>
        </p:txBody>
      </p:sp>
      <p:cxnSp>
        <p:nvCxnSpPr>
          <p:cNvPr id="9" name="Straight Arrow Connector 8"/>
          <p:cNvCxnSpPr>
            <a:stCxn id="20493" idx="0"/>
            <a:endCxn id="2" idx="5"/>
          </p:cNvCxnSpPr>
          <p:nvPr/>
        </p:nvCxnSpPr>
        <p:spPr>
          <a:xfrm flipH="1" flipV="1">
            <a:off x="5081588" y="5654675"/>
            <a:ext cx="1274762" cy="45561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11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501CD-0BE8-4BA5-ACB1-F3A50B146C9D}" type="slidenum">
              <a:rPr lang="en-US" altLang="en-US"/>
              <a:pPr>
                <a:defRPr/>
              </a:pPr>
              <a:t>97</a:t>
            </a:fld>
            <a:endParaRPr lang="en-US" altLang="en-US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2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3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4" name="Equation" r:id="rId8" imgW="1167893" imgH="253890" progId="Equation.3">
                  <p:embed/>
                </p:oleObj>
              </mc:Choice>
              <mc:Fallback>
                <p:oleObj name="Equation" r:id="rId8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4"/>
          <p:cNvGraphicFramePr>
            <a:graphicFrameLocks noChangeAspect="1"/>
          </p:cNvGraphicFramePr>
          <p:nvPr/>
        </p:nvGraphicFramePr>
        <p:xfrm>
          <a:off x="3157538" y="4535488"/>
          <a:ext cx="2998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5" name="Equation" r:id="rId10" imgW="1295400" imgH="228600" progId="Equation.3">
                  <p:embed/>
                </p:oleObj>
              </mc:Choice>
              <mc:Fallback>
                <p:oleObj name="Equation" r:id="rId10" imgW="129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535488"/>
                        <a:ext cx="2998787" cy="5270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6" name="Equation" r:id="rId12" imgW="1612900" imgH="292100" progId="Equation.3">
                  <p:embed/>
                </p:oleObj>
              </mc:Choice>
              <mc:Fallback>
                <p:oleObj name="Equation" r:id="rId12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97597"/>
              </p:ext>
            </p:extLst>
          </p:nvPr>
        </p:nvGraphicFramePr>
        <p:xfrm>
          <a:off x="6768788" y="238988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7" name="Equation" r:id="rId14" imgW="876300" imgH="228600" progId="Equation.3">
                  <p:embed/>
                </p:oleObj>
              </mc:Choice>
              <mc:Fallback>
                <p:oleObj name="Equation" r:id="rId14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788" y="238988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Box 6"/>
          <p:cNvSpPr txBox="1">
            <a:spLocks noChangeArrowheads="1"/>
          </p:cNvSpPr>
          <p:nvPr/>
        </p:nvSpPr>
        <p:spPr bwMode="auto">
          <a:xfrm>
            <a:off x="355600" y="4478338"/>
            <a:ext cx="8099425" cy="1570037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This is the slope of the MAP estimator that predicts s from 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RB</a:t>
            </a:r>
            <a:r>
              <a:rPr lang="en-US" altLang="en-US" baseline="30000" dirty="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 =  </a:t>
            </a:r>
            <a:r>
              <a:rPr lang="en-US" altLang="en-US" dirty="0" err="1">
                <a:solidFill>
                  <a:schemeClr val="bg1"/>
                </a:solidFill>
                <a:latin typeface="Comic Sans MS" pitchFamily="66" charset="0"/>
              </a:rPr>
              <a:t>C</a:t>
            </a:r>
            <a:r>
              <a:rPr lang="en-US" altLang="en-US" baseline="-25000" dirty="0" err="1">
                <a:solidFill>
                  <a:schemeClr val="bg1"/>
                </a:solidFill>
                <a:latin typeface="Comic Sans MS" pitchFamily="66" charset="0"/>
              </a:rPr>
              <a:t>so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,   (BRB</a:t>
            </a:r>
            <a:r>
              <a:rPr lang="en-US" altLang="en-US" baseline="30000" dirty="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+</a:t>
            </a:r>
            <a:r>
              <a:rPr lang="en-US" altLang="en-US" dirty="0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) = C</a:t>
            </a:r>
            <a:r>
              <a:rPr lang="en-US" altLang="en-US" baseline="-25000" dirty="0">
                <a:solidFill>
                  <a:schemeClr val="bg1"/>
                </a:solidFill>
                <a:latin typeface="Comic Sans MS" pitchFamily="66" charset="0"/>
              </a:rPr>
              <a:t>oo</a:t>
            </a:r>
          </a:p>
        </p:txBody>
      </p:sp>
      <p:sp>
        <p:nvSpPr>
          <p:cNvPr id="21519" name="TextBox 15"/>
          <p:cNvSpPr txBox="1">
            <a:spLocks noChangeArrowheads="1"/>
          </p:cNvSpPr>
          <p:nvPr/>
        </p:nvSpPr>
        <p:spPr bwMode="auto">
          <a:xfrm>
            <a:off x="355600" y="6073775"/>
            <a:ext cx="8099425" cy="58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mic Sans MS" pitchFamily="66" charset="0"/>
              </a:rPr>
              <a:t>This is also called the </a:t>
            </a:r>
            <a:r>
              <a:rPr lang="en-US" altLang="en-US" b="1">
                <a:latin typeface="Comic Sans MS" pitchFamily="66" charset="0"/>
              </a:rPr>
              <a:t>Kalman Gain</a:t>
            </a:r>
            <a:endParaRPr lang="en-US" altLang="en-US" b="1" baseline="-25000">
              <a:latin typeface="Comic Sans MS" pitchFamily="66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96059" y="2995353"/>
            <a:ext cx="1584628" cy="827863"/>
            <a:chOff x="5508269" y="5403271"/>
            <a:chExt cx="1954849" cy="1021279"/>
          </a:xfrm>
        </p:grpSpPr>
        <p:pic>
          <p:nvPicPr>
            <p:cNvPr id="22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35580"/>
              </p:ext>
            </p:extLst>
          </p:nvPr>
        </p:nvGraphicFramePr>
        <p:xfrm>
          <a:off x="6772677" y="2326893"/>
          <a:ext cx="1935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8" name="Equation" r:id="rId18" imgW="838080" imgH="241200" progId="Equation.3">
                  <p:embed/>
                </p:oleObj>
              </mc:Choice>
              <mc:Fallback>
                <p:oleObj name="Equation" r:id="rId18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677" y="2326893"/>
                        <a:ext cx="1935163" cy="555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048816" y="2235471"/>
            <a:ext cx="724433" cy="759882"/>
            <a:chOff x="1426403" y="2216784"/>
            <a:chExt cx="724433" cy="759882"/>
          </a:xfrm>
        </p:grpSpPr>
        <p:pic>
          <p:nvPicPr>
            <p:cNvPr id="26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1748546" y="2216784"/>
              <a:ext cx="402290" cy="75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2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t="-13431" r="7646" b="13431"/>
            <a:stretch/>
          </p:blipFill>
          <p:spPr bwMode="auto">
            <a:xfrm rot="20192761" flipH="1">
              <a:off x="1426403" y="2384572"/>
              <a:ext cx="320040" cy="23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77044"/>
              </p:ext>
            </p:extLst>
          </p:nvPr>
        </p:nvGraphicFramePr>
        <p:xfrm>
          <a:off x="7678162" y="3138873"/>
          <a:ext cx="352425" cy="54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9" name="Equation" r:id="rId21" imgW="152280" imgH="228600" progId="Equation.3">
                  <p:embed/>
                </p:oleObj>
              </mc:Choice>
              <mc:Fallback>
                <p:oleObj name="Equation" r:id="rId21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162" y="3138873"/>
                        <a:ext cx="352425" cy="54082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64460"/>
              </p:ext>
            </p:extLst>
          </p:nvPr>
        </p:nvGraphicFramePr>
        <p:xfrm>
          <a:off x="6743388" y="883513"/>
          <a:ext cx="1846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80" name="Equation" r:id="rId23" imgW="800100" imgH="228600" progId="Equation.3">
                  <p:embed/>
                </p:oleObj>
              </mc:Choice>
              <mc:Fallback>
                <p:oleObj name="Equation" r:id="rId23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388" y="883513"/>
                        <a:ext cx="1846262" cy="5270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5667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F2A65-90F5-4823-906B-CF93AAF52B14}" type="slidenum">
              <a:rPr lang="en-US" altLang="en-US"/>
              <a:pPr>
                <a:defRPr/>
              </a:pPr>
              <a:t>98</a:t>
            </a:fld>
            <a:endParaRPr lang="en-US" altLang="en-US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0" name="Equation" r:id="rId4" imgW="1054100" imgH="254000" progId="Equation.3">
                  <p:embed/>
                </p:oleObj>
              </mc:Choice>
              <mc:Fallback>
                <p:oleObj name="Equation" r:id="rId4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1" name="Equation" r:id="rId6" imgW="1167893" imgH="253890" progId="Equation.3">
                  <p:embed/>
                </p:oleObj>
              </mc:Choice>
              <mc:Fallback>
                <p:oleObj name="Equation" r:id="rId6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655311"/>
              </p:ext>
            </p:extLst>
          </p:nvPr>
        </p:nvGraphicFramePr>
        <p:xfrm>
          <a:off x="2946400" y="4535488"/>
          <a:ext cx="27320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" name="Equation" r:id="rId8" imgW="1180800" imgH="228600" progId="Equation.3">
                  <p:embed/>
                </p:oleObj>
              </mc:Choice>
              <mc:Fallback>
                <p:oleObj name="Equation" r:id="rId8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535488"/>
                        <a:ext cx="2732088" cy="527050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3" name="Equation" r:id="rId10" imgW="1612900" imgH="292100" progId="Equation.3">
                  <p:embed/>
                </p:oleObj>
              </mc:Choice>
              <mc:Fallback>
                <p:oleObj name="Equation" r:id="rId10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4" name="Equation" r:id="rId12" imgW="876300" imgH="228600" progId="Equation.3">
                  <p:embed/>
                </p:oleObj>
              </mc:Choice>
              <mc:Fallback>
                <p:oleObj name="Equation" r:id="rId12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Box 16"/>
          <p:cNvSpPr txBox="1">
            <a:spLocks noChangeArrowheads="1"/>
          </p:cNvSpPr>
          <p:nvPr/>
        </p:nvSpPr>
        <p:spPr bwMode="auto">
          <a:xfrm>
            <a:off x="403225" y="5238750"/>
            <a:ext cx="8550275" cy="1570038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correction is the difference between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actual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 and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predicted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observation, scaled by the Kalman Gain</a:t>
            </a:r>
            <a:endParaRPr lang="en-US" altLang="en-US" baseline="-25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544" name="TextBox 6"/>
          <p:cNvSpPr txBox="1">
            <a:spLocks noChangeArrowheads="1"/>
          </p:cNvSpPr>
          <p:nvPr/>
        </p:nvSpPr>
        <p:spPr bwMode="auto">
          <a:xfrm>
            <a:off x="257969" y="2116707"/>
            <a:ext cx="6224262" cy="156966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We must correct the predicted value of the state after making an observation</a:t>
            </a:r>
            <a:endParaRPr lang="en-US" alt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449500" y="4530725"/>
            <a:ext cx="771525" cy="48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57" descr="Image result for person idea carto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7" y="4319670"/>
            <a:ext cx="783433" cy="8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156079" y="3064390"/>
            <a:ext cx="1584628" cy="827863"/>
            <a:chOff x="5508269" y="5403271"/>
            <a:chExt cx="1954849" cy="1021279"/>
          </a:xfrm>
        </p:grpSpPr>
        <p:pic>
          <p:nvPicPr>
            <p:cNvPr id="22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66705"/>
              </p:ext>
            </p:extLst>
          </p:nvPr>
        </p:nvGraphicFramePr>
        <p:xfrm>
          <a:off x="6932697" y="2395930"/>
          <a:ext cx="1935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5" name="Equation" r:id="rId17" imgW="838080" imgH="241200" progId="Equation.3">
                  <p:embed/>
                </p:oleObj>
              </mc:Choice>
              <mc:Fallback>
                <p:oleObj name="Equation" r:id="rId17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97" y="2395930"/>
                        <a:ext cx="1935163" cy="555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7840839" y="1552071"/>
            <a:ext cx="724433" cy="759882"/>
            <a:chOff x="1426403" y="2216784"/>
            <a:chExt cx="724433" cy="759882"/>
          </a:xfrm>
        </p:grpSpPr>
        <p:pic>
          <p:nvPicPr>
            <p:cNvPr id="26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1748546" y="2216784"/>
              <a:ext cx="402290" cy="75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2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t="-13431" r="7646" b="13431"/>
            <a:stretch/>
          </p:blipFill>
          <p:spPr bwMode="auto">
            <a:xfrm rot="20192761" flipH="1">
              <a:off x="1426403" y="2384572"/>
              <a:ext cx="320040" cy="23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98113"/>
              </p:ext>
            </p:extLst>
          </p:nvPr>
        </p:nvGraphicFramePr>
        <p:xfrm>
          <a:off x="7838182" y="3207910"/>
          <a:ext cx="352425" cy="54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6" name="Equation" r:id="rId20" imgW="152280" imgH="228600" progId="Equation.3">
                  <p:embed/>
                </p:oleObj>
              </mc:Choice>
              <mc:Fallback>
                <p:oleObj name="Equation" r:id="rId2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182" y="3207910"/>
                        <a:ext cx="352425" cy="54082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ent Arrow 2"/>
          <p:cNvSpPr/>
          <p:nvPr/>
        </p:nvSpPr>
        <p:spPr>
          <a:xfrm rot="5400000">
            <a:off x="6412270" y="1078737"/>
            <a:ext cx="372723" cy="178318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812472"/>
              </p:ext>
            </p:extLst>
          </p:nvPr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7" name="Equation" r:id="rId22" imgW="914400" imgH="228600" progId="Equation.3">
                  <p:embed/>
                </p:oleObj>
              </mc:Choice>
              <mc:Fallback>
                <p:oleObj name="Equation" r:id="rId22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6614679" y="1993749"/>
            <a:ext cx="2386940" cy="20752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flipH="1" flipV="1">
            <a:off x="5764720" y="4096990"/>
            <a:ext cx="2079054" cy="7125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378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Image result for wind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40" y="1407002"/>
            <a:ext cx="1251703" cy="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The </a:t>
            </a:r>
            <a:r>
              <a:rPr lang="en-US" altLang="en-US" dirty="0" err="1">
                <a:solidFill>
                  <a:srgbClr val="0000CC"/>
                </a:solidFill>
              </a:rPr>
              <a:t>Kalman</a:t>
            </a:r>
            <a:r>
              <a:rPr lang="en-US" altLang="en-US" dirty="0">
                <a:solidFill>
                  <a:srgbClr val="0000CC"/>
                </a:solidFill>
              </a:rPr>
              <a:t> filter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/>
              <a:t>Prediction</a:t>
            </a:r>
          </a:p>
          <a:p>
            <a:pPr lvl="4" eaLnBrk="1" hangingPunct="1"/>
            <a:endParaRPr lang="en-US" altLang="en-US"/>
          </a:p>
          <a:p>
            <a:pPr lvl="4" eaLnBrk="1" hangingPunct="1"/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lvl="4"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Update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11-755/18797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F2A65-90F5-4823-906B-CF93AAF52B14}" type="slidenum">
              <a:rPr lang="en-US" altLang="en-US"/>
              <a:pPr>
                <a:defRPr/>
              </a:pPr>
              <a:t>99</a:t>
            </a:fld>
            <a:endParaRPr lang="en-US" altLang="en-US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3132138" y="5434013"/>
          <a:ext cx="2611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7" name="Equation" r:id="rId4" imgW="1054100" imgH="254000" progId="Equation.3">
                  <p:embed/>
                </p:oleObj>
              </mc:Choice>
              <mc:Fallback>
                <p:oleObj name="Equation" r:id="rId4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34013"/>
                        <a:ext cx="2611437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/>
          <p:cNvGraphicFramePr>
            <a:graphicFrameLocks noChangeAspect="1"/>
          </p:cNvGraphicFramePr>
          <p:nvPr/>
        </p:nvGraphicFramePr>
        <p:xfrm>
          <a:off x="3138488" y="2309813"/>
          <a:ext cx="270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8" name="Equation" r:id="rId6" imgW="1167893" imgH="253890" progId="Equation.3">
                  <p:embed/>
                </p:oleObj>
              </mc:Choice>
              <mc:Fallback>
                <p:oleObj name="Equation" r:id="rId6" imgW="116789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309813"/>
                        <a:ext cx="27051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635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35295"/>
              </p:ext>
            </p:extLst>
          </p:nvPr>
        </p:nvGraphicFramePr>
        <p:xfrm>
          <a:off x="2476613" y="4521200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9" name="Equation" r:id="rId8" imgW="1587240" imgH="241200" progId="Equation.3">
                  <p:embed/>
                </p:oleObj>
              </mc:Choice>
              <mc:Fallback>
                <p:oleObj name="Equation" r:id="rId8" imgW="1587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613" y="4521200"/>
                        <a:ext cx="3673475" cy="555625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 w="762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4"/>
          <p:cNvGraphicFramePr>
            <a:graphicFrameLocks noChangeAspect="1"/>
          </p:cNvGraphicFramePr>
          <p:nvPr/>
        </p:nvGraphicFramePr>
        <p:xfrm>
          <a:off x="2747963" y="3657600"/>
          <a:ext cx="37353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0" name="Equation" r:id="rId10" imgW="1612900" imgH="292100" progId="Equation.3">
                  <p:embed/>
                </p:oleObj>
              </mc:Choice>
              <mc:Fallback>
                <p:oleObj name="Equation" r:id="rId10" imgW="1612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3657600"/>
                        <a:ext cx="3735387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"/>
          <p:cNvGraphicFramePr>
            <a:graphicFrameLocks noChangeAspect="1"/>
          </p:cNvGraphicFramePr>
          <p:nvPr/>
        </p:nvGraphicFramePr>
        <p:xfrm>
          <a:off x="6650038" y="868363"/>
          <a:ext cx="201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1" name="Equation" r:id="rId12" imgW="876300" imgH="228600" progId="Equation.3">
                  <p:embed/>
                </p:oleObj>
              </mc:Choice>
              <mc:Fallback>
                <p:oleObj name="Equation" r:id="rId12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868363"/>
                        <a:ext cx="201930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Box 16"/>
          <p:cNvSpPr txBox="1">
            <a:spLocks noChangeArrowheads="1"/>
          </p:cNvSpPr>
          <p:nvPr/>
        </p:nvSpPr>
        <p:spPr bwMode="auto">
          <a:xfrm>
            <a:off x="403225" y="5238750"/>
            <a:ext cx="8550275" cy="1570038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The correction is the difference between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actual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 and the </a:t>
            </a:r>
            <a:r>
              <a:rPr lang="en-US" altLang="en-US" i="1">
                <a:solidFill>
                  <a:schemeClr val="bg1"/>
                </a:solidFill>
                <a:latin typeface="Comic Sans MS" pitchFamily="66" charset="0"/>
              </a:rPr>
              <a:t>predicted </a:t>
            </a:r>
            <a:r>
              <a:rPr lang="en-US" altLang="en-US">
                <a:solidFill>
                  <a:schemeClr val="bg1"/>
                </a:solidFill>
                <a:latin typeface="Comic Sans MS" pitchFamily="66" charset="0"/>
              </a:rPr>
              <a:t>observation, scaled by the Kalman Gain</a:t>
            </a:r>
            <a:endParaRPr lang="en-US" altLang="en-US" baseline="-25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544" name="TextBox 6"/>
          <p:cNvSpPr txBox="1">
            <a:spLocks noChangeArrowheads="1"/>
          </p:cNvSpPr>
          <p:nvPr/>
        </p:nvSpPr>
        <p:spPr bwMode="auto">
          <a:xfrm>
            <a:off x="257969" y="2116707"/>
            <a:ext cx="6224262" cy="1569660"/>
          </a:xfrm>
          <a:prstGeom prst="rect">
            <a:avLst/>
          </a:prstGeom>
          <a:solidFill>
            <a:schemeClr val="tx1"/>
          </a:solidFill>
          <a:ln w="57150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We must correct the predicted value of the state after making an observation</a:t>
            </a:r>
            <a:endParaRPr lang="en-US" altLang="en-US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449500" y="4530725"/>
            <a:ext cx="771525" cy="48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57" descr="Image result for person idea carto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7" y="4319670"/>
            <a:ext cx="783433" cy="82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156079" y="3064390"/>
            <a:ext cx="1584628" cy="827863"/>
            <a:chOff x="5508269" y="5403271"/>
            <a:chExt cx="1954849" cy="1021279"/>
          </a:xfrm>
        </p:grpSpPr>
        <p:pic>
          <p:nvPicPr>
            <p:cNvPr id="22" name="Picture 6" descr="Image result for shooting an arrow carto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91" t="2412" r="5559" b="5495"/>
            <a:stretch/>
          </p:blipFill>
          <p:spPr bwMode="auto">
            <a:xfrm>
              <a:off x="5508269" y="5403271"/>
              <a:ext cx="588009" cy="102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7121097" y="5462646"/>
              <a:ext cx="342021" cy="64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91050"/>
              </p:ext>
            </p:extLst>
          </p:nvPr>
        </p:nvGraphicFramePr>
        <p:xfrm>
          <a:off x="6932697" y="2395930"/>
          <a:ext cx="1935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2" name="Equation" r:id="rId17" imgW="838080" imgH="241200" progId="Equation.3">
                  <p:embed/>
                </p:oleObj>
              </mc:Choice>
              <mc:Fallback>
                <p:oleObj name="Equation" r:id="rId17" imgW="83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97" y="2395930"/>
                        <a:ext cx="1935163" cy="5556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7840839" y="1552071"/>
            <a:ext cx="724433" cy="759882"/>
            <a:chOff x="1426403" y="2216784"/>
            <a:chExt cx="724433" cy="759882"/>
          </a:xfrm>
        </p:grpSpPr>
        <p:pic>
          <p:nvPicPr>
            <p:cNvPr id="26" name="Picture 8" descr="Image result for bullseye cartoon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71199" b="43531"/>
            <a:stretch/>
          </p:blipFill>
          <p:spPr bwMode="auto">
            <a:xfrm flipV="1">
              <a:off x="1748546" y="2216784"/>
              <a:ext cx="402290" cy="75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2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t="-13431" r="7646" b="13431"/>
            <a:stretch/>
          </p:blipFill>
          <p:spPr bwMode="auto">
            <a:xfrm rot="20192761" flipH="1">
              <a:off x="1426403" y="2384572"/>
              <a:ext cx="320040" cy="23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58880"/>
              </p:ext>
            </p:extLst>
          </p:nvPr>
        </p:nvGraphicFramePr>
        <p:xfrm>
          <a:off x="7838182" y="3207910"/>
          <a:ext cx="352425" cy="54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3" name="Equation" r:id="rId20" imgW="152280" imgH="228600" progId="Equation.3">
                  <p:embed/>
                </p:oleObj>
              </mc:Choice>
              <mc:Fallback>
                <p:oleObj name="Equation" r:id="rId20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182" y="3207910"/>
                        <a:ext cx="352425" cy="54082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1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ent Arrow 2"/>
          <p:cNvSpPr/>
          <p:nvPr/>
        </p:nvSpPr>
        <p:spPr>
          <a:xfrm rot="5400000">
            <a:off x="6412270" y="1078737"/>
            <a:ext cx="372723" cy="178318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669"/>
              </p:ext>
            </p:extLst>
          </p:nvPr>
        </p:nvGraphicFramePr>
        <p:xfrm>
          <a:off x="3446463" y="1560513"/>
          <a:ext cx="2116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4" name="Equation" r:id="rId22" imgW="914400" imgH="228600" progId="Equation.3">
                  <p:embed/>
                </p:oleObj>
              </mc:Choice>
              <mc:Fallback>
                <p:oleObj name="Equation" r:id="rId22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560513"/>
                        <a:ext cx="2116137" cy="52546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6614679" y="1993749"/>
            <a:ext cx="2386940" cy="20752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flipH="1" flipV="1">
            <a:off x="6482231" y="3960577"/>
            <a:ext cx="1074840" cy="859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67709</TotalTime>
  <Words>7630</Words>
  <Application>Microsoft Office PowerPoint</Application>
  <PresentationFormat>On-screen Show (4:3)</PresentationFormat>
  <Paragraphs>1637</Paragraphs>
  <Slides>137</Slides>
  <Notes>1</Notes>
  <HiddenSlides>17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137</vt:i4>
      </vt:variant>
    </vt:vector>
  </HeadingPairs>
  <TitlesOfParts>
    <vt:vector size="148" baseType="lpstr">
      <vt:lpstr>Arial</vt:lpstr>
      <vt:lpstr>Calibri</vt:lpstr>
      <vt:lpstr>Cambria Math</vt:lpstr>
      <vt:lpstr>Comic Sans MS</vt:lpstr>
      <vt:lpstr>Symbol</vt:lpstr>
      <vt:lpstr>Times</vt:lpstr>
      <vt:lpstr>Times New Roman</vt:lpstr>
      <vt:lpstr>Wingdings</vt:lpstr>
      <vt:lpstr>Office Theme</vt:lpstr>
      <vt:lpstr>Equation</vt:lpstr>
      <vt:lpstr>Photo Editor Photo</vt:lpstr>
      <vt:lpstr>Machine Learning for Signal Processing Predicting and Estimation from Time Series</vt:lpstr>
      <vt:lpstr>Preliminaries : P(y|x) for Gaussian</vt:lpstr>
      <vt:lpstr>Preliminaries : P(y|x) for Gaussian</vt:lpstr>
      <vt:lpstr>Preliminaries : P(y|x) for Gaussian</vt:lpstr>
      <vt:lpstr>Preliminaries : P(y|x) for Gaussian</vt:lpstr>
      <vt:lpstr>Preliminaries : P(y|x) for Gaussian</vt:lpstr>
      <vt:lpstr>Preliminaries : P(y|x) for Gaussian</vt:lpstr>
      <vt:lpstr>Preliminaries : P(y|x) for Gaussian</vt:lpstr>
      <vt:lpstr>Background: Sum of Gaussian RVs</vt:lpstr>
      <vt:lpstr>Background: Sum of Gaussian RVs</vt:lpstr>
      <vt:lpstr>Background: Sum of Gaussian RVs</vt:lpstr>
      <vt:lpstr>Background: Sum of Gaussian RVs</vt:lpstr>
      <vt:lpstr>Background: Joint Prob. of O and S</vt:lpstr>
      <vt:lpstr>Preliminaries : Conditional of S given O: P(S|O)</vt:lpstr>
      <vt:lpstr>The little parable</vt:lpstr>
      <vt:lpstr>Kidnapped!</vt:lpstr>
      <vt:lpstr>What we know</vt:lpstr>
      <vt:lpstr>What else we know</vt:lpstr>
      <vt:lpstr>The Model!</vt:lpstr>
      <vt:lpstr>Estimating the state at T = 0-</vt:lpstr>
      <vt:lpstr>The first observation: T=0</vt:lpstr>
      <vt:lpstr>The first observation: T=0</vt:lpstr>
      <vt:lpstr>The first observation: T=0</vt:lpstr>
      <vt:lpstr>Estimating state after at observing x0</vt:lpstr>
      <vt:lpstr>The Posterior</vt:lpstr>
      <vt:lpstr>Estimating the state at T = 0+</vt:lpstr>
      <vt:lpstr>Predicting the state at T=1</vt:lpstr>
      <vt:lpstr>Predicting the state at T = 1</vt:lpstr>
      <vt:lpstr>Updating after the observation at T=1</vt:lpstr>
      <vt:lpstr>Updating after the observation at T=1</vt:lpstr>
      <vt:lpstr>The second observation: T=1</vt:lpstr>
      <vt:lpstr>Estimating state after at observing x1</vt:lpstr>
      <vt:lpstr>The Posterior at T = 1</vt:lpstr>
      <vt:lpstr>Estimating the state at T = 1+</vt:lpstr>
      <vt:lpstr>Overall Process</vt:lpstr>
      <vt:lpstr>Overall procedure</vt:lpstr>
      <vt:lpstr>Comparison to Forward Algorithm</vt:lpstr>
      <vt:lpstr>Decomposing the Algorithm</vt:lpstr>
      <vt:lpstr>Estimating a Unique state</vt:lpstr>
      <vt:lpstr>Estimating the state</vt:lpstr>
      <vt:lpstr>Predicting the next observation</vt:lpstr>
      <vt:lpstr>Predicting the next observation</vt:lpstr>
      <vt:lpstr>Difference from Viterbi decoding</vt:lpstr>
      <vt:lpstr>A continuous state model</vt:lpstr>
      <vt:lpstr>Tracking and Prediction: The wind and the target</vt:lpstr>
      <vt:lpstr>The real-valued state model</vt:lpstr>
      <vt:lpstr>States are still “hidden”</vt:lpstr>
      <vt:lpstr>Statistical Prediction and Estimation</vt:lpstr>
      <vt:lpstr>Prediction and update at t = 0</vt:lpstr>
      <vt:lpstr>Prediction and update at t = 0</vt:lpstr>
      <vt:lpstr>The observation probability: P(o|s)</vt:lpstr>
      <vt:lpstr>The observation probability</vt:lpstr>
      <vt:lpstr>Predicting the next state at t=1</vt:lpstr>
      <vt:lpstr>And moving on</vt:lpstr>
      <vt:lpstr>Discrete vs. Continuous state systems</vt:lpstr>
      <vt:lpstr>Discrete vs. Continuous State Systems</vt:lpstr>
      <vt:lpstr>Discrete vs. Continuous State Systems</vt:lpstr>
      <vt:lpstr>Special case: Linear Gaussian model</vt:lpstr>
      <vt:lpstr>Linear model example The wind and the target</vt:lpstr>
      <vt:lpstr>Model Parameters:  The initial state probability</vt:lpstr>
      <vt:lpstr>Model Parameters: The observation probability</vt:lpstr>
      <vt:lpstr>Model Parameters: State transition probability</vt:lpstr>
      <vt:lpstr>Continuous state systems</vt:lpstr>
      <vt:lpstr>Continuous state systems</vt:lpstr>
      <vt:lpstr>Model Parameters:  The initial state probability</vt:lpstr>
      <vt:lpstr>Continuous state systems</vt:lpstr>
      <vt:lpstr>Continuous state systems</vt:lpstr>
      <vt:lpstr>Recap: Conditional of S given O: P(S|O) for Gaussian RVs</vt:lpstr>
      <vt:lpstr>Recap: Conditional of S given O: P(S|O) for Gaussian RVs</vt:lpstr>
      <vt:lpstr>Recap: Conditional of S given O: P(S|O) for Gaussian RVs</vt:lpstr>
      <vt:lpstr>Continuous state systems</vt:lpstr>
      <vt:lpstr>Continuous state systems</vt:lpstr>
      <vt:lpstr>Continuous state systems</vt:lpstr>
      <vt:lpstr>Introducting shorthand notation</vt:lpstr>
      <vt:lpstr>Introducting shorthand notation</vt:lpstr>
      <vt:lpstr>Continuous state systems</vt:lpstr>
      <vt:lpstr>Continuous state systems</vt:lpstr>
      <vt:lpstr>The prediction equation</vt:lpstr>
      <vt:lpstr>The Prediction Equation</vt:lpstr>
      <vt:lpstr>Continuous state systems</vt:lpstr>
      <vt:lpstr>More shorthand notation</vt:lpstr>
      <vt:lpstr>Continuous state systems</vt:lpstr>
      <vt:lpstr>Continuous state systems</vt:lpstr>
      <vt:lpstr>Continuous state systems</vt:lpstr>
      <vt:lpstr>Continuous state systems</vt:lpstr>
      <vt:lpstr>Gaussian Continuous State  Linear Systems</vt:lpstr>
      <vt:lpstr>Gaussian Continuous State  Linear Systems</vt:lpstr>
      <vt:lpstr>Gaussian Continuous State  Linear Systems</vt:lpstr>
      <vt:lpstr>The Kalman filter</vt:lpstr>
      <vt:lpstr>Explaining the Kalman Filter</vt:lpstr>
      <vt:lpstr>The Kalman filter</vt:lpstr>
      <vt:lpstr>The Kalman filter</vt:lpstr>
      <vt:lpstr>The Kalman filter</vt:lpstr>
      <vt:lpstr>The Kalman filter</vt:lpstr>
      <vt:lpstr>MAP Recap (for Gaussians)</vt:lpstr>
      <vt:lpstr>MAP Recap: For Gaussians</vt:lpstr>
      <vt:lpstr>The Kalman filter</vt:lpstr>
      <vt:lpstr>The Kalman filter</vt:lpstr>
      <vt:lpstr>The Kalman filter</vt:lpstr>
      <vt:lpstr>The Kalman filter</vt:lpstr>
      <vt:lpstr>The Kalman filter</vt:lpstr>
      <vt:lpstr>The Kalman Filter</vt:lpstr>
      <vt:lpstr>Kalman filter contd.</vt:lpstr>
      <vt:lpstr>Defining the parameters</vt:lpstr>
      <vt:lpstr>Parameters</vt:lpstr>
      <vt:lpstr>Problems</vt:lpstr>
      <vt:lpstr>Linear Gaussian Model</vt:lpstr>
      <vt:lpstr>Problems</vt:lpstr>
      <vt:lpstr>The problem with non-linear functions</vt:lpstr>
      <vt:lpstr>The problem with nonlinearity</vt:lpstr>
      <vt:lpstr>Example: a simple nonlinearity</vt:lpstr>
      <vt:lpstr>Example: a simple nonlinearity</vt:lpstr>
      <vt:lpstr>Example: At T=0.</vt:lpstr>
      <vt:lpstr>UPDATE: At T=0.</vt:lpstr>
      <vt:lpstr>Prediction for T = 1</vt:lpstr>
      <vt:lpstr>Update at T=1 and later</vt:lpstr>
      <vt:lpstr>The State prediction Equation</vt:lpstr>
      <vt:lpstr>Simplifying the problem: Linearize</vt:lpstr>
      <vt:lpstr>Simplifying the problem: Linearize</vt:lpstr>
      <vt:lpstr>Simplifying the problem: Linearize</vt:lpstr>
      <vt:lpstr>Simplifying the problem: Linearize</vt:lpstr>
      <vt:lpstr>Linearizing the observation function</vt:lpstr>
      <vt:lpstr>Most probability is in the low-error region</vt:lpstr>
      <vt:lpstr>Linearizing the observation function</vt:lpstr>
      <vt:lpstr>The state equation?</vt:lpstr>
      <vt:lpstr>Linearized System</vt:lpstr>
      <vt:lpstr>The Extended Kalman filter</vt:lpstr>
      <vt:lpstr>The Extended Kalman filter</vt:lpstr>
      <vt:lpstr>The Extended Kalman filter</vt:lpstr>
      <vt:lpstr>The Extended Kalman filter</vt:lpstr>
      <vt:lpstr>The Extended Kalman filter</vt:lpstr>
      <vt:lpstr>The Extended Kalman filter</vt:lpstr>
      <vt:lpstr>The Extended Kalman filter</vt:lpstr>
      <vt:lpstr>The Extended Kalman filter</vt:lpstr>
      <vt:lpstr>EKFs</vt:lpstr>
      <vt:lpstr>EKFs have limitations</vt:lpstr>
      <vt:lpstr>Conclusions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Basics</dc:title>
  <dc:creator>Bhiksha Raj</dc:creator>
  <cp:lastModifiedBy>Bhiksha Raj</cp:lastModifiedBy>
  <cp:revision>515</cp:revision>
  <dcterms:created xsi:type="dcterms:W3CDTF">2009-06-18T09:28:00Z</dcterms:created>
  <dcterms:modified xsi:type="dcterms:W3CDTF">2020-11-24T19:58:52Z</dcterms:modified>
</cp:coreProperties>
</file>