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64c9ca38c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64c9ca38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64c9ca38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64c9ca38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64c9ca38c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64c9ca38c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64c9ca38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64c9ca38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64c9ca38c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64c9ca38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ad45e8d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ad45e8d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types of stationarity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ad45e8d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ad45e8d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may not violate any assumptions that we made during analysis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e37e270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e37e270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ad45e8d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ad45e8d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60a7bf8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60a7bf8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64c9ca38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64c9ca38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f86f6cd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f86f6cd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60a7bf8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60a7bf8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60a7bf8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60a7bf8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aed0bb8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aed0bb8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60a7bf8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60a7bf8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64c9ca38c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64c9ca38c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60a7bf8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60a7bf8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60a7bf8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60a7bf8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aed0bb8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6aed0bb8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</a:t>
            </a:r>
            <a:r>
              <a:rPr lang="en"/>
              <a:t>inverse of Xt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60a7bf8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60a7bf8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with markov processes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64c9ca38c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64c9ca38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aed0bb8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6aed0bb8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60a7bf81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60a7bf81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60a7bf8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60a7bf8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aed0bb8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aed0bb8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60a7bf8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60a7bf8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ed7d97f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6ed7d97f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ed7d97f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ed7d97f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ed7d97f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ed7d97f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60a7bf81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60a7bf8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ed7d97f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6ed7d97f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60a7bf8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60a7bf8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60a7bf8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660a7bf8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64c9ca38c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64c9ca38c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60a7bf81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60a7bf81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f86f6c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f86f6c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0edc060b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70edc060b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aed0bb8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6aed0bb8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660a7bf81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660a7bf81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f86f6cd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f86f6cd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f86f6cd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f86f6cd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f86f6cd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f86f6cd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d45e8d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ad45e8d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</a:t>
            </a:r>
            <a:r>
              <a:rPr lang="en"/>
              <a:t>forecasting</a:t>
            </a:r>
            <a:r>
              <a:rPr lang="en"/>
              <a:t>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f86f6cd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f86f6cd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f86f6cd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6f86f6cd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f86f6cd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f86f6cd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64c9ca38c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764c9ca38c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f86f6cd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f86f6cd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f86f6cd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6f86f6cd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660a7bf81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660a7bf81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60a7bf81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60a7bf81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0d2c44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0d2c44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60a7bf81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60a7bf81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64c9ca38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64c9ca38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0d2c440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0d2c440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extension of i</a:t>
            </a:r>
            <a:r>
              <a:rPr baseline="30000" lang="en"/>
              <a:t>th</a:t>
            </a:r>
            <a:r>
              <a:rPr lang="en"/>
              <a:t> power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660a7bf81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660a7bf81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660a7bf81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660a7bf81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70d2c440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70d2c440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70d2c440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70d2c440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0d2c440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70d2c440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64c9ca38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64c9ca38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64c9ca38c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64c9ca38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64c9ca38c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64c9ca38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challenges in forecasting and how stationary processes are helpful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series prediction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Prakarsh Yadav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assumption is looking good now and we are even happier!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we are getting tired of data collection.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this understanding, can we forecast the next measurements?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00" y="1566050"/>
            <a:ext cx="5916099" cy="25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predict the next 20 values but as a validation we also collect measurements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seems like we are maybe getting an outlier, but we have faith in our model and well continue with it</a:t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00" y="1442325"/>
            <a:ext cx="6846403" cy="29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get ambitious and predict the next 1000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Looks like we made an oopsie! We did not expect this to have happened.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65" y="1475274"/>
            <a:ext cx="6043075" cy="25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dial down out predictions and </a:t>
            </a:r>
            <a:r>
              <a:rPr b="1" lang="en"/>
              <a:t>measure a lot more</a:t>
            </a:r>
            <a:r>
              <a:rPr lang="en"/>
              <a:t> more before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the time series is doing its own thing and neither linear nor quadratic models would work!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 forecasting, our assumptions regarding the time series are critical!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22222"/>
                </a:solidFill>
              </a:rPr>
              <a:t>We will now discuss how to make valid assumptions and where they will hold true!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261" y="1865100"/>
            <a:ext cx="5397473" cy="23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11700" y="463450"/>
            <a:ext cx="85206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B7B7B7"/>
                </a:solidFill>
              </a:rPr>
              <a:t>Contents:</a:t>
            </a:r>
            <a:endParaRPr sz="33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Introduction to time series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Stationarity and Wold Representation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and Moving Average processes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moving average processes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Non-stationary processes</a:t>
            </a:r>
            <a:endParaRPr sz="2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Wouldn’t it be nice if the properties of time series do not change? </a:t>
            </a:r>
            <a:endParaRPr sz="222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138550" y="1017725"/>
            <a:ext cx="5661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Assume: </a:t>
            </a:r>
            <a:r>
              <a:rPr lang="en"/>
              <a:t>The time series we are measuring is being sampled from a distribution whose parameters do not change with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the process can be considered to be “</a:t>
            </a:r>
            <a:r>
              <a:rPr b="1" lang="en"/>
              <a:t>stationary</a:t>
            </a:r>
            <a:r>
              <a:rPr lang="en"/>
              <a:t>” in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 such as </a:t>
            </a:r>
            <a:r>
              <a:rPr b="1" lang="en"/>
              <a:t>mean</a:t>
            </a:r>
            <a:r>
              <a:rPr lang="en"/>
              <a:t> and </a:t>
            </a:r>
            <a:r>
              <a:rPr b="1" lang="en"/>
              <a:t>variance</a:t>
            </a:r>
            <a:r>
              <a:rPr lang="en"/>
              <a:t> are not a function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Assuming that the time series is stationary </a:t>
            </a:r>
            <a:r>
              <a:rPr lang="en"/>
              <a:t>confers</a:t>
            </a:r>
            <a:r>
              <a:rPr lang="en"/>
              <a:t> some advantages: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do not violate any statistical analysis assumptions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Law of large number and central limit theorem still apply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Easier to model and forecast such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Costco hot dog pricing, very likely it is going to be $1.5 for tomorrow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350" y="973775"/>
            <a:ext cx="3460650" cy="34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Strictly stationary time series</a:t>
            </a:r>
            <a:endParaRPr sz="222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3855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{X</a:t>
            </a:r>
            <a:r>
              <a:rPr baseline="-25000" lang="en"/>
              <a:t>t</a:t>
            </a:r>
            <a:r>
              <a:rPr lang="en"/>
              <a:t>} be a time series, and Fx is the cumulative distribution function of </a:t>
            </a:r>
            <a:r>
              <a:rPr lang="en"/>
              <a:t>{X</a:t>
            </a:r>
            <a:r>
              <a:rPr baseline="-25000" lang="en"/>
              <a:t>t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{X</a:t>
            </a:r>
            <a:r>
              <a:rPr baseline="-25000" lang="en"/>
              <a:t>t</a:t>
            </a:r>
            <a:r>
              <a:rPr lang="en"/>
              <a:t>} is strictly stationary if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Fx(x</a:t>
            </a:r>
            <a:r>
              <a:rPr b="1" baseline="-25000" lang="en"/>
              <a:t>t1</a:t>
            </a:r>
            <a:r>
              <a:rPr b="1" lang="en"/>
              <a:t>, …,x</a:t>
            </a:r>
            <a:r>
              <a:rPr b="1" baseline="-25000" lang="en"/>
              <a:t>tn</a:t>
            </a:r>
            <a:r>
              <a:rPr b="1" lang="en"/>
              <a:t>) = Fx(x</a:t>
            </a:r>
            <a:r>
              <a:rPr b="1" baseline="-25000" lang="en"/>
              <a:t>t1+𝛕</a:t>
            </a:r>
            <a:r>
              <a:rPr b="1" lang="en"/>
              <a:t>, …,x</a:t>
            </a:r>
            <a:r>
              <a:rPr b="1" baseline="-25000" lang="en"/>
              <a:t>tn+𝛕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𝜏, t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n </a:t>
            </a:r>
            <a:r>
              <a:rPr lang="en"/>
              <a:t>∈ℝ and for all n∈ℕ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the </a:t>
            </a:r>
            <a:r>
              <a:rPr b="1" lang="en"/>
              <a:t>mean</a:t>
            </a:r>
            <a:r>
              <a:rPr lang="en"/>
              <a:t> and </a:t>
            </a:r>
            <a:r>
              <a:rPr b="1" lang="en"/>
              <a:t>variance</a:t>
            </a:r>
            <a:r>
              <a:rPr lang="en"/>
              <a:t> of the time series will not change with time!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Constant function; X</a:t>
            </a:r>
            <a:r>
              <a:rPr baseline="-25000" lang="en" sz="1700"/>
              <a:t>t</a:t>
            </a:r>
            <a:r>
              <a:rPr lang="en"/>
              <a:t> = Y, for all t; X</a:t>
            </a:r>
            <a:r>
              <a:rPr baseline="-25000" lang="en" sz="1700"/>
              <a:t>t</a:t>
            </a:r>
            <a:r>
              <a:rPr lang="en"/>
              <a:t> = cos (t+Y), for all t∈ℝ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Is it useful? </a:t>
            </a:r>
            <a:r>
              <a:rPr lang="en"/>
              <a:t>(a question for later)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How far from reality is this?</a:t>
            </a:r>
            <a:r>
              <a:rPr lang="en"/>
              <a:t> (Very much so!)</a:t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Strictly stationary time series</a:t>
            </a:r>
            <a:endParaRPr sz="222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3855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 sz="1700"/>
              <a:t>t</a:t>
            </a:r>
            <a:r>
              <a:rPr lang="en"/>
              <a:t> = cos (t+10)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</a:t>
            </a:r>
            <a:r>
              <a:rPr baseline="-25000" lang="en" sz="1700"/>
              <a:t>t</a:t>
            </a:r>
            <a:r>
              <a:rPr lang="en"/>
              <a:t> = Y ; Y= 1</a:t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13" y="842325"/>
            <a:ext cx="4838769" cy="20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588" y="2810975"/>
            <a:ext cx="4838820" cy="207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2472600" y="4663225"/>
            <a:ext cx="41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Very restrictive view of the world!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N</a:t>
            </a:r>
            <a:r>
              <a:rPr baseline="30000" lang="en" sz="2220"/>
              <a:t>th</a:t>
            </a:r>
            <a:r>
              <a:rPr lang="en" sz="2220"/>
              <a:t> order</a:t>
            </a:r>
            <a:r>
              <a:rPr lang="en" sz="2220"/>
              <a:t> stationary time series</a:t>
            </a:r>
            <a:endParaRPr sz="2220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3855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{X</a:t>
            </a:r>
            <a:r>
              <a:rPr baseline="-25000" lang="en"/>
              <a:t>t</a:t>
            </a:r>
            <a:r>
              <a:rPr lang="en"/>
              <a:t>} be a time series, and Fx is the cumulative distribution function of {X</a:t>
            </a:r>
            <a:r>
              <a:rPr baseline="-25000" lang="en"/>
              <a:t>t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{X</a:t>
            </a:r>
            <a:r>
              <a:rPr baseline="-25000" lang="en"/>
              <a:t>t</a:t>
            </a:r>
            <a:r>
              <a:rPr lang="en"/>
              <a:t>} is </a:t>
            </a:r>
            <a:r>
              <a:rPr b="1" lang="en"/>
              <a:t>N</a:t>
            </a:r>
            <a:r>
              <a:rPr b="1" baseline="30000" lang="en"/>
              <a:t>th</a:t>
            </a:r>
            <a:r>
              <a:rPr b="1" lang="en"/>
              <a:t> order stationary </a:t>
            </a:r>
            <a:r>
              <a:rPr lang="en"/>
              <a:t>if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Fx(x</a:t>
            </a:r>
            <a:r>
              <a:rPr b="1" baseline="-25000" lang="en"/>
              <a:t>t1</a:t>
            </a:r>
            <a:r>
              <a:rPr b="1" lang="en"/>
              <a:t>, …,x</a:t>
            </a:r>
            <a:r>
              <a:rPr b="1" baseline="-25000" lang="en"/>
              <a:t>tn</a:t>
            </a:r>
            <a:r>
              <a:rPr b="1" lang="en"/>
              <a:t>) = Fx(x</a:t>
            </a:r>
            <a:r>
              <a:rPr b="1" baseline="-25000" lang="en"/>
              <a:t>t1+𝛕</a:t>
            </a:r>
            <a:r>
              <a:rPr b="1" lang="en"/>
              <a:t>, …,x</a:t>
            </a:r>
            <a:r>
              <a:rPr b="1" baseline="-25000" lang="en"/>
              <a:t>tn+𝛕</a:t>
            </a:r>
            <a:r>
              <a:rPr b="1"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𝜏, t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n </a:t>
            </a:r>
            <a:r>
              <a:rPr lang="en"/>
              <a:t>∈ℝ and for all </a:t>
            </a:r>
            <a:r>
              <a:rPr b="1" lang="en"/>
              <a:t>n∈ {1, …, 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the </a:t>
            </a:r>
            <a:r>
              <a:rPr b="1" lang="en"/>
              <a:t>mean</a:t>
            </a:r>
            <a:r>
              <a:rPr lang="en"/>
              <a:t> and </a:t>
            </a:r>
            <a:r>
              <a:rPr b="1" lang="en"/>
              <a:t>variance</a:t>
            </a:r>
            <a:r>
              <a:rPr lang="en"/>
              <a:t> of the time series will not change</a:t>
            </a:r>
            <a:r>
              <a:rPr b="1" lang="en"/>
              <a:t> within the time window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view: </a:t>
            </a:r>
            <a:r>
              <a:rPr b="1" lang="en"/>
              <a:t>the time series is stationary within the period we observe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some definitions in literature refer to PDF instead of CDF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further: Covariance stationary processes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weaker constraint on </a:t>
            </a:r>
            <a:r>
              <a:rPr lang="en"/>
              <a:t>stationarity</a:t>
            </a:r>
            <a:r>
              <a:rPr lang="en"/>
              <a:t> </a:t>
            </a:r>
            <a:r>
              <a:rPr lang="en"/>
              <a:t>requirement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time series </a:t>
            </a:r>
            <a:r>
              <a:rPr lang="en"/>
              <a:t>{X</a:t>
            </a:r>
            <a:r>
              <a:rPr baseline="-25000" lang="en"/>
              <a:t>t</a:t>
            </a:r>
            <a:r>
              <a:rPr lang="en"/>
              <a:t>} is Covariance stationary if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E(X</a:t>
            </a:r>
            <a:r>
              <a:rPr b="1" baseline="-25000" lang="en"/>
              <a:t>t</a:t>
            </a:r>
            <a:r>
              <a:rPr b="1" lang="en"/>
              <a:t>) = µ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Var(X</a:t>
            </a:r>
            <a:r>
              <a:rPr b="1" baseline="-25000" lang="en"/>
              <a:t>t</a:t>
            </a:r>
            <a:r>
              <a:rPr b="1" lang="en"/>
              <a:t>) = σ</a:t>
            </a:r>
            <a:r>
              <a:rPr b="1" baseline="30000" lang="en"/>
              <a:t>2</a:t>
            </a:r>
            <a:r>
              <a:rPr b="1" baseline="-25000" lang="en"/>
              <a:t>X</a:t>
            </a:r>
            <a:endParaRPr b="1"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Cov(X</a:t>
            </a:r>
            <a:r>
              <a:rPr b="1" baseline="-25000" lang="en"/>
              <a:t>t</a:t>
            </a:r>
            <a:r>
              <a:rPr b="1" lang="en"/>
              <a:t>,X</a:t>
            </a:r>
            <a:r>
              <a:rPr b="1" baseline="-25000" lang="en"/>
              <a:t>t+𝛕</a:t>
            </a:r>
            <a:r>
              <a:rPr b="1" lang="en"/>
              <a:t>) = 𝛾(𝛕)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All are </a:t>
            </a:r>
            <a:r>
              <a:rPr b="1" lang="en"/>
              <a:t>independent of 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assume covariance only depends on 𝜏 and is not a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more complex time series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63450"/>
            <a:ext cx="85206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Contents: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Introduction to time series and forecasting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Stationarity and Wold Representation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Autoregressive and Moving Average processes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Autoregressive moving average processes and forecasting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Non-stationary processes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function (ACF)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Function (ACF) of a time series is defined as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baseline="-25000" lang="en"/>
              <a:t>t,t+</a:t>
            </a:r>
            <a:r>
              <a:rPr b="1" baseline="-25000" lang="en"/>
              <a:t>𝛕</a:t>
            </a:r>
            <a:r>
              <a:rPr b="1" lang="en"/>
              <a:t> = </a:t>
            </a:r>
            <a:r>
              <a:rPr b="1" lang="en"/>
              <a:t>Cov(X</a:t>
            </a:r>
            <a:r>
              <a:rPr b="1" baseline="-25000" lang="en"/>
              <a:t>t</a:t>
            </a:r>
            <a:r>
              <a:rPr b="1" lang="en"/>
              <a:t>,X</a:t>
            </a:r>
            <a:r>
              <a:rPr b="1" baseline="-25000" lang="en"/>
              <a:t>t+𝛕</a:t>
            </a:r>
            <a:r>
              <a:rPr b="1" lang="en"/>
              <a:t>)</a:t>
            </a:r>
            <a:r>
              <a:rPr b="1" lang="en"/>
              <a:t> [√Var(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)</a:t>
            </a:r>
            <a:r>
              <a:rPr b="1" lang="en"/>
              <a:t>√Var(X</a:t>
            </a:r>
            <a:r>
              <a:rPr b="1" baseline="-25000" lang="en"/>
              <a:t>t+𝛕</a:t>
            </a:r>
            <a:r>
              <a:rPr b="1" lang="en"/>
              <a:t>)]</a:t>
            </a:r>
            <a:r>
              <a:rPr b="1" baseline="30000" lang="en"/>
              <a:t>-1</a:t>
            </a:r>
            <a:endParaRPr b="1"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Useful properties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</a:t>
            </a:r>
            <a:r>
              <a:rPr b="1" baseline="-25000" lang="en"/>
              <a:t>t,t</a:t>
            </a:r>
            <a:r>
              <a:rPr b="1" lang="en"/>
              <a:t> = Var(X</a:t>
            </a:r>
            <a:r>
              <a:rPr b="1" baseline="-25000" lang="en"/>
              <a:t>t</a:t>
            </a:r>
            <a:r>
              <a:rPr b="1"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covariance stationary processes, </a:t>
            </a:r>
            <a:r>
              <a:rPr b="1" lang="en"/>
              <a:t>R</a:t>
            </a:r>
            <a:r>
              <a:rPr b="1" baseline="-25000" lang="en"/>
              <a:t>t,t+𝛕</a:t>
            </a:r>
            <a:r>
              <a:rPr b="1" lang="en"/>
              <a:t> = R</a:t>
            </a:r>
            <a:r>
              <a:rPr b="1" baseline="-25000" lang="en"/>
              <a:t>t-𝛕, t</a:t>
            </a:r>
            <a:r>
              <a:rPr b="1" lang="en"/>
              <a:t>,</a:t>
            </a:r>
            <a:r>
              <a:rPr lang="en"/>
              <a:t>i.e. </a:t>
            </a:r>
            <a:r>
              <a:rPr b="1" lang="en"/>
              <a:t>ACF is a function of 𝛕 only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covariance stationary processes,</a:t>
            </a:r>
            <a:r>
              <a:rPr b="1" lang="en"/>
              <a:t>Cov(X</a:t>
            </a:r>
            <a:r>
              <a:rPr b="1" baseline="-25000" lang="en"/>
              <a:t>t</a:t>
            </a:r>
            <a:r>
              <a:rPr b="1" lang="en"/>
              <a:t>,X</a:t>
            </a:r>
            <a:r>
              <a:rPr b="1" baseline="-25000" lang="en"/>
              <a:t>t+𝛕</a:t>
            </a:r>
            <a:r>
              <a:rPr b="1" lang="en"/>
              <a:t>) = Cov(X</a:t>
            </a:r>
            <a:r>
              <a:rPr b="1" baseline="-25000" lang="en"/>
              <a:t>t-𝛕</a:t>
            </a:r>
            <a:r>
              <a:rPr b="1" lang="en"/>
              <a:t>,X</a:t>
            </a:r>
            <a:r>
              <a:rPr b="1" baseline="-25000" lang="en"/>
              <a:t>t</a:t>
            </a:r>
            <a:r>
              <a:rPr b="1"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Stationary time series are convenient to work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parameter discovery and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Existing literature and methodologies that </a:t>
            </a:r>
            <a:r>
              <a:rPr lang="en"/>
              <a:t>readily</a:t>
            </a:r>
            <a:r>
              <a:rPr lang="en"/>
              <a:t> </a:t>
            </a:r>
            <a:r>
              <a:rPr lang="en"/>
              <a:t>translates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reasonable compromise between what is (real data) and what we can work with (our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interesting perspective,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informed and less </a:t>
            </a:r>
            <a:r>
              <a:rPr lang="en"/>
              <a:t>constrained</a:t>
            </a:r>
            <a:r>
              <a:rPr lang="en"/>
              <a:t> stationary model we have, the less deviation it will have from the real 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Example, in case of stock prices,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Case 1</a:t>
            </a:r>
            <a:r>
              <a:rPr lang="en"/>
              <a:t>: The future price is the running mean of previous price and plus stochastic noise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Case 2</a:t>
            </a:r>
            <a:r>
              <a:rPr lang="en"/>
              <a:t>: </a:t>
            </a:r>
            <a:r>
              <a:rPr lang="en"/>
              <a:t>The future price is multivariate (depends on previous prices, profits, geopolitical scenario, etc.) and what is still unknown is stochastic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either of the models perfectly accurate? </a:t>
            </a:r>
            <a:r>
              <a:rPr b="1" lang="en"/>
              <a:t>NO!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one better than the other? </a:t>
            </a:r>
            <a:r>
              <a:rPr b="1" lang="en"/>
              <a:t>YES!</a:t>
            </a:r>
            <a:endParaRPr b="1"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</a:t>
            </a:r>
            <a:r>
              <a:rPr lang="en"/>
              <a:t>tationarity?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view the world: Wold Representation theorem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zero-mean covariance </a:t>
            </a:r>
            <a:r>
              <a:rPr lang="en"/>
              <a:t>stationary time series {X</a:t>
            </a:r>
            <a:r>
              <a:rPr baseline="-25000" lang="en"/>
              <a:t>t</a:t>
            </a:r>
            <a:r>
              <a:rPr lang="en"/>
              <a:t>} can be decomposed as the sum of two time series, one deterministic and one stochastic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V</a:t>
            </a:r>
            <a:r>
              <a:rPr b="1" baseline="-25000" lang="en"/>
              <a:t>t</a:t>
            </a:r>
            <a:r>
              <a:rPr b="1" lang="en"/>
              <a:t> + S</a:t>
            </a:r>
            <a:r>
              <a:rPr b="1" baseline="-25000" lang="en"/>
              <a:t>t</a:t>
            </a:r>
            <a:endParaRPr b="1"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{</a:t>
            </a:r>
            <a:r>
              <a:rPr lang="en"/>
              <a:t>V</a:t>
            </a:r>
            <a:r>
              <a:rPr baseline="-25000" lang="en"/>
              <a:t>t</a:t>
            </a:r>
            <a:r>
              <a:rPr lang="en"/>
              <a:t>} a </a:t>
            </a:r>
            <a:r>
              <a:rPr b="1" lang="en"/>
              <a:t>linear deterministic process</a:t>
            </a:r>
            <a:r>
              <a:rPr lang="en"/>
              <a:t>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linear combination of of previous values of V</a:t>
            </a:r>
            <a:r>
              <a:rPr baseline="-25000" lang="en"/>
              <a:t>t</a:t>
            </a:r>
            <a:r>
              <a:rPr lang="en"/>
              <a:t>, with constant coefficients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baseline="-25000" lang="en"/>
              <a:t>t</a:t>
            </a:r>
            <a:r>
              <a:rPr lang="en"/>
              <a:t> is an </a:t>
            </a:r>
            <a:r>
              <a:rPr b="1" lang="en"/>
              <a:t>infinite moving average</a:t>
            </a:r>
            <a:r>
              <a:rPr lang="en"/>
              <a:t> process of error terms (stochastic)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</a:t>
            </a:r>
            <a:r>
              <a:rPr b="1" baseline="-25000" lang="en"/>
              <a:t>t</a:t>
            </a:r>
            <a:r>
              <a:rPr b="1" lang="en"/>
              <a:t> = ∑</a:t>
            </a:r>
            <a:r>
              <a:rPr b="1" baseline="30000" lang="en"/>
              <a:t>∞</a:t>
            </a:r>
            <a:r>
              <a:rPr b="1" baseline="-25000" lang="en"/>
              <a:t>i=0</a:t>
            </a:r>
            <a:r>
              <a:rPr b="1" lang="en"/>
              <a:t>𝜓</a:t>
            </a:r>
            <a:r>
              <a:rPr b="1" baseline="-25000" lang="en"/>
              <a:t>i</a:t>
            </a:r>
            <a:r>
              <a:rPr b="1" lang="en"/>
              <a:t>η</a:t>
            </a:r>
            <a:r>
              <a:rPr b="1" baseline="-25000" lang="en"/>
              <a:t>t-i</a:t>
            </a:r>
            <a:endParaRPr b="1"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𝜓 </a:t>
            </a:r>
            <a:r>
              <a:rPr lang="en"/>
              <a:t>is the moving average weights, and </a:t>
            </a:r>
            <a:r>
              <a:rPr b="1" lang="en"/>
              <a:t>{η</a:t>
            </a:r>
            <a:r>
              <a:rPr b="1" baseline="-25000" lang="en"/>
              <a:t>t</a:t>
            </a:r>
            <a:r>
              <a:rPr b="1" lang="en"/>
              <a:t>}</a:t>
            </a:r>
            <a:r>
              <a:rPr lang="en"/>
              <a:t> is the linear white noise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Named after Herman Wold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Wold Representation theorem: Properties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</a:t>
            </a:r>
            <a:r>
              <a:rPr b="1" lang="en"/>
              <a:t>= V</a:t>
            </a:r>
            <a:r>
              <a:rPr b="1" baseline="-25000" lang="en"/>
              <a:t>t</a:t>
            </a:r>
            <a:r>
              <a:rPr b="1" lang="en"/>
              <a:t> + S</a:t>
            </a:r>
            <a:r>
              <a:rPr b="1" baseline="-25000" lang="en"/>
              <a:t>t</a:t>
            </a:r>
            <a:endParaRPr b="1"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baseline="-25000" lang="en"/>
              <a:t>t</a:t>
            </a:r>
            <a:r>
              <a:rPr b="1" lang="en"/>
              <a:t> = ∑</a:t>
            </a:r>
            <a:r>
              <a:rPr b="1" baseline="30000" lang="en"/>
              <a:t>∞</a:t>
            </a:r>
            <a:r>
              <a:rPr b="1" baseline="-25000" lang="en"/>
              <a:t>i=0</a:t>
            </a:r>
            <a:r>
              <a:rPr b="1" lang="en"/>
              <a:t>𝜓</a:t>
            </a:r>
            <a:r>
              <a:rPr b="1" baseline="-25000" lang="en"/>
              <a:t>i</a:t>
            </a:r>
            <a:r>
              <a:rPr b="1" lang="en"/>
              <a:t>η</a:t>
            </a:r>
            <a:r>
              <a:rPr b="1" baseline="-25000" lang="en"/>
              <a:t>t-i</a:t>
            </a:r>
            <a:endParaRPr b="1" baseline="-25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Weights are stable, 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-25000" lang="en"/>
              <a:t>i</a:t>
            </a:r>
            <a:r>
              <a:rPr baseline="30000" lang="en"/>
              <a:t>2</a:t>
            </a:r>
            <a:r>
              <a:rPr baseline="-25000" lang="en"/>
              <a:t> </a:t>
            </a:r>
            <a:r>
              <a:rPr lang="en"/>
              <a:t>&lt;∞ (square summable)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Conventionally, 𝜓</a:t>
            </a:r>
            <a:r>
              <a:rPr baseline="-25000" lang="en"/>
              <a:t>0 </a:t>
            </a:r>
            <a:r>
              <a:rPr lang="en"/>
              <a:t>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White noise </a:t>
            </a:r>
            <a:r>
              <a:rPr b="1" lang="en"/>
              <a:t>{η</a:t>
            </a:r>
            <a:r>
              <a:rPr b="1" baseline="-25000" lang="en"/>
              <a:t>t</a:t>
            </a:r>
            <a:r>
              <a:rPr b="1" lang="en"/>
              <a:t>}~ iid N(0,σ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lang="en"/>
              <a:t> has, </a:t>
            </a:r>
            <a:r>
              <a:rPr lang="en"/>
              <a:t>E(η</a:t>
            </a:r>
            <a:r>
              <a:rPr baseline="-25000" lang="en"/>
              <a:t>t</a:t>
            </a:r>
            <a:r>
              <a:rPr lang="en"/>
              <a:t>) = 0, E(η</a:t>
            </a:r>
            <a:r>
              <a:rPr baseline="-25000" lang="en"/>
              <a:t>t</a:t>
            </a:r>
            <a:r>
              <a:rPr baseline="30000" lang="en"/>
              <a:t>2</a:t>
            </a:r>
            <a:r>
              <a:rPr lang="en"/>
              <a:t>) = σ</a:t>
            </a:r>
            <a:r>
              <a:rPr baseline="30000" lang="en"/>
              <a:t>2</a:t>
            </a:r>
            <a:r>
              <a:rPr lang="en"/>
              <a:t>, E(η</a:t>
            </a:r>
            <a:r>
              <a:rPr baseline="-25000" lang="en"/>
              <a:t>t</a:t>
            </a:r>
            <a:r>
              <a:rPr lang="en"/>
              <a:t>η</a:t>
            </a:r>
            <a:r>
              <a:rPr baseline="-25000" lang="en"/>
              <a:t>s</a:t>
            </a:r>
            <a:r>
              <a:rPr lang="en"/>
              <a:t>) = 0,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White noise </a:t>
            </a:r>
            <a:r>
              <a:rPr b="1" lang="en"/>
              <a:t>{η</a:t>
            </a:r>
            <a:r>
              <a:rPr b="1" baseline="-25000" lang="en"/>
              <a:t>t</a:t>
            </a:r>
            <a:r>
              <a:rPr b="1" lang="en"/>
              <a:t>}</a:t>
            </a:r>
            <a:r>
              <a:rPr lang="en"/>
              <a:t> is uncorrelated with {V</a:t>
            </a:r>
            <a:r>
              <a:rPr baseline="-25000" lang="en"/>
              <a:t>t</a:t>
            </a:r>
            <a:r>
              <a:rPr lang="en"/>
              <a:t>}, E(η</a:t>
            </a:r>
            <a:r>
              <a:rPr baseline="-25000" lang="en"/>
              <a:t>t</a:t>
            </a:r>
            <a:r>
              <a:rPr lang="en"/>
              <a:t>V</a:t>
            </a:r>
            <a:r>
              <a:rPr baseline="-25000" lang="en"/>
              <a:t>s</a:t>
            </a:r>
            <a:r>
              <a:rPr lang="en"/>
              <a:t>) = 0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Wold R</a:t>
            </a:r>
            <a:r>
              <a:rPr lang="en"/>
              <a:t>epresentation theorem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representation useful?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just modelled a time series,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lang="en"/>
              <a:t>, as a sum of two linear variables!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estimate the variables!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forms the basis of moving average (MA)  and autoregressive (AR) models to explain time series (discussed later)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MA(∞) and AR(∞)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It needs infinite number of parameters to represent the time series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they decay rapidly in practice</a:t>
            </a:r>
            <a:endParaRPr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" type="subTitle"/>
          </p:nvPr>
        </p:nvSpPr>
        <p:spPr>
          <a:xfrm>
            <a:off x="311700" y="463450"/>
            <a:ext cx="85206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B7B7B7"/>
                </a:solidFill>
              </a:rPr>
              <a:t>Contents:</a:t>
            </a:r>
            <a:endParaRPr sz="33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Introduction to time series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Stationarity and Wold Representation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Autoregressive and Moving Average processes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moving average processes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Non-stationary processes</a:t>
            </a:r>
            <a:endParaRPr sz="2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lag operator L() shifts a time series back by one time increment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Basically, a short hand to manipulate time series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{X</a:t>
            </a:r>
            <a:r>
              <a:rPr baseline="-25000" lang="en"/>
              <a:t>t</a:t>
            </a:r>
            <a:r>
              <a:rPr lang="en"/>
              <a:t>}, L(X</a:t>
            </a:r>
            <a:r>
              <a:rPr baseline="-25000" lang="en"/>
              <a:t>t</a:t>
            </a:r>
            <a:r>
              <a:rPr lang="en"/>
              <a:t>) = X</a:t>
            </a:r>
            <a:r>
              <a:rPr baseline="-25000" lang="en"/>
              <a:t>t-1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also have different orders of lag operator,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recursive application L(L(X</a:t>
            </a:r>
            <a:r>
              <a:rPr baseline="-25000" lang="en"/>
              <a:t>t</a:t>
            </a:r>
            <a:r>
              <a:rPr lang="en"/>
              <a:t>)= </a:t>
            </a:r>
            <a:r>
              <a:rPr lang="en"/>
              <a:t>L</a:t>
            </a:r>
            <a:r>
              <a:rPr baseline="30000" lang="en"/>
              <a:t>2</a:t>
            </a:r>
            <a:r>
              <a:rPr lang="en"/>
              <a:t>(X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baseline="30000" lang="en"/>
              <a:t>0</a:t>
            </a:r>
            <a:r>
              <a:rPr lang="en"/>
              <a:t>(X</a:t>
            </a:r>
            <a:r>
              <a:rPr baseline="-25000" lang="en"/>
              <a:t>t</a:t>
            </a:r>
            <a:r>
              <a:rPr lang="en"/>
              <a:t>) = X</a:t>
            </a:r>
            <a:r>
              <a:rPr baseline="-25000" lang="en"/>
              <a:t>t</a:t>
            </a:r>
            <a:r>
              <a:rPr lang="en"/>
              <a:t>; L</a:t>
            </a:r>
            <a:r>
              <a:rPr baseline="30000" lang="en"/>
              <a:t>1</a:t>
            </a:r>
            <a:r>
              <a:rPr lang="en"/>
              <a:t>(X</a:t>
            </a:r>
            <a:r>
              <a:rPr baseline="-25000" lang="en"/>
              <a:t>t</a:t>
            </a:r>
            <a:r>
              <a:rPr lang="en"/>
              <a:t>) = X</a:t>
            </a:r>
            <a:r>
              <a:rPr baseline="-25000" lang="en"/>
              <a:t>t-1</a:t>
            </a:r>
            <a:r>
              <a:rPr lang="en"/>
              <a:t>; L</a:t>
            </a:r>
            <a:r>
              <a:rPr baseline="30000" lang="en"/>
              <a:t>2</a:t>
            </a:r>
            <a:r>
              <a:rPr lang="en"/>
              <a:t>(X</a:t>
            </a:r>
            <a:r>
              <a:rPr baseline="-25000" lang="en"/>
              <a:t>t</a:t>
            </a:r>
            <a:r>
              <a:rPr lang="en"/>
              <a:t>) = X</a:t>
            </a:r>
            <a:r>
              <a:rPr baseline="-25000" lang="en"/>
              <a:t>t-2</a:t>
            </a:r>
            <a:r>
              <a:rPr lang="en"/>
              <a:t>; …; L</a:t>
            </a:r>
            <a:r>
              <a:rPr baseline="30000" lang="en"/>
              <a:t>n</a:t>
            </a:r>
            <a:r>
              <a:rPr lang="en"/>
              <a:t>(X</a:t>
            </a:r>
            <a:r>
              <a:rPr baseline="-25000" lang="en"/>
              <a:t>t</a:t>
            </a:r>
            <a:r>
              <a:rPr lang="en"/>
              <a:t>) = X</a:t>
            </a:r>
            <a:r>
              <a:rPr baseline="-25000" lang="en"/>
              <a:t>t-n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Inverse also exists,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</a:t>
            </a:r>
            <a:r>
              <a:rPr baseline="30000" lang="en"/>
              <a:t>-n</a:t>
            </a:r>
            <a:r>
              <a:rPr lang="en"/>
              <a:t>(X</a:t>
            </a:r>
            <a:r>
              <a:rPr baseline="-25000" lang="en"/>
              <a:t>t</a:t>
            </a:r>
            <a:r>
              <a:rPr lang="en"/>
              <a:t>) = X</a:t>
            </a:r>
            <a:r>
              <a:rPr baseline="-25000" lang="en"/>
              <a:t>t+n</a:t>
            </a:r>
            <a:endParaRPr/>
          </a:p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slight </a:t>
            </a:r>
            <a:r>
              <a:rPr lang="en"/>
              <a:t>detour to Lag operator	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Wold </a:t>
            </a:r>
            <a:r>
              <a:rPr lang="en"/>
              <a:t>Representation theorem with Lag operator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</a:t>
            </a:r>
            <a:r>
              <a:rPr lang="en"/>
              <a:t> some notation and setup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V</a:t>
            </a:r>
            <a:r>
              <a:rPr baseline="-25000" lang="en"/>
              <a:t>t</a:t>
            </a:r>
            <a:r>
              <a:rPr lang="en"/>
              <a:t> + S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-25000" lang="en"/>
              <a:t>i</a:t>
            </a:r>
            <a:r>
              <a:rPr lang="en"/>
              <a:t>η</a:t>
            </a:r>
            <a:r>
              <a:rPr baseline="-25000" lang="en"/>
              <a:t>t-i </a:t>
            </a:r>
            <a:r>
              <a:rPr lang="en"/>
              <a:t>+ V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-25000" lang="en"/>
              <a:t>i</a:t>
            </a:r>
            <a:r>
              <a:rPr b="1" lang="en"/>
              <a:t>L</a:t>
            </a:r>
            <a:r>
              <a:rPr b="1" baseline="30000" lang="en"/>
              <a:t>i</a:t>
            </a:r>
            <a:r>
              <a:rPr b="1" lang="en"/>
              <a:t>(η</a:t>
            </a:r>
            <a:r>
              <a:rPr b="1" baseline="-25000" lang="en"/>
              <a:t>t</a:t>
            </a:r>
            <a:r>
              <a:rPr b="1" lang="en"/>
              <a:t>)</a:t>
            </a:r>
            <a:r>
              <a:rPr baseline="-25000" lang="en"/>
              <a:t> </a:t>
            </a:r>
            <a:r>
              <a:rPr lang="en"/>
              <a:t>+ V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𝜓(L)η</a:t>
            </a:r>
            <a:r>
              <a:rPr baseline="-25000" lang="en"/>
              <a:t>t </a:t>
            </a:r>
            <a:r>
              <a:rPr lang="en"/>
              <a:t>+ V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𝜓</a:t>
            </a:r>
            <a:r>
              <a:rPr b="1" lang="en"/>
              <a:t>(L) = </a:t>
            </a:r>
            <a:r>
              <a:rPr lang="en"/>
              <a:t>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-25000" lang="en"/>
              <a:t>i</a:t>
            </a:r>
            <a:r>
              <a:rPr b="1" lang="en"/>
              <a:t>L</a:t>
            </a:r>
            <a:r>
              <a:rPr b="1" baseline="30000" lang="en"/>
              <a:t>i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Wold Representation theorem with Lag operator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assume </a:t>
            </a:r>
            <a:r>
              <a:rPr lang="en"/>
              <a:t>𝜓(L) is invertible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𝜓</a:t>
            </a:r>
            <a:r>
              <a:rPr baseline="30000" lang="en"/>
              <a:t>-1</a:t>
            </a:r>
            <a:r>
              <a:rPr lang="en"/>
              <a:t>(L) = 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30000" lang="en"/>
              <a:t>*</a:t>
            </a:r>
            <a:r>
              <a:rPr baseline="-25000" lang="en"/>
              <a:t>i</a:t>
            </a:r>
            <a:r>
              <a:rPr lang="en"/>
              <a:t>L</a:t>
            </a:r>
            <a:r>
              <a:rPr baseline="30000" lang="en"/>
              <a:t>i</a:t>
            </a:r>
            <a:r>
              <a:rPr lang="en"/>
              <a:t>, s.t.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𝜓</a:t>
            </a:r>
            <a:r>
              <a:rPr baseline="30000" lang="en"/>
              <a:t>-1</a:t>
            </a:r>
            <a:r>
              <a:rPr lang="en"/>
              <a:t>(L) 𝜓(L) = I = L</a:t>
            </a:r>
            <a:r>
              <a:rPr baseline="30000" lang="en"/>
              <a:t>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Also, we assume V</a:t>
            </a:r>
            <a:r>
              <a:rPr baseline="-25000" lang="en"/>
              <a:t>t</a:t>
            </a:r>
            <a:r>
              <a:rPr lang="en"/>
              <a:t> = 0, i.e. X</a:t>
            </a:r>
            <a:r>
              <a:rPr baseline="-25000" lang="en"/>
              <a:t>t</a:t>
            </a:r>
            <a:r>
              <a:rPr lang="en"/>
              <a:t> = X</a:t>
            </a:r>
            <a:r>
              <a:rPr baseline="-25000" lang="en"/>
              <a:t>t</a:t>
            </a:r>
            <a:r>
              <a:rPr lang="en"/>
              <a:t> - V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𝜓(L)η</a:t>
            </a:r>
            <a:r>
              <a:rPr baseline="-25000" lang="en"/>
              <a:t>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𝜓</a:t>
            </a:r>
            <a:r>
              <a:rPr baseline="30000" lang="en"/>
              <a:t>-1</a:t>
            </a:r>
            <a:r>
              <a:rPr lang="en"/>
              <a:t>(L)X</a:t>
            </a:r>
            <a:r>
              <a:rPr baseline="-25000" lang="en"/>
              <a:t>t </a:t>
            </a:r>
            <a:r>
              <a:rPr lang="en"/>
              <a:t>= 𝜓</a:t>
            </a:r>
            <a:r>
              <a:rPr baseline="30000" lang="en"/>
              <a:t>-1</a:t>
            </a:r>
            <a:r>
              <a:rPr lang="en"/>
              <a:t>(L)𝜓(L)η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if 𝜓</a:t>
            </a:r>
            <a:r>
              <a:rPr baseline="30000" lang="en"/>
              <a:t>-1</a:t>
            </a:r>
            <a:r>
              <a:rPr lang="en"/>
              <a:t>(L) exists, {X</a:t>
            </a:r>
            <a:r>
              <a:rPr baseline="-25000" lang="en"/>
              <a:t>t</a:t>
            </a:r>
            <a:r>
              <a:rPr lang="en"/>
              <a:t>} is also invertible, and can be represented as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(∑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30000" lang="en"/>
              <a:t>*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t-i</a:t>
            </a:r>
            <a:r>
              <a:rPr lang="en"/>
              <a:t>) + η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This is an </a:t>
            </a:r>
            <a:r>
              <a:rPr b="1" lang="en"/>
              <a:t>autoregressive representation</a:t>
            </a:r>
            <a:r>
              <a:rPr lang="en"/>
              <a:t> of X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time series has persistence?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future measurements are dependent on the previous measurement, s.t. they can be described as a function of </a:t>
            </a:r>
            <a:r>
              <a:rPr lang="en"/>
              <a:t>previous</a:t>
            </a:r>
            <a:r>
              <a:rPr lang="en"/>
              <a:t> value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Recall, 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(∑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30000" lang="en"/>
              <a:t>*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t-i</a:t>
            </a:r>
            <a:r>
              <a:rPr lang="en"/>
              <a:t>) + η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𝜓X</a:t>
            </a:r>
            <a:r>
              <a:rPr b="1" baseline="-25000" lang="en"/>
              <a:t>t-1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b="1" lang="en"/>
              <a:t>,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η</a:t>
            </a:r>
            <a:r>
              <a:rPr baseline="-25000" lang="en"/>
              <a:t>t</a:t>
            </a:r>
            <a:r>
              <a:rPr lang="en"/>
              <a:t>~ iid N(0,σ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solidFill>
                  <a:srgbClr val="FF0000"/>
                </a:solidFill>
              </a:rPr>
              <a:t>an autoregressive process of first order AR(1)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Wold representation is AR(∞)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of Markov processes and their orders!</a:t>
            </a:r>
            <a:endParaRPr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463450"/>
            <a:ext cx="85206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B7B7B7"/>
                </a:solidFill>
              </a:rPr>
              <a:t>Contents:</a:t>
            </a:r>
            <a:endParaRPr sz="33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Introduction to time series and forecasting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Stationarity and Wold Representation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and Moving Average processes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moving average processes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Non-stationary processes</a:t>
            </a:r>
            <a:endParaRPr sz="2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time series has persistence on p values?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future measurements are dependent on the previous measurements, s.t. they can be described as a function of previous values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Recall, X</a:t>
            </a:r>
            <a:r>
              <a:rPr baseline="-25000" lang="en"/>
              <a:t>t</a:t>
            </a:r>
            <a:r>
              <a:rPr lang="en"/>
              <a:t> = (∑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30000" lang="en"/>
              <a:t>*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t-i</a:t>
            </a:r>
            <a:r>
              <a:rPr lang="en"/>
              <a:t>) + η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𝜓</a:t>
            </a:r>
            <a:r>
              <a:rPr b="1" baseline="-25000" lang="en"/>
              <a:t>1</a:t>
            </a:r>
            <a:r>
              <a:rPr b="1" lang="en"/>
              <a:t>X</a:t>
            </a:r>
            <a:r>
              <a:rPr b="1" baseline="-25000" lang="en"/>
              <a:t>t-1</a:t>
            </a:r>
            <a:r>
              <a:rPr b="1" lang="en"/>
              <a:t> +</a:t>
            </a:r>
            <a:r>
              <a:rPr b="1" lang="en"/>
              <a:t>𝜓</a:t>
            </a:r>
            <a:r>
              <a:rPr b="1" baseline="-25000" lang="en"/>
              <a:t>2</a:t>
            </a:r>
            <a:r>
              <a:rPr b="1" lang="en"/>
              <a:t>X</a:t>
            </a:r>
            <a:r>
              <a:rPr b="1" baseline="-25000" lang="en"/>
              <a:t>t-2</a:t>
            </a:r>
            <a:r>
              <a:rPr b="1" lang="en"/>
              <a:t> + … + 𝜓</a:t>
            </a:r>
            <a:r>
              <a:rPr b="1" baseline="-25000" lang="en"/>
              <a:t>p</a:t>
            </a:r>
            <a:r>
              <a:rPr b="1" lang="en"/>
              <a:t>X</a:t>
            </a:r>
            <a:r>
              <a:rPr b="1" baseline="-25000" lang="en"/>
              <a:t>t-p</a:t>
            </a:r>
            <a:r>
              <a:rPr b="1" lang="en"/>
              <a:t> +</a:t>
            </a:r>
            <a:r>
              <a:rPr b="1" lang="en"/>
              <a:t> η</a:t>
            </a:r>
            <a:r>
              <a:rPr b="1" baseline="-25000" lang="en"/>
              <a:t>t</a:t>
            </a:r>
            <a:r>
              <a:rPr b="1" lang="en"/>
              <a:t>,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η</a:t>
            </a:r>
            <a:r>
              <a:rPr baseline="-25000" lang="en"/>
              <a:t>t</a:t>
            </a:r>
            <a:r>
              <a:rPr lang="en"/>
              <a:t>~ iid N(0,σ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solidFill>
                  <a:srgbClr val="FF0000"/>
                </a:solidFill>
              </a:rPr>
              <a:t>an autoregressive process of o</a:t>
            </a:r>
            <a:r>
              <a:rPr lang="en">
                <a:solidFill>
                  <a:srgbClr val="FF0000"/>
                </a:solidFill>
              </a:rPr>
              <a:t>rd</a:t>
            </a:r>
            <a:r>
              <a:rPr lang="en">
                <a:solidFill>
                  <a:srgbClr val="FF0000"/>
                </a:solidFill>
              </a:rPr>
              <a:t>er p, AR(p)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linear combination of previous values (</a:t>
            </a:r>
            <a:r>
              <a:rPr b="1" lang="en"/>
              <a:t>explanatory variables</a:t>
            </a:r>
            <a:r>
              <a:rPr lang="en"/>
              <a:t>)</a:t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AR(1) process representation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AR with recursion: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𝜓X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𝜓(𝜓X</a:t>
            </a:r>
            <a:r>
              <a:rPr baseline="-25000" lang="en"/>
              <a:t>t-2</a:t>
            </a:r>
            <a:r>
              <a:rPr lang="en"/>
              <a:t> + η</a:t>
            </a:r>
            <a:r>
              <a:rPr baseline="-25000" lang="en"/>
              <a:t>t-1</a:t>
            </a:r>
            <a:r>
              <a:rPr lang="en"/>
              <a:t>) + η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𝜓</a:t>
            </a:r>
            <a:r>
              <a:rPr baseline="30000" lang="en"/>
              <a:t>j+1</a:t>
            </a:r>
            <a:r>
              <a:rPr lang="en"/>
              <a:t>X</a:t>
            </a:r>
            <a:r>
              <a:rPr baseline="-25000" lang="en"/>
              <a:t>t-(j+1)</a:t>
            </a:r>
            <a:r>
              <a:rPr lang="en"/>
              <a:t> + 𝜓</a:t>
            </a:r>
            <a:r>
              <a:rPr baseline="30000" lang="en"/>
              <a:t>j</a:t>
            </a:r>
            <a:r>
              <a:rPr lang="en"/>
              <a:t>η</a:t>
            </a:r>
            <a:r>
              <a:rPr baseline="-25000" lang="en"/>
              <a:t>t-j</a:t>
            </a:r>
            <a:r>
              <a:rPr lang="en"/>
              <a:t> + … + 𝜓</a:t>
            </a:r>
            <a:r>
              <a:rPr baseline="30000" lang="en"/>
              <a:t>2</a:t>
            </a:r>
            <a:r>
              <a:rPr lang="en"/>
              <a:t>η</a:t>
            </a:r>
            <a:r>
              <a:rPr baseline="-25000" lang="en"/>
              <a:t>t-2</a:t>
            </a:r>
            <a:r>
              <a:rPr lang="en"/>
              <a:t> + 𝜓η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</a:t>
            </a:r>
            <a:r>
              <a:rPr lang="en">
                <a:solidFill>
                  <a:srgbClr val="FF0000"/>
                </a:solidFill>
              </a:rPr>
              <a:t> |𝜓| &lt;1, then 𝜓</a:t>
            </a:r>
            <a:r>
              <a:rPr baseline="30000" lang="en">
                <a:solidFill>
                  <a:srgbClr val="FF0000"/>
                </a:solidFill>
              </a:rPr>
              <a:t>j+1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baseline="-25000" lang="en">
                <a:solidFill>
                  <a:srgbClr val="FF0000"/>
                </a:solidFill>
              </a:rPr>
              <a:t>t-(j+1)</a:t>
            </a:r>
            <a:r>
              <a:rPr lang="en">
                <a:solidFill>
                  <a:srgbClr val="FF0000"/>
                </a:solidFill>
              </a:rPr>
              <a:t>→0</a:t>
            </a:r>
            <a:r>
              <a:rPr lang="en"/>
              <a:t>, for large enough j (important relation with MA(∞))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</a:t>
            </a:r>
            <a:r>
              <a:rPr lang="en">
                <a:solidFill>
                  <a:srgbClr val="FF0000"/>
                </a:solidFill>
              </a:rPr>
              <a:t>|𝜓| &gt;1, then 𝜓</a:t>
            </a:r>
            <a:r>
              <a:rPr baseline="30000" lang="en">
                <a:solidFill>
                  <a:srgbClr val="FF0000"/>
                </a:solidFill>
              </a:rPr>
              <a:t>j+1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baseline="-25000" lang="en">
                <a:solidFill>
                  <a:srgbClr val="FF0000"/>
                </a:solidFill>
              </a:rPr>
              <a:t>t-(j+1)</a:t>
            </a:r>
            <a:r>
              <a:rPr lang="en">
                <a:solidFill>
                  <a:srgbClr val="FF0000"/>
                </a:solidFill>
              </a:rPr>
              <a:t>→ ∞</a:t>
            </a:r>
            <a:r>
              <a:rPr lang="en"/>
              <a:t>, for large enough j (not summable, hence non-stationary)</a:t>
            </a:r>
            <a:endParaRPr/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AR(1) Properties X</a:t>
            </a:r>
            <a:r>
              <a:rPr baseline="-25000" lang="en"/>
              <a:t>t</a:t>
            </a:r>
            <a:r>
              <a:rPr lang="en"/>
              <a:t> = 𝜓X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AR(1),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𝜓</a:t>
            </a:r>
            <a:r>
              <a:rPr baseline="30000" lang="en"/>
              <a:t>j+1</a:t>
            </a:r>
            <a:r>
              <a:rPr lang="en"/>
              <a:t>X</a:t>
            </a:r>
            <a:r>
              <a:rPr baseline="-25000" lang="en"/>
              <a:t>t-(j+1)</a:t>
            </a:r>
            <a:r>
              <a:rPr lang="en"/>
              <a:t> + 𝜓</a:t>
            </a:r>
            <a:r>
              <a:rPr baseline="30000" lang="en"/>
              <a:t>j</a:t>
            </a:r>
            <a:r>
              <a:rPr lang="en"/>
              <a:t>η</a:t>
            </a:r>
            <a:r>
              <a:rPr baseline="-25000" lang="en"/>
              <a:t>t-j</a:t>
            </a:r>
            <a:r>
              <a:rPr lang="en"/>
              <a:t> + … + 𝜓</a:t>
            </a:r>
            <a:r>
              <a:rPr baseline="30000" lang="en"/>
              <a:t>2</a:t>
            </a:r>
            <a:r>
              <a:rPr lang="en"/>
              <a:t>η</a:t>
            </a:r>
            <a:r>
              <a:rPr baseline="-25000" lang="en"/>
              <a:t>t-2</a:t>
            </a:r>
            <a:r>
              <a:rPr lang="en"/>
              <a:t> + 𝜓η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E[X</a:t>
            </a:r>
            <a:r>
              <a:rPr b="1" baseline="-25000" lang="en"/>
              <a:t>t</a:t>
            </a:r>
            <a:r>
              <a:rPr b="1" lang="en"/>
              <a:t>] = </a:t>
            </a:r>
            <a:r>
              <a:rPr b="1" lang="en">
                <a:solidFill>
                  <a:srgbClr val="FF0000"/>
                </a:solidFill>
              </a:rPr>
              <a:t>μ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if data is mean centered, X</a:t>
            </a:r>
            <a:r>
              <a:rPr baseline="-25000" lang="en"/>
              <a:t>t</a:t>
            </a:r>
            <a:r>
              <a:rPr lang="en"/>
              <a:t> = X</a:t>
            </a:r>
            <a:r>
              <a:rPr baseline="-25000" lang="en"/>
              <a:t>t</a:t>
            </a:r>
            <a:r>
              <a:rPr lang="en"/>
              <a:t> - 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Var[X</a:t>
            </a:r>
            <a:r>
              <a:rPr baseline="-25000" lang="en"/>
              <a:t>t</a:t>
            </a:r>
            <a:r>
              <a:rPr lang="en"/>
              <a:t>] = E[X</a:t>
            </a:r>
            <a:r>
              <a:rPr baseline="-25000" lang="en"/>
              <a:t>t</a:t>
            </a:r>
            <a:r>
              <a:rPr lang="en"/>
              <a:t>-E[X</a:t>
            </a:r>
            <a:r>
              <a:rPr baseline="-25000" lang="en"/>
              <a:t>t</a:t>
            </a:r>
            <a:r>
              <a:rPr lang="en"/>
              <a:t>]]</a:t>
            </a:r>
            <a:r>
              <a:rPr baseline="30000" lang="en"/>
              <a:t>2 </a:t>
            </a:r>
            <a:r>
              <a:rPr lang="en"/>
              <a:t>= E[η</a:t>
            </a:r>
            <a:r>
              <a:rPr baseline="-25000" lang="en"/>
              <a:t>t</a:t>
            </a:r>
            <a:r>
              <a:rPr lang="en"/>
              <a:t>+ 𝜓η</a:t>
            </a:r>
            <a:r>
              <a:rPr baseline="-25000" lang="en"/>
              <a:t>t-1</a:t>
            </a:r>
            <a:r>
              <a:rPr lang="en"/>
              <a:t>+ 𝜓</a:t>
            </a:r>
            <a:r>
              <a:rPr baseline="30000" lang="en"/>
              <a:t>2</a:t>
            </a:r>
            <a:r>
              <a:rPr lang="en"/>
              <a:t>η</a:t>
            </a:r>
            <a:r>
              <a:rPr baseline="-25000" lang="en"/>
              <a:t>t-2</a:t>
            </a:r>
            <a:r>
              <a:rPr lang="en"/>
              <a:t>+...+𝜓</a:t>
            </a:r>
            <a:r>
              <a:rPr baseline="30000" lang="en"/>
              <a:t>j</a:t>
            </a:r>
            <a:r>
              <a:rPr lang="en"/>
              <a:t>η</a:t>
            </a:r>
            <a:r>
              <a:rPr baseline="-25000" lang="en"/>
              <a:t>t-j</a:t>
            </a:r>
            <a:r>
              <a:rPr lang="en"/>
              <a:t>]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Var[X</a:t>
            </a:r>
            <a:r>
              <a:rPr baseline="-25000" lang="en"/>
              <a:t>t</a:t>
            </a:r>
            <a:r>
              <a:rPr lang="en"/>
              <a:t>] = Var[η</a:t>
            </a:r>
            <a:r>
              <a:rPr baseline="-25000" lang="en"/>
              <a:t>t</a:t>
            </a:r>
            <a:r>
              <a:rPr lang="en"/>
              <a:t>] + 𝜓</a:t>
            </a:r>
            <a:r>
              <a:rPr baseline="30000" lang="en"/>
              <a:t>2</a:t>
            </a:r>
            <a:r>
              <a:rPr lang="en"/>
              <a:t>Var[η</a:t>
            </a:r>
            <a:r>
              <a:rPr baseline="-25000" lang="en"/>
              <a:t>t</a:t>
            </a:r>
            <a:r>
              <a:rPr lang="en"/>
              <a:t>] + 𝜓</a:t>
            </a:r>
            <a:r>
              <a:rPr baseline="30000" lang="en"/>
              <a:t>4</a:t>
            </a:r>
            <a:r>
              <a:rPr lang="en"/>
              <a:t>Var[η</a:t>
            </a:r>
            <a:r>
              <a:rPr baseline="-25000" lang="en"/>
              <a:t>t</a:t>
            </a:r>
            <a:r>
              <a:rPr lang="en"/>
              <a:t>] + … = (1 + 𝜓</a:t>
            </a:r>
            <a:r>
              <a:rPr baseline="30000" lang="en"/>
              <a:t>2</a:t>
            </a:r>
            <a:r>
              <a:rPr lang="en"/>
              <a:t>+ 𝜓</a:t>
            </a:r>
            <a:r>
              <a:rPr baseline="30000" lang="en"/>
              <a:t>4</a:t>
            </a:r>
            <a:r>
              <a:rPr lang="en"/>
              <a:t>+...)σ</a:t>
            </a:r>
            <a:r>
              <a:rPr baseline="30000" lang="en"/>
              <a:t>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Var[X</a:t>
            </a:r>
            <a:r>
              <a:rPr b="1" baseline="-25000" lang="en"/>
              <a:t>t</a:t>
            </a:r>
            <a:r>
              <a:rPr b="1" lang="en"/>
              <a:t>] = </a:t>
            </a:r>
            <a:r>
              <a:rPr b="1" lang="en">
                <a:solidFill>
                  <a:srgbClr val="FF0000"/>
                </a:solidFill>
              </a:rPr>
              <a:t>σ</a:t>
            </a:r>
            <a:r>
              <a:rPr b="1" baseline="30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(1 - 𝜓</a:t>
            </a:r>
            <a:r>
              <a:rPr b="1" baseline="30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)</a:t>
            </a:r>
            <a:r>
              <a:rPr b="1" baseline="30000" lang="en">
                <a:solidFill>
                  <a:srgbClr val="FF0000"/>
                </a:solidFill>
              </a:rPr>
              <a:t>-1</a:t>
            </a:r>
            <a:r>
              <a:rPr lang="en"/>
              <a:t>,</a:t>
            </a:r>
            <a:r>
              <a:rPr baseline="30000" lang="en"/>
              <a:t> </a:t>
            </a:r>
            <a:r>
              <a:rPr lang="en"/>
              <a:t>as, η</a:t>
            </a:r>
            <a:r>
              <a:rPr baseline="-25000" lang="en"/>
              <a:t>t</a:t>
            </a:r>
            <a:r>
              <a:rPr lang="en"/>
              <a:t>~ iid N(0,σ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AR(1) Properties X</a:t>
            </a:r>
            <a:r>
              <a:rPr baseline="-25000" lang="en"/>
              <a:t>t</a:t>
            </a:r>
            <a:r>
              <a:rPr lang="en"/>
              <a:t> = 𝜓X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AR(1),X</a:t>
            </a:r>
            <a:r>
              <a:rPr baseline="-25000" lang="en"/>
              <a:t>t</a:t>
            </a:r>
            <a:r>
              <a:rPr lang="en"/>
              <a:t> = 𝜓</a:t>
            </a:r>
            <a:r>
              <a:rPr baseline="30000" lang="en"/>
              <a:t>j+1</a:t>
            </a:r>
            <a:r>
              <a:rPr lang="en"/>
              <a:t>X</a:t>
            </a:r>
            <a:r>
              <a:rPr baseline="-25000" lang="en"/>
              <a:t>t-(j+1)</a:t>
            </a:r>
            <a:r>
              <a:rPr lang="en"/>
              <a:t> + 𝜓</a:t>
            </a:r>
            <a:r>
              <a:rPr baseline="30000" lang="en"/>
              <a:t>j</a:t>
            </a:r>
            <a:r>
              <a:rPr lang="en"/>
              <a:t>η</a:t>
            </a:r>
            <a:r>
              <a:rPr baseline="-25000" lang="en"/>
              <a:t>t-j</a:t>
            </a:r>
            <a:r>
              <a:rPr lang="en"/>
              <a:t> + … + 𝜓</a:t>
            </a:r>
            <a:r>
              <a:rPr baseline="30000" lang="en"/>
              <a:t>2</a:t>
            </a:r>
            <a:r>
              <a:rPr lang="en"/>
              <a:t>η</a:t>
            </a:r>
            <a:r>
              <a:rPr baseline="-25000" lang="en"/>
              <a:t>t-2</a:t>
            </a:r>
            <a:r>
              <a:rPr lang="en"/>
              <a:t> + 𝜓η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</a:t>
            </a:r>
            <a:r>
              <a:rPr lang="en"/>
              <a:t>[X</a:t>
            </a:r>
            <a:r>
              <a:rPr baseline="-25000" lang="en"/>
              <a:t>t</a:t>
            </a:r>
            <a:r>
              <a:rPr lang="en"/>
              <a:t>,X</a:t>
            </a:r>
            <a:r>
              <a:rPr baseline="-25000" lang="en"/>
              <a:t>t-1</a:t>
            </a:r>
            <a:r>
              <a:rPr lang="en"/>
              <a:t>] = E[(X</a:t>
            </a:r>
            <a:r>
              <a:rPr baseline="-25000" lang="en"/>
              <a:t>t</a:t>
            </a:r>
            <a:r>
              <a:rPr lang="en"/>
              <a:t>-E[X</a:t>
            </a:r>
            <a:r>
              <a:rPr baseline="-25000" lang="en"/>
              <a:t>t</a:t>
            </a:r>
            <a:r>
              <a:rPr lang="en"/>
              <a:t>]) (X</a:t>
            </a:r>
            <a:r>
              <a:rPr baseline="-25000" lang="en"/>
              <a:t>t-1 </a:t>
            </a:r>
            <a:r>
              <a:rPr lang="en"/>
              <a:t>-E[X</a:t>
            </a:r>
            <a:r>
              <a:rPr baseline="-25000" lang="en"/>
              <a:t>t-1</a:t>
            </a:r>
            <a:r>
              <a:rPr lang="en"/>
              <a:t>])];		 X</a:t>
            </a:r>
            <a:r>
              <a:rPr baseline="-25000" lang="en"/>
              <a:t>t</a:t>
            </a:r>
            <a:r>
              <a:rPr lang="en"/>
              <a:t> = X</a:t>
            </a:r>
            <a:r>
              <a:rPr baseline="-25000" lang="en"/>
              <a:t>t</a:t>
            </a:r>
            <a:r>
              <a:rPr lang="en"/>
              <a:t> - 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Cov[X</a:t>
            </a:r>
            <a:r>
              <a:rPr baseline="-25000" lang="en"/>
              <a:t>t</a:t>
            </a:r>
            <a:r>
              <a:rPr lang="en"/>
              <a:t>,X</a:t>
            </a:r>
            <a:r>
              <a:rPr baseline="-25000" lang="en"/>
              <a:t>t-1</a:t>
            </a:r>
            <a:r>
              <a:rPr lang="en"/>
              <a:t>] = E[(η</a:t>
            </a:r>
            <a:r>
              <a:rPr baseline="-25000" lang="en"/>
              <a:t>t</a:t>
            </a:r>
            <a:r>
              <a:rPr lang="en"/>
              <a:t>+ 𝜓η</a:t>
            </a:r>
            <a:r>
              <a:rPr baseline="-25000" lang="en"/>
              <a:t>t-1</a:t>
            </a:r>
            <a:r>
              <a:rPr lang="en"/>
              <a:t>+ 𝜓</a:t>
            </a:r>
            <a:r>
              <a:rPr baseline="30000" lang="en"/>
              <a:t>2</a:t>
            </a:r>
            <a:r>
              <a:rPr lang="en"/>
              <a:t>η</a:t>
            </a:r>
            <a:r>
              <a:rPr baseline="-25000" lang="en"/>
              <a:t>t-2</a:t>
            </a:r>
            <a:r>
              <a:rPr lang="en"/>
              <a:t>+...)  (η</a:t>
            </a:r>
            <a:r>
              <a:rPr baseline="-25000" lang="en"/>
              <a:t>t-1</a:t>
            </a:r>
            <a:r>
              <a:rPr lang="en"/>
              <a:t>+ 𝜓η</a:t>
            </a:r>
            <a:r>
              <a:rPr baseline="-25000" lang="en"/>
              <a:t>t-2</a:t>
            </a:r>
            <a:r>
              <a:rPr lang="en"/>
              <a:t>+ 𝜓</a:t>
            </a:r>
            <a:r>
              <a:rPr baseline="30000" lang="en"/>
              <a:t>2</a:t>
            </a:r>
            <a:r>
              <a:rPr lang="en"/>
              <a:t>η</a:t>
            </a:r>
            <a:r>
              <a:rPr baseline="-25000" lang="en"/>
              <a:t>t-3</a:t>
            </a:r>
            <a:r>
              <a:rPr lang="en"/>
              <a:t>+...)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Cov[X</a:t>
            </a:r>
            <a:r>
              <a:rPr baseline="-25000" lang="en"/>
              <a:t>t</a:t>
            </a:r>
            <a:r>
              <a:rPr lang="en"/>
              <a:t>,X</a:t>
            </a:r>
            <a:r>
              <a:rPr baseline="-25000" lang="en"/>
              <a:t>t-1</a:t>
            </a:r>
            <a:r>
              <a:rPr lang="en"/>
              <a:t>]= (𝜓</a:t>
            </a:r>
            <a:r>
              <a:rPr baseline="30000" lang="en"/>
              <a:t>1</a:t>
            </a:r>
            <a:r>
              <a:rPr lang="en"/>
              <a:t>+ 𝜓</a:t>
            </a:r>
            <a:r>
              <a:rPr baseline="30000" lang="en"/>
              <a:t>3</a:t>
            </a:r>
            <a:r>
              <a:rPr lang="en"/>
              <a:t>+ 𝜓</a:t>
            </a:r>
            <a:r>
              <a:rPr baseline="30000" lang="en"/>
              <a:t>5</a:t>
            </a:r>
            <a:r>
              <a:rPr lang="en"/>
              <a:t>+...)σ</a:t>
            </a:r>
            <a:r>
              <a:rPr baseline="30000" lang="en"/>
              <a:t>2</a:t>
            </a:r>
            <a:r>
              <a:rPr lang="en"/>
              <a:t> = 𝜓(1 + 𝜓</a:t>
            </a:r>
            <a:r>
              <a:rPr baseline="30000" lang="en"/>
              <a:t>2</a:t>
            </a:r>
            <a:r>
              <a:rPr lang="en"/>
              <a:t>+ 𝜓</a:t>
            </a:r>
            <a:r>
              <a:rPr baseline="30000" lang="en"/>
              <a:t>4</a:t>
            </a:r>
            <a:r>
              <a:rPr lang="en"/>
              <a:t>+...)σ</a:t>
            </a:r>
            <a:r>
              <a:rPr baseline="30000" lang="en"/>
              <a:t>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Cov[X</a:t>
            </a:r>
            <a:r>
              <a:rPr b="1" baseline="-25000" lang="en"/>
              <a:t>t</a:t>
            </a:r>
            <a:r>
              <a:rPr b="1" lang="en"/>
              <a:t>,X</a:t>
            </a:r>
            <a:r>
              <a:rPr b="1" baseline="-25000" lang="en"/>
              <a:t>t-1</a:t>
            </a:r>
            <a:r>
              <a:rPr b="1" lang="en"/>
              <a:t>] = </a:t>
            </a:r>
            <a:r>
              <a:rPr b="1" lang="en">
                <a:solidFill>
                  <a:srgbClr val="FF0000"/>
                </a:solidFill>
              </a:rPr>
              <a:t>𝜓σ</a:t>
            </a:r>
            <a:r>
              <a:rPr b="1" baseline="30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(1 - 𝜓</a:t>
            </a:r>
            <a:r>
              <a:rPr b="1" baseline="30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)</a:t>
            </a:r>
            <a:r>
              <a:rPr b="1" baseline="30000" lang="en">
                <a:solidFill>
                  <a:srgbClr val="FF0000"/>
                </a:solidFill>
              </a:rPr>
              <a:t>-1</a:t>
            </a:r>
            <a:r>
              <a:rPr lang="en">
                <a:solidFill>
                  <a:srgbClr val="FF0000"/>
                </a:solidFill>
              </a:rPr>
              <a:t> = </a:t>
            </a:r>
            <a:r>
              <a:rPr b="1" lang="en">
                <a:solidFill>
                  <a:srgbClr val="FF0000"/>
                </a:solidFill>
              </a:rPr>
              <a:t>𝜓Var[X</a:t>
            </a:r>
            <a:r>
              <a:rPr b="1" baseline="-25000" lang="en">
                <a:solidFill>
                  <a:srgbClr val="FF0000"/>
                </a:solidFill>
              </a:rPr>
              <a:t>t</a:t>
            </a:r>
            <a:r>
              <a:rPr b="1" lang="en">
                <a:solidFill>
                  <a:srgbClr val="FF0000"/>
                </a:solidFill>
              </a:rPr>
              <a:t>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AR(2) process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</a:t>
            </a:r>
            <a:r>
              <a:rPr lang="en"/>
              <a:t>AR(2),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𝜓</a:t>
            </a:r>
            <a:r>
              <a:rPr b="1" baseline="-25000" lang="en"/>
              <a:t>1</a:t>
            </a:r>
            <a:r>
              <a:rPr b="1" lang="en"/>
              <a:t>X</a:t>
            </a:r>
            <a:r>
              <a:rPr b="1" baseline="-25000" lang="en"/>
              <a:t>t-1</a:t>
            </a:r>
            <a:r>
              <a:rPr b="1" lang="en"/>
              <a:t> +𝜓</a:t>
            </a:r>
            <a:r>
              <a:rPr b="1" baseline="-25000" lang="en"/>
              <a:t>2</a:t>
            </a:r>
            <a:r>
              <a:rPr b="1" lang="en"/>
              <a:t>X</a:t>
            </a:r>
            <a:r>
              <a:rPr b="1" baseline="-25000" lang="en"/>
              <a:t>t-2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b="1" lang="en"/>
              <a:t>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define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that,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matrix representation of AR(2)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referred to as </a:t>
            </a:r>
            <a:r>
              <a:rPr lang="en">
                <a:solidFill>
                  <a:srgbClr val="FF0000"/>
                </a:solidFill>
              </a:rPr>
              <a:t>Yule-Walker equations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50" y="1604225"/>
            <a:ext cx="5600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450" y="2571750"/>
            <a:ext cx="2514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450" y="3047963"/>
            <a:ext cx="5086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AR(2) process stationarity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roots of the equation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compute eigenvalues (m</a:t>
            </a:r>
            <a:r>
              <a:rPr baseline="-25000" lang="en"/>
              <a:t>1</a:t>
            </a:r>
            <a:r>
              <a:rPr lang="en"/>
              <a:t>,m</a:t>
            </a:r>
            <a:r>
              <a:rPr baseline="-25000" lang="en"/>
              <a:t>2</a:t>
            </a:r>
            <a:r>
              <a:rPr lang="en"/>
              <a:t>)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/>
              <a:t>satisfy</a:t>
            </a:r>
            <a:r>
              <a:rPr lang="en"/>
              <a:t> the </a:t>
            </a:r>
            <a:r>
              <a:rPr lang="en"/>
              <a:t>characteristic</a:t>
            </a:r>
            <a:r>
              <a:rPr lang="en"/>
              <a:t> equation </a:t>
            </a:r>
            <a:r>
              <a:rPr b="1" lang="en">
                <a:solidFill>
                  <a:srgbClr val="FF0000"/>
                </a:solidFill>
              </a:rPr>
              <a:t>x</a:t>
            </a:r>
            <a:r>
              <a:rPr b="1" baseline="30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 - </a:t>
            </a:r>
            <a:r>
              <a:rPr b="1" lang="en">
                <a:solidFill>
                  <a:srgbClr val="FF0000"/>
                </a:solidFill>
              </a:rPr>
              <a:t>𝜓</a:t>
            </a:r>
            <a:r>
              <a:rPr b="1" baseline="-25000" lang="en">
                <a:solidFill>
                  <a:srgbClr val="FF0000"/>
                </a:solidFill>
              </a:rPr>
              <a:t>1</a:t>
            </a:r>
            <a:r>
              <a:rPr b="1" lang="en">
                <a:solidFill>
                  <a:srgbClr val="FF0000"/>
                </a:solidFill>
              </a:rPr>
              <a:t>x - 𝜓</a:t>
            </a:r>
            <a:r>
              <a:rPr b="1" baseline="-25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 = 0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00" y="1079513"/>
            <a:ext cx="5086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700" y="2017625"/>
            <a:ext cx="22669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325" y="3634525"/>
            <a:ext cx="45529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AR(2) process stationarity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stationarity eigenvalues have less than 1 absolute value,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i.e. |</a:t>
            </a:r>
            <a:r>
              <a:rPr lang="en"/>
              <a:t>m</a:t>
            </a:r>
            <a:r>
              <a:rPr baseline="-25000" lang="en"/>
              <a:t>1</a:t>
            </a:r>
            <a:r>
              <a:rPr lang="en"/>
              <a:t>|,|m</a:t>
            </a:r>
            <a:r>
              <a:rPr baseline="-25000" lang="en"/>
              <a:t>2</a:t>
            </a:r>
            <a:r>
              <a:rPr lang="en"/>
              <a:t>| &lt;1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will be the case if,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𝜓</a:t>
            </a:r>
            <a:r>
              <a:rPr b="1" baseline="-25000" lang="en"/>
              <a:t>1</a:t>
            </a:r>
            <a:r>
              <a:rPr b="1" lang="en"/>
              <a:t> + 𝜓</a:t>
            </a:r>
            <a:r>
              <a:rPr b="1" baseline="-25000" lang="en"/>
              <a:t>2</a:t>
            </a:r>
            <a:r>
              <a:rPr b="1" lang="en"/>
              <a:t> &lt; 1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𝜓</a:t>
            </a:r>
            <a:r>
              <a:rPr b="1" baseline="-25000" lang="en"/>
              <a:t>1</a:t>
            </a:r>
            <a:r>
              <a:rPr b="1" lang="en"/>
              <a:t> + 𝜓</a:t>
            </a:r>
            <a:r>
              <a:rPr b="1" baseline="-25000" lang="en"/>
              <a:t>2</a:t>
            </a:r>
            <a:r>
              <a:rPr b="1" lang="en"/>
              <a:t> &lt; 1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𝜓</a:t>
            </a:r>
            <a:r>
              <a:rPr b="1" baseline="-25000" lang="en"/>
              <a:t>2</a:t>
            </a:r>
            <a:r>
              <a:rPr b="1" lang="en"/>
              <a:t> &gt; -1</a:t>
            </a:r>
            <a:endParaRPr b="1"/>
          </a:p>
        </p:txBody>
      </p:sp>
      <p:sp>
        <p:nvSpPr>
          <p:cNvPr id="316" name="Google Shape;31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2057400"/>
            <a:ext cx="45529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AR(2) process stationarity test: an alternate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characteristic equation as </a:t>
            </a:r>
            <a:r>
              <a:rPr b="1" lang="en"/>
              <a:t>1- x</a:t>
            </a:r>
            <a:r>
              <a:rPr b="1" baseline="30000" lang="en"/>
              <a:t>2</a:t>
            </a:r>
            <a:r>
              <a:rPr b="1" lang="en"/>
              <a:t> - 𝜓</a:t>
            </a:r>
            <a:r>
              <a:rPr b="1" baseline="-25000" lang="en"/>
              <a:t>1</a:t>
            </a:r>
            <a:r>
              <a:rPr b="1" lang="en"/>
              <a:t>x - 𝜓</a:t>
            </a:r>
            <a:r>
              <a:rPr b="1" baseline="-25000" lang="en"/>
              <a:t>2</a:t>
            </a:r>
            <a:r>
              <a:rPr b="1" lang="en"/>
              <a:t> = 0,</a:t>
            </a:r>
            <a:r>
              <a:rPr lang="en"/>
              <a:t> Hamilton (1994)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representation, </a:t>
            </a:r>
            <a:r>
              <a:rPr lang="en">
                <a:solidFill>
                  <a:srgbClr val="FF0000"/>
                </a:solidFill>
              </a:rPr>
              <a:t>the roots of this equation must lie </a:t>
            </a:r>
            <a:r>
              <a:rPr b="1" lang="en">
                <a:solidFill>
                  <a:srgbClr val="FF0000"/>
                </a:solidFill>
              </a:rPr>
              <a:t>outside the unit circle, </a:t>
            </a:r>
            <a:r>
              <a:rPr lang="en">
                <a:solidFill>
                  <a:srgbClr val="FF0000"/>
                </a:solidFill>
              </a:rPr>
              <a:t>for the AR process to be stationary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roots are the inverse of </a:t>
            </a:r>
            <a:r>
              <a:rPr b="1" lang="en"/>
              <a:t>𝜓</a:t>
            </a:r>
            <a:r>
              <a:rPr b="1" baseline="-25000" lang="en"/>
              <a:t>1 </a:t>
            </a:r>
            <a:r>
              <a:rPr lang="en"/>
              <a:t>and </a:t>
            </a:r>
            <a:r>
              <a:rPr b="1" lang="en"/>
              <a:t>𝜓</a:t>
            </a:r>
            <a:r>
              <a:rPr b="1" baseline="-25000" lang="en"/>
              <a:t>2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their magnitude is &gt;1 to ensure |</a:t>
            </a:r>
            <a:r>
              <a:rPr b="1" lang="en"/>
              <a:t>𝜓</a:t>
            </a:r>
            <a:r>
              <a:rPr b="1" baseline="-25000" lang="en"/>
              <a:t>1</a:t>
            </a:r>
            <a:r>
              <a:rPr lang="en"/>
              <a:t>| and |</a:t>
            </a:r>
            <a:r>
              <a:rPr b="1" lang="en"/>
              <a:t>𝜓</a:t>
            </a:r>
            <a:r>
              <a:rPr b="1" baseline="-25000" lang="en"/>
              <a:t>2</a:t>
            </a:r>
            <a:r>
              <a:rPr b="1" lang="en"/>
              <a:t>|</a:t>
            </a:r>
            <a:r>
              <a:rPr b="1" baseline="-25000" lang="en"/>
              <a:t> </a:t>
            </a:r>
            <a:r>
              <a:rPr lang="en"/>
              <a:t>&lt;1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Hamilton, J. D.: Time Series Analysis, Princeton University Press (1994).</a:t>
            </a:r>
            <a:endParaRPr/>
          </a:p>
        </p:txBody>
      </p:sp>
      <p:sp>
        <p:nvSpPr>
          <p:cNvPr id="324" name="Google Shape;32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have a Moving Average (MA) process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µ + η</a:t>
            </a:r>
            <a:r>
              <a:rPr b="1" baseline="-25000" lang="en"/>
              <a:t>t</a:t>
            </a:r>
            <a:r>
              <a:rPr b="1" lang="en"/>
              <a:t>+ θη</a:t>
            </a:r>
            <a:r>
              <a:rPr b="1" baseline="-25000" lang="en"/>
              <a:t>t-1</a:t>
            </a:r>
            <a:r>
              <a:rPr b="1" lang="en"/>
              <a:t>, </a:t>
            </a:r>
            <a:r>
              <a:rPr lang="en"/>
              <a:t>MA(1)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</a:t>
            </a:r>
            <a:r>
              <a:rPr b="1" lang="en"/>
              <a:t>µ </a:t>
            </a:r>
            <a:r>
              <a:rPr lang="en"/>
              <a:t> is a constant, </a:t>
            </a:r>
            <a:r>
              <a:rPr b="1" lang="en"/>
              <a:t>η</a:t>
            </a:r>
            <a:r>
              <a:rPr b="1" baseline="-25000" lang="en"/>
              <a:t>t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/>
              <a:t>η</a:t>
            </a:r>
            <a:r>
              <a:rPr b="1" baseline="-25000" lang="en"/>
              <a:t>t-1</a:t>
            </a:r>
            <a:r>
              <a:rPr lang="en"/>
              <a:t>, are iid N(0,σ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Additionally,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E[X</a:t>
            </a:r>
            <a:r>
              <a:rPr baseline="-25000" lang="en"/>
              <a:t>t</a:t>
            </a:r>
            <a:r>
              <a:rPr lang="en"/>
              <a:t>] = E[µ+ η</a:t>
            </a:r>
            <a:r>
              <a:rPr baseline="-25000" lang="en"/>
              <a:t>t</a:t>
            </a:r>
            <a:r>
              <a:rPr lang="en"/>
              <a:t>+ θη</a:t>
            </a:r>
            <a:r>
              <a:rPr baseline="-25000" lang="en"/>
              <a:t>t-1</a:t>
            </a:r>
            <a:r>
              <a:rPr lang="en"/>
              <a:t>] = E[µ] + E[η</a:t>
            </a:r>
            <a:r>
              <a:rPr baseline="-25000" lang="en"/>
              <a:t>t</a:t>
            </a:r>
            <a:r>
              <a:rPr lang="en"/>
              <a:t>]+ E[θη</a:t>
            </a:r>
            <a:r>
              <a:rPr baseline="-25000" lang="en"/>
              <a:t>t-1</a:t>
            </a:r>
            <a:r>
              <a:rPr lang="en"/>
              <a:t>] = </a:t>
            </a:r>
            <a:r>
              <a:rPr b="1" lang="en"/>
              <a:t>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Var[X</a:t>
            </a:r>
            <a:r>
              <a:rPr baseline="-25000" lang="en"/>
              <a:t>t</a:t>
            </a:r>
            <a:r>
              <a:rPr lang="en"/>
              <a:t>] = E[X</a:t>
            </a:r>
            <a:r>
              <a:rPr baseline="-25000" lang="en"/>
              <a:t>t</a:t>
            </a:r>
            <a:r>
              <a:rPr lang="en"/>
              <a:t>-E[X</a:t>
            </a:r>
            <a:r>
              <a:rPr baseline="-25000" lang="en"/>
              <a:t>t</a:t>
            </a:r>
            <a:r>
              <a:rPr lang="en"/>
              <a:t>]]</a:t>
            </a:r>
            <a:r>
              <a:rPr baseline="30000" lang="en"/>
              <a:t>2 </a:t>
            </a:r>
            <a:r>
              <a:rPr lang="en"/>
              <a:t>= E[(µ+ η</a:t>
            </a:r>
            <a:r>
              <a:rPr baseline="-25000" lang="en"/>
              <a:t>t</a:t>
            </a:r>
            <a:r>
              <a:rPr lang="en"/>
              <a:t>+ θη</a:t>
            </a:r>
            <a:r>
              <a:rPr baseline="-25000" lang="en"/>
              <a:t>t-1</a:t>
            </a:r>
            <a:r>
              <a:rPr lang="en"/>
              <a:t>) - µ]</a:t>
            </a:r>
            <a:r>
              <a:rPr baseline="30000" lang="en"/>
              <a:t>2 </a:t>
            </a:r>
            <a:r>
              <a:rPr lang="en"/>
              <a:t>= E[η</a:t>
            </a:r>
            <a:r>
              <a:rPr baseline="-25000" lang="en"/>
              <a:t>t</a:t>
            </a:r>
            <a:r>
              <a:rPr lang="en"/>
              <a:t>]</a:t>
            </a:r>
            <a:r>
              <a:rPr baseline="30000" lang="en"/>
              <a:t>2</a:t>
            </a:r>
            <a:r>
              <a:rPr lang="en"/>
              <a:t>+ E[θη</a:t>
            </a:r>
            <a:r>
              <a:rPr baseline="-25000" lang="en"/>
              <a:t>t-1</a:t>
            </a:r>
            <a:r>
              <a:rPr lang="en"/>
              <a:t>]</a:t>
            </a:r>
            <a:r>
              <a:rPr baseline="30000" lang="en"/>
              <a:t>2</a:t>
            </a:r>
            <a:r>
              <a:rPr lang="en"/>
              <a:t>+ 2θE[η</a:t>
            </a:r>
            <a:r>
              <a:rPr baseline="-25000" lang="en"/>
              <a:t>t</a:t>
            </a:r>
            <a:r>
              <a:rPr lang="en"/>
              <a:t>η</a:t>
            </a:r>
            <a:r>
              <a:rPr baseline="-25000" lang="en"/>
              <a:t>t-1</a:t>
            </a:r>
            <a:r>
              <a:rPr lang="en"/>
              <a:t>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Var[X</a:t>
            </a:r>
            <a:r>
              <a:rPr baseline="-25000" lang="en"/>
              <a:t>t</a:t>
            </a:r>
            <a:r>
              <a:rPr lang="en"/>
              <a:t>] = σ</a:t>
            </a:r>
            <a:r>
              <a:rPr baseline="30000" lang="en"/>
              <a:t>2</a:t>
            </a:r>
            <a:r>
              <a:rPr lang="en"/>
              <a:t>+θ</a:t>
            </a:r>
            <a:r>
              <a:rPr baseline="30000" lang="en"/>
              <a:t>2</a:t>
            </a:r>
            <a:r>
              <a:rPr lang="en"/>
              <a:t>σ</a:t>
            </a:r>
            <a:r>
              <a:rPr baseline="30000" lang="en"/>
              <a:t>2</a:t>
            </a:r>
            <a:r>
              <a:rPr lang="en"/>
              <a:t> +0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Var[X</a:t>
            </a:r>
            <a:r>
              <a:rPr b="1" baseline="-25000" lang="en"/>
              <a:t>t</a:t>
            </a:r>
            <a:r>
              <a:rPr b="1" lang="en"/>
              <a:t>] = </a:t>
            </a:r>
            <a:r>
              <a:rPr b="1" lang="en">
                <a:solidFill>
                  <a:srgbClr val="FF0000"/>
                </a:solidFill>
              </a:rPr>
              <a:t>(1+θ</a:t>
            </a:r>
            <a:r>
              <a:rPr b="1" baseline="30000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)σ</a:t>
            </a:r>
            <a:r>
              <a:rPr b="1" baseline="30000" lang="en">
                <a:solidFill>
                  <a:srgbClr val="FF0000"/>
                </a:solidFill>
              </a:rPr>
              <a:t>2		</a:t>
            </a:r>
            <a:r>
              <a:rPr b="1" lang="en"/>
              <a:t>				</a:t>
            </a:r>
            <a:r>
              <a:rPr lang="en"/>
              <a:t>Note: Both quantities are independent of t</a:t>
            </a:r>
            <a:endParaRPr/>
          </a:p>
        </p:txBody>
      </p:sp>
      <p:sp>
        <p:nvSpPr>
          <p:cNvPr id="330" name="Google Shape;3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error terms (η) varies with time?</a:t>
            </a:r>
            <a:endParaRPr/>
          </a:p>
        </p:txBody>
      </p:sp>
      <p:sp>
        <p:nvSpPr>
          <p:cNvPr id="331" name="Google Shape;3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have an MA(1) process,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µ + η</a:t>
            </a:r>
            <a:r>
              <a:rPr b="1" baseline="-25000" lang="en"/>
              <a:t>t</a:t>
            </a:r>
            <a:r>
              <a:rPr b="1" lang="en"/>
              <a:t>+ θη</a:t>
            </a:r>
            <a:r>
              <a:rPr b="1" baseline="-25000" lang="en"/>
              <a:t>t-1</a:t>
            </a:r>
            <a:r>
              <a:rPr b="1"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Cov[X</a:t>
            </a:r>
            <a:r>
              <a:rPr baseline="-25000" lang="en"/>
              <a:t>t</a:t>
            </a:r>
            <a:r>
              <a:rPr lang="en"/>
              <a:t>, X</a:t>
            </a:r>
            <a:r>
              <a:rPr baseline="-25000" lang="en"/>
              <a:t>t-1</a:t>
            </a:r>
            <a:r>
              <a:rPr lang="en"/>
              <a:t>] = E[(X</a:t>
            </a:r>
            <a:r>
              <a:rPr baseline="-25000" lang="en"/>
              <a:t>t</a:t>
            </a:r>
            <a:r>
              <a:rPr lang="en"/>
              <a:t>-E[X</a:t>
            </a:r>
            <a:r>
              <a:rPr baseline="-25000" lang="en"/>
              <a:t>t</a:t>
            </a:r>
            <a:r>
              <a:rPr lang="en"/>
              <a:t>])(X</a:t>
            </a:r>
            <a:r>
              <a:rPr baseline="-25000" lang="en"/>
              <a:t>t-1</a:t>
            </a:r>
            <a:r>
              <a:rPr lang="en"/>
              <a:t>-E[X</a:t>
            </a:r>
            <a:r>
              <a:rPr baseline="-25000" lang="en"/>
              <a:t>t-1</a:t>
            </a:r>
            <a:r>
              <a:rPr lang="en"/>
              <a:t>])]</a:t>
            </a:r>
            <a:r>
              <a:rPr baseline="30000" lang="en"/>
              <a:t> </a:t>
            </a:r>
            <a:r>
              <a:rPr lang="en"/>
              <a:t>= E[(η</a:t>
            </a:r>
            <a:r>
              <a:rPr baseline="-25000" lang="en"/>
              <a:t>t</a:t>
            </a:r>
            <a:r>
              <a:rPr lang="en"/>
              <a:t>+ θη</a:t>
            </a:r>
            <a:r>
              <a:rPr baseline="-25000" lang="en"/>
              <a:t>t-1</a:t>
            </a:r>
            <a:r>
              <a:rPr lang="en"/>
              <a:t>)(η</a:t>
            </a:r>
            <a:r>
              <a:rPr baseline="-25000" lang="en"/>
              <a:t>t-1</a:t>
            </a:r>
            <a:r>
              <a:rPr lang="en"/>
              <a:t>+ θη</a:t>
            </a:r>
            <a:r>
              <a:rPr baseline="-25000" lang="en"/>
              <a:t>t-2</a:t>
            </a:r>
            <a:r>
              <a:rPr lang="en"/>
              <a:t>)]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Cov[X</a:t>
            </a:r>
            <a:r>
              <a:rPr baseline="-25000" lang="en"/>
              <a:t>t</a:t>
            </a:r>
            <a:r>
              <a:rPr lang="en"/>
              <a:t>, X</a:t>
            </a:r>
            <a:r>
              <a:rPr baseline="-25000" lang="en"/>
              <a:t>t-1</a:t>
            </a:r>
            <a:r>
              <a:rPr lang="en"/>
              <a:t>] = E[η</a:t>
            </a:r>
            <a:r>
              <a:rPr baseline="-25000" lang="en"/>
              <a:t>t</a:t>
            </a:r>
            <a:r>
              <a:rPr lang="en"/>
              <a:t>η</a:t>
            </a:r>
            <a:r>
              <a:rPr baseline="-25000" lang="en"/>
              <a:t>t-1</a:t>
            </a:r>
            <a:r>
              <a:rPr lang="en"/>
              <a:t>] + θE[η</a:t>
            </a:r>
            <a:r>
              <a:rPr baseline="-25000" lang="en"/>
              <a:t>t-1</a:t>
            </a:r>
            <a:r>
              <a:rPr baseline="30000" lang="en"/>
              <a:t>2</a:t>
            </a:r>
            <a:r>
              <a:rPr lang="en"/>
              <a:t>] + θE[η</a:t>
            </a:r>
            <a:r>
              <a:rPr baseline="-25000" lang="en"/>
              <a:t>t</a:t>
            </a:r>
            <a:r>
              <a:rPr lang="en"/>
              <a:t>η</a:t>
            </a:r>
            <a:r>
              <a:rPr baseline="-25000" lang="en"/>
              <a:t>t-2</a:t>
            </a:r>
            <a:r>
              <a:rPr lang="en"/>
              <a:t>] + θ</a:t>
            </a:r>
            <a:r>
              <a:rPr baseline="30000" lang="en"/>
              <a:t>2</a:t>
            </a:r>
            <a:r>
              <a:rPr lang="en"/>
              <a:t>E[η</a:t>
            </a:r>
            <a:r>
              <a:rPr baseline="-25000" lang="en"/>
              <a:t>t-1</a:t>
            </a:r>
            <a:r>
              <a:rPr lang="en"/>
              <a:t>η</a:t>
            </a:r>
            <a:r>
              <a:rPr baseline="-25000" lang="en"/>
              <a:t>t-2</a:t>
            </a:r>
            <a:r>
              <a:rPr lang="en"/>
              <a:t>] = 0 + θσ</a:t>
            </a:r>
            <a:r>
              <a:rPr baseline="30000" lang="en"/>
              <a:t>2</a:t>
            </a:r>
            <a:r>
              <a:rPr lang="en"/>
              <a:t> + 0 + 0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Cov[X</a:t>
            </a:r>
            <a:r>
              <a:rPr b="1" baseline="-25000" lang="en"/>
              <a:t>t</a:t>
            </a:r>
            <a:r>
              <a:rPr b="1" lang="en"/>
              <a:t>, X</a:t>
            </a:r>
            <a:r>
              <a:rPr b="1" baseline="-25000" lang="en"/>
              <a:t>t-1</a:t>
            </a:r>
            <a:r>
              <a:rPr b="1" lang="en"/>
              <a:t>] = </a:t>
            </a:r>
            <a:r>
              <a:rPr b="1" lang="en">
                <a:solidFill>
                  <a:srgbClr val="FF0000"/>
                </a:solidFill>
              </a:rPr>
              <a:t>θσ</a:t>
            </a:r>
            <a:r>
              <a:rPr b="1" baseline="30000" lang="en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Generally, for </a:t>
            </a:r>
            <a:r>
              <a:rPr lang="en"/>
              <a:t>MA(q) process,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µ + θ</a:t>
            </a:r>
            <a:r>
              <a:rPr b="1" baseline="-25000" lang="en"/>
              <a:t>0</a:t>
            </a:r>
            <a:r>
              <a:rPr b="1" lang="en"/>
              <a:t>η</a:t>
            </a:r>
            <a:r>
              <a:rPr b="1" baseline="-25000" lang="en"/>
              <a:t>t</a:t>
            </a:r>
            <a:r>
              <a:rPr b="1" lang="en"/>
              <a:t>+ θ</a:t>
            </a:r>
            <a:r>
              <a:rPr b="1" baseline="-25000" lang="en"/>
              <a:t>1</a:t>
            </a:r>
            <a:r>
              <a:rPr b="1" lang="en"/>
              <a:t>η</a:t>
            </a:r>
            <a:r>
              <a:rPr b="1" baseline="-25000" lang="en"/>
              <a:t>t-1</a:t>
            </a:r>
            <a:r>
              <a:rPr b="1" lang="en"/>
              <a:t>+ … + θ</a:t>
            </a:r>
            <a:r>
              <a:rPr b="1" baseline="-25000" lang="en"/>
              <a:t>q</a:t>
            </a:r>
            <a:r>
              <a:rPr b="1" lang="en"/>
              <a:t>η</a:t>
            </a:r>
            <a:r>
              <a:rPr b="1" baseline="-25000" lang="en"/>
              <a:t>t-q</a:t>
            </a:r>
            <a:r>
              <a:rPr b="1"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</a:t>
            </a:r>
            <a:r>
              <a:rPr lang="en"/>
              <a:t>[X</a:t>
            </a:r>
            <a:r>
              <a:rPr baseline="-25000" lang="en"/>
              <a:t>t</a:t>
            </a:r>
            <a:r>
              <a:rPr lang="en"/>
              <a:t>, X</a:t>
            </a:r>
            <a:r>
              <a:rPr baseline="-25000" lang="en"/>
              <a:t>t-q</a:t>
            </a:r>
            <a:r>
              <a:rPr lang="en"/>
              <a:t>] = E[(X</a:t>
            </a:r>
            <a:r>
              <a:rPr baseline="-25000" lang="en"/>
              <a:t>t</a:t>
            </a:r>
            <a:r>
              <a:rPr lang="en"/>
              <a:t>-E[X</a:t>
            </a:r>
            <a:r>
              <a:rPr baseline="-25000" lang="en"/>
              <a:t>t</a:t>
            </a:r>
            <a:r>
              <a:rPr lang="en"/>
              <a:t>])</a:t>
            </a:r>
            <a:r>
              <a:rPr lang="en"/>
              <a:t>(X</a:t>
            </a:r>
            <a:r>
              <a:rPr baseline="-25000" lang="en"/>
              <a:t>t-q</a:t>
            </a:r>
            <a:r>
              <a:rPr lang="en"/>
              <a:t>-E[X</a:t>
            </a:r>
            <a:r>
              <a:rPr baseline="-25000" lang="en"/>
              <a:t>t-q-1</a:t>
            </a:r>
            <a:r>
              <a:rPr lang="en"/>
              <a:t>])</a:t>
            </a:r>
            <a:r>
              <a:rPr lang="en"/>
              <a:t>]</a:t>
            </a:r>
            <a:r>
              <a:rPr baseline="30000" lang="en"/>
              <a:t> </a:t>
            </a:r>
            <a:r>
              <a:rPr lang="en"/>
              <a:t>= E[(η</a:t>
            </a:r>
            <a:r>
              <a:rPr baseline="-25000" lang="en"/>
              <a:t>t</a:t>
            </a:r>
            <a:r>
              <a:rPr lang="en"/>
              <a:t>+ θη</a:t>
            </a:r>
            <a:r>
              <a:rPr baseline="-25000" lang="en"/>
              <a:t>t-1</a:t>
            </a:r>
            <a:r>
              <a:rPr lang="en"/>
              <a:t>)</a:t>
            </a:r>
            <a:r>
              <a:rPr lang="en"/>
              <a:t>(η</a:t>
            </a:r>
            <a:r>
              <a:rPr baseline="-25000" lang="en"/>
              <a:t>t-q</a:t>
            </a:r>
            <a:r>
              <a:rPr lang="en"/>
              <a:t>+ θη</a:t>
            </a:r>
            <a:r>
              <a:rPr baseline="-25000" lang="en"/>
              <a:t>t-q-1</a:t>
            </a:r>
            <a:r>
              <a:rPr lang="en"/>
              <a:t>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Cov[X</a:t>
            </a:r>
            <a:r>
              <a:rPr b="1" baseline="-25000" lang="en"/>
              <a:t>t</a:t>
            </a:r>
            <a:r>
              <a:rPr b="1" lang="en"/>
              <a:t>, X</a:t>
            </a:r>
            <a:r>
              <a:rPr b="1" baseline="-25000" lang="en"/>
              <a:t>t-q</a:t>
            </a:r>
            <a:r>
              <a:rPr b="1" lang="en"/>
              <a:t>] = </a:t>
            </a:r>
            <a:r>
              <a:rPr b="1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, for q&gt;1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With constant E[X</a:t>
            </a:r>
            <a:r>
              <a:rPr baseline="-25000" lang="en"/>
              <a:t>t</a:t>
            </a:r>
            <a:r>
              <a:rPr lang="en"/>
              <a:t>], Var[X</a:t>
            </a:r>
            <a:r>
              <a:rPr baseline="-25000" lang="en"/>
              <a:t>t</a:t>
            </a:r>
            <a:r>
              <a:rPr lang="en"/>
              <a:t>] and Cov[X</a:t>
            </a:r>
            <a:r>
              <a:rPr baseline="-25000" lang="en"/>
              <a:t>t</a:t>
            </a:r>
            <a:r>
              <a:rPr lang="en"/>
              <a:t>, X</a:t>
            </a:r>
            <a:r>
              <a:rPr baseline="-25000" lang="en"/>
              <a:t>t-q</a:t>
            </a:r>
            <a:r>
              <a:rPr lang="en"/>
              <a:t>] independent of 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MA processes are covariance stationary</a:t>
            </a:r>
            <a:r>
              <a:rPr lang="en"/>
              <a:t>!</a:t>
            </a:r>
            <a:endParaRPr/>
          </a:p>
        </p:txBody>
      </p:sp>
      <p:sp>
        <p:nvSpPr>
          <p:cNvPr id="337" name="Google Shape;3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Covariance</a:t>
            </a:r>
            <a:endParaRPr/>
          </a:p>
        </p:txBody>
      </p:sp>
      <p:sp>
        <p:nvSpPr>
          <p:cNvPr id="338" name="Google Shape;33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time series?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259" y="103125"/>
            <a:ext cx="4393039" cy="16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38550" y="1017725"/>
            <a:ext cx="38079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Time series: </a:t>
            </a:r>
            <a:r>
              <a:rPr lang="en"/>
              <a:t>A collection of data which is indexed in time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measurement we make at timed intervals can be considered as a time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given a time series, What can we say about it?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Decreasing?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we forecast?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546" y="3413375"/>
            <a:ext cx="3460502" cy="17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998375" y="0"/>
            <a:ext cx="32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cases in the USA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499" y="2031401"/>
            <a:ext cx="3460501" cy="161814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776350" y="1721275"/>
            <a:ext cx="32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Polio cases in the world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back to Wold Representation Theorem</a:t>
            </a:r>
            <a:endParaRPr/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V</a:t>
            </a:r>
            <a:r>
              <a:rPr b="1" baseline="-25000" lang="en"/>
              <a:t>t</a:t>
            </a:r>
            <a:r>
              <a:rPr b="1" lang="en"/>
              <a:t> + S</a:t>
            </a:r>
            <a:r>
              <a:rPr b="1" baseline="-25000" lang="en"/>
              <a:t>t</a:t>
            </a:r>
            <a:endParaRPr b="1"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{V</a:t>
            </a:r>
            <a:r>
              <a:rPr baseline="-25000" lang="en"/>
              <a:t>t</a:t>
            </a:r>
            <a:r>
              <a:rPr lang="en"/>
              <a:t>} a </a:t>
            </a:r>
            <a:r>
              <a:rPr b="1" lang="en"/>
              <a:t>linear deterministic process</a:t>
            </a:r>
            <a:r>
              <a:rPr lang="en"/>
              <a:t>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linear combination of of previous values of V</a:t>
            </a:r>
            <a:r>
              <a:rPr baseline="-25000" lang="en"/>
              <a:t>t</a:t>
            </a:r>
            <a:r>
              <a:rPr lang="en"/>
              <a:t>, with constant coefficients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baseline="-25000" lang="en"/>
              <a:t>t</a:t>
            </a:r>
            <a:r>
              <a:rPr lang="en"/>
              <a:t> is an </a:t>
            </a:r>
            <a:r>
              <a:rPr b="1" lang="en"/>
              <a:t>infinite moving average</a:t>
            </a:r>
            <a:r>
              <a:rPr lang="en"/>
              <a:t> process of error terms (stochastic)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baseline="-25000" lang="en"/>
              <a:t>t</a:t>
            </a:r>
            <a:r>
              <a:rPr lang="en"/>
              <a:t> = ∑</a:t>
            </a:r>
            <a:r>
              <a:rPr baseline="30000" lang="en"/>
              <a:t>∞</a:t>
            </a:r>
            <a:r>
              <a:rPr baseline="-25000" lang="en"/>
              <a:t>i=0</a:t>
            </a:r>
            <a:r>
              <a:rPr lang="en"/>
              <a:t>𝜓</a:t>
            </a:r>
            <a:r>
              <a:rPr baseline="-25000" lang="en"/>
              <a:t>i</a:t>
            </a:r>
            <a:r>
              <a:rPr lang="en"/>
              <a:t>η</a:t>
            </a:r>
            <a:r>
              <a:rPr baseline="-25000" lang="en"/>
              <a:t>t-i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we know what AR(p) and MA(q) processes look like,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appreciate that WRT represents time series as a </a:t>
            </a:r>
            <a:r>
              <a:rPr b="1" lang="en"/>
              <a:t>linear combination of MA(∞) </a:t>
            </a:r>
            <a:r>
              <a:rPr lang="en"/>
              <a:t>and</a:t>
            </a:r>
            <a:r>
              <a:rPr b="1" lang="en"/>
              <a:t> AR(∞) processes</a:t>
            </a:r>
            <a:endParaRPr b="1"/>
          </a:p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idx="1" type="subTitle"/>
          </p:nvPr>
        </p:nvSpPr>
        <p:spPr>
          <a:xfrm>
            <a:off x="311700" y="463450"/>
            <a:ext cx="85206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B7B7B7"/>
                </a:solidFill>
              </a:rPr>
              <a:t>Contents:</a:t>
            </a:r>
            <a:endParaRPr sz="33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Introduction to time series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Stationarity and Wold Representation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and Moving Average processes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Autoregressive moving average processes and forecasting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Non-stationary processes</a:t>
            </a:r>
            <a:endParaRPr sz="2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Regressive Moving Average (ARMA) processes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combination of AR and MA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Simplest ARMA,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ARMA</a:t>
            </a:r>
            <a:r>
              <a:rPr lang="en"/>
              <a:t>(1,1),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𝜓X</a:t>
            </a:r>
            <a:r>
              <a:rPr b="1" baseline="-25000" lang="en"/>
              <a:t>t-1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b="1" lang="en"/>
              <a:t>+ θη</a:t>
            </a:r>
            <a:r>
              <a:rPr b="1" baseline="-25000" lang="en"/>
              <a:t>t-1</a:t>
            </a:r>
            <a:r>
              <a:rPr b="1" lang="en"/>
              <a:t>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lag operator, </a:t>
            </a:r>
            <a:r>
              <a:rPr b="1" lang="en"/>
              <a:t>𝜓(L)X</a:t>
            </a:r>
            <a:r>
              <a:rPr b="1" baseline="-25000" lang="en"/>
              <a:t>t</a:t>
            </a:r>
            <a:r>
              <a:rPr b="1" lang="en"/>
              <a:t> = θ(L)η</a:t>
            </a:r>
            <a:r>
              <a:rPr b="1" baseline="-25000" lang="en"/>
              <a:t>t</a:t>
            </a:r>
            <a:r>
              <a:rPr b="1" lang="en"/>
              <a:t>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Where, </a:t>
            </a:r>
            <a:r>
              <a:rPr b="1" lang="en"/>
              <a:t>𝜓(L) = 1 - ∑</a:t>
            </a:r>
            <a:r>
              <a:rPr b="1" baseline="30000" lang="en"/>
              <a:t>p</a:t>
            </a:r>
            <a:r>
              <a:rPr b="1" baseline="-25000" lang="en"/>
              <a:t>i=0</a:t>
            </a:r>
            <a:r>
              <a:rPr b="1" lang="en"/>
              <a:t>𝜓</a:t>
            </a:r>
            <a:r>
              <a:rPr b="1" baseline="-25000" lang="en"/>
              <a:t>i</a:t>
            </a:r>
            <a:r>
              <a:rPr b="1" lang="en"/>
              <a:t>L</a:t>
            </a:r>
            <a:r>
              <a:rPr b="1" baseline="30000" lang="en"/>
              <a:t>i</a:t>
            </a:r>
            <a:r>
              <a:rPr b="1" lang="en"/>
              <a:t>, </a:t>
            </a:r>
            <a:r>
              <a:rPr lang="en"/>
              <a:t>and </a:t>
            </a:r>
            <a:r>
              <a:rPr b="1" lang="en"/>
              <a:t>θ(L) = 1 - ∑</a:t>
            </a:r>
            <a:r>
              <a:rPr b="1" baseline="30000" lang="en"/>
              <a:t>q</a:t>
            </a:r>
            <a:r>
              <a:rPr b="1" baseline="-25000" lang="en"/>
              <a:t>i=0</a:t>
            </a:r>
            <a:r>
              <a:rPr b="1" lang="en"/>
              <a:t>θ</a:t>
            </a:r>
            <a:r>
              <a:rPr b="1" baseline="-25000" lang="en"/>
              <a:t>i</a:t>
            </a:r>
            <a:r>
              <a:rPr b="1" lang="en"/>
              <a:t>L</a:t>
            </a:r>
            <a:r>
              <a:rPr b="1" baseline="30000" lang="en"/>
              <a:t>i</a:t>
            </a:r>
            <a:r>
              <a:rPr b="1" lang="en"/>
              <a:t>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With these definitions we can construct ARMA(2,1) or generally ARMA(p,q)</a:t>
            </a:r>
            <a:endParaRPr/>
          </a:p>
        </p:txBody>
      </p:sp>
      <p:sp>
        <p:nvSpPr>
          <p:cNvPr id="357" name="Google Shape;35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0" y="1152475"/>
            <a:ext cx="3936998" cy="16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(p,q)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is ARMA(p,q) if it is </a:t>
            </a:r>
            <a:r>
              <a:rPr b="1" lang="en"/>
              <a:t>autoregressive</a:t>
            </a:r>
            <a:r>
              <a:rPr b="1" lang="en"/>
              <a:t> with order p</a:t>
            </a:r>
            <a:r>
              <a:rPr lang="en"/>
              <a:t> and </a:t>
            </a:r>
            <a:r>
              <a:rPr b="1" lang="en"/>
              <a:t>moving average with order q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ARMA(p,q),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𝜓</a:t>
            </a:r>
            <a:r>
              <a:rPr b="1" baseline="-25000" lang="en"/>
              <a:t>1</a:t>
            </a:r>
            <a:r>
              <a:rPr b="1" lang="en"/>
              <a:t>X</a:t>
            </a:r>
            <a:r>
              <a:rPr b="1" baseline="-25000" lang="en"/>
              <a:t>t-1</a:t>
            </a:r>
            <a:r>
              <a:rPr b="1" lang="en"/>
              <a:t> + </a:t>
            </a:r>
            <a:r>
              <a:rPr b="1" lang="en"/>
              <a:t>𝜓</a:t>
            </a:r>
            <a:r>
              <a:rPr b="1" baseline="-25000" lang="en"/>
              <a:t>2</a:t>
            </a:r>
            <a:r>
              <a:rPr b="1" lang="en"/>
              <a:t>X</a:t>
            </a:r>
            <a:r>
              <a:rPr b="1" baseline="-25000" lang="en"/>
              <a:t>t-2</a:t>
            </a:r>
            <a:r>
              <a:rPr b="1" lang="en"/>
              <a:t> +...+</a:t>
            </a:r>
            <a:r>
              <a:rPr b="1" lang="en"/>
              <a:t>𝜓</a:t>
            </a:r>
            <a:r>
              <a:rPr b="1" baseline="-25000" lang="en"/>
              <a:t>p</a:t>
            </a:r>
            <a:r>
              <a:rPr b="1" lang="en"/>
              <a:t>X</a:t>
            </a:r>
            <a:r>
              <a:rPr b="1" baseline="-25000" lang="en"/>
              <a:t>t-p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b="1" lang="en"/>
              <a:t>+ θ</a:t>
            </a:r>
            <a:r>
              <a:rPr b="1" baseline="-25000" lang="en"/>
              <a:t>1</a:t>
            </a:r>
            <a:r>
              <a:rPr b="1" lang="en"/>
              <a:t>η</a:t>
            </a:r>
            <a:r>
              <a:rPr b="1" baseline="-25000" lang="en"/>
              <a:t>t-1</a:t>
            </a:r>
            <a:r>
              <a:rPr b="1" lang="en"/>
              <a:t>+ θ</a:t>
            </a:r>
            <a:r>
              <a:rPr b="1" baseline="-25000" lang="en"/>
              <a:t>2</a:t>
            </a:r>
            <a:r>
              <a:rPr b="1" lang="en"/>
              <a:t>η</a:t>
            </a:r>
            <a:r>
              <a:rPr b="1" baseline="-25000" lang="en"/>
              <a:t>t-2</a:t>
            </a:r>
            <a:r>
              <a:rPr b="1" lang="en"/>
              <a:t>+...+ θ</a:t>
            </a:r>
            <a:r>
              <a:rPr b="1" baseline="-25000" lang="en"/>
              <a:t>q</a:t>
            </a:r>
            <a:r>
              <a:rPr b="1" lang="en"/>
              <a:t>η</a:t>
            </a:r>
            <a:r>
              <a:rPr b="1" baseline="-25000" lang="en"/>
              <a:t>t-q</a:t>
            </a:r>
            <a:r>
              <a:rPr b="1" lang="en"/>
              <a:t>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lag operator, </a:t>
            </a:r>
            <a:r>
              <a:rPr b="1" lang="en"/>
              <a:t>𝜓(L)X</a:t>
            </a:r>
            <a:r>
              <a:rPr b="1" baseline="-25000" lang="en"/>
              <a:t>t</a:t>
            </a:r>
            <a:r>
              <a:rPr b="1" lang="en"/>
              <a:t> = θ(L)η</a:t>
            </a:r>
            <a:r>
              <a:rPr b="1" baseline="-25000" lang="en"/>
              <a:t>t</a:t>
            </a:r>
            <a:r>
              <a:rPr b="1" lang="en"/>
              <a:t>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Where, </a:t>
            </a:r>
            <a:r>
              <a:rPr b="1" lang="en"/>
              <a:t>𝜓(L) = 1 - ∑</a:t>
            </a:r>
            <a:r>
              <a:rPr b="1" baseline="30000" lang="en"/>
              <a:t>p</a:t>
            </a:r>
            <a:r>
              <a:rPr b="1" baseline="-25000" lang="en"/>
              <a:t>i=0</a:t>
            </a:r>
            <a:r>
              <a:rPr b="1" lang="en"/>
              <a:t>𝜓</a:t>
            </a:r>
            <a:r>
              <a:rPr b="1" baseline="-25000" lang="en"/>
              <a:t>i</a:t>
            </a:r>
            <a:r>
              <a:rPr b="1" lang="en"/>
              <a:t>L</a:t>
            </a:r>
            <a:r>
              <a:rPr b="1" baseline="30000" lang="en"/>
              <a:t>i</a:t>
            </a:r>
            <a:r>
              <a:rPr b="1" lang="en"/>
              <a:t>, </a:t>
            </a:r>
            <a:r>
              <a:rPr lang="en"/>
              <a:t>and </a:t>
            </a:r>
            <a:r>
              <a:rPr b="1" lang="en"/>
              <a:t>θ(L) = 1 + ∑</a:t>
            </a:r>
            <a:r>
              <a:rPr b="1" baseline="30000" lang="en"/>
              <a:t>q</a:t>
            </a:r>
            <a:r>
              <a:rPr b="1" baseline="-25000" lang="en"/>
              <a:t>i=0</a:t>
            </a:r>
            <a:r>
              <a:rPr b="1" lang="en"/>
              <a:t>θ</a:t>
            </a:r>
            <a:r>
              <a:rPr b="1" baseline="-25000" lang="en"/>
              <a:t>i</a:t>
            </a:r>
            <a:r>
              <a:rPr b="1" lang="en"/>
              <a:t>L</a:t>
            </a:r>
            <a:r>
              <a:rPr b="1" baseline="30000" lang="en"/>
              <a:t>i</a:t>
            </a:r>
            <a:r>
              <a:rPr b="1" lang="en"/>
              <a:t>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Wold decomposition of ARMA(p,q)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[𝜓(L)]</a:t>
            </a:r>
            <a:r>
              <a:rPr b="1" baseline="30000" lang="en"/>
              <a:t>-1</a:t>
            </a:r>
            <a:r>
              <a:rPr b="1" lang="en"/>
              <a:t>θ(L)η</a:t>
            </a:r>
            <a:r>
              <a:rPr b="1" baseline="-25000" lang="en"/>
              <a:t>t</a:t>
            </a:r>
            <a:r>
              <a:rPr b="1" lang="en"/>
              <a:t>,</a:t>
            </a:r>
            <a:endParaRPr/>
          </a:p>
        </p:txBody>
      </p:sp>
      <p:sp>
        <p:nvSpPr>
          <p:cNvPr id="365" name="Google Shape;36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3333175"/>
            <a:ext cx="4222751" cy="181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</a:t>
            </a:r>
            <a:r>
              <a:rPr lang="en"/>
              <a:t>comparison</a:t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Autocorrelation Function (ACF), </a:t>
            </a:r>
            <a:r>
              <a:rPr b="1" lang="en"/>
              <a:t>R</a:t>
            </a:r>
            <a:r>
              <a:rPr b="1" baseline="-25000" lang="en"/>
              <a:t>t,t+𝛕</a:t>
            </a:r>
            <a:r>
              <a:rPr b="1" lang="en"/>
              <a:t> = Cov(X</a:t>
            </a:r>
            <a:r>
              <a:rPr b="1" baseline="-25000" lang="en"/>
              <a:t>t</a:t>
            </a:r>
            <a:r>
              <a:rPr b="1" lang="en"/>
              <a:t>,X</a:t>
            </a:r>
            <a:r>
              <a:rPr b="1" baseline="-25000" lang="en"/>
              <a:t>t+𝛕</a:t>
            </a:r>
            <a:r>
              <a:rPr b="1" lang="en"/>
              <a:t>) [√Var(X</a:t>
            </a:r>
            <a:r>
              <a:rPr b="1" baseline="-25000" lang="en"/>
              <a:t>t</a:t>
            </a:r>
            <a:r>
              <a:rPr b="1" lang="en"/>
              <a:t>)√Var(X</a:t>
            </a:r>
            <a:r>
              <a:rPr b="1" baseline="-25000" lang="en"/>
              <a:t>t+𝛕</a:t>
            </a:r>
            <a:r>
              <a:rPr b="1" lang="en"/>
              <a:t>)]</a:t>
            </a:r>
            <a:r>
              <a:rPr b="1" baseline="30000" lang="en"/>
              <a:t>-1</a:t>
            </a:r>
            <a:endParaRPr b="1" baseline="30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3" name="Google Shape;37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8225"/>
            <a:ext cx="3936998" cy="16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568" y="1438225"/>
            <a:ext cx="3937009" cy="16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100" y="3008325"/>
            <a:ext cx="2846899" cy="213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1625" y="3008325"/>
            <a:ext cx="2846899" cy="21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(1 - </a:t>
            </a:r>
            <a:r>
              <a:rPr b="1" lang="en"/>
              <a:t>𝜓(L))X</a:t>
            </a:r>
            <a:r>
              <a:rPr b="1" baseline="-25000" lang="en"/>
              <a:t>t</a:t>
            </a:r>
            <a:r>
              <a:rPr b="1" lang="en"/>
              <a:t> = (1 + θ(L))η</a:t>
            </a:r>
            <a:r>
              <a:rPr b="1" baseline="-25000" lang="en"/>
              <a:t>t</a:t>
            </a:r>
            <a:r>
              <a:rPr b="1" lang="en"/>
              <a:t>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approximate the lag operator inverse as,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 [(1 - 𝜓(L))]</a:t>
            </a:r>
            <a:r>
              <a:rPr b="1" baseline="30000" lang="en"/>
              <a:t>-1</a:t>
            </a:r>
            <a:r>
              <a:rPr b="1" lang="en"/>
              <a:t>(1 + θ(L))η</a:t>
            </a:r>
            <a:r>
              <a:rPr b="1" baseline="-25000" lang="en"/>
              <a:t>t</a:t>
            </a:r>
            <a:endParaRPr b="1"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 [(1 - 𝜓(L))]</a:t>
            </a:r>
            <a:r>
              <a:rPr b="1" baseline="30000" lang="en"/>
              <a:t>-1</a:t>
            </a:r>
            <a:r>
              <a:rPr b="1" lang="en"/>
              <a:t>η</a:t>
            </a:r>
            <a:r>
              <a:rPr b="1" baseline="-25000" lang="en"/>
              <a:t>t </a:t>
            </a:r>
            <a:r>
              <a:rPr b="1" lang="en"/>
              <a:t>+ [(1 - 𝜓(L))]</a:t>
            </a:r>
            <a:r>
              <a:rPr b="1" baseline="30000" lang="en"/>
              <a:t>-1</a:t>
            </a:r>
            <a:r>
              <a:rPr b="1" lang="en"/>
              <a:t>θ</a:t>
            </a:r>
            <a:r>
              <a:rPr b="1" baseline="-25000" lang="en"/>
              <a:t>1</a:t>
            </a:r>
            <a:r>
              <a:rPr b="1" lang="en"/>
              <a:t>η</a:t>
            </a:r>
            <a:r>
              <a:rPr b="1" baseline="-25000" lang="en"/>
              <a:t>t-1</a:t>
            </a:r>
            <a:endParaRPr b="1"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Expressing this as a Geometric Progression,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 ∑</a:t>
            </a:r>
            <a:r>
              <a:rPr baseline="30000" lang="en"/>
              <a:t>∞</a:t>
            </a:r>
            <a:r>
              <a:rPr b="1" baseline="-25000" lang="en"/>
              <a:t>j=0</a:t>
            </a:r>
            <a:r>
              <a:rPr b="1" lang="en"/>
              <a:t>(𝜓L)</a:t>
            </a:r>
            <a:r>
              <a:rPr b="1" baseline="30000" lang="en"/>
              <a:t>j</a:t>
            </a:r>
            <a:r>
              <a:rPr b="1" lang="en"/>
              <a:t>η</a:t>
            </a:r>
            <a:r>
              <a:rPr b="1" baseline="-25000" lang="en"/>
              <a:t>t </a:t>
            </a:r>
            <a:r>
              <a:rPr b="1" lang="en"/>
              <a:t>+ θ∑</a:t>
            </a:r>
            <a:r>
              <a:rPr baseline="30000" lang="en"/>
              <a:t>∞</a:t>
            </a:r>
            <a:r>
              <a:rPr b="1" baseline="-25000" lang="en"/>
              <a:t>j=0</a:t>
            </a:r>
            <a:r>
              <a:rPr b="1" lang="en"/>
              <a:t>(𝜓L)</a:t>
            </a:r>
            <a:r>
              <a:rPr b="1" baseline="30000" lang="en"/>
              <a:t>j</a:t>
            </a:r>
            <a:r>
              <a:rPr b="1" lang="en"/>
              <a:t>η</a:t>
            </a:r>
            <a:r>
              <a:rPr b="1" baseline="-25000" lang="en"/>
              <a:t>t-1</a:t>
            </a:r>
            <a:endParaRPr b="1"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baseline="-25000" lang="en"/>
              <a:t>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 η</a:t>
            </a:r>
            <a:r>
              <a:rPr b="1" baseline="-25000" lang="en"/>
              <a:t>t </a:t>
            </a:r>
            <a:r>
              <a:rPr b="1" lang="en"/>
              <a:t>+∑</a:t>
            </a:r>
            <a:r>
              <a:rPr baseline="30000" lang="en"/>
              <a:t>∞</a:t>
            </a:r>
            <a:r>
              <a:rPr b="1" baseline="-25000" lang="en"/>
              <a:t>j=1</a:t>
            </a:r>
            <a:r>
              <a:rPr b="1" lang="en"/>
              <a:t>𝜓</a:t>
            </a:r>
            <a:r>
              <a:rPr b="1" baseline="30000" lang="en"/>
              <a:t>j</a:t>
            </a:r>
            <a:r>
              <a:rPr b="1" lang="en"/>
              <a:t>η</a:t>
            </a:r>
            <a:r>
              <a:rPr b="1" baseline="-25000" lang="en"/>
              <a:t>t-j </a:t>
            </a:r>
            <a:r>
              <a:rPr b="1" lang="en"/>
              <a:t>+ θ∑</a:t>
            </a:r>
            <a:r>
              <a:rPr baseline="30000" lang="en"/>
              <a:t>∞</a:t>
            </a:r>
            <a:r>
              <a:rPr b="1" baseline="-25000" lang="en"/>
              <a:t>j=1</a:t>
            </a:r>
            <a:r>
              <a:rPr b="1" lang="en"/>
              <a:t> 𝜓</a:t>
            </a:r>
            <a:r>
              <a:rPr b="1" baseline="30000" lang="en"/>
              <a:t>j-1</a:t>
            </a:r>
            <a:r>
              <a:rPr b="1" lang="en"/>
              <a:t>η</a:t>
            </a:r>
            <a:r>
              <a:rPr b="1" baseline="-25000" lang="en"/>
              <a:t>t-j</a:t>
            </a:r>
            <a:endParaRPr b="1"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baseline="-25000" lang="en"/>
              <a:t>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 η</a:t>
            </a:r>
            <a:r>
              <a:rPr b="1" baseline="-25000" lang="en"/>
              <a:t>t </a:t>
            </a:r>
            <a:r>
              <a:rPr b="1" lang="en"/>
              <a:t>+∑</a:t>
            </a:r>
            <a:r>
              <a:rPr baseline="30000" lang="en"/>
              <a:t>∞</a:t>
            </a:r>
            <a:r>
              <a:rPr b="1" baseline="-25000" lang="en"/>
              <a:t>j=1</a:t>
            </a:r>
            <a:r>
              <a:rPr b="1" lang="en"/>
              <a:t>(𝜓</a:t>
            </a:r>
            <a:r>
              <a:rPr b="1" baseline="30000" lang="en"/>
              <a:t>j</a:t>
            </a:r>
            <a:r>
              <a:rPr b="1" baseline="-25000" lang="en"/>
              <a:t> </a:t>
            </a:r>
            <a:r>
              <a:rPr b="1" lang="en"/>
              <a:t>+ θ𝜓</a:t>
            </a:r>
            <a:r>
              <a:rPr b="1" baseline="30000" lang="en"/>
              <a:t>j-1</a:t>
            </a:r>
            <a:r>
              <a:rPr b="1" lang="en"/>
              <a:t>)η</a:t>
            </a:r>
            <a:r>
              <a:rPr b="1" baseline="-25000" lang="en"/>
              <a:t>t-j</a:t>
            </a:r>
            <a:endParaRPr b="1" baseline="-2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</a:t>
            </a:r>
            <a:r>
              <a:rPr b="1" lang="en"/>
              <a:t> |𝜓| &lt; 1, </a:t>
            </a:r>
            <a:r>
              <a:rPr lang="en"/>
              <a:t>weights are summable and </a:t>
            </a:r>
            <a:r>
              <a:rPr b="1" lang="en"/>
              <a:t>Var[X</a:t>
            </a:r>
            <a:r>
              <a:rPr b="1" baseline="-25000" lang="en"/>
              <a:t>t</a:t>
            </a:r>
            <a:r>
              <a:rPr b="1" lang="en"/>
              <a:t>] and Cov[X</a:t>
            </a:r>
            <a:r>
              <a:rPr b="1" baseline="-25000" lang="en"/>
              <a:t>t</a:t>
            </a:r>
            <a:r>
              <a:rPr b="1" lang="en"/>
              <a:t> ,X</a:t>
            </a:r>
            <a:r>
              <a:rPr b="1" baseline="-25000" lang="en"/>
              <a:t>t-1</a:t>
            </a:r>
            <a:r>
              <a:rPr b="1" lang="en"/>
              <a:t>] are finite</a:t>
            </a:r>
            <a:endParaRPr b="1"/>
          </a:p>
        </p:txBody>
      </p:sp>
      <p:sp>
        <p:nvSpPr>
          <p:cNvPr id="383" name="Google Shape;38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</a:t>
            </a:r>
            <a:r>
              <a:rPr lang="en"/>
              <a:t>ARMA(1,1) process </a:t>
            </a:r>
            <a:endParaRPr/>
          </a:p>
        </p:txBody>
      </p:sp>
      <p:sp>
        <p:nvSpPr>
          <p:cNvPr id="384" name="Google Shape;38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model parameter estimation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Assume AR(1), with μ mean;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μ + 𝜓X</a:t>
            </a:r>
            <a:r>
              <a:rPr b="1" baseline="-25000" lang="en"/>
              <a:t>t-1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lang="en"/>
              <a:t>, alternatively,</a:t>
            </a:r>
            <a:r>
              <a:rPr b="1" lang="en"/>
              <a:t>η</a:t>
            </a:r>
            <a:r>
              <a:rPr b="1" baseline="-25000" lang="en"/>
              <a:t>t</a:t>
            </a:r>
            <a:r>
              <a:rPr b="1" lang="en"/>
              <a:t>= X</a:t>
            </a:r>
            <a:r>
              <a:rPr b="1" baseline="-25000" lang="en"/>
              <a:t>t</a:t>
            </a:r>
            <a:r>
              <a:rPr b="1" lang="en"/>
              <a:t> - μ - 𝜓X</a:t>
            </a:r>
            <a:r>
              <a:rPr b="1" baseline="-25000" lang="en"/>
              <a:t>t-1</a:t>
            </a: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where, </a:t>
            </a:r>
            <a:r>
              <a:rPr b="1" lang="en"/>
              <a:t>η</a:t>
            </a:r>
            <a:r>
              <a:rPr b="1" baseline="-25000" lang="en"/>
              <a:t>t</a:t>
            </a:r>
            <a:r>
              <a:rPr b="1" lang="en"/>
              <a:t>~N(0,σ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MLE formulation </a:t>
            </a:r>
            <a:r>
              <a:rPr lang="en"/>
              <a:t>is: Find θ*, such that L(θ|X) is maximized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L(θ|X) = ∏</a:t>
            </a:r>
            <a:r>
              <a:rPr baseline="30000" lang="en"/>
              <a:t>N</a:t>
            </a:r>
            <a:r>
              <a:rPr baseline="-25000" lang="en"/>
              <a:t>i=1</a:t>
            </a:r>
            <a:r>
              <a:rPr baseline="30000" lang="en"/>
              <a:t> </a:t>
            </a:r>
            <a:r>
              <a:rPr lang="en"/>
              <a:t>p(x</a:t>
            </a:r>
            <a:r>
              <a:rPr baseline="-25000" lang="en"/>
              <a:t>i</a:t>
            </a:r>
            <a:r>
              <a:rPr lang="en"/>
              <a:t>|θ)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Alternatively we can minimize the negative log likelihood function (NLL)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NLL = -log(L(θ|X))</a:t>
            </a:r>
            <a:endParaRPr/>
          </a:p>
        </p:txBody>
      </p:sp>
      <p:sp>
        <p:nvSpPr>
          <p:cNvPr id="391" name="Google Shape;39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 model parameter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9"/>
          <p:cNvSpPr txBox="1"/>
          <p:nvPr>
            <p:ph idx="1" type="body"/>
          </p:nvPr>
        </p:nvSpPr>
        <p:spPr>
          <a:xfrm>
            <a:off x="311700" y="1162200"/>
            <a:ext cx="8520600" cy="3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η</a:t>
            </a:r>
            <a:r>
              <a:rPr b="1" baseline="-25000" lang="en"/>
              <a:t>t</a:t>
            </a:r>
            <a:r>
              <a:rPr b="1" lang="en"/>
              <a:t>= X</a:t>
            </a:r>
            <a:r>
              <a:rPr b="1" baseline="-25000" lang="en"/>
              <a:t>t</a:t>
            </a:r>
            <a:r>
              <a:rPr b="1" lang="en"/>
              <a:t> - μ - 𝜓X</a:t>
            </a:r>
            <a:r>
              <a:rPr b="1" baseline="-25000" lang="en"/>
              <a:t>t-1</a:t>
            </a:r>
            <a:r>
              <a:rPr b="1" lang="en"/>
              <a:t> </a:t>
            </a:r>
            <a:r>
              <a:rPr lang="en"/>
              <a:t> and </a:t>
            </a:r>
            <a:r>
              <a:rPr lang="en"/>
              <a:t> </a:t>
            </a:r>
            <a:r>
              <a:rPr b="1" lang="en"/>
              <a:t>η</a:t>
            </a:r>
            <a:r>
              <a:rPr b="1" baseline="-25000" lang="en"/>
              <a:t>t</a:t>
            </a:r>
            <a:r>
              <a:rPr b="1" lang="en"/>
              <a:t>~N(0,σ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estimate p(X</a:t>
            </a:r>
            <a:r>
              <a:rPr baseline="-25000" lang="en"/>
              <a:t>1</a:t>
            </a:r>
            <a:r>
              <a:rPr lang="en"/>
              <a:t>,...,X</a:t>
            </a:r>
            <a:r>
              <a:rPr baseline="-25000" lang="en"/>
              <a:t>t</a:t>
            </a:r>
            <a:r>
              <a:rPr lang="en"/>
              <a:t>|X</a:t>
            </a:r>
            <a:r>
              <a:rPr baseline="-25000" lang="en"/>
              <a:t>0</a:t>
            </a:r>
            <a:r>
              <a:rPr lang="en"/>
              <a:t>,θ) as,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</a:t>
            </a:r>
            <a:r>
              <a:rPr baseline="-25000" lang="en"/>
              <a:t>1</a:t>
            </a:r>
            <a:r>
              <a:rPr lang="en"/>
              <a:t>,...,X</a:t>
            </a:r>
            <a:r>
              <a:rPr baseline="-25000" lang="en"/>
              <a:t>t</a:t>
            </a:r>
            <a:r>
              <a:rPr lang="en"/>
              <a:t>|X</a:t>
            </a:r>
            <a:r>
              <a:rPr baseline="-25000" lang="en"/>
              <a:t>0</a:t>
            </a:r>
            <a:r>
              <a:rPr lang="en"/>
              <a:t>,θ) = (2𝜋σ</a:t>
            </a:r>
            <a:r>
              <a:rPr baseline="30000" lang="en"/>
              <a:t>2</a:t>
            </a:r>
            <a:r>
              <a:rPr lang="en"/>
              <a:t>)</a:t>
            </a:r>
            <a:r>
              <a:rPr baseline="30000" lang="en"/>
              <a:t>-T/2</a:t>
            </a:r>
            <a:r>
              <a:rPr lang="en"/>
              <a:t> exp(-1/(2σ</a:t>
            </a:r>
            <a:r>
              <a:rPr baseline="30000" lang="en"/>
              <a:t>2</a:t>
            </a:r>
            <a:r>
              <a:rPr lang="en"/>
              <a:t>) * </a:t>
            </a:r>
            <a:r>
              <a:rPr b="1" lang="en"/>
              <a:t>∑</a:t>
            </a:r>
            <a:r>
              <a:rPr baseline="30000" lang="en"/>
              <a:t>T</a:t>
            </a:r>
            <a:r>
              <a:rPr b="1" baseline="-25000" lang="en"/>
              <a:t>t=1</a:t>
            </a:r>
            <a:r>
              <a:rPr b="1" lang="en"/>
              <a:t> </a:t>
            </a:r>
            <a:r>
              <a:rPr lang="en"/>
              <a:t>η</a:t>
            </a:r>
            <a:r>
              <a:rPr baseline="-25000" lang="en"/>
              <a:t>t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</a:t>
            </a:r>
            <a:r>
              <a:rPr baseline="-25000" lang="en"/>
              <a:t>1</a:t>
            </a:r>
            <a:r>
              <a:rPr lang="en"/>
              <a:t>,...,X</a:t>
            </a:r>
            <a:r>
              <a:rPr baseline="-25000" lang="en"/>
              <a:t>t</a:t>
            </a:r>
            <a:r>
              <a:rPr lang="en"/>
              <a:t>|X</a:t>
            </a:r>
            <a:r>
              <a:rPr baseline="-25000" lang="en"/>
              <a:t>0</a:t>
            </a:r>
            <a:r>
              <a:rPr lang="en"/>
              <a:t>,θ) = (2𝜋σ</a:t>
            </a:r>
            <a:r>
              <a:rPr baseline="30000" lang="en"/>
              <a:t>2</a:t>
            </a:r>
            <a:r>
              <a:rPr lang="en"/>
              <a:t>)</a:t>
            </a:r>
            <a:r>
              <a:rPr baseline="30000" lang="en"/>
              <a:t>-T/2</a:t>
            </a:r>
            <a:r>
              <a:rPr lang="en"/>
              <a:t> exp(-1/(2σ</a:t>
            </a:r>
            <a:r>
              <a:rPr baseline="30000" lang="en"/>
              <a:t>2</a:t>
            </a:r>
            <a:r>
              <a:rPr lang="en"/>
              <a:t>) * </a:t>
            </a:r>
            <a:r>
              <a:rPr b="1" lang="en"/>
              <a:t>∑</a:t>
            </a:r>
            <a:r>
              <a:rPr baseline="30000" lang="en"/>
              <a:t>T</a:t>
            </a:r>
            <a:r>
              <a:rPr b="1" baseline="-25000" lang="en"/>
              <a:t>t=1</a:t>
            </a:r>
            <a:r>
              <a:rPr b="1" lang="en"/>
              <a:t> </a:t>
            </a:r>
            <a:r>
              <a:rPr lang="en"/>
              <a:t>(X</a:t>
            </a:r>
            <a:r>
              <a:rPr baseline="-25000" lang="en"/>
              <a:t>t</a:t>
            </a:r>
            <a:r>
              <a:rPr lang="en"/>
              <a:t> - μ - 𝜓X</a:t>
            </a:r>
            <a:r>
              <a:rPr baseline="-25000" lang="en"/>
              <a:t>t-1</a:t>
            </a:r>
            <a:r>
              <a:rPr lang="en"/>
              <a:t>)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NLL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-log(L(θ|X)) = ½(T*log σ</a:t>
            </a:r>
            <a:r>
              <a:rPr b="1" baseline="30000" lang="en"/>
              <a:t>2</a:t>
            </a:r>
            <a:r>
              <a:rPr b="1" lang="en"/>
              <a:t>) + 1/(2σ</a:t>
            </a:r>
            <a:r>
              <a:rPr b="1" baseline="30000" lang="en"/>
              <a:t>2</a:t>
            </a:r>
            <a:r>
              <a:rPr b="1" lang="en"/>
              <a:t>)*∑</a:t>
            </a:r>
            <a:r>
              <a:rPr b="1" baseline="30000" lang="en"/>
              <a:t>T</a:t>
            </a:r>
            <a:r>
              <a:rPr b="1" baseline="-25000" lang="en"/>
              <a:t>t=1</a:t>
            </a:r>
            <a:r>
              <a:rPr b="1" lang="en"/>
              <a:t> (X</a:t>
            </a:r>
            <a:r>
              <a:rPr b="1" baseline="-25000" lang="en"/>
              <a:t>t</a:t>
            </a:r>
            <a:r>
              <a:rPr b="1" lang="en"/>
              <a:t> - μ - 𝜓X</a:t>
            </a:r>
            <a:r>
              <a:rPr b="1" baseline="-25000" lang="en"/>
              <a:t>t-1</a:t>
            </a:r>
            <a:r>
              <a:rPr b="1" lang="en"/>
              <a:t>)</a:t>
            </a:r>
            <a:r>
              <a:rPr b="1" baseline="30000" lang="en"/>
              <a:t>2</a:t>
            </a:r>
            <a:r>
              <a:rPr b="1" lang="en"/>
              <a:t> + const.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This is quadratic in X and can be minimized by…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8" name="Google Shape;39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 model parameter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0"/>
          <p:cNvSpPr txBox="1"/>
          <p:nvPr>
            <p:ph idx="1" type="body"/>
          </p:nvPr>
        </p:nvSpPr>
        <p:spPr>
          <a:xfrm>
            <a:off x="311700" y="1162200"/>
            <a:ext cx="8520600" cy="3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-log(L(θ|X)) = ½(T*log σ</a:t>
            </a:r>
            <a:r>
              <a:rPr b="1" baseline="30000" lang="en"/>
              <a:t>2</a:t>
            </a:r>
            <a:r>
              <a:rPr b="1" lang="en"/>
              <a:t>) + 1/(2σ</a:t>
            </a:r>
            <a:r>
              <a:rPr b="1" baseline="30000" lang="en"/>
              <a:t>2</a:t>
            </a:r>
            <a:r>
              <a:rPr b="1" lang="en"/>
              <a:t>)*</a:t>
            </a:r>
            <a:r>
              <a:rPr b="1" lang="en"/>
              <a:t>∑</a:t>
            </a:r>
            <a:r>
              <a:rPr b="1" baseline="30000" lang="en"/>
              <a:t>T</a:t>
            </a:r>
            <a:r>
              <a:rPr b="1" baseline="-25000" lang="en"/>
              <a:t>t=1</a:t>
            </a:r>
            <a:r>
              <a:rPr b="1" lang="en"/>
              <a:t> </a:t>
            </a:r>
            <a:r>
              <a:rPr b="1" lang="en"/>
              <a:t>(X</a:t>
            </a:r>
            <a:r>
              <a:rPr b="1" baseline="-25000" lang="en"/>
              <a:t>t</a:t>
            </a:r>
            <a:r>
              <a:rPr b="1" lang="en"/>
              <a:t> - μ - 𝜓X</a:t>
            </a:r>
            <a:r>
              <a:rPr b="1" baseline="-25000" lang="en"/>
              <a:t>t-1</a:t>
            </a:r>
            <a:r>
              <a:rPr b="1" lang="en"/>
              <a:t>)</a:t>
            </a:r>
            <a:r>
              <a:rPr b="1" baseline="30000" lang="en"/>
              <a:t>2</a:t>
            </a:r>
            <a:r>
              <a:rPr b="1" lang="en"/>
              <a:t> + const.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This is quadratic in X and can be minimized by…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60"/>
          <p:cNvPicPr preferRelativeResize="0"/>
          <p:nvPr/>
        </p:nvPicPr>
        <p:blipFill rotWithShape="1">
          <a:blip r:embed="rId3">
            <a:alphaModFix/>
          </a:blip>
          <a:srcRect b="47338" l="0" r="0" t="31276"/>
          <a:stretch/>
        </p:blipFill>
        <p:spPr>
          <a:xfrm>
            <a:off x="2657475" y="3592675"/>
            <a:ext cx="3829050" cy="7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2078188"/>
            <a:ext cx="56007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 model parameter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1"/>
          <p:cNvSpPr txBox="1"/>
          <p:nvPr>
            <p:ph idx="1" type="body"/>
          </p:nvPr>
        </p:nvSpPr>
        <p:spPr>
          <a:xfrm>
            <a:off x="311700" y="1162200"/>
            <a:ext cx="8520600" cy="3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Rewriting,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where,</a:t>
            </a:r>
            <a:endParaRPr/>
          </a:p>
        </p:txBody>
      </p:sp>
      <p:pic>
        <p:nvPicPr>
          <p:cNvPr id="414" name="Google Shape;4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00" y="1017721"/>
            <a:ext cx="3684601" cy="9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1"/>
          <p:cNvPicPr preferRelativeResize="0"/>
          <p:nvPr/>
        </p:nvPicPr>
        <p:blipFill rotWithShape="1">
          <a:blip r:embed="rId4">
            <a:alphaModFix/>
          </a:blip>
          <a:srcRect b="16453" l="0" r="0" t="22966"/>
          <a:stretch/>
        </p:blipFill>
        <p:spPr>
          <a:xfrm>
            <a:off x="2275125" y="2221700"/>
            <a:ext cx="3362325" cy="12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1"/>
          <p:cNvPicPr preferRelativeResize="0"/>
          <p:nvPr/>
        </p:nvPicPr>
        <p:blipFill rotWithShape="1">
          <a:blip r:embed="rId5">
            <a:alphaModFix/>
          </a:blip>
          <a:srcRect b="37805" l="0" r="30943" t="26322"/>
          <a:stretch/>
        </p:blipFill>
        <p:spPr>
          <a:xfrm>
            <a:off x="3112300" y="3621825"/>
            <a:ext cx="2275900" cy="14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and forecasting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38550" y="1017725"/>
            <a:ext cx="3661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 series can comprise of any measurements: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Daily high/low temperatures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Lecture duration in 11755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Weekly precipitation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leads us to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a time series, can we predict the most likely next measurement?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Forecasting!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00" y="1460618"/>
            <a:ext cx="5531099" cy="32401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</a:t>
            </a:r>
            <a:r>
              <a:rPr lang="en"/>
              <a:t>model parameter estimation</a:t>
            </a:r>
            <a:endParaRPr/>
          </a:p>
        </p:txBody>
      </p:sp>
      <p:sp>
        <p:nvSpPr>
          <p:cNvPr id="423" name="Google Shape;4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MA(1), with μ mean;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µ + η</a:t>
            </a:r>
            <a:r>
              <a:rPr b="1" baseline="-25000" lang="en"/>
              <a:t>t</a:t>
            </a:r>
            <a:r>
              <a:rPr b="1" lang="en"/>
              <a:t>+ θη</a:t>
            </a:r>
            <a:r>
              <a:rPr b="1" baseline="-25000" lang="en"/>
              <a:t>t-1</a:t>
            </a:r>
            <a:r>
              <a:rPr b="1" lang="en"/>
              <a:t>,</a:t>
            </a:r>
            <a:r>
              <a:rPr lang="en"/>
              <a:t>, alternatively,</a:t>
            </a:r>
            <a:r>
              <a:rPr b="1" lang="en"/>
              <a:t>η</a:t>
            </a:r>
            <a:r>
              <a:rPr b="1" baseline="-25000" lang="en"/>
              <a:t>t</a:t>
            </a:r>
            <a:r>
              <a:rPr b="1" lang="en"/>
              <a:t>= X</a:t>
            </a:r>
            <a:r>
              <a:rPr b="1" baseline="-25000" lang="en"/>
              <a:t>t</a:t>
            </a:r>
            <a:r>
              <a:rPr b="1" lang="en"/>
              <a:t> - </a:t>
            </a:r>
            <a:r>
              <a:rPr b="1" lang="en"/>
              <a:t>µ - θη</a:t>
            </a:r>
            <a:r>
              <a:rPr b="1" baseline="-25000" lang="en"/>
              <a:t>t-1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PDF of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lang="en"/>
              <a:t>, is p(X</a:t>
            </a:r>
            <a:r>
              <a:rPr baseline="-25000" lang="en"/>
              <a:t>t</a:t>
            </a:r>
            <a:r>
              <a:rPr lang="en"/>
              <a:t>|X</a:t>
            </a:r>
            <a:r>
              <a:rPr baseline="-25000" lang="en"/>
              <a:t>t-1</a:t>
            </a:r>
            <a:r>
              <a:rPr lang="en"/>
              <a:t>,...,X</a:t>
            </a:r>
            <a:r>
              <a:rPr baseline="-25000" lang="en"/>
              <a:t>1</a:t>
            </a:r>
            <a:r>
              <a:rPr lang="en"/>
              <a:t>, η</a:t>
            </a:r>
            <a:r>
              <a:rPr baseline="-25000" lang="en"/>
              <a:t>0</a:t>
            </a:r>
            <a:r>
              <a:rPr lang="en"/>
              <a:t>=0, θ) </a:t>
            </a:r>
            <a:r>
              <a:rPr b="1" lang="en"/>
              <a:t>= (2𝜋σ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b="1" baseline="30000" lang="en"/>
              <a:t>-1/2</a:t>
            </a:r>
            <a:r>
              <a:rPr b="1" lang="en"/>
              <a:t> exp(-η</a:t>
            </a:r>
            <a:r>
              <a:rPr b="1" baseline="-25000" lang="en"/>
              <a:t>t</a:t>
            </a:r>
            <a:r>
              <a:rPr b="1" baseline="30000" lang="en"/>
              <a:t>2 </a:t>
            </a:r>
            <a:r>
              <a:rPr b="1" lang="en"/>
              <a:t>/ (2σ</a:t>
            </a:r>
            <a:r>
              <a:rPr b="1" baseline="30000" lang="en"/>
              <a:t>2</a:t>
            </a:r>
            <a:r>
              <a:rPr b="1" lang="en"/>
              <a:t>))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NLL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-log(L(θ|X,η</a:t>
            </a:r>
            <a:r>
              <a:rPr baseline="-25000" lang="en"/>
              <a:t>0</a:t>
            </a:r>
            <a:r>
              <a:rPr lang="en"/>
              <a:t>=0)) = ½(T*log σ</a:t>
            </a:r>
            <a:r>
              <a:rPr baseline="30000" lang="en"/>
              <a:t>2</a:t>
            </a:r>
            <a:r>
              <a:rPr lang="en"/>
              <a:t>) + 1/(2σ</a:t>
            </a:r>
            <a:r>
              <a:rPr baseline="30000" lang="en"/>
              <a:t>2</a:t>
            </a:r>
            <a:r>
              <a:rPr lang="en"/>
              <a:t>)*∑</a:t>
            </a:r>
            <a:r>
              <a:rPr baseline="30000" lang="en"/>
              <a:t>T</a:t>
            </a:r>
            <a:r>
              <a:rPr baseline="-25000" lang="en"/>
              <a:t>t=1</a:t>
            </a:r>
            <a:r>
              <a:rPr lang="en"/>
              <a:t> η</a:t>
            </a:r>
            <a:r>
              <a:rPr baseline="-25000" lang="en"/>
              <a:t>t</a:t>
            </a:r>
            <a:r>
              <a:rPr baseline="30000" lang="en"/>
              <a:t>2 </a:t>
            </a:r>
            <a:r>
              <a:rPr lang="en"/>
              <a:t> + const.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with ARMA(p,q)</a:t>
            </a:r>
            <a:endParaRPr/>
          </a:p>
        </p:txBody>
      </p:sp>
      <p:sp>
        <p:nvSpPr>
          <p:cNvPr id="430" name="Google Shape;430;p6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Given </a:t>
            </a:r>
            <a:r>
              <a:rPr b="1" lang="en"/>
              <a:t>X</a:t>
            </a:r>
            <a:r>
              <a:rPr b="1" baseline="-25000" lang="en"/>
              <a:t>1:t</a:t>
            </a:r>
            <a:r>
              <a:rPr b="1" lang="en"/>
              <a:t> = X</a:t>
            </a:r>
            <a:r>
              <a:rPr b="1" baseline="-25000" lang="en"/>
              <a:t>1</a:t>
            </a:r>
            <a:r>
              <a:rPr b="1" lang="en"/>
              <a:t>, … X</a:t>
            </a:r>
            <a:r>
              <a:rPr b="1" baseline="-25000" lang="en"/>
              <a:t>t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what is the best estimate (</a:t>
            </a:r>
            <a:r>
              <a:rPr b="1" lang="en"/>
              <a:t>X*</a:t>
            </a:r>
            <a:r>
              <a:rPr b="1" baseline="-25000" lang="en"/>
              <a:t>t+1</a:t>
            </a:r>
            <a:r>
              <a:rPr lang="en"/>
              <a:t>) of </a:t>
            </a:r>
            <a:r>
              <a:rPr b="1" lang="en"/>
              <a:t>X</a:t>
            </a:r>
            <a:r>
              <a:rPr b="1" baseline="-25000" lang="en"/>
              <a:t>t+1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Equivalent to, minimizing Mean Squared Error (MSE)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min E((</a:t>
            </a:r>
            <a:r>
              <a:rPr b="1" lang="en"/>
              <a:t>X*</a:t>
            </a:r>
            <a:r>
              <a:rPr b="1" baseline="-25000" lang="en"/>
              <a:t>t+1</a:t>
            </a:r>
            <a:r>
              <a:rPr lang="en"/>
              <a:t>- </a:t>
            </a:r>
            <a:r>
              <a:rPr b="1" lang="en"/>
              <a:t>X</a:t>
            </a:r>
            <a:r>
              <a:rPr b="1" baseline="-25000" lang="en"/>
              <a:t>t+1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b="1" lang="en"/>
              <a:t>prove the minimization of MSE is indeed forecasting,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</a:t>
            </a:r>
            <a:r>
              <a:rPr lang="en">
                <a:solidFill>
                  <a:srgbClr val="666666"/>
                </a:solidFill>
              </a:rPr>
              <a:t>y Z is any random variable measurable with respect to the information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set generated by </a:t>
            </a:r>
            <a:r>
              <a:rPr b="1" lang="en"/>
              <a:t>X</a:t>
            </a:r>
            <a:r>
              <a:rPr b="1" baseline="-25000" lang="en"/>
              <a:t>1:t</a:t>
            </a:r>
            <a:r>
              <a:rPr lang="en">
                <a:solidFill>
                  <a:srgbClr val="666666"/>
                </a:solidFill>
              </a:rPr>
              <a:t>, then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E((X</a:t>
            </a:r>
            <a:r>
              <a:rPr baseline="-25000" lang="en"/>
              <a:t>t+1</a:t>
            </a:r>
            <a:r>
              <a:rPr lang="en"/>
              <a:t>- Z)</a:t>
            </a:r>
            <a:r>
              <a:rPr baseline="30000" lang="en"/>
              <a:t>2</a:t>
            </a:r>
            <a:r>
              <a:rPr lang="en"/>
              <a:t>) = E((X</a:t>
            </a:r>
            <a:r>
              <a:rPr baseline="-25000" lang="en"/>
              <a:t>t+1</a:t>
            </a:r>
            <a:r>
              <a:rPr lang="en"/>
              <a:t>- E(X</a:t>
            </a:r>
            <a:r>
              <a:rPr baseline="-25000" lang="en"/>
              <a:t>t+1</a:t>
            </a:r>
            <a:r>
              <a:rPr lang="en"/>
              <a:t>) + E(X</a:t>
            </a:r>
            <a:r>
              <a:rPr baseline="-25000" lang="en"/>
              <a:t>t+1</a:t>
            </a:r>
            <a:r>
              <a:rPr lang="en"/>
              <a:t>) - Z)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E((X</a:t>
            </a:r>
            <a:r>
              <a:rPr baseline="-25000" lang="en"/>
              <a:t>t+1</a:t>
            </a:r>
            <a:r>
              <a:rPr lang="en"/>
              <a:t>- Z)</a:t>
            </a:r>
            <a:r>
              <a:rPr baseline="30000" lang="en"/>
              <a:t>2</a:t>
            </a:r>
            <a:r>
              <a:rPr lang="en"/>
              <a:t>) = E((X</a:t>
            </a:r>
            <a:r>
              <a:rPr baseline="-25000" lang="en"/>
              <a:t>t+1</a:t>
            </a:r>
            <a:r>
              <a:rPr lang="en"/>
              <a:t>- E(X</a:t>
            </a:r>
            <a:r>
              <a:rPr baseline="-25000" lang="en"/>
              <a:t>t+1</a:t>
            </a:r>
            <a:r>
              <a:rPr lang="en"/>
              <a:t>))</a:t>
            </a:r>
            <a:r>
              <a:rPr baseline="30000" lang="en"/>
              <a:t>2</a:t>
            </a:r>
            <a:r>
              <a:rPr lang="en"/>
              <a:t>) + E((E(X</a:t>
            </a:r>
            <a:r>
              <a:rPr baseline="-25000" lang="en"/>
              <a:t>t+1</a:t>
            </a:r>
            <a:r>
              <a:rPr lang="en"/>
              <a:t>) - Z)</a:t>
            </a:r>
            <a:r>
              <a:rPr baseline="30000" lang="en"/>
              <a:t>2</a:t>
            </a:r>
            <a:r>
              <a:rPr lang="en"/>
              <a:t>) + 2E((X</a:t>
            </a:r>
            <a:r>
              <a:rPr baseline="-25000" lang="en"/>
              <a:t>t+1</a:t>
            </a:r>
            <a:r>
              <a:rPr lang="en"/>
              <a:t>- E(X</a:t>
            </a:r>
            <a:r>
              <a:rPr baseline="-25000" lang="en"/>
              <a:t>t+1</a:t>
            </a:r>
            <a:r>
              <a:rPr lang="en"/>
              <a:t>))( E(X</a:t>
            </a:r>
            <a:r>
              <a:rPr baseline="-25000" lang="en"/>
              <a:t>t+1</a:t>
            </a:r>
            <a:r>
              <a:rPr lang="en"/>
              <a:t>) - Z))</a:t>
            </a:r>
            <a:endParaRPr/>
          </a:p>
        </p:txBody>
      </p:sp>
      <p:sp>
        <p:nvSpPr>
          <p:cNvPr id="431" name="Google Shape;43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with ARMA(p,q)</a:t>
            </a:r>
            <a:endParaRPr/>
          </a:p>
        </p:txBody>
      </p:sp>
      <p:sp>
        <p:nvSpPr>
          <p:cNvPr id="437" name="Google Shape;43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E((X</a:t>
            </a:r>
            <a:r>
              <a:rPr baseline="-25000" lang="en"/>
              <a:t>t+1</a:t>
            </a:r>
            <a:r>
              <a:rPr lang="en"/>
              <a:t>- Z)</a:t>
            </a:r>
            <a:r>
              <a:rPr baseline="30000" lang="en"/>
              <a:t>2</a:t>
            </a:r>
            <a:r>
              <a:rPr lang="en"/>
              <a:t>) = E((X</a:t>
            </a:r>
            <a:r>
              <a:rPr baseline="-25000" lang="en"/>
              <a:t>t+1</a:t>
            </a:r>
            <a:r>
              <a:rPr lang="en"/>
              <a:t>- E(X</a:t>
            </a:r>
            <a:r>
              <a:rPr baseline="-25000" lang="en"/>
              <a:t>t+1</a:t>
            </a:r>
            <a:r>
              <a:rPr lang="en"/>
              <a:t>))</a:t>
            </a:r>
            <a:r>
              <a:rPr baseline="30000" lang="en"/>
              <a:t>2</a:t>
            </a:r>
            <a:r>
              <a:rPr lang="en"/>
              <a:t>) + E((E(X</a:t>
            </a:r>
            <a:r>
              <a:rPr baseline="-25000" lang="en"/>
              <a:t>t+1</a:t>
            </a:r>
            <a:r>
              <a:rPr lang="en"/>
              <a:t>) - Z)</a:t>
            </a:r>
            <a:r>
              <a:rPr baseline="30000" lang="en"/>
              <a:t>2</a:t>
            </a:r>
            <a:r>
              <a:rPr lang="en"/>
              <a:t>) + 2</a:t>
            </a:r>
            <a:r>
              <a:rPr b="1" lang="en"/>
              <a:t>E((X</a:t>
            </a:r>
            <a:r>
              <a:rPr b="1" baseline="-25000" lang="en"/>
              <a:t>t+1</a:t>
            </a:r>
            <a:r>
              <a:rPr b="1" lang="en"/>
              <a:t>- E(X</a:t>
            </a:r>
            <a:r>
              <a:rPr b="1" baseline="-25000" lang="en"/>
              <a:t>t+1</a:t>
            </a:r>
            <a:r>
              <a:rPr b="1" lang="en"/>
              <a:t>))(E(X</a:t>
            </a:r>
            <a:r>
              <a:rPr b="1" baseline="-25000" lang="en"/>
              <a:t>t+1</a:t>
            </a:r>
            <a:r>
              <a:rPr b="1" lang="en"/>
              <a:t>) - Z))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E((X</a:t>
            </a:r>
            <a:r>
              <a:rPr baseline="-25000" lang="en"/>
              <a:t>t+1</a:t>
            </a:r>
            <a:r>
              <a:rPr lang="en"/>
              <a:t>- E(X</a:t>
            </a:r>
            <a:r>
              <a:rPr baseline="-25000" lang="en"/>
              <a:t>t+1</a:t>
            </a:r>
            <a:r>
              <a:rPr lang="en"/>
              <a:t>))( E(X</a:t>
            </a:r>
            <a:r>
              <a:rPr baseline="-25000" lang="en"/>
              <a:t>t+1</a:t>
            </a:r>
            <a:r>
              <a:rPr lang="en"/>
              <a:t>) - Z)) = E((X</a:t>
            </a:r>
            <a:r>
              <a:rPr baseline="-25000" lang="en"/>
              <a:t>t+1</a:t>
            </a:r>
            <a:r>
              <a:rPr lang="en"/>
              <a:t>- E(X</a:t>
            </a:r>
            <a:r>
              <a:rPr baseline="-25000" lang="en"/>
              <a:t>t+1</a:t>
            </a:r>
            <a:r>
              <a:rPr lang="en"/>
              <a:t>))(E(X</a:t>
            </a:r>
            <a:r>
              <a:rPr baseline="-25000" lang="en"/>
              <a:t>t+1</a:t>
            </a:r>
            <a:r>
              <a:rPr lang="en"/>
              <a:t>) - Z))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     = (E(X</a:t>
            </a:r>
            <a:r>
              <a:rPr baseline="-25000" lang="en"/>
              <a:t>t+1</a:t>
            </a:r>
            <a:r>
              <a:rPr lang="en"/>
              <a:t>) - E(E(X</a:t>
            </a:r>
            <a:r>
              <a:rPr baseline="-25000" lang="en"/>
              <a:t>t+1</a:t>
            </a:r>
            <a:r>
              <a:rPr lang="en"/>
              <a:t>)))(E(X</a:t>
            </a:r>
            <a:r>
              <a:rPr baseline="-25000" lang="en"/>
              <a:t>t+1</a:t>
            </a:r>
            <a:r>
              <a:rPr lang="en"/>
              <a:t>) - Z))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     = 0*(E(X</a:t>
            </a:r>
            <a:r>
              <a:rPr baseline="-25000" lang="en"/>
              <a:t>t+1</a:t>
            </a:r>
            <a:r>
              <a:rPr lang="en"/>
              <a:t>) - Z)) , as E(E(X</a:t>
            </a:r>
            <a:r>
              <a:rPr baseline="-25000" lang="en"/>
              <a:t>t+1</a:t>
            </a:r>
            <a:r>
              <a:rPr lang="en"/>
              <a:t>)) = E(X</a:t>
            </a:r>
            <a:r>
              <a:rPr baseline="-25000" lang="en"/>
              <a:t>t+1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E((X</a:t>
            </a:r>
            <a:r>
              <a:rPr baseline="-25000" lang="en"/>
              <a:t>t+1</a:t>
            </a:r>
            <a:r>
              <a:rPr lang="en"/>
              <a:t>- Z)</a:t>
            </a:r>
            <a:r>
              <a:rPr baseline="30000" lang="en"/>
              <a:t>2</a:t>
            </a:r>
            <a:r>
              <a:rPr lang="en"/>
              <a:t>) = E((X</a:t>
            </a:r>
            <a:r>
              <a:rPr baseline="-25000" lang="en"/>
              <a:t>t+1</a:t>
            </a:r>
            <a:r>
              <a:rPr lang="en"/>
              <a:t>- E(X</a:t>
            </a:r>
            <a:r>
              <a:rPr baseline="-25000" lang="en"/>
              <a:t>t+1</a:t>
            </a:r>
            <a:r>
              <a:rPr lang="en"/>
              <a:t>))</a:t>
            </a:r>
            <a:r>
              <a:rPr baseline="30000" lang="en"/>
              <a:t>2</a:t>
            </a:r>
            <a:r>
              <a:rPr lang="en"/>
              <a:t>) + E((E(X</a:t>
            </a:r>
            <a:r>
              <a:rPr baseline="-25000" lang="en"/>
              <a:t>t+1</a:t>
            </a:r>
            <a:r>
              <a:rPr lang="en"/>
              <a:t>) - Z)</a:t>
            </a:r>
            <a:r>
              <a:rPr baseline="30000" lang="en"/>
              <a:t>2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is </a:t>
            </a:r>
            <a:r>
              <a:rPr b="1" lang="en"/>
              <a:t>minimum at, Z = E(X</a:t>
            </a:r>
            <a:r>
              <a:rPr b="1" baseline="-25000" lang="en"/>
              <a:t>t+1</a:t>
            </a:r>
            <a:r>
              <a:rPr b="1" lang="en"/>
              <a:t>)= E(X*</a:t>
            </a:r>
            <a:r>
              <a:rPr b="1" baseline="-25000" lang="en"/>
              <a:t>t+1</a:t>
            </a:r>
            <a:r>
              <a:rPr b="1" lang="en"/>
              <a:t>)</a:t>
            </a:r>
            <a:endParaRPr b="1"/>
          </a:p>
        </p:txBody>
      </p:sp>
      <p:sp>
        <p:nvSpPr>
          <p:cNvPr id="438" name="Google Shape;43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>
            <p:ph idx="1" type="subTitle"/>
          </p:nvPr>
        </p:nvSpPr>
        <p:spPr>
          <a:xfrm>
            <a:off x="311700" y="463450"/>
            <a:ext cx="85206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B7B7B7"/>
                </a:solidFill>
              </a:rPr>
              <a:t>Contents:</a:t>
            </a:r>
            <a:endParaRPr sz="33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Introduction to time series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Stationarity and Wold Representation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and Moving Average processes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●"/>
            </a:pPr>
            <a:r>
              <a:rPr lang="en" sz="2200">
                <a:solidFill>
                  <a:srgbClr val="B7B7B7"/>
                </a:solidFill>
              </a:rPr>
              <a:t>Autoregressive moving average processes and forecasting</a:t>
            </a:r>
            <a:endParaRPr sz="2200">
              <a:solidFill>
                <a:srgbClr val="B7B7B7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Non-stationary processes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tell if a process is stationary?</a:t>
            </a:r>
            <a:endParaRPr/>
          </a:p>
        </p:txBody>
      </p:sp>
      <p:sp>
        <p:nvSpPr>
          <p:cNvPr id="449" name="Google Shape;44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 statistical test: (Null Hypothesis)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AR(1), X</a:t>
            </a:r>
            <a:r>
              <a:rPr baseline="-25000" lang="en"/>
              <a:t>t</a:t>
            </a:r>
            <a:r>
              <a:rPr lang="en"/>
              <a:t> = 𝜓X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assume, </a:t>
            </a:r>
            <a:r>
              <a:rPr b="1" lang="en"/>
              <a:t>H</a:t>
            </a:r>
            <a:r>
              <a:rPr b="1" baseline="-25000" lang="en"/>
              <a:t>0</a:t>
            </a:r>
            <a:r>
              <a:rPr b="1" lang="en"/>
              <a:t>: 𝜓 = 1</a:t>
            </a:r>
            <a:r>
              <a:rPr lang="en"/>
              <a:t> (unit root, non-stationarity) OR </a:t>
            </a:r>
            <a:r>
              <a:rPr b="1" lang="en"/>
              <a:t>H</a:t>
            </a:r>
            <a:r>
              <a:rPr b="1" baseline="-25000" lang="en"/>
              <a:t>1</a:t>
            </a:r>
            <a:r>
              <a:rPr b="1" lang="en"/>
              <a:t>: |𝜓| &lt; 1</a:t>
            </a:r>
            <a:r>
              <a:rPr lang="en"/>
              <a:t> (stationarity)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is, </a:t>
            </a:r>
            <a:r>
              <a:rPr b="1" lang="en"/>
              <a:t>Autoregressive Unit Root Test</a:t>
            </a:r>
            <a:endParaRPr b="1"/>
          </a:p>
        </p:txBody>
      </p:sp>
      <p:sp>
        <p:nvSpPr>
          <p:cNvPr id="450" name="Google Shape;45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Stationarity tests</a:t>
            </a:r>
            <a:endParaRPr/>
          </a:p>
        </p:txBody>
      </p:sp>
      <p:sp>
        <p:nvSpPr>
          <p:cNvPr id="456" name="Google Shape;45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Root test (</a:t>
            </a:r>
            <a:r>
              <a:rPr lang="en"/>
              <a:t>H</a:t>
            </a:r>
            <a:r>
              <a:rPr baseline="-25000" lang="en"/>
              <a:t>0</a:t>
            </a:r>
            <a:r>
              <a:rPr lang="en"/>
              <a:t>:</a:t>
            </a:r>
            <a:r>
              <a:rPr b="1" lang="en"/>
              <a:t> </a:t>
            </a:r>
            <a:r>
              <a:rPr lang="en"/>
              <a:t>non-stationarity)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Dickey-Fuller (DF) test - Dickey and Fuller (1979)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Augmented Dickey-Fuller (ADF) test - Said and Dickey (1984)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Unit Root (PP) test - Phillips and Perron (1988)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Efficient Unit (ERS) Root Test - Elliot, Rothenberg, and Stock (2001)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Stationarity test (H</a:t>
            </a:r>
            <a:r>
              <a:rPr baseline="-25000" lang="en">
                <a:solidFill>
                  <a:srgbClr val="666666"/>
                </a:solidFill>
              </a:rPr>
              <a:t>0</a:t>
            </a:r>
            <a:r>
              <a:rPr lang="en">
                <a:solidFill>
                  <a:srgbClr val="666666"/>
                </a:solidFill>
              </a:rPr>
              <a:t>:</a:t>
            </a:r>
            <a:r>
              <a:rPr b="1"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stationarity)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KPSS test - Kwiatkowski, Phillips, Schmidt, and Shin (1992)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57" name="Google Shape;45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a process is non stationary?</a:t>
            </a:r>
            <a:endParaRPr/>
          </a:p>
        </p:txBody>
      </p:sp>
      <p:sp>
        <p:nvSpPr>
          <p:cNvPr id="463" name="Google Shape;463;p6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example of Random Walk,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X</a:t>
            </a:r>
            <a:r>
              <a:rPr b="1" baseline="-25000" lang="en"/>
              <a:t>t-1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b="1" lang="en"/>
              <a:t>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η</a:t>
            </a:r>
            <a:r>
              <a:rPr baseline="-25000" lang="en"/>
              <a:t>t</a:t>
            </a:r>
            <a:r>
              <a:rPr lang="en"/>
              <a:t>~ N(0,σ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Var[X</a:t>
            </a:r>
            <a:r>
              <a:rPr baseline="-25000" lang="en"/>
              <a:t>t</a:t>
            </a:r>
            <a:r>
              <a:rPr lang="en"/>
              <a:t>] = Var[X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] = Var[X</a:t>
            </a:r>
            <a:r>
              <a:rPr baseline="-25000" lang="en"/>
              <a:t>t-1</a:t>
            </a:r>
            <a:r>
              <a:rPr lang="en"/>
              <a:t>] + σ</a:t>
            </a:r>
            <a:r>
              <a:rPr baseline="30000" lang="en"/>
              <a:t>2</a:t>
            </a:r>
            <a:r>
              <a:rPr lang="en"/>
              <a:t> = Var[X</a:t>
            </a:r>
            <a:r>
              <a:rPr baseline="-25000" lang="en"/>
              <a:t>t-2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]  + σ</a:t>
            </a:r>
            <a:r>
              <a:rPr baseline="30000" lang="en"/>
              <a:t>2</a:t>
            </a:r>
            <a:r>
              <a:rPr lang="en"/>
              <a:t> =Var[X</a:t>
            </a:r>
            <a:r>
              <a:rPr baseline="-25000" lang="en"/>
              <a:t>t-3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]  + 2σ</a:t>
            </a:r>
            <a:r>
              <a:rPr baseline="30000" lang="en"/>
              <a:t>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Var[X</a:t>
            </a:r>
            <a:r>
              <a:rPr b="1" baseline="-25000" lang="en"/>
              <a:t>t</a:t>
            </a:r>
            <a:r>
              <a:rPr b="1" lang="en"/>
              <a:t>] =Var[X</a:t>
            </a:r>
            <a:r>
              <a:rPr b="1" baseline="-25000" lang="en"/>
              <a:t>0</a:t>
            </a:r>
            <a:r>
              <a:rPr b="1" lang="en"/>
              <a:t>]  + tσ</a:t>
            </a:r>
            <a:r>
              <a:rPr b="1" baseline="30000" lang="en"/>
              <a:t>2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is this not stationary?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 of stationarity</a:t>
            </a:r>
            <a:endParaRPr/>
          </a:p>
        </p:txBody>
      </p:sp>
      <p:sp>
        <p:nvSpPr>
          <p:cNvPr id="470" name="Google Shape;47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time series {X</a:t>
            </a:r>
            <a:r>
              <a:rPr baseline="-25000" lang="en"/>
              <a:t>t</a:t>
            </a:r>
            <a:r>
              <a:rPr lang="en"/>
              <a:t>} is Covariance stationary if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E(X</a:t>
            </a:r>
            <a:r>
              <a:rPr b="1" baseline="-25000" lang="en"/>
              <a:t>t</a:t>
            </a:r>
            <a:r>
              <a:rPr b="1" lang="en"/>
              <a:t>) = µ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Var(X</a:t>
            </a:r>
            <a:r>
              <a:rPr b="1" baseline="-25000" lang="en"/>
              <a:t>t</a:t>
            </a:r>
            <a:r>
              <a:rPr b="1" lang="en"/>
              <a:t>) = σ</a:t>
            </a:r>
            <a:r>
              <a:rPr b="1" baseline="30000" lang="en"/>
              <a:t>2</a:t>
            </a:r>
            <a:r>
              <a:rPr b="1" baseline="-25000" lang="en"/>
              <a:t>X</a:t>
            </a:r>
            <a:endParaRPr b="1" baseline="-25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Cov(X</a:t>
            </a:r>
            <a:r>
              <a:rPr b="1" baseline="-25000" lang="en"/>
              <a:t>t</a:t>
            </a:r>
            <a:r>
              <a:rPr b="1" lang="en"/>
              <a:t>,X</a:t>
            </a:r>
            <a:r>
              <a:rPr b="1" baseline="-25000" lang="en"/>
              <a:t>t+𝛕</a:t>
            </a:r>
            <a:r>
              <a:rPr b="1" lang="en"/>
              <a:t>) = 𝛾(𝛕)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any of these are a function of time, then process may be non-stationary!</a:t>
            </a:r>
            <a:endParaRPr/>
          </a:p>
        </p:txBody>
      </p:sp>
      <p:sp>
        <p:nvSpPr>
          <p:cNvPr id="471" name="Google Shape;47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non-stationary processes</a:t>
            </a:r>
            <a:endParaRPr/>
          </a:p>
        </p:txBody>
      </p:sp>
      <p:sp>
        <p:nvSpPr>
          <p:cNvPr id="477" name="Google Shape;47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75" y="1311224"/>
            <a:ext cx="4075827" cy="17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176" y="3058575"/>
            <a:ext cx="2609827" cy="195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3" y="1294836"/>
            <a:ext cx="4152279" cy="178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3225" y="3058583"/>
            <a:ext cx="2609827" cy="195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deal with n</a:t>
            </a:r>
            <a:r>
              <a:rPr lang="en"/>
              <a:t>on stationary processes?</a:t>
            </a:r>
            <a:endParaRPr/>
          </a:p>
        </p:txBody>
      </p:sp>
      <p:sp>
        <p:nvSpPr>
          <p:cNvPr id="487" name="Google Shape;487;p7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remove the non stationary trend behavior from the data! (Box-Jenkins method)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 we do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differencing method,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Assume,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If the process </a:t>
            </a:r>
            <a:r>
              <a:rPr b="1" lang="en">
                <a:solidFill>
                  <a:srgbClr val="666666"/>
                </a:solidFill>
              </a:rPr>
              <a:t>{X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} has a linear trend</a:t>
            </a:r>
            <a:r>
              <a:rPr lang="en">
                <a:solidFill>
                  <a:srgbClr val="666666"/>
                </a:solidFill>
              </a:rPr>
              <a:t> in time, then by transformation we can obtain a process </a:t>
            </a:r>
            <a:r>
              <a:rPr b="1" lang="en">
                <a:solidFill>
                  <a:srgbClr val="666666"/>
                </a:solidFill>
              </a:rPr>
              <a:t>{∆X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} that has no trend.</a:t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If the process </a:t>
            </a:r>
            <a:r>
              <a:rPr b="1" lang="en">
                <a:solidFill>
                  <a:srgbClr val="666666"/>
                </a:solidFill>
              </a:rPr>
              <a:t>{X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} has a quadratic trend in time,</a:t>
            </a:r>
            <a:r>
              <a:rPr lang="en">
                <a:solidFill>
                  <a:srgbClr val="666666"/>
                </a:solidFill>
              </a:rPr>
              <a:t> then by transformation we can obtain a second order process </a:t>
            </a:r>
            <a:r>
              <a:rPr b="1" lang="en">
                <a:solidFill>
                  <a:srgbClr val="666666"/>
                </a:solidFill>
              </a:rPr>
              <a:t>{∆</a:t>
            </a:r>
            <a:r>
              <a:rPr b="1" baseline="30000" lang="en">
                <a:solidFill>
                  <a:srgbClr val="666666"/>
                </a:solidFill>
              </a:rPr>
              <a:t>2</a:t>
            </a:r>
            <a:r>
              <a:rPr b="1" lang="en">
                <a:solidFill>
                  <a:srgbClr val="666666"/>
                </a:solidFill>
              </a:rPr>
              <a:t>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} that has no trend.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88" name="Google Shape;48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orecasting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just started recording a time series and we assume it has a linear relationship with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 4 measurements, and fit a line to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just getting started!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Slope: </a:t>
            </a:r>
            <a:r>
              <a:rPr lang="en"/>
              <a:t>-0.00156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425" y="2705375"/>
            <a:ext cx="5667876" cy="24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ifferencing operators</a:t>
            </a:r>
            <a:endParaRPr/>
          </a:p>
        </p:txBody>
      </p:sp>
      <p:sp>
        <p:nvSpPr>
          <p:cNvPr id="494" name="Google Shape;494;p7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𝜓X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first order difference operator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∆X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 =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- X</a:t>
            </a:r>
            <a:r>
              <a:rPr b="1" baseline="-25000" lang="en"/>
              <a:t>t-1</a:t>
            </a:r>
            <a:r>
              <a:rPr lang="en"/>
              <a:t> ,	alternatively, </a:t>
            </a:r>
            <a:r>
              <a:rPr b="1" lang="en">
                <a:solidFill>
                  <a:srgbClr val="666666"/>
                </a:solidFill>
              </a:rPr>
              <a:t>∆X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 = (1- L)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, </a:t>
            </a:r>
            <a:r>
              <a:rPr lang="en"/>
              <a:t>where L is lag operator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second order difference operator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∆(∆X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) </a:t>
            </a:r>
            <a:r>
              <a:rPr lang="en">
                <a:solidFill>
                  <a:srgbClr val="666666"/>
                </a:solidFill>
              </a:rPr>
              <a:t>= ∆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- </a:t>
            </a:r>
            <a:r>
              <a:rPr lang="en">
                <a:solidFill>
                  <a:srgbClr val="666666"/>
                </a:solidFill>
              </a:rPr>
              <a:t>∆</a:t>
            </a:r>
            <a:r>
              <a:rPr lang="en"/>
              <a:t>X</a:t>
            </a:r>
            <a:r>
              <a:rPr baseline="-25000" lang="en"/>
              <a:t>t-1</a:t>
            </a:r>
            <a:r>
              <a:rPr lang="en"/>
              <a:t>,  </a:t>
            </a:r>
            <a:r>
              <a:rPr lang="en">
                <a:solidFill>
                  <a:srgbClr val="666666"/>
                </a:solidFill>
              </a:rPr>
              <a:t>∆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X</a:t>
            </a:r>
            <a:r>
              <a:rPr baseline="-25000" lang="en">
                <a:solidFill>
                  <a:srgbClr val="666666"/>
                </a:solidFill>
              </a:rPr>
              <a:t>t</a:t>
            </a:r>
            <a:r>
              <a:rPr lang="en">
                <a:solidFill>
                  <a:srgbClr val="666666"/>
                </a:solidFill>
              </a:rPr>
              <a:t> = (1- L)∆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</a:t>
            </a:r>
            <a:r>
              <a:rPr lang="en">
                <a:solidFill>
                  <a:srgbClr val="666666"/>
                </a:solidFill>
              </a:rPr>
              <a:t>(1- L)(1- L)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∆</a:t>
            </a:r>
            <a:r>
              <a:rPr b="1" baseline="30000" lang="en">
                <a:solidFill>
                  <a:srgbClr val="666666"/>
                </a:solidFill>
              </a:rPr>
              <a:t>2</a:t>
            </a:r>
            <a:r>
              <a:rPr b="1" lang="en">
                <a:solidFill>
                  <a:srgbClr val="666666"/>
                </a:solidFill>
              </a:rPr>
              <a:t>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 = (1- L)</a:t>
            </a:r>
            <a:r>
              <a:rPr b="1" baseline="30000" lang="en">
                <a:solidFill>
                  <a:srgbClr val="666666"/>
                </a:solidFill>
              </a:rPr>
              <a:t>2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Generally, the i</a:t>
            </a:r>
            <a:r>
              <a:rPr baseline="30000" lang="en"/>
              <a:t>th</a:t>
            </a:r>
            <a:r>
              <a:rPr lang="en"/>
              <a:t> order difference operator 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∆</a:t>
            </a:r>
            <a:r>
              <a:rPr b="1" baseline="30000" lang="en">
                <a:solidFill>
                  <a:srgbClr val="666666"/>
                </a:solidFill>
              </a:rPr>
              <a:t>i</a:t>
            </a:r>
            <a:r>
              <a:rPr b="1" lang="en">
                <a:solidFill>
                  <a:srgbClr val="666666"/>
                </a:solidFill>
              </a:rPr>
              <a:t>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 = (1- L)</a:t>
            </a:r>
            <a:r>
              <a:rPr b="1" baseline="30000" lang="en">
                <a:solidFill>
                  <a:srgbClr val="666666"/>
                </a:solidFill>
              </a:rPr>
              <a:t>i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495" name="Google Shape;49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removal by </a:t>
            </a:r>
            <a:r>
              <a:rPr lang="en"/>
              <a:t>differencing</a:t>
            </a:r>
            <a:endParaRPr/>
          </a:p>
        </p:txBody>
      </p:sp>
      <p:sp>
        <p:nvSpPr>
          <p:cNvPr id="501" name="Google Shape;501;p7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trend is a time dependent variation in the time series {X</a:t>
            </a:r>
            <a:r>
              <a:rPr baseline="-25000" lang="en"/>
              <a:t>t</a:t>
            </a: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.e. 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TD</a:t>
            </a:r>
            <a:r>
              <a:rPr baseline="-25000" lang="en"/>
              <a:t>t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			where TD</a:t>
            </a:r>
            <a:r>
              <a:rPr baseline="-25000" lang="en"/>
              <a:t>t</a:t>
            </a:r>
            <a:r>
              <a:rPr lang="en"/>
              <a:t> = a + bt (deterministic linear trend)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also, η</a:t>
            </a:r>
            <a:r>
              <a:rPr baseline="-25000" lang="en"/>
              <a:t>t</a:t>
            </a:r>
            <a:r>
              <a:rPr lang="en"/>
              <a:t> ~ AR(1), 			i.e. η</a:t>
            </a:r>
            <a:r>
              <a:rPr baseline="-25000" lang="en"/>
              <a:t>t</a:t>
            </a:r>
            <a:r>
              <a:rPr lang="en"/>
              <a:t> = 𝜓η</a:t>
            </a:r>
            <a:r>
              <a:rPr baseline="-25000" lang="en"/>
              <a:t>t-1</a:t>
            </a:r>
            <a:r>
              <a:rPr lang="en"/>
              <a:t> - ε</a:t>
            </a:r>
            <a:r>
              <a:rPr baseline="-25000" lang="en"/>
              <a:t>t</a:t>
            </a:r>
            <a:r>
              <a:rPr lang="en"/>
              <a:t>, where |𝜓| &lt;1 and ε</a:t>
            </a:r>
            <a:r>
              <a:rPr baseline="-25000" lang="en"/>
              <a:t>t</a:t>
            </a:r>
            <a:r>
              <a:rPr lang="en"/>
              <a:t> is WN(0,σ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moments of 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are </a:t>
            </a:r>
            <a:r>
              <a:rPr lang="en"/>
              <a:t>, </a:t>
            </a:r>
            <a:r>
              <a:rPr b="1" lang="en"/>
              <a:t>E[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] </a:t>
            </a:r>
            <a:r>
              <a:rPr lang="en"/>
              <a:t>= E[TD</a:t>
            </a:r>
            <a:r>
              <a:rPr baseline="-25000" lang="en"/>
              <a:t>t</a:t>
            </a:r>
            <a:r>
              <a:rPr lang="en"/>
              <a:t>] + E[η</a:t>
            </a:r>
            <a:r>
              <a:rPr baseline="-25000" lang="en"/>
              <a:t>t</a:t>
            </a:r>
            <a:r>
              <a:rPr lang="en"/>
              <a:t>] = a +bt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</a:t>
            </a:r>
            <a:r>
              <a:rPr b="1" lang="en"/>
              <a:t>Var[X</a:t>
            </a:r>
            <a:r>
              <a:rPr b="1" baseline="-25000" lang="en"/>
              <a:t>t</a:t>
            </a:r>
            <a:r>
              <a:rPr b="1" lang="en"/>
              <a:t>] </a:t>
            </a:r>
            <a:r>
              <a:rPr lang="en"/>
              <a:t>= Var[η</a:t>
            </a:r>
            <a:r>
              <a:rPr baseline="-25000" lang="en"/>
              <a:t>t</a:t>
            </a:r>
            <a:r>
              <a:rPr lang="en"/>
              <a:t>] = σ</a:t>
            </a:r>
            <a:r>
              <a:rPr baseline="30000" lang="en"/>
              <a:t>2</a:t>
            </a:r>
            <a:r>
              <a:rPr lang="en"/>
              <a:t>/(1-𝜓)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∆X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 =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- X</a:t>
            </a:r>
            <a:r>
              <a:rPr b="1" baseline="-25000" lang="en"/>
              <a:t>t-1</a:t>
            </a:r>
            <a:r>
              <a:rPr lang="en"/>
              <a:t> , where X</a:t>
            </a:r>
            <a:r>
              <a:rPr baseline="-25000" lang="en"/>
              <a:t>t</a:t>
            </a:r>
            <a:r>
              <a:rPr lang="en"/>
              <a:t> = TD</a:t>
            </a:r>
            <a:r>
              <a:rPr baseline="-25000" lang="en"/>
              <a:t>t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∆X</a:t>
            </a:r>
            <a:r>
              <a:rPr b="1" baseline="-25000" lang="en">
                <a:solidFill>
                  <a:srgbClr val="666666"/>
                </a:solidFill>
              </a:rPr>
              <a:t>t </a:t>
            </a:r>
            <a:r>
              <a:rPr lang="en">
                <a:solidFill>
                  <a:srgbClr val="666666"/>
                </a:solidFill>
              </a:rPr>
              <a:t>= </a:t>
            </a:r>
            <a:r>
              <a:rPr lang="en"/>
              <a:t>TD</a:t>
            </a:r>
            <a:r>
              <a:rPr baseline="-25000" lang="en"/>
              <a:t>t</a:t>
            </a:r>
            <a:r>
              <a:rPr lang="en"/>
              <a:t> + η</a:t>
            </a:r>
            <a:r>
              <a:rPr baseline="-25000" lang="en"/>
              <a:t>t</a:t>
            </a:r>
            <a:r>
              <a:rPr lang="en"/>
              <a:t> - TD</a:t>
            </a:r>
            <a:r>
              <a:rPr baseline="-25000" lang="en"/>
              <a:t>t-1</a:t>
            </a:r>
            <a:r>
              <a:rPr lang="en"/>
              <a:t> + η</a:t>
            </a:r>
            <a:r>
              <a:rPr baseline="-25000" lang="en"/>
              <a:t>t-1</a:t>
            </a:r>
            <a:r>
              <a:rPr lang="en"/>
              <a:t> = a + bt - a - b(t-1) +</a:t>
            </a:r>
            <a:r>
              <a:rPr b="1" lang="en">
                <a:solidFill>
                  <a:srgbClr val="666666"/>
                </a:solidFill>
              </a:rPr>
              <a:t>∆</a:t>
            </a:r>
            <a:r>
              <a:rPr lang="en"/>
              <a:t>η</a:t>
            </a:r>
            <a:r>
              <a:rPr baseline="-25000" lang="en"/>
              <a:t>t</a:t>
            </a:r>
            <a:r>
              <a:rPr lang="en"/>
              <a:t> = b+</a:t>
            </a:r>
            <a:r>
              <a:rPr b="1" lang="en">
                <a:solidFill>
                  <a:srgbClr val="666666"/>
                </a:solidFill>
              </a:rPr>
              <a:t>∆</a:t>
            </a:r>
            <a:r>
              <a:rPr lang="en"/>
              <a:t>η</a:t>
            </a:r>
            <a:r>
              <a:rPr baseline="-25000" lang="en"/>
              <a:t>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∆X</a:t>
            </a:r>
            <a:r>
              <a:rPr b="1" baseline="-25000" lang="en">
                <a:solidFill>
                  <a:srgbClr val="666666"/>
                </a:solidFill>
              </a:rPr>
              <a:t>t </a:t>
            </a:r>
            <a:r>
              <a:rPr lang="en">
                <a:solidFill>
                  <a:srgbClr val="666666"/>
                </a:solidFill>
              </a:rPr>
              <a:t>= </a:t>
            </a:r>
            <a:r>
              <a:rPr lang="en"/>
              <a:t>b+</a:t>
            </a:r>
            <a:r>
              <a:rPr b="1" lang="en">
                <a:solidFill>
                  <a:srgbClr val="666666"/>
                </a:solidFill>
              </a:rPr>
              <a:t>(</a:t>
            </a:r>
            <a:r>
              <a:rPr lang="en"/>
              <a:t>η</a:t>
            </a:r>
            <a:r>
              <a:rPr baseline="-25000" lang="en"/>
              <a:t>t</a:t>
            </a:r>
            <a:r>
              <a:rPr lang="en"/>
              <a:t> - η</a:t>
            </a:r>
            <a:r>
              <a:rPr baseline="-25000" lang="en"/>
              <a:t>t-1</a:t>
            </a:r>
            <a:r>
              <a:rPr lang="en"/>
              <a:t>) = b + (1-L)η</a:t>
            </a:r>
            <a:r>
              <a:rPr baseline="-25000" lang="en"/>
              <a:t>t</a:t>
            </a:r>
            <a:r>
              <a:rPr lang="en"/>
              <a:t> = b + (1-L)(1-𝜓L)ε</a:t>
            </a:r>
            <a:r>
              <a:rPr baseline="-25000" lang="en"/>
              <a:t>t-1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</a:rPr>
              <a:t>∆X</a:t>
            </a:r>
            <a:r>
              <a:rPr b="1" baseline="-25000" lang="en">
                <a:solidFill>
                  <a:srgbClr val="666666"/>
                </a:solidFill>
              </a:rPr>
              <a:t>t </a:t>
            </a:r>
            <a:r>
              <a:rPr b="1" lang="en">
                <a:solidFill>
                  <a:srgbClr val="666666"/>
                </a:solidFill>
              </a:rPr>
              <a:t>= </a:t>
            </a:r>
            <a:r>
              <a:rPr b="1" lang="en"/>
              <a:t>b + (1-L)(1-𝜓L)ε</a:t>
            </a:r>
            <a:r>
              <a:rPr b="1" baseline="-25000" lang="en"/>
              <a:t>t-1</a:t>
            </a:r>
            <a:endParaRPr b="1"/>
          </a:p>
        </p:txBody>
      </p:sp>
      <p:sp>
        <p:nvSpPr>
          <p:cNvPr id="502" name="Google Shape;50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Incorporating i</a:t>
            </a:r>
            <a:r>
              <a:rPr baseline="30000" lang="en"/>
              <a:t>th</a:t>
            </a:r>
            <a:r>
              <a:rPr lang="en"/>
              <a:t> order difference and ARMA: ARIMA</a:t>
            </a:r>
            <a:endParaRPr/>
          </a:p>
        </p:txBody>
      </p:sp>
      <p:sp>
        <p:nvSpPr>
          <p:cNvPr id="508" name="Google Shape;508;p7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The time series {X</a:t>
            </a:r>
            <a:r>
              <a:rPr baseline="-25000" lang="en" sz="1900">
                <a:solidFill>
                  <a:srgbClr val="666666"/>
                </a:solidFill>
              </a:rPr>
              <a:t>t</a:t>
            </a:r>
            <a:r>
              <a:rPr lang="en" sz="1900">
                <a:solidFill>
                  <a:srgbClr val="666666"/>
                </a:solidFill>
              </a:rPr>
              <a:t> } follows an ARIMA(p, q, d) model (“Integrated ARMA”), if </a:t>
            </a:r>
            <a:endParaRPr sz="1900">
              <a:solidFill>
                <a:srgbClr val="666666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en" sz="1900">
                <a:solidFill>
                  <a:srgbClr val="666666"/>
                </a:solidFill>
              </a:rPr>
              <a:t>{∆</a:t>
            </a:r>
            <a:r>
              <a:rPr baseline="30000" lang="en" sz="1900">
                <a:solidFill>
                  <a:srgbClr val="666666"/>
                </a:solidFill>
              </a:rPr>
              <a:t>d</a:t>
            </a:r>
            <a:r>
              <a:rPr lang="en" sz="1900">
                <a:solidFill>
                  <a:srgbClr val="666666"/>
                </a:solidFill>
              </a:rPr>
              <a:t>X</a:t>
            </a:r>
            <a:r>
              <a:rPr baseline="-25000" lang="en" sz="1900">
                <a:solidFill>
                  <a:srgbClr val="666666"/>
                </a:solidFill>
              </a:rPr>
              <a:t>t</a:t>
            </a:r>
            <a:r>
              <a:rPr lang="en" sz="1900">
                <a:solidFill>
                  <a:srgbClr val="666666"/>
                </a:solidFill>
              </a:rPr>
              <a:t>} is </a:t>
            </a:r>
            <a:r>
              <a:rPr b="1" lang="en" sz="1900">
                <a:solidFill>
                  <a:srgbClr val="666666"/>
                </a:solidFill>
              </a:rPr>
              <a:t>stationary </a:t>
            </a:r>
            <a:r>
              <a:rPr lang="en" sz="1900">
                <a:solidFill>
                  <a:srgbClr val="666666"/>
                </a:solidFill>
              </a:rPr>
              <a:t>(and non-stationary for lower-order differencing)</a:t>
            </a:r>
            <a:endParaRPr sz="1900">
              <a:solidFill>
                <a:srgbClr val="666666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en" sz="1900">
                <a:solidFill>
                  <a:srgbClr val="666666"/>
                </a:solidFill>
              </a:rPr>
              <a:t>In d order differencing it follows an </a:t>
            </a:r>
            <a:r>
              <a:rPr b="1" lang="en" sz="1900">
                <a:solidFill>
                  <a:srgbClr val="666666"/>
                </a:solidFill>
              </a:rPr>
              <a:t>ARMA(p, q) model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Practical Challenges:</a:t>
            </a:r>
            <a:endParaRPr sz="2100"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b="1" lang="en" sz="2100">
                <a:solidFill>
                  <a:srgbClr val="666666"/>
                </a:solidFill>
              </a:rPr>
              <a:t>Determining the order of differencing</a:t>
            </a:r>
            <a:r>
              <a:rPr lang="en" sz="2100">
                <a:solidFill>
                  <a:srgbClr val="666666"/>
                </a:solidFill>
              </a:rPr>
              <a:t> required to remove time trends (deterministic or stochastic).</a:t>
            </a:r>
            <a:endParaRPr sz="2100"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b="1" lang="en" sz="2100">
                <a:solidFill>
                  <a:srgbClr val="666666"/>
                </a:solidFill>
              </a:rPr>
              <a:t>Estimating the unknown parameters</a:t>
            </a:r>
            <a:r>
              <a:rPr lang="en" sz="2100">
                <a:solidFill>
                  <a:srgbClr val="666666"/>
                </a:solidFill>
              </a:rPr>
              <a:t> of an ARIMA</a:t>
            </a:r>
            <a:r>
              <a:rPr lang="en" sz="1900">
                <a:solidFill>
                  <a:srgbClr val="666666"/>
                </a:solidFill>
              </a:rPr>
              <a:t>(p, q, d) </a:t>
            </a:r>
            <a:r>
              <a:rPr lang="en" sz="2100">
                <a:solidFill>
                  <a:srgbClr val="666666"/>
                </a:solidFill>
              </a:rPr>
              <a:t>model.</a:t>
            </a:r>
            <a:endParaRPr sz="2100"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b="1" lang="en" sz="2100">
                <a:solidFill>
                  <a:srgbClr val="666666"/>
                </a:solidFill>
              </a:rPr>
              <a:t>Model Selection</a:t>
            </a:r>
            <a:r>
              <a:rPr lang="en" sz="2100">
                <a:solidFill>
                  <a:srgbClr val="666666"/>
                </a:solidFill>
              </a:rPr>
              <a:t>: choosing among alternative models with different </a:t>
            </a:r>
            <a:r>
              <a:rPr lang="en" sz="1900">
                <a:solidFill>
                  <a:srgbClr val="666666"/>
                </a:solidFill>
              </a:rPr>
              <a:t>(p, q, d)</a:t>
            </a:r>
            <a:r>
              <a:rPr lang="en" sz="2100">
                <a:solidFill>
                  <a:srgbClr val="666666"/>
                </a:solidFill>
              </a:rPr>
              <a:t> specifications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509" name="Google Shape;509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Differencing: t</a:t>
            </a:r>
            <a:r>
              <a:rPr lang="en"/>
              <a:t>rend</a:t>
            </a:r>
            <a:r>
              <a:rPr lang="en"/>
              <a:t> removal in Random Walk</a:t>
            </a:r>
            <a:endParaRPr/>
          </a:p>
        </p:txBody>
      </p:sp>
      <p:sp>
        <p:nvSpPr>
          <p:cNvPr id="515" name="Google Shape;51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7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X</a:t>
            </a:r>
            <a:r>
              <a:rPr b="1" baseline="-25000" lang="en"/>
              <a:t>t-1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b="1" lang="en"/>
              <a:t>, </a:t>
            </a:r>
            <a:r>
              <a:rPr lang="en"/>
              <a:t>where η</a:t>
            </a:r>
            <a:r>
              <a:rPr baseline="-25000" lang="en"/>
              <a:t>t</a:t>
            </a:r>
            <a:r>
              <a:rPr lang="en"/>
              <a:t> is WN(0,σ</a:t>
            </a:r>
            <a:r>
              <a:rPr baseline="30000" lang="en"/>
              <a:t>2</a:t>
            </a:r>
            <a:r>
              <a:rPr lang="en"/>
              <a:t>) </a:t>
            </a:r>
            <a:r>
              <a:rPr lang="en" sz="1400"/>
              <a:t>(also called a </a:t>
            </a:r>
            <a:r>
              <a:rPr b="1" lang="en" sz="1400"/>
              <a:t>Pure Integrated Process I(1)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</a:t>
            </a:r>
            <a:r>
              <a:rPr b="1" lang="en">
                <a:solidFill>
                  <a:srgbClr val="666666"/>
                </a:solidFill>
              </a:rPr>
              <a:t>∆X</a:t>
            </a:r>
            <a:r>
              <a:rPr b="1" baseline="-25000" lang="en">
                <a:solidFill>
                  <a:srgbClr val="666666"/>
                </a:solidFill>
              </a:rPr>
              <a:t>t</a:t>
            </a:r>
            <a:r>
              <a:rPr b="1" lang="en">
                <a:solidFill>
                  <a:srgbClr val="666666"/>
                </a:solidFill>
              </a:rPr>
              <a:t> = (1-L)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+ η</a:t>
            </a:r>
            <a:r>
              <a:rPr b="1" baseline="-25000" lang="en"/>
              <a:t>t</a:t>
            </a:r>
            <a:endParaRPr b="1"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X</a:t>
            </a:r>
            <a:r>
              <a:rPr baseline="-25000" lang="en"/>
              <a:t>0</a:t>
            </a:r>
            <a:r>
              <a:rPr lang="en"/>
              <a:t>, we can rewrite this as, </a:t>
            </a:r>
            <a:r>
              <a:rPr b="1" lang="en"/>
              <a:t>X</a:t>
            </a:r>
            <a:r>
              <a:rPr b="1" baseline="-25000" lang="en"/>
              <a:t>t</a:t>
            </a:r>
            <a:r>
              <a:rPr b="1" lang="en"/>
              <a:t> = X</a:t>
            </a:r>
            <a:r>
              <a:rPr b="1" baseline="-25000" lang="en"/>
              <a:t>0</a:t>
            </a:r>
            <a:r>
              <a:rPr b="1" lang="en"/>
              <a:t> + TS</a:t>
            </a:r>
            <a:r>
              <a:rPr b="1" baseline="-25000" lang="en"/>
              <a:t>t</a:t>
            </a:r>
            <a:r>
              <a:rPr lang="en"/>
              <a:t>, where TS</a:t>
            </a:r>
            <a:r>
              <a:rPr baseline="-25000" lang="en"/>
              <a:t>t</a:t>
            </a:r>
            <a:r>
              <a:rPr lang="en"/>
              <a:t> = </a:t>
            </a:r>
            <a:r>
              <a:rPr b="1" lang="en"/>
              <a:t>∑</a:t>
            </a:r>
            <a:r>
              <a:rPr baseline="30000" lang="en"/>
              <a:t>t</a:t>
            </a:r>
            <a:r>
              <a:rPr b="1" baseline="-25000" lang="en"/>
              <a:t>j=0</a:t>
            </a:r>
            <a:r>
              <a:rPr lang="en"/>
              <a:t>η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TS</a:t>
            </a:r>
            <a:r>
              <a:rPr baseline="-25000" lang="en"/>
              <a:t>t</a:t>
            </a:r>
            <a:r>
              <a:rPr lang="en"/>
              <a:t> is a </a:t>
            </a:r>
            <a:r>
              <a:rPr b="1" lang="en"/>
              <a:t>Stochastic Trend</a:t>
            </a:r>
            <a:r>
              <a:rPr lang="en"/>
              <a:t> process,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TS</a:t>
            </a:r>
            <a:r>
              <a:rPr b="1" baseline="-25000" lang="en"/>
              <a:t>t</a:t>
            </a:r>
            <a:r>
              <a:rPr b="1" lang="en"/>
              <a:t>= TS</a:t>
            </a:r>
            <a:r>
              <a:rPr b="1" baseline="-25000" lang="en"/>
              <a:t>t-1</a:t>
            </a:r>
            <a:r>
              <a:rPr b="1" lang="en"/>
              <a:t> + η</a:t>
            </a:r>
            <a:r>
              <a:rPr b="1" baseline="-25000" lang="en"/>
              <a:t>t</a:t>
            </a:r>
            <a:r>
              <a:rPr b="1" lang="en"/>
              <a:t>, </a:t>
            </a:r>
            <a:r>
              <a:rPr lang="en"/>
              <a:t>where η</a:t>
            </a:r>
            <a:r>
              <a:rPr baseline="-25000" lang="en"/>
              <a:t>t</a:t>
            </a:r>
            <a:r>
              <a:rPr lang="en"/>
              <a:t> is WN(0,σ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a consequence of η</a:t>
            </a:r>
            <a:r>
              <a:rPr baseline="-25000" lang="en"/>
              <a:t>t</a:t>
            </a:r>
            <a:r>
              <a:rPr lang="en"/>
              <a:t>, the Stochastic trend processes are not perfectly predictable (non-stationary)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Differencing operator cannot remove trend associated with η</a:t>
            </a:r>
            <a:r>
              <a:rPr baseline="-25000" lang="en"/>
              <a:t>t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7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a time series (stock prices, voting trends, match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model the time series with ARMA, ARIMA model (for trend removal)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 estimation can be </a:t>
            </a:r>
            <a:r>
              <a:rPr lang="en"/>
              <a:t>carried</a:t>
            </a:r>
            <a:r>
              <a:rPr lang="en"/>
              <a:t> out by </a:t>
            </a:r>
            <a:r>
              <a:rPr b="1" lang="en"/>
              <a:t>MLE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ARMA series can be represented as matrices through </a:t>
            </a:r>
            <a:r>
              <a:rPr b="1" lang="en"/>
              <a:t>Yule-Walker equations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prediction will not be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</a:t>
            </a:r>
            <a:r>
              <a:rPr lang="en"/>
              <a:t>have</a:t>
            </a:r>
            <a:r>
              <a:rPr lang="en"/>
              <a:t> partial information and </a:t>
            </a:r>
            <a:r>
              <a:rPr lang="en"/>
              <a:t>decomposition</a:t>
            </a:r>
            <a:r>
              <a:rPr lang="en"/>
              <a:t> is not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discussed variations of ARMA and ARIMA are for </a:t>
            </a:r>
            <a:r>
              <a:rPr b="1" lang="en"/>
              <a:t>the univariate case</a:t>
            </a:r>
            <a:r>
              <a:rPr lang="en"/>
              <a:t>, </a:t>
            </a:r>
            <a:r>
              <a:rPr lang="en"/>
              <a:t>explore</a:t>
            </a:r>
            <a:r>
              <a:rPr lang="en"/>
              <a:t> multivariate ARMA or </a:t>
            </a:r>
            <a:r>
              <a:rPr b="1" lang="en"/>
              <a:t>Vectorized ARMA (VARMA)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Careful determination of the deterministic and stochastic variable decomposition of time 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Do not model </a:t>
            </a:r>
            <a:r>
              <a:rPr b="1" lang="en"/>
              <a:t>stochastic</a:t>
            </a:r>
            <a:r>
              <a:rPr b="1" lang="en"/>
              <a:t> </a:t>
            </a:r>
            <a:r>
              <a:rPr b="1" lang="en"/>
              <a:t>components</a:t>
            </a:r>
            <a:r>
              <a:rPr b="1" lang="en"/>
              <a:t> as deterministic</a:t>
            </a:r>
            <a:endParaRPr b="1"/>
          </a:p>
        </p:txBody>
      </p:sp>
      <p:sp>
        <p:nvSpPr>
          <p:cNvPr id="523" name="Google Shape;52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Application of Time </a:t>
            </a:r>
            <a:r>
              <a:rPr lang="en" sz="2120"/>
              <a:t>series</a:t>
            </a:r>
            <a:r>
              <a:rPr lang="en" sz="2120"/>
              <a:t> forecasting in </a:t>
            </a:r>
            <a:r>
              <a:rPr lang="en" sz="2120"/>
              <a:t>context</a:t>
            </a:r>
            <a:r>
              <a:rPr lang="en" sz="2120"/>
              <a:t> of 11755 projects</a:t>
            </a:r>
            <a:endParaRPr sz="212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sources for time series forecasting</a:t>
            </a:r>
            <a:endParaRPr/>
          </a:p>
        </p:txBody>
      </p:sp>
      <p:sp>
        <p:nvSpPr>
          <p:cNvPr id="529" name="Google Shape;529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100">
                <a:solidFill>
                  <a:srgbClr val="666666"/>
                </a:solidFill>
              </a:rPr>
              <a:t>MIT OCW: Topics in mathematics with applications in finance (18.S096) by Peter Kempthorne</a:t>
            </a:r>
            <a:endParaRPr sz="2100"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100">
                <a:solidFill>
                  <a:srgbClr val="666666"/>
                </a:solidFill>
              </a:rPr>
              <a:t>Kevin Kotzé’s notes on time series prediction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530" name="Google Shape;53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confident in our linear model of the time series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 ambitious and collected next 50 measurements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slope changed but still not a bad fit!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Slope:  </a:t>
            </a:r>
            <a:r>
              <a:rPr lang="en"/>
              <a:t>0.04912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25" y="2698825"/>
            <a:ext cx="5702682" cy="2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</a:t>
            </a:r>
            <a:r>
              <a:rPr lang="en"/>
              <a:t>diligent</a:t>
            </a:r>
            <a:r>
              <a:rPr lang="en"/>
              <a:t> grad students we get started on data collection!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collect 1000 measurements!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Maybe linear is not a valid assumption, what if we assume it quadratic?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Slope: 0.9992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50" y="2668250"/>
            <a:ext cx="5773701" cy="24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38550" y="1017725"/>
            <a:ext cx="888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assumption is looking good now and we are even happier!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00" y="2042298"/>
            <a:ext cx="6498202" cy="27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