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29CB7F-E840-4D11-BB85-E3E86F224DC5}">
  <a:tblStyle styleId="{9C29CB7F-E840-4D11-BB85-E3E86F224D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2D932FB-D261-4C8D-A1A6-18BC13A6081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7cf0ee2c7_3_16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7cf0ee2c7_3_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7cf0ee2c7_3_2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7cf0ee2c7_3_2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7cf0ee2c7_3_3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7cf0ee2c7_3_3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7cf0ee2c7_3_3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7cf0ee2c7_3_3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7cf0ee2c7_3_3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7cf0ee2c7_3_3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such a Draft Rank, Contract Type, Championships, Injuries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7cf0ee2c7_3_3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7cf0ee2c7_3_3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7cf0ee2c7_3_3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7cf0ee2c7_3_3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7cf0ee2c7_3_3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7cf0ee2c7_3_3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7cf0ee2c7_3_3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7cf0ee2c7_3_3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7cf0ee2c7_3_3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7cf0ee2c7_3_3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7cf0ee2c7_3_3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7cf0ee2c7_3_3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7cf0ee2c7_2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7cf0ee2c7_2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7cf0ee2c7_3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7cf0ee2c7_3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7cf0ee2c7_3_2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7cf0ee2c7_3_2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7cf0ee2c7_3_2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7cf0ee2c7_3_2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7cf0ee2c7_3_2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7cf0ee2c7_3_2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7cf0ee2c7_3_2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7cf0ee2c7_3_2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7cf0ee2c7_3_2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7cf0ee2c7_3_2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7cf0ee2c7_3_2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7cf0ee2c7_3_2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86" name="Google Shape;86;p1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87" name="Google Shape;87;p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1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90" name="Google Shape;90;p1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" name="Google Shape;93;p1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94" name="Google Shape;94;p1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" name="Google Shape;98;p1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99" name="Google Shape;99;p1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4" name="Google Shape;104;p1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105" name="Google Shape;105;p1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1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108" name="Google Shape;108;p1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" name="Google Shape;111;p1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" name="Google Shape;112;p1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113" name="Google Shape;113;p1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" name="Google Shape;115;p1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basketball-reference.com/leagues/NBA_2020_total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Salary Prediction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Linear Regression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4764175" y="43315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Jason Zhang</a:t>
            </a:r>
            <a:endParaRPr sz="1400">
              <a:solidFill>
                <a:srgbClr val="000000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                1/21/2021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850" y="4257163"/>
            <a:ext cx="844075" cy="8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Regularization (LassoCV)</a:t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Standardized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Used LassoCV to solve overfitting and reduce </a:t>
            </a:r>
            <a:r>
              <a:rPr lang="en"/>
              <a:t>complexity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4" name="Google Shape;204;p22"/>
          <p:cNvGraphicFramePr/>
          <p:nvPr/>
        </p:nvGraphicFramePr>
        <p:xfrm>
          <a:off x="952500" y="27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{9C29CB7F-E840-4D11-BB85-E3E86F224DC5}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Before Lasso CV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After Lasso CV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Variables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26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14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R^2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0.490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0.510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Final Predictors &amp; Result</a:t>
            </a:r>
            <a:endParaRPr/>
          </a:p>
        </p:txBody>
      </p:sp>
      <p:graphicFrame>
        <p:nvGraphicFramePr>
          <p:cNvPr id="210" name="Google Shape;210;p23"/>
          <p:cNvGraphicFramePr/>
          <p:nvPr/>
        </p:nvGraphicFramePr>
        <p:xfrm>
          <a:off x="2442900" y="121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{D2D932FB-D261-4C8D-A1A6-18BC13A60814}</a:tableStyleId>
              </a:tblPr>
              <a:tblGrid>
                <a:gridCol w="1201250"/>
                <a:gridCol w="1201250"/>
                <a:gridCol w="1201250"/>
              </a:tblGrid>
              <a:tr h="210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Variables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Description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Coefficients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PTS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Points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625.29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Age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Player's Age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300.13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Games Started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188.21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STL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Steals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151.74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AST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Assists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145.04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5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TRB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Rebounds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80.26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FGA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Field Goal Attempts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67.26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FT%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Free Throws%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57.58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3PA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3-Point Field Goals Attempts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49.65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ORB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Offensive Rebounds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33.89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BLK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Blocks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27.32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FG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Field Goals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16.07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2P%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2-Point 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1.81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PF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Personal Fouls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-52.38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Games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-430.89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-Prediction vs. Actual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6174500" y="2016175"/>
            <a:ext cx="2795100" cy="28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RMSE =  1,053,417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Unit = </a:t>
            </a:r>
            <a:r>
              <a:rPr lang="en"/>
              <a:t>$US Dollars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700" y="1264878"/>
            <a:ext cx="5179775" cy="34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893700" y="1373600"/>
            <a:ext cx="8064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Add more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Collect historical data &amp; Adjust Inflation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Fine-tuning model with more possible algorithms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1225900" y="795588"/>
            <a:ext cx="6462600" cy="3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NBA Player Stats Data: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https://www.basketball-reference.com/leagues/NBA_2020_totals.html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NBA Salary Data: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https://www.basketball-reference.com/contracts/players.html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Python Packages Used</a:t>
            </a:r>
            <a:endParaRPr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▷"/>
            </a:pPr>
            <a:r>
              <a:rPr lang="en" sz="1500"/>
              <a:t>requests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▷"/>
            </a:pPr>
            <a:r>
              <a:rPr lang="en" sz="1500"/>
              <a:t>urlopen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▷"/>
            </a:pPr>
            <a:r>
              <a:rPr lang="en" sz="1500"/>
              <a:t>BeautifulSoup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▷"/>
            </a:pPr>
            <a:r>
              <a:rPr lang="en" sz="1500"/>
              <a:t>pandas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▷"/>
            </a:pPr>
            <a:r>
              <a:rPr lang="en" sz="1500"/>
              <a:t>numpy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▷"/>
            </a:pPr>
            <a:r>
              <a:rPr lang="en" sz="1500"/>
              <a:t>seaborn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▷"/>
            </a:pPr>
            <a:r>
              <a:rPr lang="en" sz="1500"/>
              <a:t>m</a:t>
            </a:r>
            <a:r>
              <a:rPr lang="en" sz="1500"/>
              <a:t>atplotlib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▷"/>
            </a:pPr>
            <a:r>
              <a:rPr lang="en" sz="1500"/>
              <a:t>sklearn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</a:t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525" y="1519126"/>
            <a:ext cx="5180026" cy="346022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1134250" y="111633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Salary vs. PTS by Position 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275" y="1718325"/>
            <a:ext cx="3315258" cy="320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1134250" y="111633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Residual Plot for LassoCV - sqrt(Salary)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Correlation Heatmap</a:t>
            </a:r>
            <a:endParaRPr/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625" y="184374"/>
            <a:ext cx="4532799" cy="474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93700" y="1373600"/>
            <a:ext cx="75381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“The goal is t</a:t>
            </a:r>
            <a:r>
              <a:rPr lang="en" sz="2600"/>
              <a:t>o predict NBA player’s salary based on NBA Player’s Stats.”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675" y="3115875"/>
            <a:ext cx="1755625" cy="17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1904600" y="1350613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Founded in 1946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30 Teams Total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82 Games per Season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~500 Players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Average Salary: $7.9MM</a:t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4225" y="1472750"/>
            <a:ext cx="2433750" cy="24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grpSp>
        <p:nvGrpSpPr>
          <p:cNvPr id="151" name="Google Shape;151;p16"/>
          <p:cNvGrpSpPr/>
          <p:nvPr/>
        </p:nvGrpSpPr>
        <p:grpSpPr>
          <a:xfrm>
            <a:off x="0" y="1189989"/>
            <a:ext cx="2726700" cy="3482836"/>
            <a:chOff x="0" y="1189989"/>
            <a:chExt cx="2726700" cy="3482836"/>
          </a:xfrm>
        </p:grpSpPr>
        <p:sp>
          <p:nvSpPr>
            <p:cNvPr id="152" name="Google Shape;152;p16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Preparation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16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Web Scraping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4" name="Google Shape;154;p16"/>
          <p:cNvGrpSpPr/>
          <p:nvPr/>
        </p:nvGrpSpPr>
        <p:grpSpPr>
          <a:xfrm>
            <a:off x="2263425" y="1189775"/>
            <a:ext cx="2541300" cy="3483050"/>
            <a:chOff x="2263425" y="1189775"/>
            <a:chExt cx="2541300" cy="3483050"/>
          </a:xfrm>
        </p:grpSpPr>
        <p:sp>
          <p:nvSpPr>
            <p:cNvPr id="155" name="Google Shape;155;p16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16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Creating Features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Pearson R^2 Correlation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Multicollinearity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Assumptions for LM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" name="Google Shape;157;p16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158" name="Google Shape;158;p16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5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Model-</a:t>
              </a:r>
              <a:endParaRPr sz="13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5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Validation &amp; Selection</a:t>
              </a:r>
              <a:endParaRPr sz="13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16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Linear Regression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K-Fold Cross Validation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Regularization: Lasso &amp; Ridge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6"/>
          <p:cNvGrpSpPr/>
          <p:nvPr/>
        </p:nvGrpSpPr>
        <p:grpSpPr>
          <a:xfrm>
            <a:off x="6396739" y="1189775"/>
            <a:ext cx="2541300" cy="3483050"/>
            <a:chOff x="6396739" y="1189775"/>
            <a:chExt cx="2541300" cy="3483050"/>
          </a:xfrm>
        </p:grpSpPr>
        <p:sp>
          <p:nvSpPr>
            <p:cNvPr id="161" name="Google Shape;161;p16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5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- </a:t>
              </a:r>
              <a:endParaRPr sz="13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5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Result &amp; Evaluation</a:t>
              </a:r>
              <a:endParaRPr sz="13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16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Final Output LM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R^2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Residual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 </a:t>
            </a: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Source: basketball-reference.com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NBA Player’s Statistics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Time Frame: 2019-20  NBA Season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NBA Player’s Salary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Time Frame: 2020-21 NBA Season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Final Sample Size: 479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00" y="1883120"/>
            <a:ext cx="3356252" cy="2410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550" y="1839513"/>
            <a:ext cx="3668175" cy="249737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1137550" y="1227625"/>
            <a:ext cx="73737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Transform “Salary” to normal distribution by using sqrt  of “Salary”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4181250" y="2566025"/>
            <a:ext cx="721800" cy="104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893700" y="358400"/>
            <a:ext cx="7480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Pearson Correlation 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5899550" y="1215800"/>
            <a:ext cx="28068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Many features has </a:t>
            </a:r>
            <a:r>
              <a:rPr b="1" lang="en" sz="1600"/>
              <a:t>high</a:t>
            </a:r>
            <a:r>
              <a:rPr lang="en" sz="1600"/>
              <a:t> correlation with sqrt(Salary) </a:t>
            </a:r>
            <a:endParaRPr sz="16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“Position” features has </a:t>
            </a:r>
            <a:r>
              <a:rPr b="1" lang="en" sz="1600"/>
              <a:t>low </a:t>
            </a:r>
            <a:r>
              <a:rPr lang="en" sz="1600"/>
              <a:t>correlation with “sqrt(Salary)” </a:t>
            </a:r>
            <a:endParaRPr sz="1600"/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4" name="Google Shape;184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75" y="1215800"/>
            <a:ext cx="5758650" cy="35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Multicollinearity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4524900" y="1321825"/>
            <a:ext cx="34953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high multicollinearity between many variables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00" y="1187138"/>
            <a:ext cx="4008845" cy="3821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- Linear Regression</a:t>
            </a:r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756050" y="1276025"/>
            <a:ext cx="77439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Initial LR Model - fit all numeric features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 (CV=5):</a:t>
            </a:r>
            <a:endParaRPr/>
          </a:p>
          <a:p>
            <a:pPr indent="-381000" lvl="1" marL="1828800" rtl="0" algn="l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R^2 - Train:  0.613</a:t>
            </a:r>
            <a:endParaRPr/>
          </a:p>
          <a:p>
            <a:pPr indent="-381000" lvl="1" marL="18288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R^2 - Test: 0.490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Model too complex and it’s overfitting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