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5143500" cx="9144000"/>
  <p:notesSz cx="6858000" cy="9144000"/>
  <p:embeddedFontLst>
    <p:embeddedFont>
      <p:font typeface="Open Sans"/>
      <p:regular r:id="rId9"/>
      <p:bold r:id="rId10"/>
      <p:italic r:id="rId11"/>
      <p:boldItalic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font" Target="fonts/OpenSans-italic.fntdata"/><Relationship Id="rId10" Type="http://schemas.openxmlformats.org/officeDocument/2006/relationships/font" Target="fonts/OpenSans-bold.fntdata"/><Relationship Id="rId12" Type="http://schemas.openxmlformats.org/officeDocument/2006/relationships/font" Target="fonts/OpenSans-boldItalic.fntdata"/><Relationship Id="rId9" Type="http://schemas.openxmlformats.org/officeDocument/2006/relationships/font" Target="fonts/OpenSans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dc0c13fe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dc0c13fe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d6d4cc2e8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d6d4cc2e8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b94ea438db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b94ea438db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b94ea438db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b94ea438db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forbes.com/sites/greatspeculations/2020/01/10/what-is-the-biggest-expense-item-for-unitedhealth-group/?sh=46517bbb2df5" TargetMode="External"/><Relationship Id="rId4" Type="http://schemas.openxmlformats.org/officeDocument/2006/relationships/hyperlink" Target="https://www.msn.com/en-us/money/watchlist?tab=Related&amp;id=a24xlh&amp;ocid=ansMSNMoney11&amp;duration=1D&amp;relatedQuoteId=a24xlh&amp;relatedSource=MlAl&amp;src=b_secdans" TargetMode="External"/><Relationship Id="rId5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body"/>
          </p:nvPr>
        </p:nvSpPr>
        <p:spPr>
          <a:xfrm>
            <a:off x="2471100" y="971550"/>
            <a:ext cx="4201800" cy="320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000">
                <a:latin typeface="Open Sans"/>
                <a:ea typeface="Open Sans"/>
                <a:cs typeface="Open Sans"/>
                <a:sym typeface="Open Sans"/>
              </a:rPr>
              <a:t>The added costs of those other things.</a:t>
            </a:r>
            <a:endParaRPr sz="3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idx="1" type="body"/>
          </p:nvPr>
        </p:nvSpPr>
        <p:spPr>
          <a:xfrm>
            <a:off x="5158200" y="1418450"/>
            <a:ext cx="3591300" cy="30726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According to </a:t>
            </a:r>
            <a:r>
              <a:rPr lang="en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Forbes.com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, United Healthcare’s </a:t>
            </a:r>
            <a:r>
              <a:rPr lang="en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(UNH)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other operating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costs is so high is due to the vast amount of people that they have to provide care to. As the world’s largest health insurance, I will demonstrate their steady return from  2013 to 2016. 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Here we see that UNH is the number 1 of 10 companies with the highest other operating costs company.  Do you think they are the highest Total revenue of the the same group?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0" name="Google Shape;60;p14"/>
          <p:cNvSpPr/>
          <p:nvPr/>
        </p:nvSpPr>
        <p:spPr>
          <a:xfrm>
            <a:off x="124350" y="1867600"/>
            <a:ext cx="4905600" cy="3560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</a:t>
            </a:r>
            <a:r>
              <a:rPr lang="en">
                <a:solidFill>
                  <a:schemeClr val="dk1"/>
                </a:solidFill>
              </a:rPr>
              <a:t>visualization or summary statistics used for finding</a:t>
            </a:r>
            <a:r>
              <a:rPr lang="en"/>
              <a:t>&gt;</a:t>
            </a:r>
            <a:endParaRPr/>
          </a:p>
        </p:txBody>
      </p:sp>
      <p:sp>
        <p:nvSpPr>
          <p:cNvPr id="61" name="Google Shape;61;p14"/>
          <p:cNvSpPr txBox="1"/>
          <p:nvPr>
            <p:ph type="title"/>
          </p:nvPr>
        </p:nvSpPr>
        <p:spPr>
          <a:xfrm>
            <a:off x="0" y="42970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 Does having a high other operating items cost </a:t>
            </a: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equate</a:t>
            </a: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to a high total revenue?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4351" y="1678050"/>
            <a:ext cx="4905600" cy="217430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/>
        </p:nvSpPr>
        <p:spPr>
          <a:xfrm>
            <a:off x="8138600" y="4397875"/>
            <a:ext cx="103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FF99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/>
              <a:t>Surprised?!</a:t>
            </a:r>
            <a:endParaRPr b="1" i="1"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UHN has 3rd largest Total Revenue of the same group. Continued from what I read on Forbes.com,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I used the bar charts to correlate category principles with each one. Bar graphs are easy to understand especially when dealing with money and dates. </a:t>
            </a:r>
            <a:endParaRPr/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125" y="1266450"/>
            <a:ext cx="4663276" cy="3638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United Healthcare is steady growing…..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8307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Notice the right skewed distribution as we drill down to breakdown the for each year.While the first and the </a:t>
            </a:r>
            <a:r>
              <a:rPr lang="en"/>
              <a:t>second</a:t>
            </a:r>
            <a:r>
              <a:rPr lang="en"/>
              <a:t> are left skewed. I think the other operating Items could very well help keep them growing.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9775" y="1984100"/>
            <a:ext cx="7847951" cy="2830825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6"/>
          <p:cNvSpPr txBox="1"/>
          <p:nvPr/>
        </p:nvSpPr>
        <p:spPr>
          <a:xfrm>
            <a:off x="4107225" y="1984100"/>
            <a:ext cx="506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6"/>
          <p:cNvSpPr txBox="1"/>
          <p:nvPr/>
        </p:nvSpPr>
        <p:spPr>
          <a:xfrm>
            <a:off x="4802275" y="1152475"/>
            <a:ext cx="269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