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57" r:id="rId3"/>
    <p:sldId id="355" r:id="rId4"/>
    <p:sldId id="356" r:id="rId5"/>
    <p:sldId id="359" r:id="rId6"/>
    <p:sldId id="361" r:id="rId7"/>
    <p:sldId id="365" r:id="rId8"/>
    <p:sldId id="366" r:id="rId9"/>
    <p:sldId id="367" r:id="rId10"/>
    <p:sldId id="369" r:id="rId11"/>
    <p:sldId id="370" r:id="rId12"/>
    <p:sldId id="371" r:id="rId13"/>
    <p:sldId id="372" r:id="rId14"/>
    <p:sldId id="3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snapToGrid="0">
      <p:cViewPr>
        <p:scale>
          <a:sx n="82" d="100"/>
          <a:sy n="82"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9199F-DDC6-4EBB-83FE-87B64E305C0A}"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D6203-242F-41D6-8B65-B1D300520355}" type="slidenum">
              <a:rPr lang="en-US" smtClean="0"/>
              <a:t>‹#›</a:t>
            </a:fld>
            <a:endParaRPr lang="en-US"/>
          </a:p>
        </p:txBody>
      </p:sp>
    </p:spTree>
    <p:extLst>
      <p:ext uri="{BB962C8B-B14F-4D97-AF65-F5344CB8AC3E}">
        <p14:creationId xmlns:p14="http://schemas.microsoft.com/office/powerpoint/2010/main" val="343696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EBE59-A246-4136-8BB3-7756A19066C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33751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EBE59-A246-4136-8BB3-7756A19066C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364616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EBE59-A246-4136-8BB3-7756A19066C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187529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EBE59-A246-4136-8BB3-7756A19066C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66240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8EBE59-A246-4136-8BB3-7756A19066C9}"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417117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EBE59-A246-4136-8BB3-7756A19066C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195789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EBE59-A246-4136-8BB3-7756A19066C9}"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263386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EBE59-A246-4136-8BB3-7756A19066C9}"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204013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EBE59-A246-4136-8BB3-7756A19066C9}"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291409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EBE59-A246-4136-8BB3-7756A19066C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33857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8EBE59-A246-4136-8BB3-7756A19066C9}"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6738-1199-4515-8682-0F8AA0358A2D}" type="slidenum">
              <a:rPr lang="en-US" smtClean="0"/>
              <a:t>‹#›</a:t>
            </a:fld>
            <a:endParaRPr lang="en-US"/>
          </a:p>
        </p:txBody>
      </p:sp>
    </p:spTree>
    <p:extLst>
      <p:ext uri="{BB962C8B-B14F-4D97-AF65-F5344CB8AC3E}">
        <p14:creationId xmlns:p14="http://schemas.microsoft.com/office/powerpoint/2010/main" val="278465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EBE59-A246-4136-8BB3-7756A19066C9}" type="datetimeFigureOut">
              <a:rPr lang="en-US" smtClean="0"/>
              <a:t>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6738-1199-4515-8682-0F8AA0358A2D}" type="slidenum">
              <a:rPr lang="en-US" smtClean="0"/>
              <a:t>‹#›</a:t>
            </a:fld>
            <a:endParaRPr lang="en-US"/>
          </a:p>
        </p:txBody>
      </p:sp>
    </p:spTree>
    <p:extLst>
      <p:ext uri="{BB962C8B-B14F-4D97-AF65-F5344CB8AC3E}">
        <p14:creationId xmlns:p14="http://schemas.microsoft.com/office/powerpoint/2010/main" val="1171451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7665175" y="2050473"/>
            <a:ext cx="4087306" cy="1648911"/>
          </a:xfrm>
        </p:spPr>
        <p:txBody>
          <a:bodyPr anchor="b">
            <a:normAutofit/>
          </a:bodyPr>
          <a:lstStyle/>
          <a:p>
            <a:pPr algn="l">
              <a:lnSpc>
                <a:spcPct val="150000"/>
              </a:lnSpc>
            </a:pPr>
            <a:r>
              <a:rPr lang="en-US" sz="3600" b="1" dirty="0"/>
              <a:t>COVID-19 Analytics</a:t>
            </a:r>
            <a:br>
              <a:rPr lang="en-US" sz="2200" dirty="0"/>
            </a:br>
            <a:r>
              <a:rPr lang="en-US" sz="2200" dirty="0"/>
              <a:t> </a:t>
            </a:r>
            <a:r>
              <a:rPr lang="en-US" sz="2800" dirty="0"/>
              <a:t>Using SAS</a:t>
            </a:r>
            <a:endParaRPr lang="en-US" sz="2200" dirty="0"/>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46E1ED9D-564D-416C-B464-9278ACE04EEF}"/>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3" name="Title 1">
            <a:extLst>
              <a:ext uri="{FF2B5EF4-FFF2-40B4-BE49-F238E27FC236}">
                <a16:creationId xmlns:a16="http://schemas.microsoft.com/office/drawing/2014/main" id="{AB65EFBF-B923-2B5B-3E2C-103B8DCA9D92}"/>
              </a:ext>
            </a:extLst>
          </p:cNvPr>
          <p:cNvSpPr txBox="1">
            <a:spLocks/>
          </p:cNvSpPr>
          <p:nvPr/>
        </p:nvSpPr>
        <p:spPr>
          <a:xfrm>
            <a:off x="10141527" y="3948546"/>
            <a:ext cx="1870361" cy="180131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br>
              <a:rPr lang="en-US" sz="700" b="1" dirty="0"/>
            </a:br>
            <a:br>
              <a:rPr lang="en-US" sz="700" b="1" dirty="0"/>
            </a:br>
            <a:br>
              <a:rPr lang="en-US" sz="1800" b="1" dirty="0"/>
            </a:br>
            <a:r>
              <a:rPr lang="en-US" sz="1800" b="1" dirty="0"/>
              <a:t>By Team </a:t>
            </a:r>
            <a:r>
              <a:rPr lang="en-US" sz="1800" b="1" dirty="0" err="1"/>
              <a:t>Datametic</a:t>
            </a:r>
            <a:br>
              <a:rPr lang="en-US" sz="1800" b="1" dirty="0"/>
            </a:br>
            <a:r>
              <a:rPr lang="en-US" sz="1800" b="1" dirty="0"/>
              <a:t>Jyoti Prasad</a:t>
            </a:r>
            <a:br>
              <a:rPr lang="en-US" sz="1800" b="1" dirty="0"/>
            </a:br>
            <a:r>
              <a:rPr lang="en-US" sz="1800" b="1" dirty="0"/>
              <a:t>Jaya Bisht</a:t>
            </a:r>
            <a:br>
              <a:rPr lang="en-US" sz="1800" dirty="0"/>
            </a:br>
            <a:endParaRPr lang="en-US" sz="700" dirty="0"/>
          </a:p>
        </p:txBody>
      </p:sp>
    </p:spTree>
    <p:extLst>
      <p:ext uri="{BB962C8B-B14F-4D97-AF65-F5344CB8AC3E}">
        <p14:creationId xmlns:p14="http://schemas.microsoft.com/office/powerpoint/2010/main" val="59820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41248" y="360487"/>
            <a:ext cx="4929556" cy="1314050"/>
          </a:xfrm>
        </p:spPr>
        <p:txBody>
          <a:bodyPr vert="horz" lIns="91440" tIns="45720" rIns="91440" bIns="45720" rtlCol="0" anchor="b">
            <a:normAutofit/>
          </a:bodyPr>
          <a:lstStyle/>
          <a:p>
            <a:pPr algn="l"/>
            <a:r>
              <a:rPr lang="en-US" sz="4000" b="1" kern="1200" dirty="0">
                <a:solidFill>
                  <a:schemeClr val="tx1"/>
                </a:solidFill>
                <a:latin typeface="+mj-lt"/>
                <a:ea typeface="+mj-ea"/>
                <a:cs typeface="+mj-cs"/>
              </a:rPr>
              <a:t>SPECIAL CASE OF MICHIGAN</a:t>
            </a:r>
            <a:endParaRPr lang="en-US" sz="4000" kern="1200" dirty="0">
              <a:solidFill>
                <a:schemeClr val="tx1"/>
              </a:solidFill>
              <a:latin typeface="+mj-lt"/>
              <a:ea typeface="+mj-ea"/>
              <a:cs typeface="+mj-cs"/>
            </a:endParaRPr>
          </a:p>
        </p:txBody>
      </p:sp>
      <p:sp>
        <p:nvSpPr>
          <p:cNvPr id="23" name="TextBox 22">
            <a:extLst>
              <a:ext uri="{FF2B5EF4-FFF2-40B4-BE49-F238E27FC236}">
                <a16:creationId xmlns:a16="http://schemas.microsoft.com/office/drawing/2014/main" id="{64BB270E-2757-CCF7-4CC6-1FFCF9E758EE}"/>
              </a:ext>
            </a:extLst>
          </p:cNvPr>
          <p:cNvSpPr txBox="1"/>
          <p:nvPr/>
        </p:nvSpPr>
        <p:spPr>
          <a:xfrm>
            <a:off x="841248" y="1859904"/>
            <a:ext cx="4929556" cy="3538094"/>
          </a:xfrm>
          <a:prstGeom prst="rect">
            <a:avLst/>
          </a:prstGeom>
        </p:spPr>
        <p:txBody>
          <a:bodyPr vert="horz" lIns="91440" tIns="45720" rIns="91440" bIns="45720" rtlCol="0">
            <a:normAutofit/>
          </a:bodyPr>
          <a:lstStyle/>
          <a:p>
            <a:pPr marL="285750" indent="-228600" algn="just" defTabSz="914400">
              <a:lnSpc>
                <a:spcPct val="90000"/>
              </a:lnSpc>
              <a:spcAft>
                <a:spcPts val="600"/>
              </a:spcAft>
              <a:buFont typeface="Arial" panose="020B0604020202020204" pitchFamily="34" charset="0"/>
              <a:buChar char="•"/>
            </a:pPr>
            <a:r>
              <a:rPr lang="en-US" sz="2000" dirty="0"/>
              <a:t>MI has a population of about 10 million</a:t>
            </a:r>
          </a:p>
          <a:p>
            <a:pPr marL="285750" indent="-228600" algn="just" defTabSz="914400">
              <a:lnSpc>
                <a:spcPct val="90000"/>
              </a:lnSpc>
              <a:spcAft>
                <a:spcPts val="600"/>
              </a:spcAft>
              <a:buFont typeface="Arial" panose="020B0604020202020204" pitchFamily="34" charset="0"/>
              <a:buChar char="•"/>
            </a:pPr>
            <a:r>
              <a:rPr lang="en-US" sz="2000" dirty="0"/>
              <a:t>Reported covid cases are over 6 million</a:t>
            </a:r>
          </a:p>
          <a:p>
            <a:pPr marL="285750" indent="-228600" algn="just" defTabSz="914400">
              <a:lnSpc>
                <a:spcPct val="90000"/>
              </a:lnSpc>
              <a:spcAft>
                <a:spcPts val="600"/>
              </a:spcAft>
              <a:buFont typeface="Arial" panose="020B0604020202020204" pitchFamily="34" charset="0"/>
              <a:buChar char="•"/>
            </a:pPr>
            <a:r>
              <a:rPr lang="en-US" sz="2000" dirty="0"/>
              <a:t>Our Analysis shows that vaccination has significant impact on covid cases</a:t>
            </a:r>
          </a:p>
          <a:p>
            <a:pPr marL="285750" indent="-228600" algn="just" defTabSz="914400">
              <a:lnSpc>
                <a:spcPct val="90000"/>
              </a:lnSpc>
              <a:spcAft>
                <a:spcPts val="600"/>
              </a:spcAft>
              <a:buFont typeface="Arial" panose="020B0604020202020204" pitchFamily="34" charset="0"/>
              <a:buChar char="•"/>
            </a:pPr>
            <a:r>
              <a:rPr lang="en-US" sz="2000" dirty="0"/>
              <a:t>A non-vaccinated person spreads the coronavirus 3 times more than others</a:t>
            </a:r>
          </a:p>
          <a:p>
            <a:pPr marL="285750" indent="-228600" algn="just" defTabSz="914400">
              <a:lnSpc>
                <a:spcPct val="90000"/>
              </a:lnSpc>
              <a:spcAft>
                <a:spcPts val="600"/>
              </a:spcAft>
              <a:buFont typeface="Arial" panose="020B0604020202020204" pitchFamily="34" charset="0"/>
              <a:buChar char="•"/>
            </a:pPr>
            <a:r>
              <a:rPr lang="en-US" sz="2000" dirty="0"/>
              <a:t>MI only has 50-50% population vaccinated</a:t>
            </a:r>
          </a:p>
          <a:p>
            <a:pPr marL="285750" indent="-228600" algn="just" defTabSz="914400">
              <a:lnSpc>
                <a:spcPct val="90000"/>
              </a:lnSpc>
              <a:spcAft>
                <a:spcPts val="600"/>
              </a:spcAft>
              <a:buFont typeface="Arial" panose="020B0604020202020204" pitchFamily="34" charset="0"/>
              <a:buChar char="•"/>
            </a:pPr>
            <a:r>
              <a:rPr lang="en-US" sz="2000" dirty="0"/>
              <a:t>Cold weather is another factor in such a huge number of cases</a:t>
            </a:r>
          </a:p>
          <a:p>
            <a:pPr marL="285750" indent="-228600" algn="just" defTabSz="914400">
              <a:lnSpc>
                <a:spcPct val="90000"/>
              </a:lnSpc>
              <a:spcAft>
                <a:spcPts val="600"/>
              </a:spcAft>
              <a:buFont typeface="Arial" panose="020B0604020202020204" pitchFamily="34" charset="0"/>
              <a:buChar char="•"/>
            </a:pPr>
            <a:endParaRPr lang="en-US" sz="2000" dirty="0"/>
          </a:p>
        </p:txBody>
      </p:sp>
      <p:cxnSp>
        <p:nvCxnSpPr>
          <p:cNvPr id="47" name="Straight Connector 29">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5" name="Picture 4">
            <a:extLst>
              <a:ext uri="{FF2B5EF4-FFF2-40B4-BE49-F238E27FC236}">
                <a16:creationId xmlns:a16="http://schemas.microsoft.com/office/drawing/2014/main" id="{9F46EAD3-80A2-01C9-8CC2-90A8586C24DA}"/>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245185" y="4925961"/>
            <a:ext cx="1839204" cy="1794586"/>
          </a:xfrm>
          <a:prstGeom prst="rect">
            <a:avLst/>
          </a:prstGeom>
        </p:spPr>
      </p:pic>
      <p:pic>
        <p:nvPicPr>
          <p:cNvPr id="6" name="Picture 5" descr="Chart, line chart&#10;&#10;Description automatically generated">
            <a:extLst>
              <a:ext uri="{FF2B5EF4-FFF2-40B4-BE49-F238E27FC236}">
                <a16:creationId xmlns:a16="http://schemas.microsoft.com/office/drawing/2014/main" id="{71C874F2-8C7F-B1A8-B64F-AB0EE3296B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0921" y="1417320"/>
            <a:ext cx="5342434" cy="4023360"/>
          </a:xfrm>
          <a:prstGeom prst="rect">
            <a:avLst/>
          </a:prstGeom>
          <a:noFill/>
          <a:ln>
            <a:noFill/>
          </a:ln>
        </p:spPr>
      </p:pic>
    </p:spTree>
    <p:extLst>
      <p:ext uri="{BB962C8B-B14F-4D97-AF65-F5344CB8AC3E}">
        <p14:creationId xmlns:p14="http://schemas.microsoft.com/office/powerpoint/2010/main" val="75418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41248" y="360487"/>
            <a:ext cx="4929556" cy="1314050"/>
          </a:xfrm>
        </p:spPr>
        <p:txBody>
          <a:bodyPr vert="horz" lIns="91440" tIns="45720" rIns="91440" bIns="45720" rtlCol="0" anchor="b">
            <a:normAutofit/>
          </a:bodyPr>
          <a:lstStyle/>
          <a:p>
            <a:pPr algn="l"/>
            <a:r>
              <a:rPr lang="en-US" sz="4000" b="1" kern="1200" dirty="0">
                <a:solidFill>
                  <a:schemeClr val="tx1"/>
                </a:solidFill>
                <a:latin typeface="+mj-lt"/>
                <a:ea typeface="+mj-ea"/>
                <a:cs typeface="+mj-cs"/>
              </a:rPr>
              <a:t>MODEL 1 ESTIMATION AND RESULTS</a:t>
            </a:r>
            <a:endParaRPr lang="en-US" sz="4000" kern="1200" dirty="0">
              <a:solidFill>
                <a:schemeClr val="tx1"/>
              </a:solidFill>
              <a:latin typeface="+mj-lt"/>
              <a:ea typeface="+mj-ea"/>
              <a:cs typeface="+mj-cs"/>
            </a:endParaRPr>
          </a:p>
        </p:txBody>
      </p:sp>
      <p:sp>
        <p:nvSpPr>
          <p:cNvPr id="23" name="TextBox 22">
            <a:extLst>
              <a:ext uri="{FF2B5EF4-FFF2-40B4-BE49-F238E27FC236}">
                <a16:creationId xmlns:a16="http://schemas.microsoft.com/office/drawing/2014/main" id="{64BB270E-2757-CCF7-4CC6-1FFCF9E758EE}"/>
              </a:ext>
            </a:extLst>
          </p:cNvPr>
          <p:cNvSpPr txBox="1"/>
          <p:nvPr/>
        </p:nvSpPr>
        <p:spPr>
          <a:xfrm>
            <a:off x="841248" y="1859904"/>
            <a:ext cx="4929556" cy="3538094"/>
          </a:xfrm>
          <a:prstGeom prst="rect">
            <a:avLst/>
          </a:prstGeom>
        </p:spPr>
        <p:txBody>
          <a:bodyPr vert="horz" lIns="91440" tIns="45720" rIns="91440" bIns="45720" rtlCol="0">
            <a:normAutofit fontScale="92500" lnSpcReduction="10000"/>
          </a:bodyPr>
          <a:lstStyle/>
          <a:p>
            <a:pPr marL="342900" indent="-285750" defTabSz="914400">
              <a:lnSpc>
                <a:spcPct val="150000"/>
              </a:lnSpc>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Model: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New_deaths</a:t>
            </a:r>
            <a:r>
              <a:rPr lang="en-US" sz="16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effectLst/>
                <a:latin typeface="Calibri" panose="020F0502020204030204" pitchFamily="34" charset="0"/>
                <a:ea typeface="Calibri" panose="020F0502020204030204" pitchFamily="34" charset="0"/>
              </a:rPr>
              <a:t>β</a:t>
            </a:r>
            <a:r>
              <a:rPr lang="en-US" sz="1600" dirty="0">
                <a:effectLst/>
                <a:latin typeface="Calibri" panose="020F0502020204030204" pitchFamily="34" charset="0"/>
                <a:ea typeface="Calibri" panose="020F0502020204030204" pitchFamily="34" charset="0"/>
                <a:cs typeface="Times New Roman" panose="02020603050405020304" pitchFamily="18" charset="0"/>
              </a:rPr>
              <a:t>0 + </a:t>
            </a:r>
            <a:r>
              <a:rPr lang="en-US" sz="1600" dirty="0">
                <a:effectLst/>
                <a:latin typeface="Calibri" panose="020F0502020204030204" pitchFamily="34" charset="0"/>
                <a:ea typeface="Calibri" panose="020F0502020204030204" pitchFamily="34" charset="0"/>
              </a:rPr>
              <a:t>β</a:t>
            </a: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hosp_patients</a:t>
            </a:r>
            <a:r>
              <a:rPr lang="en-US" sz="16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effectLst/>
                <a:latin typeface="Calibri" panose="020F0502020204030204" pitchFamily="34" charset="0"/>
                <a:ea typeface="Calibri" panose="020F0502020204030204" pitchFamily="34" charset="0"/>
              </a:rPr>
              <a:t>β</a:t>
            </a:r>
            <a:r>
              <a:rPr lang="en-US" sz="1600" dirty="0">
                <a:latin typeface="Calibri" panose="020F0502020204030204" pitchFamily="34" charset="0"/>
                <a:ea typeface="Calibri" panose="020F0502020204030204" pitchFamily="34" charset="0"/>
                <a:cs typeface="Times New Roman" panose="02020603050405020304" pitchFamily="18" charset="0"/>
              </a:rPr>
              <a:t>2</a:t>
            </a:r>
            <a:r>
              <a:rPr lang="en-US" sz="1600" dirty="0">
                <a:effectLst/>
                <a:latin typeface="Calibri" panose="020F0502020204030204" pitchFamily="34" charset="0"/>
                <a:ea typeface="Calibri" panose="020F0502020204030204" pitchFamily="34" charset="0"/>
                <a:cs typeface="Times New Roman" panose="02020603050405020304" pitchFamily="18" charset="0"/>
              </a:rPr>
              <a:t>*total tests</a:t>
            </a:r>
          </a:p>
          <a:p>
            <a:pPr marL="342900" indent="-285750" defTabSz="914400">
              <a:lnSpc>
                <a:spcPct val="150000"/>
              </a:lnSpc>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Null Hypothesis: Number of deaths are independent of number of people hospitalized and total tests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285750" defTabSz="914400">
              <a:lnSpc>
                <a:spcPct val="150000"/>
              </a:lnSpc>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F value 196.36 </a:t>
            </a:r>
            <a:r>
              <a:rPr lang="en-US" sz="1600" dirty="0">
                <a:latin typeface="Calibri" panose="020F0502020204030204" pitchFamily="34" charset="0"/>
                <a:ea typeface="Calibri" panose="020F0502020204030204" pitchFamily="34" charset="0"/>
                <a:cs typeface="Times New Roman" panose="02020603050405020304" pitchFamily="18" charset="0"/>
              </a:rPr>
              <a:t>-&gt; The model is Stat. Significant</a:t>
            </a:r>
          </a:p>
          <a:p>
            <a:pPr marL="342900" indent="-285750" defTabSz="914400">
              <a:lnSpc>
                <a:spcPct val="150000"/>
              </a:lnSpc>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For people hospitalized reject the null hypothes</a:t>
            </a:r>
            <a:r>
              <a:rPr lang="en-US" sz="1600" dirty="0">
                <a:latin typeface="Calibri" panose="020F0502020204030204" pitchFamily="34" charset="0"/>
                <a:ea typeface="Calibri" panose="020F0502020204030204" pitchFamily="34" charset="0"/>
                <a:cs typeface="Times New Roman" panose="02020603050405020304" pitchFamily="18" charset="0"/>
              </a:rPr>
              <a:t>is and for numbers of tests we failed to reject the null</a:t>
            </a:r>
          </a:p>
          <a:p>
            <a:pPr marL="342900" indent="-285750" defTabSz="914400">
              <a:lnSpc>
                <a:spcPct val="150000"/>
              </a:lnSpc>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For every 100 people hospitalized, number of people dying from covid increases by 2.3</a:t>
            </a:r>
          </a:p>
          <a:p>
            <a:pPr marL="57150" defTabSz="914400">
              <a:lnSpc>
                <a:spcPct val="150000"/>
              </a:lnSpc>
              <a:spcAft>
                <a:spcPts val="6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90000"/>
              </a:lnSpc>
              <a:spcAft>
                <a:spcPts val="600"/>
              </a:spcAft>
            </a:pPr>
            <a:endParaRPr lang="en-IN" sz="2000" dirty="0"/>
          </a:p>
          <a:p>
            <a:pPr marL="285750" indent="-228600" algn="just" defTabSz="914400">
              <a:lnSpc>
                <a:spcPct val="90000"/>
              </a:lnSpc>
              <a:spcAft>
                <a:spcPts val="600"/>
              </a:spcAft>
              <a:buFont typeface="Arial" panose="020B0604020202020204" pitchFamily="34" charset="0"/>
              <a:buChar char="•"/>
            </a:pPr>
            <a:endParaRPr lang="en-US" sz="2000" dirty="0"/>
          </a:p>
          <a:p>
            <a:pPr marL="285750" indent="-228600" algn="just" defTabSz="914400">
              <a:lnSpc>
                <a:spcPct val="90000"/>
              </a:lnSpc>
              <a:spcAft>
                <a:spcPts val="600"/>
              </a:spcAft>
              <a:buFont typeface="Arial" panose="020B0604020202020204" pitchFamily="34" charset="0"/>
              <a:buChar char="•"/>
            </a:pPr>
            <a:endParaRPr lang="en-US" sz="2000" dirty="0"/>
          </a:p>
        </p:txBody>
      </p:sp>
      <p:cxnSp>
        <p:nvCxnSpPr>
          <p:cNvPr id="47" name="Straight Connector 29">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5" name="Picture 4">
            <a:extLst>
              <a:ext uri="{FF2B5EF4-FFF2-40B4-BE49-F238E27FC236}">
                <a16:creationId xmlns:a16="http://schemas.microsoft.com/office/drawing/2014/main" id="{9F46EAD3-80A2-01C9-8CC2-90A8586C24DA}"/>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245185" y="5227093"/>
            <a:ext cx="1530585" cy="1493454"/>
          </a:xfrm>
          <a:prstGeom prst="rect">
            <a:avLst/>
          </a:prstGeom>
        </p:spPr>
      </p:pic>
      <p:pic>
        <p:nvPicPr>
          <p:cNvPr id="3" name="Picture 2">
            <a:extLst>
              <a:ext uri="{FF2B5EF4-FFF2-40B4-BE49-F238E27FC236}">
                <a16:creationId xmlns:a16="http://schemas.microsoft.com/office/drawing/2014/main" id="{053C51B8-C24E-4620-2042-DE0E25E8FB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78997" y="555377"/>
            <a:ext cx="4426538" cy="4008231"/>
          </a:xfrm>
          <a:prstGeom prst="rect">
            <a:avLst/>
          </a:prstGeom>
          <a:noFill/>
          <a:ln>
            <a:noFill/>
          </a:ln>
        </p:spPr>
      </p:pic>
      <p:pic>
        <p:nvPicPr>
          <p:cNvPr id="7" name="Picture 6" descr="Table&#10;&#10;Description automatically generated">
            <a:extLst>
              <a:ext uri="{FF2B5EF4-FFF2-40B4-BE49-F238E27FC236}">
                <a16:creationId xmlns:a16="http://schemas.microsoft.com/office/drawing/2014/main" id="{6CB90365-86E2-F03B-0B78-21FE00822D1C}"/>
              </a:ext>
            </a:extLst>
          </p:cNvPr>
          <p:cNvPicPr>
            <a:picLocks noChangeAspect="1"/>
          </p:cNvPicPr>
          <p:nvPr/>
        </p:nvPicPr>
        <p:blipFill>
          <a:blip r:embed="rId4"/>
          <a:stretch>
            <a:fillRect/>
          </a:stretch>
        </p:blipFill>
        <p:spPr>
          <a:xfrm>
            <a:off x="6678997" y="4639015"/>
            <a:ext cx="4426538" cy="1853964"/>
          </a:xfrm>
          <a:prstGeom prst="rect">
            <a:avLst/>
          </a:prstGeom>
        </p:spPr>
      </p:pic>
      <p:sp>
        <p:nvSpPr>
          <p:cNvPr id="9" name="Oval 8">
            <a:extLst>
              <a:ext uri="{FF2B5EF4-FFF2-40B4-BE49-F238E27FC236}">
                <a16:creationId xmlns:a16="http://schemas.microsoft.com/office/drawing/2014/main" id="{CCA9EACD-C4E9-99B7-2FF7-77A225308BBD}"/>
              </a:ext>
            </a:extLst>
          </p:cNvPr>
          <p:cNvSpPr/>
          <p:nvPr/>
        </p:nvSpPr>
        <p:spPr>
          <a:xfrm>
            <a:off x="9588169" y="2818335"/>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8A5B41B8-57B3-A01B-3E62-EE46DB87AEF3}"/>
              </a:ext>
            </a:extLst>
          </p:cNvPr>
          <p:cNvSpPr/>
          <p:nvPr/>
        </p:nvSpPr>
        <p:spPr>
          <a:xfrm>
            <a:off x="9697750" y="3722960"/>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C39247B-7A9A-F903-FA02-36DE5BA52E4A}"/>
              </a:ext>
            </a:extLst>
          </p:cNvPr>
          <p:cNvSpPr/>
          <p:nvPr/>
        </p:nvSpPr>
        <p:spPr>
          <a:xfrm>
            <a:off x="8774322" y="5787637"/>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DFCA28A-4524-993B-C0AB-F17C8F235462}"/>
              </a:ext>
            </a:extLst>
          </p:cNvPr>
          <p:cNvSpPr/>
          <p:nvPr/>
        </p:nvSpPr>
        <p:spPr>
          <a:xfrm>
            <a:off x="8621453" y="6097335"/>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A1EA29E-7722-6338-6F7A-4B8BF6C9B1CA}"/>
              </a:ext>
            </a:extLst>
          </p:cNvPr>
          <p:cNvSpPr/>
          <p:nvPr/>
        </p:nvSpPr>
        <p:spPr>
          <a:xfrm>
            <a:off x="10428153" y="5787637"/>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455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41248" y="360487"/>
            <a:ext cx="4929556" cy="1314050"/>
          </a:xfrm>
        </p:spPr>
        <p:txBody>
          <a:bodyPr vert="horz" lIns="91440" tIns="45720" rIns="91440" bIns="45720" rtlCol="0" anchor="b">
            <a:normAutofit/>
          </a:bodyPr>
          <a:lstStyle/>
          <a:p>
            <a:pPr algn="l"/>
            <a:r>
              <a:rPr lang="en-US" sz="4000" b="1" kern="1200">
                <a:solidFill>
                  <a:schemeClr val="tx1"/>
                </a:solidFill>
                <a:latin typeface="+mj-lt"/>
                <a:ea typeface="+mj-ea"/>
                <a:cs typeface="+mj-cs"/>
              </a:rPr>
              <a:t>MODEL 2 ESTIMATION AND RESULTS</a:t>
            </a:r>
            <a:endParaRPr lang="en-US" sz="4000" kern="1200" dirty="0">
              <a:solidFill>
                <a:schemeClr val="tx1"/>
              </a:solidFill>
              <a:latin typeface="+mj-lt"/>
              <a:ea typeface="+mj-ea"/>
              <a:cs typeface="+mj-cs"/>
            </a:endParaRPr>
          </a:p>
        </p:txBody>
      </p:sp>
      <p:sp>
        <p:nvSpPr>
          <p:cNvPr id="23" name="TextBox 22">
            <a:extLst>
              <a:ext uri="{FF2B5EF4-FFF2-40B4-BE49-F238E27FC236}">
                <a16:creationId xmlns:a16="http://schemas.microsoft.com/office/drawing/2014/main" id="{64BB270E-2757-CCF7-4CC6-1FFCF9E758EE}"/>
              </a:ext>
            </a:extLst>
          </p:cNvPr>
          <p:cNvSpPr txBox="1"/>
          <p:nvPr/>
        </p:nvSpPr>
        <p:spPr>
          <a:xfrm>
            <a:off x="841248" y="1859904"/>
            <a:ext cx="4929556" cy="3538094"/>
          </a:xfrm>
          <a:prstGeom prst="rect">
            <a:avLst/>
          </a:prstGeom>
        </p:spPr>
        <p:txBody>
          <a:bodyPr vert="horz" lIns="91440" tIns="45720" rIns="91440" bIns="45720" rtlCol="0">
            <a:normAutofit fontScale="92500" lnSpcReduction="10000"/>
          </a:bodyPr>
          <a:lstStyle/>
          <a:p>
            <a:pPr marL="342900" indent="-285750" defTabSz="914400">
              <a:lnSpc>
                <a:spcPct val="150000"/>
              </a:lnSpc>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Model: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New_deaths</a:t>
            </a:r>
            <a:r>
              <a:rPr lang="en-US" sz="16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effectLst/>
                <a:latin typeface="Calibri" panose="020F0502020204030204" pitchFamily="34" charset="0"/>
                <a:ea typeface="Calibri" panose="020F0502020204030204" pitchFamily="34" charset="0"/>
              </a:rPr>
              <a:t>β</a:t>
            </a:r>
            <a:r>
              <a:rPr lang="en-US" sz="1600" dirty="0">
                <a:effectLst/>
                <a:latin typeface="Calibri" panose="020F0502020204030204" pitchFamily="34" charset="0"/>
                <a:ea typeface="Calibri" panose="020F0502020204030204" pitchFamily="34" charset="0"/>
                <a:cs typeface="Times New Roman" panose="02020603050405020304" pitchFamily="18" charset="0"/>
              </a:rPr>
              <a:t>0 + </a:t>
            </a:r>
            <a:r>
              <a:rPr lang="en-US" sz="1600" dirty="0">
                <a:effectLst/>
                <a:latin typeface="Calibri" panose="020F0502020204030204" pitchFamily="34" charset="0"/>
                <a:ea typeface="Calibri" panose="020F0502020204030204" pitchFamily="34" charset="0"/>
              </a:rPr>
              <a:t>β</a:t>
            </a: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err="1">
                <a:latin typeface="Calibri" panose="020F0502020204030204" pitchFamily="34" charset="0"/>
                <a:ea typeface="Calibri" panose="020F0502020204030204" pitchFamily="34" charset="0"/>
                <a:cs typeface="Times New Roman" panose="02020603050405020304" pitchFamily="18" charset="0"/>
              </a:rPr>
              <a:t>total_vaccinations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285750" defTabSz="914400">
              <a:lnSpc>
                <a:spcPct val="150000"/>
              </a:lnSpc>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Null Hypothesis: Number of deaths are independent of number of people vaccinated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285750" defTabSz="914400">
              <a:lnSpc>
                <a:spcPct val="150000"/>
              </a:lnSpc>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F value 229.28 </a:t>
            </a:r>
            <a:r>
              <a:rPr lang="en-US" sz="1600" dirty="0">
                <a:latin typeface="Calibri" panose="020F0502020204030204" pitchFamily="34" charset="0"/>
                <a:ea typeface="Calibri" panose="020F0502020204030204" pitchFamily="34" charset="0"/>
                <a:cs typeface="Times New Roman" panose="02020603050405020304" pitchFamily="18" charset="0"/>
              </a:rPr>
              <a:t>-&gt; The model is Stat. Significant</a:t>
            </a:r>
          </a:p>
          <a:p>
            <a:pPr marL="342900" indent="-285750" defTabSz="914400">
              <a:lnSpc>
                <a:spcPct val="150000"/>
              </a:lnSpc>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p&lt;.0001, therefore we reject the null hypothesis</a:t>
            </a:r>
          </a:p>
          <a:p>
            <a:pPr marL="342900" indent="-285750" defTabSz="914400">
              <a:lnSpc>
                <a:spcPct val="150000"/>
              </a:lnSpc>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Co-efficient is negative which is also reflected in the scatter plot</a:t>
            </a:r>
          </a:p>
          <a:p>
            <a:pPr marL="342900" indent="-285750" defTabSz="914400">
              <a:lnSpc>
                <a:spcPct val="150000"/>
              </a:lnSpc>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Coefficient value very less means we need to vaccinate lot of people to see the effect (ties into MI case)</a:t>
            </a:r>
          </a:p>
          <a:p>
            <a:pPr marL="342900" indent="-285750" defTabSz="914400">
              <a:lnSpc>
                <a:spcPct val="150000"/>
              </a:lnSpc>
              <a:spcAft>
                <a:spcPts val="600"/>
              </a:spcAft>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90000"/>
              </a:lnSpc>
              <a:spcAft>
                <a:spcPts val="600"/>
              </a:spcAft>
            </a:pPr>
            <a:endParaRPr lang="en-IN" sz="2000" dirty="0"/>
          </a:p>
          <a:p>
            <a:pPr marL="285750" indent="-228600" algn="just" defTabSz="914400">
              <a:lnSpc>
                <a:spcPct val="90000"/>
              </a:lnSpc>
              <a:spcAft>
                <a:spcPts val="600"/>
              </a:spcAft>
              <a:buFont typeface="Arial" panose="020B0604020202020204" pitchFamily="34" charset="0"/>
              <a:buChar char="•"/>
            </a:pPr>
            <a:endParaRPr lang="en-US" sz="2000" dirty="0"/>
          </a:p>
          <a:p>
            <a:pPr marL="285750" indent="-228600" algn="just" defTabSz="914400">
              <a:lnSpc>
                <a:spcPct val="90000"/>
              </a:lnSpc>
              <a:spcAft>
                <a:spcPts val="600"/>
              </a:spcAft>
              <a:buFont typeface="Arial" panose="020B0604020202020204" pitchFamily="34" charset="0"/>
              <a:buChar char="•"/>
            </a:pPr>
            <a:endParaRPr lang="en-US" sz="2000" dirty="0"/>
          </a:p>
        </p:txBody>
      </p:sp>
      <p:cxnSp>
        <p:nvCxnSpPr>
          <p:cNvPr id="47" name="Straight Connector 29">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5" name="Picture 4">
            <a:extLst>
              <a:ext uri="{FF2B5EF4-FFF2-40B4-BE49-F238E27FC236}">
                <a16:creationId xmlns:a16="http://schemas.microsoft.com/office/drawing/2014/main" id="{9F46EAD3-80A2-01C9-8CC2-90A8586C24DA}"/>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245185" y="5227093"/>
            <a:ext cx="1530585" cy="1493454"/>
          </a:xfrm>
          <a:prstGeom prst="rect">
            <a:avLst/>
          </a:prstGeom>
        </p:spPr>
      </p:pic>
      <p:pic>
        <p:nvPicPr>
          <p:cNvPr id="6" name="Picture 5">
            <a:extLst>
              <a:ext uri="{FF2B5EF4-FFF2-40B4-BE49-F238E27FC236}">
                <a16:creationId xmlns:a16="http://schemas.microsoft.com/office/drawing/2014/main" id="{55411301-F3C4-2627-3AA7-93AB4EFB68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6107" y="360487"/>
            <a:ext cx="3976073" cy="3240014"/>
          </a:xfrm>
          <a:prstGeom prst="rect">
            <a:avLst/>
          </a:prstGeom>
          <a:noFill/>
          <a:ln>
            <a:noFill/>
          </a:ln>
        </p:spPr>
      </p:pic>
      <p:pic>
        <p:nvPicPr>
          <p:cNvPr id="8" name="Picture 7">
            <a:extLst>
              <a:ext uri="{FF2B5EF4-FFF2-40B4-BE49-F238E27FC236}">
                <a16:creationId xmlns:a16="http://schemas.microsoft.com/office/drawing/2014/main" id="{984B8A31-D6FE-66B5-262A-A129217AC5C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30646" y="3754968"/>
            <a:ext cx="3479828" cy="2611071"/>
          </a:xfrm>
          <a:prstGeom prst="rect">
            <a:avLst/>
          </a:prstGeom>
          <a:noFill/>
          <a:ln>
            <a:noFill/>
          </a:ln>
        </p:spPr>
      </p:pic>
      <p:sp>
        <p:nvSpPr>
          <p:cNvPr id="14" name="Oval 13">
            <a:extLst>
              <a:ext uri="{FF2B5EF4-FFF2-40B4-BE49-F238E27FC236}">
                <a16:creationId xmlns:a16="http://schemas.microsoft.com/office/drawing/2014/main" id="{8DC24229-9993-4900-A3D0-A49996AD6AD9}"/>
              </a:ext>
            </a:extLst>
          </p:cNvPr>
          <p:cNvSpPr/>
          <p:nvPr/>
        </p:nvSpPr>
        <p:spPr>
          <a:xfrm>
            <a:off x="9833829" y="1417320"/>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CE37EB3-62A7-4504-8BD0-D053CCA818E3}"/>
              </a:ext>
            </a:extLst>
          </p:cNvPr>
          <p:cNvSpPr/>
          <p:nvPr/>
        </p:nvSpPr>
        <p:spPr>
          <a:xfrm>
            <a:off x="9713820" y="2013782"/>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1810639-3869-64B0-07D5-47091AE4E480}"/>
              </a:ext>
            </a:extLst>
          </p:cNvPr>
          <p:cNvSpPr/>
          <p:nvPr/>
        </p:nvSpPr>
        <p:spPr>
          <a:xfrm>
            <a:off x="9097985" y="3259145"/>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128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41248" y="360487"/>
            <a:ext cx="4929556" cy="1314050"/>
          </a:xfrm>
        </p:spPr>
        <p:txBody>
          <a:bodyPr vert="horz" lIns="91440" tIns="45720" rIns="91440" bIns="45720" rtlCol="0" anchor="b">
            <a:normAutofit/>
          </a:bodyPr>
          <a:lstStyle/>
          <a:p>
            <a:pPr algn="l"/>
            <a:r>
              <a:rPr lang="en-US" sz="4000" b="1" kern="1200" dirty="0">
                <a:solidFill>
                  <a:schemeClr val="tx1"/>
                </a:solidFill>
                <a:latin typeface="+mj-lt"/>
                <a:ea typeface="+mj-ea"/>
                <a:cs typeface="+mj-cs"/>
              </a:rPr>
              <a:t>INTERESTING OBSERVATION</a:t>
            </a:r>
            <a:endParaRPr lang="en-US" sz="4000" kern="1200" dirty="0">
              <a:solidFill>
                <a:schemeClr val="tx1"/>
              </a:solidFill>
              <a:latin typeface="+mj-lt"/>
              <a:ea typeface="+mj-ea"/>
              <a:cs typeface="+mj-cs"/>
            </a:endParaRPr>
          </a:p>
        </p:txBody>
      </p:sp>
      <p:sp>
        <p:nvSpPr>
          <p:cNvPr id="23" name="TextBox 22">
            <a:extLst>
              <a:ext uri="{FF2B5EF4-FFF2-40B4-BE49-F238E27FC236}">
                <a16:creationId xmlns:a16="http://schemas.microsoft.com/office/drawing/2014/main" id="{64BB270E-2757-CCF7-4CC6-1FFCF9E758EE}"/>
              </a:ext>
            </a:extLst>
          </p:cNvPr>
          <p:cNvSpPr txBox="1"/>
          <p:nvPr/>
        </p:nvSpPr>
        <p:spPr>
          <a:xfrm>
            <a:off x="841248" y="1859904"/>
            <a:ext cx="4929556" cy="3538094"/>
          </a:xfrm>
          <a:prstGeom prst="rect">
            <a:avLst/>
          </a:prstGeom>
        </p:spPr>
        <p:txBody>
          <a:bodyPr vert="horz" lIns="91440" tIns="45720" rIns="91440" bIns="45720" rtlCol="0">
            <a:normAutofit/>
          </a:bodyPr>
          <a:lstStyle/>
          <a:p>
            <a:pPr marL="342900" indent="-285750" defTabSz="914400">
              <a:lnSpc>
                <a:spcPct val="150000"/>
              </a:lnSpc>
              <a:spcAft>
                <a:spcPts val="600"/>
              </a:spcAft>
              <a:buFont typeface="Arial" panose="020B0604020202020204" pitchFamily="34" charset="0"/>
              <a:buChar char="•"/>
            </a:pPr>
            <a:r>
              <a:rPr lang="en-US" sz="1500" dirty="0">
                <a:latin typeface="Calibri" panose="020F0502020204030204" pitchFamily="34" charset="0"/>
                <a:cs typeface="Times New Roman" panose="02020603050405020304" pitchFamily="18" charset="0"/>
              </a:rPr>
              <a:t>Reproduction rate is the average number of secondary infections produced by a single infected person</a:t>
            </a:r>
          </a:p>
          <a:p>
            <a:pPr marL="342900" indent="-285750" defTabSz="914400">
              <a:lnSpc>
                <a:spcPct val="150000"/>
              </a:lnSpc>
              <a:spcAft>
                <a:spcPts val="600"/>
              </a:spcAft>
              <a:buFont typeface="Arial" panose="020B0604020202020204" pitchFamily="34" charset="0"/>
              <a:buChar char="•"/>
            </a:pPr>
            <a:r>
              <a:rPr lang="en-US" sz="1500" dirty="0">
                <a:latin typeface="Calibri" panose="020F0502020204030204" pitchFamily="34" charset="0"/>
                <a:cs typeface="Times New Roman" panose="02020603050405020304" pitchFamily="18" charset="0"/>
              </a:rPr>
              <a:t>The rate exhibits stochastic behavior</a:t>
            </a:r>
          </a:p>
          <a:p>
            <a:pPr marL="342900" indent="-285750" defTabSz="914400">
              <a:lnSpc>
                <a:spcPct val="150000"/>
              </a:lnSpc>
              <a:spcAft>
                <a:spcPts val="600"/>
              </a:spcAft>
              <a:buFont typeface="Arial" panose="020B0604020202020204" pitchFamily="34" charset="0"/>
              <a:buChar char="•"/>
            </a:pPr>
            <a:r>
              <a:rPr lang="en-US" sz="1500" dirty="0">
                <a:latin typeface="Calibri" panose="020F0502020204030204" pitchFamily="34" charset="0"/>
                <a:cs typeface="Times New Roman" panose="02020603050405020304" pitchFamily="18" charset="0"/>
              </a:rPr>
              <a:t>We observed the similarity with the random stock price behavior with support and resistance levels</a:t>
            </a:r>
          </a:p>
          <a:p>
            <a:pPr marL="342900" indent="-285750" defTabSz="914400">
              <a:lnSpc>
                <a:spcPct val="150000"/>
              </a:lnSpc>
              <a:spcAft>
                <a:spcPts val="600"/>
              </a:spcAft>
              <a:buFont typeface="Arial" panose="020B0604020202020204" pitchFamily="34" charset="0"/>
              <a:buChar char="•"/>
            </a:pPr>
            <a:r>
              <a:rPr lang="en-US" sz="1500" dirty="0">
                <a:latin typeface="Calibri" panose="020F0502020204030204" pitchFamily="34" charset="0"/>
                <a:cs typeface="Times New Roman" panose="02020603050405020304" pitchFamily="18" charset="0"/>
              </a:rPr>
              <a:t>If our observations are correct, we shall see another surge in covid cases in the coming months (not desired)</a:t>
            </a:r>
          </a:p>
          <a:p>
            <a:pPr marL="342900" indent="-285750" defTabSz="914400">
              <a:lnSpc>
                <a:spcPct val="150000"/>
              </a:lnSpc>
              <a:spcAft>
                <a:spcPts val="600"/>
              </a:spcAft>
              <a:buFont typeface="Arial" panose="020B0604020202020204" pitchFamily="34" charset="0"/>
              <a:buChar char="•"/>
            </a:pPr>
            <a:endParaRPr lang="en-US" sz="1500" dirty="0">
              <a:latin typeface="Calibri" panose="020F0502020204030204" pitchFamily="34" charset="0"/>
              <a:cs typeface="Times New Roman" panose="02020603050405020304" pitchFamily="18" charset="0"/>
            </a:endParaRPr>
          </a:p>
          <a:p>
            <a:pPr marL="342900" indent="-285750" defTabSz="914400">
              <a:lnSpc>
                <a:spcPct val="150000"/>
              </a:lnSpc>
              <a:spcAft>
                <a:spcPts val="600"/>
              </a:spcAft>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150000"/>
              </a:lnSpc>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defTabSz="914400">
              <a:lnSpc>
                <a:spcPct val="90000"/>
              </a:lnSpc>
              <a:spcAft>
                <a:spcPts val="600"/>
              </a:spcAft>
            </a:pPr>
            <a:endParaRPr lang="en-IN" sz="2000" dirty="0"/>
          </a:p>
          <a:p>
            <a:pPr marL="285750" indent="-228600" algn="just" defTabSz="914400">
              <a:lnSpc>
                <a:spcPct val="90000"/>
              </a:lnSpc>
              <a:spcAft>
                <a:spcPts val="600"/>
              </a:spcAft>
              <a:buFont typeface="Arial" panose="020B0604020202020204" pitchFamily="34" charset="0"/>
              <a:buChar char="•"/>
            </a:pPr>
            <a:endParaRPr lang="en-US" sz="2000" dirty="0"/>
          </a:p>
          <a:p>
            <a:pPr marL="285750" indent="-228600" algn="just" defTabSz="914400">
              <a:lnSpc>
                <a:spcPct val="90000"/>
              </a:lnSpc>
              <a:spcAft>
                <a:spcPts val="600"/>
              </a:spcAft>
              <a:buFont typeface="Arial" panose="020B0604020202020204" pitchFamily="34" charset="0"/>
              <a:buChar char="•"/>
            </a:pPr>
            <a:endParaRPr lang="en-US" sz="2000" dirty="0"/>
          </a:p>
        </p:txBody>
      </p:sp>
      <p:cxnSp>
        <p:nvCxnSpPr>
          <p:cNvPr id="47" name="Straight Connector 29">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5" name="Picture 4">
            <a:extLst>
              <a:ext uri="{FF2B5EF4-FFF2-40B4-BE49-F238E27FC236}">
                <a16:creationId xmlns:a16="http://schemas.microsoft.com/office/drawing/2014/main" id="{9F46EAD3-80A2-01C9-8CC2-90A8586C24DA}"/>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245185" y="5227093"/>
            <a:ext cx="1530585" cy="1493454"/>
          </a:xfrm>
          <a:prstGeom prst="rect">
            <a:avLst/>
          </a:prstGeom>
        </p:spPr>
      </p:pic>
      <p:pic>
        <p:nvPicPr>
          <p:cNvPr id="3" name="Picture 2">
            <a:extLst>
              <a:ext uri="{FF2B5EF4-FFF2-40B4-BE49-F238E27FC236}">
                <a16:creationId xmlns:a16="http://schemas.microsoft.com/office/drawing/2014/main" id="{A0A7D5E1-61B8-3D44-5A25-26DE7D8EDD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7595" y="1417320"/>
            <a:ext cx="4693157" cy="3524725"/>
          </a:xfrm>
          <a:prstGeom prst="rect">
            <a:avLst/>
          </a:prstGeom>
          <a:noFill/>
          <a:ln>
            <a:noFill/>
          </a:ln>
        </p:spPr>
      </p:pic>
      <p:sp>
        <p:nvSpPr>
          <p:cNvPr id="10" name="TextBox 9">
            <a:extLst>
              <a:ext uri="{FF2B5EF4-FFF2-40B4-BE49-F238E27FC236}">
                <a16:creationId xmlns:a16="http://schemas.microsoft.com/office/drawing/2014/main" id="{FEB7C0BD-2E1F-189A-DA0E-620F51FD1C90}"/>
              </a:ext>
            </a:extLst>
          </p:cNvPr>
          <p:cNvSpPr txBox="1"/>
          <p:nvPr/>
        </p:nvSpPr>
        <p:spPr>
          <a:xfrm>
            <a:off x="9896669" y="4604492"/>
            <a:ext cx="996286" cy="338554"/>
          </a:xfrm>
          <a:prstGeom prst="rect">
            <a:avLst/>
          </a:prstGeom>
          <a:noFill/>
          <a:ln>
            <a:solidFill>
              <a:srgbClr val="FF0000"/>
            </a:solidFill>
          </a:ln>
        </p:spPr>
        <p:txBody>
          <a:bodyPr wrap="square" rtlCol="0">
            <a:spAutoFit/>
          </a:bodyPr>
          <a:lstStyle/>
          <a:p>
            <a:r>
              <a:rPr lang="en-IN" sz="1600" dirty="0">
                <a:solidFill>
                  <a:schemeClr val="bg1"/>
                </a:solidFill>
              </a:rPr>
              <a:t>Support</a:t>
            </a:r>
            <a:endParaRPr lang="en-IN" dirty="0">
              <a:solidFill>
                <a:schemeClr val="bg1"/>
              </a:solidFill>
            </a:endParaRPr>
          </a:p>
        </p:txBody>
      </p:sp>
      <p:sp>
        <p:nvSpPr>
          <p:cNvPr id="11" name="TextBox 10">
            <a:extLst>
              <a:ext uri="{FF2B5EF4-FFF2-40B4-BE49-F238E27FC236}">
                <a16:creationId xmlns:a16="http://schemas.microsoft.com/office/drawing/2014/main" id="{BE72AF74-793D-80D9-1A12-517041CAF249}"/>
              </a:ext>
            </a:extLst>
          </p:cNvPr>
          <p:cNvSpPr txBox="1"/>
          <p:nvPr/>
        </p:nvSpPr>
        <p:spPr>
          <a:xfrm>
            <a:off x="8682689" y="2975212"/>
            <a:ext cx="1259313" cy="338554"/>
          </a:xfrm>
          <a:prstGeom prst="rect">
            <a:avLst/>
          </a:prstGeom>
          <a:noFill/>
          <a:ln>
            <a:solidFill>
              <a:srgbClr val="FF0000"/>
            </a:solidFill>
          </a:ln>
        </p:spPr>
        <p:txBody>
          <a:bodyPr wrap="square" rtlCol="0">
            <a:spAutoFit/>
          </a:bodyPr>
          <a:lstStyle/>
          <a:p>
            <a:r>
              <a:rPr lang="en-IN" sz="1600" dirty="0">
                <a:solidFill>
                  <a:schemeClr val="bg1"/>
                </a:solidFill>
              </a:rPr>
              <a:t>Resistance</a:t>
            </a:r>
            <a:endParaRPr lang="en-IN" dirty="0">
              <a:solidFill>
                <a:schemeClr val="bg1"/>
              </a:solidFill>
            </a:endParaRPr>
          </a:p>
        </p:txBody>
      </p:sp>
      <p:cxnSp>
        <p:nvCxnSpPr>
          <p:cNvPr id="13" name="Straight Arrow Connector 12">
            <a:extLst>
              <a:ext uri="{FF2B5EF4-FFF2-40B4-BE49-F238E27FC236}">
                <a16:creationId xmlns:a16="http://schemas.microsoft.com/office/drawing/2014/main" id="{077AE741-5BAE-EBB0-0911-C0327C85B35B}"/>
              </a:ext>
            </a:extLst>
          </p:cNvPr>
          <p:cNvCxnSpPr/>
          <p:nvPr/>
        </p:nvCxnSpPr>
        <p:spPr>
          <a:xfrm flipH="1">
            <a:off x="8093122" y="3313766"/>
            <a:ext cx="589567" cy="3151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BE9A53-3E37-1979-35A5-93A0755E009E}"/>
              </a:ext>
            </a:extLst>
          </p:cNvPr>
          <p:cNvCxnSpPr/>
          <p:nvPr/>
        </p:nvCxnSpPr>
        <p:spPr>
          <a:xfrm>
            <a:off x="9949239" y="3317177"/>
            <a:ext cx="477672" cy="447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DF0735-9245-382B-30C1-8E1B120C6EA8}"/>
              </a:ext>
            </a:extLst>
          </p:cNvPr>
          <p:cNvCxnSpPr/>
          <p:nvPr/>
        </p:nvCxnSpPr>
        <p:spPr>
          <a:xfrm flipV="1">
            <a:off x="10426911" y="4039737"/>
            <a:ext cx="204695" cy="5647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53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9451-AC17-4B59-8A8B-DCD6F17A9C7C}"/>
              </a:ext>
            </a:extLst>
          </p:cNvPr>
          <p:cNvSpPr>
            <a:spLocks noGrp="1"/>
          </p:cNvSpPr>
          <p:nvPr>
            <p:ph type="title"/>
          </p:nvPr>
        </p:nvSpPr>
        <p:spPr/>
        <p:txBody>
          <a:bodyPr vert="horz" lIns="91440" tIns="45720" rIns="91440" bIns="45720" rtlCol="0" anchor="b">
            <a:normAutofit/>
          </a:bodyPr>
          <a:lstStyle/>
          <a:p>
            <a:pPr algn="l"/>
            <a:r>
              <a:rPr lang="en-US" sz="4000" b="1" kern="1200" dirty="0">
                <a:solidFill>
                  <a:schemeClr val="tx1"/>
                </a:solidFill>
                <a:latin typeface="+mj-lt"/>
                <a:ea typeface="+mj-ea"/>
                <a:cs typeface="+mj-cs"/>
              </a:rPr>
              <a:t>MANAGERIAL TAKEAWAYS</a:t>
            </a:r>
            <a:endParaRPr lang="en-US" sz="4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1BD6CA3F-0645-0A80-D4D3-46AED6810BAA}"/>
              </a:ext>
            </a:extLst>
          </p:cNvPr>
          <p:cNvSpPr>
            <a:spLocks noGrp="1"/>
          </p:cNvSpPr>
          <p:nvPr>
            <p:ph sz="half" idx="1"/>
          </p:nvPr>
        </p:nvSpPr>
        <p:spPr/>
        <p:txBody>
          <a:bodyPr/>
          <a:lstStyle/>
          <a:p>
            <a:r>
              <a:rPr lang="en-US" dirty="0"/>
              <a:t>Vaccination and Boosters should be available and used widely to prevent the spike in number of cases.</a:t>
            </a:r>
          </a:p>
          <a:p>
            <a:pPr marL="0" indent="0">
              <a:buNone/>
            </a:pPr>
            <a:endParaRPr lang="en-US" dirty="0"/>
          </a:p>
          <a:p>
            <a:r>
              <a:rPr lang="en-US" dirty="0"/>
              <a:t>Proper checks should be in place for the tourist hubs.</a:t>
            </a:r>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797FDFFD-E123-A578-FBBD-898CD35B5B66}"/>
              </a:ext>
            </a:extLst>
          </p:cNvPr>
          <p:cNvSpPr>
            <a:spLocks noGrp="1"/>
          </p:cNvSpPr>
          <p:nvPr>
            <p:ph sz="half" idx="2"/>
          </p:nvPr>
        </p:nvSpPr>
        <p:spPr/>
        <p:txBody>
          <a:bodyPr/>
          <a:lstStyle/>
          <a:p>
            <a:r>
              <a:rPr lang="en-US" dirty="0"/>
              <a:t>Hospital facilities should be properly sanitized ,managed and equipped to treat covid patients.</a:t>
            </a:r>
          </a:p>
          <a:p>
            <a:pPr marL="0" indent="0">
              <a:buNone/>
            </a:pPr>
            <a:endParaRPr lang="en-US" dirty="0"/>
          </a:p>
          <a:p>
            <a:r>
              <a:rPr lang="en-US" dirty="0"/>
              <a:t>Government restrictions for safety of people should be implemented not seasonally but throughout the end cycle of virus.</a:t>
            </a:r>
          </a:p>
          <a:p>
            <a:endParaRPr lang="en-US" dirty="0"/>
          </a:p>
        </p:txBody>
      </p:sp>
      <p:sp>
        <p:nvSpPr>
          <p:cNvPr id="23" name="TextBox 22">
            <a:extLst>
              <a:ext uri="{FF2B5EF4-FFF2-40B4-BE49-F238E27FC236}">
                <a16:creationId xmlns:a16="http://schemas.microsoft.com/office/drawing/2014/main" id="{64BB270E-2757-CCF7-4CC6-1FFCF9E758EE}"/>
              </a:ext>
            </a:extLst>
          </p:cNvPr>
          <p:cNvSpPr txBox="1"/>
          <p:nvPr/>
        </p:nvSpPr>
        <p:spPr>
          <a:xfrm>
            <a:off x="841248" y="1859904"/>
            <a:ext cx="4929556" cy="3538094"/>
          </a:xfrm>
          <a:prstGeom prst="rect">
            <a:avLst/>
          </a:prstGeom>
        </p:spPr>
        <p:txBody>
          <a:bodyPr vert="horz" lIns="91440" tIns="45720" rIns="91440" bIns="45720" rtlCol="0">
            <a:normAutofit/>
          </a:bodyPr>
          <a:lstStyle/>
          <a:p>
            <a:pPr marL="285750" indent="-228600" algn="just" defTabSz="914400">
              <a:lnSpc>
                <a:spcPct val="90000"/>
              </a:lnSpc>
              <a:spcAft>
                <a:spcPts val="600"/>
              </a:spcAft>
              <a:buFont typeface="Arial" panose="020B0604020202020204" pitchFamily="34" charset="0"/>
              <a:buChar char="•"/>
            </a:pPr>
            <a:endParaRPr lang="en-US" sz="2000" dirty="0"/>
          </a:p>
        </p:txBody>
      </p: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5" name="Picture 4">
            <a:extLst>
              <a:ext uri="{FF2B5EF4-FFF2-40B4-BE49-F238E27FC236}">
                <a16:creationId xmlns:a16="http://schemas.microsoft.com/office/drawing/2014/main" id="{9F46EAD3-80A2-01C9-8CC2-90A8586C24DA}"/>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245185" y="5227093"/>
            <a:ext cx="1530585" cy="1493454"/>
          </a:xfrm>
          <a:prstGeom prst="rect">
            <a:avLst/>
          </a:prstGeom>
        </p:spPr>
      </p:pic>
    </p:spTree>
    <p:extLst>
      <p:ext uri="{BB962C8B-B14F-4D97-AF65-F5344CB8AC3E}">
        <p14:creationId xmlns:p14="http://schemas.microsoft.com/office/powerpoint/2010/main" val="261836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3103418" y="157676"/>
            <a:ext cx="8354291" cy="1302326"/>
          </a:xfrm>
        </p:spPr>
        <p:txBody>
          <a:bodyPr anchor="b">
            <a:normAutofit fontScale="90000"/>
          </a:bodyPr>
          <a:lstStyle/>
          <a:p>
            <a:pPr>
              <a:lnSpc>
                <a:spcPct val="150000"/>
              </a:lnSpc>
            </a:pPr>
            <a:br>
              <a:rPr lang="en-US" sz="3600" b="1" dirty="0"/>
            </a:br>
            <a:br>
              <a:rPr lang="en-US" sz="3600" b="1" dirty="0"/>
            </a:br>
            <a:r>
              <a:rPr lang="en-US" sz="3600" b="1" dirty="0"/>
              <a:t>EXECUTIVE SUMMARY</a:t>
            </a:r>
            <a:br>
              <a:rPr lang="en-US" sz="3600" b="1" dirty="0"/>
            </a:br>
            <a:endParaRPr lang="en-US" sz="2200" dirty="0"/>
          </a:p>
        </p:txBody>
      </p:sp>
      <p:pic>
        <p:nvPicPr>
          <p:cNvPr id="7" name="Picture 6">
            <a:extLst>
              <a:ext uri="{FF2B5EF4-FFF2-40B4-BE49-F238E27FC236}">
                <a16:creationId xmlns:a16="http://schemas.microsoft.com/office/drawing/2014/main" id="{46E1ED9D-564D-416C-B464-9278ACE04EEF}"/>
              </a:ext>
            </a:extLst>
          </p:cNvPr>
          <p:cNvPicPr>
            <a:picLocks noChangeAspect="1"/>
          </p:cNvPicPr>
          <p:nvPr/>
        </p:nvPicPr>
        <p:blipFill rotWithShape="1">
          <a:blip r:embed="rId3">
            <a:extLst>
              <a:ext uri="{28A0092B-C50C-407E-A947-70E740481C1C}">
                <a14:useLocalDpi xmlns:a14="http://schemas.microsoft.com/office/drawing/2010/main" val="0"/>
              </a:ext>
            </a:extLst>
          </a:blip>
          <a:srcRect t="2426" r="-1" b="-1"/>
          <a:stretch/>
        </p:blipFill>
        <p:spPr>
          <a:xfrm>
            <a:off x="1" y="10"/>
            <a:ext cx="2992581" cy="2919984"/>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sp>
        <p:nvSpPr>
          <p:cNvPr id="6" name="TextBox 5">
            <a:extLst>
              <a:ext uri="{FF2B5EF4-FFF2-40B4-BE49-F238E27FC236}">
                <a16:creationId xmlns:a16="http://schemas.microsoft.com/office/drawing/2014/main" id="{CDE2A0A9-2C8A-199E-4E69-5D8EEFE2FBED}"/>
              </a:ext>
            </a:extLst>
          </p:cNvPr>
          <p:cNvSpPr txBox="1"/>
          <p:nvPr/>
        </p:nvSpPr>
        <p:spPr>
          <a:xfrm>
            <a:off x="3103418" y="1460002"/>
            <a:ext cx="8520546" cy="4619854"/>
          </a:xfrm>
          <a:prstGeom prst="rect">
            <a:avLst/>
          </a:prstGeom>
          <a:noFill/>
        </p:spPr>
        <p:txBody>
          <a:bodyPr wrap="square">
            <a:spAutoFit/>
          </a:bodyPr>
          <a:lstStyle/>
          <a:p>
            <a:pPr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Coronavirus disease 2019 (COVID-19) remains an ongoing global pandemic at present, leading to tens of millions of cases reported in more than 210 countries and territories. Over 1 million people died in the USA due to this pandemic. For our analysis, we chose to analyze the number of deaths in the USA against the other variables such as the number of cases, people hospitalized, and people vaccinated during the entire period of Covid-19. Through our analysis, we have concluded that the number of deaths has a positive correlation with the number of people being hospitalized for the covid-19 and a negative correlation with the number of people being vaccinated against covid-19. Through our analysis, we also concluded that each state was differently impacted from the covid-19 though being in the same geographical region.</a:t>
            </a:r>
            <a:endParaRPr lang="en-US" dirty="0">
              <a:latin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3975567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304800" y="264752"/>
            <a:ext cx="10626435" cy="746630"/>
          </a:xfrm>
        </p:spPr>
        <p:txBody>
          <a:bodyPr anchor="b">
            <a:normAutofit fontScale="90000"/>
          </a:bodyPr>
          <a:lstStyle/>
          <a:p>
            <a:pPr algn="l">
              <a:lnSpc>
                <a:spcPct val="100000"/>
              </a:lnSpc>
            </a:pPr>
            <a:r>
              <a:rPr lang="en-US" sz="3600" b="1" dirty="0"/>
              <a:t>Covid-19 Statistics in the USA | Trusted resource for information</a:t>
            </a:r>
            <a:br>
              <a:rPr lang="en-US" sz="2200" dirty="0"/>
            </a:br>
            <a:r>
              <a:rPr lang="en-US" sz="2200" dirty="0"/>
              <a:t> </a:t>
            </a:r>
          </a:p>
        </p:txBody>
      </p:sp>
      <p:pic>
        <p:nvPicPr>
          <p:cNvPr id="5" name="Picture 4">
            <a:extLst>
              <a:ext uri="{FF2B5EF4-FFF2-40B4-BE49-F238E27FC236}">
                <a16:creationId xmlns:a16="http://schemas.microsoft.com/office/drawing/2014/main" id="{E469C5EE-2FC8-7F9B-85B2-291C6543BDC5}"/>
              </a:ext>
            </a:extLst>
          </p:cNvPr>
          <p:cNvPicPr>
            <a:picLocks noChangeAspect="1"/>
          </p:cNvPicPr>
          <p:nvPr/>
        </p:nvPicPr>
        <p:blipFill rotWithShape="1">
          <a:blip r:embed="rId3"/>
          <a:srcRect b="11381"/>
          <a:stretch/>
        </p:blipFill>
        <p:spPr>
          <a:xfrm>
            <a:off x="257044" y="900545"/>
            <a:ext cx="11630155" cy="5692703"/>
          </a:xfrm>
          <a:prstGeom prst="rect">
            <a:avLst/>
          </a:prstGeom>
          <a:noFill/>
        </p:spPr>
      </p:pic>
      <p:pic>
        <p:nvPicPr>
          <p:cNvPr id="7" name="Picture 6">
            <a:extLst>
              <a:ext uri="{FF2B5EF4-FFF2-40B4-BE49-F238E27FC236}">
                <a16:creationId xmlns:a16="http://schemas.microsoft.com/office/drawing/2014/main" id="{46E1ED9D-564D-416C-B464-9278ACE04EEF}"/>
              </a:ext>
            </a:extLst>
          </p:cNvPr>
          <p:cNvPicPr>
            <a:picLocks noChangeAspect="1"/>
          </p:cNvPicPr>
          <p:nvPr/>
        </p:nvPicPr>
        <p:blipFill rotWithShape="1">
          <a:blip r:embed="rId4">
            <a:extLst>
              <a:ext uri="{28A0092B-C50C-407E-A947-70E740481C1C}">
                <a14:useLocalDpi xmlns:a14="http://schemas.microsoft.com/office/drawing/2010/main" val="0"/>
              </a:ext>
            </a:extLst>
          </a:blip>
          <a:srcRect t="2426" r="-1" b="-1"/>
          <a:stretch/>
        </p:blipFill>
        <p:spPr>
          <a:xfrm>
            <a:off x="10695709" y="124655"/>
            <a:ext cx="1496291" cy="145999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7119429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46E1ED9D-564D-416C-B464-9278ACE04EEF}"/>
              </a:ext>
            </a:extLst>
          </p:cNvPr>
          <p:cNvPicPr>
            <a:picLocks noChangeAspect="1"/>
          </p:cNvPicPr>
          <p:nvPr/>
        </p:nvPicPr>
        <p:blipFill rotWithShape="1">
          <a:blip r:embed="rId3">
            <a:extLst>
              <a:ext uri="{28A0092B-C50C-407E-A947-70E740481C1C}">
                <a14:useLocalDpi xmlns:a14="http://schemas.microsoft.com/office/drawing/2010/main" val="0"/>
              </a:ext>
            </a:extLst>
          </a:blip>
          <a:srcRect l="6133" r="4979"/>
          <a:stretch/>
        </p:blipFill>
        <p:spPr>
          <a:xfrm>
            <a:off x="20" y="10"/>
            <a:ext cx="6095980" cy="6857990"/>
          </a:xfrm>
          <a:prstGeom prst="rect">
            <a:avLst/>
          </a:prstGeom>
        </p:spPr>
      </p:pic>
      <p:pic>
        <p:nvPicPr>
          <p:cNvPr id="9" name="Picture 8">
            <a:extLst>
              <a:ext uri="{FF2B5EF4-FFF2-40B4-BE49-F238E27FC236}">
                <a16:creationId xmlns:a16="http://schemas.microsoft.com/office/drawing/2014/main" id="{E6382F04-C8F0-14CD-8D16-B81FD46E56B7}"/>
              </a:ext>
            </a:extLst>
          </p:cNvPr>
          <p:cNvPicPr>
            <a:picLocks noChangeAspect="1"/>
          </p:cNvPicPr>
          <p:nvPr/>
        </p:nvPicPr>
        <p:blipFill rotWithShape="1">
          <a:blip r:embed="rId4">
            <a:extLst>
              <a:ext uri="{28A0092B-C50C-407E-A947-70E740481C1C}">
                <a14:useLocalDpi xmlns:a14="http://schemas.microsoft.com/office/drawing/2010/main" val="0"/>
              </a:ext>
            </a:extLst>
          </a:blip>
          <a:srcRect t="398" r="-3" b="4062"/>
          <a:stretch/>
        </p:blipFill>
        <p:spPr bwMode="auto">
          <a:xfrm>
            <a:off x="6096000" y="10"/>
            <a:ext cx="6096000" cy="6857990"/>
          </a:xfrm>
          <a:prstGeom prst="rect">
            <a:avLst/>
          </a:prstGeom>
          <a:noFill/>
        </p:spPr>
      </p:pic>
      <p:sp>
        <p:nvSpPr>
          <p:cNvPr id="25" name="Rectangle 2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ame 2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3920836" y="2756140"/>
            <a:ext cx="3984306" cy="1345720"/>
          </a:xfrm>
          <a:noFill/>
        </p:spPr>
        <p:txBody>
          <a:bodyPr anchor="ctr">
            <a:normAutofit fontScale="90000"/>
          </a:bodyPr>
          <a:lstStyle/>
          <a:p>
            <a:r>
              <a:rPr lang="en-US" sz="2800" b="1" dirty="0">
                <a:solidFill>
                  <a:srgbClr val="080808"/>
                </a:solidFill>
              </a:rPr>
              <a:t>Covid-19 Summary Statistics</a:t>
            </a:r>
            <a:br>
              <a:rPr lang="en-US" sz="2800" b="1" dirty="0">
                <a:solidFill>
                  <a:srgbClr val="080808"/>
                </a:solidFill>
              </a:rPr>
            </a:br>
            <a:r>
              <a:rPr lang="en-US" sz="2800" b="1" dirty="0">
                <a:solidFill>
                  <a:srgbClr val="080808"/>
                </a:solidFill>
              </a:rPr>
              <a:t>using SAS</a:t>
            </a:r>
            <a:br>
              <a:rPr lang="en-US" sz="2800" dirty="0">
                <a:solidFill>
                  <a:srgbClr val="080808"/>
                </a:solidFill>
              </a:rPr>
            </a:br>
            <a:r>
              <a:rPr lang="en-US" sz="2800" dirty="0">
                <a:solidFill>
                  <a:srgbClr val="080808"/>
                </a:solidFill>
              </a:rPr>
              <a:t> </a:t>
            </a:r>
          </a:p>
        </p:txBody>
      </p:sp>
    </p:spTree>
    <p:extLst>
      <p:ext uri="{BB962C8B-B14F-4D97-AF65-F5344CB8AC3E}">
        <p14:creationId xmlns:p14="http://schemas.microsoft.com/office/powerpoint/2010/main" val="66199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04672" y="3993681"/>
            <a:ext cx="4057840" cy="2249424"/>
          </a:xfrm>
        </p:spPr>
        <p:txBody>
          <a:bodyPr anchor="t">
            <a:normAutofit/>
          </a:bodyPr>
          <a:lstStyle/>
          <a:p>
            <a:pPr algn="l"/>
            <a:br>
              <a:rPr lang="en-US" sz="3400" b="1"/>
            </a:br>
            <a:br>
              <a:rPr lang="en-US" sz="3400" b="1"/>
            </a:br>
            <a:r>
              <a:rPr lang="en-US" sz="3400" b="1"/>
              <a:t>DESCRIPTIVE ANALYSIS</a:t>
            </a:r>
            <a:br>
              <a:rPr lang="en-US" sz="3400" b="1"/>
            </a:br>
            <a:endParaRPr lang="en-US" sz="3400"/>
          </a:p>
        </p:txBody>
      </p:sp>
      <p:pic>
        <p:nvPicPr>
          <p:cNvPr id="3" name="Picture 2">
            <a:extLst>
              <a:ext uri="{FF2B5EF4-FFF2-40B4-BE49-F238E27FC236}">
                <a16:creationId xmlns:a16="http://schemas.microsoft.com/office/drawing/2014/main" id="{9CA83059-AC66-FE05-73C6-1906FC0C2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75616" y="282036"/>
            <a:ext cx="6916384" cy="2355932"/>
          </a:xfrm>
          <a:prstGeom prst="rect">
            <a:avLst/>
          </a:prstGeom>
          <a:noFill/>
        </p:spPr>
      </p:pic>
      <p:pic>
        <p:nvPicPr>
          <p:cNvPr id="7" name="Picture 6">
            <a:extLst>
              <a:ext uri="{FF2B5EF4-FFF2-40B4-BE49-F238E27FC236}">
                <a16:creationId xmlns:a16="http://schemas.microsoft.com/office/drawing/2014/main" id="{46E1ED9D-564D-416C-B464-9278ACE04EEF}"/>
              </a:ext>
            </a:extLst>
          </p:cNvPr>
          <p:cNvPicPr>
            <a:picLocks noChangeAspect="1"/>
          </p:cNvPicPr>
          <p:nvPr/>
        </p:nvPicPr>
        <p:blipFill rotWithShape="1">
          <a:blip r:embed="rId4">
            <a:extLst>
              <a:ext uri="{28A0092B-C50C-407E-A947-70E740481C1C}">
                <a14:useLocalDpi xmlns:a14="http://schemas.microsoft.com/office/drawing/2010/main" val="0"/>
              </a:ext>
            </a:extLst>
          </a:blip>
          <a:srcRect t="2426" r="-1" b="-1"/>
          <a:stretch/>
        </p:blipFill>
        <p:spPr>
          <a:xfrm>
            <a:off x="10473251" y="5191736"/>
            <a:ext cx="1420655" cy="1386191"/>
          </a:xfrm>
          <a:prstGeom prst="rect">
            <a:avLst/>
          </a:prstGeom>
        </p:spPr>
      </p:pic>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sp>
        <p:nvSpPr>
          <p:cNvPr id="8" name="Oval 7">
            <a:extLst>
              <a:ext uri="{FF2B5EF4-FFF2-40B4-BE49-F238E27FC236}">
                <a16:creationId xmlns:a16="http://schemas.microsoft.com/office/drawing/2014/main" id="{1AF14E7E-AE5A-BD7A-51E9-4E438632C43A}"/>
              </a:ext>
            </a:extLst>
          </p:cNvPr>
          <p:cNvSpPr/>
          <p:nvPr/>
        </p:nvSpPr>
        <p:spPr>
          <a:xfrm>
            <a:off x="11076039" y="1342103"/>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AFC6F21-5F1D-5D9C-B579-D2C6324964FD}"/>
              </a:ext>
            </a:extLst>
          </p:cNvPr>
          <p:cNvSpPr txBox="1"/>
          <p:nvPr/>
        </p:nvSpPr>
        <p:spPr>
          <a:xfrm>
            <a:off x="10609280" y="423934"/>
            <a:ext cx="1420654" cy="307777"/>
          </a:xfrm>
          <a:prstGeom prst="rect">
            <a:avLst/>
          </a:prstGeom>
          <a:noFill/>
          <a:ln>
            <a:solidFill>
              <a:srgbClr val="FF0000"/>
            </a:solidFill>
          </a:ln>
        </p:spPr>
        <p:txBody>
          <a:bodyPr wrap="square" rtlCol="0">
            <a:spAutoFit/>
          </a:bodyPr>
          <a:lstStyle/>
          <a:p>
            <a:r>
              <a:rPr lang="en-IN" sz="1400" dirty="0">
                <a:solidFill>
                  <a:schemeClr val="bg1"/>
                </a:solidFill>
              </a:rPr>
              <a:t>On Jan 10, 2022</a:t>
            </a:r>
          </a:p>
        </p:txBody>
      </p:sp>
      <p:cxnSp>
        <p:nvCxnSpPr>
          <p:cNvPr id="11" name="Straight Arrow Connector 10">
            <a:extLst>
              <a:ext uri="{FF2B5EF4-FFF2-40B4-BE49-F238E27FC236}">
                <a16:creationId xmlns:a16="http://schemas.microsoft.com/office/drawing/2014/main" id="{98136C7E-92BC-0634-C027-8F0AA08730B5}"/>
              </a:ext>
            </a:extLst>
          </p:cNvPr>
          <p:cNvCxnSpPr>
            <a:cxnSpLocks/>
          </p:cNvCxnSpPr>
          <p:nvPr/>
        </p:nvCxnSpPr>
        <p:spPr>
          <a:xfrm>
            <a:off x="11222182" y="731711"/>
            <a:ext cx="252063" cy="6103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ED44B3-D9F5-C565-3EA7-043BE42012D3}"/>
              </a:ext>
            </a:extLst>
          </p:cNvPr>
          <p:cNvSpPr txBox="1"/>
          <p:nvPr/>
        </p:nvSpPr>
        <p:spPr>
          <a:xfrm>
            <a:off x="10609280" y="2472089"/>
            <a:ext cx="1420654" cy="307777"/>
          </a:xfrm>
          <a:prstGeom prst="rect">
            <a:avLst/>
          </a:prstGeom>
          <a:noFill/>
          <a:ln>
            <a:solidFill>
              <a:srgbClr val="FF0000"/>
            </a:solidFill>
          </a:ln>
        </p:spPr>
        <p:txBody>
          <a:bodyPr wrap="square" rtlCol="0">
            <a:spAutoFit/>
          </a:bodyPr>
          <a:lstStyle/>
          <a:p>
            <a:r>
              <a:rPr lang="en-IN" sz="1400" dirty="0">
                <a:solidFill>
                  <a:schemeClr val="bg1"/>
                </a:solidFill>
              </a:rPr>
              <a:t>On Jan 20, 2021</a:t>
            </a:r>
          </a:p>
        </p:txBody>
      </p:sp>
      <p:sp>
        <p:nvSpPr>
          <p:cNvPr id="17" name="Oval 16">
            <a:extLst>
              <a:ext uri="{FF2B5EF4-FFF2-40B4-BE49-F238E27FC236}">
                <a16:creationId xmlns:a16="http://schemas.microsoft.com/office/drawing/2014/main" id="{923D28D0-E1BF-7B3B-6A46-A302C4893D09}"/>
              </a:ext>
            </a:extLst>
          </p:cNvPr>
          <p:cNvSpPr/>
          <p:nvPr/>
        </p:nvSpPr>
        <p:spPr>
          <a:xfrm>
            <a:off x="11097493" y="1494503"/>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2136603B-5F63-26F5-8E6C-4122B870C27E}"/>
              </a:ext>
            </a:extLst>
          </p:cNvPr>
          <p:cNvCxnSpPr>
            <a:cxnSpLocks/>
          </p:cNvCxnSpPr>
          <p:nvPr/>
        </p:nvCxnSpPr>
        <p:spPr>
          <a:xfrm flipH="1" flipV="1">
            <a:off x="11810531" y="1702815"/>
            <a:ext cx="104829" cy="7771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AE3DE353-BE1F-BAE9-F9A2-F39CAB23C44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06110" y="2524479"/>
            <a:ext cx="3586795" cy="3360352"/>
          </a:xfrm>
          <a:prstGeom prst="rect">
            <a:avLst/>
          </a:prstGeom>
          <a:noFill/>
          <a:ln>
            <a:noFill/>
          </a:ln>
        </p:spPr>
      </p:pic>
      <p:sp>
        <p:nvSpPr>
          <p:cNvPr id="22" name="Oval 21">
            <a:extLst>
              <a:ext uri="{FF2B5EF4-FFF2-40B4-BE49-F238E27FC236}">
                <a16:creationId xmlns:a16="http://schemas.microsoft.com/office/drawing/2014/main" id="{E826F563-B238-9327-428E-C7A71BDD2983}"/>
              </a:ext>
            </a:extLst>
          </p:cNvPr>
          <p:cNvSpPr/>
          <p:nvPr/>
        </p:nvSpPr>
        <p:spPr>
          <a:xfrm>
            <a:off x="8164085" y="3530882"/>
            <a:ext cx="796413" cy="2359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30779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3">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5">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32382" y="1618626"/>
            <a:ext cx="4057840" cy="659704"/>
          </a:xfrm>
        </p:spPr>
        <p:txBody>
          <a:bodyPr anchor="t">
            <a:normAutofit fontScale="90000"/>
          </a:bodyPr>
          <a:lstStyle/>
          <a:p>
            <a:pPr algn="l"/>
            <a:r>
              <a:rPr lang="en-US" sz="3400" b="1" dirty="0"/>
              <a:t>DATA VISUALIZATION</a:t>
            </a:r>
            <a:br>
              <a:rPr lang="en-US" sz="3400" b="1" dirty="0"/>
            </a:br>
            <a:endParaRPr lang="en-US" sz="3400" dirty="0"/>
          </a:p>
        </p:txBody>
      </p:sp>
      <p:pic>
        <p:nvPicPr>
          <p:cNvPr id="7" name="Picture 6">
            <a:extLst>
              <a:ext uri="{FF2B5EF4-FFF2-40B4-BE49-F238E27FC236}">
                <a16:creationId xmlns:a16="http://schemas.microsoft.com/office/drawing/2014/main" id="{46E1ED9D-564D-416C-B464-9278ACE04EEF}"/>
              </a:ext>
            </a:extLst>
          </p:cNvPr>
          <p:cNvPicPr>
            <a:picLocks noChangeAspect="1"/>
          </p:cNvPicPr>
          <p:nvPr/>
        </p:nvPicPr>
        <p:blipFill rotWithShape="1">
          <a:blip r:embed="rId3">
            <a:extLst>
              <a:ext uri="{28A0092B-C50C-407E-A947-70E740481C1C}">
                <a14:useLocalDpi xmlns:a14="http://schemas.microsoft.com/office/drawing/2010/main" val="0"/>
              </a:ext>
            </a:extLst>
          </a:blip>
          <a:srcRect t="2426" r="-1" b="-1"/>
          <a:stretch/>
        </p:blipFill>
        <p:spPr>
          <a:xfrm>
            <a:off x="10026473" y="4745007"/>
            <a:ext cx="2165527" cy="2112993"/>
          </a:xfrm>
          <a:prstGeom prst="rect">
            <a:avLst/>
          </a:prstGeom>
        </p:spPr>
      </p:pic>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8" name="Picture 7">
            <a:extLst>
              <a:ext uri="{FF2B5EF4-FFF2-40B4-BE49-F238E27FC236}">
                <a16:creationId xmlns:a16="http://schemas.microsoft.com/office/drawing/2014/main" id="{F0545D09-16B3-F5A4-6DD5-BF26B39DEC64}"/>
              </a:ext>
            </a:extLst>
          </p:cNvPr>
          <p:cNvPicPr>
            <a:picLocks noChangeAspect="1"/>
          </p:cNvPicPr>
          <p:nvPr/>
        </p:nvPicPr>
        <p:blipFill>
          <a:blip r:embed="rId4"/>
          <a:stretch>
            <a:fillRect/>
          </a:stretch>
        </p:blipFill>
        <p:spPr>
          <a:xfrm>
            <a:off x="6096000" y="91312"/>
            <a:ext cx="5853224" cy="4374037"/>
          </a:xfrm>
          <a:prstGeom prst="rect">
            <a:avLst/>
          </a:prstGeom>
        </p:spPr>
      </p:pic>
      <p:sp>
        <p:nvSpPr>
          <p:cNvPr id="23" name="TextBox 22">
            <a:extLst>
              <a:ext uri="{FF2B5EF4-FFF2-40B4-BE49-F238E27FC236}">
                <a16:creationId xmlns:a16="http://schemas.microsoft.com/office/drawing/2014/main" id="{64BB270E-2757-CCF7-4CC6-1FFCF9E758EE}"/>
              </a:ext>
            </a:extLst>
          </p:cNvPr>
          <p:cNvSpPr txBox="1"/>
          <p:nvPr/>
        </p:nvSpPr>
        <p:spPr>
          <a:xfrm>
            <a:off x="109408" y="3962957"/>
            <a:ext cx="6063617" cy="17113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t>Hospitalization started after Jul 2020</a:t>
            </a:r>
          </a:p>
          <a:p>
            <a:pPr marL="285750" indent="-285750" algn="just">
              <a:lnSpc>
                <a:spcPct val="150000"/>
              </a:lnSpc>
              <a:buFont typeface="Arial" panose="020B0604020202020204" pitchFamily="34" charset="0"/>
              <a:buChar char="•"/>
            </a:pPr>
            <a:r>
              <a:rPr lang="en-IN" dirty="0"/>
              <a:t>Exponential Surge in Hospitalization during winter months</a:t>
            </a:r>
          </a:p>
          <a:p>
            <a:pPr marL="285750" indent="-285750" algn="just">
              <a:lnSpc>
                <a:spcPct val="150000"/>
              </a:lnSpc>
              <a:buFont typeface="Arial" panose="020B0604020202020204" pitchFamily="34" charset="0"/>
              <a:buChar char="•"/>
            </a:pPr>
            <a:r>
              <a:rPr lang="en-IN" dirty="0"/>
              <a:t>Lockdown gave some relief but was not enough</a:t>
            </a: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3915651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41248" y="365124"/>
            <a:ext cx="4929556" cy="2057400"/>
          </a:xfrm>
        </p:spPr>
        <p:txBody>
          <a:bodyPr vert="horz" lIns="91440" tIns="45720" rIns="91440" bIns="45720" rtlCol="0" anchor="b">
            <a:normAutofit/>
          </a:bodyPr>
          <a:lstStyle/>
          <a:p>
            <a:pPr algn="l"/>
            <a:r>
              <a:rPr lang="en-US" sz="4000" b="1" kern="1200">
                <a:solidFill>
                  <a:schemeClr val="tx1"/>
                </a:solidFill>
                <a:latin typeface="+mj-lt"/>
                <a:ea typeface="+mj-ea"/>
                <a:cs typeface="+mj-cs"/>
              </a:rPr>
              <a:t>DATA VISUALIZATION</a:t>
            </a:r>
            <a:br>
              <a:rPr lang="en-US" sz="4000" b="1" kern="1200">
                <a:solidFill>
                  <a:schemeClr val="tx1"/>
                </a:solidFill>
                <a:latin typeface="+mj-lt"/>
                <a:ea typeface="+mj-ea"/>
                <a:cs typeface="+mj-cs"/>
              </a:rPr>
            </a:br>
            <a:endParaRPr lang="en-US" sz="4000" kern="1200">
              <a:solidFill>
                <a:schemeClr val="tx1"/>
              </a:solidFill>
              <a:latin typeface="+mj-lt"/>
              <a:ea typeface="+mj-ea"/>
              <a:cs typeface="+mj-cs"/>
            </a:endParaRPr>
          </a:p>
        </p:txBody>
      </p:sp>
      <p:sp>
        <p:nvSpPr>
          <p:cNvPr id="23" name="TextBox 22">
            <a:extLst>
              <a:ext uri="{FF2B5EF4-FFF2-40B4-BE49-F238E27FC236}">
                <a16:creationId xmlns:a16="http://schemas.microsoft.com/office/drawing/2014/main" id="{64BB270E-2757-CCF7-4CC6-1FFCF9E758EE}"/>
              </a:ext>
            </a:extLst>
          </p:cNvPr>
          <p:cNvSpPr txBox="1"/>
          <p:nvPr/>
        </p:nvSpPr>
        <p:spPr>
          <a:xfrm>
            <a:off x="841248" y="2624962"/>
            <a:ext cx="4929556" cy="3538094"/>
          </a:xfrm>
          <a:prstGeom prst="rect">
            <a:avLst/>
          </a:prstGeom>
        </p:spPr>
        <p:txBody>
          <a:bodyPr vert="horz" lIns="91440" tIns="45720" rIns="91440" bIns="45720" rtlCol="0">
            <a:normAutofit/>
          </a:bodyPr>
          <a:lstStyle/>
          <a:p>
            <a:pPr marL="285750" indent="-228600" algn="just" defTabSz="914400">
              <a:lnSpc>
                <a:spcPct val="90000"/>
              </a:lnSpc>
              <a:spcAft>
                <a:spcPts val="600"/>
              </a:spcAft>
              <a:buFont typeface="Arial" panose="020B0604020202020204" pitchFamily="34" charset="0"/>
              <a:buChar char="•"/>
            </a:pPr>
            <a:r>
              <a:rPr lang="en-US" sz="2000" dirty="0"/>
              <a:t>Sudden drop in hospitalization seen after the vaccine’s arrival in the USA</a:t>
            </a:r>
          </a:p>
          <a:p>
            <a:pPr marL="285750" indent="-228600" algn="just" defTabSz="914400">
              <a:lnSpc>
                <a:spcPct val="90000"/>
              </a:lnSpc>
              <a:spcAft>
                <a:spcPts val="600"/>
              </a:spcAft>
              <a:buFont typeface="Arial" panose="020B0604020202020204" pitchFamily="34" charset="0"/>
              <a:buChar char="•"/>
            </a:pPr>
            <a:r>
              <a:rPr lang="en-US" sz="2000" dirty="0"/>
              <a:t>A new surge was observed in July 2021</a:t>
            </a:r>
          </a:p>
          <a:p>
            <a:pPr marL="285750" indent="-228600" algn="just" defTabSz="914400">
              <a:lnSpc>
                <a:spcPct val="90000"/>
              </a:lnSpc>
              <a:spcAft>
                <a:spcPts val="600"/>
              </a:spcAft>
              <a:buFont typeface="Arial" panose="020B0604020202020204" pitchFamily="34" charset="0"/>
              <a:buChar char="•"/>
            </a:pPr>
            <a:r>
              <a:rPr lang="en-US" sz="2000" dirty="0"/>
              <a:t>A new delta variant of Coronavirus</a:t>
            </a:r>
          </a:p>
          <a:p>
            <a:pPr marL="285750" indent="-228600" algn="just" defTabSz="914400">
              <a:lnSpc>
                <a:spcPct val="90000"/>
              </a:lnSpc>
              <a:spcAft>
                <a:spcPts val="600"/>
              </a:spcAft>
              <a:buFont typeface="Arial" panose="020B0604020202020204" pitchFamily="34" charset="0"/>
              <a:buChar char="•"/>
            </a:pPr>
            <a:endParaRPr lang="en-US" sz="2000" dirty="0"/>
          </a:p>
        </p:txBody>
      </p:sp>
      <p:cxnSp>
        <p:nvCxnSpPr>
          <p:cNvPr id="47" name="Straight Connector 29">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3" name="Picture 2">
            <a:extLst>
              <a:ext uri="{FF2B5EF4-FFF2-40B4-BE49-F238E27FC236}">
                <a16:creationId xmlns:a16="http://schemas.microsoft.com/office/drawing/2014/main" id="{F8698ABC-E58B-B803-28A5-4697A50319BA}"/>
              </a:ext>
            </a:extLst>
          </p:cNvPr>
          <p:cNvPicPr>
            <a:picLocks noChangeAspect="1"/>
          </p:cNvPicPr>
          <p:nvPr/>
        </p:nvPicPr>
        <p:blipFill>
          <a:blip r:embed="rId2"/>
          <a:stretch>
            <a:fillRect/>
          </a:stretch>
        </p:blipFill>
        <p:spPr>
          <a:xfrm>
            <a:off x="6707476" y="1460002"/>
            <a:ext cx="4983884" cy="3980678"/>
          </a:xfrm>
          <a:prstGeom prst="rect">
            <a:avLst/>
          </a:prstGeom>
        </p:spPr>
      </p:pic>
      <p:pic>
        <p:nvPicPr>
          <p:cNvPr id="5" name="Picture 4">
            <a:extLst>
              <a:ext uri="{FF2B5EF4-FFF2-40B4-BE49-F238E27FC236}">
                <a16:creationId xmlns:a16="http://schemas.microsoft.com/office/drawing/2014/main" id="{9F46EAD3-80A2-01C9-8CC2-90A8586C24DA}"/>
              </a:ext>
            </a:extLst>
          </p:cNvPr>
          <p:cNvPicPr>
            <a:picLocks noChangeAspect="1"/>
          </p:cNvPicPr>
          <p:nvPr/>
        </p:nvPicPr>
        <p:blipFill rotWithShape="1">
          <a:blip r:embed="rId3">
            <a:extLst>
              <a:ext uri="{28A0092B-C50C-407E-A947-70E740481C1C}">
                <a14:useLocalDpi xmlns:a14="http://schemas.microsoft.com/office/drawing/2010/main" val="0"/>
              </a:ext>
            </a:extLst>
          </a:blip>
          <a:srcRect t="2426" r="-1" b="-1"/>
          <a:stretch/>
        </p:blipFill>
        <p:spPr>
          <a:xfrm>
            <a:off x="245185" y="4925961"/>
            <a:ext cx="1839204" cy="1794586"/>
          </a:xfrm>
          <a:prstGeom prst="rect">
            <a:avLst/>
          </a:prstGeom>
        </p:spPr>
      </p:pic>
    </p:spTree>
    <p:extLst>
      <p:ext uri="{BB962C8B-B14F-4D97-AF65-F5344CB8AC3E}">
        <p14:creationId xmlns:p14="http://schemas.microsoft.com/office/powerpoint/2010/main" val="294079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8" name="Rectangle 27">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41248" y="365124"/>
            <a:ext cx="4929556" cy="2057400"/>
          </a:xfrm>
        </p:spPr>
        <p:txBody>
          <a:bodyPr vert="horz" lIns="91440" tIns="45720" rIns="91440" bIns="45720" rtlCol="0" anchor="b">
            <a:normAutofit/>
          </a:bodyPr>
          <a:lstStyle/>
          <a:p>
            <a:pPr algn="l"/>
            <a:r>
              <a:rPr lang="en-US" sz="4000" b="1" kern="1200">
                <a:solidFill>
                  <a:schemeClr val="tx1"/>
                </a:solidFill>
                <a:latin typeface="+mj-lt"/>
                <a:ea typeface="+mj-ea"/>
                <a:cs typeface="+mj-cs"/>
              </a:rPr>
              <a:t>DATA VISUALIZATION</a:t>
            </a:r>
            <a:br>
              <a:rPr lang="en-US" sz="4000" b="1" kern="1200">
                <a:solidFill>
                  <a:schemeClr val="tx1"/>
                </a:solidFill>
                <a:latin typeface="+mj-lt"/>
                <a:ea typeface="+mj-ea"/>
                <a:cs typeface="+mj-cs"/>
              </a:rPr>
            </a:br>
            <a:endParaRPr lang="en-US" sz="4000" kern="1200">
              <a:solidFill>
                <a:schemeClr val="tx1"/>
              </a:solidFill>
              <a:latin typeface="+mj-lt"/>
              <a:ea typeface="+mj-ea"/>
              <a:cs typeface="+mj-cs"/>
            </a:endParaRPr>
          </a:p>
        </p:txBody>
      </p:sp>
      <p:sp>
        <p:nvSpPr>
          <p:cNvPr id="23" name="TextBox 22">
            <a:extLst>
              <a:ext uri="{FF2B5EF4-FFF2-40B4-BE49-F238E27FC236}">
                <a16:creationId xmlns:a16="http://schemas.microsoft.com/office/drawing/2014/main" id="{64BB270E-2757-CCF7-4CC6-1FFCF9E758EE}"/>
              </a:ext>
            </a:extLst>
          </p:cNvPr>
          <p:cNvSpPr txBox="1"/>
          <p:nvPr/>
        </p:nvSpPr>
        <p:spPr>
          <a:xfrm>
            <a:off x="936111" y="1905196"/>
            <a:ext cx="4929556" cy="3538094"/>
          </a:xfrm>
          <a:prstGeom prst="rect">
            <a:avLst/>
          </a:prstGeom>
        </p:spPr>
        <p:txBody>
          <a:bodyPr vert="horz" lIns="91440" tIns="45720" rIns="91440" bIns="45720" rtlCol="0">
            <a:normAutofit/>
          </a:bodyPr>
          <a:lstStyle/>
          <a:p>
            <a:pPr marL="285750" indent="-228600" algn="just" defTabSz="914400">
              <a:lnSpc>
                <a:spcPct val="90000"/>
              </a:lnSpc>
              <a:spcAft>
                <a:spcPts val="600"/>
              </a:spcAft>
              <a:buFont typeface="Arial" panose="020B0604020202020204" pitchFamily="34" charset="0"/>
              <a:buChar char="•"/>
            </a:pPr>
            <a:r>
              <a:rPr lang="en-US" sz="2000" dirty="0"/>
              <a:t>Huge surge in the number of death cases in the year 2020</a:t>
            </a:r>
          </a:p>
          <a:p>
            <a:pPr marL="285750" indent="-228600" algn="just" defTabSz="914400">
              <a:lnSpc>
                <a:spcPct val="90000"/>
              </a:lnSpc>
              <a:spcAft>
                <a:spcPts val="600"/>
              </a:spcAft>
              <a:buFont typeface="Arial" panose="020B0604020202020204" pitchFamily="34" charset="0"/>
              <a:buChar char="•"/>
            </a:pPr>
            <a:r>
              <a:rPr lang="en-US" sz="2000" dirty="0"/>
              <a:t>Curve is almost exponential during the winter months</a:t>
            </a:r>
          </a:p>
          <a:p>
            <a:pPr marL="285750" indent="-228600" algn="just" defTabSz="914400">
              <a:lnSpc>
                <a:spcPct val="90000"/>
              </a:lnSpc>
              <a:spcAft>
                <a:spcPts val="600"/>
              </a:spcAft>
              <a:buFont typeface="Arial" panose="020B0604020202020204" pitchFamily="34" charset="0"/>
              <a:buChar char="•"/>
            </a:pPr>
            <a:r>
              <a:rPr lang="en-US" sz="2000" dirty="0"/>
              <a:t>The curve started to flatten after the vaccine arrived</a:t>
            </a:r>
          </a:p>
          <a:p>
            <a:pPr marL="285750" indent="-228600" algn="just" defTabSz="914400">
              <a:lnSpc>
                <a:spcPct val="90000"/>
              </a:lnSpc>
              <a:spcAft>
                <a:spcPts val="600"/>
              </a:spcAft>
              <a:buFont typeface="Arial" panose="020B0604020202020204" pitchFamily="34" charset="0"/>
              <a:buChar char="•"/>
            </a:pPr>
            <a:r>
              <a:rPr lang="en-US" sz="2000" dirty="0"/>
              <a:t>A new surge in August 2021 due to the new variant of Coronavirus</a:t>
            </a:r>
          </a:p>
          <a:p>
            <a:pPr marL="285750" indent="-228600" algn="just" defTabSz="914400">
              <a:lnSpc>
                <a:spcPct val="90000"/>
              </a:lnSpc>
              <a:spcAft>
                <a:spcPts val="600"/>
              </a:spcAft>
              <a:buFont typeface="Arial" panose="020B0604020202020204" pitchFamily="34" charset="0"/>
              <a:buChar char="•"/>
            </a:pPr>
            <a:endParaRPr lang="en-US" sz="2000" dirty="0"/>
          </a:p>
          <a:p>
            <a:pPr marL="285750" indent="-228600" algn="just" defTabSz="914400">
              <a:lnSpc>
                <a:spcPct val="90000"/>
              </a:lnSpc>
              <a:spcAft>
                <a:spcPts val="600"/>
              </a:spcAft>
              <a:buFont typeface="Arial" panose="020B0604020202020204" pitchFamily="34" charset="0"/>
              <a:buChar char="•"/>
            </a:pPr>
            <a:endParaRPr lang="en-US" sz="2000" dirty="0"/>
          </a:p>
          <a:p>
            <a:pPr marL="285750" indent="-228600" algn="just" defTabSz="914400">
              <a:lnSpc>
                <a:spcPct val="90000"/>
              </a:lnSpc>
              <a:spcAft>
                <a:spcPts val="600"/>
              </a:spcAft>
              <a:buFont typeface="Arial" panose="020B0604020202020204" pitchFamily="34" charset="0"/>
              <a:buChar char="•"/>
            </a:pPr>
            <a:endParaRPr lang="en-US" sz="2000" dirty="0"/>
          </a:p>
        </p:txBody>
      </p:sp>
      <p:cxnSp>
        <p:nvCxnSpPr>
          <p:cNvPr id="39" name="Straight Connector 29">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8" name="Picture 7">
            <a:extLst>
              <a:ext uri="{FF2B5EF4-FFF2-40B4-BE49-F238E27FC236}">
                <a16:creationId xmlns:a16="http://schemas.microsoft.com/office/drawing/2014/main" id="{144679D4-47B3-FBE0-A910-134C629500D7}"/>
              </a:ext>
            </a:extLst>
          </p:cNvPr>
          <p:cNvPicPr>
            <a:picLocks noChangeAspect="1"/>
          </p:cNvPicPr>
          <p:nvPr/>
        </p:nvPicPr>
        <p:blipFill rotWithShape="1">
          <a:blip r:embed="rId3">
            <a:extLst>
              <a:ext uri="{28A0092B-C50C-407E-A947-70E740481C1C}">
                <a14:useLocalDpi xmlns:a14="http://schemas.microsoft.com/office/drawing/2010/main" val="0"/>
              </a:ext>
            </a:extLst>
          </a:blip>
          <a:srcRect t="2426" r="-1" b="-1"/>
          <a:stretch/>
        </p:blipFill>
        <p:spPr>
          <a:xfrm>
            <a:off x="245185" y="4925961"/>
            <a:ext cx="1839204" cy="1794586"/>
          </a:xfrm>
          <a:prstGeom prst="rect">
            <a:avLst/>
          </a:prstGeom>
        </p:spPr>
      </p:pic>
      <p:pic>
        <p:nvPicPr>
          <p:cNvPr id="10" name="Picture 9">
            <a:extLst>
              <a:ext uri="{FF2B5EF4-FFF2-40B4-BE49-F238E27FC236}">
                <a16:creationId xmlns:a16="http://schemas.microsoft.com/office/drawing/2014/main" id="{C123448D-1D48-4FE6-3BF0-ECBD5E63FC45}"/>
              </a:ext>
            </a:extLst>
          </p:cNvPr>
          <p:cNvPicPr>
            <a:picLocks noChangeAspect="1"/>
          </p:cNvPicPr>
          <p:nvPr/>
        </p:nvPicPr>
        <p:blipFill>
          <a:blip r:embed="rId4"/>
          <a:stretch>
            <a:fillRect/>
          </a:stretch>
        </p:blipFill>
        <p:spPr>
          <a:xfrm>
            <a:off x="7016385" y="364873"/>
            <a:ext cx="4754756" cy="3064127"/>
          </a:xfrm>
          <a:prstGeom prst="rect">
            <a:avLst/>
          </a:prstGeom>
        </p:spPr>
      </p:pic>
      <p:pic>
        <p:nvPicPr>
          <p:cNvPr id="12" name="Picture 11">
            <a:extLst>
              <a:ext uri="{FF2B5EF4-FFF2-40B4-BE49-F238E27FC236}">
                <a16:creationId xmlns:a16="http://schemas.microsoft.com/office/drawing/2014/main" id="{5C3017E0-E80E-0485-73B3-FE7F1148489B}"/>
              </a:ext>
            </a:extLst>
          </p:cNvPr>
          <p:cNvPicPr>
            <a:picLocks noChangeAspect="1"/>
          </p:cNvPicPr>
          <p:nvPr/>
        </p:nvPicPr>
        <p:blipFill>
          <a:blip r:embed="rId5"/>
          <a:stretch>
            <a:fillRect/>
          </a:stretch>
        </p:blipFill>
        <p:spPr>
          <a:xfrm>
            <a:off x="7016384" y="3541298"/>
            <a:ext cx="4754753" cy="3094800"/>
          </a:xfrm>
          <a:prstGeom prst="rect">
            <a:avLst/>
          </a:prstGeom>
        </p:spPr>
      </p:pic>
    </p:spTree>
    <p:extLst>
      <p:ext uri="{BB962C8B-B14F-4D97-AF65-F5344CB8AC3E}">
        <p14:creationId xmlns:p14="http://schemas.microsoft.com/office/powerpoint/2010/main" val="40034692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9451-AC17-4B59-8A8B-DCD6F17A9C7C}"/>
              </a:ext>
            </a:extLst>
          </p:cNvPr>
          <p:cNvSpPr>
            <a:spLocks noGrp="1"/>
          </p:cNvSpPr>
          <p:nvPr>
            <p:ph type="ctrTitle"/>
          </p:nvPr>
        </p:nvSpPr>
        <p:spPr>
          <a:xfrm>
            <a:off x="841248" y="365124"/>
            <a:ext cx="4929556" cy="2057400"/>
          </a:xfrm>
        </p:spPr>
        <p:txBody>
          <a:bodyPr vert="horz" lIns="91440" tIns="45720" rIns="91440" bIns="45720" rtlCol="0" anchor="b">
            <a:normAutofit/>
          </a:bodyPr>
          <a:lstStyle/>
          <a:p>
            <a:pPr algn="l"/>
            <a:r>
              <a:rPr lang="en-US" sz="4000" b="1" kern="1200" dirty="0">
                <a:solidFill>
                  <a:schemeClr val="tx1"/>
                </a:solidFill>
                <a:latin typeface="+mj-lt"/>
                <a:ea typeface="+mj-ea"/>
                <a:cs typeface="+mj-cs"/>
              </a:rPr>
              <a:t>STATES COMPARISON</a:t>
            </a:r>
            <a:br>
              <a:rPr lang="en-US" sz="4000" b="1"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23" name="TextBox 22">
            <a:extLst>
              <a:ext uri="{FF2B5EF4-FFF2-40B4-BE49-F238E27FC236}">
                <a16:creationId xmlns:a16="http://schemas.microsoft.com/office/drawing/2014/main" id="{64BB270E-2757-CCF7-4CC6-1FFCF9E758EE}"/>
              </a:ext>
            </a:extLst>
          </p:cNvPr>
          <p:cNvSpPr txBox="1"/>
          <p:nvPr/>
        </p:nvSpPr>
        <p:spPr>
          <a:xfrm>
            <a:off x="969818" y="2422524"/>
            <a:ext cx="4929556" cy="3538094"/>
          </a:xfrm>
          <a:prstGeom prst="rect">
            <a:avLst/>
          </a:prstGeom>
        </p:spPr>
        <p:txBody>
          <a:bodyPr vert="horz" lIns="91440" tIns="45720" rIns="91440" bIns="45720" rtlCol="0">
            <a:normAutofit/>
          </a:bodyPr>
          <a:lstStyle/>
          <a:p>
            <a:pPr marL="285750" indent="-228600" algn="just" defTabSz="914400">
              <a:lnSpc>
                <a:spcPct val="90000"/>
              </a:lnSpc>
              <a:spcAft>
                <a:spcPts val="600"/>
              </a:spcAft>
              <a:buFont typeface="Arial" panose="020B0604020202020204" pitchFamily="34" charset="0"/>
              <a:buChar char="•"/>
            </a:pPr>
            <a:r>
              <a:rPr lang="en-US" sz="2000" dirty="0"/>
              <a:t>Georgia and North Carolina have similar population of about 10 million each</a:t>
            </a:r>
          </a:p>
          <a:p>
            <a:pPr marL="285750" indent="-228600" algn="just" defTabSz="914400">
              <a:lnSpc>
                <a:spcPct val="90000"/>
              </a:lnSpc>
              <a:spcAft>
                <a:spcPts val="600"/>
              </a:spcAft>
              <a:buFont typeface="Arial" panose="020B0604020202020204" pitchFamily="34" charset="0"/>
              <a:buChar char="•"/>
            </a:pPr>
            <a:r>
              <a:rPr lang="en-US" sz="2000" dirty="0"/>
              <a:t>Number of report Covid cases differ significantly (2.9 million vs 3.5 million)</a:t>
            </a:r>
          </a:p>
          <a:p>
            <a:pPr marL="285750" indent="-228600" algn="just" defTabSz="914400">
              <a:lnSpc>
                <a:spcPct val="90000"/>
              </a:lnSpc>
              <a:spcAft>
                <a:spcPts val="600"/>
              </a:spcAft>
              <a:buFont typeface="Arial" panose="020B0604020202020204" pitchFamily="34" charset="0"/>
              <a:buChar char="•"/>
            </a:pPr>
            <a:r>
              <a:rPr lang="en-US" sz="2000" dirty="0"/>
              <a:t>Our research suggested that the number of tourists had an impact of the cases</a:t>
            </a:r>
          </a:p>
          <a:p>
            <a:pPr marL="285750" indent="-228600" algn="just" defTabSz="914400">
              <a:lnSpc>
                <a:spcPct val="90000"/>
              </a:lnSpc>
              <a:spcAft>
                <a:spcPts val="600"/>
              </a:spcAft>
              <a:buFont typeface="Arial" panose="020B0604020202020204" pitchFamily="34" charset="0"/>
              <a:buChar char="•"/>
            </a:pPr>
            <a:r>
              <a:rPr lang="en-US" sz="2000" dirty="0"/>
              <a:t>NC annual tourism stands at about 30 million compared to 10 million in GA</a:t>
            </a:r>
          </a:p>
          <a:p>
            <a:pPr marL="285750" indent="-228600" algn="just" defTabSz="914400">
              <a:lnSpc>
                <a:spcPct val="90000"/>
              </a:lnSpc>
              <a:spcAft>
                <a:spcPts val="600"/>
              </a:spcAft>
              <a:buFont typeface="Arial" panose="020B0604020202020204" pitchFamily="34" charset="0"/>
              <a:buChar char="•"/>
            </a:pPr>
            <a:endParaRPr lang="en-US" sz="2000" dirty="0"/>
          </a:p>
          <a:p>
            <a:pPr marL="285750" indent="-228600" algn="just" defTabSz="914400">
              <a:lnSpc>
                <a:spcPct val="90000"/>
              </a:lnSpc>
              <a:spcAft>
                <a:spcPts val="600"/>
              </a:spcAft>
              <a:buFont typeface="Arial" panose="020B0604020202020204" pitchFamily="34" charset="0"/>
              <a:buChar char="•"/>
            </a:pPr>
            <a:endParaRPr lang="en-US" sz="2000" dirty="0"/>
          </a:p>
          <a:p>
            <a:pPr marL="285750" indent="-228600" algn="just" defTabSz="914400">
              <a:lnSpc>
                <a:spcPct val="90000"/>
              </a:lnSpc>
              <a:spcAft>
                <a:spcPts val="600"/>
              </a:spcAft>
              <a:buFont typeface="Arial" panose="020B0604020202020204" pitchFamily="34" charset="0"/>
              <a:buChar char="•"/>
            </a:pPr>
            <a:endParaRPr lang="en-US" sz="2000" dirty="0"/>
          </a:p>
        </p:txBody>
      </p:sp>
      <p:sp>
        <p:nvSpPr>
          <p:cNvPr id="4" name="Title 1">
            <a:extLst>
              <a:ext uri="{FF2B5EF4-FFF2-40B4-BE49-F238E27FC236}">
                <a16:creationId xmlns:a16="http://schemas.microsoft.com/office/drawing/2014/main" id="{15F47EA7-9EAE-95D3-1EC7-DB9529F6700E}"/>
              </a:ext>
            </a:extLst>
          </p:cNvPr>
          <p:cNvSpPr txBox="1">
            <a:spLocks/>
          </p:cNvSpPr>
          <p:nvPr/>
        </p:nvSpPr>
        <p:spPr>
          <a:xfrm>
            <a:off x="2992582" y="1460002"/>
            <a:ext cx="8229600" cy="46914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US" sz="2200" dirty="0"/>
          </a:p>
        </p:txBody>
      </p:sp>
      <p:pic>
        <p:nvPicPr>
          <p:cNvPr id="8" name="Picture 7">
            <a:extLst>
              <a:ext uri="{FF2B5EF4-FFF2-40B4-BE49-F238E27FC236}">
                <a16:creationId xmlns:a16="http://schemas.microsoft.com/office/drawing/2014/main" id="{144679D4-47B3-FBE0-A910-134C629500D7}"/>
              </a:ext>
            </a:extLst>
          </p:cNvPr>
          <p:cNvPicPr>
            <a:picLocks noChangeAspect="1"/>
          </p:cNvPicPr>
          <p:nvPr/>
        </p:nvPicPr>
        <p:blipFill rotWithShape="1">
          <a:blip r:embed="rId3">
            <a:extLst>
              <a:ext uri="{28A0092B-C50C-407E-A947-70E740481C1C}">
                <a14:useLocalDpi xmlns:a14="http://schemas.microsoft.com/office/drawing/2010/main" val="0"/>
              </a:ext>
            </a:extLst>
          </a:blip>
          <a:srcRect t="2426" r="-1" b="-1"/>
          <a:stretch/>
        </p:blipFill>
        <p:spPr>
          <a:xfrm>
            <a:off x="245185" y="4925961"/>
            <a:ext cx="1839204" cy="1794586"/>
          </a:xfrm>
          <a:prstGeom prst="rect">
            <a:avLst/>
          </a:prstGeom>
        </p:spPr>
      </p:pic>
      <p:pic>
        <p:nvPicPr>
          <p:cNvPr id="3" name="Picture 2">
            <a:extLst>
              <a:ext uri="{FF2B5EF4-FFF2-40B4-BE49-F238E27FC236}">
                <a16:creationId xmlns:a16="http://schemas.microsoft.com/office/drawing/2014/main" id="{C7520B04-7EF6-BF01-9CB2-634C8C08F8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6383" y="500088"/>
            <a:ext cx="4334369" cy="2980953"/>
          </a:xfrm>
          <a:prstGeom prst="rect">
            <a:avLst/>
          </a:prstGeom>
          <a:noFill/>
          <a:ln>
            <a:noFill/>
          </a:ln>
        </p:spPr>
      </p:pic>
      <p:pic>
        <p:nvPicPr>
          <p:cNvPr id="5" name="Picture 4">
            <a:extLst>
              <a:ext uri="{FF2B5EF4-FFF2-40B4-BE49-F238E27FC236}">
                <a16:creationId xmlns:a16="http://schemas.microsoft.com/office/drawing/2014/main" id="{0D02DDC7-5650-5C95-777A-F3E0E3824BD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18053" y="3835207"/>
            <a:ext cx="4332700" cy="2712581"/>
          </a:xfrm>
          <a:prstGeom prst="rect">
            <a:avLst/>
          </a:prstGeom>
          <a:noFill/>
          <a:ln>
            <a:noFill/>
          </a:ln>
        </p:spPr>
      </p:pic>
    </p:spTree>
    <p:extLst>
      <p:ext uri="{BB962C8B-B14F-4D97-AF65-F5344CB8AC3E}">
        <p14:creationId xmlns:p14="http://schemas.microsoft.com/office/powerpoint/2010/main" val="17309103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4892</TotalTime>
  <Words>713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Tw Cen MT</vt:lpstr>
      <vt:lpstr>Office Theme</vt:lpstr>
      <vt:lpstr>COVID-19 Analytics  Using SAS</vt:lpstr>
      <vt:lpstr>  EXECUTIVE SUMMARY </vt:lpstr>
      <vt:lpstr>Covid-19 Statistics in the USA | Trusted resource for information  </vt:lpstr>
      <vt:lpstr>Covid-19 Summary Statistics using SAS  </vt:lpstr>
      <vt:lpstr>  DESCRIPTIVE ANALYSIS </vt:lpstr>
      <vt:lpstr>DATA VISUALIZATION </vt:lpstr>
      <vt:lpstr>DATA VISUALIZATION </vt:lpstr>
      <vt:lpstr>DATA VISUALIZATION </vt:lpstr>
      <vt:lpstr>STATES COMPARISON </vt:lpstr>
      <vt:lpstr>SPECIAL CASE OF MICHIGAN</vt:lpstr>
      <vt:lpstr>MODEL 1 ESTIMATION AND RESULTS</vt:lpstr>
      <vt:lpstr>MODEL 2 ESTIMATION AND RESULTS</vt:lpstr>
      <vt:lpstr>INTERESTING OBSERVATION</vt:lpstr>
      <vt:lpstr>MANAGERIAL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Gilbert, Lisa M</dc:creator>
  <cp:lastModifiedBy>jaya bisht</cp:lastModifiedBy>
  <cp:revision>222</cp:revision>
  <dcterms:created xsi:type="dcterms:W3CDTF">2020-03-03T16:31:55Z</dcterms:created>
  <dcterms:modified xsi:type="dcterms:W3CDTF">2023-02-21T22:42:50Z</dcterms:modified>
</cp:coreProperties>
</file>