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</p:sldIdLst>
  <p:sldSz cy="7562850" cx="10693400"/>
  <p:notesSz cx="10693400" cy="756285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2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050" i="0">
                <a:solidFill>
                  <a:srgbClr val="23232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22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2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2050" i="0">
                <a:solidFill>
                  <a:srgbClr val="23232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58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wo Content">
    <p:bg>
      <p:bgPr>
        <a:solidFill>
          <a:schemeClr val="bg1"/>
        </a:solidFill>
        <a:effectLst/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bg object 1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149124" y="3061406"/>
            <a:ext cx="1368281" cy="1614375"/>
          </a:xfrm>
          <a:prstGeom prst="rect"/>
        </p:spPr>
      </p:pic>
      <p:pic>
        <p:nvPicPr>
          <p:cNvPr id="2097163" name="bg object 1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7088344" y="0"/>
            <a:ext cx="2687344" cy="7550156"/>
          </a:xfrm>
          <a:prstGeom prst="rect"/>
        </p:spPr>
      </p:pic>
      <p:sp>
        <p:nvSpPr>
          <p:cNvPr id="104860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2050" i="0">
                <a:solidFill>
                  <a:srgbClr val="23232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05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6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0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2050" i="0">
                <a:solidFill>
                  <a:srgbClr val="23232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94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5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6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1225682" y="2347339"/>
            <a:ext cx="7771130" cy="2027772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050" i="0">
                <a:solidFill>
                  <a:srgbClr val="23232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5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639593" y="0"/>
            <a:ext cx="2136094" cy="7550156"/>
          </a:xfrm>
          <a:prstGeom prst="rect"/>
        </p:spPr>
      </p:pic>
      <p:sp>
        <p:nvSpPr>
          <p:cNvPr id="1048584" name="object 3" descr=""/>
          <p:cNvSpPr txBox="1"/>
          <p:nvPr/>
        </p:nvSpPr>
        <p:spPr>
          <a:xfrm>
            <a:off x="1608010" y="3361245"/>
            <a:ext cx="7091085" cy="400057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ctr" indent="-72390" marL="12700" marR="5080">
              <a:lnSpc>
                <a:spcPct val="113700"/>
              </a:lnSpc>
              <a:spcBef>
                <a:spcPts val="130"/>
              </a:spcBef>
            </a:pPr>
            <a:r>
              <a:rPr dirty="0" sz="3550" spc="120">
                <a:latin typeface="Arial MT"/>
                <a:cs typeface="Arial MT"/>
              </a:rPr>
              <a:t>Presente</a:t>
            </a:r>
            <a:r>
              <a:rPr altLang="ta-IN" dirty="0" sz="3550" lang="en-US" spc="120">
                <a:latin typeface="Arial MT"/>
                <a:cs typeface="Arial MT"/>
              </a:rPr>
              <a:t>D</a:t>
            </a:r>
            <a:r>
              <a:rPr altLang="ta-IN" dirty="0" sz="3550" lang="en-US" spc="120">
                <a:latin typeface="Arial MT"/>
                <a:cs typeface="Arial MT"/>
              </a:rPr>
              <a:t>.</a:t>
            </a:r>
            <a:r>
              <a:rPr altLang="ta-IN" dirty="0" sz="3550" lang="en-US" spc="120">
                <a:latin typeface="Arial MT"/>
                <a:cs typeface="Arial MT"/>
              </a:rPr>
              <a:t>J</a:t>
            </a:r>
            <a:r>
              <a:rPr altLang="ta-IN" dirty="0" sz="3550" lang="en-US" spc="120">
                <a:latin typeface="Arial MT"/>
                <a:cs typeface="Arial MT"/>
              </a:rPr>
              <a:t>a</a:t>
            </a:r>
            <a:r>
              <a:rPr altLang="ta-IN" dirty="0" sz="3550" lang="en-US" spc="120">
                <a:latin typeface="Arial MT"/>
                <a:cs typeface="Arial MT"/>
              </a:rPr>
              <a:t>y</a:t>
            </a:r>
            <a:r>
              <a:rPr altLang="ta-IN" dirty="0" sz="3550" lang="en-US" spc="120">
                <a:latin typeface="Arial MT"/>
                <a:cs typeface="Arial MT"/>
              </a:rPr>
              <a:t>a</a:t>
            </a:r>
            <a:r>
              <a:rPr altLang="ta-IN" dirty="0" sz="3550" lang="en-US" spc="120">
                <a:latin typeface="Arial MT"/>
                <a:cs typeface="Arial MT"/>
              </a:rPr>
              <a:t>l</a:t>
            </a:r>
            <a:r>
              <a:rPr altLang="ta-IN" dirty="0" sz="3550" lang="en-US" spc="120">
                <a:latin typeface="Arial MT"/>
                <a:cs typeface="Arial MT"/>
              </a:rPr>
              <a:t>a</a:t>
            </a:r>
            <a:r>
              <a:rPr altLang="ta-IN" dirty="0" sz="3550" lang="en-US" spc="120">
                <a:latin typeface="Arial MT"/>
                <a:cs typeface="Arial MT"/>
              </a:rPr>
              <a:t>kshmi </a:t>
            </a:r>
            <a:r>
              <a:rPr dirty="0" sz="3550" spc="125">
                <a:latin typeface="Arial MT"/>
                <a:cs typeface="Arial MT"/>
              </a:rPr>
              <a:t>Registerno:</a:t>
            </a:r>
            <a:r>
              <a:rPr altLang="ta-IN" dirty="0" sz="3550" lang="en-US" spc="125">
                <a:latin typeface="Arial MT"/>
                <a:cs typeface="Arial MT"/>
              </a:rPr>
              <a:t>1</a:t>
            </a:r>
            <a:r>
              <a:rPr altLang="ta-IN" dirty="0" sz="3550" lang="en-US" spc="125">
                <a:latin typeface="Arial MT"/>
                <a:cs typeface="Arial MT"/>
              </a:rPr>
              <a:t>2</a:t>
            </a:r>
            <a:r>
              <a:rPr altLang="ta-IN" dirty="0" sz="3550" lang="en-US" spc="125">
                <a:latin typeface="Arial MT"/>
                <a:cs typeface="Arial MT"/>
              </a:rPr>
              <a:t>2</a:t>
            </a:r>
            <a:r>
              <a:rPr altLang="ta-IN" dirty="0" sz="3550" lang="en-US" spc="125">
                <a:latin typeface="Arial MT"/>
                <a:cs typeface="Arial MT"/>
              </a:rPr>
              <a:t>2</a:t>
            </a:r>
            <a:r>
              <a:rPr altLang="ta-IN" dirty="0" sz="3550" lang="en-US" spc="125">
                <a:latin typeface="Arial MT"/>
                <a:cs typeface="Arial MT"/>
              </a:rPr>
              <a:t>0</a:t>
            </a:r>
            <a:r>
              <a:rPr altLang="ta-IN" dirty="0" sz="3550" lang="en-US" spc="125">
                <a:latin typeface="Arial MT"/>
                <a:cs typeface="Arial MT"/>
              </a:rPr>
              <a:t>4</a:t>
            </a:r>
            <a:r>
              <a:rPr altLang="ta-IN" dirty="0" sz="3550" lang="en-US" spc="125">
                <a:latin typeface="Arial MT"/>
                <a:cs typeface="Arial MT"/>
              </a:rPr>
              <a:t>2</a:t>
            </a:r>
            <a:r>
              <a:rPr altLang="ta-IN" dirty="0" sz="3550" lang="en-US" spc="125">
                <a:latin typeface="Arial MT"/>
                <a:cs typeface="Arial MT"/>
              </a:rPr>
              <a:t>5</a:t>
            </a:r>
            <a:r>
              <a:rPr altLang="ta-IN" dirty="0" sz="3550" lang="en-US" spc="125">
                <a:latin typeface="Arial MT"/>
                <a:cs typeface="Arial MT"/>
              </a:rPr>
              <a:t>7</a:t>
            </a:r>
            <a:endParaRPr sz="3600">
              <a:latin typeface="Arial MT"/>
              <a:cs typeface="Arial MT"/>
            </a:endParaRPr>
          </a:p>
          <a:p>
            <a:pPr algn="ctr" indent="-72390" marL="12700" marR="5080">
              <a:lnSpc>
                <a:spcPct val="113700"/>
              </a:lnSpc>
              <a:spcBef>
                <a:spcPts val="130"/>
              </a:spcBef>
            </a:pPr>
            <a:r>
              <a:rPr altLang="ta-IN" dirty="0" sz="3550" lang="en-US" spc="125">
                <a:latin typeface="Arial MT"/>
                <a:cs typeface="Arial MT"/>
              </a:rPr>
              <a:t>U</a:t>
            </a:r>
            <a:r>
              <a:rPr dirty="0" sz="3600" spc="65">
                <a:latin typeface="Arial MT"/>
                <a:cs typeface="Arial MT"/>
              </a:rPr>
              <a:t>sername:asunm</a:t>
            </a:r>
            <a:r>
              <a:rPr altLang="ta-IN" dirty="0" sz="3600" lang="en-US" spc="65">
                <a:latin typeface="Arial MT"/>
                <a:cs typeface="Arial MT"/>
              </a:rPr>
              <a:t>1</a:t>
            </a:r>
            <a:r>
              <a:rPr altLang="ta-IN" dirty="0" sz="3600" lang="en-US" spc="65">
                <a:latin typeface="Arial MT"/>
                <a:cs typeface="Arial MT"/>
              </a:rPr>
              <a:t>6</a:t>
            </a:r>
            <a:r>
              <a:rPr altLang="ta-IN" dirty="0" sz="3600" lang="en-US" spc="65">
                <a:latin typeface="Arial MT"/>
                <a:cs typeface="Arial MT"/>
              </a:rPr>
              <a:t>8</a:t>
            </a:r>
            <a:r>
              <a:rPr altLang="ta-IN" dirty="0" sz="3600" lang="en-US" spc="65">
                <a:latin typeface="Arial MT"/>
                <a:cs typeface="Arial MT"/>
              </a:rPr>
              <a:t>3</a:t>
            </a:r>
            <a:r>
              <a:rPr altLang="ta-IN" dirty="0" sz="3600" lang="en-US" spc="65">
                <a:latin typeface="Arial MT"/>
                <a:cs typeface="Arial MT"/>
              </a:rPr>
              <a:t>2</a:t>
            </a:r>
            <a:r>
              <a:rPr altLang="ta-IN" dirty="0" sz="3600" lang="en-US" spc="65">
                <a:latin typeface="Arial MT"/>
                <a:cs typeface="Arial MT"/>
              </a:rPr>
              <a:t>2</a:t>
            </a:r>
            <a:r>
              <a:rPr altLang="ta-IN" dirty="0" sz="3600" lang="en-US" spc="65">
                <a:latin typeface="Arial MT"/>
                <a:cs typeface="Arial MT"/>
              </a:rPr>
              <a:t>u</a:t>
            </a:r>
            <a:r>
              <a:rPr altLang="ta-IN" dirty="0" sz="3600" lang="en-US" spc="65">
                <a:latin typeface="Arial MT"/>
                <a:cs typeface="Arial MT"/>
              </a:rPr>
              <a:t>g</a:t>
            </a:r>
            <a:r>
              <a:rPr altLang="ta-IN" dirty="0" sz="3600" lang="en-US" spc="65">
                <a:latin typeface="Arial MT"/>
                <a:cs typeface="Arial MT"/>
              </a:rPr>
              <a:t>c</a:t>
            </a:r>
            <a:r>
              <a:rPr altLang="ta-IN" dirty="0" sz="3600" lang="en-US" spc="65">
                <a:latin typeface="Arial MT"/>
                <a:cs typeface="Arial MT"/>
              </a:rPr>
              <a:t>c</a:t>
            </a:r>
            <a:r>
              <a:rPr altLang="ta-IN" dirty="0" sz="3600" lang="en-US" spc="65">
                <a:latin typeface="Arial MT"/>
                <a:cs typeface="Arial MT"/>
              </a:rPr>
              <a:t>s</a:t>
            </a:r>
            <a:r>
              <a:rPr altLang="ta-IN" dirty="0" sz="3600" lang="en-US" spc="65">
                <a:latin typeface="Arial MT"/>
                <a:cs typeface="Arial MT"/>
              </a:rPr>
              <a:t>0</a:t>
            </a:r>
            <a:r>
              <a:rPr altLang="ta-IN" dirty="0" sz="3600" lang="en-US" spc="65">
                <a:latin typeface="Arial MT"/>
                <a:cs typeface="Arial MT"/>
              </a:rPr>
              <a:t>4</a:t>
            </a:r>
            <a:r>
              <a:rPr altLang="ta-IN" dirty="0" sz="3600" lang="en-US" spc="65">
                <a:latin typeface="Arial MT"/>
                <a:cs typeface="Arial MT"/>
              </a:rPr>
              <a:t>0</a:t>
            </a:r>
            <a:endParaRPr sz="3600">
              <a:latin typeface="Arial MT"/>
              <a:cs typeface="Arial MT"/>
            </a:endParaRPr>
          </a:p>
          <a:p>
            <a:pPr algn="ctr" marR="539115">
              <a:lnSpc>
                <a:spcPct val="100000"/>
              </a:lnSpc>
              <a:spcBef>
                <a:spcPts val="665"/>
              </a:spcBef>
            </a:pPr>
            <a:r>
              <a:rPr dirty="0" sz="3500" spc="170">
                <a:latin typeface="Arial MT"/>
                <a:cs typeface="Arial MT"/>
              </a:rPr>
              <a:t>College:</a:t>
            </a:r>
            <a:r>
              <a:rPr altLang="ta-IN" dirty="0" sz="3500" lang="en-US" spc="170">
                <a:latin typeface="Arial MT"/>
                <a:cs typeface="Arial MT"/>
              </a:rPr>
              <a:t> Government </a:t>
            </a:r>
            <a:r>
              <a:rPr altLang="ta-IN" dirty="0" sz="3500" lang="en-US" spc="170">
                <a:latin typeface="Arial MT"/>
                <a:cs typeface="Arial MT"/>
              </a:rPr>
              <a:t>A</a:t>
            </a:r>
            <a:r>
              <a:rPr altLang="ta-IN" dirty="0" sz="3500" lang="en-US" spc="170">
                <a:latin typeface="Arial MT"/>
                <a:cs typeface="Arial MT"/>
              </a:rPr>
              <a:t>r</a:t>
            </a:r>
            <a:r>
              <a:rPr altLang="ta-IN" dirty="0" sz="3500" lang="en-US" spc="170">
                <a:latin typeface="Arial MT"/>
                <a:cs typeface="Arial MT"/>
              </a:rPr>
              <a:t>t</a:t>
            </a:r>
            <a:r>
              <a:rPr altLang="ta-IN" dirty="0" sz="3500" lang="en-US" spc="170">
                <a:latin typeface="Arial MT"/>
                <a:cs typeface="Arial MT"/>
              </a:rPr>
              <a:t>s</a:t>
            </a:r>
            <a:r>
              <a:rPr altLang="ta-IN" dirty="0" sz="3500" lang="en-US" spc="170">
                <a:latin typeface="Arial MT"/>
                <a:cs typeface="Arial MT"/>
              </a:rPr>
              <a:t> </a:t>
            </a:r>
            <a:r>
              <a:rPr altLang="ta-IN" dirty="0" sz="3500" lang="en-US" spc="170">
                <a:latin typeface="Arial MT"/>
                <a:cs typeface="Arial MT"/>
              </a:rPr>
              <a:t>&amp;</a:t>
            </a:r>
            <a:r>
              <a:rPr altLang="ta-IN" dirty="0" sz="3500" lang="en-US" spc="170">
                <a:latin typeface="Arial MT"/>
                <a:cs typeface="Arial MT"/>
              </a:rPr>
              <a:t> Science </a:t>
            </a:r>
            <a:endParaRPr sz="3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 descr=""/>
          <p:cNvSpPr txBox="1"/>
          <p:nvPr/>
        </p:nvSpPr>
        <p:spPr>
          <a:xfrm>
            <a:off x="1473126" y="2466694"/>
            <a:ext cx="1010285" cy="210185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 spc="-20">
                <a:solidFill>
                  <a:srgbClr val="4D4D4D"/>
                </a:solidFill>
                <a:latin typeface="Trebuchet MS"/>
                <a:cs typeface="Trebuchet MS"/>
              </a:rPr>
              <a:t>Employee</a:t>
            </a:r>
            <a:r>
              <a:rPr dirty="0" sz="1200" spc="-50">
                <a:solidFill>
                  <a:srgbClr val="4D4D4D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343434"/>
                </a:solidFill>
                <a:latin typeface="Trebuchet MS"/>
                <a:cs typeface="Trebuchet MS"/>
              </a:rPr>
              <a:t>type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48611" name="object 3" descr=""/>
          <p:cNvSpPr txBox="1"/>
          <p:nvPr/>
        </p:nvSpPr>
        <p:spPr>
          <a:xfrm>
            <a:off x="3374322" y="2485151"/>
            <a:ext cx="1028700" cy="187960"/>
          </a:xfrm>
          <a:prstGeom prst="rect"/>
        </p:spPr>
        <p:txBody>
          <a:bodyPr bIns="0" lIns="0" rIns="0" rtlCol="0" tIns="14604" vert="horz" wrap="square">
            <a:spAutoFit/>
          </a:bodyPr>
          <a:p>
            <a:pPr marL="12700">
              <a:lnSpc>
                <a:spcPct val="100000"/>
              </a:lnSpc>
              <a:spcBef>
                <a:spcPts val="114"/>
              </a:spcBef>
              <a:tabLst>
                <a:tab algn="l" pos="927735"/>
              </a:tabLst>
            </a:pPr>
            <a:r>
              <a:rPr dirty="0" sz="1050" spc="50">
                <a:solidFill>
                  <a:srgbClr val="444444"/>
                </a:solidFill>
                <a:latin typeface="Trebuchet MS"/>
                <a:cs typeface="Trebuchet MS"/>
              </a:rPr>
              <a:t>Fixed</a:t>
            </a:r>
            <a:r>
              <a:rPr dirty="0" sz="1050" spc="-13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dirty="0" sz="1050" spc="40">
                <a:solidFill>
                  <a:srgbClr val="383838"/>
                </a:solidFill>
                <a:latin typeface="Trebuchet MS"/>
                <a:cs typeface="Trebuchet MS"/>
              </a:rPr>
              <a:t>Term</a:t>
            </a:r>
            <a:r>
              <a:rPr dirty="0" sz="1050">
                <a:solidFill>
                  <a:srgbClr val="383838"/>
                </a:solidFill>
                <a:latin typeface="Trebuchet MS"/>
                <a:cs typeface="Trebuchet MS"/>
              </a:rPr>
              <a:t>	</a:t>
            </a:r>
            <a:r>
              <a:rPr dirty="0" sz="1050" spc="10">
                <a:solidFill>
                  <a:srgbClr val="525252"/>
                </a:solidFill>
                <a:latin typeface="Trebuchet MS"/>
                <a:cs typeface="Trebuchet MS"/>
              </a:rPr>
              <a:t>A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048612" name="object 4" descr=""/>
          <p:cNvSpPr txBox="1"/>
          <p:nvPr/>
        </p:nvSpPr>
        <p:spPr>
          <a:xfrm>
            <a:off x="1472225" y="3084389"/>
            <a:ext cx="1525270" cy="971168"/>
          </a:xfrm>
          <a:prstGeom prst="rect"/>
        </p:spPr>
        <p:txBody>
          <a:bodyPr bIns="0" lIns="0" rIns="0" rtlCol="0" tIns="1905" vert="horz" wrap="square">
            <a:spAutoFit/>
          </a:bodyPr>
          <a:p>
            <a:pPr indent="11430" marL="12700" marR="5080">
              <a:lnSpc>
                <a:spcPct val="106000"/>
              </a:lnSpc>
              <a:spcBef>
                <a:spcPts val="15"/>
              </a:spcBef>
            </a:pPr>
            <a:r>
              <a:rPr dirty="0" sz="1300" spc="-10">
                <a:solidFill>
                  <a:srgbClr val="444444"/>
                </a:solidFill>
                <a:latin typeface="Trebuchet MS"/>
                <a:cs typeface="Trebuchet MS"/>
              </a:rPr>
              <a:t>Accounting </a:t>
            </a:r>
            <a:r>
              <a:rPr dirty="0" sz="1300" spc="-45">
                <a:solidFill>
                  <a:srgbClr val="111111"/>
                </a:solidFill>
                <a:latin typeface="Trebuchet MS"/>
                <a:cs typeface="Trebuchet MS"/>
              </a:rPr>
              <a:t>BuslnessDevelopment </a:t>
            </a:r>
            <a:r>
              <a:rPr dirty="0" sz="1300" spc="-10">
                <a:solidFill>
                  <a:srgbClr val="363636"/>
                </a:solidFill>
                <a:latin typeface="Trebuchet MS"/>
                <a:cs typeface="Trebuchet MS"/>
              </a:rPr>
              <a:t>Englneering </a:t>
            </a:r>
            <a:r>
              <a:rPr dirty="0" sz="1300" spc="-10">
                <a:solidFill>
                  <a:srgbClr val="464646"/>
                </a:solidFill>
                <a:latin typeface="Trebuchet MS"/>
                <a:cs typeface="Trebuchet MS"/>
              </a:rPr>
              <a:t>HumanResources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048613" name="object 5" descr=""/>
          <p:cNvSpPr txBox="1"/>
          <p:nvPr/>
        </p:nvSpPr>
        <p:spPr>
          <a:xfrm>
            <a:off x="3398763" y="3084389"/>
            <a:ext cx="1007110" cy="164909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5240">
              <a:lnSpc>
                <a:spcPct val="100000"/>
              </a:lnSpc>
              <a:spcBef>
                <a:spcPts val="105"/>
              </a:spcBef>
              <a:tabLst>
                <a:tab algn="l" pos="327660"/>
              </a:tabLst>
            </a:pPr>
            <a:r>
              <a:rPr dirty="0" sz="1300" spc="-50">
                <a:solidFill>
                  <a:srgbClr val="5B5B5B"/>
                </a:solidFill>
                <a:latin typeface="Trebuchet MS"/>
                <a:cs typeface="Trebuchet MS"/>
              </a:rPr>
              <a:t>B</a:t>
            </a:r>
            <a:r>
              <a:rPr dirty="0" sz="1300">
                <a:solidFill>
                  <a:srgbClr val="5B5B5B"/>
                </a:solidFill>
                <a:latin typeface="Trebuchet MS"/>
                <a:cs typeface="Trebuchet MS"/>
              </a:rPr>
              <a:t>	</a:t>
            </a:r>
            <a:r>
              <a:rPr dirty="0" sz="1300" spc="-140">
                <a:solidFill>
                  <a:srgbClr val="313131"/>
                </a:solidFill>
                <a:latin typeface="Trebuchet MS"/>
                <a:cs typeface="Trebuchet MS"/>
              </a:rPr>
              <a:t>210,O26.99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  <a:tabLst>
                <a:tab algn="l" pos="327660"/>
              </a:tabLst>
            </a:pPr>
            <a:r>
              <a:rPr dirty="0" sz="1300" spc="-25">
                <a:solidFill>
                  <a:srgbClr val="808080"/>
                </a:solidFill>
                <a:latin typeface="Trebuchet MS"/>
                <a:cs typeface="Trebuchet MS"/>
              </a:rPr>
              <a:t>In</a:t>
            </a:r>
            <a:r>
              <a:rPr dirty="0" sz="1300">
                <a:solidFill>
                  <a:srgbClr val="808080"/>
                </a:solidFill>
                <a:latin typeface="Trebuchet MS"/>
                <a:cs typeface="Trebuchet MS"/>
              </a:rPr>
              <a:t>	</a:t>
            </a:r>
            <a:r>
              <a:rPr dirty="0" sz="1300" spc="-125">
                <a:solidFill>
                  <a:srgbClr val="313131"/>
                </a:solidFill>
                <a:latin typeface="Trebuchet MS"/>
                <a:cs typeface="Trebuchet MS"/>
              </a:rPr>
              <a:t>282,340.75</a:t>
            </a:r>
            <a:endParaRPr sz="1300">
              <a:latin typeface="Trebuchet MS"/>
              <a:cs typeface="Trebuchet MS"/>
            </a:endParaRPr>
          </a:p>
          <a:p>
            <a:pPr marL="15240">
              <a:lnSpc>
                <a:spcPct val="100000"/>
              </a:lnSpc>
              <a:spcBef>
                <a:spcPts val="145"/>
              </a:spcBef>
              <a:tabLst>
                <a:tab algn="l" pos="316230"/>
              </a:tabLst>
            </a:pPr>
            <a:r>
              <a:rPr dirty="0" sz="1300" spc="-50">
                <a:solidFill>
                  <a:srgbClr val="565656"/>
                </a:solidFill>
                <a:latin typeface="Trebuchet MS"/>
                <a:cs typeface="Trebuchet MS"/>
              </a:rPr>
              <a:t>B</a:t>
            </a:r>
            <a:r>
              <a:rPr dirty="0" sz="1300">
                <a:solidFill>
                  <a:srgbClr val="565656"/>
                </a:solidFill>
                <a:latin typeface="Trebuchet MS"/>
                <a:cs typeface="Trebuchet MS"/>
              </a:rPr>
              <a:t>	</a:t>
            </a:r>
            <a:r>
              <a:rPr dirty="0" sz="1300" spc="-114">
                <a:solidFill>
                  <a:srgbClr val="0F0F0F"/>
                </a:solidFill>
                <a:latin typeface="Trebuchet MS"/>
                <a:cs typeface="Trebuchet MS"/>
              </a:rPr>
              <a:t>183,397.77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  <a:tabLst>
                <a:tab algn="l" pos="333375"/>
              </a:tabLst>
            </a:pPr>
            <a:r>
              <a:rPr dirty="0" sz="1300" spc="-25">
                <a:solidFill>
                  <a:srgbClr val="6B6B6B"/>
                </a:solidFill>
                <a:latin typeface="Trebuchet MS"/>
                <a:cs typeface="Trebuchet MS"/>
              </a:rPr>
              <a:t>IB</a:t>
            </a:r>
            <a:r>
              <a:rPr dirty="0" sz="1300">
                <a:solidFill>
                  <a:srgbClr val="6B6B6B"/>
                </a:solidFill>
                <a:latin typeface="Trebuchet MS"/>
                <a:cs typeface="Trebuchet MS"/>
              </a:rPr>
              <a:t>	</a:t>
            </a:r>
            <a:r>
              <a:rPr dirty="0" sz="1300" spc="-130">
                <a:solidFill>
                  <a:srgbClr val="4D4D4D"/>
                </a:solidFill>
                <a:latin typeface="Trebuchet MS"/>
                <a:cs typeface="Trebuchet MS"/>
              </a:rPr>
              <a:t>338,51B.BS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048614" name="object 6" descr=""/>
          <p:cNvSpPr txBox="1"/>
          <p:nvPr/>
        </p:nvSpPr>
        <p:spPr>
          <a:xfrm>
            <a:off x="1471415" y="4137672"/>
            <a:ext cx="1803400" cy="14199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23495">
              <a:lnSpc>
                <a:spcPct val="100000"/>
              </a:lnSpc>
              <a:spcBef>
                <a:spcPts val="105"/>
              </a:spcBef>
            </a:pPr>
            <a:r>
              <a:rPr dirty="0" sz="1300" spc="-10">
                <a:solidFill>
                  <a:srgbClr val="0C0C0C"/>
                </a:solidFill>
                <a:latin typeface="Trebuchet MS"/>
                <a:cs typeface="Trebuchet MS"/>
              </a:rPr>
              <a:t>Marketing</a:t>
            </a:r>
            <a:endParaRPr sz="1300">
              <a:latin typeface="Trebuchet MS"/>
              <a:cs typeface="Trebuchet MS"/>
            </a:endParaRPr>
          </a:p>
          <a:p>
            <a:pPr indent="635" marL="12700" marR="5080">
              <a:lnSpc>
                <a:spcPct val="104299"/>
              </a:lnSpc>
            </a:pPr>
            <a:r>
              <a:rPr dirty="0" sz="1300" spc="-95">
                <a:solidFill>
                  <a:srgbClr val="212121"/>
                </a:solidFill>
                <a:latin typeface="Trebuchet MS"/>
                <a:cs typeface="Trebuchet MS"/>
              </a:rPr>
              <a:t>Product</a:t>
            </a:r>
            <a:r>
              <a:rPr dirty="0" sz="1300" spc="4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32323"/>
                </a:solidFill>
                <a:latin typeface="Trebuchet MS"/>
                <a:cs typeface="Trebuchet MS"/>
              </a:rPr>
              <a:t>Management </a:t>
            </a:r>
            <a:r>
              <a:rPr dirty="0" sz="1300" spc="-90">
                <a:solidFill>
                  <a:srgbClr val="131313"/>
                </a:solidFill>
                <a:latin typeface="Trebuchet MS"/>
                <a:cs typeface="Trebuchet MS"/>
              </a:rPr>
              <a:t>Research</a:t>
            </a:r>
            <a:r>
              <a:rPr dirty="0" sz="1300" spc="-7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1300" spc="-95">
                <a:solidFill>
                  <a:srgbClr val="2B2B2B"/>
                </a:solidFill>
                <a:latin typeface="Trebuchet MS"/>
                <a:cs typeface="Trebuchet MS"/>
              </a:rPr>
              <a:t>and</a:t>
            </a:r>
            <a:r>
              <a:rPr dirty="0" sz="1300" spc="-110">
                <a:solidFill>
                  <a:srgbClr val="2B2B2B"/>
                </a:solidFill>
                <a:latin typeface="Trebuchet MS"/>
                <a:cs typeface="Trebuchet MS"/>
              </a:rPr>
              <a:t> </a:t>
            </a:r>
            <a:r>
              <a:rPr dirty="0" sz="1300" spc="-70">
                <a:solidFill>
                  <a:srgbClr val="2A2A2A"/>
                </a:solidFill>
                <a:latin typeface="Trebuchet MS"/>
                <a:cs typeface="Trebuchet MS"/>
              </a:rPr>
              <a:t>Development</a:t>
            </a:r>
            <a:endParaRPr sz="1300">
              <a:latin typeface="Trebuchet MS"/>
              <a:cs typeface="Trebuchet MS"/>
            </a:endParaRPr>
          </a:p>
          <a:p>
            <a:pPr indent="5080" marL="13970" marR="1247775">
              <a:lnSpc>
                <a:spcPct val="111200"/>
              </a:lnSpc>
              <a:spcBef>
                <a:spcPts val="85"/>
              </a:spcBef>
            </a:pPr>
            <a:r>
              <a:rPr dirty="0" sz="1200" spc="-10">
                <a:solidFill>
                  <a:srgbClr val="0A0A0A"/>
                </a:solidFill>
                <a:latin typeface="Trebuchet MS"/>
                <a:cs typeface="Trebuchet MS"/>
              </a:rPr>
              <a:t>Sales </a:t>
            </a:r>
            <a:r>
              <a:rPr dirty="0" sz="1250" spc="-55">
                <a:solidFill>
                  <a:srgbClr val="4D4D4D"/>
                </a:solidFill>
                <a:latin typeface="Trebuchet MS"/>
                <a:cs typeface="Trebuchet MS"/>
              </a:rPr>
              <a:t>Services </a:t>
            </a:r>
            <a:r>
              <a:rPr dirty="0" sz="1200" spc="-10">
                <a:solidFill>
                  <a:srgbClr val="2F2F2F"/>
                </a:solidFill>
                <a:latin typeface="Trebuchet MS"/>
                <a:cs typeface="Trebuchet MS"/>
              </a:rPr>
              <a:t>Support </a:t>
            </a:r>
            <a:r>
              <a:rPr dirty="0" sz="1250" spc="-60">
                <a:solidFill>
                  <a:srgbClr val="333333"/>
                </a:solidFill>
                <a:latin typeface="Trebuchet MS"/>
                <a:cs typeface="Trebuchet MS"/>
              </a:rPr>
              <a:t>Training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8615" name="object 7" descr=""/>
          <p:cNvSpPr txBox="1"/>
          <p:nvPr/>
        </p:nvSpPr>
        <p:spPr>
          <a:xfrm>
            <a:off x="3398763" y="4137672"/>
            <a:ext cx="1022985" cy="248665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5240">
              <a:lnSpc>
                <a:spcPct val="100000"/>
              </a:lnSpc>
              <a:spcBef>
                <a:spcPts val="105"/>
              </a:spcBef>
              <a:tabLst>
                <a:tab algn="l" pos="402590"/>
              </a:tabLst>
            </a:pPr>
            <a:r>
              <a:rPr dirty="0" sz="1300" spc="-50">
                <a:solidFill>
                  <a:srgbClr val="464646"/>
                </a:solidFill>
                <a:latin typeface="Trebuchet MS"/>
                <a:cs typeface="Trebuchet MS"/>
              </a:rPr>
              <a:t>B</a:t>
            </a:r>
            <a:r>
              <a:rPr dirty="0" sz="1300">
                <a:solidFill>
                  <a:srgbClr val="464646"/>
                </a:solidFill>
                <a:latin typeface="Trebuchet MS"/>
                <a:cs typeface="Trebuchet MS"/>
              </a:rPr>
              <a:t>	</a:t>
            </a:r>
            <a:r>
              <a:rPr dirty="0" sz="1300" spc="-110">
                <a:solidFill>
                  <a:srgbClr val="161616"/>
                </a:solidFill>
                <a:latin typeface="Trebuchet MS"/>
                <a:cs typeface="Trebuchet MS"/>
              </a:rPr>
              <a:t>31,816.57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  <a:tabLst>
                <a:tab algn="l" pos="327660"/>
              </a:tabLst>
            </a:pPr>
            <a:r>
              <a:rPr dirty="0" sz="1300" spc="-25">
                <a:solidFill>
                  <a:srgbClr val="4F4F4F"/>
                </a:solidFill>
                <a:latin typeface="Trebuchet MS"/>
                <a:cs typeface="Trebuchet MS"/>
              </a:rPr>
              <a:t>IB</a:t>
            </a:r>
            <a:r>
              <a:rPr dirty="0" sz="1300">
                <a:solidFill>
                  <a:srgbClr val="4F4F4F"/>
                </a:solidFill>
                <a:latin typeface="Trebuchet MS"/>
                <a:cs typeface="Trebuchet MS"/>
              </a:rPr>
              <a:t>	</a:t>
            </a:r>
            <a:r>
              <a:rPr dirty="0" sz="1300" spc="-114">
                <a:solidFill>
                  <a:srgbClr val="2D2D2D"/>
                </a:solidFill>
                <a:latin typeface="Trebuchet MS"/>
                <a:cs typeface="Trebuchet MS"/>
              </a:rPr>
              <a:t>2B1,368.42</a:t>
            </a:r>
            <a:endParaRPr sz="1300">
              <a:latin typeface="Trebuchet MS"/>
              <a:cs typeface="Trebuchet MS"/>
            </a:endParaRPr>
          </a:p>
          <a:p>
            <a:pPr marL="15240">
              <a:lnSpc>
                <a:spcPct val="100000"/>
              </a:lnSpc>
              <a:spcBef>
                <a:spcPts val="65"/>
              </a:spcBef>
              <a:tabLst>
                <a:tab algn="l" pos="395605"/>
              </a:tabLst>
            </a:pPr>
            <a:r>
              <a:rPr dirty="0" sz="1300" spc="-50">
                <a:solidFill>
                  <a:srgbClr val="808080"/>
                </a:solidFill>
                <a:latin typeface="Trebuchet MS"/>
                <a:cs typeface="Trebuchet MS"/>
              </a:rPr>
              <a:t>B</a:t>
            </a:r>
            <a:r>
              <a:rPr dirty="0" sz="1300">
                <a:solidFill>
                  <a:srgbClr val="808080"/>
                </a:solidFill>
                <a:latin typeface="Trebuchet MS"/>
                <a:cs typeface="Trebuchet MS"/>
              </a:rPr>
              <a:t>	</a:t>
            </a:r>
            <a:r>
              <a:rPr dirty="0" sz="1300" spc="-105">
                <a:solidFill>
                  <a:srgbClr val="1D1D1D"/>
                </a:solidFill>
                <a:latin typeface="Trebuchet MS"/>
                <a:cs typeface="Trebuchet MS"/>
              </a:rPr>
              <a:t>99,683.67</a:t>
            </a:r>
            <a:endParaRPr sz="1300">
              <a:latin typeface="Trebuchet MS"/>
              <a:cs typeface="Trebuchet MS"/>
            </a:endParaRPr>
          </a:p>
          <a:p>
            <a:pPr marL="13335">
              <a:lnSpc>
                <a:spcPct val="100000"/>
              </a:lnSpc>
              <a:spcBef>
                <a:spcPts val="245"/>
              </a:spcBef>
              <a:tabLst>
                <a:tab algn="l" pos="394970"/>
              </a:tabLst>
            </a:pPr>
            <a:r>
              <a:rPr dirty="0" sz="1200" spc="-25">
                <a:solidFill>
                  <a:srgbClr val="464646"/>
                </a:solidFill>
                <a:latin typeface="Trebuchet MS"/>
                <a:cs typeface="Trebuchet MS"/>
              </a:rPr>
              <a:t>Iz</a:t>
            </a:r>
            <a:r>
              <a:rPr dirty="0" sz="1200">
                <a:solidFill>
                  <a:srgbClr val="464646"/>
                </a:solidFill>
                <a:latin typeface="Trebuchet MS"/>
                <a:cs typeface="Trebuchet MS"/>
              </a:rPr>
              <a:t>	</a:t>
            </a:r>
            <a:r>
              <a:rPr dirty="0" sz="1200" spc="-45">
                <a:solidFill>
                  <a:srgbClr val="2D2D2D"/>
                </a:solidFill>
                <a:latin typeface="Trebuchet MS"/>
                <a:cs typeface="Trebuchet MS"/>
              </a:rPr>
              <a:t>84,598.88</a:t>
            </a:r>
            <a:endParaRPr sz="1200">
              <a:latin typeface="Trebuchet MS"/>
              <a:cs typeface="Trebuchet MS"/>
            </a:endParaRPr>
          </a:p>
          <a:p>
            <a:pPr marL="15875">
              <a:lnSpc>
                <a:spcPct val="100000"/>
              </a:lnSpc>
              <a:spcBef>
                <a:spcPts val="140"/>
              </a:spcBef>
              <a:tabLst>
                <a:tab algn="l" pos="316865"/>
              </a:tabLst>
            </a:pPr>
            <a:r>
              <a:rPr dirty="0" sz="1250" spc="-25">
                <a:solidFill>
                  <a:srgbClr val="676767"/>
                </a:solidFill>
                <a:latin typeface="Trebuchet MS"/>
                <a:cs typeface="Trebuchet MS"/>
              </a:rPr>
              <a:t>BI</a:t>
            </a:r>
            <a:r>
              <a:rPr dirty="0" sz="1250">
                <a:solidFill>
                  <a:srgbClr val="676767"/>
                </a:solidFill>
                <a:latin typeface="Trebuchet MS"/>
                <a:cs typeface="Trebuchet MS"/>
              </a:rPr>
              <a:t>	</a:t>
            </a:r>
            <a:r>
              <a:rPr dirty="0" sz="1250" spc="-75">
                <a:solidFill>
                  <a:srgbClr val="2A2A2A"/>
                </a:solidFill>
                <a:latin typeface="Trebuchet MS"/>
                <a:cs typeface="Trebuchet MS"/>
              </a:rPr>
              <a:t>1ZZ,134.11</a:t>
            </a:r>
            <a:endParaRPr sz="1250">
              <a:latin typeface="Trebuchet MS"/>
              <a:cs typeface="Trebuchet MS"/>
            </a:endParaRPr>
          </a:p>
          <a:p>
            <a:pPr marL="15875">
              <a:lnSpc>
                <a:spcPct val="100000"/>
              </a:lnSpc>
              <a:spcBef>
                <a:spcPts val="180"/>
              </a:spcBef>
              <a:tabLst>
                <a:tab algn="l" pos="328295"/>
              </a:tabLst>
            </a:pPr>
            <a:r>
              <a:rPr dirty="0" sz="1200" spc="-50">
                <a:solidFill>
                  <a:srgbClr val="808080"/>
                </a:solidFill>
                <a:latin typeface="Trebuchet MS"/>
                <a:cs typeface="Trebuchet MS"/>
              </a:rPr>
              <a:t>B</a:t>
            </a:r>
            <a:r>
              <a:rPr dirty="0" sz="1200">
                <a:solidFill>
                  <a:srgbClr val="808080"/>
                </a:solidFill>
                <a:latin typeface="Trebuchet MS"/>
                <a:cs typeface="Trebuchet MS"/>
              </a:rPr>
              <a:t>	</a:t>
            </a:r>
            <a:r>
              <a:rPr dirty="0" sz="1200" spc="-55">
                <a:latin typeface="Trebuchet MS"/>
                <a:cs typeface="Trebuchet MS"/>
              </a:rPr>
              <a:t>299,127.31</a:t>
            </a:r>
            <a:endParaRPr sz="1200">
              <a:latin typeface="Trebuchet MS"/>
              <a:cs typeface="Trebuchet MS"/>
            </a:endParaRPr>
          </a:p>
          <a:p>
            <a:pPr marL="15875">
              <a:lnSpc>
                <a:spcPct val="100000"/>
              </a:lnSpc>
              <a:spcBef>
                <a:spcPts val="175"/>
              </a:spcBef>
              <a:tabLst>
                <a:tab algn="l" pos="320675"/>
              </a:tabLst>
            </a:pPr>
            <a:r>
              <a:rPr dirty="0" sz="1250" spc="-50">
                <a:solidFill>
                  <a:srgbClr val="494949"/>
                </a:solidFill>
                <a:latin typeface="Trebuchet MS"/>
                <a:cs typeface="Trebuchet MS"/>
              </a:rPr>
              <a:t>B</a:t>
            </a:r>
            <a:r>
              <a:rPr dirty="0" sz="1250">
                <a:solidFill>
                  <a:srgbClr val="494949"/>
                </a:solidFill>
                <a:latin typeface="Trebuchet MS"/>
                <a:cs typeface="Trebuchet MS"/>
              </a:rPr>
              <a:t>	</a:t>
            </a:r>
            <a:r>
              <a:rPr dirty="0" sz="1250" spc="-70">
                <a:solidFill>
                  <a:srgbClr val="212121"/>
                </a:solidFill>
                <a:latin typeface="Trebuchet MS"/>
                <a:cs typeface="Trebuchet MS"/>
              </a:rPr>
              <a:t>499,439.95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8616" name="object 8"/>
          <p:cNvSpPr txBox="1">
            <a:spLocks noGrp="1"/>
          </p:cNvSpPr>
          <p:nvPr>
            <p:ph type="title"/>
          </p:nvPr>
        </p:nvSpPr>
        <p:spPr>
          <a:xfrm>
            <a:off x="6130634" y="2545445"/>
            <a:ext cx="639445" cy="652144"/>
          </a:xfrm>
          <a:prstGeom prst="rect"/>
        </p:spPr>
        <p:txBody>
          <a:bodyPr bIns="0" lIns="0" rIns="0" rtlCol="0" tIns="17145" vert="horz" wrap="square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-45">
                <a:solidFill>
                  <a:srgbClr val="464646"/>
                </a:solidFill>
                <a:latin typeface="Trebuchet MS"/>
                <a:cs typeface="Trebuchet MS"/>
              </a:rPr>
              <a:t>SALES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59749" y="0"/>
            <a:ext cx="7815938" cy="7550156"/>
          </a:xfrm>
          <a:prstGeom prst="rect"/>
        </p:spPr>
      </p:pic>
      <p:sp>
        <p:nvSpPr>
          <p:cNvPr id="1048617" name="object 3" descr=""/>
          <p:cNvSpPr txBox="1"/>
          <p:nvPr/>
        </p:nvSpPr>
        <p:spPr>
          <a:xfrm>
            <a:off x="1165359" y="2251362"/>
            <a:ext cx="7805420" cy="4656302"/>
          </a:xfrm>
          <a:prstGeom prst="rect"/>
        </p:spPr>
        <p:txBody>
          <a:bodyPr bIns="0" lIns="0" rIns="0" rtlCol="0" tIns="10160" vert="horz" wrap="square">
            <a:spAutoFit/>
          </a:bodyPr>
          <a:p>
            <a:pPr indent="5080" marL="12700" marR="47625">
              <a:lnSpc>
                <a:spcPct val="102000"/>
              </a:lnSpc>
              <a:spcBef>
                <a:spcPts val="80"/>
              </a:spcBef>
              <a:tabLst>
                <a:tab algn="l" pos="1299845"/>
              </a:tabLst>
            </a:pPr>
            <a:r>
              <a:rPr dirty="0" sz="2100" spc="65">
                <a:solidFill>
                  <a:srgbClr val="313131"/>
                </a:solidFill>
                <a:latin typeface="Cambria"/>
                <a:cs typeface="Cambria"/>
              </a:rPr>
              <a:t>The</a:t>
            </a:r>
            <a:r>
              <a:rPr dirty="0" sz="2100" spc="90">
                <a:solidFill>
                  <a:srgbClr val="313131"/>
                </a:solidFill>
                <a:latin typeface="Cambria"/>
                <a:cs typeface="Cambria"/>
              </a:rPr>
              <a:t> </a:t>
            </a:r>
            <a:r>
              <a:rPr dirty="0" sz="2100" spc="10">
                <a:solidFill>
                  <a:srgbClr val="2F2F2F"/>
                </a:solidFill>
                <a:latin typeface="Cambria"/>
                <a:cs typeface="Cambria"/>
              </a:rPr>
              <a:t>sales</a:t>
            </a:r>
            <a:r>
              <a:rPr dirty="0" sz="2100" spc="145">
                <a:solidFill>
                  <a:srgbClr val="2F2F2F"/>
                </a:solidFill>
                <a:latin typeface="Cambria"/>
                <a:cs typeface="Cambria"/>
              </a:rPr>
              <a:t> </a:t>
            </a:r>
            <a:r>
              <a:rPr dirty="0" sz="2100" spc="10">
                <a:solidFill>
                  <a:srgbClr val="282828"/>
                </a:solidFill>
                <a:latin typeface="Cambria"/>
                <a:cs typeface="Cambria"/>
              </a:rPr>
              <a:t>department's</a:t>
            </a:r>
            <a:r>
              <a:rPr dirty="0" sz="2100" spc="245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dirty="0" sz="2100" spc="10">
                <a:solidFill>
                  <a:srgbClr val="232323"/>
                </a:solidFill>
                <a:latin typeface="Cambria"/>
                <a:cs typeface="Cambria"/>
              </a:rPr>
              <a:t>performance</a:t>
            </a:r>
            <a:r>
              <a:rPr dirty="0" sz="2100" spc="509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dirty="0" sz="2100" spc="55">
                <a:solidFill>
                  <a:srgbClr val="2F2F2F"/>
                </a:solidFill>
                <a:latin typeface="Cambria"/>
                <a:cs typeface="Cambria"/>
              </a:rPr>
              <a:t>has</a:t>
            </a:r>
            <a:r>
              <a:rPr dirty="0" sz="2100" spc="120">
                <a:solidFill>
                  <a:srgbClr val="2F2F2F"/>
                </a:solidFill>
                <a:latin typeface="Cambria"/>
                <a:cs typeface="Cambria"/>
              </a:rPr>
              <a:t> </a:t>
            </a:r>
            <a:r>
              <a:rPr dirty="0" sz="2100" spc="50">
                <a:solidFill>
                  <a:srgbClr val="262626"/>
                </a:solidFill>
                <a:latin typeface="Cambria"/>
                <a:cs typeface="Cambria"/>
              </a:rPr>
              <a:t>been</a:t>
            </a:r>
            <a:r>
              <a:rPr dirty="0" sz="2100" spc="140">
                <a:solidFill>
                  <a:srgbClr val="262626"/>
                </a:solidFill>
                <a:latin typeface="Cambria"/>
                <a:cs typeface="Cambria"/>
              </a:rPr>
              <a:t> </a:t>
            </a:r>
            <a:r>
              <a:rPr dirty="0" sz="2100" spc="70">
                <a:solidFill>
                  <a:srgbClr val="1D1D1D"/>
                </a:solidFill>
                <a:latin typeface="Cambria"/>
                <a:cs typeface="Cambria"/>
              </a:rPr>
              <a:t>instrumental</a:t>
            </a:r>
            <a:r>
              <a:rPr dirty="0" sz="2100" spc="235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dirty="0" sz="2100" spc="-50">
                <a:solidFill>
                  <a:srgbClr val="343434"/>
                </a:solidFill>
                <a:latin typeface="Cambria"/>
                <a:cs typeface="Cambria"/>
              </a:rPr>
              <a:t>i</a:t>
            </a:r>
            <a:r>
              <a:rPr dirty="0" sz="2100">
                <a:solidFill>
                  <a:srgbClr val="343434"/>
                </a:solidFill>
                <a:latin typeface="Cambria"/>
                <a:cs typeface="Cambria"/>
              </a:rPr>
              <a:t> </a:t>
            </a:r>
            <a:r>
              <a:rPr dirty="0" sz="2100">
                <a:solidFill>
                  <a:srgbClr val="2B2B2B"/>
                </a:solidFill>
                <a:latin typeface="Cambria"/>
                <a:cs typeface="Cambria"/>
              </a:rPr>
              <a:t>our</a:t>
            </a:r>
            <a:r>
              <a:rPr dirty="0" sz="2100" spc="145">
                <a:solidFill>
                  <a:srgbClr val="2B2B2B"/>
                </a:solidFill>
                <a:latin typeface="Cambria"/>
                <a:cs typeface="Cambria"/>
              </a:rPr>
              <a:t> </a:t>
            </a:r>
            <a:r>
              <a:rPr dirty="0" sz="2100" spc="55">
                <a:solidFill>
                  <a:srgbClr val="232323"/>
                </a:solidFill>
                <a:latin typeface="Cambria"/>
                <a:cs typeface="Cambria"/>
              </a:rPr>
              <a:t>company's</a:t>
            </a:r>
            <a:r>
              <a:rPr dirty="0" sz="2100" spc="28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dirty="0" sz="2100">
                <a:solidFill>
                  <a:srgbClr val="1A1A1A"/>
                </a:solidFill>
                <a:latin typeface="Cambria"/>
                <a:cs typeface="Cambria"/>
              </a:rPr>
              <a:t>growth</a:t>
            </a:r>
            <a:r>
              <a:rPr dirty="0" sz="2100" spc="315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dirty="0" sz="2100">
                <a:solidFill>
                  <a:srgbClr val="212121"/>
                </a:solidFill>
                <a:latin typeface="Cambria"/>
                <a:cs typeface="Cambria"/>
              </a:rPr>
              <a:t>and</a:t>
            </a:r>
            <a:r>
              <a:rPr dirty="0" sz="2100" spc="125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100" spc="75">
                <a:solidFill>
                  <a:srgbClr val="161616"/>
                </a:solidFill>
                <a:latin typeface="Cambria"/>
                <a:cs typeface="Cambria"/>
              </a:rPr>
              <a:t>profitability.</a:t>
            </a:r>
            <a:r>
              <a:rPr dirty="0" sz="2100" spc="-60">
                <a:solidFill>
                  <a:srgbClr val="161616"/>
                </a:solidFill>
                <a:latin typeface="Cambria"/>
                <a:cs typeface="Cambria"/>
              </a:rPr>
              <a:t> </a:t>
            </a:r>
            <a:r>
              <a:rPr dirty="0" sz="2100" spc="80">
                <a:solidFill>
                  <a:srgbClr val="1F1F1F"/>
                </a:solidFill>
                <a:latin typeface="Cambria"/>
                <a:cs typeface="Cambria"/>
              </a:rPr>
              <a:t>Each</a:t>
            </a:r>
            <a:r>
              <a:rPr dirty="0" sz="2100" spc="114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dirty="0" sz="2100" spc="50">
                <a:solidFill>
                  <a:srgbClr val="212121"/>
                </a:solidFill>
                <a:latin typeface="Cambria"/>
                <a:cs typeface="Cambria"/>
              </a:rPr>
              <a:t>team</a:t>
            </a:r>
            <a:r>
              <a:rPr dirty="0" sz="2100" spc="12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100" spc="70">
                <a:solidFill>
                  <a:srgbClr val="1A1A1A"/>
                </a:solidFill>
                <a:latin typeface="Cambria"/>
                <a:cs typeface="Cambria"/>
              </a:rPr>
              <a:t>within</a:t>
            </a:r>
            <a:r>
              <a:rPr dirty="0" sz="2100" spc="16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dirty="0" sz="2100" spc="-25">
                <a:solidFill>
                  <a:srgbClr val="262626"/>
                </a:solidFill>
                <a:latin typeface="Cambria"/>
                <a:cs typeface="Cambria"/>
              </a:rPr>
              <a:t>thd </a:t>
            </a:r>
            <a:r>
              <a:rPr dirty="0" sz="2050" spc="65">
                <a:solidFill>
                  <a:srgbClr val="212121"/>
                </a:solidFill>
                <a:latin typeface="Cambria"/>
                <a:cs typeface="Cambria"/>
              </a:rPr>
              <a:t>department</a:t>
            </a:r>
            <a:r>
              <a:rPr dirty="0" sz="2050" spc="30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050" spc="95">
                <a:solidFill>
                  <a:srgbClr val="212121"/>
                </a:solidFill>
                <a:latin typeface="Cambria"/>
                <a:cs typeface="Cambria"/>
              </a:rPr>
              <a:t>has</a:t>
            </a:r>
            <a:r>
              <a:rPr dirty="0" sz="2050" spc="1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050" spc="65">
                <a:solidFill>
                  <a:srgbClr val="1D1D1D"/>
                </a:solidFill>
                <a:latin typeface="Cambria"/>
                <a:cs typeface="Cambria"/>
              </a:rPr>
              <a:t>demonstrated</a:t>
            </a:r>
            <a:r>
              <a:rPr dirty="0" sz="2050" spc="265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dirty="0" sz="2050" spc="75">
                <a:solidFill>
                  <a:srgbClr val="262626"/>
                </a:solidFill>
                <a:latin typeface="Cambria"/>
                <a:cs typeface="Cambria"/>
              </a:rPr>
              <a:t>strengths</a:t>
            </a:r>
            <a:r>
              <a:rPr dirty="0" sz="2050" spc="195">
                <a:solidFill>
                  <a:srgbClr val="262626"/>
                </a:solidFill>
                <a:latin typeface="Cambria"/>
                <a:cs typeface="Cambria"/>
              </a:rPr>
              <a:t> </a:t>
            </a:r>
            <a:r>
              <a:rPr dirty="0" sz="2050" spc="65">
                <a:solidFill>
                  <a:srgbClr val="363636"/>
                </a:solidFill>
                <a:latin typeface="Cambria"/>
                <a:cs typeface="Cambria"/>
              </a:rPr>
              <a:t>in</a:t>
            </a:r>
            <a:r>
              <a:rPr dirty="0" sz="2050" spc="90">
                <a:solidFill>
                  <a:srgbClr val="363636"/>
                </a:solidFill>
                <a:latin typeface="Cambria"/>
                <a:cs typeface="Cambria"/>
              </a:rPr>
              <a:t> </a:t>
            </a:r>
            <a:r>
              <a:rPr dirty="0" sz="2050" spc="70">
                <a:solidFill>
                  <a:srgbClr val="212121"/>
                </a:solidFill>
                <a:latin typeface="Cambria"/>
                <a:cs typeface="Cambria"/>
              </a:rPr>
              <a:t>various</a:t>
            </a:r>
            <a:r>
              <a:rPr dirty="0" sz="2050" spc="135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050" spc="30">
                <a:solidFill>
                  <a:srgbClr val="282828"/>
                </a:solidFill>
                <a:latin typeface="Cambria"/>
                <a:cs typeface="Cambria"/>
              </a:rPr>
              <a:t>areas </a:t>
            </a:r>
            <a:r>
              <a:rPr dirty="0" sz="2100" spc="55">
                <a:solidFill>
                  <a:srgbClr val="242424"/>
                </a:solidFill>
                <a:latin typeface="Cambria"/>
                <a:cs typeface="Cambria"/>
              </a:rPr>
              <a:t>customer</a:t>
            </a:r>
            <a:r>
              <a:rPr dirty="0" sz="2100" spc="240">
                <a:solidFill>
                  <a:srgbClr val="242424"/>
                </a:solidFill>
                <a:latin typeface="Cambria"/>
                <a:cs typeface="Cambria"/>
              </a:rPr>
              <a:t> </a:t>
            </a:r>
            <a:r>
              <a:rPr dirty="0" sz="2100">
                <a:solidFill>
                  <a:srgbClr val="232323"/>
                </a:solidFill>
                <a:latin typeface="Cambria"/>
                <a:cs typeface="Cambria"/>
              </a:rPr>
              <a:t>acquisition</a:t>
            </a:r>
            <a:r>
              <a:rPr dirty="0" sz="2100" spc="355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dirty="0" sz="2100">
                <a:solidFill>
                  <a:srgbClr val="242424"/>
                </a:solidFill>
                <a:latin typeface="Cambria"/>
                <a:cs typeface="Cambria"/>
              </a:rPr>
              <a:t>to</a:t>
            </a:r>
            <a:r>
              <a:rPr dirty="0" sz="2100" spc="105">
                <a:solidFill>
                  <a:srgbClr val="242424"/>
                </a:solidFill>
                <a:latin typeface="Cambria"/>
                <a:cs typeface="Cambria"/>
              </a:rPr>
              <a:t> </a:t>
            </a:r>
            <a:r>
              <a:rPr dirty="0" sz="2100">
                <a:solidFill>
                  <a:srgbClr val="1C1C1C"/>
                </a:solidFill>
                <a:latin typeface="Cambria"/>
                <a:cs typeface="Cambria"/>
              </a:rPr>
              <a:t>account</a:t>
            </a:r>
            <a:r>
              <a:rPr dirty="0" sz="2100" spc="42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dirty="0" sz="2100" spc="65">
                <a:solidFill>
                  <a:srgbClr val="1F1F1F"/>
                </a:solidFill>
                <a:latin typeface="Cambria"/>
                <a:cs typeface="Cambria"/>
              </a:rPr>
              <a:t>management</a:t>
            </a:r>
            <a:r>
              <a:rPr dirty="0" sz="2100" spc="459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dirty="0" sz="2100" spc="60">
                <a:solidFill>
                  <a:srgbClr val="2A2A2A"/>
                </a:solidFill>
                <a:latin typeface="Cambria"/>
                <a:cs typeface="Cambria"/>
              </a:rPr>
              <a:t>and</a:t>
            </a:r>
            <a:r>
              <a:rPr dirty="0" sz="2100" spc="185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dirty="0" sz="2100">
                <a:solidFill>
                  <a:srgbClr val="232323"/>
                </a:solidFill>
                <a:latin typeface="Cambria"/>
                <a:cs typeface="Cambria"/>
              </a:rPr>
              <a:t>strategic</a:t>
            </a:r>
            <a:r>
              <a:rPr dirty="0" sz="2100" spc="33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dirty="0" sz="2100" spc="35">
                <a:solidFill>
                  <a:srgbClr val="333333"/>
                </a:solidFill>
                <a:latin typeface="Cambria"/>
                <a:cs typeface="Cambria"/>
              </a:rPr>
              <a:t>sale </a:t>
            </a:r>
            <a:r>
              <a:rPr dirty="0" sz="2100" spc="55">
                <a:solidFill>
                  <a:srgbClr val="0F0F0F"/>
                </a:solidFill>
                <a:latin typeface="Cambria"/>
                <a:cs typeface="Cambria"/>
              </a:rPr>
              <a:t>initiatives.</a:t>
            </a:r>
            <a:r>
              <a:rPr dirty="0" sz="2100" spc="290">
                <a:solidFill>
                  <a:srgbClr val="0F0F0F"/>
                </a:solidFill>
                <a:latin typeface="Cambria"/>
                <a:cs typeface="Cambria"/>
              </a:rPr>
              <a:t> </a:t>
            </a:r>
            <a:r>
              <a:rPr dirty="0" sz="2100">
                <a:solidFill>
                  <a:srgbClr val="262626"/>
                </a:solidFill>
                <a:latin typeface="Cambria"/>
                <a:cs typeface="Cambria"/>
              </a:rPr>
              <a:t>The</a:t>
            </a:r>
            <a:r>
              <a:rPr dirty="0" sz="2100" spc="165">
                <a:solidFill>
                  <a:srgbClr val="262626"/>
                </a:solidFill>
                <a:latin typeface="Cambria"/>
                <a:cs typeface="Cambria"/>
              </a:rPr>
              <a:t> </a:t>
            </a:r>
            <a:r>
              <a:rPr dirty="0" sz="2100" spc="55">
                <a:solidFill>
                  <a:srgbClr val="232323"/>
                </a:solidFill>
                <a:latin typeface="Cambria"/>
                <a:cs typeface="Cambria"/>
              </a:rPr>
              <a:t>analysis</a:t>
            </a:r>
            <a:r>
              <a:rPr dirty="0" sz="2100" spc="165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dirty="0" sz="2100">
                <a:solidFill>
                  <a:srgbClr val="1C1C1C"/>
                </a:solidFill>
                <a:latin typeface="Cambria"/>
                <a:cs typeface="Cambria"/>
              </a:rPr>
              <a:t>reveals</a:t>
            </a:r>
            <a:r>
              <a:rPr dirty="0" sz="2100" spc="25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dirty="0" sz="2100">
                <a:solidFill>
                  <a:srgbClr val="181818"/>
                </a:solidFill>
                <a:latin typeface="Cambria"/>
                <a:cs typeface="Cambria"/>
              </a:rPr>
              <a:t>that</a:t>
            </a:r>
            <a:r>
              <a:rPr dirty="0" sz="2100" spc="240">
                <a:solidFill>
                  <a:srgbClr val="181818"/>
                </a:solidFill>
                <a:latin typeface="Cambria"/>
                <a:cs typeface="Cambria"/>
              </a:rPr>
              <a:t> </a:t>
            </a:r>
            <a:r>
              <a:rPr dirty="0" sz="2100" spc="55">
                <a:solidFill>
                  <a:srgbClr val="1F1F1F"/>
                </a:solidFill>
                <a:latin typeface="Cambria"/>
                <a:cs typeface="Cambria"/>
              </a:rPr>
              <a:t>while</a:t>
            </a:r>
            <a:r>
              <a:rPr dirty="0" sz="2100" spc="27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dirty="0" sz="2100">
                <a:solidFill>
                  <a:srgbClr val="262626"/>
                </a:solidFill>
                <a:latin typeface="Cambria"/>
                <a:cs typeface="Cambria"/>
              </a:rPr>
              <a:t>there</a:t>
            </a:r>
            <a:r>
              <a:rPr dirty="0" sz="2100" spc="210">
                <a:solidFill>
                  <a:srgbClr val="262626"/>
                </a:solidFill>
                <a:latin typeface="Cambria"/>
                <a:cs typeface="Cambria"/>
              </a:rPr>
              <a:t> </a:t>
            </a:r>
            <a:r>
              <a:rPr dirty="0" sz="2100">
                <a:solidFill>
                  <a:srgbClr val="282828"/>
                </a:solidFill>
                <a:latin typeface="Cambria"/>
                <a:cs typeface="Cambria"/>
              </a:rPr>
              <a:t>have</a:t>
            </a:r>
            <a:r>
              <a:rPr dirty="0" sz="2100" spc="125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dirty="0" sz="2100">
                <a:solidFill>
                  <a:srgbClr val="282828"/>
                </a:solidFill>
                <a:latin typeface="Cambria"/>
                <a:cs typeface="Cambria"/>
              </a:rPr>
              <a:t>been</a:t>
            </a:r>
            <a:r>
              <a:rPr dirty="0" sz="2100" spc="210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dirty="0" sz="2100" spc="-10">
                <a:solidFill>
                  <a:srgbClr val="282828"/>
                </a:solidFill>
                <a:latin typeface="Cambria"/>
                <a:cs typeface="Cambria"/>
              </a:rPr>
              <a:t>nota’ </a:t>
            </a:r>
            <a:r>
              <a:rPr dirty="0" sz="2100" spc="-10">
                <a:solidFill>
                  <a:srgbClr val="181818"/>
                </a:solidFill>
                <a:latin typeface="Cambria"/>
                <a:cs typeface="Cambria"/>
              </a:rPr>
              <a:t>successes</a:t>
            </a:r>
            <a:r>
              <a:rPr dirty="0" sz="2100">
                <a:solidFill>
                  <a:srgbClr val="181818"/>
                </a:solidFill>
                <a:latin typeface="Cambria"/>
                <a:cs typeface="Cambria"/>
              </a:rPr>
              <a:t>	</a:t>
            </a:r>
            <a:r>
              <a:rPr dirty="0" sz="2100" spc="50">
                <a:solidFill>
                  <a:srgbClr val="232323"/>
                </a:solidFill>
                <a:latin typeface="Cambria"/>
                <a:cs typeface="Cambria"/>
              </a:rPr>
              <a:t>there</a:t>
            </a:r>
            <a:r>
              <a:rPr dirty="0" sz="2100" spc="18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dirty="0" sz="2100">
                <a:solidFill>
                  <a:srgbClr val="232323"/>
                </a:solidFill>
                <a:latin typeface="Cambria"/>
                <a:cs typeface="Cambria"/>
              </a:rPr>
              <a:t>are</a:t>
            </a:r>
            <a:r>
              <a:rPr dirty="0" sz="2100" spc="155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dirty="0" sz="2100">
                <a:solidFill>
                  <a:srgbClr val="2D2D2D"/>
                </a:solidFill>
                <a:latin typeface="Cambria"/>
                <a:cs typeface="Cambria"/>
              </a:rPr>
              <a:t>also</a:t>
            </a:r>
            <a:r>
              <a:rPr dirty="0" sz="2100" spc="145">
                <a:solidFill>
                  <a:srgbClr val="2D2D2D"/>
                </a:solidFill>
                <a:latin typeface="Cambria"/>
                <a:cs typeface="Cambria"/>
              </a:rPr>
              <a:t> </a:t>
            </a:r>
            <a:r>
              <a:rPr dirty="0" sz="2100">
                <a:solidFill>
                  <a:srgbClr val="1A1A1A"/>
                </a:solidFill>
                <a:latin typeface="Cambria"/>
                <a:cs typeface="Cambria"/>
              </a:rPr>
              <a:t>areas</a:t>
            </a:r>
            <a:r>
              <a:rPr dirty="0" sz="2100" spc="175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dirty="0" sz="2100">
                <a:solidFill>
                  <a:srgbClr val="232323"/>
                </a:solidFill>
                <a:latin typeface="Cambria"/>
                <a:cs typeface="Cambria"/>
              </a:rPr>
              <a:t>requiring</a:t>
            </a:r>
            <a:r>
              <a:rPr dirty="0" sz="2100" spc="415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dirty="0" sz="2100" spc="45">
                <a:solidFill>
                  <a:srgbClr val="1A1A1A"/>
                </a:solidFill>
                <a:latin typeface="Cambria"/>
                <a:cs typeface="Cambria"/>
              </a:rPr>
              <a:t>improvement.</a:t>
            </a:r>
            <a:endParaRPr sz="2100">
              <a:latin typeface="Cambria"/>
              <a:cs typeface="Cambria"/>
            </a:endParaRPr>
          </a:p>
          <a:p>
            <a:pPr indent="1905" marL="15240" marR="5080">
              <a:lnSpc>
                <a:spcPct val="102200"/>
              </a:lnSpc>
              <a:spcBef>
                <a:spcPts val="35"/>
              </a:spcBef>
              <a:tabLst>
                <a:tab algn="l" pos="4681220"/>
                <a:tab algn="l" pos="7157084"/>
              </a:tabLst>
            </a:pPr>
            <a:r>
              <a:rPr dirty="0" sz="2050" spc="65">
                <a:solidFill>
                  <a:srgbClr val="313131"/>
                </a:solidFill>
                <a:latin typeface="Cambria"/>
                <a:cs typeface="Cambria"/>
              </a:rPr>
              <a:t>To</a:t>
            </a:r>
            <a:r>
              <a:rPr dirty="0" sz="2050" spc="10">
                <a:solidFill>
                  <a:srgbClr val="313131"/>
                </a:solidFill>
                <a:latin typeface="Cambria"/>
                <a:cs typeface="Cambria"/>
              </a:rPr>
              <a:t> </a:t>
            </a:r>
            <a:r>
              <a:rPr dirty="0" sz="2050" spc="75">
                <a:solidFill>
                  <a:srgbClr val="212121"/>
                </a:solidFill>
                <a:latin typeface="Cambria"/>
                <a:cs typeface="Cambria"/>
              </a:rPr>
              <a:t>sustain</a:t>
            </a:r>
            <a:r>
              <a:rPr dirty="0" sz="2050" spc="95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050" spc="95">
                <a:solidFill>
                  <a:srgbClr val="2A2A2A"/>
                </a:solidFill>
                <a:latin typeface="Cambria"/>
                <a:cs typeface="Cambria"/>
              </a:rPr>
              <a:t>and</a:t>
            </a:r>
            <a:r>
              <a:rPr dirty="0" sz="2050" spc="2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dirty="0" sz="2050" spc="65">
                <a:solidFill>
                  <a:srgbClr val="2B2B2B"/>
                </a:solidFill>
                <a:latin typeface="Cambria"/>
                <a:cs typeface="Cambria"/>
              </a:rPr>
              <a:t>build</a:t>
            </a:r>
            <a:r>
              <a:rPr dirty="0" sz="2050" spc="90">
                <a:solidFill>
                  <a:srgbClr val="2B2B2B"/>
                </a:solidFill>
                <a:latin typeface="Cambria"/>
                <a:cs typeface="Cambria"/>
              </a:rPr>
              <a:t> </a:t>
            </a:r>
            <a:r>
              <a:rPr dirty="0" sz="2050" spc="105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dirty="0" sz="2050" spc="3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2050" spc="55">
                <a:solidFill>
                  <a:srgbClr val="282828"/>
                </a:solidFill>
                <a:latin typeface="Cambria"/>
                <a:cs typeface="Cambria"/>
              </a:rPr>
              <a:t>our</a:t>
            </a:r>
            <a:r>
              <a:rPr dirty="0" sz="2050" spc="95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dirty="0" sz="2050" spc="40">
                <a:solidFill>
                  <a:srgbClr val="232323"/>
                </a:solidFill>
                <a:latin typeface="Cambria"/>
                <a:cs typeface="Cambria"/>
              </a:rPr>
              <a:t>successes</a:t>
            </a:r>
            <a:r>
              <a:rPr dirty="0" sz="2050">
                <a:solidFill>
                  <a:srgbClr val="232323"/>
                </a:solidFill>
                <a:latin typeface="Cambria"/>
                <a:cs typeface="Cambria"/>
              </a:rPr>
              <a:t>	</a:t>
            </a:r>
            <a:r>
              <a:rPr dirty="0" sz="2050">
                <a:solidFill>
                  <a:srgbClr val="313131"/>
                </a:solidFill>
                <a:latin typeface="Cambria"/>
                <a:cs typeface="Cambria"/>
              </a:rPr>
              <a:t>it</a:t>
            </a:r>
            <a:r>
              <a:rPr dirty="0" sz="2050" spc="135">
                <a:solidFill>
                  <a:srgbClr val="313131"/>
                </a:solidFill>
                <a:latin typeface="Cambria"/>
                <a:cs typeface="Cambria"/>
              </a:rPr>
              <a:t> </a:t>
            </a:r>
            <a:r>
              <a:rPr dirty="0" sz="2050">
                <a:solidFill>
                  <a:srgbClr val="343434"/>
                </a:solidFill>
                <a:latin typeface="Cambria"/>
                <a:cs typeface="Cambria"/>
              </a:rPr>
              <a:t>is</a:t>
            </a:r>
            <a:r>
              <a:rPr dirty="0" sz="2050" spc="150">
                <a:solidFill>
                  <a:srgbClr val="343434"/>
                </a:solidFill>
                <a:latin typeface="Cambria"/>
                <a:cs typeface="Cambria"/>
              </a:rPr>
              <a:t> </a:t>
            </a:r>
            <a:r>
              <a:rPr dirty="0" sz="2050" spc="55">
                <a:solidFill>
                  <a:srgbClr val="2F2F2F"/>
                </a:solidFill>
                <a:latin typeface="Cambria"/>
                <a:cs typeface="Cambria"/>
              </a:rPr>
              <a:t>essential</a:t>
            </a:r>
            <a:r>
              <a:rPr dirty="0" sz="2050" spc="145">
                <a:solidFill>
                  <a:srgbClr val="2F2F2F"/>
                </a:solidFill>
                <a:latin typeface="Cambria"/>
                <a:cs typeface="Cambria"/>
              </a:rPr>
              <a:t> </a:t>
            </a:r>
            <a:r>
              <a:rPr dirty="0" sz="2050" spc="100">
                <a:solidFill>
                  <a:srgbClr val="242424"/>
                </a:solidFill>
                <a:latin typeface="Cambria"/>
                <a:cs typeface="Cambria"/>
              </a:rPr>
              <a:t>to</a:t>
            </a:r>
            <a:r>
              <a:rPr dirty="0" sz="2050">
                <a:solidFill>
                  <a:srgbClr val="242424"/>
                </a:solidFill>
                <a:latin typeface="Cambria"/>
                <a:cs typeface="Cambria"/>
              </a:rPr>
              <a:t> </a:t>
            </a:r>
            <a:r>
              <a:rPr dirty="0" sz="2050" spc="-10">
                <a:solidFill>
                  <a:srgbClr val="282828"/>
                </a:solidFill>
                <a:latin typeface="Cambria"/>
                <a:cs typeface="Cambria"/>
              </a:rPr>
              <a:t>address </a:t>
            </a:r>
            <a:r>
              <a:rPr dirty="0" sz="2100" spc="55">
                <a:solidFill>
                  <a:srgbClr val="1F1F1F"/>
                </a:solidFill>
                <a:latin typeface="Cambria"/>
                <a:cs typeface="Cambria"/>
              </a:rPr>
              <a:t>identified</a:t>
            </a:r>
            <a:r>
              <a:rPr dirty="0" sz="2100" spc="204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dirty="0" sz="2100" spc="50">
                <a:solidFill>
                  <a:srgbClr val="232323"/>
                </a:solidFill>
                <a:latin typeface="Cambria"/>
                <a:cs typeface="Cambria"/>
              </a:rPr>
              <a:t>challenges</a:t>
            </a:r>
            <a:r>
              <a:rPr dirty="0" sz="2100" spc="235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dirty="0" sz="2100" spc="60">
                <a:solidFill>
                  <a:srgbClr val="181818"/>
                </a:solidFill>
                <a:latin typeface="Cambria"/>
                <a:cs typeface="Cambria"/>
              </a:rPr>
              <a:t>and</a:t>
            </a:r>
            <a:r>
              <a:rPr dirty="0" sz="2100" spc="135">
                <a:solidFill>
                  <a:srgbClr val="181818"/>
                </a:solidFill>
                <a:latin typeface="Cambria"/>
                <a:cs typeface="Cambria"/>
              </a:rPr>
              <a:t> </a:t>
            </a:r>
            <a:r>
              <a:rPr dirty="0" sz="2100">
                <a:solidFill>
                  <a:srgbClr val="282828"/>
                </a:solidFill>
                <a:latin typeface="Cambria"/>
                <a:cs typeface="Cambria"/>
              </a:rPr>
              <a:t>leverage</a:t>
            </a:r>
            <a:r>
              <a:rPr dirty="0" sz="2100" spc="275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dirty="0" sz="2100" spc="60">
                <a:solidFill>
                  <a:srgbClr val="2F2F2F"/>
                </a:solidFill>
                <a:latin typeface="Cambria"/>
                <a:cs typeface="Cambria"/>
              </a:rPr>
              <a:t>the</a:t>
            </a:r>
            <a:r>
              <a:rPr dirty="0" sz="2100" spc="-40">
                <a:solidFill>
                  <a:srgbClr val="2F2F2F"/>
                </a:solidFill>
                <a:latin typeface="Cambria"/>
                <a:cs typeface="Cambria"/>
              </a:rPr>
              <a:t> </a:t>
            </a:r>
            <a:r>
              <a:rPr dirty="0" sz="2100" spc="50">
                <a:solidFill>
                  <a:srgbClr val="111111"/>
                </a:solidFill>
                <a:latin typeface="Cambria"/>
                <a:cs typeface="Cambria"/>
              </a:rPr>
              <a:t>opportunities</a:t>
            </a:r>
            <a:r>
              <a:rPr dirty="0" sz="2100" spc="19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2100">
                <a:solidFill>
                  <a:srgbClr val="2A2A2A"/>
                </a:solidFill>
                <a:latin typeface="Cambria"/>
                <a:cs typeface="Cambria"/>
              </a:rPr>
              <a:t>for</a:t>
            </a:r>
            <a:r>
              <a:rPr dirty="0" sz="2100" spc="155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dirty="0" sz="2100" spc="320">
                <a:solidFill>
                  <a:srgbClr val="181818"/>
                </a:solidFill>
                <a:latin typeface="Cambria"/>
                <a:cs typeface="Cambria"/>
              </a:rPr>
              <a:t>grown </a:t>
            </a:r>
            <a:r>
              <a:rPr dirty="0" sz="2100" spc="75">
                <a:solidFill>
                  <a:srgbClr val="2B2B2B"/>
                </a:solidFill>
                <a:latin typeface="Cambria"/>
                <a:cs typeface="Cambria"/>
              </a:rPr>
              <a:t>Enhancing</a:t>
            </a:r>
            <a:r>
              <a:rPr dirty="0" sz="2100" spc="290">
                <a:solidFill>
                  <a:srgbClr val="2B2B2B"/>
                </a:solidFill>
                <a:latin typeface="Cambria"/>
                <a:cs typeface="Cambria"/>
              </a:rPr>
              <a:t> </a:t>
            </a:r>
            <a:r>
              <a:rPr dirty="0" sz="2100" spc="55">
                <a:solidFill>
                  <a:srgbClr val="2A2A2A"/>
                </a:solidFill>
                <a:latin typeface="Cambria"/>
                <a:cs typeface="Cambria"/>
              </a:rPr>
              <a:t>training</a:t>
            </a:r>
            <a:r>
              <a:rPr dirty="0" sz="2100" spc="165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dirty="0" sz="2100" spc="65">
                <a:solidFill>
                  <a:srgbClr val="262626"/>
                </a:solidFill>
                <a:latin typeface="Cambria"/>
                <a:cs typeface="Cambria"/>
              </a:rPr>
              <a:t>programs,</a:t>
            </a:r>
            <a:r>
              <a:rPr dirty="0" sz="2100" spc="180">
                <a:solidFill>
                  <a:srgbClr val="262626"/>
                </a:solidFill>
                <a:latin typeface="Cambria"/>
                <a:cs typeface="Cambria"/>
              </a:rPr>
              <a:t> </a:t>
            </a:r>
            <a:r>
              <a:rPr dirty="0" sz="2100" spc="70">
                <a:solidFill>
                  <a:srgbClr val="2B2B2B"/>
                </a:solidFill>
                <a:latin typeface="Cambria"/>
                <a:cs typeface="Cambria"/>
              </a:rPr>
              <a:t>optimizing</a:t>
            </a:r>
            <a:r>
              <a:rPr dirty="0" sz="2100" spc="220">
                <a:solidFill>
                  <a:srgbClr val="2B2B2B"/>
                </a:solidFill>
                <a:latin typeface="Cambria"/>
                <a:cs typeface="Cambria"/>
              </a:rPr>
              <a:t> </a:t>
            </a:r>
            <a:r>
              <a:rPr dirty="0" sz="2100">
                <a:solidFill>
                  <a:srgbClr val="242424"/>
                </a:solidFill>
                <a:latin typeface="Cambria"/>
                <a:cs typeface="Cambria"/>
              </a:rPr>
              <a:t>sales</a:t>
            </a:r>
            <a:r>
              <a:rPr dirty="0" sz="2100" spc="100">
                <a:solidFill>
                  <a:srgbClr val="242424"/>
                </a:solidFill>
                <a:latin typeface="Cambria"/>
                <a:cs typeface="Cambria"/>
              </a:rPr>
              <a:t> </a:t>
            </a:r>
            <a:r>
              <a:rPr dirty="0" sz="2100" spc="-10">
                <a:solidFill>
                  <a:srgbClr val="262626"/>
                </a:solidFill>
                <a:latin typeface="Cambria"/>
                <a:cs typeface="Cambria"/>
              </a:rPr>
              <a:t>processes</a:t>
            </a:r>
            <a:r>
              <a:rPr dirty="0" sz="2100">
                <a:solidFill>
                  <a:srgbClr val="262626"/>
                </a:solidFill>
                <a:latin typeface="Cambria"/>
                <a:cs typeface="Cambria"/>
              </a:rPr>
              <a:t>	</a:t>
            </a:r>
            <a:r>
              <a:rPr dirty="0" sz="2100" spc="-25">
                <a:solidFill>
                  <a:srgbClr val="333333"/>
                </a:solidFill>
                <a:latin typeface="Cambria"/>
                <a:cs typeface="Cambria"/>
              </a:rPr>
              <a:t>at </a:t>
            </a:r>
            <a:r>
              <a:rPr dirty="0" sz="2050" spc="75">
                <a:solidFill>
                  <a:srgbClr val="1F1F1F"/>
                </a:solidFill>
                <a:latin typeface="Cambria"/>
                <a:cs typeface="Cambria"/>
              </a:rPr>
              <a:t>increasing</a:t>
            </a:r>
            <a:r>
              <a:rPr dirty="0" sz="2050" spc="145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dirty="0" sz="2050" spc="90">
                <a:solidFill>
                  <a:srgbClr val="232323"/>
                </a:solidFill>
                <a:latin typeface="Cambria"/>
                <a:cs typeface="Cambria"/>
              </a:rPr>
              <a:t>cross-</a:t>
            </a:r>
            <a:r>
              <a:rPr dirty="0" sz="2050" spc="100">
                <a:solidFill>
                  <a:srgbClr val="232323"/>
                </a:solidFill>
                <a:latin typeface="Cambria"/>
                <a:cs typeface="Cambria"/>
              </a:rPr>
              <a:t>departmental</a:t>
            </a:r>
            <a:r>
              <a:rPr dirty="0" sz="2050" spc="-11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dirty="0" sz="2050" spc="75">
                <a:solidFill>
                  <a:srgbClr val="212121"/>
                </a:solidFill>
                <a:latin typeface="Cambria"/>
                <a:cs typeface="Cambria"/>
              </a:rPr>
              <a:t>collaboration</a:t>
            </a:r>
            <a:r>
              <a:rPr dirty="0" sz="2050" spc="20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050" spc="75">
                <a:solidFill>
                  <a:srgbClr val="242424"/>
                </a:solidFill>
                <a:latin typeface="Cambria"/>
                <a:cs typeface="Cambria"/>
              </a:rPr>
              <a:t>will</a:t>
            </a:r>
            <a:r>
              <a:rPr dirty="0" sz="2050" spc="40">
                <a:solidFill>
                  <a:srgbClr val="242424"/>
                </a:solidFill>
                <a:latin typeface="Cambria"/>
                <a:cs typeface="Cambria"/>
              </a:rPr>
              <a:t> </a:t>
            </a:r>
            <a:r>
              <a:rPr dirty="0" sz="2050">
                <a:solidFill>
                  <a:srgbClr val="343434"/>
                </a:solidFill>
                <a:latin typeface="Cambria"/>
                <a:cs typeface="Cambria"/>
              </a:rPr>
              <a:t>be</a:t>
            </a:r>
            <a:r>
              <a:rPr dirty="0" sz="2050" spc="55">
                <a:solidFill>
                  <a:srgbClr val="343434"/>
                </a:solidFill>
                <a:latin typeface="Cambria"/>
                <a:cs typeface="Cambria"/>
              </a:rPr>
              <a:t> </a:t>
            </a:r>
            <a:r>
              <a:rPr dirty="0" sz="2050" spc="65">
                <a:solidFill>
                  <a:srgbClr val="232323"/>
                </a:solidFill>
                <a:latin typeface="Cambria"/>
                <a:cs typeface="Cambria"/>
              </a:rPr>
              <a:t>critical </a:t>
            </a:r>
            <a:r>
              <a:rPr dirty="0" sz="2100" spc="50">
                <a:solidFill>
                  <a:srgbClr val="181818"/>
                </a:solidFill>
                <a:latin typeface="Cambria"/>
                <a:cs typeface="Cambria"/>
              </a:rPr>
              <a:t>achieving</a:t>
            </a:r>
            <a:r>
              <a:rPr dirty="0" sz="2100" spc="220">
                <a:solidFill>
                  <a:srgbClr val="181818"/>
                </a:solidFill>
                <a:latin typeface="Cambria"/>
                <a:cs typeface="Cambria"/>
              </a:rPr>
              <a:t> </a:t>
            </a:r>
            <a:r>
              <a:rPr dirty="0" sz="2100" spc="55">
                <a:solidFill>
                  <a:srgbClr val="2A2A2A"/>
                </a:solidFill>
                <a:latin typeface="Cambria"/>
                <a:cs typeface="Cambria"/>
              </a:rPr>
              <a:t>our</a:t>
            </a:r>
            <a:r>
              <a:rPr dirty="0" sz="2100" spc="6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dirty="0" sz="2100">
                <a:solidFill>
                  <a:srgbClr val="282828"/>
                </a:solidFill>
                <a:latin typeface="Cambria"/>
                <a:cs typeface="Cambria"/>
              </a:rPr>
              <a:t>sales</a:t>
            </a:r>
            <a:r>
              <a:rPr dirty="0" sz="2100" spc="160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dirty="0" sz="2100">
                <a:solidFill>
                  <a:srgbClr val="2D2D2D"/>
                </a:solidFill>
                <a:latin typeface="Cambria"/>
                <a:cs typeface="Cambria"/>
              </a:rPr>
              <a:t>targets</a:t>
            </a:r>
            <a:r>
              <a:rPr dirty="0" sz="2100" spc="130">
                <a:solidFill>
                  <a:srgbClr val="2D2D2D"/>
                </a:solidFill>
                <a:latin typeface="Cambria"/>
                <a:cs typeface="Cambria"/>
              </a:rPr>
              <a:t> </a:t>
            </a:r>
            <a:r>
              <a:rPr dirty="0" sz="2100" spc="60">
                <a:solidFill>
                  <a:srgbClr val="262626"/>
                </a:solidFill>
                <a:latin typeface="Cambria"/>
                <a:cs typeface="Cambria"/>
              </a:rPr>
              <a:t>and</a:t>
            </a:r>
            <a:r>
              <a:rPr dirty="0" sz="2100" spc="125">
                <a:solidFill>
                  <a:srgbClr val="262626"/>
                </a:solidFill>
                <a:latin typeface="Cambria"/>
                <a:cs typeface="Cambria"/>
              </a:rPr>
              <a:t> </a:t>
            </a:r>
            <a:r>
              <a:rPr dirty="0" sz="2100" spc="65">
                <a:solidFill>
                  <a:srgbClr val="1F1F1F"/>
                </a:solidFill>
                <a:latin typeface="Cambria"/>
                <a:cs typeface="Cambria"/>
              </a:rPr>
              <a:t>improving</a:t>
            </a:r>
            <a:r>
              <a:rPr dirty="0" sz="2100" spc="25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dirty="0" sz="2100" spc="55">
                <a:solidFill>
                  <a:srgbClr val="1F1F1F"/>
                </a:solidFill>
                <a:latin typeface="Cambria"/>
                <a:cs typeface="Cambria"/>
              </a:rPr>
              <a:t>overall</a:t>
            </a:r>
            <a:r>
              <a:rPr dirty="0" sz="2100" spc="6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dirty="0" sz="2100" spc="45">
                <a:solidFill>
                  <a:srgbClr val="181818"/>
                </a:solidFill>
                <a:latin typeface="Cambria"/>
                <a:cs typeface="Cambria"/>
              </a:rPr>
              <a:t>performa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629751" y="9844"/>
            <a:ext cx="2145938" cy="7550156"/>
          </a:xfrm>
          <a:prstGeom prst="rect"/>
        </p:spPr>
      </p:pic>
      <p:sp>
        <p:nvSpPr>
          <p:cNvPr id="1048590" name="object 3" descr=""/>
          <p:cNvSpPr txBox="1"/>
          <p:nvPr/>
        </p:nvSpPr>
        <p:spPr>
          <a:xfrm>
            <a:off x="1221106" y="2432241"/>
            <a:ext cx="2489200" cy="653415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-300990" marL="313690">
              <a:lnSpc>
                <a:spcPts val="2455"/>
              </a:lnSpc>
              <a:spcBef>
                <a:spcPts val="130"/>
              </a:spcBef>
              <a:buClr>
                <a:srgbClr val="181818"/>
              </a:buClr>
              <a:buAutoNum type="arabicPeriod"/>
              <a:tabLst>
                <a:tab algn="l" pos="313690"/>
              </a:tabLst>
            </a:pPr>
            <a:r>
              <a:rPr dirty="0" sz="2150" spc="-95">
                <a:solidFill>
                  <a:srgbClr val="282828"/>
                </a:solidFill>
                <a:latin typeface="Trebuchet MS"/>
                <a:cs typeface="Trebuchet MS"/>
              </a:rPr>
              <a:t>Problem</a:t>
            </a:r>
            <a:r>
              <a:rPr dirty="0" sz="2150" spc="-35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dirty="0" sz="2150" spc="-105">
                <a:solidFill>
                  <a:srgbClr val="232323"/>
                </a:solidFill>
                <a:latin typeface="Trebuchet MS"/>
                <a:cs typeface="Trebuchet MS"/>
              </a:rPr>
              <a:t>Statement</a:t>
            </a:r>
            <a:endParaRPr sz="2150">
              <a:latin typeface="Trebuchet MS"/>
              <a:cs typeface="Trebuchet MS"/>
            </a:endParaRPr>
          </a:p>
          <a:p>
            <a:pPr indent="-291465" marL="313055">
              <a:lnSpc>
                <a:spcPts val="2455"/>
              </a:lnSpc>
              <a:buClr>
                <a:srgbClr val="1F1F1F"/>
              </a:buClr>
              <a:buAutoNum type="arabicPeriod"/>
              <a:tabLst>
                <a:tab algn="l" pos="313055"/>
              </a:tabLst>
            </a:pPr>
            <a:r>
              <a:rPr dirty="0" sz="2150" spc="-70">
                <a:solidFill>
                  <a:srgbClr val="282828"/>
                </a:solidFill>
                <a:latin typeface="Trebuchet MS"/>
                <a:cs typeface="Trebuchet MS"/>
              </a:rPr>
              <a:t>Project</a:t>
            </a:r>
            <a:r>
              <a:rPr dirty="0" sz="2150" spc="-65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dirty="0" sz="2150" spc="-10">
                <a:solidFill>
                  <a:srgbClr val="2B2B2B"/>
                </a:solidFill>
                <a:latin typeface="Trebuchet MS"/>
                <a:cs typeface="Trebuchet MS"/>
              </a:rPr>
              <a:t>Overview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048591" name="object 4"/>
          <p:cNvSpPr txBox="1">
            <a:spLocks noGrp="1"/>
          </p:cNvSpPr>
          <p:nvPr>
            <p:ph type="title"/>
          </p:nvPr>
        </p:nvSpPr>
        <p:spPr>
          <a:xfrm>
            <a:off x="1232754" y="3010562"/>
            <a:ext cx="1401445" cy="752474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50" spc="-170">
                <a:solidFill>
                  <a:srgbClr val="1F1F1F"/>
                </a:solidFill>
                <a:latin typeface="Trebuchet MS"/>
                <a:cs typeface="Trebuchet MS"/>
              </a:rPr>
              <a:t>3.</a:t>
            </a:r>
            <a:r>
              <a:rPr dirty="0" sz="2250" spc="-8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2250" spc="-155">
                <a:solidFill>
                  <a:srgbClr val="1C1C1C"/>
                </a:solidFill>
                <a:latin typeface="Trebuchet MS"/>
                <a:cs typeface="Trebuchet MS"/>
              </a:rPr>
              <a:t>End</a:t>
            </a:r>
            <a:r>
              <a:rPr dirty="0" sz="2250" spc="-35">
                <a:solidFill>
                  <a:srgbClr val="1C1C1C"/>
                </a:solidFill>
                <a:latin typeface="Trebuchet MS"/>
                <a:cs typeface="Trebuchet MS"/>
              </a:rPr>
              <a:t> </a:t>
            </a:r>
            <a:r>
              <a:rPr dirty="0" sz="2250" spc="-130">
                <a:latin typeface="Trebuchet MS"/>
                <a:cs typeface="Trebuchet MS"/>
              </a:rPr>
              <a:t>Users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1048592" name="object 5" descr=""/>
          <p:cNvSpPr txBox="1"/>
          <p:nvPr/>
        </p:nvSpPr>
        <p:spPr>
          <a:xfrm>
            <a:off x="1216158" y="3318179"/>
            <a:ext cx="3475990" cy="1540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-306705" marL="328295">
              <a:lnSpc>
                <a:spcPts val="2430"/>
              </a:lnSpc>
              <a:spcBef>
                <a:spcPts val="130"/>
              </a:spcBef>
              <a:buClr>
                <a:srgbClr val="0F0F0F"/>
              </a:buClr>
              <a:buAutoNum type="arabicPeriod"/>
              <a:tabLst>
                <a:tab algn="l" pos="328295"/>
              </a:tabLst>
            </a:pPr>
            <a:r>
              <a:rPr dirty="0" sz="2150" spc="-90">
                <a:solidFill>
                  <a:srgbClr val="2A2A2A"/>
                </a:solidFill>
                <a:latin typeface="Trebuchet MS"/>
                <a:cs typeface="Trebuchet MS"/>
              </a:rPr>
              <a:t>Our</a:t>
            </a:r>
            <a:r>
              <a:rPr dirty="0" sz="2150" spc="-70">
                <a:solidFill>
                  <a:srgbClr val="2A2A2A"/>
                </a:solidFill>
                <a:latin typeface="Trebuchet MS"/>
                <a:cs typeface="Trebuchet MS"/>
              </a:rPr>
              <a:t> </a:t>
            </a:r>
            <a:r>
              <a:rPr dirty="0" sz="2150" spc="-90">
                <a:solidFill>
                  <a:srgbClr val="2F2F2F"/>
                </a:solidFill>
                <a:latin typeface="Trebuchet MS"/>
                <a:cs typeface="Trebuchet MS"/>
              </a:rPr>
              <a:t>Solution</a:t>
            </a:r>
            <a:r>
              <a:rPr dirty="0" sz="2150" spc="5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dirty="0" sz="2150" spc="-105">
                <a:solidFill>
                  <a:srgbClr val="1F1F1F"/>
                </a:solidFill>
                <a:latin typeface="Trebuchet MS"/>
                <a:cs typeface="Trebuchet MS"/>
              </a:rPr>
              <a:t>And</a:t>
            </a:r>
            <a:r>
              <a:rPr dirty="0" sz="2150" spc="-55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2150" spc="-90">
                <a:solidFill>
                  <a:srgbClr val="212121"/>
                </a:solidFill>
                <a:latin typeface="Trebuchet MS"/>
                <a:cs typeface="Trebuchet MS"/>
              </a:rPr>
              <a:t>Proportion</a:t>
            </a:r>
            <a:endParaRPr sz="2150">
              <a:latin typeface="Trebuchet MS"/>
              <a:cs typeface="Trebuchet MS"/>
            </a:endParaRPr>
          </a:p>
          <a:p>
            <a:pPr indent="-291465" marL="318135">
              <a:lnSpc>
                <a:spcPts val="2355"/>
              </a:lnSpc>
              <a:buClr>
                <a:srgbClr val="181818"/>
              </a:buClr>
              <a:buAutoNum type="arabicPeriod"/>
              <a:tabLst>
                <a:tab algn="l" pos="318135"/>
              </a:tabLst>
            </a:pPr>
            <a:r>
              <a:rPr dirty="0" sz="2200" spc="-114">
                <a:solidFill>
                  <a:srgbClr val="282828"/>
                </a:solidFill>
                <a:latin typeface="Trebuchet MS"/>
                <a:cs typeface="Trebuchet MS"/>
              </a:rPr>
              <a:t>Dataset</a:t>
            </a:r>
            <a:r>
              <a:rPr dirty="0" sz="2200" spc="-25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dirty="0" sz="2200" spc="-45">
                <a:solidFill>
                  <a:srgbClr val="212121"/>
                </a:solidFill>
                <a:latin typeface="Trebuchet MS"/>
                <a:cs typeface="Trebuchet MS"/>
              </a:rPr>
              <a:t>Description</a:t>
            </a:r>
            <a:endParaRPr sz="2200">
              <a:latin typeface="Trebuchet MS"/>
              <a:cs typeface="Trebuchet MS"/>
            </a:endParaRPr>
          </a:p>
          <a:p>
            <a:pPr indent="-302895" marL="325755">
              <a:lnSpc>
                <a:spcPts val="2295"/>
              </a:lnSpc>
              <a:buClr>
                <a:srgbClr val="1F1F1F"/>
              </a:buClr>
              <a:buAutoNum type="arabicPeriod"/>
              <a:tabLst>
                <a:tab algn="l" pos="325755"/>
              </a:tabLst>
            </a:pPr>
            <a:r>
              <a:rPr dirty="0" sz="2150" spc="-85">
                <a:solidFill>
                  <a:srgbClr val="262626"/>
                </a:solidFill>
                <a:latin typeface="Trebuchet MS"/>
                <a:cs typeface="Trebuchet MS"/>
              </a:rPr>
              <a:t>Modelling</a:t>
            </a:r>
            <a:r>
              <a:rPr dirty="0" sz="2150" spc="-3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150" spc="-10">
                <a:solidFill>
                  <a:srgbClr val="232323"/>
                </a:solidFill>
                <a:latin typeface="Trebuchet MS"/>
                <a:cs typeface="Trebuchet MS"/>
              </a:rPr>
              <a:t>Approach</a:t>
            </a:r>
            <a:endParaRPr sz="2150">
              <a:latin typeface="Trebuchet MS"/>
              <a:cs typeface="Trebuchet MS"/>
            </a:endParaRPr>
          </a:p>
          <a:p>
            <a:pPr indent="-303530" marL="326390">
              <a:lnSpc>
                <a:spcPts val="2330"/>
              </a:lnSpc>
              <a:buAutoNum type="arabicPeriod"/>
              <a:tabLst>
                <a:tab algn="l" pos="326390"/>
              </a:tabLst>
            </a:pPr>
            <a:r>
              <a:rPr dirty="0" sz="2200" spc="-105">
                <a:solidFill>
                  <a:srgbClr val="1F1F1F"/>
                </a:solidFill>
                <a:latin typeface="Trebuchet MS"/>
                <a:cs typeface="Trebuchet MS"/>
              </a:rPr>
              <a:t>Results</a:t>
            </a:r>
            <a:r>
              <a:rPr dirty="0" sz="2200" spc="-2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2200" spc="-170">
                <a:solidFill>
                  <a:srgbClr val="1D1D1D"/>
                </a:solidFill>
                <a:latin typeface="Trebuchet MS"/>
                <a:cs typeface="Trebuchet MS"/>
              </a:rPr>
              <a:t>And</a:t>
            </a:r>
            <a:r>
              <a:rPr dirty="0" sz="2200" spc="-4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dirty="0" sz="2200" spc="-30">
                <a:solidFill>
                  <a:srgbClr val="212121"/>
                </a:solidFill>
                <a:latin typeface="Trebuchet MS"/>
                <a:cs typeface="Trebuchet MS"/>
              </a:rPr>
              <a:t>Description</a:t>
            </a:r>
            <a:endParaRPr sz="2200">
              <a:latin typeface="Trebuchet MS"/>
              <a:cs typeface="Trebuchet MS"/>
            </a:endParaRPr>
          </a:p>
          <a:p>
            <a:pPr indent="-305435" marL="318135">
              <a:lnSpc>
                <a:spcPts val="2485"/>
              </a:lnSpc>
              <a:buClr>
                <a:srgbClr val="0F0F0F"/>
              </a:buClr>
              <a:buAutoNum type="arabicPeriod"/>
              <a:tabLst>
                <a:tab algn="l" pos="318135"/>
              </a:tabLst>
            </a:pPr>
            <a:r>
              <a:rPr dirty="0" sz="2200" spc="-40">
                <a:solidFill>
                  <a:srgbClr val="232323"/>
                </a:solidFill>
                <a:latin typeface="Trebuchet MS"/>
                <a:cs typeface="Trebuchet MS"/>
              </a:rPr>
              <a:t>Conclusion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649436" y="0"/>
            <a:ext cx="2126250" cy="7550156"/>
          </a:xfrm>
          <a:prstGeom prst="rect"/>
        </p:spPr>
      </p:pic>
      <p:sp>
        <p:nvSpPr>
          <p:cNvPr id="1048597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798412" vert="horz" wrap="square">
            <a:spAutoFit/>
          </a:bodyPr>
          <a:p>
            <a:pPr algn="ctr" marL="1035685">
              <a:lnSpc>
                <a:spcPts val="4785"/>
              </a:lnSpc>
              <a:spcBef>
                <a:spcPts val="114"/>
              </a:spcBef>
            </a:pPr>
            <a:r>
              <a:rPr dirty="0" sz="4100" spc="-35">
                <a:solidFill>
                  <a:srgbClr val="8C050C"/>
                </a:solidFill>
                <a:latin typeface="Arial MT"/>
                <a:cs typeface="Arial MT"/>
              </a:rPr>
              <a:t>Sales</a:t>
            </a:r>
            <a:r>
              <a:rPr dirty="0" sz="4100" spc="-250">
                <a:solidFill>
                  <a:srgbClr val="8C050C"/>
                </a:solidFill>
                <a:latin typeface="Arial MT"/>
                <a:cs typeface="Arial MT"/>
              </a:rPr>
              <a:t> </a:t>
            </a:r>
            <a:r>
              <a:rPr dirty="0" sz="4100" spc="-85">
                <a:solidFill>
                  <a:srgbClr val="B10813"/>
                </a:solidFill>
                <a:latin typeface="Arial MT"/>
                <a:cs typeface="Arial MT"/>
              </a:rPr>
              <a:t>Department</a:t>
            </a:r>
            <a:r>
              <a:rPr dirty="0" sz="4100" spc="-20">
                <a:solidFill>
                  <a:srgbClr val="B10813"/>
                </a:solidFill>
                <a:latin typeface="Arial MT"/>
                <a:cs typeface="Arial MT"/>
              </a:rPr>
              <a:t> </a:t>
            </a:r>
            <a:r>
              <a:rPr dirty="0" sz="4100" spc="-35">
                <a:solidFill>
                  <a:srgbClr val="AE0501"/>
                </a:solidFill>
                <a:latin typeface="Arial MT"/>
                <a:cs typeface="Arial MT"/>
              </a:rPr>
              <a:t>Wise</a:t>
            </a:r>
            <a:r>
              <a:rPr dirty="0" sz="4100" spc="-210">
                <a:solidFill>
                  <a:srgbClr val="AE0501"/>
                </a:solidFill>
                <a:latin typeface="Arial MT"/>
                <a:cs typeface="Arial MT"/>
              </a:rPr>
              <a:t> </a:t>
            </a:r>
            <a:r>
              <a:rPr dirty="0" sz="4100" spc="-20">
                <a:solidFill>
                  <a:srgbClr val="970F11"/>
                </a:solidFill>
                <a:latin typeface="Arial MT"/>
                <a:cs typeface="Arial MT"/>
              </a:rPr>
              <a:t>sala</a:t>
            </a:r>
            <a:endParaRPr sz="4100">
              <a:latin typeface="Arial MT"/>
              <a:cs typeface="Arial MT"/>
            </a:endParaRPr>
          </a:p>
          <a:p>
            <a:pPr algn="ctr" marL="1278890">
              <a:lnSpc>
                <a:spcPts val="4785"/>
              </a:lnSpc>
            </a:pPr>
            <a:r>
              <a:rPr dirty="0" sz="4100" spc="-10">
                <a:solidFill>
                  <a:srgbClr val="A70315"/>
                </a:solidFill>
                <a:latin typeface="Arial MT"/>
                <a:cs typeface="Arial MT"/>
              </a:rPr>
              <a:t>calculation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649436" y="0"/>
            <a:ext cx="2254219" cy="7550156"/>
          </a:xfrm>
          <a:prstGeom prst="rect"/>
        </p:spPr>
      </p:pic>
      <p:sp>
        <p:nvSpPr>
          <p:cNvPr id="1048598" name="object 3"/>
          <p:cNvSpPr txBox="1">
            <a:spLocks noGrp="1"/>
          </p:cNvSpPr>
          <p:nvPr>
            <p:ph type="title"/>
          </p:nvPr>
        </p:nvSpPr>
        <p:spPr>
          <a:xfrm>
            <a:off x="1305994" y="2347339"/>
            <a:ext cx="7459980" cy="1538604"/>
          </a:xfrm>
          <a:prstGeom prst="rect"/>
        </p:spPr>
        <p:txBody>
          <a:bodyPr bIns="0" lIns="0" rIns="0" rtlCol="0" tIns="59054" vert="horz" wrap="square">
            <a:spAutoFit/>
          </a:bodyPr>
          <a:p>
            <a:pPr indent="3810" marL="12700" marR="5080">
              <a:lnSpc>
                <a:spcPts val="2330"/>
              </a:lnSpc>
              <a:spcBef>
                <a:spcPts val="464"/>
              </a:spcBef>
            </a:pPr>
            <a:r>
              <a:rPr dirty="0" sz="2200" spc="-190">
                <a:solidFill>
                  <a:srgbClr val="2D2D2D"/>
                </a:solidFill>
                <a:latin typeface="Arial MT"/>
                <a:cs typeface="Arial MT"/>
              </a:rPr>
              <a:t>The</a:t>
            </a:r>
            <a:r>
              <a:rPr dirty="0" sz="2200" spc="1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200" spc="-75">
                <a:solidFill>
                  <a:srgbClr val="1C1C1C"/>
                </a:solidFill>
                <a:latin typeface="Arial MT"/>
                <a:cs typeface="Arial MT"/>
              </a:rPr>
              <a:t>aim</a:t>
            </a:r>
            <a:r>
              <a:rPr dirty="0" sz="2200" spc="-8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62626"/>
                </a:solidFill>
                <a:latin typeface="Arial MT"/>
                <a:cs typeface="Arial MT"/>
              </a:rPr>
              <a:t>of</a:t>
            </a:r>
            <a:r>
              <a:rPr dirty="0" sz="2200" spc="-14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2200" spc="-190">
                <a:solidFill>
                  <a:srgbClr val="2F2F2F"/>
                </a:solidFill>
                <a:latin typeface="Arial MT"/>
                <a:cs typeface="Arial MT"/>
              </a:rPr>
              <a:t>a</a:t>
            </a:r>
            <a:r>
              <a:rPr dirty="0" sz="2200" spc="-6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2200" spc="-225">
                <a:solidFill>
                  <a:srgbClr val="282828"/>
                </a:solidFill>
                <a:latin typeface="Arial MT"/>
                <a:cs typeface="Arial MT"/>
              </a:rPr>
              <a:t>"Sales</a:t>
            </a:r>
            <a:r>
              <a:rPr dirty="0" sz="2200" spc="7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2200" spc="-95">
                <a:solidFill>
                  <a:srgbClr val="212121"/>
                </a:solidFill>
                <a:latin typeface="Arial MT"/>
                <a:cs typeface="Arial MT"/>
              </a:rPr>
              <a:t>Department</a:t>
            </a:r>
            <a:r>
              <a:rPr dirty="0" sz="2200" spc="204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200" spc="-180">
                <a:solidFill>
                  <a:srgbClr val="282828"/>
                </a:solidFill>
                <a:latin typeface="Arial MT"/>
                <a:cs typeface="Arial MT"/>
              </a:rPr>
              <a:t>Wise”</a:t>
            </a:r>
            <a:r>
              <a:rPr dirty="0" sz="2200" spc="2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2200" spc="-155">
                <a:solidFill>
                  <a:srgbClr val="242424"/>
                </a:solidFill>
                <a:latin typeface="Arial MT"/>
                <a:cs typeface="Arial MT"/>
              </a:rPr>
              <a:t>analysis</a:t>
            </a:r>
            <a:r>
              <a:rPr dirty="0" sz="2200" spc="-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A2A2A"/>
                </a:solidFill>
                <a:latin typeface="Arial MT"/>
                <a:cs typeface="Arial MT"/>
              </a:rPr>
              <a:t>is</a:t>
            </a:r>
            <a:r>
              <a:rPr dirty="0" sz="2200" spc="2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82828"/>
                </a:solidFill>
                <a:latin typeface="Arial MT"/>
                <a:cs typeface="Arial MT"/>
              </a:rPr>
              <a:t>to</a:t>
            </a:r>
            <a:r>
              <a:rPr dirty="0" sz="2200" spc="-9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2200" spc="-85">
                <a:solidFill>
                  <a:srgbClr val="212121"/>
                </a:solidFill>
                <a:latin typeface="Arial MT"/>
                <a:cs typeface="Arial MT"/>
              </a:rPr>
              <a:t>evaluate</a:t>
            </a:r>
            <a:r>
              <a:rPr dirty="0" sz="2200" spc="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161616"/>
                </a:solidFill>
                <a:latin typeface="Arial MT"/>
                <a:cs typeface="Arial MT"/>
              </a:rPr>
              <a:t>and </a:t>
            </a:r>
            <a:r>
              <a:rPr dirty="0" sz="2200">
                <a:solidFill>
                  <a:srgbClr val="2D2D2D"/>
                </a:solidFill>
                <a:latin typeface="Arial MT"/>
                <a:cs typeface="Arial MT"/>
              </a:rPr>
              <a:t>the</a:t>
            </a:r>
            <a:r>
              <a:rPr dirty="0" sz="2200" spc="-15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200" spc="-100">
                <a:solidFill>
                  <a:srgbClr val="262626"/>
                </a:solidFill>
                <a:latin typeface="Arial MT"/>
                <a:cs typeface="Arial MT"/>
              </a:rPr>
              <a:t>performance</a:t>
            </a:r>
            <a:r>
              <a:rPr dirty="0" sz="2200" spc="-5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313131"/>
                </a:solidFill>
                <a:latin typeface="Arial MT"/>
                <a:cs typeface="Arial MT"/>
              </a:rPr>
              <a:t>of</a:t>
            </a:r>
            <a:r>
              <a:rPr dirty="0" sz="2200" spc="-15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2200" spc="-45">
                <a:solidFill>
                  <a:srgbClr val="1C1C1C"/>
                </a:solidFill>
                <a:latin typeface="Arial MT"/>
                <a:cs typeface="Arial MT"/>
              </a:rPr>
              <a:t>individual</a:t>
            </a:r>
            <a:r>
              <a:rPr dirty="0" sz="2200" spc="-11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2200" spc="-165">
                <a:solidFill>
                  <a:srgbClr val="282828"/>
                </a:solidFill>
                <a:latin typeface="Arial MT"/>
                <a:cs typeface="Arial MT"/>
              </a:rPr>
              <a:t>sales</a:t>
            </a:r>
            <a:r>
              <a:rPr dirty="0" sz="2200" spc="1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2200" spc="-100">
                <a:latin typeface="Arial MT"/>
                <a:cs typeface="Arial MT"/>
              </a:rPr>
              <a:t>departments</a:t>
            </a:r>
            <a:r>
              <a:rPr dirty="0" sz="2200" spc="75"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181818"/>
                </a:solidFill>
                <a:latin typeface="Arial MT"/>
                <a:cs typeface="Arial MT"/>
              </a:rPr>
              <a:t>within</a:t>
            </a:r>
            <a:r>
              <a:rPr dirty="0" sz="2200" spc="-5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2200" spc="-204">
                <a:solidFill>
                  <a:srgbClr val="2F2F2F"/>
                </a:solidFill>
                <a:latin typeface="Arial MT"/>
                <a:cs typeface="Arial MT"/>
              </a:rPr>
              <a:t>an</a:t>
            </a:r>
            <a:r>
              <a:rPr dirty="0" sz="2200" spc="25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2200" spc="-20">
                <a:solidFill>
                  <a:srgbClr val="2A2A2A"/>
                </a:solidFill>
                <a:latin typeface="Arial MT"/>
                <a:cs typeface="Arial MT"/>
              </a:rPr>
              <a:t>organi </a:t>
            </a:r>
            <a:r>
              <a:rPr dirty="0" sz="2200" spc="-155">
                <a:solidFill>
                  <a:srgbClr val="363636"/>
                </a:solidFill>
                <a:latin typeface="Arial MT"/>
                <a:cs typeface="Arial MT"/>
              </a:rPr>
              <a:t>This</a:t>
            </a:r>
            <a:r>
              <a:rPr dirty="0" sz="2200" spc="-6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2200" spc="-105">
                <a:solidFill>
                  <a:srgbClr val="2B2B2B"/>
                </a:solidFill>
                <a:latin typeface="Arial MT"/>
                <a:cs typeface="Arial MT"/>
              </a:rPr>
              <a:t>involves</a:t>
            </a:r>
            <a:r>
              <a:rPr dirty="0" sz="2200" spc="-5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2200" spc="-114">
                <a:solidFill>
                  <a:srgbClr val="2A2A2A"/>
                </a:solidFill>
                <a:latin typeface="Arial MT"/>
                <a:cs typeface="Arial MT"/>
              </a:rPr>
              <a:t>examining</a:t>
            </a:r>
            <a:r>
              <a:rPr dirty="0" sz="2200" spc="-4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200" spc="-155">
                <a:solidFill>
                  <a:srgbClr val="2D2D2D"/>
                </a:solidFill>
                <a:latin typeface="Arial MT"/>
                <a:cs typeface="Arial MT"/>
              </a:rPr>
              <a:t>each</a:t>
            </a:r>
            <a:r>
              <a:rPr dirty="0" sz="2200" spc="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200" spc="-65">
                <a:solidFill>
                  <a:srgbClr val="1F1F1F"/>
                </a:solidFill>
                <a:latin typeface="Arial MT"/>
                <a:cs typeface="Arial MT"/>
              </a:rPr>
              <a:t>department's</a:t>
            </a:r>
            <a:r>
              <a:rPr dirty="0" sz="2200" spc="-1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200" spc="-65">
                <a:solidFill>
                  <a:srgbClr val="2D2D2D"/>
                </a:solidFill>
                <a:latin typeface="Arial MT"/>
                <a:cs typeface="Arial MT"/>
              </a:rPr>
              <a:t>specific</a:t>
            </a:r>
            <a:r>
              <a:rPr dirty="0" sz="2200" spc="1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200" spc="-35">
                <a:solidFill>
                  <a:srgbClr val="2A2A2A"/>
                </a:solidFill>
                <a:latin typeface="Arial MT"/>
                <a:cs typeface="Arial MT"/>
              </a:rPr>
              <a:t>metrics,</a:t>
            </a:r>
            <a:r>
              <a:rPr dirty="0" sz="2200" spc="1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1F1F1F"/>
                </a:solidFill>
                <a:latin typeface="Arial MT"/>
                <a:cs typeface="Arial MT"/>
              </a:rPr>
              <a:t>strat </a:t>
            </a:r>
            <a:r>
              <a:rPr dirty="0" sz="2200" spc="-114">
                <a:latin typeface="Arial MT"/>
                <a:cs typeface="Arial MT"/>
              </a:rPr>
              <a:t>challenges</a:t>
            </a:r>
            <a:r>
              <a:rPr dirty="0" sz="2200" spc="-40"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313131"/>
                </a:solidFill>
                <a:latin typeface="Arial MT"/>
                <a:cs typeface="Arial MT"/>
              </a:rPr>
              <a:t>to</a:t>
            </a:r>
            <a:r>
              <a:rPr dirty="0" sz="2200" spc="-15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2200" spc="-80">
                <a:solidFill>
                  <a:srgbClr val="2A2A2A"/>
                </a:solidFill>
                <a:latin typeface="Arial MT"/>
                <a:cs typeface="Arial MT"/>
              </a:rPr>
              <a:t>improve</a:t>
            </a:r>
            <a:r>
              <a:rPr dirty="0" sz="2200" spc="-2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200" spc="-55">
                <a:solidFill>
                  <a:srgbClr val="2D2D2D"/>
                </a:solidFill>
                <a:latin typeface="Arial MT"/>
                <a:cs typeface="Arial MT"/>
              </a:rPr>
              <a:t>overall</a:t>
            </a:r>
            <a:r>
              <a:rPr dirty="0" sz="2200" spc="-8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200" spc="-35">
                <a:solidFill>
                  <a:srgbClr val="262626"/>
                </a:solidFill>
                <a:latin typeface="Arial MT"/>
                <a:cs typeface="Arial MT"/>
              </a:rPr>
              <a:t>efficiency</a:t>
            </a:r>
            <a:r>
              <a:rPr dirty="0" sz="2200" spc="9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2200" spc="-190">
                <a:solidFill>
                  <a:srgbClr val="1F1F1F"/>
                </a:solidFill>
                <a:latin typeface="Arial MT"/>
                <a:cs typeface="Arial MT"/>
              </a:rPr>
              <a:t>and</a:t>
            </a:r>
            <a:r>
              <a:rPr dirty="0" sz="2200" spc="2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111111"/>
                </a:solidFill>
                <a:latin typeface="Arial MT"/>
                <a:cs typeface="Arial MT"/>
              </a:rPr>
              <a:t>effectiveness.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639593" y="0"/>
            <a:ext cx="2136094" cy="7550156"/>
          </a:xfrm>
          <a:prstGeom prst="rect"/>
        </p:spPr>
      </p:pic>
      <p:sp>
        <p:nvSpPr>
          <p:cNvPr id="1048599" name="object 3"/>
          <p:cNvSpPr txBox="1">
            <a:spLocks noGrp="1"/>
          </p:cNvSpPr>
          <p:nvPr>
            <p:ph type="title"/>
          </p:nvPr>
        </p:nvSpPr>
        <p:spPr>
          <a:xfrm>
            <a:off x="1225682" y="2347339"/>
            <a:ext cx="7771130" cy="2188933"/>
          </a:xfrm>
          <a:prstGeom prst="rect"/>
        </p:spPr>
        <p:txBody>
          <a:bodyPr bIns="0" lIns="0" rIns="0" rtlCol="0" tIns="413473" vert="horz" wrap="square">
            <a:spAutoFit/>
          </a:bodyPr>
          <a:p>
            <a:pPr indent="4445" marL="12700" marR="5080">
              <a:lnSpc>
                <a:spcPts val="2330"/>
              </a:lnSpc>
              <a:spcBef>
                <a:spcPts val="320"/>
              </a:spcBef>
            </a:pPr>
            <a:r>
              <a:rPr dirty="0">
                <a:solidFill>
                  <a:srgbClr val="2D2D2D"/>
                </a:solidFill>
              </a:rPr>
              <a:t>The</a:t>
            </a:r>
            <a:r>
              <a:rPr dirty="0" spc="160">
                <a:solidFill>
                  <a:srgbClr val="2D2D2D"/>
                </a:solidFill>
              </a:rPr>
              <a:t> </a:t>
            </a:r>
            <a:r>
              <a:rPr dirty="0">
                <a:solidFill>
                  <a:srgbClr val="1D1D1D"/>
                </a:solidFill>
              </a:rPr>
              <a:t>inconsistent</a:t>
            </a:r>
            <a:r>
              <a:rPr dirty="0" spc="500">
                <a:solidFill>
                  <a:srgbClr val="1D1D1D"/>
                </a:solidFill>
              </a:rPr>
              <a:t> </a:t>
            </a:r>
            <a:r>
              <a:rPr dirty="0">
                <a:solidFill>
                  <a:srgbClr val="262626"/>
                </a:solidFill>
              </a:rPr>
              <a:t>performance</a:t>
            </a:r>
            <a:r>
              <a:rPr dirty="0" spc="350">
                <a:solidFill>
                  <a:srgbClr val="262626"/>
                </a:solidFill>
              </a:rPr>
              <a:t> </a:t>
            </a:r>
            <a:r>
              <a:rPr dirty="0">
                <a:solidFill>
                  <a:srgbClr val="2F2F2F"/>
                </a:solidFill>
              </a:rPr>
              <a:t>across</a:t>
            </a:r>
            <a:r>
              <a:rPr dirty="0" spc="114">
                <a:solidFill>
                  <a:srgbClr val="2F2F2F"/>
                </a:solidFill>
              </a:rPr>
              <a:t> </a:t>
            </a:r>
            <a:r>
              <a:rPr dirty="0">
                <a:solidFill>
                  <a:srgbClr val="2A2A2A"/>
                </a:solidFill>
              </a:rPr>
              <a:t>sales</a:t>
            </a:r>
            <a:r>
              <a:rPr dirty="0" spc="150">
                <a:solidFill>
                  <a:srgbClr val="2A2A2A"/>
                </a:solidFill>
              </a:rPr>
              <a:t> </a:t>
            </a:r>
            <a:r>
              <a:rPr dirty="0" spc="75">
                <a:solidFill>
                  <a:srgbClr val="1C1C1C"/>
                </a:solidFill>
              </a:rPr>
              <a:t>departments</a:t>
            </a:r>
            <a:r>
              <a:rPr dirty="0" spc="275">
                <a:solidFill>
                  <a:srgbClr val="1C1C1C"/>
                </a:solidFill>
              </a:rPr>
              <a:t> </a:t>
            </a:r>
            <a:r>
              <a:rPr dirty="0">
                <a:solidFill>
                  <a:srgbClr val="212121"/>
                </a:solidFill>
              </a:rPr>
              <a:t>is</a:t>
            </a:r>
            <a:r>
              <a:rPr dirty="0" spc="-30">
                <a:solidFill>
                  <a:srgbClr val="212121"/>
                </a:solidFill>
              </a:rPr>
              <a:t> </a:t>
            </a:r>
            <a:r>
              <a:rPr dirty="0">
                <a:solidFill>
                  <a:srgbClr val="1D1D1D"/>
                </a:solidFill>
              </a:rPr>
              <a:t>leading</a:t>
            </a:r>
            <a:r>
              <a:rPr dirty="0" spc="250">
                <a:solidFill>
                  <a:srgbClr val="1D1D1D"/>
                </a:solidFill>
              </a:rPr>
              <a:t> </a:t>
            </a:r>
            <a:r>
              <a:rPr dirty="0" spc="60">
                <a:solidFill>
                  <a:srgbClr val="282828"/>
                </a:solidFill>
              </a:rPr>
              <a:t>to </a:t>
            </a:r>
            <a:r>
              <a:rPr dirty="0" sz="2000" spc="80">
                <a:solidFill>
                  <a:srgbClr val="212121"/>
                </a:solidFill>
              </a:rPr>
              <a:t>suboptimal</a:t>
            </a:r>
            <a:r>
              <a:rPr dirty="0" sz="2000" spc="165">
                <a:solidFill>
                  <a:srgbClr val="212121"/>
                </a:solidFill>
              </a:rPr>
              <a:t> </a:t>
            </a:r>
            <a:r>
              <a:rPr dirty="0" sz="2000">
                <a:solidFill>
                  <a:srgbClr val="282828"/>
                </a:solidFill>
              </a:rPr>
              <a:t>overall</a:t>
            </a:r>
            <a:r>
              <a:rPr dirty="0" sz="2000" spc="145">
                <a:solidFill>
                  <a:srgbClr val="282828"/>
                </a:solidFill>
              </a:rPr>
              <a:t> </a:t>
            </a:r>
            <a:r>
              <a:rPr dirty="0" sz="2000" spc="90">
                <a:solidFill>
                  <a:srgbClr val="212121"/>
                </a:solidFill>
              </a:rPr>
              <a:t>organizational</a:t>
            </a:r>
            <a:r>
              <a:rPr dirty="0" sz="2000" spc="40">
                <a:solidFill>
                  <a:srgbClr val="212121"/>
                </a:solidFill>
              </a:rPr>
              <a:t> </a:t>
            </a:r>
            <a:r>
              <a:rPr dirty="0" sz="2000" spc="65">
                <a:solidFill>
                  <a:srgbClr val="242424"/>
                </a:solidFill>
              </a:rPr>
              <a:t>performance</a:t>
            </a:r>
            <a:r>
              <a:rPr dirty="0" sz="2000" spc="254">
                <a:solidFill>
                  <a:srgbClr val="242424"/>
                </a:solidFill>
              </a:rPr>
              <a:t> </a:t>
            </a:r>
            <a:r>
              <a:rPr dirty="0" sz="2000" spc="65">
                <a:solidFill>
                  <a:srgbClr val="333333"/>
                </a:solidFill>
              </a:rPr>
              <a:t>and</a:t>
            </a:r>
            <a:r>
              <a:rPr dirty="0" sz="2000" spc="100">
                <a:solidFill>
                  <a:srgbClr val="333333"/>
                </a:solidFill>
              </a:rPr>
              <a:t> </a:t>
            </a:r>
            <a:r>
              <a:rPr dirty="0" sz="2000" spc="80">
                <a:solidFill>
                  <a:srgbClr val="242424"/>
                </a:solidFill>
              </a:rPr>
              <a:t>customer</a:t>
            </a:r>
            <a:r>
              <a:rPr dirty="0" sz="2000" spc="114">
                <a:solidFill>
                  <a:srgbClr val="242424"/>
                </a:solidFill>
              </a:rPr>
              <a:t> </a:t>
            </a:r>
            <a:r>
              <a:rPr dirty="0" sz="2000" spc="55">
                <a:solidFill>
                  <a:srgbClr val="333333"/>
                </a:solidFill>
              </a:rPr>
              <a:t>experi§ </a:t>
            </a:r>
            <a:r>
              <a:rPr dirty="0">
                <a:solidFill>
                  <a:srgbClr val="1A1A1A"/>
                </a:solidFill>
              </a:rPr>
              <a:t>Specifically,</a:t>
            </a:r>
            <a:r>
              <a:rPr dirty="0" spc="130">
                <a:solidFill>
                  <a:srgbClr val="1A1A1A"/>
                </a:solidFill>
              </a:rPr>
              <a:t> </a:t>
            </a:r>
            <a:r>
              <a:rPr dirty="0"/>
              <a:t>some</a:t>
            </a:r>
            <a:r>
              <a:rPr dirty="0" spc="45"/>
              <a:t> </a:t>
            </a:r>
            <a:r>
              <a:rPr dirty="0" spc="75">
                <a:solidFill>
                  <a:srgbClr val="2A2A2A"/>
                </a:solidFill>
              </a:rPr>
              <a:t>departments</a:t>
            </a:r>
            <a:r>
              <a:rPr dirty="0" spc="90">
                <a:solidFill>
                  <a:srgbClr val="2A2A2A"/>
                </a:solidFill>
              </a:rPr>
              <a:t> </a:t>
            </a:r>
            <a:r>
              <a:rPr dirty="0" spc="60">
                <a:solidFill>
                  <a:srgbClr val="2A2A2A"/>
                </a:solidFill>
              </a:rPr>
              <a:t>are</a:t>
            </a:r>
            <a:r>
              <a:rPr dirty="0" spc="-20">
                <a:solidFill>
                  <a:srgbClr val="2A2A2A"/>
                </a:solidFill>
              </a:rPr>
              <a:t> </a:t>
            </a:r>
            <a:r>
              <a:rPr dirty="0" spc="70"/>
              <a:t>underperforming</a:t>
            </a:r>
            <a:r>
              <a:rPr dirty="0" spc="10"/>
              <a:t> </a:t>
            </a:r>
            <a:r>
              <a:rPr dirty="0" spc="50"/>
              <a:t>compared</a:t>
            </a:r>
            <a:r>
              <a:rPr dirty="0" spc="120"/>
              <a:t> </a:t>
            </a:r>
            <a:r>
              <a:rPr dirty="0">
                <a:solidFill>
                  <a:srgbClr val="181818"/>
                </a:solidFill>
              </a:rPr>
              <a:t>to</a:t>
            </a:r>
            <a:r>
              <a:rPr dirty="0" spc="-5">
                <a:solidFill>
                  <a:srgbClr val="181818"/>
                </a:solidFill>
              </a:rPr>
              <a:t> </a:t>
            </a:r>
            <a:r>
              <a:rPr dirty="0" spc="-25">
                <a:solidFill>
                  <a:srgbClr val="383838"/>
                </a:solidFill>
              </a:rPr>
              <a:t>the </a:t>
            </a:r>
            <a:r>
              <a:rPr dirty="0"/>
              <a:t>targets,</a:t>
            </a:r>
            <a:r>
              <a:rPr dirty="0" spc="105"/>
              <a:t> </a:t>
            </a:r>
            <a:r>
              <a:rPr dirty="0">
                <a:solidFill>
                  <a:srgbClr val="181818"/>
                </a:solidFill>
              </a:rPr>
              <a:t>while</a:t>
            </a:r>
            <a:r>
              <a:rPr dirty="0" spc="80">
                <a:solidFill>
                  <a:srgbClr val="181818"/>
                </a:solidFill>
              </a:rPr>
              <a:t> </a:t>
            </a:r>
            <a:r>
              <a:rPr dirty="0" spc="70">
                <a:solidFill>
                  <a:srgbClr val="1C1C1C"/>
                </a:solidFill>
              </a:rPr>
              <a:t>others</a:t>
            </a:r>
            <a:r>
              <a:rPr dirty="0" spc="40">
                <a:solidFill>
                  <a:srgbClr val="1C1C1C"/>
                </a:solidFill>
              </a:rPr>
              <a:t> </a:t>
            </a:r>
            <a:r>
              <a:rPr dirty="0" spc="60">
                <a:solidFill>
                  <a:srgbClr val="282828"/>
                </a:solidFill>
              </a:rPr>
              <a:t>are</a:t>
            </a:r>
            <a:r>
              <a:rPr dirty="0" spc="30">
                <a:solidFill>
                  <a:srgbClr val="282828"/>
                </a:solidFill>
              </a:rPr>
              <a:t> </a:t>
            </a:r>
            <a:r>
              <a:rPr dirty="0">
                <a:solidFill>
                  <a:srgbClr val="242424"/>
                </a:solidFill>
              </a:rPr>
              <a:t>excelling.</a:t>
            </a:r>
            <a:r>
              <a:rPr dirty="0" spc="40">
                <a:solidFill>
                  <a:srgbClr val="242424"/>
                </a:solidFill>
              </a:rPr>
              <a:t> </a:t>
            </a:r>
            <a:r>
              <a:rPr dirty="0">
                <a:solidFill>
                  <a:srgbClr val="242424"/>
                </a:solidFill>
              </a:rPr>
              <a:t>This</a:t>
            </a:r>
            <a:r>
              <a:rPr dirty="0" spc="50">
                <a:solidFill>
                  <a:srgbClr val="242424"/>
                </a:solidFill>
              </a:rPr>
              <a:t> </a:t>
            </a:r>
            <a:r>
              <a:rPr dirty="0" spc="60"/>
              <a:t>disparity</a:t>
            </a:r>
            <a:r>
              <a:rPr dirty="0" spc="70"/>
              <a:t> </a:t>
            </a:r>
            <a:r>
              <a:rPr dirty="0">
                <a:solidFill>
                  <a:srgbClr val="262626"/>
                </a:solidFill>
              </a:rPr>
              <a:t>affects</a:t>
            </a:r>
            <a:r>
              <a:rPr dirty="0" spc="105">
                <a:solidFill>
                  <a:srgbClr val="262626"/>
                </a:solidFill>
              </a:rPr>
              <a:t> </a:t>
            </a:r>
            <a:r>
              <a:rPr dirty="0">
                <a:solidFill>
                  <a:srgbClr val="2A2A2A"/>
                </a:solidFill>
              </a:rPr>
              <a:t>overall</a:t>
            </a:r>
            <a:r>
              <a:rPr dirty="0" spc="225">
                <a:solidFill>
                  <a:srgbClr val="2A2A2A"/>
                </a:solidFill>
              </a:rPr>
              <a:t> </a:t>
            </a:r>
            <a:r>
              <a:rPr dirty="0" spc="60">
                <a:solidFill>
                  <a:srgbClr val="313131"/>
                </a:solidFill>
              </a:rPr>
              <a:t>profits </a:t>
            </a:r>
            <a:r>
              <a:rPr dirty="0"/>
              <a:t>resource</a:t>
            </a:r>
            <a:r>
              <a:rPr dirty="0" spc="425"/>
              <a:t> </a:t>
            </a:r>
            <a:r>
              <a:rPr dirty="0">
                <a:solidFill>
                  <a:srgbClr val="242424"/>
                </a:solidFill>
              </a:rPr>
              <a:t>allocation,</a:t>
            </a:r>
            <a:r>
              <a:rPr dirty="0" spc="380">
                <a:solidFill>
                  <a:srgbClr val="242424"/>
                </a:solidFill>
              </a:rPr>
              <a:t> </a:t>
            </a:r>
            <a:r>
              <a:rPr dirty="0">
                <a:solidFill>
                  <a:srgbClr val="2D2D2D"/>
                </a:solidFill>
              </a:rPr>
              <a:t>and</a:t>
            </a:r>
            <a:r>
              <a:rPr dirty="0" spc="185">
                <a:solidFill>
                  <a:srgbClr val="2D2D2D"/>
                </a:solidFill>
              </a:rPr>
              <a:t> </a:t>
            </a:r>
            <a:r>
              <a:rPr dirty="0">
                <a:solidFill>
                  <a:srgbClr val="262626"/>
                </a:solidFill>
              </a:rPr>
              <a:t>strategic</a:t>
            </a:r>
            <a:r>
              <a:rPr dirty="0" spc="260">
                <a:solidFill>
                  <a:srgbClr val="262626"/>
                </a:solidFill>
              </a:rPr>
              <a:t> </a:t>
            </a:r>
            <a:r>
              <a:rPr dirty="0" spc="55">
                <a:solidFill>
                  <a:srgbClr val="181818"/>
                </a:solidFill>
              </a:rPr>
              <a:t>decision-making.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409124" y="6250781"/>
            <a:ext cx="3317344" cy="1309218"/>
          </a:xfrm>
          <a:prstGeom prst="rect"/>
        </p:spPr>
      </p:pic>
      <p:pic>
        <p:nvPicPr>
          <p:cNvPr id="2097158" name="object 3" descr="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043188" y="0"/>
            <a:ext cx="1742343" cy="4803750"/>
          </a:xfrm>
          <a:prstGeom prst="rect"/>
        </p:spPr>
      </p:pic>
      <p:sp>
        <p:nvSpPr>
          <p:cNvPr id="1048600" name="object 4" descr=""/>
          <p:cNvSpPr txBox="1"/>
          <p:nvPr/>
        </p:nvSpPr>
        <p:spPr>
          <a:xfrm>
            <a:off x="1223284" y="2488843"/>
            <a:ext cx="5965190" cy="1535429"/>
          </a:xfrm>
          <a:prstGeom prst="rect"/>
        </p:spPr>
        <p:txBody>
          <a:bodyPr bIns="0" lIns="0" rIns="0" rtlCol="0" tIns="17780" vert="horz" wrap="square">
            <a:spAutoFit/>
          </a:bodyPr>
          <a:p>
            <a:pPr marL="13335">
              <a:lnSpc>
                <a:spcPct val="100000"/>
              </a:lnSpc>
              <a:spcBef>
                <a:spcPts val="140"/>
              </a:spcBef>
            </a:pPr>
            <a:r>
              <a:rPr dirty="0" sz="1850" spc="170">
                <a:solidFill>
                  <a:srgbClr val="2A2A2A"/>
                </a:solidFill>
                <a:latin typeface="Cambria"/>
                <a:cs typeface="Cambria"/>
              </a:rPr>
              <a:t>Filtering-</a:t>
            </a:r>
            <a:r>
              <a:rPr dirty="0" sz="1850" spc="6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dirty="0" sz="1850" spc="65">
                <a:solidFill>
                  <a:srgbClr val="2D2D2D"/>
                </a:solidFill>
                <a:latin typeface="Cambria"/>
                <a:cs typeface="Cambria"/>
              </a:rPr>
              <a:t>remove</a:t>
            </a:r>
            <a:r>
              <a:rPr dirty="0" sz="1850" spc="130">
                <a:solidFill>
                  <a:srgbClr val="2D2D2D"/>
                </a:solidFill>
                <a:latin typeface="Cambria"/>
                <a:cs typeface="Cambria"/>
              </a:rPr>
              <a:t> </a:t>
            </a:r>
            <a:r>
              <a:rPr dirty="0" sz="1850" spc="80">
                <a:solidFill>
                  <a:srgbClr val="1F1F1F"/>
                </a:solidFill>
                <a:latin typeface="Cambria"/>
                <a:cs typeface="Cambria"/>
              </a:rPr>
              <a:t>missing</a:t>
            </a:r>
            <a:r>
              <a:rPr dirty="0" sz="1850" spc="145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dirty="0" sz="1850" spc="40">
                <a:solidFill>
                  <a:srgbClr val="212121"/>
                </a:solidFill>
                <a:latin typeface="Cambria"/>
                <a:cs typeface="Cambria"/>
              </a:rPr>
              <a:t>values</a:t>
            </a:r>
            <a:endParaRPr sz="1850">
              <a:latin typeface="Cambria"/>
              <a:cs typeface="Cambria"/>
            </a:endParaRPr>
          </a:p>
          <a:p>
            <a:pPr marL="13335">
              <a:lnSpc>
                <a:spcPct val="100000"/>
              </a:lnSpc>
              <a:spcBef>
                <a:spcPts val="55"/>
              </a:spcBef>
            </a:pPr>
            <a:r>
              <a:rPr dirty="0" sz="1900" spc="165">
                <a:solidFill>
                  <a:srgbClr val="282828"/>
                </a:solidFill>
                <a:latin typeface="Cambria"/>
                <a:cs typeface="Cambria"/>
              </a:rPr>
              <a:t>Conditional</a:t>
            </a:r>
            <a:r>
              <a:rPr dirty="0" sz="1900" spc="75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dirty="0" sz="1900" spc="140">
                <a:solidFill>
                  <a:srgbClr val="262626"/>
                </a:solidFill>
                <a:latin typeface="Cambria"/>
                <a:cs typeface="Cambria"/>
              </a:rPr>
              <a:t>Formating-</a:t>
            </a:r>
            <a:r>
              <a:rPr dirty="0" sz="1900" spc="125">
                <a:solidFill>
                  <a:srgbClr val="262626"/>
                </a:solidFill>
                <a:latin typeface="Cambria"/>
                <a:cs typeface="Cambria"/>
              </a:rPr>
              <a:t>blanks</a:t>
            </a:r>
            <a:endParaRPr sz="1900">
              <a:latin typeface="Cambria"/>
              <a:cs typeface="Cambria"/>
            </a:endParaRPr>
          </a:p>
          <a:p>
            <a:pPr marL="13335" marR="5080">
              <a:lnSpc>
                <a:spcPts val="2330"/>
              </a:lnSpc>
              <a:spcBef>
                <a:spcPts val="80"/>
              </a:spcBef>
            </a:pPr>
            <a:r>
              <a:rPr dirty="0" sz="1850" spc="160">
                <a:solidFill>
                  <a:srgbClr val="313131"/>
                </a:solidFill>
                <a:latin typeface="Cambria"/>
                <a:cs typeface="Cambria"/>
              </a:rPr>
              <a:t>Pivot</a:t>
            </a:r>
            <a:r>
              <a:rPr dirty="0" sz="1850" spc="85">
                <a:solidFill>
                  <a:srgbClr val="313131"/>
                </a:solidFill>
                <a:latin typeface="Cambria"/>
                <a:cs typeface="Cambria"/>
              </a:rPr>
              <a:t> </a:t>
            </a:r>
            <a:r>
              <a:rPr dirty="0" sz="1850" spc="145">
                <a:solidFill>
                  <a:srgbClr val="1F1F1F"/>
                </a:solidFill>
                <a:latin typeface="Cambria"/>
                <a:cs typeface="Cambria"/>
              </a:rPr>
              <a:t>table-</a:t>
            </a:r>
            <a:r>
              <a:rPr dirty="0" sz="1850" spc="8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dirty="0" sz="1850" spc="100">
                <a:solidFill>
                  <a:srgbClr val="282828"/>
                </a:solidFill>
                <a:latin typeface="Cambria"/>
                <a:cs typeface="Cambria"/>
              </a:rPr>
              <a:t>Summary</a:t>
            </a:r>
            <a:r>
              <a:rPr dirty="0" sz="1850" spc="200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dirty="0" sz="1850" spc="75">
                <a:solidFill>
                  <a:srgbClr val="282828"/>
                </a:solidFill>
                <a:latin typeface="Cambria"/>
                <a:cs typeface="Cambria"/>
              </a:rPr>
              <a:t>Of</a:t>
            </a:r>
            <a:r>
              <a:rPr dirty="0" sz="1850" spc="185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dirty="0" sz="1850" spc="75">
                <a:solidFill>
                  <a:srgbClr val="383838"/>
                </a:solidFill>
                <a:latin typeface="Cambria"/>
                <a:cs typeface="Cambria"/>
              </a:rPr>
              <a:t>The</a:t>
            </a:r>
            <a:r>
              <a:rPr dirty="0" sz="1850" spc="95">
                <a:solidFill>
                  <a:srgbClr val="383838"/>
                </a:solidFill>
                <a:latin typeface="Cambria"/>
                <a:cs typeface="Cambria"/>
              </a:rPr>
              <a:t> </a:t>
            </a:r>
            <a:r>
              <a:rPr dirty="0" sz="1850" spc="65">
                <a:solidFill>
                  <a:srgbClr val="2A2A2A"/>
                </a:solidFill>
                <a:latin typeface="Cambria"/>
                <a:cs typeface="Cambria"/>
              </a:rPr>
              <a:t>Sales</a:t>
            </a:r>
            <a:r>
              <a:rPr dirty="0" sz="1850" spc="1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dirty="0" sz="1850" spc="70">
                <a:solidFill>
                  <a:srgbClr val="262626"/>
                </a:solidFill>
                <a:latin typeface="Cambria"/>
                <a:cs typeface="Cambria"/>
              </a:rPr>
              <a:t>Department</a:t>
            </a:r>
            <a:r>
              <a:rPr dirty="0" sz="1850" spc="295">
                <a:solidFill>
                  <a:srgbClr val="262626"/>
                </a:solidFill>
                <a:latin typeface="Cambria"/>
                <a:cs typeface="Cambria"/>
              </a:rPr>
              <a:t> </a:t>
            </a:r>
            <a:r>
              <a:rPr dirty="0" sz="1850" spc="60">
                <a:solidFill>
                  <a:srgbClr val="1F1F1F"/>
                </a:solidFill>
                <a:latin typeface="Cambria"/>
                <a:cs typeface="Cambria"/>
              </a:rPr>
              <a:t>Wise </a:t>
            </a:r>
            <a:r>
              <a:rPr dirty="0" sz="1850" spc="190">
                <a:solidFill>
                  <a:srgbClr val="212121"/>
                </a:solidFill>
                <a:latin typeface="Cambria"/>
                <a:cs typeface="Cambria"/>
              </a:rPr>
              <a:t>Formulas</a:t>
            </a:r>
            <a:r>
              <a:rPr dirty="0" sz="1850" spc="55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1850" spc="-869">
                <a:solidFill>
                  <a:srgbClr val="3D3D3D"/>
                </a:solidFill>
                <a:latin typeface="Cambria"/>
                <a:cs typeface="Cambria"/>
              </a:rPr>
              <a:t>—</a:t>
            </a:r>
            <a:r>
              <a:rPr dirty="0" sz="1850" spc="60">
                <a:solidFill>
                  <a:srgbClr val="3D3D3D"/>
                </a:solidFill>
                <a:latin typeface="Cambria"/>
                <a:cs typeface="Cambria"/>
              </a:rPr>
              <a:t> </a:t>
            </a:r>
            <a:r>
              <a:rPr dirty="0" sz="1850" spc="-425">
                <a:solidFill>
                  <a:srgbClr val="2A2A2A"/>
                </a:solidFill>
                <a:latin typeface="Cambria"/>
                <a:cs typeface="Cambria"/>
              </a:rPr>
              <a:t>IFS</a:t>
            </a:r>
            <a:endParaRPr sz="1850">
              <a:latin typeface="Cambria"/>
              <a:cs typeface="Cambria"/>
            </a:endParaRPr>
          </a:p>
          <a:p>
            <a:pPr marL="12700">
              <a:lnSpc>
                <a:spcPts val="2255"/>
              </a:lnSpc>
            </a:pPr>
            <a:r>
              <a:rPr dirty="0" sz="2000" spc="-50">
                <a:solidFill>
                  <a:srgbClr val="2A2A2A"/>
                </a:solidFill>
                <a:latin typeface="Cambria"/>
                <a:cs typeface="Cambria"/>
              </a:rPr>
              <a:t>Graphs—</a:t>
            </a:r>
            <a:r>
              <a:rPr dirty="0" sz="2000" spc="3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dirty="0" sz="2000" spc="50">
                <a:solidFill>
                  <a:srgbClr val="2A2A2A"/>
                </a:solidFill>
                <a:latin typeface="Cambria"/>
                <a:cs typeface="Cambria"/>
              </a:rPr>
              <a:t>FINAL</a:t>
            </a:r>
            <a:r>
              <a:rPr dirty="0" sz="2000" spc="-2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solidFill>
                  <a:srgbClr val="282828"/>
                </a:solidFill>
                <a:latin typeface="Cambria"/>
                <a:cs typeface="Cambria"/>
              </a:rPr>
              <a:t>REPORT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06468" y="0"/>
            <a:ext cx="9066094" cy="7550156"/>
          </a:xfrm>
          <a:prstGeom prst="rect"/>
        </p:spPr>
      </p:pic>
      <p:sp>
        <p:nvSpPr>
          <p:cNvPr id="1048601" name="object 3" descr=""/>
          <p:cNvSpPr txBox="1"/>
          <p:nvPr/>
        </p:nvSpPr>
        <p:spPr>
          <a:xfrm>
            <a:off x="997425" y="2303042"/>
            <a:ext cx="2002155" cy="1514475"/>
          </a:xfrm>
          <a:prstGeom prst="rect"/>
        </p:spPr>
        <p:txBody>
          <a:bodyPr bIns="0" lIns="0" rIns="0" rtlCol="0" tIns="17145" vert="horz" wrap="square">
            <a:spAutoFit/>
          </a:bodyPr>
          <a:p>
            <a:pPr indent="-234950" marL="247650">
              <a:lnSpc>
                <a:spcPts val="2340"/>
              </a:lnSpc>
              <a:spcBef>
                <a:spcPts val="135"/>
              </a:spcBef>
              <a:buClr>
                <a:srgbClr val="9CC334"/>
              </a:buClr>
              <a:buChar char="•"/>
              <a:tabLst>
                <a:tab algn="l" pos="247650"/>
              </a:tabLst>
            </a:pPr>
            <a:r>
              <a:rPr dirty="0" sz="2000" spc="-10">
                <a:solidFill>
                  <a:srgbClr val="262626"/>
                </a:solidFill>
                <a:latin typeface="Times New Roman"/>
                <a:cs typeface="Times New Roman"/>
              </a:rPr>
              <a:t>Employees</a:t>
            </a:r>
            <a:endParaRPr sz="2000">
              <a:latin typeface="Times New Roman"/>
              <a:cs typeface="Times New Roman"/>
            </a:endParaRPr>
          </a:p>
          <a:p>
            <a:pPr indent="-225425" marL="247650">
              <a:lnSpc>
                <a:spcPts val="2355"/>
              </a:lnSpc>
              <a:buClr>
                <a:srgbClr val="91BC36"/>
              </a:buClr>
              <a:buChar char="•"/>
              <a:tabLst>
                <a:tab algn="l" pos="247650"/>
              </a:tabLst>
            </a:pPr>
            <a:r>
              <a:rPr dirty="0" sz="2050" spc="-10">
                <a:solidFill>
                  <a:srgbClr val="2D2D2D"/>
                </a:solidFill>
                <a:latin typeface="Times New Roman"/>
                <a:cs typeface="Times New Roman"/>
              </a:rPr>
              <a:t>Employers</a:t>
            </a:r>
            <a:endParaRPr sz="2050">
              <a:latin typeface="Times New Roman"/>
              <a:cs typeface="Times New Roman"/>
            </a:endParaRPr>
          </a:p>
          <a:p>
            <a:pPr indent="-220979" marL="243840">
              <a:lnSpc>
                <a:spcPts val="2295"/>
              </a:lnSpc>
              <a:buClr>
                <a:srgbClr val="8EB82A"/>
              </a:buClr>
              <a:buChar char="•"/>
              <a:tabLst>
                <a:tab algn="l" pos="243840"/>
              </a:tabLst>
            </a:pPr>
            <a:r>
              <a:rPr dirty="0" sz="2000" spc="65">
                <a:solidFill>
                  <a:srgbClr val="1A1A1A"/>
                </a:solidFill>
                <a:latin typeface="Times New Roman"/>
                <a:cs typeface="Times New Roman"/>
              </a:rPr>
              <a:t>Organization</a:t>
            </a:r>
            <a:endParaRPr sz="2000">
              <a:latin typeface="Times New Roman"/>
              <a:cs typeface="Times New Roman"/>
            </a:endParaRPr>
          </a:p>
          <a:p>
            <a:pPr indent="-245745" marL="258445">
              <a:lnSpc>
                <a:spcPts val="2400"/>
              </a:lnSpc>
              <a:buClr>
                <a:srgbClr val="97C841"/>
              </a:buClr>
              <a:buChar char="•"/>
              <a:tabLst>
                <a:tab algn="l" pos="258445"/>
              </a:tabLst>
            </a:pPr>
            <a:r>
              <a:rPr dirty="0" sz="2050">
                <a:solidFill>
                  <a:srgbClr val="282828"/>
                </a:solidFill>
                <a:latin typeface="Times New Roman"/>
                <a:cs typeface="Times New Roman"/>
              </a:rPr>
              <a:t>Business</a:t>
            </a:r>
            <a:r>
              <a:rPr dirty="0" sz="2050" spc="13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262626"/>
                </a:solidFill>
                <a:latin typeface="Times New Roman"/>
                <a:cs typeface="Times New Roman"/>
              </a:rPr>
              <a:t>people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639593" y="0"/>
            <a:ext cx="2136094" cy="7550156"/>
          </a:xfrm>
          <a:prstGeom prst="rect"/>
        </p:spPr>
      </p:pic>
      <p:sp>
        <p:nvSpPr>
          <p:cNvPr id="1048602" name="object 3" descr=""/>
          <p:cNvSpPr txBox="1"/>
          <p:nvPr/>
        </p:nvSpPr>
        <p:spPr>
          <a:xfrm>
            <a:off x="1189363" y="2208296"/>
            <a:ext cx="7752080" cy="384429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5240">
              <a:lnSpc>
                <a:spcPts val="2395"/>
              </a:lnSpc>
              <a:spcBef>
                <a:spcPts val="130"/>
              </a:spcBef>
            </a:pPr>
            <a:r>
              <a:rPr dirty="0" sz="2050" spc="85">
                <a:solidFill>
                  <a:srgbClr val="212121"/>
                </a:solidFill>
                <a:latin typeface="Times New Roman"/>
                <a:cs typeface="Times New Roman"/>
              </a:rPr>
              <a:t>Seller: </a:t>
            </a:r>
            <a:r>
              <a:rPr dirty="0" sz="2050">
                <a:solidFill>
                  <a:srgbClr val="1F1F1F"/>
                </a:solidFill>
                <a:latin typeface="Times New Roman"/>
                <a:cs typeface="Times New Roman"/>
              </a:rPr>
              <a:t>Salesperson's</a:t>
            </a:r>
            <a:r>
              <a:rPr dirty="0" sz="2050" spc="42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Times New Roman"/>
                <a:cs typeface="Times New Roman"/>
              </a:rPr>
              <a:t>name.</a:t>
            </a:r>
            <a:endParaRPr sz="2050">
              <a:latin typeface="Times New Roman"/>
              <a:cs typeface="Times New Roman"/>
            </a:endParaRPr>
          </a:p>
          <a:p>
            <a:pPr marL="27305" marR="167640">
              <a:lnSpc>
                <a:spcPts val="2330"/>
              </a:lnSpc>
              <a:spcBef>
                <a:spcPts val="120"/>
              </a:spcBef>
            </a:pPr>
            <a:r>
              <a:rPr dirty="0" sz="2050" spc="140">
                <a:solidFill>
                  <a:srgbClr val="2A2A2A"/>
                </a:solidFill>
                <a:latin typeface="Times New Roman"/>
                <a:cs typeface="Times New Roman"/>
              </a:rPr>
              <a:t>Department:</a:t>
            </a:r>
            <a:r>
              <a:rPr dirty="0" sz="2050" spc="105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dirty="0" sz="2050" spc="50">
                <a:solidFill>
                  <a:srgbClr val="2A2A2A"/>
                </a:solidFill>
                <a:latin typeface="Times New Roman"/>
                <a:cs typeface="Times New Roman"/>
              </a:rPr>
              <a:t>Department</a:t>
            </a:r>
            <a:r>
              <a:rPr dirty="0" sz="2050" spc="345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343434"/>
                </a:solidFill>
                <a:latin typeface="Times New Roman"/>
                <a:cs typeface="Times New Roman"/>
              </a:rPr>
              <a:t>to</a:t>
            </a:r>
            <a:r>
              <a:rPr dirty="0" sz="2050" spc="-4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50" spc="50">
                <a:solidFill>
                  <a:srgbClr val="2D2D2D"/>
                </a:solidFill>
                <a:latin typeface="Times New Roman"/>
                <a:cs typeface="Times New Roman"/>
              </a:rPr>
              <a:t>which</a:t>
            </a:r>
            <a:r>
              <a:rPr dirty="0" sz="2050" spc="10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050" spc="70">
                <a:solidFill>
                  <a:srgbClr val="2F2F2F"/>
                </a:solidFill>
                <a:latin typeface="Times New Roman"/>
                <a:cs typeface="Times New Roman"/>
              </a:rPr>
              <a:t>the</a:t>
            </a:r>
            <a:r>
              <a:rPr dirty="0" sz="205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2D2D2D"/>
                </a:solidFill>
                <a:latin typeface="Times New Roman"/>
                <a:cs typeface="Times New Roman"/>
              </a:rPr>
              <a:t>salesperson</a:t>
            </a:r>
            <a:r>
              <a:rPr dirty="0" sz="2050" spc="38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161616"/>
                </a:solidFill>
                <a:latin typeface="Times New Roman"/>
                <a:cs typeface="Times New Roman"/>
              </a:rPr>
              <a:t>belongs. </a:t>
            </a:r>
            <a:r>
              <a:rPr dirty="0" sz="2050" spc="80">
                <a:solidFill>
                  <a:srgbClr val="1D1D1D"/>
                </a:solidFill>
                <a:latin typeface="Times New Roman"/>
                <a:cs typeface="Times New Roman"/>
              </a:rPr>
              <a:t>Revenue:</a:t>
            </a:r>
            <a:r>
              <a:rPr dirty="0" sz="2050" spc="215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232323"/>
                </a:solidFill>
                <a:latin typeface="Times New Roman"/>
                <a:cs typeface="Times New Roman"/>
              </a:rPr>
              <a:t>Revenue</a:t>
            </a:r>
            <a:r>
              <a:rPr dirty="0" sz="2050" spc="24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212121"/>
                </a:solidFill>
                <a:latin typeface="Times New Roman"/>
                <a:cs typeface="Times New Roman"/>
              </a:rPr>
              <a:t>generated</a:t>
            </a:r>
            <a:r>
              <a:rPr dirty="0" sz="2050" spc="39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383838"/>
                </a:solidFill>
                <a:latin typeface="Times New Roman"/>
                <a:cs typeface="Times New Roman"/>
              </a:rPr>
              <a:t>by</a:t>
            </a:r>
            <a:r>
              <a:rPr dirty="0" sz="2050" spc="8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dirty="0" sz="2050" spc="70">
                <a:solidFill>
                  <a:srgbClr val="232323"/>
                </a:solidFill>
                <a:latin typeface="Times New Roman"/>
                <a:cs typeface="Times New Roman"/>
              </a:rPr>
              <a:t>the</a:t>
            </a:r>
            <a:r>
              <a:rPr dirty="0" sz="2050" spc="2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0C0C0C"/>
                </a:solidFill>
                <a:latin typeface="Times New Roman"/>
                <a:cs typeface="Times New Roman"/>
              </a:rPr>
              <a:t>salesperson</a:t>
            </a:r>
            <a:r>
              <a:rPr dirty="0" sz="2050" spc="33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313131"/>
                </a:solidFill>
                <a:latin typeface="Times New Roman"/>
                <a:cs typeface="Times New Roman"/>
              </a:rPr>
              <a:t>on</a:t>
            </a:r>
            <a:r>
              <a:rPr dirty="0" sz="2050" spc="195">
                <a:solidFill>
                  <a:srgbClr val="313131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2F2F2F"/>
                </a:solidFill>
                <a:latin typeface="Times New Roman"/>
                <a:cs typeface="Times New Roman"/>
              </a:rPr>
              <a:t>the</a:t>
            </a:r>
            <a:r>
              <a:rPr dirty="0" sz="2050" spc="135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1A1A1A"/>
                </a:solidFill>
                <a:latin typeface="Times New Roman"/>
                <a:cs typeface="Times New Roman"/>
              </a:rPr>
              <a:t>respective</a:t>
            </a:r>
            <a:r>
              <a:rPr dirty="0" sz="2050" spc="20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050" spc="-25">
                <a:solidFill>
                  <a:srgbClr val="232323"/>
                </a:solidFill>
                <a:latin typeface="Times New Roman"/>
                <a:cs typeface="Times New Roman"/>
              </a:rPr>
              <a:t>da </a:t>
            </a:r>
            <a:r>
              <a:rPr dirty="0" sz="2050" spc="85">
                <a:solidFill>
                  <a:srgbClr val="232323"/>
                </a:solidFill>
                <a:latin typeface="Times New Roman"/>
                <a:cs typeface="Times New Roman"/>
              </a:rPr>
              <a:t>Revenue</a:t>
            </a:r>
            <a:r>
              <a:rPr dirty="0" sz="2050" spc="15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2050" spc="55">
                <a:solidFill>
                  <a:srgbClr val="2A2A2A"/>
                </a:solidFill>
                <a:latin typeface="Times New Roman"/>
                <a:cs typeface="Times New Roman"/>
              </a:rPr>
              <a:t>Goal:</a:t>
            </a:r>
            <a:r>
              <a:rPr dirty="0" sz="2050" spc="-40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1F1F1F"/>
                </a:solidFill>
                <a:latin typeface="Times New Roman"/>
                <a:cs typeface="Times New Roman"/>
              </a:rPr>
              <a:t>Salesperson's</a:t>
            </a:r>
            <a:r>
              <a:rPr dirty="0" sz="2050" spc="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242424"/>
                </a:solidFill>
                <a:latin typeface="Times New Roman"/>
                <a:cs typeface="Times New Roman"/>
              </a:rPr>
              <a:t>revenue</a:t>
            </a:r>
            <a:r>
              <a:rPr dirty="0" sz="2050" spc="13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282828"/>
                </a:solidFill>
                <a:latin typeface="Times New Roman"/>
                <a:cs typeface="Times New Roman"/>
              </a:rPr>
              <a:t>goal</a:t>
            </a:r>
            <a:r>
              <a:rPr dirty="0" sz="2050" spc="9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232323"/>
                </a:solidFill>
                <a:latin typeface="Times New Roman"/>
                <a:cs typeface="Times New Roman"/>
              </a:rPr>
              <a:t>for</a:t>
            </a:r>
            <a:r>
              <a:rPr dirty="0" sz="2050" spc="9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2050" spc="7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dirty="0" sz="2050" spc="114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181818"/>
                </a:solidFill>
                <a:latin typeface="Times New Roman"/>
                <a:cs typeface="Times New Roman"/>
              </a:rPr>
              <a:t>respective</a:t>
            </a:r>
            <a:r>
              <a:rPr dirty="0" sz="2050" spc="17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050" spc="-20">
                <a:solidFill>
                  <a:srgbClr val="212121"/>
                </a:solidFill>
                <a:latin typeface="Times New Roman"/>
                <a:cs typeface="Times New Roman"/>
              </a:rPr>
              <a:t>day.</a:t>
            </a:r>
            <a:endParaRPr sz="2050">
              <a:latin typeface="Times New Roman"/>
              <a:cs typeface="Times New Roman"/>
            </a:endParaRPr>
          </a:p>
          <a:p>
            <a:pPr marL="17780">
              <a:lnSpc>
                <a:spcPts val="2220"/>
              </a:lnSpc>
            </a:pPr>
            <a:r>
              <a:rPr dirty="0" sz="2050" spc="135">
                <a:solidFill>
                  <a:srgbClr val="2A2A2A"/>
                </a:solidFill>
                <a:latin typeface="Times New Roman"/>
                <a:cs typeface="Times New Roman"/>
              </a:rPr>
              <a:t>Margin:</a:t>
            </a:r>
            <a:r>
              <a:rPr dirty="0" sz="2050" spc="-75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212121"/>
                </a:solidFill>
                <a:latin typeface="Times New Roman"/>
                <a:cs typeface="Times New Roman"/>
              </a:rPr>
              <a:t>Gross</a:t>
            </a:r>
            <a:r>
              <a:rPr dirty="0" sz="2050" spc="17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262626"/>
                </a:solidFill>
                <a:latin typeface="Times New Roman"/>
                <a:cs typeface="Times New Roman"/>
              </a:rPr>
              <a:t>profit</a:t>
            </a:r>
            <a:r>
              <a:rPr dirty="0" sz="2050" spc="204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dirty="0" sz="2050" spc="55">
                <a:solidFill>
                  <a:srgbClr val="2A2A2A"/>
                </a:solidFill>
                <a:latin typeface="Times New Roman"/>
                <a:cs typeface="Times New Roman"/>
              </a:rPr>
              <a:t>margin</a:t>
            </a:r>
            <a:r>
              <a:rPr dirty="0" sz="2050" spc="160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282828"/>
                </a:solidFill>
                <a:latin typeface="Times New Roman"/>
                <a:cs typeface="Times New Roman"/>
              </a:rPr>
              <a:t>achieved</a:t>
            </a:r>
            <a:r>
              <a:rPr dirty="0" sz="2050" spc="27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3A3A3A"/>
                </a:solidFill>
                <a:latin typeface="Times New Roman"/>
                <a:cs typeface="Times New Roman"/>
              </a:rPr>
              <a:t>by</a:t>
            </a:r>
            <a:r>
              <a:rPr dirty="0" sz="2050" spc="-55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dirty="0" sz="2050" spc="70">
                <a:solidFill>
                  <a:srgbClr val="242424"/>
                </a:solidFill>
                <a:latin typeface="Times New Roman"/>
                <a:cs typeface="Times New Roman"/>
              </a:rPr>
              <a:t>the</a:t>
            </a:r>
            <a:r>
              <a:rPr dirty="0" sz="2050" spc="-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1A1A1A"/>
                </a:solidFill>
                <a:latin typeface="Times New Roman"/>
                <a:cs typeface="Times New Roman"/>
              </a:rPr>
              <a:t>salesperson</a:t>
            </a:r>
            <a:r>
              <a:rPr dirty="0" sz="2050" spc="27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050" spc="70">
                <a:solidFill>
                  <a:srgbClr val="232323"/>
                </a:solidFill>
                <a:latin typeface="Times New Roman"/>
                <a:cs typeface="Times New Roman"/>
              </a:rPr>
              <a:t>on</a:t>
            </a:r>
            <a:r>
              <a:rPr dirty="0" sz="2050" spc="4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2050" spc="7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dirty="0" sz="2050" spc="10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40">
                <a:solidFill>
                  <a:srgbClr val="262626"/>
                </a:solidFill>
                <a:latin typeface="Times New Roman"/>
                <a:cs typeface="Times New Roman"/>
              </a:rPr>
              <a:t>resp§</a:t>
            </a:r>
            <a:endParaRPr sz="2050">
              <a:latin typeface="Times New Roman"/>
              <a:cs typeface="Times New Roman"/>
            </a:endParaRPr>
          </a:p>
          <a:p>
            <a:pPr marL="23495">
              <a:lnSpc>
                <a:spcPts val="2295"/>
              </a:lnSpc>
            </a:pPr>
            <a:r>
              <a:rPr dirty="0" sz="2000" spc="35">
                <a:solidFill>
                  <a:srgbClr val="212121"/>
                </a:solidFill>
                <a:latin typeface="Times New Roman"/>
                <a:cs typeface="Times New Roman"/>
              </a:rPr>
              <a:t>day.</a:t>
            </a:r>
            <a:endParaRPr sz="2000">
              <a:latin typeface="Times New Roman"/>
              <a:cs typeface="Times New Roman"/>
            </a:endParaRPr>
          </a:p>
          <a:p>
            <a:pPr indent="-10160" marL="27305" marR="83185">
              <a:lnSpc>
                <a:spcPts val="2330"/>
              </a:lnSpc>
              <a:spcBef>
                <a:spcPts val="125"/>
              </a:spcBef>
            </a:pPr>
            <a:r>
              <a:rPr dirty="0" sz="2050" spc="150">
                <a:solidFill>
                  <a:srgbClr val="313131"/>
                </a:solidFill>
                <a:latin typeface="Times New Roman"/>
                <a:cs typeface="Times New Roman"/>
              </a:rPr>
              <a:t>Margin</a:t>
            </a:r>
            <a:r>
              <a:rPr dirty="0" sz="2050" spc="95">
                <a:solidFill>
                  <a:srgbClr val="313131"/>
                </a:solidFill>
                <a:latin typeface="Times New Roman"/>
                <a:cs typeface="Times New Roman"/>
              </a:rPr>
              <a:t> </a:t>
            </a:r>
            <a:r>
              <a:rPr dirty="0" sz="2050" spc="55">
                <a:solidFill>
                  <a:srgbClr val="2A2A2A"/>
                </a:solidFill>
                <a:latin typeface="Times New Roman"/>
                <a:cs typeface="Times New Roman"/>
              </a:rPr>
              <a:t>Goal:</a:t>
            </a:r>
            <a:r>
              <a:rPr dirty="0" sz="2050" spc="-25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1F1F1F"/>
                </a:solidFill>
                <a:latin typeface="Times New Roman"/>
                <a:cs typeface="Times New Roman"/>
              </a:rPr>
              <a:t>Salesperson's</a:t>
            </a:r>
            <a:r>
              <a:rPr dirty="0" sz="2050" spc="204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2D2D2D"/>
                </a:solidFill>
                <a:latin typeface="Times New Roman"/>
                <a:cs typeface="Times New Roman"/>
              </a:rPr>
              <a:t>profit</a:t>
            </a:r>
            <a:r>
              <a:rPr dirty="0" sz="2050" spc="28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050" spc="55">
                <a:solidFill>
                  <a:srgbClr val="262626"/>
                </a:solidFill>
                <a:latin typeface="Times New Roman"/>
                <a:cs typeface="Times New Roman"/>
              </a:rPr>
              <a:t>margin</a:t>
            </a:r>
            <a:r>
              <a:rPr dirty="0" sz="2050" spc="114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212121"/>
                </a:solidFill>
                <a:latin typeface="Times New Roman"/>
                <a:cs typeface="Times New Roman"/>
              </a:rPr>
              <a:t>goal</a:t>
            </a:r>
            <a:r>
              <a:rPr dirty="0" sz="2050" spc="12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dirty="0" sz="2050" spc="2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343434"/>
                </a:solidFill>
                <a:latin typeface="Times New Roman"/>
                <a:cs typeface="Times New Roman"/>
              </a:rPr>
              <a:t>the</a:t>
            </a:r>
            <a:r>
              <a:rPr dirty="0" sz="2050" spc="13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212121"/>
                </a:solidFill>
                <a:latin typeface="Times New Roman"/>
                <a:cs typeface="Times New Roman"/>
              </a:rPr>
              <a:t>respective</a:t>
            </a:r>
            <a:r>
              <a:rPr dirty="0" sz="2050" spc="18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050" spc="-20">
                <a:solidFill>
                  <a:srgbClr val="232323"/>
                </a:solidFill>
                <a:latin typeface="Times New Roman"/>
                <a:cs typeface="Times New Roman"/>
              </a:rPr>
              <a:t>day. </a:t>
            </a:r>
            <a:r>
              <a:rPr dirty="0" sz="2050" spc="55">
                <a:solidFill>
                  <a:srgbClr val="282828"/>
                </a:solidFill>
                <a:latin typeface="Times New Roman"/>
                <a:cs typeface="Times New Roman"/>
              </a:rPr>
              <a:t>Date:</a:t>
            </a:r>
            <a:r>
              <a:rPr dirty="0" sz="2050" spc="4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242424"/>
                </a:solidFill>
                <a:latin typeface="Times New Roman"/>
                <a:cs typeface="Times New Roman"/>
              </a:rPr>
              <a:t>Date</a:t>
            </a:r>
            <a:r>
              <a:rPr dirty="0" sz="2050" spc="4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282828"/>
                </a:solidFill>
                <a:latin typeface="Times New Roman"/>
                <a:cs typeface="Times New Roman"/>
              </a:rPr>
              <a:t>on</a:t>
            </a:r>
            <a:r>
              <a:rPr dirty="0" sz="2050" spc="4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2F2F2F"/>
                </a:solidFill>
                <a:latin typeface="Times New Roman"/>
                <a:cs typeface="Times New Roman"/>
              </a:rPr>
              <a:t>which</a:t>
            </a:r>
            <a:r>
              <a:rPr dirty="0" sz="2050" spc="175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dirty="0" sz="2050" spc="70">
                <a:solidFill>
                  <a:srgbClr val="2D2D2D"/>
                </a:solidFill>
                <a:latin typeface="Times New Roman"/>
                <a:cs typeface="Times New Roman"/>
              </a:rPr>
              <a:t>the</a:t>
            </a:r>
            <a:r>
              <a:rPr dirty="0" sz="2050" spc="-3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212121"/>
                </a:solidFill>
                <a:latin typeface="Times New Roman"/>
                <a:cs typeface="Times New Roman"/>
              </a:rPr>
              <a:t>sales</a:t>
            </a:r>
            <a:r>
              <a:rPr dirty="0" sz="2050" spc="9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282828"/>
                </a:solidFill>
                <a:latin typeface="Times New Roman"/>
                <a:cs typeface="Times New Roman"/>
              </a:rPr>
              <a:t>were</a:t>
            </a:r>
            <a:r>
              <a:rPr dirty="0" sz="2050" spc="12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111111"/>
                </a:solidFill>
                <a:latin typeface="Times New Roman"/>
                <a:cs typeface="Times New Roman"/>
              </a:rPr>
              <a:t>recorded.</a:t>
            </a:r>
            <a:endParaRPr sz="2050">
              <a:latin typeface="Times New Roman"/>
              <a:cs typeface="Times New Roman"/>
            </a:endParaRPr>
          </a:p>
          <a:p>
            <a:pPr marL="15240">
              <a:lnSpc>
                <a:spcPts val="2195"/>
              </a:lnSpc>
            </a:pPr>
            <a:r>
              <a:rPr dirty="0" sz="2050" spc="80">
                <a:solidFill>
                  <a:srgbClr val="282828"/>
                </a:solidFill>
                <a:latin typeface="Times New Roman"/>
                <a:cs typeface="Times New Roman"/>
              </a:rPr>
              <a:t>Sales</a:t>
            </a:r>
            <a:r>
              <a:rPr dirty="0" sz="2050" spc="1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2050" spc="120">
                <a:solidFill>
                  <a:srgbClr val="1C1C1C"/>
                </a:solidFill>
                <a:latin typeface="Times New Roman"/>
                <a:cs typeface="Times New Roman"/>
              </a:rPr>
              <a:t>Quantity:</a:t>
            </a:r>
            <a:r>
              <a:rPr dirty="0" sz="2050" spc="85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232323"/>
                </a:solidFill>
                <a:latin typeface="Times New Roman"/>
                <a:cs typeface="Times New Roman"/>
              </a:rPr>
              <a:t>Number</a:t>
            </a:r>
            <a:r>
              <a:rPr dirty="0" sz="2050" spc="10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2F2F2F"/>
                </a:solidFill>
                <a:latin typeface="Times New Roman"/>
                <a:cs typeface="Times New Roman"/>
              </a:rPr>
              <a:t>of</a:t>
            </a:r>
            <a:r>
              <a:rPr dirty="0" sz="2050" spc="35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dirty="0" sz="2050" spc="50">
                <a:solidFill>
                  <a:srgbClr val="212121"/>
                </a:solidFill>
                <a:latin typeface="Times New Roman"/>
                <a:cs typeface="Times New Roman"/>
              </a:rPr>
              <a:t>customers</a:t>
            </a:r>
            <a:r>
              <a:rPr dirty="0" sz="2050" spc="5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050" spc="55">
                <a:solidFill>
                  <a:srgbClr val="1F1F1F"/>
                </a:solidFill>
                <a:latin typeface="Times New Roman"/>
                <a:cs typeface="Times New Roman"/>
              </a:rPr>
              <a:t>who</a:t>
            </a:r>
            <a:r>
              <a:rPr dirty="0" sz="2050" spc="2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232323"/>
                </a:solidFill>
                <a:latin typeface="Times New Roman"/>
                <a:cs typeface="Times New Roman"/>
              </a:rPr>
              <a:t>actually</a:t>
            </a:r>
            <a:r>
              <a:rPr dirty="0" sz="2050" spc="114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282828"/>
                </a:solidFill>
                <a:latin typeface="Times New Roman"/>
                <a:cs typeface="Times New Roman"/>
              </a:rPr>
              <a:t>made</a:t>
            </a:r>
            <a:r>
              <a:rPr dirty="0" sz="2050" spc="5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dirty="0" sz="2050" spc="12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2050" spc="100">
                <a:solidFill>
                  <a:srgbClr val="262626"/>
                </a:solidFill>
                <a:latin typeface="Times New Roman"/>
                <a:cs typeface="Times New Roman"/>
              </a:rPr>
              <a:t>purchase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395"/>
              </a:lnSpc>
            </a:pPr>
            <a:r>
              <a:rPr dirty="0" sz="2050" spc="114">
                <a:solidFill>
                  <a:srgbClr val="232323"/>
                </a:solidFill>
                <a:latin typeface="Times New Roman"/>
                <a:cs typeface="Times New Roman"/>
              </a:rPr>
              <a:t>Customers:</a:t>
            </a:r>
            <a:r>
              <a:rPr dirty="0" sz="2050" spc="-1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333333"/>
                </a:solidFill>
                <a:latin typeface="Times New Roman"/>
                <a:cs typeface="Times New Roman"/>
              </a:rPr>
              <a:t>Total</a:t>
            </a:r>
            <a:r>
              <a:rPr dirty="0" sz="2050" spc="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60">
                <a:solidFill>
                  <a:srgbClr val="2A2A2A"/>
                </a:solidFill>
                <a:latin typeface="Times New Roman"/>
                <a:cs typeface="Times New Roman"/>
              </a:rPr>
              <a:t>number</a:t>
            </a:r>
            <a:r>
              <a:rPr dirty="0" sz="2050" spc="45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313131"/>
                </a:solidFill>
                <a:latin typeface="Times New Roman"/>
                <a:cs typeface="Times New Roman"/>
              </a:rPr>
              <a:t>of</a:t>
            </a:r>
            <a:r>
              <a:rPr dirty="0" sz="2050" spc="-15">
                <a:solidFill>
                  <a:srgbClr val="313131"/>
                </a:solidFill>
                <a:latin typeface="Times New Roman"/>
                <a:cs typeface="Times New Roman"/>
              </a:rPr>
              <a:t> </a:t>
            </a:r>
            <a:r>
              <a:rPr dirty="0" sz="2050" spc="50">
                <a:solidFill>
                  <a:srgbClr val="212121"/>
                </a:solidFill>
                <a:latin typeface="Times New Roman"/>
                <a:cs typeface="Times New Roman"/>
              </a:rPr>
              <a:t>customers</a:t>
            </a:r>
            <a:r>
              <a:rPr dirty="0" sz="2050" spc="-1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161616"/>
                </a:solidFill>
                <a:latin typeface="Times New Roman"/>
                <a:cs typeface="Times New Roman"/>
              </a:rPr>
              <a:t>served.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639593" y="0"/>
            <a:ext cx="2136094" cy="7550156"/>
          </a:xfrm>
          <a:prstGeom prst="rect"/>
        </p:spPr>
      </p:pic>
      <p:sp>
        <p:nvSpPr>
          <p:cNvPr id="1048603" name="object 3" descr=""/>
          <p:cNvSpPr txBox="1"/>
          <p:nvPr/>
        </p:nvSpPr>
        <p:spPr>
          <a:xfrm>
            <a:off x="1228738" y="2040953"/>
            <a:ext cx="7738109" cy="1804543"/>
          </a:xfrm>
          <a:prstGeom prst="rect"/>
        </p:spPr>
        <p:txBody>
          <a:bodyPr bIns="0" lIns="0" rIns="0" rtlCol="0" tIns="40640" vert="horz" wrap="square">
            <a:spAutoFit/>
          </a:bodyPr>
          <a:p>
            <a:pPr indent="-635" marL="17780" marR="3270885">
              <a:lnSpc>
                <a:spcPts val="2330"/>
              </a:lnSpc>
              <a:spcBef>
                <a:spcPts val="320"/>
              </a:spcBef>
            </a:pPr>
            <a:r>
              <a:rPr dirty="0" sz="2050">
                <a:solidFill>
                  <a:srgbClr val="1A1A1A"/>
                </a:solidFill>
                <a:latin typeface="Times New Roman"/>
                <a:cs typeface="Times New Roman"/>
              </a:rPr>
              <a:t>Date</a:t>
            </a:r>
            <a:r>
              <a:rPr dirty="0" sz="2050" spc="-3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282828"/>
                </a:solidFill>
                <a:latin typeface="Times New Roman"/>
                <a:cs typeface="Times New Roman"/>
              </a:rPr>
              <a:t>Set:</a:t>
            </a:r>
            <a:r>
              <a:rPr dirty="0" sz="2050" spc="-11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131313"/>
                </a:solidFill>
                <a:latin typeface="Times New Roman"/>
                <a:cs typeface="Times New Roman"/>
              </a:rPr>
              <a:t>Kaggle,</a:t>
            </a:r>
            <a:r>
              <a:rPr dirty="0" sz="2050" spc="65">
                <a:solidFill>
                  <a:srgbClr val="131313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2A2A2A"/>
                </a:solidFill>
                <a:latin typeface="Times New Roman"/>
                <a:cs typeface="Times New Roman"/>
              </a:rPr>
              <a:t>Sales</a:t>
            </a:r>
            <a:r>
              <a:rPr dirty="0" sz="2050" spc="-25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dirty="0" sz="2050" spc="50">
                <a:solidFill>
                  <a:srgbClr val="313131"/>
                </a:solidFill>
                <a:latin typeface="Times New Roman"/>
                <a:cs typeface="Times New Roman"/>
              </a:rPr>
              <a:t>Department</a:t>
            </a:r>
            <a:r>
              <a:rPr dirty="0" sz="2050" spc="175">
                <a:solidFill>
                  <a:srgbClr val="313131"/>
                </a:solidFill>
                <a:latin typeface="Times New Roman"/>
                <a:cs typeface="Times New Roman"/>
              </a:rPr>
              <a:t> </a:t>
            </a:r>
            <a:r>
              <a:rPr dirty="0" sz="2050" spc="-20">
                <a:solidFill>
                  <a:srgbClr val="262626"/>
                </a:solidFill>
                <a:latin typeface="Times New Roman"/>
                <a:cs typeface="Times New Roman"/>
              </a:rPr>
              <a:t>Wise </a:t>
            </a:r>
            <a:r>
              <a:rPr dirty="0" sz="2050">
                <a:solidFill>
                  <a:srgbClr val="242424"/>
                </a:solidFill>
                <a:latin typeface="Times New Roman"/>
                <a:cs typeface="Times New Roman"/>
              </a:rPr>
              <a:t>Feature</a:t>
            </a:r>
            <a:r>
              <a:rPr dirty="0" sz="2050" spc="30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2F2F2F"/>
                </a:solidFill>
                <a:latin typeface="Times New Roman"/>
                <a:cs typeface="Times New Roman"/>
              </a:rPr>
              <a:t>Selection:</a:t>
            </a:r>
            <a:endParaRPr sz="2050">
              <a:latin typeface="Times New Roman"/>
              <a:cs typeface="Times New Roman"/>
            </a:endParaRPr>
          </a:p>
          <a:p>
            <a:pPr marL="17145">
              <a:lnSpc>
                <a:spcPts val="2195"/>
              </a:lnSpc>
            </a:pPr>
            <a:r>
              <a:rPr dirty="0" sz="2050">
                <a:solidFill>
                  <a:srgbClr val="232323"/>
                </a:solidFill>
                <a:latin typeface="Times New Roman"/>
                <a:cs typeface="Times New Roman"/>
              </a:rPr>
              <a:t>Data</a:t>
            </a:r>
            <a:r>
              <a:rPr dirty="0" sz="2050" spc="10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262626"/>
                </a:solidFill>
                <a:latin typeface="Times New Roman"/>
                <a:cs typeface="Times New Roman"/>
              </a:rPr>
              <a:t>Cleaning:</a:t>
            </a:r>
            <a:r>
              <a:rPr dirty="0" sz="2050" spc="3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232323"/>
                </a:solidFill>
                <a:latin typeface="Times New Roman"/>
                <a:cs typeface="Times New Roman"/>
              </a:rPr>
              <a:t>Missing</a:t>
            </a:r>
            <a:r>
              <a:rPr dirty="0" sz="2050" spc="18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2D2D2D"/>
                </a:solidFill>
                <a:latin typeface="Times New Roman"/>
                <a:cs typeface="Times New Roman"/>
              </a:rPr>
              <a:t>Values</a:t>
            </a:r>
            <a:r>
              <a:rPr dirty="0" sz="2050" spc="8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232323"/>
                </a:solidFill>
                <a:latin typeface="Times New Roman"/>
                <a:cs typeface="Times New Roman"/>
              </a:rPr>
              <a:t>Irrelevant</a:t>
            </a:r>
            <a:endParaRPr sz="2050">
              <a:latin typeface="Times New Roman"/>
              <a:cs typeface="Times New Roman"/>
            </a:endParaRPr>
          </a:p>
          <a:p>
            <a:pPr marL="17780">
              <a:lnSpc>
                <a:spcPts val="2325"/>
              </a:lnSpc>
            </a:pPr>
            <a:r>
              <a:rPr dirty="0" sz="2050">
                <a:solidFill>
                  <a:srgbClr val="262626"/>
                </a:solidFill>
                <a:latin typeface="Times New Roman"/>
                <a:cs typeface="Times New Roman"/>
              </a:rPr>
              <a:t>Formula:</a:t>
            </a:r>
            <a:r>
              <a:rPr dirty="0" sz="2050" spc="254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282828"/>
                </a:solidFill>
                <a:latin typeface="Times New Roman"/>
                <a:cs typeface="Times New Roman"/>
              </a:rPr>
              <a:t>Performance</a:t>
            </a:r>
            <a:r>
              <a:rPr dirty="0" sz="2050" spc="22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181818"/>
                </a:solidFill>
                <a:latin typeface="Times New Roman"/>
                <a:cs typeface="Times New Roman"/>
              </a:rPr>
              <a:t>Calculation,</a:t>
            </a:r>
            <a:r>
              <a:rPr dirty="0" sz="2050" spc="28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050" spc="-40">
                <a:solidFill>
                  <a:srgbClr val="2B2B2B"/>
                </a:solidFill>
                <a:latin typeface="Times New Roman"/>
                <a:cs typeface="Times New Roman"/>
              </a:rPr>
              <a:t>Low,</a:t>
            </a:r>
            <a:r>
              <a:rPr dirty="0" sz="2050" spc="26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181818"/>
                </a:solidFill>
                <a:latin typeface="Times New Roman"/>
                <a:cs typeface="Times New Roman"/>
              </a:rPr>
              <a:t>Med,</a:t>
            </a:r>
            <a:r>
              <a:rPr dirty="0" sz="2050" spc="9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050" spc="-20">
                <a:solidFill>
                  <a:srgbClr val="1A1A1A"/>
                </a:solidFill>
                <a:latin typeface="Times New Roman"/>
                <a:cs typeface="Times New Roman"/>
              </a:rPr>
              <a:t>High</a:t>
            </a:r>
            <a:endParaRPr sz="2050">
              <a:latin typeface="Times New Roman"/>
              <a:cs typeface="Times New Roman"/>
            </a:endParaRPr>
          </a:p>
          <a:p>
            <a:pPr indent="1905" marL="15240" marR="5080">
              <a:lnSpc>
                <a:spcPts val="2330"/>
              </a:lnSpc>
              <a:spcBef>
                <a:spcPts val="114"/>
              </a:spcBef>
            </a:pPr>
            <a:r>
              <a:rPr dirty="0" sz="2050">
                <a:solidFill>
                  <a:srgbClr val="181818"/>
                </a:solidFill>
                <a:latin typeface="Times New Roman"/>
                <a:cs typeface="Times New Roman"/>
              </a:rPr>
              <a:t>Pivot</a:t>
            </a:r>
            <a:r>
              <a:rPr dirty="0" sz="2050" spc="10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050" spc="-20">
                <a:solidFill>
                  <a:srgbClr val="2B2B2B"/>
                </a:solidFill>
                <a:latin typeface="Times New Roman"/>
                <a:cs typeface="Times New Roman"/>
              </a:rPr>
              <a:t>Table:</a:t>
            </a:r>
            <a:r>
              <a:rPr dirty="0" sz="2050" spc="-4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dirty="0" sz="2050" spc="50">
                <a:solidFill>
                  <a:srgbClr val="2A2A2A"/>
                </a:solidFill>
                <a:latin typeface="Times New Roman"/>
                <a:cs typeface="Times New Roman"/>
              </a:rPr>
              <a:t>Summary,</a:t>
            </a:r>
            <a:r>
              <a:rPr dirty="0" sz="2050" spc="204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212121"/>
                </a:solidFill>
                <a:latin typeface="Times New Roman"/>
                <a:cs typeface="Times New Roman"/>
              </a:rPr>
              <a:t>Business</a:t>
            </a:r>
            <a:r>
              <a:rPr dirty="0" sz="2050" spc="13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2A2A2A"/>
                </a:solidFill>
                <a:latin typeface="Times New Roman"/>
                <a:cs typeface="Times New Roman"/>
              </a:rPr>
              <a:t>Unit,</a:t>
            </a:r>
            <a:r>
              <a:rPr dirty="0" sz="2050" spc="-40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1F1F1F"/>
                </a:solidFill>
                <a:latin typeface="Times New Roman"/>
                <a:cs typeface="Times New Roman"/>
              </a:rPr>
              <a:t>Gender</a:t>
            </a:r>
            <a:r>
              <a:rPr dirty="0" sz="2050" spc="16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1A1A1A"/>
                </a:solidFill>
                <a:latin typeface="Times New Roman"/>
                <a:cs typeface="Times New Roman"/>
              </a:rPr>
              <a:t>,</a:t>
            </a:r>
            <a:r>
              <a:rPr dirty="0" sz="2050" spc="6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1D1D1D"/>
                </a:solidFill>
                <a:latin typeface="Times New Roman"/>
                <a:cs typeface="Times New Roman"/>
              </a:rPr>
              <a:t>Employment</a:t>
            </a:r>
            <a:r>
              <a:rPr dirty="0" sz="2050" spc="265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282828"/>
                </a:solidFill>
                <a:latin typeface="Times New Roman"/>
                <a:cs typeface="Times New Roman"/>
              </a:rPr>
              <a:t>Type,</a:t>
            </a:r>
            <a:r>
              <a:rPr dirty="0" sz="2050" spc="12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2050" spc="114">
                <a:solidFill>
                  <a:srgbClr val="2D2D2D"/>
                </a:solidFill>
                <a:latin typeface="Times New Roman"/>
                <a:cs typeface="Times New Roman"/>
              </a:rPr>
              <a:t>EQ </a:t>
            </a:r>
            <a:r>
              <a:rPr dirty="0" sz="2050">
                <a:solidFill>
                  <a:srgbClr val="2D2D2D"/>
                </a:solidFill>
                <a:latin typeface="Times New Roman"/>
                <a:cs typeface="Times New Roman"/>
              </a:rPr>
              <a:t>Id,</a:t>
            </a:r>
            <a:r>
              <a:rPr dirty="0" sz="2050" spc="5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262626"/>
                </a:solidFill>
                <a:latin typeface="Times New Roman"/>
                <a:cs typeface="Times New Roman"/>
              </a:rPr>
              <a:t>Performance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265"/>
              </a:lnSpc>
              <a:tabLst>
                <a:tab algn="l" pos="814705"/>
              </a:tabLst>
            </a:pPr>
            <a:r>
              <a:rPr dirty="0" sz="2050" spc="40">
                <a:solidFill>
                  <a:srgbClr val="1F1F1F"/>
                </a:solidFill>
                <a:latin typeface="Times New Roman"/>
                <a:cs typeface="Times New Roman"/>
              </a:rPr>
              <a:t>Chart</a:t>
            </a:r>
            <a:r>
              <a:rPr dirty="0" sz="2050">
                <a:solidFill>
                  <a:srgbClr val="1F1F1F"/>
                </a:solidFill>
                <a:latin typeface="Times New Roman"/>
                <a:cs typeface="Times New Roman"/>
              </a:rPr>
              <a:t>	</a:t>
            </a:r>
            <a:r>
              <a:rPr dirty="0" sz="2050">
                <a:solidFill>
                  <a:srgbClr val="212121"/>
                </a:solidFill>
                <a:latin typeface="Times New Roman"/>
                <a:cs typeface="Times New Roman"/>
              </a:rPr>
              <a:t>Report:</a:t>
            </a:r>
            <a:r>
              <a:rPr dirty="0" sz="2050" spc="7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282828"/>
                </a:solidFill>
                <a:latin typeface="Times New Roman"/>
                <a:cs typeface="Times New Roman"/>
              </a:rPr>
              <a:t>Slicer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CPH2665</dc:creator>
  <dcterms:created xsi:type="dcterms:W3CDTF">2024-09-11T07:39:04Z</dcterms:created>
  <dcterms:modified xsi:type="dcterms:W3CDTF">2024-09-12T06:08:22Z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2614de4178304c378a9bfb5ca890a5b9</vt:lpwstr>
  </property>
</Properties>
</file>