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93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096000" y="2183843"/>
            <a:ext cx="3369310" cy="509114"/>
          </a:xfrm>
          <a:prstGeom prst="rect">
            <a:avLst/>
          </a:prstGeom>
        </p:spPr>
        <p:txBody>
          <a:bodyPr vert="horz" wrap="square" lIns="0" tIns="16510" rIns="0" bIns="0" rtlCol="0">
            <a:spAutoFit/>
          </a:bodyPr>
          <a:lstStyle/>
          <a:p>
            <a:pPr marL="12700">
              <a:lnSpc>
                <a:spcPct val="100000"/>
              </a:lnSpc>
              <a:spcBef>
                <a:spcPts val="130"/>
              </a:spcBef>
            </a:pPr>
            <a:r>
              <a:rPr lang="en-US" sz="3200" dirty="0">
                <a:solidFill>
                  <a:srgbClr val="2D936B"/>
                </a:solidFill>
                <a:latin typeface="Trebuchet MS"/>
                <a:cs typeface="Trebuchet MS"/>
              </a:rPr>
              <a:t> JAYASAKTHI J</a:t>
            </a:r>
            <a:endParaRPr sz="3200" dirty="0">
              <a:solidFill>
                <a:srgbClr val="2D936B"/>
              </a:solidFill>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B068-DDC2-6A36-2357-5B13BF238CF2}"/>
              </a:ext>
            </a:extLst>
          </p:cNvPr>
          <p:cNvSpPr>
            <a:spLocks noGrp="1"/>
          </p:cNvSpPr>
          <p:nvPr>
            <p:ph type="title"/>
          </p:nvPr>
        </p:nvSpPr>
        <p:spPr>
          <a:xfrm>
            <a:off x="558165" y="385444"/>
            <a:ext cx="9764395" cy="1477328"/>
          </a:xfrm>
        </p:spPr>
        <p:txBody>
          <a:bodyPr/>
          <a:lstStyle/>
          <a:p>
            <a:br>
              <a:rPr lang="en-US" dirty="0"/>
            </a:br>
            <a:endParaRPr lang="en-IN" dirty="0"/>
          </a:p>
        </p:txBody>
      </p:sp>
      <p:sp>
        <p:nvSpPr>
          <p:cNvPr id="3" name="Text Placeholder 2">
            <a:extLst>
              <a:ext uri="{FF2B5EF4-FFF2-40B4-BE49-F238E27FC236}">
                <a16:creationId xmlns:a16="http://schemas.microsoft.com/office/drawing/2014/main" id="{E9817B0A-94A5-7291-9519-74461E8BA6A3}"/>
              </a:ext>
            </a:extLst>
          </p:cNvPr>
          <p:cNvSpPr>
            <a:spLocks noGrp="1"/>
          </p:cNvSpPr>
          <p:nvPr>
            <p:ph type="body" idx="1"/>
          </p:nvPr>
        </p:nvSpPr>
        <p:spPr>
          <a:xfrm>
            <a:off x="609600" y="1577340"/>
            <a:ext cx="10972800" cy="553998"/>
          </a:xfrm>
        </p:spPr>
        <p:txBody>
          <a:bodyPr/>
          <a:lstStyle/>
          <a:p>
            <a:endParaRPr lang="en-US" dirty="0"/>
          </a:p>
          <a:p>
            <a:endParaRPr lang="en-IN" dirty="0"/>
          </a:p>
        </p:txBody>
      </p:sp>
      <p:sp>
        <p:nvSpPr>
          <p:cNvPr id="5" name="TextBox 4">
            <a:extLst>
              <a:ext uri="{FF2B5EF4-FFF2-40B4-BE49-F238E27FC236}">
                <a16:creationId xmlns:a16="http://schemas.microsoft.com/office/drawing/2014/main" id="{170F796F-5895-6C5E-4439-ABFF15562B72}"/>
              </a:ext>
            </a:extLst>
          </p:cNvPr>
          <p:cNvSpPr txBox="1"/>
          <p:nvPr/>
        </p:nvSpPr>
        <p:spPr>
          <a:xfrm>
            <a:off x="646471" y="1295400"/>
            <a:ext cx="9982200" cy="3539430"/>
          </a:xfrm>
          <a:prstGeom prst="rect">
            <a:avLst/>
          </a:prstGeom>
          <a:noFill/>
        </p:spPr>
        <p:txBody>
          <a:bodyPr wrap="square">
            <a:spAutoFit/>
          </a:bodyPr>
          <a:lstStyle/>
          <a:p>
            <a:pPr marL="457200" indent="-457200" algn="just">
              <a:buFont typeface="Wingdings" panose="05000000000000000000" pitchFamily="2" charset="2"/>
              <a:buChar char="Ø"/>
            </a:pPr>
            <a:r>
              <a:rPr lang="en-IN" sz="2800" dirty="0"/>
              <a:t> Finally, Random Forest, as a powerful ensemble learning algorithm, leverages the prepared data to construct predictive models capable of accurately classifying diseases based on various features.        </a:t>
            </a:r>
          </a:p>
          <a:p>
            <a:pPr marL="457200" indent="-457200" algn="just">
              <a:buFont typeface="Wingdings" panose="05000000000000000000" pitchFamily="2" charset="2"/>
              <a:buChar char="Ø"/>
            </a:pPr>
            <a:r>
              <a:rPr lang="en-IN" sz="2800" dirty="0"/>
              <a:t>These tools provide a robust framework for </a:t>
            </a:r>
            <a:r>
              <a:rPr lang="en-IN" sz="2800" dirty="0" err="1"/>
              <a:t>analyzing</a:t>
            </a:r>
            <a:r>
              <a:rPr lang="en-IN" sz="2800" dirty="0"/>
              <a:t> medical data, building predictive models, and ultimately contributing to early disease detection and improved healthcare outcomes.</a:t>
            </a:r>
          </a:p>
        </p:txBody>
      </p:sp>
    </p:spTree>
    <p:extLst>
      <p:ext uri="{BB962C8B-B14F-4D97-AF65-F5344CB8AC3E}">
        <p14:creationId xmlns:p14="http://schemas.microsoft.com/office/powerpoint/2010/main" val="4173973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1" name="TextBox 10">
            <a:extLst>
              <a:ext uri="{FF2B5EF4-FFF2-40B4-BE49-F238E27FC236}">
                <a16:creationId xmlns:a16="http://schemas.microsoft.com/office/drawing/2014/main" id="{B1D253C5-5C84-5B7A-2029-F1A25086E6B8}"/>
              </a:ext>
            </a:extLst>
          </p:cNvPr>
          <p:cNvSpPr txBox="1"/>
          <p:nvPr/>
        </p:nvSpPr>
        <p:spPr>
          <a:xfrm>
            <a:off x="990600" y="1375990"/>
            <a:ext cx="9556750" cy="2246769"/>
          </a:xfrm>
          <a:prstGeom prst="rect">
            <a:avLst/>
          </a:prstGeom>
          <a:noFill/>
        </p:spPr>
        <p:txBody>
          <a:bodyPr wrap="square">
            <a:spAutoFit/>
          </a:bodyPr>
          <a:lstStyle/>
          <a:p>
            <a:pPr algn="just"/>
            <a:r>
              <a:rPr lang="en-IN" sz="2800" dirty="0"/>
              <a:t>Thus the result successfully shows the  improving patient outcomes, we can expect even more significant advancements in this field. </a:t>
            </a:r>
            <a:r>
              <a:rPr lang="en-US" sz="2800" dirty="0"/>
              <a:t>Prediction of  diseases using generative AI can ultimately requiring careful validation and collaboration for successful implementation.</a:t>
            </a: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7" name="TextBox 26">
            <a:extLst>
              <a:ext uri="{FF2B5EF4-FFF2-40B4-BE49-F238E27FC236}">
                <a16:creationId xmlns:a16="http://schemas.microsoft.com/office/drawing/2014/main" id="{2F19AF4F-7F8E-BE58-466D-FAEB12D160D2}"/>
              </a:ext>
            </a:extLst>
          </p:cNvPr>
          <p:cNvSpPr txBox="1"/>
          <p:nvPr/>
        </p:nvSpPr>
        <p:spPr>
          <a:xfrm>
            <a:off x="1143000" y="2076449"/>
            <a:ext cx="8605080" cy="1077218"/>
          </a:xfrm>
          <a:prstGeom prst="rect">
            <a:avLst/>
          </a:prstGeom>
          <a:noFill/>
        </p:spPr>
        <p:txBody>
          <a:bodyPr wrap="square" rtlCol="0">
            <a:spAutoFit/>
          </a:bodyPr>
          <a:lstStyle/>
          <a:p>
            <a:pPr algn="ctr"/>
            <a:r>
              <a:rPr lang="en-US" sz="3200" dirty="0">
                <a:latin typeface="Arial Rounded MT Bold" panose="020F0704030504030204" pitchFamily="34" charset="0"/>
              </a:rPr>
              <a:t>IMPACT ON HEALTHCARE  ANALYSIS USING GENERATIVE AI</a:t>
            </a:r>
            <a:endParaRPr lang="en-IN" sz="3200" dirty="0">
              <a:latin typeface="Arial Rounded MT Bold" panose="020F07040305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5" y="15977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57D08091-EB71-3D05-87D3-073E4107BD93}"/>
              </a:ext>
            </a:extLst>
          </p:cNvPr>
          <p:cNvSpPr txBox="1"/>
          <p:nvPr/>
        </p:nvSpPr>
        <p:spPr>
          <a:xfrm>
            <a:off x="1394064" y="1273364"/>
            <a:ext cx="8260723" cy="4247317"/>
          </a:xfrm>
          <a:prstGeom prst="rect">
            <a:avLst/>
          </a:prstGeom>
          <a:noFill/>
        </p:spPr>
        <p:txBody>
          <a:bodyPr wrap="square">
            <a:spAutoFit/>
          </a:bodyPr>
          <a:lstStyle/>
          <a:p>
            <a:pPr marL="457200" indent="-457200" algn="just">
              <a:buFont typeface="Wingdings" panose="05000000000000000000" pitchFamily="2" charset="2"/>
              <a:buChar char="Ø"/>
            </a:pPr>
            <a:r>
              <a:rPr lang="en-IN" sz="3000" dirty="0"/>
              <a:t>Employing Generative AI techniques with a Kaggle dataset, the objective is to develop a predictive model that can detect diseases at an early stage. </a:t>
            </a:r>
          </a:p>
          <a:p>
            <a:pPr marL="457200" indent="-457200" algn="just">
              <a:buFont typeface="Wingdings" panose="05000000000000000000" pitchFamily="2" charset="2"/>
              <a:buChar char="Ø"/>
            </a:pPr>
            <a:r>
              <a:rPr lang="en-IN" sz="3000" dirty="0"/>
              <a:t>This model aims to leverage advanced algorithms to </a:t>
            </a:r>
            <a:r>
              <a:rPr lang="en-IN" sz="3000" dirty="0" err="1"/>
              <a:t>analyze</a:t>
            </a:r>
            <a:r>
              <a:rPr lang="en-IN" sz="3000" dirty="0"/>
              <a:t> medical data efficiently, enabling proactive healthcare interventions for improved patient outcomes and disease management.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766617" y="3578327"/>
            <a:ext cx="2762250" cy="3257550"/>
            <a:chOff x="9348787" y="34290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9348787" y="34290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714C877F-6B54-1AD7-7E87-C68A4BD0F8BE}"/>
              </a:ext>
            </a:extLst>
          </p:cNvPr>
          <p:cNvSpPr txBox="1"/>
          <p:nvPr/>
        </p:nvSpPr>
        <p:spPr>
          <a:xfrm>
            <a:off x="676275" y="1253235"/>
            <a:ext cx="8857133" cy="4832092"/>
          </a:xfrm>
          <a:prstGeom prst="rect">
            <a:avLst/>
          </a:prstGeom>
          <a:noFill/>
        </p:spPr>
        <p:txBody>
          <a:bodyPr wrap="square">
            <a:spAutoFit/>
          </a:bodyPr>
          <a:lstStyle/>
          <a:p>
            <a:pPr marL="457200" indent="-457200" algn="just">
              <a:buFont typeface="Wingdings" panose="05000000000000000000" pitchFamily="2" charset="2"/>
              <a:buChar char="Ø"/>
            </a:pPr>
            <a:r>
              <a:rPr lang="en-IN" sz="2800" dirty="0"/>
              <a:t>Existing disease detection relies on symptomatic presentation, whereas AI-driven early prediction </a:t>
            </a:r>
            <a:r>
              <a:rPr lang="en-IN" sz="2800" dirty="0" err="1"/>
              <a:t>analyzes</a:t>
            </a:r>
            <a:r>
              <a:rPr lang="en-IN" sz="2800" dirty="0"/>
              <a:t> data to identify subtle indicators before symptoms appear.</a:t>
            </a:r>
          </a:p>
          <a:p>
            <a:pPr marL="457200" indent="-457200" algn="just">
              <a:buFont typeface="Wingdings" panose="05000000000000000000" pitchFamily="2" charset="2"/>
              <a:buChar char="Ø"/>
            </a:pPr>
            <a:r>
              <a:rPr lang="en-IN" sz="2800" dirty="0"/>
              <a:t> This proactive approach enables timely interventions, improving outcomes and reducing costs by preventing disease progression.</a:t>
            </a:r>
          </a:p>
          <a:p>
            <a:pPr marL="457200" indent="-457200" algn="just">
              <a:buFont typeface="Wingdings" panose="05000000000000000000" pitchFamily="2" charset="2"/>
              <a:buChar char="Ø"/>
            </a:pPr>
            <a:r>
              <a:rPr lang="en-IN" sz="2800" dirty="0"/>
              <a:t> AI emphasizes prevention and personalized care, empowering earlier interventions and promoting overall population health, thus transforming healthcare from reactive to proactive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0" y="2883589"/>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51125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1A4F139A-7AE6-ACEF-B9A0-108351BB05EB}"/>
              </a:ext>
            </a:extLst>
          </p:cNvPr>
          <p:cNvSpPr txBox="1"/>
          <p:nvPr/>
        </p:nvSpPr>
        <p:spPr>
          <a:xfrm>
            <a:off x="672127" y="1650971"/>
            <a:ext cx="9277350" cy="3108543"/>
          </a:xfrm>
          <a:prstGeom prst="rect">
            <a:avLst/>
          </a:prstGeom>
          <a:noFill/>
        </p:spPr>
        <p:txBody>
          <a:bodyPr wrap="square">
            <a:spAutoFit/>
          </a:bodyPr>
          <a:lstStyle/>
          <a:p>
            <a:pPr marL="457200" indent="-457200" algn="just">
              <a:buFont typeface="Wingdings" panose="05000000000000000000" pitchFamily="2" charset="2"/>
              <a:buChar char="Ø"/>
            </a:pPr>
            <a:r>
              <a:rPr lang="en-US" sz="2800" dirty="0"/>
              <a:t>This project investigates how generative AI, including GANs and VAEs, revolutionizes healthcare analysis, improving imaging, drug discovery, and diagnosis.</a:t>
            </a:r>
          </a:p>
          <a:p>
            <a:pPr algn="just"/>
            <a:endParaRPr lang="en-US" sz="2800" dirty="0"/>
          </a:p>
          <a:p>
            <a:pPr marL="457200" indent="-457200" algn="just">
              <a:buFont typeface="Wingdings" panose="05000000000000000000" pitchFamily="2" charset="2"/>
              <a:buChar char="Ø"/>
            </a:pPr>
            <a:r>
              <a:rPr lang="en-US" sz="2800" dirty="0"/>
              <a:t> It showcases how these models enhance healthcare practices, addressing challenges and driving innovation for better patient outcomes.</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D4479EDB-E9F7-F7B8-51AA-35D5C6D863B4}"/>
              </a:ext>
            </a:extLst>
          </p:cNvPr>
          <p:cNvSpPr txBox="1"/>
          <p:nvPr/>
        </p:nvSpPr>
        <p:spPr>
          <a:xfrm>
            <a:off x="899037" y="1684776"/>
            <a:ext cx="8427474" cy="3970318"/>
          </a:xfrm>
          <a:prstGeom prst="rect">
            <a:avLst/>
          </a:prstGeom>
          <a:noFill/>
        </p:spPr>
        <p:txBody>
          <a:bodyPr wrap="square">
            <a:spAutoFit/>
          </a:bodyPr>
          <a:lstStyle/>
          <a:p>
            <a:pPr marL="457200" indent="-457200" algn="just">
              <a:buFont typeface="Wingdings" panose="05000000000000000000" pitchFamily="2" charset="2"/>
              <a:buChar char="Ø"/>
            </a:pPr>
            <a:r>
              <a:rPr lang="en-IN" sz="2800" dirty="0"/>
              <a:t>Predicting diseases earlier provides individuals with better health outcomes, reduced medical costs, improved quality of life, peace of mind, and a sense of control over their health.</a:t>
            </a:r>
          </a:p>
          <a:p>
            <a:pPr marL="457200" indent="-457200" algn="just">
              <a:buFont typeface="Wingdings" panose="05000000000000000000" pitchFamily="2" charset="2"/>
              <a:buChar char="Ø"/>
            </a:pPr>
            <a:r>
              <a:rPr lang="en-IN" sz="2800" dirty="0"/>
              <a:t>Thus, early disease prediction using this methodology significantly benefits individuals by enabling proactive healthcare interventions, improving health outcomes, and enhancing overall well-being.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pic>
        <p:nvPicPr>
          <p:cNvPr id="2" name="object 2"/>
          <p:cNvPicPr/>
          <p:nvPr/>
        </p:nvPicPr>
        <p:blipFill>
          <a:blip r:embed="rId3" cstate="print"/>
          <a:stretch>
            <a:fillRect/>
          </a:stretch>
        </p:blipFill>
        <p:spPr>
          <a:xfrm>
            <a:off x="0" y="1476375"/>
            <a:ext cx="2397227" cy="2562225"/>
          </a:xfrm>
          <a:prstGeom prst="rect">
            <a:avLst/>
          </a:prstGeom>
        </p:spPr>
      </p:pic>
      <p:sp>
        <p:nvSpPr>
          <p:cNvPr id="11" name="TextBox 10">
            <a:extLst>
              <a:ext uri="{FF2B5EF4-FFF2-40B4-BE49-F238E27FC236}">
                <a16:creationId xmlns:a16="http://schemas.microsoft.com/office/drawing/2014/main" id="{446BCB24-FBE9-FADB-6A8E-A770A4259A8B}"/>
              </a:ext>
            </a:extLst>
          </p:cNvPr>
          <p:cNvSpPr txBox="1"/>
          <p:nvPr/>
        </p:nvSpPr>
        <p:spPr>
          <a:xfrm>
            <a:off x="1869440" y="1405001"/>
            <a:ext cx="8465267" cy="4401205"/>
          </a:xfrm>
          <a:prstGeom prst="rect">
            <a:avLst/>
          </a:prstGeom>
          <a:noFill/>
        </p:spPr>
        <p:txBody>
          <a:bodyPr wrap="square">
            <a:spAutoFit/>
          </a:bodyPr>
          <a:lstStyle/>
          <a:p>
            <a:pPr marL="457200" indent="-457200" algn="just">
              <a:buFont typeface="Wingdings" panose="05000000000000000000" pitchFamily="2" charset="2"/>
              <a:buChar char="Ø"/>
            </a:pPr>
            <a:r>
              <a:rPr lang="en-IN" sz="2800" dirty="0"/>
              <a:t>The proposition for early disease prediction involves developing accurate AI models, integrating them into healthcare systems, ensuring user-friendly interfaces, continuous monitoring, providing education for healthcare professionals, and implementing robust privacy protections. These strategies aim to empower healthcare providers, improve patient outcomes, and ensure ethical use of predictive analytics in healthcare.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657600"/>
            <a:ext cx="2143125" cy="3143248"/>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048426F0-F575-6DDC-A80A-48D45CB06C7A}"/>
              </a:ext>
            </a:extLst>
          </p:cNvPr>
          <p:cNvSpPr txBox="1"/>
          <p:nvPr/>
        </p:nvSpPr>
        <p:spPr>
          <a:xfrm>
            <a:off x="1639252" y="1310426"/>
            <a:ext cx="9424035" cy="4832092"/>
          </a:xfrm>
          <a:prstGeom prst="rect">
            <a:avLst/>
          </a:prstGeom>
          <a:noFill/>
        </p:spPr>
        <p:txBody>
          <a:bodyPr wrap="square">
            <a:spAutoFit/>
          </a:bodyPr>
          <a:lstStyle/>
          <a:p>
            <a:pPr marL="457200" indent="-457200" algn="just">
              <a:buFont typeface="Wingdings" panose="05000000000000000000" pitchFamily="2" charset="2"/>
              <a:buChar char="Ø"/>
            </a:pPr>
            <a:r>
              <a:rPr lang="en-IN" sz="2800" dirty="0"/>
              <a:t>A unique feature of using Random Forest for disease prediction compared to other </a:t>
            </a:r>
            <a:r>
              <a:rPr lang="en-IN" sz="2800" dirty="0" err="1"/>
              <a:t>alg﻿orithms</a:t>
            </a:r>
            <a:r>
              <a:rPr lang="en-IN" sz="2800" dirty="0"/>
              <a:t> is its ability to handle complex and high-dimensional datasets effectively. Random Forest is an ensemble learning method that combines multiple decision trees to make predictions.  </a:t>
            </a:r>
          </a:p>
          <a:p>
            <a:pPr marL="457200" indent="-457200" algn="just">
              <a:buFont typeface="Wingdings" panose="05000000000000000000" pitchFamily="2" charset="2"/>
              <a:buChar char="Ø"/>
            </a:pPr>
            <a:r>
              <a:rPr lang="en-IN" sz="2800" dirty="0"/>
              <a:t>Random Forest's robustness, ability to handle missing data, feature importance assessment, capacity to capture non-linear relationships, and scalability make it a unique and powerful tool for disease prediction in healthcare compared  to other algorithms.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3" name="TextBox 12">
            <a:extLst>
              <a:ext uri="{FF2B5EF4-FFF2-40B4-BE49-F238E27FC236}">
                <a16:creationId xmlns:a16="http://schemas.microsoft.com/office/drawing/2014/main" id="{035F24B9-DD3D-ADBF-DF06-763AA6BEB364}"/>
              </a:ext>
            </a:extLst>
          </p:cNvPr>
          <p:cNvSpPr txBox="1"/>
          <p:nvPr/>
        </p:nvSpPr>
        <p:spPr>
          <a:xfrm>
            <a:off x="990600" y="1668208"/>
            <a:ext cx="9296400" cy="4401205"/>
          </a:xfrm>
          <a:prstGeom prst="rect">
            <a:avLst/>
          </a:prstGeom>
          <a:noFill/>
        </p:spPr>
        <p:txBody>
          <a:bodyPr wrap="square">
            <a:spAutoFit/>
          </a:bodyPr>
          <a:lstStyle/>
          <a:p>
            <a:pPr marL="457200" indent="-457200" algn="just">
              <a:buFont typeface="Wingdings" panose="05000000000000000000" pitchFamily="2" charset="2"/>
              <a:buChar char="Ø"/>
            </a:pPr>
            <a:r>
              <a:rPr lang="en-IN" sz="2800" dirty="0"/>
              <a:t>The use of Pandas, NumPy, Matplotlib, Seaborn, and Random Forest for disease prediction enables comprehensive data manipulation, visualization, and predictive </a:t>
            </a:r>
            <a:r>
              <a:rPr lang="en-IN" sz="2800" dirty="0" err="1"/>
              <a:t>modeling</a:t>
            </a:r>
            <a:r>
              <a:rPr lang="en-IN" sz="2800" dirty="0"/>
              <a:t>.         </a:t>
            </a:r>
          </a:p>
          <a:p>
            <a:pPr marL="457200" indent="-457200" algn="just">
              <a:buFont typeface="Wingdings" panose="05000000000000000000" pitchFamily="2" charset="2"/>
              <a:buChar char="Ø"/>
            </a:pPr>
            <a:r>
              <a:rPr lang="en-IN" sz="2800" dirty="0"/>
              <a:t>Pandas and NumPy facilitate efficient data handling and preprocessing, allowing for data cleaning, transformation, and feature engineering. Matplotlib and Seaborn enable the visualization of data distributions, correlations, and trends, aiding in exploratory data analysis and model interpretation.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TotalTime>
  <Words>610</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 Rounded MT Bold</vt:lpstr>
      <vt:lpstr>Calibri</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 </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ANGU .k</dc:creator>
  <cp:lastModifiedBy>ANGU .k</cp:lastModifiedBy>
  <cp:revision>6</cp:revision>
  <dcterms:created xsi:type="dcterms:W3CDTF">2024-03-30T07:51:36Z</dcterms:created>
  <dcterms:modified xsi:type="dcterms:W3CDTF">2024-03-30T09:39:05Z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y fmtid="{D5CDD505-2E9C-101B-9397-08002B2CF9AE}" pid="4" name="Producer">
    <vt:lpwstr>3-Heights(TM) PDF Security Shell 4.8.25.2 (http://www.pdf-tools.com)</vt:lpwstr>
  </property>
</Properties>
</file>