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4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%20by%20Jaya%20Ratho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%20by%20Jaya%20Ratho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%20by%20Jaya%20Ratho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%20by%20Jaya%20Ratho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by Jaya Rathore.xlsx]Pivot_Analysis!PivotTable3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Count</a:t>
            </a:r>
            <a:r>
              <a:rPr lang="en-US" sz="1600" b="1" baseline="0" dirty="0"/>
              <a:t> of cars owned by gender</a:t>
            </a:r>
            <a:endParaRPr lang="en-US" sz="1600" b="1" dirty="0"/>
          </a:p>
        </c:rich>
      </c:tx>
      <c:layout>
        <c:manualLayout>
          <c:xMode val="edge"/>
          <c:yMode val="edge"/>
          <c:x val="0.15649498770221781"/>
          <c:y val="4.14283280401553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Pivot_Analysis!$C$91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Pivot_Analysis!$B$92:$B$94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Pivot_Analysis!$C$92:$C$94</c:f>
              <c:numCache>
                <c:formatCode>General</c:formatCode>
                <c:ptCount val="2"/>
                <c:pt idx="0">
                  <c:v>371</c:v>
                </c:pt>
                <c:pt idx="1">
                  <c:v>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54-4C26-9BC3-18C647AFDF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6111472"/>
        <c:axId val="1215062352"/>
      </c:barChart>
      <c:catAx>
        <c:axId val="121611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062352"/>
        <c:crosses val="autoZero"/>
        <c:auto val="1"/>
        <c:lblAlgn val="ctr"/>
        <c:lblOffset val="100"/>
        <c:noMultiLvlLbl val="0"/>
      </c:catAx>
      <c:valAx>
        <c:axId val="1215062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6111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171778245477452"/>
          <c:y val="0.51783426588764125"/>
          <c:w val="0.19974184600785894"/>
          <c:h val="0.12546836255028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by Jaya Rathore.xlsx]Pivot_Analysis!PivotTable16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dirty="0"/>
              <a:t>Cars</a:t>
            </a:r>
            <a:r>
              <a:rPr lang="en-IN" sz="2000" b="1" baseline="0" dirty="0"/>
              <a:t> owned by state</a:t>
            </a:r>
            <a:endParaRPr lang="en-IN" sz="2000" b="1" dirty="0"/>
          </a:p>
        </c:rich>
      </c:tx>
      <c:layout>
        <c:manualLayout>
          <c:xMode val="edge"/>
          <c:yMode val="edge"/>
          <c:x val="0.2442761614515197"/>
          <c:y val="3.92380335587732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Pivot_Analysis!$C$108</c:f>
              <c:strCache>
                <c:ptCount val="1"/>
                <c:pt idx="0">
                  <c:v>Count of Owns_car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Pivot_Analysis!$B$109:$B$112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Pivot_Analysis!$C$109:$C$112</c:f>
              <c:numCache>
                <c:formatCode>General</c:formatCode>
                <c:ptCount val="3"/>
                <c:pt idx="0">
                  <c:v>534</c:v>
                </c:pt>
                <c:pt idx="1">
                  <c:v>242</c:v>
                </c:pt>
                <c:pt idx="2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EA-4F9A-B6AC-A31990395431}"/>
            </c:ext>
          </c:extLst>
        </c:ser>
        <c:ser>
          <c:idx val="1"/>
          <c:order val="1"/>
          <c:tx>
            <c:strRef>
              <c:f>Pivot_Analysis!$D$108</c:f>
              <c:strCache>
                <c:ptCount val="1"/>
                <c:pt idx="0">
                  <c:v>Count of customer_id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Pivot_Analysis!$B$109:$B$112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Pivot_Analysis!$D$109:$D$112</c:f>
              <c:numCache>
                <c:formatCode>General</c:formatCode>
                <c:ptCount val="3"/>
                <c:pt idx="0">
                  <c:v>534</c:v>
                </c:pt>
                <c:pt idx="1">
                  <c:v>242</c:v>
                </c:pt>
                <c:pt idx="2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EA-4F9A-B6AC-A319903954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0783840"/>
        <c:axId val="1226723424"/>
      </c:barChart>
      <c:catAx>
        <c:axId val="130078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723424"/>
        <c:crosses val="autoZero"/>
        <c:auto val="1"/>
        <c:lblAlgn val="ctr"/>
        <c:lblOffset val="100"/>
        <c:noMultiLvlLbl val="0"/>
      </c:catAx>
      <c:valAx>
        <c:axId val="1226723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078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039028175123344"/>
          <c:y val="0.44939909223144114"/>
          <c:w val="0.21171027614147872"/>
          <c:h val="0.261934553779297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by Jaya Rathore.xlsx]Pivot_Analysis!PivotTable6</c:name>
    <c:fmtId val="3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dirty="0"/>
              <a:t>Average profit</a:t>
            </a:r>
            <a:r>
              <a:rPr lang="en-IN" sz="1800" b="1" baseline="0" dirty="0"/>
              <a:t> by Age cluster and wealth segment</a:t>
            </a:r>
            <a:endParaRPr lang="en-IN" sz="1800" b="1" dirty="0"/>
          </a:p>
        </c:rich>
      </c:tx>
      <c:layout>
        <c:manualLayout>
          <c:xMode val="edge"/>
          <c:yMode val="edge"/>
          <c:x val="0.13825882010864551"/>
          <c:y val="2.11325646321890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7974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A96BA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79747"/>
          </a:solidFill>
          <a:ln>
            <a:noFill/>
          </a:ln>
          <a:effectLst/>
        </c:spPr>
      </c:pivotFmt>
      <c:pivotFmt>
        <c:idx val="4"/>
        <c:spPr>
          <a:solidFill>
            <a:srgbClr val="F7974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A96BA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7974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A96BA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7974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A96BA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7974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A96BA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Pivot_Analysis!$C$4:$C$5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rgbClr val="F79747"/>
            </a:solidFill>
            <a:ln>
              <a:noFill/>
            </a:ln>
            <a:effectLst/>
          </c:spPr>
          <c:invertIfNegative val="0"/>
          <c:cat>
            <c:strRef>
              <c:f>Pivot_Analysis!$B$6:$B$11</c:f>
              <c:strCache>
                <c:ptCount val="5"/>
                <c:pt idx="0">
                  <c:v>41-50</c:v>
                </c:pt>
                <c:pt idx="1">
                  <c:v>51-60</c:v>
                </c:pt>
                <c:pt idx="2">
                  <c:v>31-40</c:v>
                </c:pt>
                <c:pt idx="3">
                  <c:v>21-30</c:v>
                </c:pt>
                <c:pt idx="4">
                  <c:v>61-70</c:v>
                </c:pt>
              </c:strCache>
            </c:strRef>
          </c:cat>
          <c:val>
            <c:numRef>
              <c:f>Pivot_Analysis!$C$6:$C$11</c:f>
              <c:numCache>
                <c:formatCode>General</c:formatCode>
                <c:ptCount val="5"/>
                <c:pt idx="0">
                  <c:v>530.61868421052623</c:v>
                </c:pt>
                <c:pt idx="1">
                  <c:v>559.41468085106396</c:v>
                </c:pt>
                <c:pt idx="2">
                  <c:v>563.84159090909077</c:v>
                </c:pt>
                <c:pt idx="3">
                  <c:v>512.06254545454533</c:v>
                </c:pt>
                <c:pt idx="4">
                  <c:v>584.69555555555553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D6-49E3-BC97-24F2C9BAC0AD}"/>
            </c:ext>
          </c:extLst>
        </c:ser>
        <c:ser>
          <c:idx val="1"/>
          <c:order val="1"/>
          <c:tx>
            <c:strRef>
              <c:f>Pivot_Analysis!$D$4:$D$5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strRef>
              <c:f>Pivot_Analysis!$B$6:$B$11</c:f>
              <c:strCache>
                <c:ptCount val="5"/>
                <c:pt idx="0">
                  <c:v>41-50</c:v>
                </c:pt>
                <c:pt idx="1">
                  <c:v>51-60</c:v>
                </c:pt>
                <c:pt idx="2">
                  <c:v>31-40</c:v>
                </c:pt>
                <c:pt idx="3">
                  <c:v>21-30</c:v>
                </c:pt>
                <c:pt idx="4">
                  <c:v>61-70</c:v>
                </c:pt>
              </c:strCache>
            </c:strRef>
          </c:cat>
          <c:val>
            <c:numRef>
              <c:f>Pivot_Analysis!$D$6:$D$11</c:f>
              <c:numCache>
                <c:formatCode>General</c:formatCode>
                <c:ptCount val="5"/>
                <c:pt idx="0">
                  <c:v>591.12223214285711</c:v>
                </c:pt>
                <c:pt idx="1">
                  <c:v>637.48063829787236</c:v>
                </c:pt>
                <c:pt idx="2">
                  <c:v>464.69859999999994</c:v>
                </c:pt>
                <c:pt idx="3">
                  <c:v>550.625</c:v>
                </c:pt>
                <c:pt idx="4">
                  <c:v>650.76999999999987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D6-49E3-BC97-24F2C9BAC0AD}"/>
            </c:ext>
          </c:extLst>
        </c:ser>
        <c:ser>
          <c:idx val="2"/>
          <c:order val="2"/>
          <c:tx>
            <c:strRef>
              <c:f>Pivot_Analysis!$E$4:$E$5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rgbClr val="A96BA6"/>
            </a:solidFill>
            <a:ln>
              <a:noFill/>
            </a:ln>
            <a:effectLst/>
          </c:spPr>
          <c:invertIfNegative val="0"/>
          <c:cat>
            <c:strRef>
              <c:f>Pivot_Analysis!$B$6:$B$11</c:f>
              <c:strCache>
                <c:ptCount val="5"/>
                <c:pt idx="0">
                  <c:v>41-50</c:v>
                </c:pt>
                <c:pt idx="1">
                  <c:v>51-60</c:v>
                </c:pt>
                <c:pt idx="2">
                  <c:v>31-40</c:v>
                </c:pt>
                <c:pt idx="3">
                  <c:v>21-30</c:v>
                </c:pt>
                <c:pt idx="4">
                  <c:v>61-70</c:v>
                </c:pt>
              </c:strCache>
            </c:strRef>
          </c:cat>
          <c:val>
            <c:numRef>
              <c:f>Pivot_Analysis!$E$6:$E$11</c:f>
              <c:numCache>
                <c:formatCode>General</c:formatCode>
                <c:ptCount val="5"/>
                <c:pt idx="0">
                  <c:v>593.01430622009605</c:v>
                </c:pt>
                <c:pt idx="1">
                  <c:v>529.80623853211</c:v>
                </c:pt>
                <c:pt idx="2">
                  <c:v>623.9601470588234</c:v>
                </c:pt>
                <c:pt idx="3">
                  <c:v>561.9951648351647</c:v>
                </c:pt>
                <c:pt idx="4">
                  <c:v>359.23571428571438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D6-49E3-BC97-24F2C9BAC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5115872"/>
        <c:axId val="1194974048"/>
      </c:barChart>
      <c:catAx>
        <c:axId val="156511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974048"/>
        <c:crosses val="autoZero"/>
        <c:auto val="1"/>
        <c:lblAlgn val="ctr"/>
        <c:lblOffset val="100"/>
        <c:noMultiLvlLbl val="0"/>
      </c:catAx>
      <c:valAx>
        <c:axId val="119497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11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596334397345923"/>
          <c:y val="0.50433656568090102"/>
          <c:w val="0.20881948957139701"/>
          <c:h val="0.205589395608872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by Jaya Rathore.xlsx]Pivot_Analysis!PivotTable8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dirty="0"/>
              <a:t>Total customers by Brand and Wealth segment</a:t>
            </a:r>
          </a:p>
        </c:rich>
      </c:tx>
      <c:layout>
        <c:manualLayout>
          <c:xMode val="edge"/>
          <c:yMode val="edge"/>
          <c:x val="0.12225736902273641"/>
          <c:y val="4.00676912307765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935144557312016E-2"/>
          <c:y val="0.2495355260869741"/>
          <c:w val="0.7168833799042188"/>
          <c:h val="0.557978796524232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Pivot_Analysis!$C$22:$C$23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Pivot_Analysis!$B$24:$B$30</c:f>
              <c:strCache>
                <c:ptCount val="6"/>
                <c:pt idx="0">
                  <c:v>Giant Bicycles</c:v>
                </c:pt>
                <c:pt idx="1">
                  <c:v>Norco Bicycles</c:v>
                </c:pt>
                <c:pt idx="2">
                  <c:v>OHM Cycles</c:v>
                </c:pt>
                <c:pt idx="3">
                  <c:v>Solex</c:v>
                </c:pt>
                <c:pt idx="4">
                  <c:v>Trek Bicycles</c:v>
                </c:pt>
                <c:pt idx="5">
                  <c:v>WeareA2B</c:v>
                </c:pt>
              </c:strCache>
            </c:strRef>
          </c:cat>
          <c:val>
            <c:numRef>
              <c:f>Pivot_Analysis!$C$24:$C$30</c:f>
              <c:numCache>
                <c:formatCode>General</c:formatCode>
                <c:ptCount val="6"/>
                <c:pt idx="0">
                  <c:v>48</c:v>
                </c:pt>
                <c:pt idx="1">
                  <c:v>31</c:v>
                </c:pt>
                <c:pt idx="2">
                  <c:v>39</c:v>
                </c:pt>
                <c:pt idx="3">
                  <c:v>41</c:v>
                </c:pt>
                <c:pt idx="4">
                  <c:v>38</c:v>
                </c:pt>
                <c:pt idx="5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C5-4E73-B624-2F68733BC7BD}"/>
            </c:ext>
          </c:extLst>
        </c:ser>
        <c:ser>
          <c:idx val="1"/>
          <c:order val="1"/>
          <c:tx>
            <c:strRef>
              <c:f>Pivot_Analysis!$D$22:$D$23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Pivot_Analysis!$B$24:$B$30</c:f>
              <c:strCache>
                <c:ptCount val="6"/>
                <c:pt idx="0">
                  <c:v>Giant Bicycles</c:v>
                </c:pt>
                <c:pt idx="1">
                  <c:v>Norco Bicycles</c:v>
                </c:pt>
                <c:pt idx="2">
                  <c:v>OHM Cycles</c:v>
                </c:pt>
                <c:pt idx="3">
                  <c:v>Solex</c:v>
                </c:pt>
                <c:pt idx="4">
                  <c:v>Trek Bicycles</c:v>
                </c:pt>
                <c:pt idx="5">
                  <c:v>WeareA2B</c:v>
                </c:pt>
              </c:strCache>
            </c:strRef>
          </c:cat>
          <c:val>
            <c:numRef>
              <c:f>Pivot_Analysis!$D$24:$D$30</c:f>
              <c:numCache>
                <c:formatCode>General</c:formatCode>
                <c:ptCount val="6"/>
                <c:pt idx="0">
                  <c:v>53</c:v>
                </c:pt>
                <c:pt idx="1">
                  <c:v>44</c:v>
                </c:pt>
                <c:pt idx="2">
                  <c:v>34</c:v>
                </c:pt>
                <c:pt idx="3">
                  <c:v>52</c:v>
                </c:pt>
                <c:pt idx="4">
                  <c:v>39</c:v>
                </c:pt>
                <c:pt idx="5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C5-4E73-B624-2F68733BC7BD}"/>
            </c:ext>
          </c:extLst>
        </c:ser>
        <c:ser>
          <c:idx val="2"/>
          <c:order val="2"/>
          <c:tx>
            <c:strRef>
              <c:f>Pivot_Analysis!$E$22:$E$23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Pivot_Analysis!$B$24:$B$30</c:f>
              <c:strCache>
                <c:ptCount val="6"/>
                <c:pt idx="0">
                  <c:v>Giant Bicycles</c:v>
                </c:pt>
                <c:pt idx="1">
                  <c:v>Norco Bicycles</c:v>
                </c:pt>
                <c:pt idx="2">
                  <c:v>OHM Cycles</c:v>
                </c:pt>
                <c:pt idx="3">
                  <c:v>Solex</c:v>
                </c:pt>
                <c:pt idx="4">
                  <c:v>Trek Bicycles</c:v>
                </c:pt>
                <c:pt idx="5">
                  <c:v>WeareA2B</c:v>
                </c:pt>
              </c:strCache>
            </c:strRef>
          </c:cat>
          <c:val>
            <c:numRef>
              <c:f>Pivot_Analysis!$E$24:$E$30</c:f>
              <c:numCache>
                <c:formatCode>General</c:formatCode>
                <c:ptCount val="6"/>
                <c:pt idx="0">
                  <c:v>69</c:v>
                </c:pt>
                <c:pt idx="1">
                  <c:v>80</c:v>
                </c:pt>
                <c:pt idx="2">
                  <c:v>76</c:v>
                </c:pt>
                <c:pt idx="3">
                  <c:v>122</c:v>
                </c:pt>
                <c:pt idx="4">
                  <c:v>74</c:v>
                </c:pt>
                <c:pt idx="5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C5-4E73-B624-2F68733BC7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41794736"/>
        <c:axId val="1226724384"/>
      </c:barChart>
      <c:catAx>
        <c:axId val="124179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724384"/>
        <c:crosses val="autoZero"/>
        <c:auto val="1"/>
        <c:lblAlgn val="ctr"/>
        <c:lblOffset val="100"/>
        <c:noMultiLvlLbl val="0"/>
      </c:catAx>
      <c:valAx>
        <c:axId val="122672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1794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8415246923661364"/>
          <c:y val="0.47242619202108621"/>
          <c:w val="0.20389312130415393"/>
          <c:h val="0.336965379792000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7BDC2-81EE-4C54-87B0-B51C36EC46E7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41E72-D7A5-488F-923B-D7A2E921E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18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A528-0E76-4206-8535-AAE554E6FE8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6F98-48F2-4F3D-B65E-A8028EDE0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38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A528-0E76-4206-8535-AAE554E6FE8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6F98-48F2-4F3D-B65E-A8028EDE0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A528-0E76-4206-8535-AAE554E6FE8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6F98-48F2-4F3D-B65E-A8028EDE0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4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A528-0E76-4206-8535-AAE554E6FE8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6F98-48F2-4F3D-B65E-A8028EDE066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209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A528-0E76-4206-8535-AAE554E6FE8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6F98-48F2-4F3D-B65E-A8028EDE0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18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A528-0E76-4206-8535-AAE554E6FE8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6F98-48F2-4F3D-B65E-A8028EDE0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12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A528-0E76-4206-8535-AAE554E6FE8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6F98-48F2-4F3D-B65E-A8028EDE0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076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A528-0E76-4206-8535-AAE554E6FE8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6F98-48F2-4F3D-B65E-A8028EDE0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02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A528-0E76-4206-8535-AAE554E6FE8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6F98-48F2-4F3D-B65E-A8028EDE0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43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A528-0E76-4206-8535-AAE554E6FE8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6F98-48F2-4F3D-B65E-A8028EDE0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30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A528-0E76-4206-8535-AAE554E6FE8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6F98-48F2-4F3D-B65E-A8028EDE0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01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A528-0E76-4206-8535-AAE554E6FE8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6F98-48F2-4F3D-B65E-A8028EDE0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41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A528-0E76-4206-8535-AAE554E6FE8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6F98-48F2-4F3D-B65E-A8028EDE0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2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A528-0E76-4206-8535-AAE554E6FE8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6F98-48F2-4F3D-B65E-A8028EDE0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37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A528-0E76-4206-8535-AAE554E6FE8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6F98-48F2-4F3D-B65E-A8028EDE0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A528-0E76-4206-8535-AAE554E6FE8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6F98-48F2-4F3D-B65E-A8028EDE0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89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A528-0E76-4206-8535-AAE554E6FE8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6F98-48F2-4F3D-B65E-A8028EDE0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45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A528-0E76-4206-8535-AAE554E6FE8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6F98-48F2-4F3D-B65E-A8028EDE0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73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F0A528-0E76-4206-8535-AAE554E6FE8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87A6F98-48F2-4F3D-B65E-A8028EDE0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9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  <p:sldLayoutId id="2147484268" r:id="rId14"/>
    <p:sldLayoutId id="2147484269" r:id="rId15"/>
    <p:sldLayoutId id="2147484270" r:id="rId16"/>
    <p:sldLayoutId id="2147484271" r:id="rId17"/>
    <p:sldLayoutId id="214748427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86DDCB-0FEA-7B77-2178-BBE46C355723}"/>
              </a:ext>
            </a:extLst>
          </p:cNvPr>
          <p:cNvSpPr/>
          <p:nvPr/>
        </p:nvSpPr>
        <p:spPr>
          <a:xfrm>
            <a:off x="0" y="9331"/>
            <a:ext cx="9144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090184-A033-6E30-2718-4F3A85CF0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37323"/>
            <a:ext cx="6270124" cy="40472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542CEB-A4FC-B8CF-B6C8-A330589EC5A3}"/>
              </a:ext>
            </a:extLst>
          </p:cNvPr>
          <p:cNvSpPr/>
          <p:nvPr/>
        </p:nvSpPr>
        <p:spPr>
          <a:xfrm>
            <a:off x="1294369" y="3429000"/>
            <a:ext cx="519215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Customer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E03020-371A-7854-EACA-284DEE4FFD21}"/>
              </a:ext>
            </a:extLst>
          </p:cNvPr>
          <p:cNvSpPr/>
          <p:nvPr/>
        </p:nvSpPr>
        <p:spPr>
          <a:xfrm>
            <a:off x="1095423" y="4921904"/>
            <a:ext cx="25767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By Jaya Rathore</a:t>
            </a:r>
          </a:p>
        </p:txBody>
      </p:sp>
    </p:spTree>
    <p:extLst>
      <p:ext uri="{BB962C8B-B14F-4D97-AF65-F5344CB8AC3E}">
        <p14:creationId xmlns:p14="http://schemas.microsoft.com/office/powerpoint/2010/main" val="2751285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267F-B11B-9DA0-4AB7-B9342D11C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92"/>
            <a:ext cx="10515600" cy="6027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indent="0" algn="ctr">
              <a:buNone/>
            </a:pPr>
            <a:endParaRPr lang="en-IN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indent="0" algn="ctr">
              <a:buNone/>
            </a:pPr>
            <a:r>
              <a:rPr lang="en-IN" sz="60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305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6B02BD-F7E2-6ABB-74BC-A405D6D04F6C}"/>
              </a:ext>
            </a:extLst>
          </p:cNvPr>
          <p:cNvSpPr/>
          <p:nvPr/>
        </p:nvSpPr>
        <p:spPr>
          <a:xfrm>
            <a:off x="37322" y="-93306"/>
            <a:ext cx="12117355" cy="10823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F4B607-4275-842B-F635-DCFD8E6A56CF}"/>
              </a:ext>
            </a:extLst>
          </p:cNvPr>
          <p:cNvSpPr/>
          <p:nvPr/>
        </p:nvSpPr>
        <p:spPr>
          <a:xfrm>
            <a:off x="37322" y="204701"/>
            <a:ext cx="34479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74609-FC0E-CBF3-F726-42CC4F76F61C}"/>
              </a:ext>
            </a:extLst>
          </p:cNvPr>
          <p:cNvSpPr txBox="1"/>
          <p:nvPr/>
        </p:nvSpPr>
        <p:spPr>
          <a:xfrm>
            <a:off x="182280" y="1534885"/>
            <a:ext cx="660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Identify and Recommending high value customers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6E04F-16DD-264E-4140-CADC95FA6DAF}"/>
              </a:ext>
            </a:extLst>
          </p:cNvPr>
          <p:cNvSpPr txBox="1"/>
          <p:nvPr/>
        </p:nvSpPr>
        <p:spPr>
          <a:xfrm>
            <a:off x="270588" y="2342335"/>
            <a:ext cx="243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/>
              <a:t>Outline of Problem:</a:t>
            </a:r>
            <a:endParaRPr lang="en-IN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CAD6C-447D-3D1F-45AC-255C5032F74F}"/>
              </a:ext>
            </a:extLst>
          </p:cNvPr>
          <p:cNvSpPr txBox="1"/>
          <p:nvPr/>
        </p:nvSpPr>
        <p:spPr>
          <a:xfrm>
            <a:off x="182281" y="3004458"/>
            <a:ext cx="5145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Sprocket central is a company that specializes in high quality bikes.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marketing team is looking to boost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target the 1000 new customers that will bring the highest values to the company.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29E33-AB2D-6142-9635-8CB8273AC09C}"/>
              </a:ext>
            </a:extLst>
          </p:cNvPr>
          <p:cNvSpPr txBox="1"/>
          <p:nvPr/>
        </p:nvSpPr>
        <p:spPr>
          <a:xfrm>
            <a:off x="7318309" y="2342335"/>
            <a:ext cx="2952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/>
              <a:t>Approach for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B0B537-0E35-221D-3B1E-7BBECD020FDE}"/>
              </a:ext>
            </a:extLst>
          </p:cNvPr>
          <p:cNvSpPr txBox="1"/>
          <p:nvPr/>
        </p:nvSpPr>
        <p:spPr>
          <a:xfrm>
            <a:off x="6363477" y="2929811"/>
            <a:ext cx="54304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cars owned by customers in each state.</a:t>
            </a:r>
          </a:p>
          <a:p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Average profit</a:t>
            </a:r>
            <a:r>
              <a:rPr lang="en-IN" sz="1800" baseline="0" dirty="0"/>
              <a:t> by Age cluster and wealth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Total customers by Brand and Wealth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/>
              <a:t>Number</a:t>
            </a:r>
            <a:r>
              <a:rPr lang="en-US" sz="1800" baseline="0" dirty="0"/>
              <a:t> of cars owned by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</a:t>
            </a:r>
            <a:r>
              <a:rPr lang="en-IN" baseline="0" dirty="0"/>
              <a:t> customers , Average profit ,Total Tenure and cars owned by state.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918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12C233-EDB7-A619-26B4-1B7B1D1DD0C0}"/>
              </a:ext>
            </a:extLst>
          </p:cNvPr>
          <p:cNvSpPr/>
          <p:nvPr/>
        </p:nvSpPr>
        <p:spPr>
          <a:xfrm>
            <a:off x="0" y="-93305"/>
            <a:ext cx="12192000" cy="1007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4BF76F-2B39-DE24-7529-A16647AD7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7394"/>
              </p:ext>
            </p:extLst>
          </p:nvPr>
        </p:nvGraphicFramePr>
        <p:xfrm>
          <a:off x="2122258" y="2600325"/>
          <a:ext cx="7509038" cy="3496703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2386254">
                  <a:extLst>
                    <a:ext uri="{9D8B030D-6E8A-4147-A177-3AD203B41FA5}">
                      <a16:colId xmlns:a16="http://schemas.microsoft.com/office/drawing/2014/main" val="1026757924"/>
                    </a:ext>
                  </a:extLst>
                </a:gridCol>
                <a:gridCol w="1992194">
                  <a:extLst>
                    <a:ext uri="{9D8B030D-6E8A-4147-A177-3AD203B41FA5}">
                      <a16:colId xmlns:a16="http://schemas.microsoft.com/office/drawing/2014/main" val="2386819600"/>
                    </a:ext>
                  </a:extLst>
                </a:gridCol>
                <a:gridCol w="2079763">
                  <a:extLst>
                    <a:ext uri="{9D8B030D-6E8A-4147-A177-3AD203B41FA5}">
                      <a16:colId xmlns:a16="http://schemas.microsoft.com/office/drawing/2014/main" val="1715129790"/>
                    </a:ext>
                  </a:extLst>
                </a:gridCol>
                <a:gridCol w="1050827">
                  <a:extLst>
                    <a:ext uri="{9D8B030D-6E8A-4147-A177-3AD203B41FA5}">
                      <a16:colId xmlns:a16="http://schemas.microsoft.com/office/drawing/2014/main" val="3044833225"/>
                    </a:ext>
                  </a:extLst>
                </a:gridCol>
              </a:tblGrid>
              <a:tr h="2074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Table Names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Columns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Data Cleaning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3246287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Transactions 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online  order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Blanks 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3232500"/>
                  </a:ext>
                </a:extLst>
              </a:tr>
              <a:tr h="2074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Brand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Blanks 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444484"/>
                  </a:ext>
                </a:extLst>
              </a:tr>
              <a:tr h="2074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196632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New Customers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U 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41955"/>
                  </a:ext>
                </a:extLst>
              </a:tr>
              <a:tr h="2074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Job Tittle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Blank 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26314"/>
                  </a:ext>
                </a:extLst>
              </a:tr>
              <a:tr h="2074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200450"/>
                  </a:ext>
                </a:extLst>
              </a:tr>
              <a:tr h="3725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customer Demographic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Replaced F &amp; Femal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Female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1781914"/>
                  </a:ext>
                </a:extLst>
              </a:tr>
              <a:tr h="23610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Male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3201957"/>
                  </a:ext>
                </a:extLst>
              </a:tr>
              <a:tr h="2074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U 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8203841"/>
                  </a:ext>
                </a:extLst>
              </a:tr>
              <a:tr h="2074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DOB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blanks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516757"/>
                  </a:ext>
                </a:extLst>
              </a:tr>
              <a:tr h="2074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Job title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blanks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98118"/>
                  </a:ext>
                </a:extLst>
              </a:tr>
              <a:tr h="2074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Job Industry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978270"/>
                  </a:ext>
                </a:extLst>
              </a:tr>
              <a:tr h="2074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Deceased indicator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053444"/>
                  </a:ext>
                </a:extLst>
              </a:tr>
              <a:tr h="2074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Column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976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89D658-7A6A-1FDF-4D82-60DE62B66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40905"/>
              </p:ext>
            </p:extLst>
          </p:nvPr>
        </p:nvGraphicFramePr>
        <p:xfrm>
          <a:off x="2138815" y="2600325"/>
          <a:ext cx="7816949" cy="3496703"/>
        </p:xfrm>
        <a:graphic>
          <a:graphicData uri="http://schemas.openxmlformats.org/drawingml/2006/table">
            <a:tbl>
              <a:tblPr/>
              <a:tblGrid>
                <a:gridCol w="7816949">
                  <a:extLst>
                    <a:ext uri="{9D8B030D-6E8A-4147-A177-3AD203B41FA5}">
                      <a16:colId xmlns:a16="http://schemas.microsoft.com/office/drawing/2014/main" val="1614125653"/>
                    </a:ext>
                  </a:extLst>
                </a:gridCol>
              </a:tblGrid>
              <a:tr h="349670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5493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BA0F883-EC6A-8D23-AF37-C6F43C349D41}"/>
              </a:ext>
            </a:extLst>
          </p:cNvPr>
          <p:cNvSpPr txBox="1"/>
          <p:nvPr/>
        </p:nvSpPr>
        <p:spPr>
          <a:xfrm>
            <a:off x="228144" y="160178"/>
            <a:ext cx="382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Data Explanation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C37565-D63C-B70A-CB31-2BA8CF4C5226}"/>
              </a:ext>
            </a:extLst>
          </p:cNvPr>
          <p:cNvSpPr txBox="1"/>
          <p:nvPr/>
        </p:nvSpPr>
        <p:spPr>
          <a:xfrm>
            <a:off x="144168" y="1081384"/>
            <a:ext cx="210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Cleaning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991D34-81BA-573F-1210-1E74861905DA}"/>
              </a:ext>
            </a:extLst>
          </p:cNvPr>
          <p:cNvSpPr txBox="1"/>
          <p:nvPr/>
        </p:nvSpPr>
        <p:spPr>
          <a:xfrm>
            <a:off x="144168" y="1611868"/>
            <a:ext cx="483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 issue dealt with for the data quality issue:</a:t>
            </a:r>
          </a:p>
        </p:txBody>
      </p:sp>
    </p:spTree>
    <p:extLst>
      <p:ext uri="{BB962C8B-B14F-4D97-AF65-F5344CB8AC3E}">
        <p14:creationId xmlns:p14="http://schemas.microsoft.com/office/powerpoint/2010/main" val="216417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12C233-EDB7-A619-26B4-1B7B1D1DD0C0}"/>
              </a:ext>
            </a:extLst>
          </p:cNvPr>
          <p:cNvSpPr/>
          <p:nvPr/>
        </p:nvSpPr>
        <p:spPr>
          <a:xfrm>
            <a:off x="0" y="-93305"/>
            <a:ext cx="12192000" cy="1007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0F883-EC6A-8D23-AF37-C6F43C349D41}"/>
              </a:ext>
            </a:extLst>
          </p:cNvPr>
          <p:cNvSpPr txBox="1"/>
          <p:nvPr/>
        </p:nvSpPr>
        <p:spPr>
          <a:xfrm>
            <a:off x="228144" y="160178"/>
            <a:ext cx="382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Data Explanation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991D34-81BA-573F-1210-1E74861905DA}"/>
              </a:ext>
            </a:extLst>
          </p:cNvPr>
          <p:cNvSpPr txBox="1"/>
          <p:nvPr/>
        </p:nvSpPr>
        <p:spPr>
          <a:xfrm>
            <a:off x="81964" y="1551811"/>
            <a:ext cx="6514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 * Car Related purchases related based on gender </a:t>
            </a:r>
            <a:r>
              <a:rPr lang="en-IN" sz="2000" dirty="0"/>
              <a:t>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9CC758D-E856-4F7A-8737-1BF6CF8B81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004653"/>
              </p:ext>
            </p:extLst>
          </p:nvPr>
        </p:nvGraphicFramePr>
        <p:xfrm>
          <a:off x="7221894" y="1744824"/>
          <a:ext cx="4109950" cy="3816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B2AFE8-3B32-6C2F-2DBA-20554D612D44}"/>
              </a:ext>
            </a:extLst>
          </p:cNvPr>
          <p:cNvSpPr txBox="1"/>
          <p:nvPr/>
        </p:nvSpPr>
        <p:spPr>
          <a:xfrm>
            <a:off x="228144" y="2589332"/>
            <a:ext cx="574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shows ,on average male have made more bike related purchase compared to females.</a:t>
            </a:r>
          </a:p>
        </p:txBody>
      </p:sp>
    </p:spTree>
    <p:extLst>
      <p:ext uri="{BB962C8B-B14F-4D97-AF65-F5344CB8AC3E}">
        <p14:creationId xmlns:p14="http://schemas.microsoft.com/office/powerpoint/2010/main" val="209373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12C233-EDB7-A619-26B4-1B7B1D1DD0C0}"/>
              </a:ext>
            </a:extLst>
          </p:cNvPr>
          <p:cNvSpPr/>
          <p:nvPr/>
        </p:nvSpPr>
        <p:spPr>
          <a:xfrm>
            <a:off x="0" y="-93305"/>
            <a:ext cx="12192000" cy="1007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0F883-EC6A-8D23-AF37-C6F43C349D41}"/>
              </a:ext>
            </a:extLst>
          </p:cNvPr>
          <p:cNvSpPr txBox="1"/>
          <p:nvPr/>
        </p:nvSpPr>
        <p:spPr>
          <a:xfrm>
            <a:off x="228144" y="160178"/>
            <a:ext cx="382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Data 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21C09-F5DA-9D30-8267-D8D9988DDE17}"/>
              </a:ext>
            </a:extLst>
          </p:cNvPr>
          <p:cNvSpPr txBox="1"/>
          <p:nvPr/>
        </p:nvSpPr>
        <p:spPr>
          <a:xfrm>
            <a:off x="354515" y="1334278"/>
            <a:ext cx="396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* </a:t>
            </a:r>
            <a:r>
              <a:rPr lang="en-IN" b="1" dirty="0"/>
              <a:t>Number of </a:t>
            </a:r>
            <a:r>
              <a:rPr lang="en-IN" sz="1800" b="1" dirty="0"/>
              <a:t>Cars owned in each  state.</a:t>
            </a:r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57D5592-B0DE-46EC-87E8-B5DDFDC239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384159"/>
              </p:ext>
            </p:extLst>
          </p:nvPr>
        </p:nvGraphicFramePr>
        <p:xfrm>
          <a:off x="6988629" y="1703610"/>
          <a:ext cx="4606262" cy="4249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628907-862C-F19C-A010-52F836F89F3B}"/>
              </a:ext>
            </a:extLst>
          </p:cNvPr>
          <p:cNvSpPr txBox="1"/>
          <p:nvPr/>
        </p:nvSpPr>
        <p:spPr>
          <a:xfrm>
            <a:off x="858417" y="2827176"/>
            <a:ext cx="4606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NSW and QLD could be the potential market opportunity for the company.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NSW has the highest potential as the number of people who owns car is high there.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07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12C233-EDB7-A619-26B4-1B7B1D1DD0C0}"/>
              </a:ext>
            </a:extLst>
          </p:cNvPr>
          <p:cNvSpPr/>
          <p:nvPr/>
        </p:nvSpPr>
        <p:spPr>
          <a:xfrm>
            <a:off x="0" y="-93305"/>
            <a:ext cx="12192000" cy="1007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0F883-EC6A-8D23-AF37-C6F43C349D41}"/>
              </a:ext>
            </a:extLst>
          </p:cNvPr>
          <p:cNvSpPr txBox="1"/>
          <p:nvPr/>
        </p:nvSpPr>
        <p:spPr>
          <a:xfrm>
            <a:off x="228144" y="160178"/>
            <a:ext cx="382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Data 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21C09-F5DA-9D30-8267-D8D9988DDE17}"/>
              </a:ext>
            </a:extLst>
          </p:cNvPr>
          <p:cNvSpPr txBox="1"/>
          <p:nvPr/>
        </p:nvSpPr>
        <p:spPr>
          <a:xfrm>
            <a:off x="354515" y="1334279"/>
            <a:ext cx="474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*Profit of wealth segment by Age cluster.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628907-862C-F19C-A010-52F836F89F3B}"/>
              </a:ext>
            </a:extLst>
          </p:cNvPr>
          <p:cNvSpPr txBox="1"/>
          <p:nvPr/>
        </p:nvSpPr>
        <p:spPr>
          <a:xfrm>
            <a:off x="858417" y="2827176"/>
            <a:ext cx="46062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Overall, the mass customer segmentation makes the highest profit across the different age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Mass customers aged between 41-50 are likely to bring more profit compared to other age clusters.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3DBD091-3748-44C8-83D7-6F1AD71452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48532"/>
              </p:ext>
            </p:extLst>
          </p:nvPr>
        </p:nvGraphicFramePr>
        <p:xfrm>
          <a:off x="6466114" y="1804697"/>
          <a:ext cx="5628109" cy="4516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563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12C233-EDB7-A619-26B4-1B7B1D1DD0C0}"/>
              </a:ext>
            </a:extLst>
          </p:cNvPr>
          <p:cNvSpPr/>
          <p:nvPr/>
        </p:nvSpPr>
        <p:spPr>
          <a:xfrm>
            <a:off x="0" y="-93305"/>
            <a:ext cx="12192000" cy="1007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0F883-EC6A-8D23-AF37-C6F43C349D41}"/>
              </a:ext>
            </a:extLst>
          </p:cNvPr>
          <p:cNvSpPr txBox="1"/>
          <p:nvPr/>
        </p:nvSpPr>
        <p:spPr>
          <a:xfrm>
            <a:off x="228144" y="160178"/>
            <a:ext cx="382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Data 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21C09-F5DA-9D30-8267-D8D9988DDE17}"/>
              </a:ext>
            </a:extLst>
          </p:cNvPr>
          <p:cNvSpPr txBox="1"/>
          <p:nvPr/>
        </p:nvSpPr>
        <p:spPr>
          <a:xfrm>
            <a:off x="354515" y="1334279"/>
            <a:ext cx="474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*</a:t>
            </a:r>
            <a:r>
              <a:rPr lang="en-IN" b="1" dirty="0"/>
              <a:t>Top brand contributing to maxing profit.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628907-862C-F19C-A010-52F836F89F3B}"/>
              </a:ext>
            </a:extLst>
          </p:cNvPr>
          <p:cNvSpPr txBox="1"/>
          <p:nvPr/>
        </p:nvSpPr>
        <p:spPr>
          <a:xfrm>
            <a:off x="489613" y="2687217"/>
            <a:ext cx="46062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Overall, the mass customer segmentation makes the highest profit across the different brands.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compared to other brands solex is the highest profit generating brand.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Solex , WeareA2B and Norco bicycles are high profit generating brands so, there is opportunity to find value customers there.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AAFBD9D-13B6-484A-A592-500C65717B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86807"/>
              </p:ext>
            </p:extLst>
          </p:nvPr>
        </p:nvGraphicFramePr>
        <p:xfrm>
          <a:off x="5624950" y="1703611"/>
          <a:ext cx="6374217" cy="4262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699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12C233-EDB7-A619-26B4-1B7B1D1DD0C0}"/>
              </a:ext>
            </a:extLst>
          </p:cNvPr>
          <p:cNvSpPr/>
          <p:nvPr/>
        </p:nvSpPr>
        <p:spPr>
          <a:xfrm>
            <a:off x="0" y="-93305"/>
            <a:ext cx="12192000" cy="1007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0F883-EC6A-8D23-AF37-C6F43C349D41}"/>
              </a:ext>
            </a:extLst>
          </p:cNvPr>
          <p:cNvSpPr txBox="1"/>
          <p:nvPr/>
        </p:nvSpPr>
        <p:spPr>
          <a:xfrm>
            <a:off x="545385" y="144959"/>
            <a:ext cx="382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Interpretation: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F37122-59D1-7C17-BD89-0ED5239A0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33122"/>
              </p:ext>
            </p:extLst>
          </p:nvPr>
        </p:nvGraphicFramePr>
        <p:xfrm>
          <a:off x="1875452" y="2584580"/>
          <a:ext cx="7977675" cy="365759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87289">
                  <a:extLst>
                    <a:ext uri="{9D8B030D-6E8A-4147-A177-3AD203B41FA5}">
                      <a16:colId xmlns:a16="http://schemas.microsoft.com/office/drawing/2014/main" val="2367721911"/>
                    </a:ext>
                  </a:extLst>
                </a:gridCol>
                <a:gridCol w="1204670">
                  <a:extLst>
                    <a:ext uri="{9D8B030D-6E8A-4147-A177-3AD203B41FA5}">
                      <a16:colId xmlns:a16="http://schemas.microsoft.com/office/drawing/2014/main" val="2471625426"/>
                    </a:ext>
                  </a:extLst>
                </a:gridCol>
                <a:gridCol w="1276376">
                  <a:extLst>
                    <a:ext uri="{9D8B030D-6E8A-4147-A177-3AD203B41FA5}">
                      <a16:colId xmlns:a16="http://schemas.microsoft.com/office/drawing/2014/main" val="4094690647"/>
                    </a:ext>
                  </a:extLst>
                </a:gridCol>
                <a:gridCol w="1204670">
                  <a:extLst>
                    <a:ext uri="{9D8B030D-6E8A-4147-A177-3AD203B41FA5}">
                      <a16:colId xmlns:a16="http://schemas.microsoft.com/office/drawing/2014/main" val="2071482688"/>
                    </a:ext>
                  </a:extLst>
                </a:gridCol>
                <a:gridCol w="1204670">
                  <a:extLst>
                    <a:ext uri="{9D8B030D-6E8A-4147-A177-3AD203B41FA5}">
                      <a16:colId xmlns:a16="http://schemas.microsoft.com/office/drawing/2014/main" val="3017038230"/>
                    </a:ext>
                  </a:extLst>
                </a:gridCol>
              </a:tblGrid>
              <a:tr h="473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Age cluster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Affluent Customer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High Net Worth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Mass Customer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Grand Total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2779344"/>
                  </a:ext>
                </a:extLst>
              </a:tr>
              <a:tr h="5307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41-50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$530.61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$591.12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$593.01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$580.53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3217706"/>
                  </a:ext>
                </a:extLst>
              </a:tr>
              <a:tr h="5307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51-60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$559.41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$637.48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$529.80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$561.59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9063799"/>
                  </a:ext>
                </a:extLst>
              </a:tr>
              <a:tr h="5307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31-40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$563.84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$464.69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$623.96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$558.47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7379065"/>
                  </a:ext>
                </a:extLst>
              </a:tr>
              <a:tr h="5307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21-30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$512.06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$550.62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$561.99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$545.02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2395873"/>
                  </a:ext>
                </a:extLst>
              </a:tr>
              <a:tr h="5307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61-70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$584.69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$650.77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$359.23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$451.73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1653906"/>
                  </a:ext>
                </a:extLst>
              </a:tr>
              <a:tr h="5307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Grand Total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$540.49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$569.65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$564.98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$560.56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650268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6529EF7-4C99-5D33-EAEA-7EEC5B2AACC1}"/>
              </a:ext>
            </a:extLst>
          </p:cNvPr>
          <p:cNvSpPr txBox="1"/>
          <p:nvPr/>
        </p:nvSpPr>
        <p:spPr>
          <a:xfrm>
            <a:off x="2705877" y="2030581"/>
            <a:ext cx="603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Average profit by Age Cluster and Wealth segment :</a:t>
            </a:r>
            <a:endParaRPr lang="en-IN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E669A8-0AD1-5A3F-6F12-A8F2CFFEBB6B}"/>
              </a:ext>
            </a:extLst>
          </p:cNvPr>
          <p:cNvSpPr txBox="1"/>
          <p:nvPr/>
        </p:nvSpPr>
        <p:spPr>
          <a:xfrm>
            <a:off x="452534" y="1186162"/>
            <a:ext cx="506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*Summery table  for high value customers.</a:t>
            </a:r>
          </a:p>
        </p:txBody>
      </p:sp>
    </p:spTree>
    <p:extLst>
      <p:ext uri="{BB962C8B-B14F-4D97-AF65-F5344CB8AC3E}">
        <p14:creationId xmlns:p14="http://schemas.microsoft.com/office/powerpoint/2010/main" val="72505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12C233-EDB7-A619-26B4-1B7B1D1DD0C0}"/>
              </a:ext>
            </a:extLst>
          </p:cNvPr>
          <p:cNvSpPr/>
          <p:nvPr/>
        </p:nvSpPr>
        <p:spPr>
          <a:xfrm>
            <a:off x="0" y="-93305"/>
            <a:ext cx="12192000" cy="1007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0F883-EC6A-8D23-AF37-C6F43C349D41}"/>
              </a:ext>
            </a:extLst>
          </p:cNvPr>
          <p:cNvSpPr txBox="1"/>
          <p:nvPr/>
        </p:nvSpPr>
        <p:spPr>
          <a:xfrm>
            <a:off x="545385" y="144959"/>
            <a:ext cx="382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Insights: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BC04AB-6DEF-4277-FEE5-9B3147EEC39C}"/>
              </a:ext>
            </a:extLst>
          </p:cNvPr>
          <p:cNvSpPr txBox="1"/>
          <p:nvPr/>
        </p:nvSpPr>
        <p:spPr>
          <a:xfrm>
            <a:off x="93306" y="1152665"/>
            <a:ext cx="85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Customer classification – Targeting high value customers.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75348-E3FF-BC20-2E4E-BA4A9E8E89C5}"/>
              </a:ext>
            </a:extLst>
          </p:cNvPr>
          <p:cNvSpPr txBox="1"/>
          <p:nvPr/>
        </p:nvSpPr>
        <p:spPr>
          <a:xfrm>
            <a:off x="438537" y="2360645"/>
            <a:ext cx="71939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are the high value generating customers that should be targeted: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of the value generating customers are males as compare to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Solex , WeareA2B and Norco bicycles are high profit generating brands so, there is opportunity to find value customers there.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Aged between 41-50.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Currently living in NSW and VIC.</a:t>
            </a:r>
          </a:p>
        </p:txBody>
      </p:sp>
    </p:spTree>
    <p:extLst>
      <p:ext uri="{BB962C8B-B14F-4D97-AF65-F5344CB8AC3E}">
        <p14:creationId xmlns:p14="http://schemas.microsoft.com/office/powerpoint/2010/main" val="117772308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496</TotalTime>
  <Words>526</Words>
  <Application>Microsoft Office PowerPoint</Application>
  <PresentationFormat>Widescreen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 Rathore</dc:creator>
  <cp:lastModifiedBy>jaya Rathore</cp:lastModifiedBy>
  <cp:revision>21</cp:revision>
  <dcterms:created xsi:type="dcterms:W3CDTF">2023-03-23T16:10:34Z</dcterms:created>
  <dcterms:modified xsi:type="dcterms:W3CDTF">2023-03-27T08:03:48Z</dcterms:modified>
</cp:coreProperties>
</file>