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6" r:id="rId5"/>
    <p:sldId id="257" r:id="rId6"/>
    <p:sldId id="258" r:id="rId7"/>
    <p:sldId id="264" r:id="rId8"/>
    <p:sldId id="266" r:id="rId9"/>
    <p:sldId id="267" r:id="rId10"/>
    <p:sldId id="261" r:id="rId11"/>
    <p:sldId id="268" r:id="rId12"/>
    <p:sldId id="269" r:id="rId13"/>
    <p:sldId id="262"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01-Oct-20</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01-Oct-20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01-Oct-20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01-Oct-20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01-Oct-20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01-Oct-20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01-Oct-20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01-Oct-20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01-Oct-20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01-Oct-20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01-Oct-20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01-Oct-20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01-Oct-20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01-Oct-20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901148" y="2743200"/>
            <a:ext cx="10731460" cy="3889513"/>
          </a:xfrm>
        </p:spPr>
        <p:txBody>
          <a:bodyPr/>
          <a:lstStyle/>
          <a:p>
            <a:pPr marL="0" marR="0" algn="ctr">
              <a:lnSpc>
                <a:spcPct val="107000"/>
              </a:lnSpc>
              <a:spcBef>
                <a:spcPts val="0"/>
              </a:spcBef>
              <a:spcAft>
                <a:spcPts val="800"/>
              </a:spcAft>
            </a:pPr>
            <a:br>
              <a:rPr lang="en-US" sz="2800" b="1" dirty="0">
                <a:latin typeface="Bodoni MT" panose="02070603080606020203" pitchFamily="18" charset="0"/>
              </a:rPr>
            </a:br>
            <a:r>
              <a:rPr lang="en-US" sz="2800" b="1" dirty="0">
                <a:latin typeface="Bodoni MT" panose="02070603080606020203" pitchFamily="18" charset="0"/>
              </a:rPr>
              <a:t>ITE 240 Case Study</a:t>
            </a:r>
            <a:br>
              <a:rPr lang="en-US" sz="2800" b="1" dirty="0">
                <a:latin typeface="Bodoni MT" panose="02070603080606020203" pitchFamily="18" charset="0"/>
              </a:rPr>
            </a:br>
            <a:r>
              <a:rPr lang="en-US" sz="2800" b="1" dirty="0">
                <a:latin typeface="Bodoni MT" panose="02070603080606020203" pitchFamily="18" charset="0"/>
              </a:rPr>
              <a:t> </a:t>
            </a:r>
            <a:br>
              <a:rPr lang="en-US" sz="2800" b="1" dirty="0">
                <a:latin typeface="Bodoni MT" panose="02070603080606020203" pitchFamily="18" charset="0"/>
              </a:rPr>
            </a:br>
            <a:r>
              <a:rPr lang="en-US" sz="2800" b="1" dirty="0">
                <a:latin typeface="Bodoni MT" panose="02070603080606020203" pitchFamily="18" charset="0"/>
              </a:rPr>
              <a:t>A Huge semaphore based on os</a:t>
            </a:r>
            <a:br>
              <a:rPr lang="en-US" sz="2400" b="1" dirty="0">
                <a:latin typeface="Bodoni MT" panose="02070603080606020203" pitchFamily="18" charset="0"/>
              </a:rPr>
            </a:br>
            <a:br>
              <a:rPr lang="en-US" sz="2400" dirty="0">
                <a:latin typeface="Bodoni MT" panose="02070603080606020203" pitchFamily="18" charset="0"/>
              </a:rPr>
            </a:br>
            <a:br>
              <a:rPr lang="en-US" sz="2400" dirty="0">
                <a:latin typeface="Bodoni MT" panose="02070603080606020203" pitchFamily="18" charset="0"/>
              </a:rPr>
            </a:br>
            <a:r>
              <a:rPr lang="en-US" sz="2400" b="1" dirty="0">
                <a:latin typeface="Bodoni MT" panose="02070603080606020203" pitchFamily="18" charset="0"/>
              </a:rPr>
              <a:t>Course instructor: DR. Surekha lanka</a:t>
            </a:r>
            <a:br>
              <a:rPr lang="en-US" sz="2400" b="1" dirty="0">
                <a:latin typeface="Bodoni MT" panose="02070603080606020203" pitchFamily="18" charset="0"/>
              </a:rPr>
            </a:br>
            <a:br>
              <a:rPr lang="en-US" sz="2400" b="1" dirty="0">
                <a:latin typeface="Bodoni MT" panose="02070603080606020203" pitchFamily="18" charset="0"/>
              </a:rPr>
            </a:br>
            <a:br>
              <a:rPr lang="en-US" sz="2400" dirty="0">
                <a:latin typeface="Bodoni MT" panose="02070603080606020203" pitchFamily="18" charset="0"/>
              </a:rPr>
            </a:br>
            <a:r>
              <a:rPr lang="en-US" sz="2800" dirty="0">
                <a:latin typeface="Bodoni MT" panose="02070603080606020203" pitchFamily="18" charset="0"/>
              </a:rPr>
              <a:t>Ethereal</a:t>
            </a:r>
            <a:br>
              <a:rPr lang="en-US" sz="2400" dirty="0">
                <a:latin typeface="Bodoni MT" panose="02070603080606020203" pitchFamily="18" charset="0"/>
              </a:rPr>
            </a:br>
            <a:br>
              <a:rPr lang="en-US" sz="2400" dirty="0">
                <a:latin typeface="Bodoni MT" panose="02070603080606020203"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Dolan White (1902140011)</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Mohamed Rahmid Sufin (1906210003)</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Mumtahina Arefin Mim (1902260016)</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Fardina Kabir (1910080005)</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2400" dirty="0">
                <a:latin typeface="Bodoni MT" panose="02070603080606020203" pitchFamily="18" charset="0"/>
              </a:rPr>
            </a:br>
            <a:br>
              <a:rPr lang="en-US" sz="2400" dirty="0">
                <a:latin typeface="Bodoni MT" panose="02070603080606020203" pitchFamily="18" charset="0"/>
              </a:rPr>
            </a:br>
            <a:br>
              <a:rPr lang="en-US" sz="2400" dirty="0">
                <a:latin typeface="Bodoni MT" panose="02070603080606020203" pitchFamily="18" charset="0"/>
              </a:rPr>
            </a:br>
            <a:br>
              <a:rPr lang="en-US" sz="2400" dirty="0">
                <a:latin typeface="Bodoni MT" panose="02070603080606020203" pitchFamily="18" charset="0"/>
              </a:rPr>
            </a:br>
            <a:br>
              <a:rPr lang="en-US" sz="2800" dirty="0">
                <a:latin typeface="Bodoni MT" panose="02070603080606020203" pitchFamily="18" charset="0"/>
              </a:rPr>
            </a:br>
            <a:br>
              <a:rPr lang="en-US" sz="2800" dirty="0">
                <a:latin typeface="Bodoni MT" panose="02070603080606020203" pitchFamily="18" charset="0"/>
              </a:rPr>
            </a:br>
            <a:endParaRPr lang="en-US" sz="2800"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607F9C72-EE3E-463A-99D4-C4EC3F4A2E7C}"/>
              </a:ext>
            </a:extLst>
          </p:cNvPr>
          <p:cNvSpPr>
            <a:spLocks noGrp="1"/>
          </p:cNvSpPr>
          <p:nvPr>
            <p:ph idx="1"/>
          </p:nvPr>
        </p:nvSpPr>
        <p:spPr>
          <a:xfrm>
            <a:off x="1370141" y="874642"/>
            <a:ext cx="9337615" cy="4823793"/>
          </a:xfrm>
        </p:spPr>
        <p:txBody>
          <a:bodyPr>
            <a:normAutofit/>
          </a:bodyPr>
          <a:lstStyle/>
          <a:p>
            <a:pPr marL="0" indent="0" algn="ctr">
              <a:buNone/>
            </a:pPr>
            <a:r>
              <a:rPr lang="en-US" sz="2800" dirty="0"/>
              <a:t>Conclusion</a:t>
            </a:r>
          </a:p>
          <a:p>
            <a:pPr marL="0" indent="0" algn="ctr">
              <a:buNone/>
            </a:pPr>
            <a:endParaRPr lang="en-US" sz="2800" dirty="0"/>
          </a:p>
          <a:p>
            <a:pPr marL="0" indent="0" algn="just">
              <a:buNone/>
            </a:pPr>
            <a:r>
              <a:rPr lang="en-US" dirty="0">
                <a:solidFill>
                  <a:schemeClr val="accent1">
                    <a:lumMod val="50000"/>
                  </a:schemeClr>
                </a:solidFill>
                <a:effectLst/>
                <a:latin typeface="Gill Sans Nova" panose="020B0602020104020203" pitchFamily="34" charset="0"/>
                <a:ea typeface="Calibri" panose="020F0502020204030204" pitchFamily="34" charset="0"/>
                <a:cs typeface="Times New Roman" panose="02020603050405020304" pitchFamily="18" charset="0"/>
              </a:rPr>
              <a:t>In this essay, we discussed the basic synchronization of the semaphores as well as current problems. We identified the root problem in the OS of the critical segment. In this project, we demonstrated how current multi-processors worsen the problems of resource alignment and access. In parallel, this essay was focused on when to use a mutual exclusion, a binary semaphore class, against using a regular semaphore, as well as comparing each of these pros and cons. Furthermore, another aim we determined in this project is when it is ideal to use binary and counting semaphores. From this project our team members learnt that how we illustrated, regardless of its flaws, that a semaphore is very helpful to any OS</a:t>
            </a:r>
            <a:r>
              <a:rPr lang="en-US" sz="1800" dirty="0">
                <a:solidFill>
                  <a:schemeClr val="accent1">
                    <a:lumMod val="50000"/>
                  </a:schemeClr>
                </a:solidFill>
                <a:effectLst/>
                <a:latin typeface="Gill Sans Nova" panose="020B0602020104020203" pitchFamily="34" charset="0"/>
                <a:ea typeface="Calibri" panose="020F0502020204030204" pitchFamily="34" charset="0"/>
                <a:cs typeface="Times New Roman" panose="02020603050405020304" pitchFamily="18" charset="0"/>
              </a:rPr>
              <a:t>.</a:t>
            </a:r>
          </a:p>
          <a:p>
            <a:pPr marL="0" indent="0" algn="just">
              <a:buNone/>
            </a:pPr>
            <a:endParaRPr lang="en-US" sz="2800" dirty="0"/>
          </a:p>
        </p:txBody>
      </p:sp>
    </p:spTree>
    <p:extLst>
      <p:ext uri="{BB962C8B-B14F-4D97-AF65-F5344CB8AC3E}">
        <p14:creationId xmlns:p14="http://schemas.microsoft.com/office/powerpoint/2010/main" val="225716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28A3E57F-DE9A-45F6-BEF3-EF8EEA07E065}"/>
              </a:ext>
            </a:extLst>
          </p:cNvPr>
          <p:cNvSpPr>
            <a:spLocks noGrp="1"/>
          </p:cNvSpPr>
          <p:nvPr>
            <p:ph type="title"/>
          </p:nvPr>
        </p:nvSpPr>
        <p:spPr/>
        <p:txBody>
          <a:bodyPr/>
          <a:lstStyle/>
          <a:p>
            <a:r>
              <a:rPr lang="en-US" dirty="0"/>
              <a:t>Slide Tite</a:t>
            </a:r>
          </a:p>
        </p:txBody>
      </p:sp>
      <p:sp>
        <p:nvSpPr>
          <p:cNvPr id="2" name="Content Placeholder 1">
            <a:extLst>
              <a:ext uri="{FF2B5EF4-FFF2-40B4-BE49-F238E27FC236}">
                <a16:creationId xmlns:a16="http://schemas.microsoft.com/office/drawing/2014/main" id="{C2CFFC7A-FF2C-4502-962B-9D105BC294CC}"/>
              </a:ext>
            </a:extLst>
          </p:cNvPr>
          <p:cNvSpPr>
            <a:spLocks noGrp="1"/>
          </p:cNvSpPr>
          <p:nvPr>
            <p:ph idx="1"/>
          </p:nvPr>
        </p:nvSpPr>
        <p:spPr>
          <a:xfrm>
            <a:off x="1156252" y="-53009"/>
            <a:ext cx="9879496" cy="6858000"/>
          </a:xfrm>
        </p:spPr>
        <p:txBody>
          <a:bodyPr>
            <a:normAutofit fontScale="40000" lnSpcReduction="20000"/>
          </a:bodyPr>
          <a:lstStyle/>
          <a:p>
            <a:pPr marL="0" marR="0" indent="0" algn="ctr">
              <a:lnSpc>
                <a:spcPct val="107000"/>
              </a:lnSpc>
              <a:spcBef>
                <a:spcPts val="1200"/>
              </a:spcBef>
              <a:spcAft>
                <a:spcPts val="0"/>
              </a:spcAft>
              <a:buNone/>
            </a:pPr>
            <a:r>
              <a:rPr lang="en-US" sz="6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ctr">
              <a:lnSpc>
                <a:spcPct val="107000"/>
              </a:lnSpc>
              <a:spcBef>
                <a:spcPts val="1200"/>
              </a:spcBef>
              <a:spcAft>
                <a:spcPts val="0"/>
              </a:spcAft>
              <a:buNone/>
            </a:pP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514350">
              <a:lnSpc>
                <a:spcPct val="107000"/>
              </a:lnSpc>
              <a:spcBef>
                <a:spcPts val="0"/>
              </a:spcBef>
              <a:spcAft>
                <a:spcPts val="800"/>
              </a:spcAft>
              <a:buFont typeface="+mj-lt"/>
              <a:buAutoNum type="arabicPeriod"/>
            </a:pP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Ahlawat, A. (n.d.). </a:t>
            </a: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 Synchronization</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Study Tonight. Retrieved                         	September 2, 2020, from https://www.studytonight.com/operating-	system/process-synchronization</a:t>
            </a:r>
          </a:p>
          <a:p>
            <a:pPr marL="285750" marR="0" indent="-514350">
              <a:lnSpc>
                <a:spcPct val="107000"/>
              </a:lnSpc>
              <a:spcBef>
                <a:spcPts val="0"/>
              </a:spcBef>
              <a:spcAft>
                <a:spcPts val="800"/>
              </a:spcAft>
              <a:buFont typeface="+mj-lt"/>
              <a:buAutoNum type="arabicPeriod"/>
            </a:pP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(n.d.). </a:t>
            </a: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 Cooperation in Operating Systems: Definition &amp; 	Examples</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Study. Retrieved September 10, 2020, from 	https://study.com/academy/lesson/process-cooperation-in-operating-	systems-definition-examples.html</a:t>
            </a:r>
          </a:p>
          <a:p>
            <a:pPr marL="285750" marR="0" indent="-514350">
              <a:lnSpc>
                <a:spcPct val="107000"/>
              </a:lnSpc>
              <a:spcBef>
                <a:spcPts val="0"/>
              </a:spcBef>
              <a:spcAft>
                <a:spcPts val="800"/>
              </a:spcAft>
              <a:buFont typeface="+mj-lt"/>
              <a:buAutoNum type="arabicPeriod"/>
            </a:pP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Introduction of Process Synchronization</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(2019, September 11). 	GeeksforGeeks. https://www.geeksforgeeks.org/introduction-of-	process-synchronization/</a:t>
            </a:r>
          </a:p>
          <a:p>
            <a:pPr marL="285750" marR="0" indent="-514350">
              <a:lnSpc>
                <a:spcPct val="107000"/>
              </a:lnSpc>
              <a:spcBef>
                <a:spcPts val="0"/>
              </a:spcBef>
              <a:spcAft>
                <a:spcPts val="800"/>
              </a:spcAft>
              <a:buFont typeface="+mj-lt"/>
              <a:buAutoNum type="arabicPeriod"/>
            </a:pP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Jain, P. (2018, August 13). </a:t>
            </a: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Cooperating processes in the Operating System</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Includehelp. https://www.includehelp.com/operating-	systems/cooperating-processes-in-the-operating-system.aspx</a:t>
            </a:r>
          </a:p>
          <a:p>
            <a:pPr marL="285750" marR="0" indent="-514350">
              <a:lnSpc>
                <a:spcPct val="107000"/>
              </a:lnSpc>
              <a:spcBef>
                <a:spcPts val="0"/>
              </a:spcBef>
              <a:spcAft>
                <a:spcPts val="800"/>
              </a:spcAft>
              <a:buFont typeface="+mj-lt"/>
              <a:buAutoNum type="arabicPeriod"/>
            </a:pP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Meador, D. (2018, October 10). </a:t>
            </a: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Semaphores in Operating System</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Tutorial 	Points. https://www.tutorialspoint.com/semaphores-in-operating-	system</a:t>
            </a:r>
          </a:p>
          <a:p>
            <a:pPr marL="285750" marR="0" indent="-514350">
              <a:lnSpc>
                <a:spcPct val="107000"/>
              </a:lnSpc>
              <a:spcBef>
                <a:spcPts val="0"/>
              </a:spcBef>
              <a:spcAft>
                <a:spcPts val="800"/>
              </a:spcAft>
              <a:buFont typeface="+mj-lt"/>
              <a:buAutoNum type="arabicPeriod"/>
            </a:pP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OS Paterson Solution - javatpoint</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(n.d.). JavaTpoint. Retrieved September 	3, 2020, from https://www.javatpoint.com/os-paterson-solution</a:t>
            </a:r>
          </a:p>
          <a:p>
            <a:pPr marL="285750" marR="0" indent="-514350">
              <a:lnSpc>
                <a:spcPct val="107000"/>
              </a:lnSpc>
              <a:spcBef>
                <a:spcPts val="0"/>
              </a:spcBef>
              <a:spcAft>
                <a:spcPts val="800"/>
              </a:spcAft>
              <a:buFont typeface="+mj-lt"/>
              <a:buAutoNum type="arabicPeriod"/>
            </a:pP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 Synchronization</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(2002, September 23). SpringerLink. 	https://link.springer.com/chapter/10.1007/0-306-46976-6_7</a:t>
            </a:r>
          </a:p>
          <a:p>
            <a:pPr marL="285750" marR="0" indent="-514350">
              <a:lnSpc>
                <a:spcPct val="107000"/>
              </a:lnSpc>
              <a:spcBef>
                <a:spcPts val="0"/>
              </a:spcBef>
              <a:spcAft>
                <a:spcPts val="800"/>
              </a:spcAft>
              <a:buFont typeface="+mj-lt"/>
              <a:buAutoNum type="arabicPeriod"/>
            </a:pP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rajkumarupadhyay515. (2020, April 28). </a:t>
            </a: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Concurrent Processes in Operating 	System</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GeeksforGeeks. https://www.geeksforgeeks.org/concurrent-	processes-in-operating-system/</a:t>
            </a:r>
          </a:p>
          <a:p>
            <a:pPr marL="285750" marR="0" indent="-514350">
              <a:lnSpc>
                <a:spcPct val="107000"/>
              </a:lnSpc>
              <a:spcBef>
                <a:spcPts val="0"/>
              </a:spcBef>
              <a:spcAft>
                <a:spcPts val="800"/>
              </a:spcAft>
              <a:buFont typeface="+mj-lt"/>
              <a:buAutoNum type="arabicPeriod"/>
            </a:pP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Rungta, K. (2020a, August 8). </a:t>
            </a: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What is Semaphore? Binary, Counting Types 	with Example</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Guru99. https://www.guru99.com/semaphore-in-	operating-	system.html#:%7E:text=Summary%3A,acquired%20or%20released%	20numerous%20times.</a:t>
            </a:r>
          </a:p>
          <a:p>
            <a:pPr marL="285750" marR="0" indent="-514350">
              <a:lnSpc>
                <a:spcPct val="107000"/>
              </a:lnSpc>
              <a:spcBef>
                <a:spcPts val="0"/>
              </a:spcBef>
              <a:spcAft>
                <a:spcPts val="800"/>
              </a:spcAft>
              <a:buFont typeface="+mj-lt"/>
              <a:buAutoNum type="arabicPeriod"/>
            </a:pP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Rungta, K. (2020b, September 16). </a:t>
            </a: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Mutex vs Semaphore: What’s the 	Difference?</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Guru99. https://www.guru99.com/mutex-vs-	semaphore.html</a:t>
            </a:r>
          </a:p>
          <a:p>
            <a:pPr marL="285750" marR="0" indent="-514350">
              <a:lnSpc>
                <a:spcPct val="107000"/>
              </a:lnSpc>
              <a:spcBef>
                <a:spcPts val="0"/>
              </a:spcBef>
              <a:spcAft>
                <a:spcPts val="800"/>
              </a:spcAft>
              <a:buFont typeface="+mj-lt"/>
              <a:buAutoNum type="arabicPeriod"/>
            </a:pP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Semaphore in OS (Operating System)</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(2019, March 20). STechies. 	https://www.stechies.com/semaphore-os_1/</a:t>
            </a:r>
          </a:p>
          <a:p>
            <a:pPr marL="285750" marR="0" indent="-514350">
              <a:lnSpc>
                <a:spcPct val="107000"/>
              </a:lnSpc>
              <a:spcBef>
                <a:spcPts val="0"/>
              </a:spcBef>
              <a:spcAft>
                <a:spcPts val="800"/>
              </a:spcAft>
              <a:buFont typeface="+mj-lt"/>
              <a:buAutoNum type="arabicPeriod"/>
            </a:pP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Semaphore Vs Mutex: What Is The Difference?</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(n.d.). Viva Differences. 	Retrieved September 1, 2020, from https://vivadifferences.com/13-	difference-between-semaphore-and-mutex/</a:t>
            </a:r>
          </a:p>
          <a:p>
            <a:pPr marL="285750" marR="0" indent="-514350">
              <a:lnSpc>
                <a:spcPct val="107000"/>
              </a:lnSpc>
              <a:spcBef>
                <a:spcPts val="0"/>
              </a:spcBef>
              <a:spcAft>
                <a:spcPts val="800"/>
              </a:spcAft>
              <a:buFont typeface="+mj-lt"/>
              <a:buAutoNum type="arabicPeriod"/>
            </a:pP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Semaphores in Process Synchronization</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(2019, November 20). 	GeeksforGeeks. https://www.geeksforgeeks.org/semaphores-in-	process-synchronization/</a:t>
            </a:r>
          </a:p>
          <a:p>
            <a:pPr marL="285750" marR="0" indent="-514350">
              <a:lnSpc>
                <a:spcPct val="107000"/>
              </a:lnSpc>
              <a:spcBef>
                <a:spcPts val="0"/>
              </a:spcBef>
              <a:spcAft>
                <a:spcPts val="800"/>
              </a:spcAft>
              <a:buFont typeface="+mj-lt"/>
              <a:buAutoNum type="arabicPeriod"/>
            </a:pP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Shriram Vasudevan. (2020, January 16). </a:t>
            </a:r>
            <a:r>
              <a:rPr lang="en-US" sz="3300" i="1"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Semaphore Vs. Mutex - A Clear 	Understanding</a:t>
            </a:r>
            <a:r>
              <a:rPr lang="en-US" sz="33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YouTube. 	https://www.youtube.com/watch?v=8wcuLCvMmF8 </a:t>
            </a:r>
          </a:p>
          <a:p>
            <a:endParaRPr lang="en-US" dirty="0"/>
          </a:p>
        </p:txBody>
      </p:sp>
    </p:spTree>
    <p:extLst>
      <p:ext uri="{BB962C8B-B14F-4D97-AF65-F5344CB8AC3E}">
        <p14:creationId xmlns:p14="http://schemas.microsoft.com/office/powerpoint/2010/main" val="105934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073E-5FD8-42E6-BE6B-F91CD6E53329}"/>
              </a:ext>
            </a:extLst>
          </p:cNvPr>
          <p:cNvSpPr>
            <a:spLocks noGrp="1"/>
          </p:cNvSpPr>
          <p:nvPr>
            <p:ph type="ctrTitle"/>
          </p:nvPr>
        </p:nvSpPr>
        <p:spPr>
          <a:xfrm>
            <a:off x="1078523" y="1098388"/>
            <a:ext cx="10318418" cy="4394988"/>
          </a:xfrm>
        </p:spPr>
        <p:txBody>
          <a:bodyPr anchor="ctr">
            <a:normAutofit/>
          </a:bodyPr>
          <a:lstStyle/>
          <a:p>
            <a:r>
              <a:rPr lang="en-US" dirty="0"/>
              <a:t>Thank you for listening </a:t>
            </a:r>
            <a:r>
              <a:rPr lang="en-US" dirty="0">
                <a:sym typeface="Wingdings" panose="05000000000000000000" pitchFamily="2" charset="2"/>
              </a:rPr>
              <a:t></a:t>
            </a:r>
            <a:endParaRPr lang="en-US" dirty="0"/>
          </a:p>
        </p:txBody>
      </p:sp>
      <p:sp>
        <p:nvSpPr>
          <p:cNvPr id="7" name="Subtitle 2">
            <a:extLst>
              <a:ext uri="{FF2B5EF4-FFF2-40B4-BE49-F238E27FC236}">
                <a16:creationId xmlns:a16="http://schemas.microsoft.com/office/drawing/2014/main" id="{7FB74EAC-6CBB-4BA1-BD8A-F8F123C3BC3D}"/>
              </a:ext>
            </a:extLst>
          </p:cNvPr>
          <p:cNvSpPr>
            <a:spLocks noGrp="1"/>
          </p:cNvSpPr>
          <p:nvPr>
            <p:ph type="subTitle" idx="1"/>
          </p:nvPr>
        </p:nvSpPr>
        <p:spPr>
          <a:xfrm>
            <a:off x="2215045" y="5979196"/>
            <a:ext cx="8045373" cy="742279"/>
          </a:xfrm>
        </p:spPr>
        <p:txBody>
          <a:bodyPr/>
          <a:lstStyle/>
          <a:p>
            <a:r>
              <a:rPr lang="en-US" dirty="0"/>
              <a:t>Time for questions!</a:t>
            </a:r>
          </a:p>
        </p:txBody>
      </p:sp>
    </p:spTree>
    <p:extLst>
      <p:ext uri="{BB962C8B-B14F-4D97-AF65-F5344CB8AC3E}">
        <p14:creationId xmlns:p14="http://schemas.microsoft.com/office/powerpoint/2010/main" val="114686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145056" y="302872"/>
            <a:ext cx="9901887" cy="6555128"/>
          </a:xfrm>
        </p:spPr>
        <p:txBody>
          <a:bodyPr>
            <a:normAutofit/>
          </a:bodyPr>
          <a:lstStyle/>
          <a:p>
            <a:pPr algn="just"/>
            <a:r>
              <a:rPr lang="en-US" sz="3200" cap="none" dirty="0"/>
              <a:t>Abstract</a:t>
            </a:r>
            <a:br>
              <a:rPr lang="en-US" sz="3200" cap="none" dirty="0">
                <a:latin typeface="Gill Sans Nova" panose="020B0602020104020203" pitchFamily="34" charset="0"/>
              </a:rPr>
            </a:br>
            <a:br>
              <a:rPr lang="en-US" sz="3200" cap="none" dirty="0">
                <a:latin typeface="Gill Sans Nova" panose="020B0602020104020203" pitchFamily="34" charset="0"/>
              </a:rPr>
            </a:br>
            <a:r>
              <a:rPr lang="en-US" sz="1800" cap="none" dirty="0">
                <a:effectLst/>
                <a:latin typeface="Gill Sans Nova" panose="020B0602020104020203" pitchFamily="34" charset="0"/>
                <a:ea typeface="Calibri" panose="020F0502020204030204" pitchFamily="34" charset="0"/>
                <a:cs typeface="Times New Roman" panose="02020603050405020304" pitchFamily="18" charset="0"/>
              </a:rPr>
              <a:t> In this paper we will discuss the basic synchronization  and current issues of the semaphores. We will find the root cause of the problem of the critical section in the OS. In this project, we will emphasize how current multi processors are intensifying the issues on coordinating and accessing the resources. This paper will also concentrate on when to use a mutex, a category of binary semaphore, versus using a standard semaphore, as well as comparing those advantages and disadvantages of both as well. Lastly, another goal is to dictate when it is best to use binary and counting semaphores. Regardless of its imperfections, this project will show that a semaphore is boon to any operating system.</a:t>
            </a:r>
            <a:br>
              <a:rPr lang="en-US" sz="3200" cap="none" dirty="0">
                <a:latin typeface="Gill Sans Nova" panose="020B0602020104020203" pitchFamily="34" charset="0"/>
              </a:rPr>
            </a:br>
            <a:br>
              <a:rPr lang="en-US" sz="2400" cap="none" dirty="0">
                <a:latin typeface="Gill Sans Nova" panose="020B0602020104020203" pitchFamily="34" charset="0"/>
              </a:rPr>
            </a:br>
            <a:br>
              <a:rPr lang="en-US" sz="2400" cap="none" dirty="0">
                <a:latin typeface="Gill Sans Nova" panose="020B0602020104020203" pitchFamily="34" charset="0"/>
              </a:rPr>
            </a:br>
            <a:br>
              <a:rPr lang="en-US" sz="2400" cap="none" dirty="0">
                <a:latin typeface="Gill Sans Nova" panose="020B0602020104020203" pitchFamily="34" charset="0"/>
              </a:rPr>
            </a:br>
            <a:endParaRPr lang="en-US" sz="2400" cap="none" dirty="0">
              <a:latin typeface="Gill Sans Nova" panose="020B0602020104020203" pitchFamily="34" charset="0"/>
            </a:endParaRPr>
          </a:p>
        </p:txBody>
      </p:sp>
    </p:spTree>
    <p:extLst>
      <p:ext uri="{BB962C8B-B14F-4D97-AF65-F5344CB8AC3E}">
        <p14:creationId xmlns:p14="http://schemas.microsoft.com/office/powerpoint/2010/main" val="104040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4B52E5-53DF-4C62-AC05-FCDFFC127699}"/>
              </a:ext>
            </a:extLst>
          </p:cNvPr>
          <p:cNvSpPr>
            <a:spLocks noGrp="1"/>
          </p:cNvSpPr>
          <p:nvPr>
            <p:ph type="title"/>
          </p:nvPr>
        </p:nvSpPr>
        <p:spPr>
          <a:xfrm>
            <a:off x="1006839" y="800792"/>
            <a:ext cx="10178322" cy="6475615"/>
          </a:xfrm>
        </p:spPr>
        <p:txBody>
          <a:bodyPr>
            <a:normAutofit/>
          </a:bodyPr>
          <a:lstStyle/>
          <a:p>
            <a:pPr algn="just"/>
            <a:r>
              <a:rPr lang="en-US" sz="3200" cap="none" dirty="0"/>
              <a:t>Introduction</a:t>
            </a:r>
            <a:br>
              <a:rPr lang="en-US" sz="3200" cap="none" dirty="0"/>
            </a:br>
            <a:br>
              <a:rPr lang="en-US" sz="3200" cap="none" dirty="0"/>
            </a:br>
            <a:r>
              <a:rPr lang="en-US" sz="1800" cap="none" dirty="0">
                <a:latin typeface="Gill Sans Nova" panose="020B0602020104020203" pitchFamily="34" charset="0"/>
              </a:rPr>
              <a:t>Dijkstra introduced a modern and quite important strategy for handling concurrent processes. This integer variable is known as semaphore. Semaphores are used for solving the critical section issues and accomplish multiprocessing process synchronization. They are machine-independent; they function in the micro processor's machine-independent code. There are also two types of semaphores,. Binary semaphores are used for implementing mutual exclusion also known as mutex. . Counting semaphores are used to implement bounded concurrency also known as bounded waiting. It eliminates deadlock as well as busy waiting. Semaphore programming is complicated and difficult, odds are that mutual exclusion would not be executed. Their use is not enforced, it is rather instead by convention.</a:t>
            </a:r>
            <a:br>
              <a:rPr lang="en-US" sz="1800" cap="none" dirty="0">
                <a:latin typeface="Gill Sans Nova" panose="020B0602020104020203" pitchFamily="34" charset="0"/>
              </a:rPr>
            </a:br>
            <a:br>
              <a:rPr lang="en-US" sz="1800" cap="none" dirty="0">
                <a:latin typeface="Gill Sans Nova" panose="020B0602020104020203" pitchFamily="34" charset="0"/>
              </a:rPr>
            </a:br>
            <a:br>
              <a:rPr lang="en-US" sz="1800" cap="none" dirty="0"/>
            </a:br>
            <a:endParaRPr lang="en-US" sz="1800" cap="none" dirty="0"/>
          </a:p>
        </p:txBody>
      </p:sp>
    </p:spTree>
    <p:extLst>
      <p:ext uri="{BB962C8B-B14F-4D97-AF65-F5344CB8AC3E}">
        <p14:creationId xmlns:p14="http://schemas.microsoft.com/office/powerpoint/2010/main" val="46369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4D1FB5-EE6B-4028-81CD-74D57E10C090}"/>
              </a:ext>
            </a:extLst>
          </p:cNvPr>
          <p:cNvSpPr>
            <a:spLocks noGrp="1"/>
          </p:cNvSpPr>
          <p:nvPr>
            <p:ph type="title"/>
          </p:nvPr>
        </p:nvSpPr>
        <p:spPr>
          <a:xfrm>
            <a:off x="1020418" y="0"/>
            <a:ext cx="10972800" cy="6785113"/>
          </a:xfrm>
        </p:spPr>
        <p:txBody>
          <a:bodyPr>
            <a:noAutofit/>
          </a:bodyPr>
          <a:lstStyle/>
          <a:p>
            <a:pPr algn="l" fontAlgn="base"/>
            <a:r>
              <a:rPr lang="en-US" sz="1000" b="0" i="0" dirty="0">
                <a:effectLst/>
                <a:latin typeface="Roboto"/>
              </a:rPr>
              <a:t>                                                                 </a:t>
            </a:r>
            <a:br>
              <a:rPr lang="en-US" sz="1000" b="0" i="0" dirty="0">
                <a:effectLst/>
                <a:latin typeface="Roboto"/>
              </a:rPr>
            </a:br>
            <a:r>
              <a:rPr lang="en-US" sz="1000" b="0" i="0" dirty="0">
                <a:effectLst/>
                <a:latin typeface="Roboto"/>
              </a:rPr>
              <a:t>                                                                  </a:t>
            </a:r>
            <a:br>
              <a:rPr lang="en-US" sz="1000" b="0" i="0" dirty="0">
                <a:effectLst/>
                <a:latin typeface="Roboto"/>
              </a:rPr>
            </a:br>
            <a:r>
              <a:rPr lang="en-US" sz="2000" b="0" i="0" dirty="0">
                <a:effectLst/>
              </a:rPr>
              <a:t>                                              </a:t>
            </a:r>
            <a:r>
              <a:rPr lang="en-US" sz="2800" b="0" i="0" dirty="0">
                <a:effectLst/>
              </a:rPr>
              <a:t>  Case question  N0.1</a:t>
            </a:r>
            <a:br>
              <a:rPr lang="en-US" sz="2800" b="0" i="0" dirty="0">
                <a:effectLst/>
              </a:rPr>
            </a:br>
            <a:br>
              <a:rPr lang="en-US" sz="2800" b="0" i="0" dirty="0">
                <a:effectLst/>
              </a:rPr>
            </a:br>
            <a:br>
              <a:rPr lang="en-US" sz="1600" b="0" i="0" dirty="0">
                <a:effectLst/>
                <a:latin typeface="Gill Sans Nova" panose="020B0602020104020203" pitchFamily="34" charset="0"/>
              </a:rPr>
            </a:br>
            <a:r>
              <a:rPr lang="en-US" sz="1600" b="1" i="0" dirty="0">
                <a:effectLst/>
                <a:latin typeface="Gill Sans Nova" panose="020B0602020104020203" pitchFamily="34" charset="0"/>
                <a:cs typeface="Times New Roman" panose="02020603050405020304" pitchFamily="18" charset="0"/>
              </a:rPr>
              <a:t>1)</a:t>
            </a:r>
            <a:r>
              <a:rPr lang="en-US" sz="1600" b="1" dirty="0">
                <a:effectLst/>
                <a:latin typeface="Gill Sans Nova" panose="020B0602020104020203" pitchFamily="34" charset="0"/>
                <a:ea typeface="Calibri" panose="020F0502020204030204" pitchFamily="34" charset="0"/>
                <a:cs typeface="Times New Roman" panose="02020603050405020304" pitchFamily="18" charset="0"/>
              </a:rPr>
              <a:t>What are the main causes or reasons that leads to the problem of critical section in OS and its solution?</a:t>
            </a:r>
            <a:br>
              <a:rPr lang="en-US" sz="1600" b="1" dirty="0">
                <a:effectLst/>
                <a:latin typeface="Gill Sans Nova" panose="020B0602020104020203" pitchFamily="34" charset="0"/>
                <a:ea typeface="Calibri" panose="020F0502020204030204" pitchFamily="34" charset="0"/>
                <a:cs typeface="Times New Roman" panose="02020603050405020304" pitchFamily="18" charset="0"/>
              </a:rPr>
            </a:br>
            <a:br>
              <a:rPr lang="en-US" sz="1400" b="1" dirty="0">
                <a:effectLst/>
                <a:latin typeface="Gill Sans Nova" panose="020B0602020104020203" pitchFamily="34" charset="0"/>
                <a:ea typeface="Calibri" panose="020F0502020204030204" pitchFamily="34" charset="0"/>
                <a:cs typeface="Times New Roman" panose="02020603050405020304" pitchFamily="18" charset="0"/>
              </a:rPr>
            </a:br>
            <a:br>
              <a:rPr lang="en-US" sz="1400" b="1" dirty="0">
                <a:effectLst/>
                <a:latin typeface="Gill Sans Nova" panose="020B0602020104020203" pitchFamily="34" charset="0"/>
                <a:ea typeface="Calibri" panose="020F0502020204030204" pitchFamily="34" charset="0"/>
                <a:cs typeface="Times New Roman" panose="02020603050405020304" pitchFamily="18" charset="0"/>
              </a:rPr>
            </a:br>
            <a:r>
              <a:rPr lang="en-US" sz="1400" b="1" dirty="0">
                <a:effectLst/>
                <a:latin typeface="Gill Sans Nova" panose="020B0602020104020203" pitchFamily="34" charset="0"/>
                <a:ea typeface="Calibri" panose="020F0502020204030204" pitchFamily="34" charset="0"/>
                <a:cs typeface="Times New Roman" panose="02020603050405020304" pitchFamily="18" charset="0"/>
              </a:rPr>
              <a:t>Based on synchronization, processes are classified as one of the two main types:</a:t>
            </a:r>
            <a:br>
              <a:rPr lang="en-US" sz="1400" b="1" dirty="0">
                <a:effectLst/>
                <a:latin typeface="Gill Sans Nova" panose="020B0602020104020203" pitchFamily="34" charset="0"/>
                <a:ea typeface="Calibri" panose="020F0502020204030204" pitchFamily="34" charset="0"/>
                <a:cs typeface="Times New Roman" panose="02020603050405020304" pitchFamily="18" charset="0"/>
              </a:rPr>
            </a:br>
            <a:br>
              <a:rPr lang="en-US" sz="1400" b="1" dirty="0">
                <a:effectLst/>
                <a:latin typeface="Gill Sans Nova" panose="020B0602020104020203" pitchFamily="34" charset="0"/>
                <a:ea typeface="Calibri" panose="020F0502020204030204" pitchFamily="34" charset="0"/>
                <a:cs typeface="Times New Roman" panose="02020603050405020304" pitchFamily="18" charset="0"/>
              </a:rPr>
            </a:br>
            <a:br>
              <a:rPr lang="en-US" sz="1400" b="0" i="0" dirty="0">
                <a:effectLst/>
                <a:latin typeface="Gill Sans Nova" panose="020B0602020104020203" pitchFamily="34" charset="0"/>
              </a:rPr>
            </a:br>
            <a:r>
              <a:rPr lang="en-US" sz="1400" b="1" i="0" dirty="0">
                <a:effectLst/>
                <a:latin typeface="Gill Sans Nova" panose="020B0602020104020203" pitchFamily="34" charset="0"/>
              </a:rPr>
              <a:t>Independent Process</a:t>
            </a:r>
            <a:r>
              <a:rPr lang="en-US" sz="1400" b="0" i="0" dirty="0">
                <a:effectLst/>
                <a:latin typeface="Gill Sans Nova" panose="020B0602020104020203" pitchFamily="34" charset="0"/>
              </a:rPr>
              <a:t> : The implementation/execution of a process does not influence the performance of the </a:t>
            </a:r>
            <a:r>
              <a:rPr lang="en-US" sz="1400" dirty="0">
                <a:latin typeface="Gill Sans Nova" panose="020B0602020104020203" pitchFamily="34" charset="0"/>
              </a:rPr>
              <a:t>other/</a:t>
            </a:r>
            <a:r>
              <a:rPr lang="en-US" sz="1400" b="0" i="0" dirty="0">
                <a:effectLst/>
                <a:latin typeface="Gill Sans Nova" panose="020B0602020104020203" pitchFamily="34" charset="0"/>
              </a:rPr>
              <a:t>another  processes.</a:t>
            </a:r>
            <a:br>
              <a:rPr lang="en-US" sz="1400" b="0" i="0" dirty="0">
                <a:effectLst/>
                <a:latin typeface="Gill Sans Nova" panose="020B0602020104020203" pitchFamily="34" charset="0"/>
              </a:rPr>
            </a:br>
            <a:br>
              <a:rPr lang="en-US" sz="1400" b="0" i="0" dirty="0">
                <a:effectLst/>
                <a:latin typeface="Gill Sans Nova" panose="020B0602020104020203" pitchFamily="34" charset="0"/>
              </a:rPr>
            </a:br>
            <a:br>
              <a:rPr lang="en-US" sz="1400" b="0" i="0" dirty="0">
                <a:effectLst/>
                <a:latin typeface="Gill Sans Nova" panose="020B0602020104020203" pitchFamily="34" charset="0"/>
              </a:rPr>
            </a:br>
            <a:r>
              <a:rPr lang="en-US" sz="1400" b="1" i="0" dirty="0">
                <a:effectLst/>
                <a:latin typeface="Gill Sans Nova" panose="020B0602020104020203" pitchFamily="34" charset="0"/>
              </a:rPr>
              <a:t>Cooperative Process</a:t>
            </a:r>
            <a:r>
              <a:rPr lang="en-US" sz="1400" dirty="0">
                <a:latin typeface="Gill Sans Nova" panose="020B0602020104020203" pitchFamily="34" charset="0"/>
              </a:rPr>
              <a:t>: Performance </a:t>
            </a:r>
            <a:r>
              <a:rPr lang="en-US" sz="1400" b="0" i="0" dirty="0">
                <a:effectLst/>
                <a:latin typeface="Gill Sans Nova" panose="020B0602020104020203" pitchFamily="34" charset="0"/>
              </a:rPr>
              <a:t>of a process </a:t>
            </a:r>
            <a:r>
              <a:rPr lang="en-US" sz="1400" dirty="0">
                <a:latin typeface="Gill Sans Nova" panose="020B0602020104020203" pitchFamily="34" charset="0"/>
              </a:rPr>
              <a:t>causes effects on the another’s operation</a:t>
            </a:r>
            <a:r>
              <a:rPr lang="en-US" sz="1400" b="0" i="0" dirty="0">
                <a:effectLst/>
                <a:latin typeface="Gill Sans Nova" panose="020B0602020104020203" pitchFamily="34" charset="0"/>
              </a:rPr>
              <a:t>.</a:t>
            </a:r>
            <a:br>
              <a:rPr lang="en-US" sz="1400" b="0" i="0" dirty="0">
                <a:effectLst/>
                <a:latin typeface="Gill Sans Nova" panose="020B0602020104020203" pitchFamily="34" charset="0"/>
              </a:rPr>
            </a:br>
            <a:br>
              <a:rPr lang="en-US" sz="1400" b="0" i="0" dirty="0">
                <a:effectLst/>
                <a:latin typeface="Gill Sans Nova" panose="020B0602020104020203" pitchFamily="34" charset="0"/>
              </a:rPr>
            </a:br>
            <a:r>
              <a:rPr lang="en-US" sz="1400" b="0" i="0" dirty="0">
                <a:effectLst/>
                <a:latin typeface="Gill Sans Nova" panose="020B0602020104020203" pitchFamily="34" charset="0"/>
              </a:rPr>
              <a:t>Process coordination(or Synchronization) issues often occur in the case of the Cooperative Process when the resources are distributed in the Cooperative Processes.</a:t>
            </a:r>
            <a:br>
              <a:rPr lang="en-US" sz="1400" b="0" i="0" dirty="0">
                <a:effectLst/>
                <a:latin typeface="Gill Sans Nova" panose="020B0602020104020203" pitchFamily="34" charset="0"/>
              </a:rPr>
            </a:br>
            <a:r>
              <a:rPr lang="en-US" sz="1400" b="0" i="0" dirty="0">
                <a:effectLst/>
                <a:latin typeface="Gill Sans Nova" panose="020B0602020104020203" pitchFamily="34" charset="0"/>
              </a:rPr>
              <a:t> </a:t>
            </a:r>
            <a:br>
              <a:rPr lang="en-US" sz="1400" b="0" i="0" dirty="0">
                <a:effectLst/>
                <a:latin typeface="Gill Sans Nova" panose="020B0602020104020203" pitchFamily="34" charset="0"/>
              </a:rPr>
            </a:br>
            <a:br>
              <a:rPr lang="en-US" sz="1400" b="0" i="0" dirty="0">
                <a:effectLst/>
                <a:latin typeface="Gill Sans Nova" panose="020B0602020104020203" pitchFamily="34" charset="0"/>
              </a:rPr>
            </a:br>
            <a:r>
              <a:rPr lang="en-US" sz="1400" b="1" i="0" dirty="0">
                <a:effectLst/>
                <a:latin typeface="Gill Sans Nova" panose="020B0602020104020203" pitchFamily="34" charset="0"/>
              </a:rPr>
              <a:t>Race Condition</a:t>
            </a:r>
            <a:br>
              <a:rPr lang="en-US" sz="1400" b="0" i="0" dirty="0">
                <a:effectLst/>
                <a:latin typeface="Gill Sans Nova" panose="020B0602020104020203" pitchFamily="34" charset="0"/>
              </a:rPr>
            </a:br>
            <a:br>
              <a:rPr lang="en-US" sz="1400" b="0" i="0" dirty="0">
                <a:effectLst/>
                <a:latin typeface="Gill Sans Nova" panose="020B0602020104020203" pitchFamily="34" charset="0"/>
              </a:rPr>
            </a:br>
            <a:r>
              <a:rPr lang="en-US" sz="1400" b="0" i="0" dirty="0">
                <a:effectLst/>
                <a:latin typeface="Gill Sans Nova" panose="020B0602020104020203" pitchFamily="34" charset="0"/>
              </a:rPr>
              <a:t>If more than one process runs the same code or accesses the same memory or any common variable in that situation, there is a probability that the result or validity of the shared variable is false, such that all the processes running the race will claim that the result is accurate to this known as race situation. Several processes enter and execute the modification of the same data at the same time, but the result depends on the precise order in which the entry takes place.</a:t>
            </a:r>
            <a:br>
              <a:rPr lang="en-US" sz="1400" b="0" i="0" dirty="0">
                <a:effectLst/>
                <a:latin typeface="Gill Sans Nova" panose="020B0602020104020203" pitchFamily="34" charset="0"/>
              </a:rPr>
            </a:br>
            <a:br>
              <a:rPr lang="en-US" sz="1400" b="0" i="0" dirty="0">
                <a:effectLst/>
                <a:latin typeface="Gill Sans Nova" panose="020B0602020104020203" pitchFamily="34" charset="0"/>
              </a:rPr>
            </a:br>
            <a:br>
              <a:rPr lang="en-US" sz="2800" cap="none" dirty="0"/>
            </a:br>
            <a:br>
              <a:rPr lang="en-US" sz="2800" cap="none" dirty="0"/>
            </a:br>
            <a:endParaRPr lang="en-US" sz="2800" cap="none" dirty="0"/>
          </a:p>
        </p:txBody>
      </p:sp>
    </p:spTree>
    <p:extLst>
      <p:ext uri="{BB962C8B-B14F-4D97-AF65-F5344CB8AC3E}">
        <p14:creationId xmlns:p14="http://schemas.microsoft.com/office/powerpoint/2010/main" val="92198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E466C-BD17-43C1-80A8-4294B81F1CDB}"/>
              </a:ext>
            </a:extLst>
          </p:cNvPr>
          <p:cNvSpPr txBox="1"/>
          <p:nvPr/>
        </p:nvSpPr>
        <p:spPr>
          <a:xfrm>
            <a:off x="887896" y="0"/>
            <a:ext cx="7898295" cy="11079956"/>
          </a:xfrm>
          <a:prstGeom prst="rect">
            <a:avLst/>
          </a:prstGeom>
          <a:noFill/>
        </p:spPr>
        <p:txBody>
          <a:bodyPr wrap="square">
            <a:spAutoFit/>
          </a:bodyPr>
          <a:lstStyle/>
          <a:p>
            <a:r>
              <a:rPr lang="en-US" sz="1900" b="1" dirty="0">
                <a:effectLst/>
                <a:latin typeface="Gill Sans Nova" panose="020B0602020104020203" pitchFamily="34" charset="0"/>
                <a:ea typeface="Calibri" panose="020F0502020204030204" pitchFamily="34" charset="0"/>
                <a:cs typeface="Times New Roman" panose="02020603050405020304" pitchFamily="18" charset="0"/>
              </a:rPr>
              <a:t>Critical Section Problem:</a:t>
            </a:r>
          </a:p>
          <a:p>
            <a:pPr algn="just" fontAlgn="base"/>
            <a:endParaRPr lang="en-US" sz="2000" dirty="0">
              <a:latin typeface="Gill Sans Nova" panose="020B0602020104020203" pitchFamily="34" charset="0"/>
              <a:ea typeface="Calibri" panose="020F0502020204030204" pitchFamily="34" charset="0"/>
              <a:cs typeface="Times New Roman" panose="02020603050405020304" pitchFamily="18" charset="0"/>
            </a:endParaRPr>
          </a:p>
          <a:p>
            <a:pPr algn="just" fontAlgn="base"/>
            <a:r>
              <a:rPr lang="en-US" sz="1600" dirty="0">
                <a:effectLst/>
                <a:latin typeface="Gill Sans Nova" panose="020B0602020104020203" pitchFamily="34" charset="0"/>
                <a:ea typeface="Calibri" panose="020F0502020204030204" pitchFamily="34" charset="0"/>
                <a:cs typeface="Times New Roman" panose="02020603050405020304" pitchFamily="18" charset="0"/>
              </a:rPr>
              <a:t>A CS is a compiler section which tries to access and must execute shared variables as a nuclear measure. This means that only one process must carry out its critical section at a given time in a cluster of cooperative processes. If some other process wants its critical section to be executed, it needs to wait until the first process.</a:t>
            </a:r>
          </a:p>
          <a:p>
            <a:pPr algn="just" fontAlgn="base"/>
            <a:endParaRPr lang="en-US" sz="1600" dirty="0">
              <a:effectLst/>
              <a:latin typeface="Gill Sans Nova" panose="020B0602020104020203" pitchFamily="34" charset="0"/>
              <a:ea typeface="Calibri" panose="020F0502020204030204" pitchFamily="34" charset="0"/>
              <a:cs typeface="Times New Roman" panose="02020603050405020304" pitchFamily="18" charset="0"/>
            </a:endParaRPr>
          </a:p>
          <a:p>
            <a:pPr algn="just" fontAlgn="base"/>
            <a:r>
              <a:rPr lang="en-US" sz="1600" dirty="0">
                <a:effectLst/>
                <a:latin typeface="Gill Sans Nova" panose="020B0602020104020203" pitchFamily="34" charset="0"/>
                <a:ea typeface="Calibri" panose="020F0502020204030204" pitchFamily="34" charset="0"/>
                <a:cs typeface="Times New Roman" panose="02020603050405020304" pitchFamily="18" charset="0"/>
              </a:rPr>
              <a:t>The entry section manages the entry in the cs in the Figure 1 diagram. It obtains the necessary resources to carry out the process. The exit area manages the exit from the critical area. It discloses the resources and informs the other processes of the free </a:t>
            </a:r>
            <a:r>
              <a:rPr lang="en-US" sz="1600" dirty="0">
                <a:latin typeface="Gill Sans Nova" panose="020B0602020104020203" pitchFamily="34" charset="0"/>
                <a:ea typeface="Calibri" panose="020F0502020204030204" pitchFamily="34" charset="0"/>
                <a:cs typeface="Times New Roman" panose="02020603050405020304" pitchFamily="18" charset="0"/>
              </a:rPr>
              <a:t>CS.</a:t>
            </a:r>
          </a:p>
          <a:p>
            <a:pPr algn="l" fontAlgn="base"/>
            <a:endParaRPr lang="en-US" sz="1600" dirty="0">
              <a:latin typeface="Gill Sans Nova" panose="020B0602020104020203" pitchFamily="34" charset="0"/>
              <a:ea typeface="Calibri" panose="020F0502020204030204" pitchFamily="34" charset="0"/>
              <a:cs typeface="Times New Roman" panose="02020603050405020304" pitchFamily="18" charset="0"/>
            </a:endParaRPr>
          </a:p>
          <a:p>
            <a:pPr algn="l" fontAlgn="base"/>
            <a:r>
              <a:rPr lang="en-US" sz="1700" b="1" i="0" dirty="0">
                <a:effectLst/>
                <a:latin typeface="Gill Sans Nova" panose="020B0602020104020203" pitchFamily="34" charset="0"/>
              </a:rPr>
              <a:t>Any solution to the critical section problem must satisfy three requirements:</a:t>
            </a:r>
          </a:p>
          <a:p>
            <a:pPr algn="just" fontAlgn="base"/>
            <a:endParaRPr lang="en-US" sz="1600" b="1" i="0" dirty="0">
              <a:effectLst/>
              <a:latin typeface="Gill Sans Nova" panose="020B0602020104020203" pitchFamily="34" charset="0"/>
            </a:endParaRPr>
          </a:p>
          <a:p>
            <a:pPr algn="just"/>
            <a:r>
              <a:rPr lang="en-US" sz="1800" b="1" dirty="0">
                <a:effectLst/>
                <a:latin typeface="Calibri" panose="020F0502020204030204" pitchFamily="34" charset="0"/>
                <a:ea typeface="DengXian" panose="020B0503020204020204" pitchFamily="2" charset="-122"/>
                <a:cs typeface="Cordia New" panose="020B0304020202020204" pitchFamily="34" charset="-34"/>
              </a:rPr>
              <a:t>Mutual </a:t>
            </a:r>
            <a:r>
              <a:rPr lang="en-US" b="1" dirty="0">
                <a:effectLst/>
                <a:latin typeface="Calibri" panose="020F0502020204030204" pitchFamily="34" charset="0"/>
                <a:ea typeface="DengXian" panose="020B0503020204020204" pitchFamily="2" charset="-122"/>
                <a:cs typeface="Cordia New" panose="020B0304020202020204" pitchFamily="34" charset="-34"/>
              </a:rPr>
              <a:t>exclusion </a:t>
            </a:r>
            <a:r>
              <a:rPr lang="en-US" sz="1600" dirty="0">
                <a:effectLst/>
                <a:latin typeface="Calibri" panose="020F0502020204030204" pitchFamily="34" charset="0"/>
                <a:ea typeface="DengXian" panose="020B0503020204020204" pitchFamily="2" charset="-122"/>
                <a:cs typeface="Cordia New" panose="020B0304020202020204" pitchFamily="34" charset="-34"/>
              </a:rPr>
              <a:t>is a method in which the processes undergo in the CS i.e. between the entry and exit protocol. Only 1 process must execute in its CS for the prevention of race condition. Critical section(CS) is functioned in such a way so that all the processes must subject to mutual exclusion and work together.</a:t>
            </a:r>
          </a:p>
          <a:p>
            <a:endParaRPr lang="en-US" sz="1600" dirty="0">
              <a:effectLst/>
              <a:latin typeface="Calibri" panose="020F0502020204030204" pitchFamily="34" charset="0"/>
              <a:ea typeface="DengXian" panose="020B0503020204020204" pitchFamily="2" charset="-122"/>
              <a:cs typeface="Cordia New" panose="020B0304020202020204" pitchFamily="34" charset="-34"/>
            </a:endParaRPr>
          </a:p>
          <a:p>
            <a:pPr algn="just" fontAlgn="base"/>
            <a:r>
              <a:rPr lang="en-US" sz="1600" b="1" i="0" dirty="0">
                <a:effectLst/>
                <a:latin typeface="Gill Sans Nova" panose="020B0602020104020203" pitchFamily="34" charset="0"/>
              </a:rPr>
              <a:t>Progress</a:t>
            </a:r>
            <a:r>
              <a:rPr lang="en-US" sz="1600" b="0" i="0" dirty="0">
                <a:effectLst/>
                <a:latin typeface="Gill Sans Nova" panose="020B0602020104020203" pitchFamily="34" charset="0"/>
              </a:rPr>
              <a:t> :</a:t>
            </a:r>
            <a:r>
              <a:rPr lang="en-US" sz="1600" dirty="0">
                <a:effectLst/>
                <a:latin typeface="Calibri" panose="020F0502020204030204" pitchFamily="34" charset="0"/>
                <a:ea typeface="DengXian" panose="020B0503020204020204"/>
                <a:cs typeface="Cordia New" panose="020B0304020202020204" pitchFamily="34" charset="-34"/>
              </a:rPr>
              <a:t>When no processes are conducted inside the CS and other processes choose to join the CS, then such processes can not be included and do not operate in its remaining portion. In addition, the other processes do not hold the rights to stop the process that is closest to the entry portion that grants permit to the CS or critical section for the completion of execution. </a:t>
            </a:r>
          </a:p>
          <a:p>
            <a:pPr algn="l" fontAlgn="base"/>
            <a:endParaRPr lang="en-US" sz="1600" b="0" i="0" dirty="0">
              <a:effectLst/>
              <a:latin typeface="Gill Sans Nova" panose="020B0602020104020203" pitchFamily="34" charset="0"/>
            </a:endParaRPr>
          </a:p>
          <a:p>
            <a:pPr algn="just" fontAlgn="base"/>
            <a:r>
              <a:rPr lang="en-US" sz="1600" b="1" i="0" dirty="0">
                <a:effectLst/>
                <a:latin typeface="Gill Sans Nova" panose="020B0602020104020203" pitchFamily="34" charset="0"/>
              </a:rPr>
              <a:t>Bounded Waiting</a:t>
            </a:r>
            <a:r>
              <a:rPr lang="en-US" sz="1600" b="0" i="0" dirty="0">
                <a:effectLst/>
                <a:latin typeface="Gill Sans Nova" panose="020B0602020104020203" pitchFamily="34" charset="0"/>
              </a:rPr>
              <a:t> :</a:t>
            </a:r>
            <a:r>
              <a:rPr lang="en-US" sz="1600" dirty="0">
                <a:effectLst/>
                <a:latin typeface="Calibri" panose="020F0502020204030204" pitchFamily="34" charset="0"/>
                <a:ea typeface="DengXian" panose="020B0503020204020204"/>
                <a:cs typeface="Cordia New" panose="020B0304020202020204" pitchFamily="34" charset="-34"/>
              </a:rPr>
              <a:t>There is an extent until which a process should wait for entry to the cs, in simple terms it should not wait for a very long period. </a:t>
            </a:r>
            <a:br>
              <a:rPr lang="en-US" sz="1600" dirty="0">
                <a:effectLst/>
                <a:latin typeface="Gill Sans Nova" panose="020B0602020104020203" pitchFamily="34" charset="0"/>
                <a:ea typeface="Calibri" panose="020F0502020204030204" pitchFamily="34" charset="0"/>
                <a:cs typeface="Times New Roman" panose="02020603050405020304" pitchFamily="18" charset="0"/>
              </a:rPr>
            </a:br>
            <a:br>
              <a:rPr lang="en-US" sz="3600" cap="none" dirty="0"/>
            </a:br>
            <a:br>
              <a:rPr lang="en-US" sz="3600" cap="none" dirty="0"/>
            </a:br>
            <a:br>
              <a:rPr lang="en-US" sz="3600" cap="none" dirty="0"/>
            </a:br>
            <a:br>
              <a:rPr lang="en-US" sz="3600" cap="none" dirty="0"/>
            </a:br>
            <a:br>
              <a:rPr lang="en-US" sz="3600" cap="none" dirty="0"/>
            </a:br>
            <a:br>
              <a:rPr lang="en-US" sz="3600" cap="none" dirty="0"/>
            </a:br>
            <a:br>
              <a:rPr lang="en-US" sz="3600" cap="none" dirty="0"/>
            </a:br>
            <a:endParaRPr lang="en-US" dirty="0"/>
          </a:p>
        </p:txBody>
      </p:sp>
      <p:sp>
        <p:nvSpPr>
          <p:cNvPr id="5" name="TextBox 4">
            <a:extLst>
              <a:ext uri="{FF2B5EF4-FFF2-40B4-BE49-F238E27FC236}">
                <a16:creationId xmlns:a16="http://schemas.microsoft.com/office/drawing/2014/main" id="{12858BC6-C512-4D40-BA2B-0AC12840FEED}"/>
              </a:ext>
            </a:extLst>
          </p:cNvPr>
          <p:cNvSpPr txBox="1"/>
          <p:nvPr/>
        </p:nvSpPr>
        <p:spPr>
          <a:xfrm>
            <a:off x="8998226" y="795131"/>
            <a:ext cx="2729948" cy="2862322"/>
          </a:xfrm>
          <a:prstGeom prst="rect">
            <a:avLst/>
          </a:prstGeom>
          <a:noFill/>
        </p:spPr>
        <p:txBody>
          <a:bodyPr wrap="square">
            <a:spAutoFit/>
          </a:bodyPr>
          <a:lstStyle/>
          <a:p>
            <a:r>
              <a:rPr lang="en-US" dirty="0"/>
              <a:t> Do {Entry Section</a:t>
            </a:r>
            <a:br>
              <a:rPr lang="en-US" dirty="0"/>
            </a:br>
            <a:r>
              <a:rPr lang="en-US" dirty="0"/>
              <a:t>                                            Critical Section</a:t>
            </a:r>
            <a:br>
              <a:rPr lang="en-US" dirty="0"/>
            </a:br>
            <a:r>
              <a:rPr lang="en-US" dirty="0"/>
              <a:t>                                            Exit Section</a:t>
            </a:r>
            <a:br>
              <a:rPr lang="en-US" dirty="0"/>
            </a:br>
            <a:r>
              <a:rPr lang="en-US" dirty="0"/>
              <a:t>                                             Remainder Section</a:t>
            </a:r>
            <a:br>
              <a:rPr lang="en-US" dirty="0"/>
            </a:br>
            <a:r>
              <a:rPr lang="en-US" dirty="0"/>
              <a:t>                                       } While (TRUE)</a:t>
            </a:r>
            <a:br>
              <a:rPr lang="en-US" dirty="0"/>
            </a:br>
            <a:endParaRPr lang="en-US" dirty="0"/>
          </a:p>
        </p:txBody>
      </p:sp>
      <p:sp>
        <p:nvSpPr>
          <p:cNvPr id="7" name="TextBox 6">
            <a:extLst>
              <a:ext uri="{FF2B5EF4-FFF2-40B4-BE49-F238E27FC236}">
                <a16:creationId xmlns:a16="http://schemas.microsoft.com/office/drawing/2014/main" id="{C531A8E2-A893-4790-8158-7E371AB06B11}"/>
              </a:ext>
            </a:extLst>
          </p:cNvPr>
          <p:cNvSpPr txBox="1"/>
          <p:nvPr/>
        </p:nvSpPr>
        <p:spPr>
          <a:xfrm>
            <a:off x="8998226" y="3657453"/>
            <a:ext cx="2941983" cy="1200329"/>
          </a:xfrm>
          <a:prstGeom prst="rect">
            <a:avLst/>
          </a:prstGeom>
          <a:noFill/>
        </p:spPr>
        <p:txBody>
          <a:bodyPr wrap="square">
            <a:spAutoFit/>
          </a:bodyPr>
          <a:lstStyle/>
          <a:p>
            <a:r>
              <a:rPr lang="en-US" dirty="0"/>
              <a:t>Figure 1 : Critical Section Problem code (Introduction of Process Synchronization - GeeksforGeeks, 2020).</a:t>
            </a:r>
          </a:p>
        </p:txBody>
      </p:sp>
    </p:spTree>
    <p:extLst>
      <p:ext uri="{BB962C8B-B14F-4D97-AF65-F5344CB8AC3E}">
        <p14:creationId xmlns:p14="http://schemas.microsoft.com/office/powerpoint/2010/main" val="19278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07F25-85F3-48CA-A8A5-708BA2245279}"/>
              </a:ext>
            </a:extLst>
          </p:cNvPr>
          <p:cNvSpPr txBox="1"/>
          <p:nvPr/>
        </p:nvSpPr>
        <p:spPr>
          <a:xfrm>
            <a:off x="259167" y="0"/>
            <a:ext cx="8251046" cy="6709529"/>
          </a:xfrm>
          <a:prstGeom prst="rect">
            <a:avLst/>
          </a:prstGeom>
          <a:noFill/>
        </p:spPr>
        <p:txBody>
          <a:bodyPr wrap="square">
            <a:spAutoFit/>
          </a:bodyPr>
          <a:lstStyle/>
          <a:p>
            <a:endParaRPr lang="en-US" sz="2000" b="1" dirty="0"/>
          </a:p>
          <a:p>
            <a:r>
              <a:rPr lang="en-US" sz="2000" b="1" dirty="0"/>
              <a:t>Peterson’s Solution to CS problem: </a:t>
            </a:r>
          </a:p>
          <a:p>
            <a:endParaRPr lang="en-US" sz="1700" dirty="0"/>
          </a:p>
          <a:p>
            <a:r>
              <a:rPr lang="en-US" sz="1700" dirty="0"/>
              <a:t>Peterson’s Solution is a conventional solution or method to the critical section problem based on software.</a:t>
            </a:r>
          </a:p>
          <a:p>
            <a:endParaRPr lang="en-US" sz="1600" dirty="0"/>
          </a:p>
          <a:p>
            <a:r>
              <a:rPr lang="en-US" sz="1700" b="1" dirty="0"/>
              <a:t>In Peterson’s solution, we have two shared variables:</a:t>
            </a:r>
          </a:p>
          <a:p>
            <a:endParaRPr lang="en-US" sz="1600" b="1" dirty="0"/>
          </a:p>
          <a:p>
            <a:endParaRPr lang="en-US" dirty="0"/>
          </a:p>
          <a:p>
            <a:endParaRPr lang="en-US" dirty="0"/>
          </a:p>
          <a:p>
            <a:endParaRPr lang="en-US" dirty="0"/>
          </a:p>
          <a:p>
            <a:endParaRPr lang="en-US" dirty="0"/>
          </a:p>
          <a:p>
            <a:endParaRPr lang="en-US" dirty="0"/>
          </a:p>
          <a:p>
            <a:endParaRPr lang="en-US" sz="1600" b="1" dirty="0"/>
          </a:p>
          <a:p>
            <a:endParaRPr lang="en-US" sz="1600" b="1" dirty="0"/>
          </a:p>
          <a:p>
            <a:endParaRPr lang="en-US" sz="1600" b="1" dirty="0"/>
          </a:p>
          <a:p>
            <a:endParaRPr lang="en-US" sz="1600" b="1" dirty="0"/>
          </a:p>
          <a:p>
            <a:r>
              <a:rPr lang="en-US" sz="1700" b="1" dirty="0"/>
              <a:t>Peterson’s Solution preserves all three conditions :</a:t>
            </a:r>
          </a:p>
          <a:p>
            <a:endParaRPr lang="en-US" sz="1700" dirty="0"/>
          </a:p>
          <a:p>
            <a:r>
              <a:rPr lang="en-US" sz="1700" b="1" dirty="0"/>
              <a:t>Mutual Exclusion </a:t>
            </a:r>
            <a:r>
              <a:rPr lang="en-US" sz="1700" dirty="0"/>
              <a:t>makes sure the entry of one process to the CS at a time.</a:t>
            </a:r>
          </a:p>
          <a:p>
            <a:endParaRPr lang="en-US" sz="1700" dirty="0"/>
          </a:p>
          <a:p>
            <a:r>
              <a:rPr lang="en-US" sz="1700" b="1" dirty="0"/>
              <a:t>Progress</a:t>
            </a:r>
            <a:r>
              <a:rPr lang="en-US" sz="1700" dirty="0"/>
              <a:t> also promises that a process waiting in queue outside the CS cannot prevent other processes from accessing the CS</a:t>
            </a:r>
          </a:p>
          <a:p>
            <a:endParaRPr lang="en-US" sz="1700" dirty="0"/>
          </a:p>
          <a:p>
            <a:r>
              <a:rPr lang="en-US" sz="1700" b="1" dirty="0"/>
              <a:t>Bounded Waiting </a:t>
            </a:r>
            <a:r>
              <a:rPr lang="en-US" sz="1700" dirty="0"/>
              <a:t>is preserved because all the processes will receive equal opportunity.</a:t>
            </a:r>
          </a:p>
        </p:txBody>
      </p:sp>
      <p:pic>
        <p:nvPicPr>
          <p:cNvPr id="4098" name="Picture 2" descr="peterson">
            <a:extLst>
              <a:ext uri="{FF2B5EF4-FFF2-40B4-BE49-F238E27FC236}">
                <a16:creationId xmlns:a16="http://schemas.microsoft.com/office/drawing/2014/main" id="{893247B1-AD99-452E-8BF9-D2ED7A1AE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212" y="562702"/>
            <a:ext cx="3290100" cy="31964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DA5DBD4-E0F4-4A34-AD45-EFC7DE6E140D}"/>
              </a:ext>
            </a:extLst>
          </p:cNvPr>
          <p:cNvSpPr>
            <a:spLocks noGrp="1"/>
          </p:cNvSpPr>
          <p:nvPr>
            <p:ph type="ctrTitle"/>
          </p:nvPr>
        </p:nvSpPr>
        <p:spPr>
          <a:xfrm>
            <a:off x="809542" y="2154769"/>
            <a:ext cx="6559826" cy="2349856"/>
          </a:xfrm>
        </p:spPr>
        <p:txBody>
          <a:bodyPr/>
          <a:lstStyle/>
          <a:p>
            <a:pPr marL="0" marR="0" lvl="0" indent="0" algn="l" defTabSz="457200" rtl="0" eaLnBrk="1" fontAlgn="auto" latinLnBrk="0" hangingPunct="1">
              <a:lnSpc>
                <a:spcPct val="100000"/>
              </a:lnSpc>
              <a:spcBef>
                <a:spcPts val="0"/>
              </a:spcBef>
              <a:spcAft>
                <a:spcPts val="0"/>
              </a:spcAft>
              <a:tabLst/>
              <a:defRPr/>
            </a:pPr>
            <a:r>
              <a:rPr lang="en-US" sz="1800" cap="none" spc="0" dirty="0">
                <a:solidFill>
                  <a:prstClr val="black"/>
                </a:solidFill>
                <a:latin typeface="Gill Sans MT" panose="020B0502020104020203"/>
                <a:ea typeface="+mn-ea"/>
                <a:cs typeface="+mn-cs"/>
              </a:rPr>
              <a:t>B</a:t>
            </a:r>
            <a:r>
              <a:rPr kumimoji="0" lang="en-US" sz="1800" b="0" i="0" u="none" strike="noStrike" kern="1200" cap="none" spc="0" normalizeH="0" baseline="0" noProof="0" dirty="0" err="1">
                <a:ln>
                  <a:noFill/>
                </a:ln>
                <a:solidFill>
                  <a:prstClr val="black"/>
                </a:solidFill>
                <a:effectLst/>
                <a:uLnTx/>
                <a:uFillTx/>
                <a:latin typeface="Gill Sans MT" panose="020B0502020104020203"/>
                <a:ea typeface="+mn-ea"/>
                <a:cs typeface="+mn-cs"/>
              </a:rPr>
              <a:t>oolean</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flag[</a:t>
            </a:r>
            <a:r>
              <a:rPr kumimoji="0" lang="en-US" sz="1800" b="0" i="0" u="none" strike="noStrike" kern="1200" cap="none" spc="0" normalizeH="0" baseline="0" noProof="0" dirty="0" err="1">
                <a:ln>
                  <a:noFill/>
                </a:ln>
                <a:solidFill>
                  <a:prstClr val="black"/>
                </a:solidFill>
                <a:effectLst/>
                <a:uLnTx/>
                <a:uFillTx/>
                <a:latin typeface="Gill Sans MT" panose="020B0502020104020203"/>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:Initialized to FALSE, at first not any is interested in accessing the critical segment.</a:t>
            </a:r>
            <a:b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br>
            <a:b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int turn :  The turn is for the process that is willing to access the critical section.</a:t>
            </a:r>
            <a:b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br>
            <a:b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b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Figure1: Peterson’s solution code (Introduction of Process Synchronization - GeeksforGeeks, 2020)</a:t>
            </a:r>
            <a:endParaRPr lang="en-US" sz="2000" dirty="0"/>
          </a:p>
        </p:txBody>
      </p:sp>
      <p:sp>
        <p:nvSpPr>
          <p:cNvPr id="7" name="TextBox 6">
            <a:extLst>
              <a:ext uri="{FF2B5EF4-FFF2-40B4-BE49-F238E27FC236}">
                <a16:creationId xmlns:a16="http://schemas.microsoft.com/office/drawing/2014/main" id="{459C3FD3-BEF8-433E-8E03-6037E36CE77C}"/>
              </a:ext>
            </a:extLst>
          </p:cNvPr>
          <p:cNvSpPr txBox="1"/>
          <p:nvPr/>
        </p:nvSpPr>
        <p:spPr>
          <a:xfrm>
            <a:off x="8510212" y="3904461"/>
            <a:ext cx="3536014" cy="1200329"/>
          </a:xfrm>
          <a:prstGeom prst="rect">
            <a:avLst/>
          </a:prstGeom>
          <a:noFill/>
        </p:spPr>
        <p:txBody>
          <a:bodyPr wrap="square">
            <a:spAutoFit/>
          </a:bodyPr>
          <a:lstStyle/>
          <a:p>
            <a:r>
              <a:rPr lang="en-US" dirty="0"/>
              <a:t>Figure2 : Peterson’s solution (Introduction of Process Synchronization - GeeksforGeeks, 2020)</a:t>
            </a:r>
          </a:p>
        </p:txBody>
      </p:sp>
    </p:spTree>
    <p:extLst>
      <p:ext uri="{BB962C8B-B14F-4D97-AF65-F5344CB8AC3E}">
        <p14:creationId xmlns:p14="http://schemas.microsoft.com/office/powerpoint/2010/main" val="407633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183-98AF-438D-AC1C-0AF4CC28DBD3}"/>
              </a:ext>
            </a:extLst>
          </p:cNvPr>
          <p:cNvSpPr>
            <a:spLocks noGrp="1"/>
          </p:cNvSpPr>
          <p:nvPr>
            <p:ph type="title"/>
          </p:nvPr>
        </p:nvSpPr>
        <p:spPr>
          <a:xfrm>
            <a:off x="927326" y="-6625"/>
            <a:ext cx="7487804" cy="3220279"/>
          </a:xfrm>
        </p:spPr>
        <p:txBody>
          <a:bodyPr>
            <a:normAutofit fontScale="90000"/>
          </a:bodyPr>
          <a:lstStyle/>
          <a:p>
            <a:r>
              <a:rPr lang="en-US" sz="2400" b="0" i="0" dirty="0">
                <a:effectLst/>
              </a:rPr>
              <a:t>                       </a:t>
            </a:r>
            <a:r>
              <a:rPr lang="en-US" sz="2800" b="0" i="0" dirty="0">
                <a:effectLst/>
              </a:rPr>
              <a:t>Case question  N0.2</a:t>
            </a:r>
            <a:br>
              <a:rPr lang="en-US" sz="2800" b="0" i="0" dirty="0">
                <a:effectLst/>
              </a:rPr>
            </a:br>
            <a:br>
              <a:rPr lang="en-US" sz="2800" b="0" i="0" dirty="0">
                <a:effectLst/>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2.When should binary and counting semaphores be used and what are they?</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two sorts of semaphores, which are binary and counting semaphores.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Counting Semaphore—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whole type of semaphores uses a count to help acquire or release tasks several times. Unless the initial count = 0, the counting semaphore in the incomplete state must be generated</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When used?</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2800" b="0" i="0" dirty="0">
                <a:effectLst/>
              </a:rPr>
            </a:br>
            <a:br>
              <a:rPr lang="en-US" sz="2800" b="0" i="0" dirty="0">
                <a:effectLst/>
              </a:rPr>
            </a:br>
            <a:br>
              <a:rPr lang="en-US" sz="3200" b="0" i="0" dirty="0">
                <a:effectLst/>
              </a:rPr>
            </a:br>
            <a:endParaRPr lang="en-US" sz="3200" dirty="0">
              <a:latin typeface="Bodoni MT" panose="02070603080606020203" pitchFamily="18" charset="0"/>
            </a:endParaRPr>
          </a:p>
        </p:txBody>
      </p:sp>
      <p:pic>
        <p:nvPicPr>
          <p:cNvPr id="4" name="Picture 3">
            <a:extLst>
              <a:ext uri="{FF2B5EF4-FFF2-40B4-BE49-F238E27FC236}">
                <a16:creationId xmlns:a16="http://schemas.microsoft.com/office/drawing/2014/main" id="{8A623FBB-D0B4-4ABE-878F-5AED82A32940}"/>
              </a:ext>
            </a:extLst>
          </p:cNvPr>
          <p:cNvPicPr>
            <a:picLocks noChangeAspect="1"/>
          </p:cNvPicPr>
          <p:nvPr/>
        </p:nvPicPr>
        <p:blipFill>
          <a:blip r:embed="rId2"/>
          <a:stretch>
            <a:fillRect/>
          </a:stretch>
        </p:blipFill>
        <p:spPr>
          <a:xfrm>
            <a:off x="8335616" y="-6625"/>
            <a:ext cx="3856384" cy="2580861"/>
          </a:xfrm>
          <a:prstGeom prst="rect">
            <a:avLst/>
          </a:prstGeom>
        </p:spPr>
      </p:pic>
      <p:sp>
        <p:nvSpPr>
          <p:cNvPr id="7" name="TextBox 6">
            <a:extLst>
              <a:ext uri="{FF2B5EF4-FFF2-40B4-BE49-F238E27FC236}">
                <a16:creationId xmlns:a16="http://schemas.microsoft.com/office/drawing/2014/main" id="{E9C6CF87-D6B3-4EDB-916E-E3321D97C49B}"/>
              </a:ext>
            </a:extLst>
          </p:cNvPr>
          <p:cNvSpPr txBox="1"/>
          <p:nvPr/>
        </p:nvSpPr>
        <p:spPr>
          <a:xfrm>
            <a:off x="8521147" y="2708744"/>
            <a:ext cx="3472070" cy="1200329"/>
          </a:xfrm>
          <a:prstGeom prst="rect">
            <a:avLst/>
          </a:prstGeom>
          <a:noFill/>
        </p:spPr>
        <p:txBody>
          <a:bodyPr wrap="square">
            <a:spAutoFit/>
          </a:bodyPr>
          <a:lstStyle/>
          <a:p>
            <a:r>
              <a:rPr lang="en-US" dirty="0"/>
              <a:t>Figure: Counting Semaphore ("Semaphores in Process Synchronization - GeeksforGeeks", 2020).</a:t>
            </a:r>
          </a:p>
        </p:txBody>
      </p:sp>
      <p:graphicFrame>
        <p:nvGraphicFramePr>
          <p:cNvPr id="5" name="Table 5">
            <a:extLst>
              <a:ext uri="{FF2B5EF4-FFF2-40B4-BE49-F238E27FC236}">
                <a16:creationId xmlns:a16="http://schemas.microsoft.com/office/drawing/2014/main" id="{81951A58-7786-4A45-AF89-4E74C8C3FFFA}"/>
              </a:ext>
            </a:extLst>
          </p:cNvPr>
          <p:cNvGraphicFramePr>
            <a:graphicFrameLocks noGrp="1"/>
          </p:cNvGraphicFramePr>
          <p:nvPr>
            <p:extLst>
              <p:ext uri="{D42A27DB-BD31-4B8C-83A1-F6EECF244321}">
                <p14:modId xmlns:p14="http://schemas.microsoft.com/office/powerpoint/2010/main" val="2997285300"/>
              </p:ext>
            </p:extLst>
          </p:nvPr>
        </p:nvGraphicFramePr>
        <p:xfrm>
          <a:off x="927326" y="3999677"/>
          <a:ext cx="10668326" cy="2834640"/>
        </p:xfrm>
        <a:graphic>
          <a:graphicData uri="http://schemas.openxmlformats.org/drawingml/2006/table">
            <a:tbl>
              <a:tblPr firstRow="1" bandRow="1">
                <a:tableStyleId>{5C22544A-7EE6-4342-B048-85BDC9FD1C3A}</a:tableStyleId>
              </a:tblPr>
              <a:tblGrid>
                <a:gridCol w="10668326">
                  <a:extLst>
                    <a:ext uri="{9D8B030D-6E8A-4147-A177-3AD203B41FA5}">
                      <a16:colId xmlns:a16="http://schemas.microsoft.com/office/drawing/2014/main" val="2290640614"/>
                    </a:ext>
                  </a:extLst>
                </a:gridCol>
              </a:tblGrid>
              <a:tr h="2557670">
                <a:tc>
                  <a:txBody>
                    <a:bodyPr/>
                    <a:lstStyle/>
                    <a:p>
                      <a:r>
                        <a:rPr lang="en-US" dirty="0"/>
                        <a:t>A counting semaphore is often used to control access to multiple or perhaps more resources in a pool. For example, They can have any value and are not restricted over a certain domain. They can be used to control access to a resource that has a limitation on the number of simultaneous accesses. The semaphore can be initialized to the number of instances of the resource. Whenever a process wants to use that resource, it checks if the number of remaining instances is more than zero, i.e., the process has an instance available. Then, the process can enter its critical section thereby decreasing the value of the counting semaphore by 1. After the process is over with the use of the instance of the resource, it can leave the critical section thereby adding 1 to the number of available instances of the resource.</a:t>
                      </a:r>
                      <a:br>
                        <a:rPr lang="en-US" dirty="0"/>
                      </a:br>
                      <a:endParaRPr lang="en-US" dirty="0"/>
                    </a:p>
                  </a:txBody>
                  <a:tcPr/>
                </a:tc>
                <a:extLst>
                  <a:ext uri="{0D108BD9-81ED-4DB2-BD59-A6C34878D82A}">
                    <a16:rowId xmlns:a16="http://schemas.microsoft.com/office/drawing/2014/main" val="694654146"/>
                  </a:ext>
                </a:extLst>
              </a:tr>
            </a:tbl>
          </a:graphicData>
        </a:graphic>
      </p:graphicFrame>
    </p:spTree>
    <p:extLst>
      <p:ext uri="{BB962C8B-B14F-4D97-AF65-F5344CB8AC3E}">
        <p14:creationId xmlns:p14="http://schemas.microsoft.com/office/powerpoint/2010/main" val="107108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293F98-93B4-46E2-8FB1-BF1448BCFE49}"/>
              </a:ext>
            </a:extLst>
          </p:cNvPr>
          <p:cNvSpPr>
            <a:spLocks noGrp="1"/>
          </p:cNvSpPr>
          <p:nvPr>
            <p:ph type="title"/>
          </p:nvPr>
        </p:nvSpPr>
        <p:spPr>
          <a:xfrm>
            <a:off x="984738" y="382385"/>
            <a:ext cx="10445262" cy="570115"/>
          </a:xfrm>
        </p:spPr>
        <p:txBody>
          <a:bodyPr>
            <a:normAutofit fontScale="90000"/>
          </a:bodyPr>
          <a:lstStyle/>
          <a:p>
            <a:r>
              <a:rPr lang="en-US" dirty="0"/>
              <a:t>Binary Semaphore and when used</a:t>
            </a:r>
          </a:p>
        </p:txBody>
      </p:sp>
      <p:sp>
        <p:nvSpPr>
          <p:cNvPr id="3" name="TextBox 2">
            <a:extLst>
              <a:ext uri="{FF2B5EF4-FFF2-40B4-BE49-F238E27FC236}">
                <a16:creationId xmlns:a16="http://schemas.microsoft.com/office/drawing/2014/main" id="{C41AFF2C-FD9C-41B3-9B12-893507CDD859}"/>
              </a:ext>
            </a:extLst>
          </p:cNvPr>
          <p:cNvSpPr txBox="1"/>
          <p:nvPr/>
        </p:nvSpPr>
        <p:spPr>
          <a:xfrm>
            <a:off x="1088486" y="1470074"/>
            <a:ext cx="7366401" cy="5387926"/>
          </a:xfrm>
          <a:prstGeom prst="rect">
            <a:avLst/>
          </a:prstGeom>
        </p:spPr>
        <p:txBody>
          <a:bodyPr vert="horz" lIns="91440" tIns="45720" rIns="91440" bIns="45720" rtlCol="0">
            <a:normAutofit fontScale="32500" lnSpcReduction="20000"/>
          </a:bodyPr>
          <a:lstStyle/>
          <a:p>
            <a:pPr indent="-228600" defTabSz="914400">
              <a:lnSpc>
                <a:spcPct val="110000"/>
              </a:lnSpc>
              <a:spcBef>
                <a:spcPts val="700"/>
              </a:spcBef>
              <a:buClr>
                <a:schemeClr val="tx2"/>
              </a:buClr>
            </a:pPr>
            <a:r>
              <a:rPr lang="en-US" sz="4900" dirty="0">
                <a:solidFill>
                  <a:schemeClr val="tx1">
                    <a:lumMod val="65000"/>
                    <a:lumOff val="35000"/>
                  </a:schemeClr>
                </a:solidFill>
              </a:rPr>
              <a:t>Binary Semaphore -</a:t>
            </a:r>
            <a:r>
              <a:rPr lang="en-US" sz="4900" dirty="0">
                <a:solidFill>
                  <a:schemeClr val="tx1">
                    <a:lumMod val="65000"/>
                    <a:lumOff val="35000"/>
                  </a:schemeClr>
                </a:solidFill>
                <a:effectLst/>
              </a:rPr>
              <a:t>The binary semaphores are quite similar to counts, but they have a value of 0 and 1. In this semaphore type the waiting operation works only if semaphore = 1, and when semaphore = 0, it is successful. It is easy to apply rather than count semaphores.</a:t>
            </a:r>
          </a:p>
          <a:p>
            <a:pPr indent="-228600" defTabSz="914400">
              <a:lnSpc>
                <a:spcPct val="110000"/>
              </a:lnSpc>
              <a:spcBef>
                <a:spcPts val="700"/>
              </a:spcBef>
              <a:buClr>
                <a:schemeClr val="tx2"/>
              </a:buClr>
            </a:pPr>
            <a:endParaRPr lang="en-US" sz="4900" dirty="0">
              <a:solidFill>
                <a:schemeClr val="tx1">
                  <a:lumMod val="65000"/>
                  <a:lumOff val="35000"/>
                </a:schemeClr>
              </a:solidFill>
              <a:effectLst/>
            </a:endParaRPr>
          </a:p>
          <a:p>
            <a:pPr indent="-228600" defTabSz="914400">
              <a:lnSpc>
                <a:spcPct val="110000"/>
              </a:lnSpc>
              <a:spcBef>
                <a:spcPts val="700"/>
              </a:spcBef>
              <a:buClr>
                <a:schemeClr val="tx2"/>
              </a:buClr>
            </a:pPr>
            <a:endParaRPr lang="en-US" sz="4900" dirty="0">
              <a:solidFill>
                <a:schemeClr val="tx1">
                  <a:lumMod val="65000"/>
                  <a:lumOff val="35000"/>
                </a:schemeClr>
              </a:solidFill>
            </a:endParaRPr>
          </a:p>
          <a:p>
            <a:pPr indent="-228600" defTabSz="914400">
              <a:lnSpc>
                <a:spcPct val="110000"/>
              </a:lnSpc>
              <a:spcBef>
                <a:spcPts val="700"/>
              </a:spcBef>
              <a:buClr>
                <a:schemeClr val="tx2"/>
              </a:buClr>
            </a:pPr>
            <a:endParaRPr lang="en-US" sz="4900" dirty="0">
              <a:solidFill>
                <a:schemeClr val="tx1">
                  <a:lumMod val="65000"/>
                  <a:lumOff val="35000"/>
                </a:schemeClr>
              </a:solidFill>
              <a:effectLst/>
            </a:endParaRPr>
          </a:p>
          <a:p>
            <a:pPr indent="-228600" defTabSz="914400">
              <a:lnSpc>
                <a:spcPct val="110000"/>
              </a:lnSpc>
              <a:spcBef>
                <a:spcPts val="700"/>
              </a:spcBef>
              <a:buClr>
                <a:schemeClr val="tx2"/>
              </a:buClr>
            </a:pPr>
            <a:r>
              <a:rPr lang="en-US" sz="4900" dirty="0">
                <a:solidFill>
                  <a:schemeClr val="tx1">
                    <a:lumMod val="65000"/>
                    <a:lumOff val="35000"/>
                  </a:schemeClr>
                </a:solidFill>
                <a:effectLst/>
              </a:rPr>
              <a:t>When Used:</a:t>
            </a:r>
          </a:p>
          <a:p>
            <a:pPr indent="-228600" defTabSz="914400">
              <a:lnSpc>
                <a:spcPct val="110000"/>
              </a:lnSpc>
              <a:spcBef>
                <a:spcPts val="700"/>
              </a:spcBef>
              <a:buClr>
                <a:schemeClr val="tx2"/>
              </a:buClr>
            </a:pPr>
            <a:r>
              <a:rPr lang="en-US" sz="4900" dirty="0">
                <a:solidFill>
                  <a:schemeClr val="tx1">
                    <a:lumMod val="65000"/>
                    <a:lumOff val="35000"/>
                  </a:schemeClr>
                </a:solidFill>
                <a:effectLst/>
              </a:rPr>
              <a:t>To handle access to a singular resource, a binary semaphore could be used. In general, for a critical section of the user code it can be utilized to promote mutual exclusion. In this case, the semaphore will be generated with an original number to signify that a critical code section is not executed. A task must identify the method for obtaining the semaphores when entering the critical section, in order to prevent further tasks being entered. When leaving the critical area, the job must specify the release method for the semaphore to allow a different task to perform the critical section.</a:t>
            </a:r>
          </a:p>
          <a:p>
            <a:pPr indent="-228600" defTabSz="914400">
              <a:lnSpc>
                <a:spcPct val="110000"/>
              </a:lnSpc>
              <a:spcBef>
                <a:spcPts val="700"/>
              </a:spcBef>
              <a:buClr>
                <a:schemeClr val="tx2"/>
              </a:buClr>
            </a:pPr>
            <a:endParaRPr lang="en-US" sz="2000" dirty="0">
              <a:solidFill>
                <a:schemeClr val="tx1">
                  <a:lumMod val="65000"/>
                  <a:lumOff val="35000"/>
                </a:schemeClr>
              </a:solidFill>
              <a:effectLst/>
            </a:endParaRPr>
          </a:p>
          <a:p>
            <a:pPr indent="-228600" defTabSz="914400">
              <a:lnSpc>
                <a:spcPct val="110000"/>
              </a:lnSpc>
              <a:spcBef>
                <a:spcPts val="700"/>
              </a:spcBef>
              <a:buClr>
                <a:schemeClr val="tx2"/>
              </a:buClr>
            </a:pPr>
            <a:endParaRPr lang="en-US" sz="2000" dirty="0">
              <a:solidFill>
                <a:schemeClr val="tx1">
                  <a:lumMod val="65000"/>
                  <a:lumOff val="35000"/>
                </a:schemeClr>
              </a:solidFill>
              <a:effectLst/>
            </a:endParaRPr>
          </a:p>
          <a:p>
            <a:pPr indent="-228600" defTabSz="914400">
              <a:lnSpc>
                <a:spcPct val="110000"/>
              </a:lnSpc>
              <a:spcBef>
                <a:spcPts val="700"/>
              </a:spcBef>
              <a:buClr>
                <a:schemeClr val="tx2"/>
              </a:buClr>
            </a:pPr>
            <a:endParaRPr lang="en-US" sz="2000" dirty="0">
              <a:solidFill>
                <a:schemeClr val="tx1">
                  <a:lumMod val="65000"/>
                  <a:lumOff val="35000"/>
                </a:schemeClr>
              </a:solidFill>
              <a:effectLst/>
            </a:endParaRPr>
          </a:p>
          <a:p>
            <a:pPr indent="-228600" defTabSz="914400">
              <a:lnSpc>
                <a:spcPct val="110000"/>
              </a:lnSpc>
              <a:spcBef>
                <a:spcPts val="700"/>
              </a:spcBef>
              <a:buClr>
                <a:schemeClr val="tx2"/>
              </a:buClr>
            </a:pPr>
            <a:br>
              <a:rPr lang="en-US" sz="2000" dirty="0">
                <a:solidFill>
                  <a:schemeClr val="tx1">
                    <a:lumMod val="65000"/>
                    <a:lumOff val="35000"/>
                  </a:schemeClr>
                </a:solidFill>
              </a:rPr>
            </a:br>
            <a:endParaRPr lang="en-US" sz="2000" dirty="0">
              <a:solidFill>
                <a:schemeClr val="tx1">
                  <a:lumMod val="65000"/>
                  <a:lumOff val="35000"/>
                </a:schemeClr>
              </a:solidFill>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03AEADEF-C634-409D-AE9C-BA28CEE67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094" y="1619250"/>
            <a:ext cx="3023886" cy="3619500"/>
          </a:xfrm>
          <a:prstGeom prst="rect">
            <a:avLst/>
          </a:prstGeom>
          <a:noFill/>
        </p:spPr>
      </p:pic>
      <p:sp>
        <p:nvSpPr>
          <p:cNvPr id="7" name="TextBox 6">
            <a:extLst>
              <a:ext uri="{FF2B5EF4-FFF2-40B4-BE49-F238E27FC236}">
                <a16:creationId xmlns:a16="http://schemas.microsoft.com/office/drawing/2014/main" id="{214DF368-B134-4573-B333-2532FFCD193D}"/>
              </a:ext>
            </a:extLst>
          </p:cNvPr>
          <p:cNvSpPr txBox="1"/>
          <p:nvPr/>
        </p:nvSpPr>
        <p:spPr>
          <a:xfrm>
            <a:off x="8563094" y="5238750"/>
            <a:ext cx="3350610" cy="1200329"/>
          </a:xfrm>
          <a:prstGeom prst="rect">
            <a:avLst/>
          </a:prstGeom>
          <a:noFill/>
        </p:spPr>
        <p:txBody>
          <a:bodyPr wrap="square">
            <a:spAutoFit/>
          </a:bodyPr>
          <a:lstStyle/>
          <a:p>
            <a:r>
              <a:rPr lang="en-US" dirty="0"/>
              <a:t>Figure 2: Binary Semaphore ("Semaphores in Process Synchronization - GeeksforGeeks", 2020).</a:t>
            </a:r>
          </a:p>
        </p:txBody>
      </p:sp>
    </p:spTree>
    <p:extLst>
      <p:ext uri="{BB962C8B-B14F-4D97-AF65-F5344CB8AC3E}">
        <p14:creationId xmlns:p14="http://schemas.microsoft.com/office/powerpoint/2010/main" val="428110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C2F61-E371-4D52-8EBE-41F205E9032E}"/>
              </a:ext>
            </a:extLst>
          </p:cNvPr>
          <p:cNvSpPr txBox="1"/>
          <p:nvPr/>
        </p:nvSpPr>
        <p:spPr>
          <a:xfrm>
            <a:off x="1111126" y="636104"/>
            <a:ext cx="6720908" cy="6186309"/>
          </a:xfrm>
          <a:prstGeom prst="rect">
            <a:avLst/>
          </a:prstGeom>
          <a:noFill/>
        </p:spPr>
        <p:txBody>
          <a:bodyPr wrap="square">
            <a:spAutoFit/>
          </a:bodyPr>
          <a:lstStyle/>
          <a:p>
            <a:endParaRPr lang="en-US" b="1" dirty="0"/>
          </a:p>
          <a:p>
            <a:r>
              <a:rPr lang="en-US" b="1" dirty="0"/>
              <a:t>What are the advantages, disadvantages of semaphore and its comparisons to mutex (a category of binary semaphore)?</a:t>
            </a:r>
          </a:p>
          <a:p>
            <a:endParaRPr lang="en-US" dirty="0"/>
          </a:p>
          <a:p>
            <a:r>
              <a:rPr lang="en-US" dirty="0"/>
              <a:t>The key difference between a semaphore and mutex is that a semaphore utilizes signal and mutex’s utilizes a locking mechanism. </a:t>
            </a:r>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b="1" dirty="0"/>
          </a:p>
          <a:p>
            <a:r>
              <a:rPr lang="en-US" b="1" dirty="0"/>
              <a:t>When do you use a semaphore vs a mutex?</a:t>
            </a:r>
          </a:p>
          <a:p>
            <a:r>
              <a:rPr lang="en-US" dirty="0"/>
              <a:t>To put it simply, it is best to use a semaphore when there is signaling from one task to another or many resources are available. Likewise, it is best to use a mutex when there is only one shared resource.</a:t>
            </a:r>
          </a:p>
          <a:p>
            <a:r>
              <a:rPr lang="en-US" dirty="0"/>
              <a:t> </a:t>
            </a:r>
          </a:p>
        </p:txBody>
      </p:sp>
      <p:pic>
        <p:nvPicPr>
          <p:cNvPr id="4" name="Picture 3">
            <a:extLst>
              <a:ext uri="{FF2B5EF4-FFF2-40B4-BE49-F238E27FC236}">
                <a16:creationId xmlns:a16="http://schemas.microsoft.com/office/drawing/2014/main" id="{D42CC8A4-634A-452E-9161-3E1A28D23875}"/>
              </a:ext>
            </a:extLst>
          </p:cNvPr>
          <p:cNvPicPr>
            <a:picLocks noChangeAspect="1"/>
          </p:cNvPicPr>
          <p:nvPr/>
        </p:nvPicPr>
        <p:blipFill>
          <a:blip r:embed="rId2"/>
          <a:stretch>
            <a:fillRect/>
          </a:stretch>
        </p:blipFill>
        <p:spPr>
          <a:xfrm>
            <a:off x="8483838" y="1743802"/>
            <a:ext cx="3446583" cy="2406974"/>
          </a:xfrm>
          <a:prstGeom prst="rect">
            <a:avLst/>
          </a:prstGeom>
        </p:spPr>
      </p:pic>
      <p:sp>
        <p:nvSpPr>
          <p:cNvPr id="5" name="Title 4">
            <a:extLst>
              <a:ext uri="{FF2B5EF4-FFF2-40B4-BE49-F238E27FC236}">
                <a16:creationId xmlns:a16="http://schemas.microsoft.com/office/drawing/2014/main" id="{DB2A253C-24ED-4025-AD9C-EDE4E16A3C23}"/>
              </a:ext>
            </a:extLst>
          </p:cNvPr>
          <p:cNvSpPr>
            <a:spLocks noGrp="1"/>
          </p:cNvSpPr>
          <p:nvPr>
            <p:ph type="title"/>
          </p:nvPr>
        </p:nvSpPr>
        <p:spPr>
          <a:xfrm>
            <a:off x="1111126" y="2463676"/>
            <a:ext cx="6968349" cy="2809461"/>
          </a:xfrm>
        </p:spPr>
        <p:txBody>
          <a:bodyPr>
            <a:normAutofit fontScale="90000"/>
          </a:bodyPr>
          <a:lstStyle/>
          <a:p>
            <a:r>
              <a:rPr lang="en-US" sz="1800" b="1" dirty="0">
                <a:latin typeface="+mn-lt"/>
              </a:rPr>
              <a:t>Semaphores</a:t>
            </a:r>
            <a:r>
              <a:rPr lang="en-US" sz="1800" dirty="0">
                <a:latin typeface="+mn-lt"/>
              </a:rPr>
              <a:t> operate using wait and signal and can be an integer. In the case of a binary semaphore, 0 and 1 will be used. For counting semaphores, finite number will be used (1,2,3,4,5…n).</a:t>
            </a:r>
            <a:br>
              <a:rPr lang="en-US" sz="1800" dirty="0">
                <a:latin typeface="+mn-lt"/>
              </a:rPr>
            </a:br>
            <a:br>
              <a:rPr lang="en-US" sz="1800" dirty="0">
                <a:latin typeface="+mn-lt"/>
              </a:rPr>
            </a:br>
            <a:r>
              <a:rPr lang="en-US" sz="1800" b="1" dirty="0">
                <a:latin typeface="+mn-lt"/>
              </a:rPr>
              <a:t>mutex</a:t>
            </a:r>
            <a:r>
              <a:rPr lang="en-US" sz="1800" dirty="0">
                <a:latin typeface="+mn-lt"/>
              </a:rPr>
              <a:t> falls into the binary semaphore category. It uses a 0 and 1 as well, however, it acts as an object rather than an integer. If a resource must be acquired, the process will utilize a lock on the mutex object. That lock can only be released by the process using the lock.</a:t>
            </a:r>
            <a:br>
              <a:rPr lang="en-US" sz="1800" dirty="0">
                <a:latin typeface="+mn-lt"/>
              </a:rPr>
            </a:br>
            <a:br>
              <a:rPr lang="en-US" sz="1800" dirty="0">
                <a:latin typeface="+mn-lt"/>
              </a:rPr>
            </a:br>
            <a:br>
              <a:rPr lang="en-US" sz="1800" dirty="0">
                <a:latin typeface="+mn-lt"/>
              </a:rPr>
            </a:br>
            <a:br>
              <a:rPr lang="en-US" sz="1800" dirty="0">
                <a:latin typeface="+mn-lt"/>
              </a:rPr>
            </a:br>
            <a:endParaRPr lang="en-US" sz="1800" dirty="0">
              <a:latin typeface="+mn-lt"/>
            </a:endParaRPr>
          </a:p>
        </p:txBody>
      </p:sp>
      <p:graphicFrame>
        <p:nvGraphicFramePr>
          <p:cNvPr id="6" name="Table 6">
            <a:extLst>
              <a:ext uri="{FF2B5EF4-FFF2-40B4-BE49-F238E27FC236}">
                <a16:creationId xmlns:a16="http://schemas.microsoft.com/office/drawing/2014/main" id="{A79196E3-37CB-411C-8C3C-48B5BACA1A93}"/>
              </a:ext>
            </a:extLst>
          </p:cNvPr>
          <p:cNvGraphicFramePr>
            <a:graphicFrameLocks noGrp="1"/>
          </p:cNvGraphicFramePr>
          <p:nvPr>
            <p:extLst>
              <p:ext uri="{D42A27DB-BD31-4B8C-83A1-F6EECF244321}">
                <p14:modId xmlns:p14="http://schemas.microsoft.com/office/powerpoint/2010/main" val="504434788"/>
              </p:ext>
            </p:extLst>
          </p:nvPr>
        </p:nvGraphicFramePr>
        <p:xfrm>
          <a:off x="2133601" y="166782"/>
          <a:ext cx="7871790" cy="747618"/>
        </p:xfrm>
        <a:graphic>
          <a:graphicData uri="http://schemas.openxmlformats.org/drawingml/2006/table">
            <a:tbl>
              <a:tblPr firstRow="1" bandRow="1">
                <a:tableStyleId>{2D5ABB26-0587-4C30-8999-92F81FD0307C}</a:tableStyleId>
              </a:tblPr>
              <a:tblGrid>
                <a:gridCol w="7871790">
                  <a:extLst>
                    <a:ext uri="{9D8B030D-6E8A-4147-A177-3AD203B41FA5}">
                      <a16:colId xmlns:a16="http://schemas.microsoft.com/office/drawing/2014/main" val="1150568503"/>
                    </a:ext>
                  </a:extLst>
                </a:gridCol>
              </a:tblGrid>
              <a:tr h="747618">
                <a:tc>
                  <a:txBody>
                    <a:bodyPr/>
                    <a:lstStyle/>
                    <a:p>
                      <a:pPr algn="ctr"/>
                      <a:r>
                        <a:rPr lang="en-US" sz="2800" dirty="0">
                          <a:solidFill>
                            <a:schemeClr val="tx1"/>
                          </a:solidFill>
                        </a:rPr>
                        <a:t>Case Question no. 3</a:t>
                      </a:r>
                    </a:p>
                  </a:txBody>
                  <a:tcPr/>
                </a:tc>
                <a:extLst>
                  <a:ext uri="{0D108BD9-81ED-4DB2-BD59-A6C34878D82A}">
                    <a16:rowId xmlns:a16="http://schemas.microsoft.com/office/drawing/2014/main" val="2570047701"/>
                  </a:ext>
                </a:extLst>
              </a:tr>
            </a:tbl>
          </a:graphicData>
        </a:graphic>
      </p:graphicFrame>
      <p:sp>
        <p:nvSpPr>
          <p:cNvPr id="10" name="TextBox 9">
            <a:extLst>
              <a:ext uri="{FF2B5EF4-FFF2-40B4-BE49-F238E27FC236}">
                <a16:creationId xmlns:a16="http://schemas.microsoft.com/office/drawing/2014/main" id="{E5999971-36D9-4404-A471-588517659C57}"/>
              </a:ext>
            </a:extLst>
          </p:cNvPr>
          <p:cNvSpPr txBox="1"/>
          <p:nvPr/>
        </p:nvSpPr>
        <p:spPr>
          <a:xfrm>
            <a:off x="8483838" y="4349807"/>
            <a:ext cx="3670853" cy="923330"/>
          </a:xfrm>
          <a:prstGeom prst="rect">
            <a:avLst/>
          </a:prstGeom>
          <a:noFill/>
        </p:spPr>
        <p:txBody>
          <a:bodyPr wrap="square">
            <a:spAutoFit/>
          </a:bodyPr>
          <a:lstStyle/>
          <a:p>
            <a:r>
              <a:rPr lang="en-US" dirty="0"/>
              <a:t>Figure 3: Semaphore and Mutex (“Semaphore Vs. Mutex - A Clear Understanding”,2020) .</a:t>
            </a:r>
          </a:p>
        </p:txBody>
      </p:sp>
    </p:spTree>
    <p:extLst>
      <p:ext uri="{BB962C8B-B14F-4D97-AF65-F5344CB8AC3E}">
        <p14:creationId xmlns:p14="http://schemas.microsoft.com/office/powerpoint/2010/main" val="371103090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3.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58</TotalTime>
  <Words>2375</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Bodoni MT</vt:lpstr>
      <vt:lpstr>Calibri</vt:lpstr>
      <vt:lpstr>Gill Sans MT</vt:lpstr>
      <vt:lpstr>Gill Sans Nova</vt:lpstr>
      <vt:lpstr>Impact</vt:lpstr>
      <vt:lpstr>Roboto</vt:lpstr>
      <vt:lpstr>Times New Roman</vt:lpstr>
      <vt:lpstr>Badge</vt:lpstr>
      <vt:lpstr> ITE 240 Case Study   A Huge semaphore based on os   Course instructor: DR. Surekha lanka   Ethereal  Dolan White (1902140011) Mohamed Rahmid Sufin (1906210003) Mumtahina Arefin Mim (1902260016) Fardina Kabir (1910080005)       </vt:lpstr>
      <vt:lpstr>Abstract   In this paper we will discuss the basic synchronization  and current issues of the semaphores. We will find the root cause of the problem of the critical section in the OS. In this project, we will emphasize how current multi processors are intensifying the issues on coordinating and accessing the resources. This paper will also concentrate on when to use a mutex, a category of binary semaphore, versus using a standard semaphore, as well as comparing those advantages and disadvantages of both as well. Lastly, another goal is to dictate when it is best to use binary and counting semaphores. Regardless of its imperfections, this project will show that a semaphore is boon to any operating system.    </vt:lpstr>
      <vt:lpstr>Introduction  Dijkstra introduced a modern and quite important strategy for handling concurrent processes. This integer variable is known as semaphore. Semaphores are used for solving the critical section issues and accomplish multiprocessing process synchronization. They are machine-independent; they function in the micro processor's machine-independent code. There are also two types of semaphores,. Binary semaphores are used for implementing mutual exclusion also known as mutex. . Counting semaphores are used to implement bounded concurrency also known as bounded waiting. It eliminates deadlock as well as busy waiting. Semaphore programming is complicated and difficult, odds are that mutual exclusion would not be executed. Their use is not enforced, it is rather instead by convention.   </vt:lpstr>
      <vt:lpstr>                                                                                                                                                                                     Case question  N0.1   1)What are the main causes or reasons that leads to the problem of critical section in OS and its solution?   Based on synchronization, processes are classified as one of the two main types:   Independent Process : The implementation/execution of a process does not influence the performance of the other/another  processes.   Cooperative Process: Performance of a process causes effects on the another’s operation.  Process coordination(or Synchronization) issues often occur in the case of the Cooperative Process when the resources are distributed in the Cooperative Processes.    Race Condition  If more than one process runs the same code or accesses the same memory or any common variable in that situation, there is a probability that the result or validity of the shared variable is false, such that all the processes running the race will claim that the result is accurate to this known as race situation. Several processes enter and execute the modification of the same data at the same time, but the result depends on the precise order in which the entry takes place.    </vt:lpstr>
      <vt:lpstr>PowerPoint Presentation</vt:lpstr>
      <vt:lpstr>Boolean flag[i] :Initialized to FALSE, at first not any is interested in accessing the critical segment.  int turn :  The turn is for the process that is willing to access the critical section.  Figure1: Peterson’s solution code (Introduction of Process Synchronization - GeeksforGeeks, 2020)</vt:lpstr>
      <vt:lpstr>                       Case question  N0.2  2.When should binary and counting semaphores be used and what are they?   There are two sorts of semaphores, which are binary and counting semaphores.  Counting Semaphore—the whole type of semaphores uses a count to help acquire or release tasks several times. Unless the initial count = 0, the counting semaphore in the incomplete state must be generated   When used?                </vt:lpstr>
      <vt:lpstr>Binary Semaphore and when used</vt:lpstr>
      <vt:lpstr>Semaphores operate using wait and signal and can be an integer. In the case of a binary semaphore, 0 and 1 will be used. For counting semaphores, finite number will be used (1,2,3,4,5…n).  mutex falls into the binary semaphore category. It uses a 0 and 1 as well, however, it acts as an object rather than an integer. If a resource must be acquired, the process will utilize a lock on the mutex object. That lock can only be released by the process using the lock.    </vt:lpstr>
      <vt:lpstr>PowerPoint Presentation</vt:lpstr>
      <vt:lpstr>Slide Tite</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ITE 240 Case Study   A Huge semaphore based on os   Course instructor: DR. Surekha lanka   Ethereal  Dolan White (1902140011) Mohamed Rahmid Sufin (1906210003) Mumtahina Arefin Mim (1902260016) Fardina Kabir (1910080005)       </dc:title>
  <dc:creator>Fardina Kabir</dc:creator>
  <cp:lastModifiedBy>Fardina Kabir</cp:lastModifiedBy>
  <cp:revision>7</cp:revision>
  <dcterms:created xsi:type="dcterms:W3CDTF">2020-09-30T18:38:51Z</dcterms:created>
  <dcterms:modified xsi:type="dcterms:W3CDTF">2020-10-01T08:18:07Z</dcterms:modified>
</cp:coreProperties>
</file>