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Merriweather" panose="00000500000000000000" pitchFamily="2" charset="0"/>
      <p:regular r:id="rId13"/>
      <p:bold r:id="rId14"/>
      <p:italic r:id="rId15"/>
      <p:boldItalic r:id="rId16"/>
    </p:embeddedFont>
    <p:embeddedFont>
      <p:font typeface="Open Sans" panose="020B0606030504020204" pitchFamily="34"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222B40-EA89-48BF-ABE0-E345840A8AF6}">
  <a:tblStyle styleId="{C2222B40-EA89-48BF-ABE0-E345840A8AF6}"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61D52BD-D37C-4EE1-B901-F1FAB88B0274}" styleName="Table_1">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64067387f5_0_8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64067387f5_0_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64067387f5_0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64067387f5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64067387f5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64067387f5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64067387f5_0_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64067387f5_0_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64067387f5_0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64067387f5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64067387f5_0_7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64067387f5_0_7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64067387f5_0_8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64067387f5_0_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4067387f5_0_8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4067387f5_0_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4067387f5_0_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4067387f5_0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0" y="0"/>
            <a:ext cx="9144000" cy="817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1650" b="1" dirty="0">
                <a:solidFill>
                  <a:schemeClr val="tx1"/>
                </a:solidFill>
                <a:latin typeface="Times New Roman"/>
                <a:ea typeface="Times New Roman"/>
                <a:cs typeface="Times New Roman"/>
                <a:sym typeface="Times New Roman"/>
              </a:rPr>
              <a:t>Course: ITE 367                      Instructor: </a:t>
            </a:r>
            <a:r>
              <a:rPr lang="en-GB" sz="1650" b="1" dirty="0" err="1">
                <a:solidFill>
                  <a:schemeClr val="tx1"/>
                </a:solidFill>
                <a:latin typeface="Times New Roman"/>
                <a:ea typeface="Times New Roman"/>
                <a:cs typeface="Times New Roman"/>
                <a:sym typeface="Times New Roman"/>
              </a:rPr>
              <a:t>Dr.</a:t>
            </a:r>
            <a:r>
              <a:rPr lang="en-GB" sz="1650" b="1" dirty="0">
                <a:solidFill>
                  <a:schemeClr val="tx1"/>
                </a:solidFill>
                <a:latin typeface="Times New Roman"/>
                <a:ea typeface="Times New Roman"/>
                <a:cs typeface="Times New Roman"/>
                <a:sym typeface="Times New Roman"/>
              </a:rPr>
              <a:t> Surekha Lanka                         Student: Fardina Kabir 1910080005  </a:t>
            </a:r>
            <a:endParaRPr sz="1650" b="1" dirty="0">
              <a:solidFill>
                <a:schemeClr val="tx1"/>
              </a:solidFill>
              <a:latin typeface="Times New Roman"/>
              <a:ea typeface="Times New Roman"/>
              <a:cs typeface="Times New Roman"/>
              <a:sym typeface="Times New Roman"/>
            </a:endParaRPr>
          </a:p>
          <a:p>
            <a:pPr marL="0" lvl="0" indent="0" algn="ctr" rtl="0">
              <a:spcBef>
                <a:spcPts val="0"/>
              </a:spcBef>
              <a:spcAft>
                <a:spcPts val="0"/>
              </a:spcAft>
              <a:buNone/>
            </a:pPr>
            <a:r>
              <a:rPr lang="en-GB" sz="1200" b="1" dirty="0">
                <a:highlight>
                  <a:srgbClr val="FFF2CC"/>
                </a:highlight>
                <a:latin typeface="Times New Roman"/>
                <a:ea typeface="Times New Roman"/>
                <a:cs typeface="Times New Roman"/>
                <a:sym typeface="Times New Roman"/>
              </a:rPr>
              <a:t>Final Presentation 10/10/2022</a:t>
            </a:r>
            <a:endParaRPr sz="1200" b="1" dirty="0">
              <a:highlight>
                <a:srgbClr val="FFF2CC"/>
              </a:highlight>
              <a:latin typeface="Times New Roman"/>
              <a:ea typeface="Times New Roman"/>
              <a:cs typeface="Times New Roman"/>
              <a:sym typeface="Times New Roman"/>
            </a:endParaRPr>
          </a:p>
          <a:p>
            <a:pPr marL="0" lvl="0" indent="0" algn="ctr" rtl="0">
              <a:spcBef>
                <a:spcPts val="0"/>
              </a:spcBef>
              <a:spcAft>
                <a:spcPts val="0"/>
              </a:spcAft>
              <a:buNone/>
            </a:pPr>
            <a:r>
              <a:rPr lang="en-GB" sz="1883" b="1" dirty="0">
                <a:highlight>
                  <a:schemeClr val="accent3"/>
                </a:highlight>
                <a:latin typeface="Times New Roman"/>
                <a:ea typeface="Times New Roman"/>
                <a:cs typeface="Times New Roman"/>
                <a:sym typeface="Times New Roman"/>
              </a:rPr>
              <a:t>Project Title: Google's tool for Keyword Planning </a:t>
            </a:r>
            <a:endParaRPr sz="1883" b="1" dirty="0">
              <a:highlight>
                <a:schemeClr val="accent3"/>
              </a:highlight>
              <a:latin typeface="Times New Roman"/>
              <a:ea typeface="Times New Roman"/>
              <a:cs typeface="Times New Roman"/>
              <a:sym typeface="Times New Roman"/>
            </a:endParaRPr>
          </a:p>
          <a:p>
            <a:pPr marL="0" lvl="0" indent="0" algn="l" rtl="0">
              <a:spcBef>
                <a:spcPts val="0"/>
              </a:spcBef>
              <a:spcAft>
                <a:spcPts val="0"/>
              </a:spcAft>
              <a:buNone/>
            </a:pPr>
            <a:r>
              <a:rPr lang="en-GB" sz="1200" b="1" dirty="0">
                <a:latin typeface="Times New Roman"/>
                <a:ea typeface="Times New Roman"/>
                <a:cs typeface="Times New Roman"/>
                <a:sym typeface="Times New Roman"/>
              </a:rPr>
              <a:t>                                                                                 </a:t>
            </a:r>
            <a:endParaRPr sz="1200" b="1" dirty="0">
              <a:latin typeface="Times New Roman"/>
              <a:ea typeface="Times New Roman"/>
              <a:cs typeface="Times New Roman"/>
              <a:sym typeface="Times New Roman"/>
            </a:endParaRPr>
          </a:p>
        </p:txBody>
      </p:sp>
      <p:sp>
        <p:nvSpPr>
          <p:cNvPr id="65" name="Google Shape;65;p13"/>
          <p:cNvSpPr txBox="1"/>
          <p:nvPr/>
        </p:nvSpPr>
        <p:spPr>
          <a:xfrm>
            <a:off x="0" y="566350"/>
            <a:ext cx="3000000" cy="149422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dirty="0">
                <a:latin typeface="Times New Roman"/>
                <a:ea typeface="Times New Roman"/>
                <a:cs typeface="Times New Roman"/>
                <a:sym typeface="Times New Roman"/>
              </a:rPr>
              <a:t>Task 5_Analysis and Design:</a:t>
            </a:r>
            <a:r>
              <a:rPr lang="en-GB" b="1" dirty="0">
                <a:latin typeface="Times New Roman"/>
                <a:ea typeface="Times New Roman"/>
                <a:cs typeface="Times New Roman"/>
                <a:sym typeface="Times New Roman"/>
              </a:rPr>
              <a:t> </a:t>
            </a:r>
            <a:endParaRPr b="1" dirty="0">
              <a:latin typeface="Times New Roman"/>
              <a:ea typeface="Times New Roman"/>
              <a:cs typeface="Times New Roman"/>
              <a:sym typeface="Times New Roman"/>
            </a:endParaRPr>
          </a:p>
          <a:p>
            <a:pPr marL="0" lvl="0" indent="0" algn="l" rtl="0">
              <a:spcBef>
                <a:spcPts val="0"/>
              </a:spcBef>
              <a:spcAft>
                <a:spcPts val="0"/>
              </a:spcAft>
              <a:buNone/>
            </a:pPr>
            <a:endParaRPr sz="900" b="1" dirty="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900" b="1" dirty="0">
                <a:latin typeface="Times New Roman"/>
                <a:ea typeface="Times New Roman"/>
                <a:cs typeface="Times New Roman"/>
                <a:sym typeface="Times New Roman"/>
              </a:rPr>
              <a:t>5.1. Functional requirements:  </a:t>
            </a:r>
            <a:r>
              <a:rPr lang="en-GB" sz="900" dirty="0">
                <a:latin typeface="Times New Roman"/>
                <a:ea typeface="Times New Roman"/>
                <a:cs typeface="Times New Roman"/>
                <a:sym typeface="Times New Roman"/>
              </a:rPr>
              <a:t>A breakdown of the 4 functional requirements for the tool : </a:t>
            </a:r>
            <a:endParaRPr sz="900" dirty="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900" b="1" dirty="0">
                <a:latin typeface="Times New Roman"/>
                <a:ea typeface="Times New Roman"/>
                <a:cs typeface="Times New Roman"/>
                <a:sym typeface="Times New Roman"/>
              </a:rPr>
              <a:t>Type 1: Concepts for ad categories &amp; keyword searches. </a:t>
            </a:r>
            <a:endParaRPr sz="900" b="1" dirty="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900" b="1" dirty="0">
                <a:latin typeface="Times New Roman"/>
                <a:ea typeface="Times New Roman"/>
                <a:cs typeface="Times New Roman"/>
                <a:sym typeface="Times New Roman"/>
              </a:rPr>
              <a:t>Type 2: Test the Efficiency of Keywords Users Provide</a:t>
            </a:r>
            <a:endParaRPr sz="900" b="1" dirty="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900" b="1" dirty="0">
                <a:latin typeface="Times New Roman"/>
                <a:ea typeface="Times New Roman"/>
                <a:cs typeface="Times New Roman"/>
                <a:sym typeface="Times New Roman"/>
              </a:rPr>
              <a:t>Type 3:  multiply lists of keywords. </a:t>
            </a:r>
            <a:endParaRPr sz="900" b="1" dirty="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900" b="1" dirty="0">
                <a:latin typeface="Times New Roman"/>
                <a:ea typeface="Times New Roman"/>
                <a:cs typeface="Times New Roman"/>
                <a:sym typeface="Times New Roman"/>
              </a:rPr>
              <a:t>Type 4: Local Targeting.</a:t>
            </a:r>
            <a:endParaRPr sz="900" dirty="0">
              <a:latin typeface="Times New Roman"/>
              <a:ea typeface="Times New Roman"/>
              <a:cs typeface="Times New Roman"/>
              <a:sym typeface="Times New Roman"/>
            </a:endParaRPr>
          </a:p>
        </p:txBody>
      </p:sp>
      <p:sp>
        <p:nvSpPr>
          <p:cNvPr id="66" name="Google Shape;66;p13"/>
          <p:cNvSpPr txBox="1"/>
          <p:nvPr/>
        </p:nvSpPr>
        <p:spPr>
          <a:xfrm>
            <a:off x="2928900" y="804550"/>
            <a:ext cx="3286200" cy="10156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dirty="0">
                <a:solidFill>
                  <a:srgbClr val="EEEEEE"/>
                </a:solidFill>
                <a:latin typeface="Times New Roman"/>
                <a:ea typeface="Times New Roman"/>
                <a:cs typeface="Times New Roman"/>
                <a:sym typeface="Times New Roman"/>
              </a:rPr>
              <a:t>5.2. Non- Functional requirements:</a:t>
            </a:r>
            <a:endParaRPr sz="800" b="1" dirty="0">
              <a:solidFill>
                <a:srgbClr val="EEEEEE"/>
              </a:solidFill>
              <a:latin typeface="Times New Roman"/>
              <a:ea typeface="Times New Roman"/>
              <a:cs typeface="Times New Roman"/>
              <a:sym typeface="Times New Roman"/>
            </a:endParaRPr>
          </a:p>
          <a:p>
            <a:pPr marL="457200" lvl="0" indent="-279400" algn="just" rtl="0">
              <a:lnSpc>
                <a:spcPct val="115000"/>
              </a:lnSpc>
              <a:spcBef>
                <a:spcPts val="0"/>
              </a:spcBef>
              <a:spcAft>
                <a:spcPts val="0"/>
              </a:spcAft>
              <a:buClr>
                <a:schemeClr val="dk1"/>
              </a:buClr>
              <a:buSzPts val="800"/>
              <a:buFont typeface="Times New Roman"/>
              <a:buAutoNum type="arabicPeriod"/>
            </a:pPr>
            <a:r>
              <a:rPr lang="en-GB" sz="800" b="1" dirty="0">
                <a:solidFill>
                  <a:schemeClr val="dk1"/>
                </a:solidFill>
                <a:latin typeface="Times New Roman"/>
                <a:ea typeface="Times New Roman"/>
                <a:cs typeface="Times New Roman"/>
                <a:sym typeface="Times New Roman"/>
              </a:rPr>
              <a:t>The tool is good in terms of physical appearance </a:t>
            </a:r>
            <a:endParaRPr sz="800" b="1" dirty="0">
              <a:solidFill>
                <a:schemeClr val="dk1"/>
              </a:solidFill>
              <a:latin typeface="Times New Roman"/>
              <a:ea typeface="Times New Roman"/>
              <a:cs typeface="Times New Roman"/>
              <a:sym typeface="Times New Roman"/>
            </a:endParaRPr>
          </a:p>
          <a:p>
            <a:pPr marL="457200" lvl="0" indent="-279400" algn="just" rtl="0">
              <a:lnSpc>
                <a:spcPct val="115000"/>
              </a:lnSpc>
              <a:spcBef>
                <a:spcPts val="0"/>
              </a:spcBef>
              <a:spcAft>
                <a:spcPts val="0"/>
              </a:spcAft>
              <a:buClr>
                <a:schemeClr val="dk1"/>
              </a:buClr>
              <a:buSzPts val="800"/>
              <a:buFont typeface="Times New Roman"/>
              <a:buAutoNum type="arabicPeriod"/>
            </a:pPr>
            <a:r>
              <a:rPr lang="en-GB" sz="800" b="1" dirty="0">
                <a:solidFill>
                  <a:schemeClr val="dk1"/>
                </a:solidFill>
                <a:latin typeface="Times New Roman"/>
                <a:ea typeface="Times New Roman"/>
                <a:cs typeface="Times New Roman"/>
                <a:sym typeface="Times New Roman"/>
              </a:rPr>
              <a:t>&amp; acceleration</a:t>
            </a:r>
            <a:endParaRPr sz="800" b="1" dirty="0">
              <a:solidFill>
                <a:schemeClr val="dk1"/>
              </a:solidFill>
              <a:latin typeface="Times New Roman"/>
              <a:ea typeface="Times New Roman"/>
              <a:cs typeface="Times New Roman"/>
              <a:sym typeface="Times New Roman"/>
            </a:endParaRPr>
          </a:p>
          <a:p>
            <a:pPr marL="457200" lvl="0" indent="-279400" algn="just" rtl="0">
              <a:lnSpc>
                <a:spcPct val="115000"/>
              </a:lnSpc>
              <a:spcBef>
                <a:spcPts val="0"/>
              </a:spcBef>
              <a:spcAft>
                <a:spcPts val="0"/>
              </a:spcAft>
              <a:buClr>
                <a:schemeClr val="dk1"/>
              </a:buClr>
              <a:buSzPts val="800"/>
              <a:buFont typeface="Times New Roman"/>
              <a:buAutoNum type="arabicPeriod"/>
            </a:pPr>
            <a:r>
              <a:rPr lang="en-GB" sz="800" b="1" dirty="0">
                <a:solidFill>
                  <a:schemeClr val="dk1"/>
                </a:solidFill>
                <a:latin typeface="Times New Roman"/>
                <a:ea typeface="Times New Roman"/>
                <a:cs typeface="Times New Roman"/>
                <a:sym typeface="Times New Roman"/>
              </a:rPr>
              <a:t>A more rapid download time.</a:t>
            </a:r>
            <a:endParaRPr sz="800" b="1" dirty="0">
              <a:solidFill>
                <a:schemeClr val="dk1"/>
              </a:solidFill>
              <a:latin typeface="Times New Roman"/>
              <a:ea typeface="Times New Roman"/>
              <a:cs typeface="Times New Roman"/>
              <a:sym typeface="Times New Roman"/>
            </a:endParaRPr>
          </a:p>
          <a:p>
            <a:pPr marL="457200" lvl="0" indent="-279400" algn="just" rtl="0">
              <a:lnSpc>
                <a:spcPct val="115000"/>
              </a:lnSpc>
              <a:spcBef>
                <a:spcPts val="0"/>
              </a:spcBef>
              <a:spcAft>
                <a:spcPts val="0"/>
              </a:spcAft>
              <a:buClr>
                <a:schemeClr val="dk1"/>
              </a:buClr>
              <a:buSzPts val="800"/>
              <a:buFont typeface="Times New Roman"/>
              <a:buAutoNum type="arabicPeriod"/>
            </a:pPr>
            <a:r>
              <a:rPr lang="en-GB" sz="800" b="1" dirty="0">
                <a:solidFill>
                  <a:schemeClr val="dk1"/>
                </a:solidFill>
                <a:latin typeface="Times New Roman"/>
                <a:ea typeface="Times New Roman"/>
                <a:cs typeface="Times New Roman"/>
                <a:sym typeface="Times New Roman"/>
              </a:rPr>
              <a:t>The Role of Other Ranking Factors</a:t>
            </a:r>
            <a:endParaRPr sz="800" b="1" dirty="0">
              <a:solidFill>
                <a:schemeClr val="dk1"/>
              </a:solidFill>
              <a:latin typeface="Times New Roman"/>
              <a:ea typeface="Times New Roman"/>
              <a:cs typeface="Times New Roman"/>
              <a:sym typeface="Times New Roman"/>
            </a:endParaRPr>
          </a:p>
          <a:p>
            <a:pPr marL="457200" lvl="0" indent="-279400" algn="just" rtl="0">
              <a:lnSpc>
                <a:spcPct val="115000"/>
              </a:lnSpc>
              <a:spcBef>
                <a:spcPts val="0"/>
              </a:spcBef>
              <a:spcAft>
                <a:spcPts val="0"/>
              </a:spcAft>
              <a:buClr>
                <a:schemeClr val="dk1"/>
              </a:buClr>
              <a:buSzPts val="800"/>
              <a:buFont typeface="Times New Roman"/>
              <a:buAutoNum type="arabicPeriod"/>
            </a:pPr>
            <a:r>
              <a:rPr lang="en-GB" sz="800" b="1" dirty="0">
                <a:solidFill>
                  <a:schemeClr val="dk1"/>
                </a:solidFill>
                <a:latin typeface="Times New Roman"/>
                <a:ea typeface="Times New Roman"/>
                <a:cs typeface="Times New Roman"/>
                <a:sym typeface="Times New Roman"/>
              </a:rPr>
              <a:t>The Performance of Google's Ads Planner.</a:t>
            </a:r>
            <a:endParaRPr sz="800" b="1" dirty="0">
              <a:solidFill>
                <a:schemeClr val="dk1"/>
              </a:solidFill>
              <a:latin typeface="Times New Roman"/>
              <a:ea typeface="Times New Roman"/>
              <a:cs typeface="Times New Roman"/>
              <a:sym typeface="Times New Roman"/>
            </a:endParaRPr>
          </a:p>
        </p:txBody>
      </p:sp>
      <p:pic>
        <p:nvPicPr>
          <p:cNvPr id="67" name="Google Shape;67;p13"/>
          <p:cNvPicPr preferRelativeResize="0"/>
          <p:nvPr/>
        </p:nvPicPr>
        <p:blipFill rotWithShape="1">
          <a:blip r:embed="rId3">
            <a:alphaModFix/>
          </a:blip>
          <a:srcRect l="1741" t="6256" r="4141" b="5247"/>
          <a:stretch/>
        </p:blipFill>
        <p:spPr>
          <a:xfrm>
            <a:off x="309813" y="1964050"/>
            <a:ext cx="2380375" cy="1907575"/>
          </a:xfrm>
          <a:prstGeom prst="rect">
            <a:avLst/>
          </a:prstGeom>
          <a:noFill/>
          <a:ln>
            <a:noFill/>
          </a:ln>
        </p:spPr>
      </p:pic>
      <p:sp>
        <p:nvSpPr>
          <p:cNvPr id="68" name="Google Shape;68;p13"/>
          <p:cNvSpPr txBox="1"/>
          <p:nvPr/>
        </p:nvSpPr>
        <p:spPr>
          <a:xfrm>
            <a:off x="257713" y="3795425"/>
            <a:ext cx="27894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900" b="1">
                <a:latin typeface="Times New Roman"/>
                <a:ea typeface="Times New Roman"/>
                <a:cs typeface="Times New Roman"/>
                <a:sym typeface="Times New Roman"/>
              </a:rPr>
              <a:t>E.g Figure: Multiplying Keyword lists in the keyword Planner</a:t>
            </a:r>
            <a:endParaRPr sz="900" b="1">
              <a:latin typeface="Times New Roman"/>
              <a:ea typeface="Times New Roman"/>
              <a:cs typeface="Times New Roman"/>
              <a:sym typeface="Times New Roman"/>
            </a:endParaRPr>
          </a:p>
        </p:txBody>
      </p:sp>
      <p:pic>
        <p:nvPicPr>
          <p:cNvPr id="69" name="Google Shape;69;p13"/>
          <p:cNvPicPr preferRelativeResize="0"/>
          <p:nvPr/>
        </p:nvPicPr>
        <p:blipFill>
          <a:blip r:embed="rId4">
            <a:alphaModFix/>
          </a:blip>
          <a:stretch>
            <a:fillRect/>
          </a:stretch>
        </p:blipFill>
        <p:spPr>
          <a:xfrm>
            <a:off x="2931223" y="1802050"/>
            <a:ext cx="2580177" cy="617225"/>
          </a:xfrm>
          <a:prstGeom prst="rect">
            <a:avLst/>
          </a:prstGeom>
          <a:noFill/>
          <a:ln>
            <a:noFill/>
          </a:ln>
        </p:spPr>
      </p:pic>
      <p:sp>
        <p:nvSpPr>
          <p:cNvPr id="70" name="Google Shape;70;p13"/>
          <p:cNvSpPr txBox="1"/>
          <p:nvPr/>
        </p:nvSpPr>
        <p:spPr>
          <a:xfrm>
            <a:off x="2888450" y="2323413"/>
            <a:ext cx="3000000" cy="308516"/>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700" b="1">
                <a:solidFill>
                  <a:srgbClr val="445055"/>
                </a:solidFill>
                <a:latin typeface="Times New Roman"/>
                <a:ea typeface="Times New Roman"/>
                <a:cs typeface="Times New Roman"/>
                <a:sym typeface="Times New Roman"/>
              </a:rPr>
              <a:t>Fig: e.g. The time report's monthly searches are broken down by month.</a:t>
            </a:r>
            <a:endParaRPr sz="700" b="1">
              <a:solidFill>
                <a:srgbClr val="445055"/>
              </a:solidFill>
              <a:latin typeface="Times New Roman"/>
              <a:ea typeface="Times New Roman"/>
              <a:cs typeface="Times New Roman"/>
              <a:sym typeface="Times New Roman"/>
            </a:endParaRPr>
          </a:p>
        </p:txBody>
      </p:sp>
      <p:sp>
        <p:nvSpPr>
          <p:cNvPr id="71" name="Google Shape;71;p13"/>
          <p:cNvSpPr txBox="1"/>
          <p:nvPr/>
        </p:nvSpPr>
        <p:spPr>
          <a:xfrm>
            <a:off x="105325" y="4194525"/>
            <a:ext cx="2789400" cy="998705"/>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GB" sz="1000" b="1" dirty="0">
                <a:solidFill>
                  <a:srgbClr val="5B0F00"/>
                </a:solidFill>
                <a:latin typeface="Times New Roman"/>
                <a:ea typeface="Times New Roman"/>
                <a:cs typeface="Times New Roman"/>
                <a:sym typeface="Times New Roman"/>
              </a:rPr>
              <a:t>5.3. Use case requirements :</a:t>
            </a:r>
            <a:endParaRPr sz="1000" b="1" dirty="0">
              <a:solidFill>
                <a:srgbClr val="5B0F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900" b="1" dirty="0">
                <a:solidFill>
                  <a:srgbClr val="5B0F00"/>
                </a:solidFill>
                <a:latin typeface="Times New Roman"/>
                <a:ea typeface="Times New Roman"/>
                <a:cs typeface="Times New Roman"/>
                <a:sym typeface="Times New Roman"/>
              </a:rPr>
              <a:t>Four criteria should be met by the keywords users choose to focus on: </a:t>
            </a:r>
            <a:r>
              <a:rPr lang="en-GB" sz="900" dirty="0">
                <a:solidFill>
                  <a:srgbClr val="445055"/>
                </a:solidFill>
                <a:latin typeface="Times New Roman"/>
                <a:ea typeface="Times New Roman"/>
                <a:cs typeface="Times New Roman"/>
                <a:sym typeface="Times New Roman"/>
              </a:rPr>
              <a:t>1)substantial search traffic 2) high relevance 3) good conversion value and 4) moderate competition.</a:t>
            </a:r>
            <a:endParaRPr sz="900" dirty="0">
              <a:solidFill>
                <a:srgbClr val="445055"/>
              </a:solidFill>
              <a:latin typeface="Times New Roman"/>
              <a:ea typeface="Times New Roman"/>
              <a:cs typeface="Times New Roman"/>
              <a:sym typeface="Times New Roman"/>
            </a:endParaRPr>
          </a:p>
        </p:txBody>
      </p:sp>
      <p:sp>
        <p:nvSpPr>
          <p:cNvPr id="72" name="Google Shape;72;p13"/>
          <p:cNvSpPr txBox="1"/>
          <p:nvPr/>
        </p:nvSpPr>
        <p:spPr>
          <a:xfrm>
            <a:off x="3117070" y="2495550"/>
            <a:ext cx="1778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b="1">
              <a:latin typeface="Times New Roman"/>
              <a:ea typeface="Times New Roman"/>
              <a:cs typeface="Times New Roman"/>
              <a:sym typeface="Times New Roman"/>
            </a:endParaRPr>
          </a:p>
          <a:p>
            <a:pPr marL="0" lvl="0" indent="0" algn="l" rtl="0">
              <a:spcBef>
                <a:spcPts val="0"/>
              </a:spcBef>
              <a:spcAft>
                <a:spcPts val="0"/>
              </a:spcAft>
              <a:buNone/>
            </a:pPr>
            <a:r>
              <a:rPr lang="en-GB" sz="800" b="1">
                <a:latin typeface="Times New Roman"/>
                <a:ea typeface="Times New Roman"/>
                <a:cs typeface="Times New Roman"/>
                <a:sym typeface="Times New Roman"/>
              </a:rPr>
              <a:t>5.4. Design diagram:</a:t>
            </a:r>
            <a:endParaRPr sz="1100" b="1">
              <a:latin typeface="Times New Roman"/>
              <a:ea typeface="Times New Roman"/>
              <a:cs typeface="Times New Roman"/>
              <a:sym typeface="Times New Roman"/>
            </a:endParaRPr>
          </a:p>
        </p:txBody>
      </p:sp>
      <p:pic>
        <p:nvPicPr>
          <p:cNvPr id="73" name="Google Shape;73;p13"/>
          <p:cNvPicPr preferRelativeResize="0"/>
          <p:nvPr/>
        </p:nvPicPr>
        <p:blipFill>
          <a:blip r:embed="rId5">
            <a:alphaModFix/>
          </a:blip>
          <a:stretch>
            <a:fillRect/>
          </a:stretch>
        </p:blipFill>
        <p:spPr>
          <a:xfrm>
            <a:off x="5174425" y="2924850"/>
            <a:ext cx="1908600" cy="1641504"/>
          </a:xfrm>
          <a:prstGeom prst="rect">
            <a:avLst/>
          </a:prstGeom>
          <a:noFill/>
          <a:ln>
            <a:noFill/>
          </a:ln>
        </p:spPr>
      </p:pic>
      <p:sp>
        <p:nvSpPr>
          <p:cNvPr id="74" name="Google Shape;74;p13"/>
          <p:cNvSpPr txBox="1"/>
          <p:nvPr/>
        </p:nvSpPr>
        <p:spPr>
          <a:xfrm>
            <a:off x="7001925" y="457879"/>
            <a:ext cx="2013875" cy="981008"/>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GB" sz="900" b="1" dirty="0">
                <a:solidFill>
                  <a:srgbClr val="4C1130"/>
                </a:solidFill>
                <a:latin typeface="Times New Roman"/>
                <a:ea typeface="Times New Roman"/>
                <a:cs typeface="Times New Roman"/>
                <a:sym typeface="Times New Roman"/>
              </a:rPr>
              <a:t>5.5. Sequence diagram : WORD EMBEDDING: </a:t>
            </a:r>
            <a:r>
              <a:rPr lang="en-GB" sz="900" dirty="0">
                <a:solidFill>
                  <a:srgbClr val="4C1130"/>
                </a:solidFill>
                <a:latin typeface="Times New Roman"/>
                <a:ea typeface="Times New Roman"/>
                <a:cs typeface="Times New Roman"/>
                <a:sym typeface="Times New Roman"/>
              </a:rPr>
              <a:t> </a:t>
            </a:r>
            <a:r>
              <a:rPr lang="en-GB" sz="900" b="1" dirty="0">
                <a:solidFill>
                  <a:srgbClr val="4C1130"/>
                </a:solidFill>
                <a:latin typeface="Times New Roman"/>
                <a:ea typeface="Times New Roman"/>
                <a:cs typeface="Times New Roman"/>
                <a:sym typeface="Times New Roman"/>
              </a:rPr>
              <a:t>By using word embedding, we may transform individual words into vectors </a:t>
            </a:r>
            <a:endParaRPr sz="900" b="1" dirty="0">
              <a:solidFill>
                <a:srgbClr val="4C1130"/>
              </a:solidFill>
              <a:latin typeface="Times New Roman"/>
              <a:ea typeface="Times New Roman"/>
              <a:cs typeface="Times New Roman"/>
              <a:sym typeface="Times New Roman"/>
            </a:endParaRPr>
          </a:p>
          <a:p>
            <a:pPr marL="0" lvl="0" indent="0" algn="r" rtl="0">
              <a:lnSpc>
                <a:spcPct val="115000"/>
              </a:lnSpc>
              <a:spcBef>
                <a:spcPts val="0"/>
              </a:spcBef>
              <a:spcAft>
                <a:spcPts val="0"/>
              </a:spcAft>
              <a:buNone/>
            </a:pPr>
            <a:endParaRPr sz="900" b="1" dirty="0">
              <a:solidFill>
                <a:srgbClr val="445055"/>
              </a:solidFill>
              <a:latin typeface="Times New Roman"/>
              <a:ea typeface="Times New Roman"/>
              <a:cs typeface="Times New Roman"/>
              <a:sym typeface="Times New Roman"/>
            </a:endParaRPr>
          </a:p>
        </p:txBody>
      </p:sp>
      <p:pic>
        <p:nvPicPr>
          <p:cNvPr id="75" name="Google Shape;75;p13"/>
          <p:cNvPicPr preferRelativeResize="0"/>
          <p:nvPr/>
        </p:nvPicPr>
        <p:blipFill>
          <a:blip r:embed="rId6">
            <a:alphaModFix/>
          </a:blip>
          <a:stretch>
            <a:fillRect/>
          </a:stretch>
        </p:blipFill>
        <p:spPr>
          <a:xfrm>
            <a:off x="7573175" y="2615925"/>
            <a:ext cx="1582350" cy="1671850"/>
          </a:xfrm>
          <a:prstGeom prst="rect">
            <a:avLst/>
          </a:prstGeom>
          <a:noFill/>
          <a:ln>
            <a:noFill/>
          </a:ln>
        </p:spPr>
      </p:pic>
      <p:pic>
        <p:nvPicPr>
          <p:cNvPr id="76" name="Google Shape;76;p13"/>
          <p:cNvPicPr preferRelativeResize="0"/>
          <p:nvPr/>
        </p:nvPicPr>
        <p:blipFill>
          <a:blip r:embed="rId7">
            <a:alphaModFix/>
          </a:blip>
          <a:stretch>
            <a:fillRect/>
          </a:stretch>
        </p:blipFill>
        <p:spPr>
          <a:xfrm>
            <a:off x="5800700" y="1222249"/>
            <a:ext cx="1670100" cy="1647091"/>
          </a:xfrm>
          <a:prstGeom prst="rect">
            <a:avLst/>
          </a:prstGeom>
          <a:noFill/>
          <a:ln>
            <a:noFill/>
          </a:ln>
        </p:spPr>
      </p:pic>
      <p:sp>
        <p:nvSpPr>
          <p:cNvPr id="77" name="Google Shape;77;p13"/>
          <p:cNvSpPr txBox="1"/>
          <p:nvPr/>
        </p:nvSpPr>
        <p:spPr>
          <a:xfrm>
            <a:off x="5906475" y="2771600"/>
            <a:ext cx="1564200" cy="30851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700" b="1">
              <a:solidFill>
                <a:srgbClr val="333333"/>
              </a:solidFill>
              <a:latin typeface="Times New Roman"/>
              <a:ea typeface="Times New Roman"/>
              <a:cs typeface="Times New Roman"/>
              <a:sym typeface="Times New Roman"/>
            </a:endParaRPr>
          </a:p>
        </p:txBody>
      </p:sp>
      <p:sp>
        <p:nvSpPr>
          <p:cNvPr id="78" name="Google Shape;78;p13"/>
          <p:cNvSpPr txBox="1"/>
          <p:nvPr/>
        </p:nvSpPr>
        <p:spPr>
          <a:xfrm>
            <a:off x="7485425" y="1307625"/>
            <a:ext cx="1670100" cy="1034099"/>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GB" sz="800" b="1" dirty="0">
                <a:solidFill>
                  <a:srgbClr val="741B47"/>
                </a:solidFill>
                <a:latin typeface="Times New Roman"/>
                <a:ea typeface="Times New Roman"/>
                <a:cs typeface="Times New Roman"/>
                <a:sym typeface="Times New Roman"/>
              </a:rPr>
              <a:t>The flow/process through which keywords are transformed into vectors using corpus to address the issue of having many languages present in the same data set.</a:t>
            </a:r>
            <a:endParaRPr sz="800" b="1" dirty="0">
              <a:solidFill>
                <a:srgbClr val="741B47"/>
              </a:solidFill>
              <a:latin typeface="Times New Roman"/>
              <a:ea typeface="Times New Roman"/>
              <a:cs typeface="Times New Roman"/>
              <a:sym typeface="Times New Roman"/>
            </a:endParaRPr>
          </a:p>
        </p:txBody>
      </p:sp>
      <p:sp>
        <p:nvSpPr>
          <p:cNvPr id="79" name="Google Shape;79;p13"/>
          <p:cNvSpPr txBox="1"/>
          <p:nvPr/>
        </p:nvSpPr>
        <p:spPr>
          <a:xfrm>
            <a:off x="7179775" y="4380150"/>
            <a:ext cx="2041200" cy="30851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700" b="1" dirty="0">
                <a:solidFill>
                  <a:srgbClr val="20124D"/>
                </a:solidFill>
                <a:latin typeface="Times New Roman"/>
                <a:ea typeface="Times New Roman"/>
                <a:cs typeface="Times New Roman"/>
                <a:sym typeface="Times New Roman"/>
              </a:rPr>
              <a:t>Both skip-gram &amp; CBOW Word2Vec models.</a:t>
            </a:r>
            <a:endParaRPr sz="900" b="1" dirty="0">
              <a:solidFill>
                <a:srgbClr val="20124D"/>
              </a:solidFill>
              <a:latin typeface="Times New Roman"/>
              <a:ea typeface="Times New Roman"/>
              <a:cs typeface="Times New Roman"/>
              <a:sym typeface="Times New Roman"/>
            </a:endParaRPr>
          </a:p>
        </p:txBody>
      </p:sp>
      <p:sp>
        <p:nvSpPr>
          <p:cNvPr id="80" name="Google Shape;80;p13"/>
          <p:cNvSpPr txBox="1"/>
          <p:nvPr/>
        </p:nvSpPr>
        <p:spPr>
          <a:xfrm>
            <a:off x="2766400" y="2879625"/>
            <a:ext cx="2304600" cy="227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dirty="0">
                <a:latin typeface="Times New Roman"/>
                <a:ea typeface="Times New Roman"/>
                <a:cs typeface="Times New Roman"/>
                <a:sym typeface="Times New Roman"/>
              </a:rPr>
              <a:t>The work process of Google Ads is  divided into 5 measures:</a:t>
            </a:r>
            <a:endParaRPr sz="800" b="1" dirty="0">
              <a:latin typeface="Times New Roman"/>
              <a:ea typeface="Times New Roman"/>
              <a:cs typeface="Times New Roman"/>
              <a:sym typeface="Times New Roman"/>
            </a:endParaRPr>
          </a:p>
          <a:p>
            <a:pPr marL="0" lvl="0" indent="0" algn="l" rtl="0">
              <a:spcBef>
                <a:spcPts val="0"/>
              </a:spcBef>
              <a:spcAft>
                <a:spcPts val="0"/>
              </a:spcAft>
              <a:buNone/>
            </a:pPr>
            <a:endParaRPr sz="800" dirty="0">
              <a:latin typeface="Times New Roman"/>
              <a:ea typeface="Times New Roman"/>
              <a:cs typeface="Times New Roman"/>
              <a:sym typeface="Times New Roman"/>
            </a:endParaRPr>
          </a:p>
          <a:p>
            <a:pPr marL="457200" lvl="0" indent="-279400" algn="l" rtl="0">
              <a:spcBef>
                <a:spcPts val="0"/>
              </a:spcBef>
              <a:spcAft>
                <a:spcPts val="0"/>
              </a:spcAft>
              <a:buClr>
                <a:srgbClr val="990000"/>
              </a:buClr>
              <a:buSzPts val="800"/>
              <a:buFont typeface="Times New Roman"/>
              <a:buAutoNum type="arabicPeriod"/>
            </a:pPr>
            <a:r>
              <a:rPr lang="en-GB" sz="800" b="1" dirty="0">
                <a:solidFill>
                  <a:srgbClr val="990000"/>
                </a:solidFill>
                <a:latin typeface="Times New Roman"/>
                <a:ea typeface="Times New Roman"/>
                <a:cs typeface="Times New Roman"/>
                <a:sym typeface="Times New Roman"/>
              </a:rPr>
              <a:t>advertiser sets the content of the ad by their needs. </a:t>
            </a:r>
            <a:endParaRPr sz="800" b="1" dirty="0">
              <a:solidFill>
                <a:srgbClr val="990000"/>
              </a:solidFill>
              <a:latin typeface="Times New Roman"/>
              <a:ea typeface="Times New Roman"/>
              <a:cs typeface="Times New Roman"/>
              <a:sym typeface="Times New Roman"/>
            </a:endParaRPr>
          </a:p>
          <a:p>
            <a:pPr marL="457200" lvl="0" indent="-279400" algn="l" rtl="0">
              <a:spcBef>
                <a:spcPts val="0"/>
              </a:spcBef>
              <a:spcAft>
                <a:spcPts val="0"/>
              </a:spcAft>
              <a:buClr>
                <a:srgbClr val="990000"/>
              </a:buClr>
              <a:buSzPts val="800"/>
              <a:buFont typeface="Times New Roman"/>
              <a:buAutoNum type="arabicPeriod"/>
            </a:pPr>
            <a:r>
              <a:rPr lang="en-GB" sz="800" b="1" dirty="0">
                <a:solidFill>
                  <a:srgbClr val="990000"/>
                </a:solidFill>
                <a:latin typeface="Times New Roman"/>
                <a:ea typeface="Times New Roman"/>
                <a:cs typeface="Times New Roman"/>
                <a:sym typeface="Times New Roman"/>
              </a:rPr>
              <a:t> advertiser selects keywords on system by ad content. </a:t>
            </a:r>
            <a:endParaRPr sz="800" b="1" dirty="0">
              <a:solidFill>
                <a:srgbClr val="990000"/>
              </a:solidFill>
              <a:latin typeface="Times New Roman"/>
              <a:ea typeface="Times New Roman"/>
              <a:cs typeface="Times New Roman"/>
              <a:sym typeface="Times New Roman"/>
            </a:endParaRPr>
          </a:p>
          <a:p>
            <a:pPr marL="457200" lvl="0" indent="-279400" algn="l" rtl="0">
              <a:spcBef>
                <a:spcPts val="0"/>
              </a:spcBef>
              <a:spcAft>
                <a:spcPts val="0"/>
              </a:spcAft>
              <a:buClr>
                <a:srgbClr val="990000"/>
              </a:buClr>
              <a:buSzPts val="800"/>
              <a:buFont typeface="Times New Roman"/>
              <a:buAutoNum type="arabicPeriod"/>
            </a:pPr>
            <a:r>
              <a:rPr lang="en-GB" sz="800" b="1" dirty="0">
                <a:solidFill>
                  <a:srgbClr val="990000"/>
                </a:solidFill>
                <a:latin typeface="Times New Roman"/>
                <a:ea typeface="Times New Roman"/>
                <a:cs typeface="Times New Roman"/>
                <a:sym typeface="Times New Roman"/>
              </a:rPr>
              <a:t>set keywords are matched with terms searched by the user in the search engine. </a:t>
            </a:r>
            <a:endParaRPr sz="800" b="1" dirty="0">
              <a:solidFill>
                <a:srgbClr val="990000"/>
              </a:solidFill>
              <a:latin typeface="Times New Roman"/>
              <a:ea typeface="Times New Roman"/>
              <a:cs typeface="Times New Roman"/>
              <a:sym typeface="Times New Roman"/>
            </a:endParaRPr>
          </a:p>
          <a:p>
            <a:pPr marL="457200" lvl="0" indent="-279400" algn="l" rtl="0">
              <a:spcBef>
                <a:spcPts val="0"/>
              </a:spcBef>
              <a:spcAft>
                <a:spcPts val="0"/>
              </a:spcAft>
              <a:buClr>
                <a:srgbClr val="990000"/>
              </a:buClr>
              <a:buSzPts val="800"/>
              <a:buFont typeface="Times New Roman"/>
              <a:buAutoNum type="arabicPeriod"/>
            </a:pPr>
            <a:r>
              <a:rPr lang="en-GB" sz="800" b="1" dirty="0">
                <a:solidFill>
                  <a:srgbClr val="990000"/>
                </a:solidFill>
                <a:latin typeface="Times New Roman"/>
                <a:ea typeface="Times New Roman"/>
                <a:cs typeface="Times New Roman"/>
                <a:sym typeface="Times New Roman"/>
              </a:rPr>
              <a:t>Google Ads sends the keywords-features to the advertiser when the keywords are input into the Google Ads. </a:t>
            </a:r>
            <a:endParaRPr sz="800" b="1" dirty="0">
              <a:solidFill>
                <a:srgbClr val="990000"/>
              </a:solidFill>
              <a:latin typeface="Times New Roman"/>
              <a:ea typeface="Times New Roman"/>
              <a:cs typeface="Times New Roman"/>
              <a:sym typeface="Times New Roman"/>
            </a:endParaRPr>
          </a:p>
          <a:p>
            <a:pPr marL="457200" lvl="0" indent="-279400" algn="l" rtl="0">
              <a:spcBef>
                <a:spcPts val="0"/>
              </a:spcBef>
              <a:spcAft>
                <a:spcPts val="0"/>
              </a:spcAft>
              <a:buClr>
                <a:srgbClr val="990000"/>
              </a:buClr>
              <a:buSzPts val="800"/>
              <a:buFont typeface="Times New Roman"/>
              <a:buAutoNum type="arabicPeriod"/>
            </a:pPr>
            <a:r>
              <a:rPr lang="en-GB" sz="800" b="1" dirty="0">
                <a:solidFill>
                  <a:srgbClr val="990000"/>
                </a:solidFill>
                <a:latin typeface="Times New Roman"/>
                <a:ea typeface="Times New Roman"/>
                <a:cs typeface="Times New Roman"/>
                <a:sym typeface="Times New Roman"/>
              </a:rPr>
              <a:t>If these keywords are not ‘good’, they will be removed by advertisers from Google Ads.</a:t>
            </a:r>
            <a:endParaRPr sz="800" b="1" dirty="0">
              <a:solidFill>
                <a:srgbClr val="990000"/>
              </a:solidFill>
              <a:latin typeface="Times New Roman"/>
              <a:ea typeface="Times New Roman"/>
              <a:cs typeface="Times New Roman"/>
              <a:sym typeface="Times New Roman"/>
            </a:endParaRPr>
          </a:p>
        </p:txBody>
      </p:sp>
      <p:sp>
        <p:nvSpPr>
          <p:cNvPr id="81" name="Google Shape;81;p13"/>
          <p:cNvSpPr txBox="1"/>
          <p:nvPr/>
        </p:nvSpPr>
        <p:spPr>
          <a:xfrm>
            <a:off x="5093925" y="4672650"/>
            <a:ext cx="19086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dirty="0">
                <a:solidFill>
                  <a:srgbClr val="445055"/>
                </a:solidFill>
                <a:latin typeface="Times New Roman"/>
                <a:ea typeface="Times New Roman"/>
                <a:cs typeface="Times New Roman"/>
                <a:sym typeface="Times New Roman"/>
              </a:rPr>
              <a:t>Ads by Google's process flow design diagram</a:t>
            </a:r>
            <a:endParaRPr sz="8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p:nvPr/>
        </p:nvSpPr>
        <p:spPr>
          <a:xfrm>
            <a:off x="451050" y="0"/>
            <a:ext cx="8241900" cy="2124000"/>
          </a:xfrm>
          <a:prstGeom prst="rect">
            <a:avLst/>
          </a:prstGeom>
          <a:solidFill>
            <a:srgbClr val="B6D7A8"/>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a:p>
            <a:pPr marL="0" lvl="0" indent="0" algn="l" rtl="0">
              <a:spcBef>
                <a:spcPts val="0"/>
              </a:spcBef>
              <a:spcAft>
                <a:spcPts val="0"/>
              </a:spcAft>
              <a:buNone/>
            </a:pPr>
            <a:endParaRPr>
              <a:latin typeface="Roboto"/>
              <a:ea typeface="Roboto"/>
              <a:cs typeface="Roboto"/>
              <a:sym typeface="Roboto"/>
            </a:endParaRPr>
          </a:p>
          <a:p>
            <a:pPr marL="0" lvl="0" indent="0" algn="just" rtl="0">
              <a:spcBef>
                <a:spcPts val="0"/>
              </a:spcBef>
              <a:spcAft>
                <a:spcPts val="0"/>
              </a:spcAft>
              <a:buNone/>
            </a:pPr>
            <a:r>
              <a:rPr lang="en-GB">
                <a:latin typeface="Roboto"/>
                <a:ea typeface="Roboto"/>
                <a:cs typeface="Roboto"/>
                <a:sym typeface="Roboto"/>
              </a:rPr>
              <a:t>Any organization that plans to run its own Google Ads for its goods or services will find Google's Keyword Planner to be a very useful tool. It's a fantastic method for conducting keyword research and locating long-tail phrases that your Google ad campaigns may use as targets. The Google Keyword Planner tool is really helpful since it provides all the information users need to determine whether or not something will be a success before actually moving through with it. Additionally, it provides users with a decent indication of the cost of Google advertising as well as the expected volume of traffic that their keywords will receive on their search network.</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p:nvPr/>
        </p:nvSpPr>
        <p:spPr>
          <a:xfrm>
            <a:off x="0" y="0"/>
            <a:ext cx="3795000" cy="99870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000" b="1" dirty="0">
                <a:solidFill>
                  <a:srgbClr val="274E13"/>
                </a:solidFill>
                <a:latin typeface="Times New Roman"/>
                <a:ea typeface="Times New Roman"/>
                <a:cs typeface="Times New Roman"/>
                <a:sym typeface="Times New Roman"/>
              </a:rPr>
              <a:t> Task 6 : 6.1. Use-Case view:  Formalizing Reports on Keyword </a:t>
            </a:r>
            <a:r>
              <a:rPr lang="en-GB" sz="900" b="1" dirty="0">
                <a:solidFill>
                  <a:srgbClr val="274E13"/>
                </a:solidFill>
                <a:latin typeface="Times New Roman"/>
                <a:ea typeface="Times New Roman"/>
                <a:cs typeface="Times New Roman"/>
                <a:sym typeface="Times New Roman"/>
              </a:rPr>
              <a:t>Success/Failure.</a:t>
            </a:r>
            <a:endParaRPr sz="900" b="1" dirty="0">
              <a:solidFill>
                <a:srgbClr val="274E13"/>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900" dirty="0">
                <a:solidFill>
                  <a:srgbClr val="274E13"/>
                </a:solidFill>
                <a:latin typeface="Times New Roman"/>
                <a:ea typeface="Times New Roman"/>
                <a:cs typeface="Times New Roman"/>
                <a:sym typeface="Times New Roman"/>
              </a:rPr>
              <a:t> Data on "Impressions," "Cost per Conversion," "Average CPC," or similar metrics viewed for a single Keyword or a set of Keywords. Reporting on the success of a Keyword/ Keywords set  is possible using Basic/Custom Metrics.</a:t>
            </a:r>
            <a:endParaRPr sz="900" dirty="0">
              <a:solidFill>
                <a:srgbClr val="274E13"/>
              </a:solidFill>
              <a:latin typeface="Roboto"/>
              <a:ea typeface="Roboto"/>
              <a:cs typeface="Roboto"/>
              <a:sym typeface="Roboto"/>
            </a:endParaRPr>
          </a:p>
        </p:txBody>
      </p:sp>
      <p:pic>
        <p:nvPicPr>
          <p:cNvPr id="87" name="Google Shape;87;p14"/>
          <p:cNvPicPr preferRelativeResize="0"/>
          <p:nvPr/>
        </p:nvPicPr>
        <p:blipFill>
          <a:blip r:embed="rId3">
            <a:alphaModFix/>
          </a:blip>
          <a:stretch>
            <a:fillRect/>
          </a:stretch>
        </p:blipFill>
        <p:spPr>
          <a:xfrm>
            <a:off x="64413" y="978300"/>
            <a:ext cx="3601676" cy="1920500"/>
          </a:xfrm>
          <a:prstGeom prst="rect">
            <a:avLst/>
          </a:prstGeom>
          <a:noFill/>
          <a:ln>
            <a:noFill/>
          </a:ln>
        </p:spPr>
      </p:pic>
      <p:sp>
        <p:nvSpPr>
          <p:cNvPr id="88" name="Google Shape;88;p14"/>
          <p:cNvSpPr txBox="1"/>
          <p:nvPr/>
        </p:nvSpPr>
        <p:spPr>
          <a:xfrm>
            <a:off x="3656225" y="-76200"/>
            <a:ext cx="2156700" cy="449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800" b="1">
                <a:solidFill>
                  <a:schemeClr val="dk2"/>
                </a:solidFill>
                <a:latin typeface="Times New Roman"/>
                <a:ea typeface="Times New Roman"/>
                <a:cs typeface="Times New Roman"/>
                <a:sym typeface="Times New Roman"/>
              </a:rPr>
              <a:t>6.1.1. Use-Case Realizations:</a:t>
            </a:r>
            <a:endParaRPr sz="800" b="1">
              <a:solidFill>
                <a:schemeClr val="dk2"/>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800" b="1">
                <a:solidFill>
                  <a:schemeClr val="dk2"/>
                </a:solidFill>
                <a:latin typeface="Times New Roman"/>
                <a:ea typeface="Times New Roman"/>
                <a:cs typeface="Times New Roman"/>
                <a:sym typeface="Times New Roman"/>
              </a:rPr>
              <a:t>         I. formulate Alternatives</a:t>
            </a:r>
            <a:endParaRPr sz="800" b="1">
              <a:solidFill>
                <a:schemeClr val="dk2"/>
              </a:solidFill>
              <a:latin typeface="Times New Roman"/>
              <a:ea typeface="Times New Roman"/>
              <a:cs typeface="Times New Roman"/>
              <a:sym typeface="Times New Roman"/>
            </a:endParaRPr>
          </a:p>
        </p:txBody>
      </p:sp>
      <p:pic>
        <p:nvPicPr>
          <p:cNvPr id="89" name="Google Shape;89;p14"/>
          <p:cNvPicPr preferRelativeResize="0"/>
          <p:nvPr/>
        </p:nvPicPr>
        <p:blipFill rotWithShape="1">
          <a:blip r:embed="rId4">
            <a:alphaModFix/>
          </a:blip>
          <a:srcRect l="27644" t="23314" r="24444" b="13926"/>
          <a:stretch/>
        </p:blipFill>
        <p:spPr>
          <a:xfrm>
            <a:off x="3877450" y="380779"/>
            <a:ext cx="2906250" cy="2140347"/>
          </a:xfrm>
          <a:prstGeom prst="rect">
            <a:avLst/>
          </a:prstGeom>
          <a:noFill/>
          <a:ln>
            <a:noFill/>
          </a:ln>
        </p:spPr>
      </p:pic>
      <p:pic>
        <p:nvPicPr>
          <p:cNvPr id="90" name="Google Shape;90;p14"/>
          <p:cNvPicPr preferRelativeResize="0"/>
          <p:nvPr/>
        </p:nvPicPr>
        <p:blipFill rotWithShape="1">
          <a:blip r:embed="rId5">
            <a:alphaModFix/>
          </a:blip>
          <a:srcRect l="27252" t="41596" r="24614" b="15109"/>
          <a:stretch/>
        </p:blipFill>
        <p:spPr>
          <a:xfrm>
            <a:off x="3871275" y="2503025"/>
            <a:ext cx="2906250" cy="1469718"/>
          </a:xfrm>
          <a:prstGeom prst="rect">
            <a:avLst/>
          </a:prstGeom>
          <a:noFill/>
          <a:ln>
            <a:noFill/>
          </a:ln>
        </p:spPr>
      </p:pic>
      <p:sp>
        <p:nvSpPr>
          <p:cNvPr id="91" name="Google Shape;91;p14"/>
          <p:cNvSpPr txBox="1"/>
          <p:nvPr/>
        </p:nvSpPr>
        <p:spPr>
          <a:xfrm>
            <a:off x="25" y="2918500"/>
            <a:ext cx="3795000" cy="227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700" b="1" dirty="0">
                <a:solidFill>
                  <a:srgbClr val="7F6000"/>
                </a:solidFill>
                <a:latin typeface="Times New Roman"/>
                <a:ea typeface="Times New Roman"/>
                <a:cs typeface="Times New Roman"/>
                <a:sym typeface="Times New Roman"/>
              </a:rPr>
              <a:t>6.1.1. Use-Case Realizations: </a:t>
            </a:r>
            <a:endParaRPr sz="700" b="1" dirty="0">
              <a:solidFill>
                <a:srgbClr val="7F6000"/>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700" b="1" dirty="0">
                <a:solidFill>
                  <a:srgbClr val="7F6000"/>
                </a:solidFill>
                <a:latin typeface="Times New Roman"/>
                <a:ea typeface="Times New Roman"/>
                <a:cs typeface="Times New Roman"/>
                <a:sym typeface="Times New Roman"/>
              </a:rPr>
              <a:t>II. Evaluate Alternatives</a:t>
            </a:r>
            <a:endParaRPr sz="700" b="1" dirty="0">
              <a:solidFill>
                <a:srgbClr val="7F6000"/>
              </a:solidFill>
              <a:latin typeface="Times New Roman"/>
              <a:ea typeface="Times New Roman"/>
              <a:cs typeface="Times New Roman"/>
              <a:sym typeface="Times New Roman"/>
            </a:endParaRPr>
          </a:p>
          <a:p>
            <a:pPr marL="457200" lvl="0" indent="-273050" algn="l" rtl="0">
              <a:lnSpc>
                <a:spcPct val="115000"/>
              </a:lnSpc>
              <a:spcBef>
                <a:spcPts val="0"/>
              </a:spcBef>
              <a:spcAft>
                <a:spcPts val="0"/>
              </a:spcAft>
              <a:buClr>
                <a:srgbClr val="7F6000"/>
              </a:buClr>
              <a:buSzPts val="700"/>
              <a:buFont typeface="Times New Roman"/>
              <a:buChar char="●"/>
            </a:pPr>
            <a:r>
              <a:rPr lang="en-GB" sz="700" b="1" dirty="0">
                <a:solidFill>
                  <a:srgbClr val="7F6000"/>
                </a:solidFill>
                <a:latin typeface="Times New Roman"/>
                <a:ea typeface="Times New Roman"/>
                <a:cs typeface="Times New Roman"/>
                <a:sym typeface="Times New Roman"/>
              </a:rPr>
              <a:t>To prove the efficacy of our approach, we compare two reference strategies to our own keyword optimization framework (MKOF) and its instantiation strategies. For the sake of analysis, we deployed two control techniques :</a:t>
            </a:r>
            <a:endParaRPr sz="700" b="1" dirty="0">
              <a:solidFill>
                <a:srgbClr val="7F6000"/>
              </a:solidFill>
              <a:latin typeface="Times New Roman"/>
              <a:ea typeface="Times New Roman"/>
              <a:cs typeface="Times New Roman"/>
              <a:sym typeface="Times New Roman"/>
            </a:endParaRPr>
          </a:p>
          <a:p>
            <a:pPr marL="457200" lvl="0" indent="-273050" algn="l" rtl="0">
              <a:lnSpc>
                <a:spcPct val="115000"/>
              </a:lnSpc>
              <a:spcBef>
                <a:spcPts val="0"/>
              </a:spcBef>
              <a:spcAft>
                <a:spcPts val="0"/>
              </a:spcAft>
              <a:buClr>
                <a:srgbClr val="7F6000"/>
              </a:buClr>
              <a:buSzPts val="700"/>
              <a:buFont typeface="Times New Roman"/>
              <a:buChar char="●"/>
            </a:pPr>
            <a:r>
              <a:rPr lang="en-GB" sz="700" b="1" dirty="0">
                <a:solidFill>
                  <a:srgbClr val="7F6000"/>
                </a:solidFill>
                <a:latin typeface="Times New Roman"/>
                <a:ea typeface="Times New Roman"/>
                <a:cs typeface="Times New Roman"/>
                <a:sym typeface="Times New Roman"/>
              </a:rPr>
              <a:t>The BASE1-Origin strategy represents the company's historical advertising approach.  </a:t>
            </a:r>
            <a:endParaRPr sz="700" b="1" dirty="0">
              <a:solidFill>
                <a:srgbClr val="7F6000"/>
              </a:solidFill>
              <a:latin typeface="Times New Roman"/>
              <a:ea typeface="Times New Roman"/>
              <a:cs typeface="Times New Roman"/>
              <a:sym typeface="Times New Roman"/>
            </a:endParaRPr>
          </a:p>
          <a:p>
            <a:pPr marL="457200" lvl="0" indent="-273050" algn="l" rtl="0">
              <a:lnSpc>
                <a:spcPct val="115000"/>
              </a:lnSpc>
              <a:spcBef>
                <a:spcPts val="0"/>
              </a:spcBef>
              <a:spcAft>
                <a:spcPts val="0"/>
              </a:spcAft>
              <a:buClr>
                <a:srgbClr val="7F6000"/>
              </a:buClr>
              <a:buSzPts val="700"/>
              <a:buFont typeface="Times New Roman"/>
              <a:buChar char="●"/>
            </a:pPr>
            <a:r>
              <a:rPr lang="en-GB" sz="700" b="1" dirty="0">
                <a:solidFill>
                  <a:srgbClr val="7F6000"/>
                </a:solidFill>
                <a:latin typeface="Times New Roman"/>
                <a:ea typeface="Times New Roman"/>
                <a:cs typeface="Times New Roman"/>
                <a:sym typeface="Times New Roman"/>
              </a:rPr>
              <a:t>In order to help marketers optimize advertising efficiency, BASE2-Ratio uses a well-established heuristic (the click-through-rate to cost-per-click ratio) since CTR is a significant aspect in determining the quality score for sponsored search ads. </a:t>
            </a:r>
            <a:endParaRPr sz="700" b="1" dirty="0">
              <a:solidFill>
                <a:srgbClr val="7F6000"/>
              </a:solidFill>
              <a:latin typeface="Times New Roman"/>
              <a:ea typeface="Times New Roman"/>
              <a:cs typeface="Times New Roman"/>
              <a:sym typeface="Times New Roman"/>
            </a:endParaRPr>
          </a:p>
          <a:p>
            <a:pPr marL="457200" lvl="0" indent="-273050" algn="l" rtl="0">
              <a:lnSpc>
                <a:spcPct val="115000"/>
              </a:lnSpc>
              <a:spcBef>
                <a:spcPts val="0"/>
              </a:spcBef>
              <a:spcAft>
                <a:spcPts val="0"/>
              </a:spcAft>
              <a:buClr>
                <a:srgbClr val="7F6000"/>
              </a:buClr>
              <a:buSzPts val="700"/>
              <a:buFont typeface="Times New Roman"/>
              <a:buChar char="●"/>
            </a:pPr>
            <a:r>
              <a:rPr lang="en-GB" sz="700" b="1" dirty="0">
                <a:solidFill>
                  <a:srgbClr val="7F6000"/>
                </a:solidFill>
                <a:latin typeface="Times New Roman"/>
                <a:ea typeface="Times New Roman"/>
                <a:cs typeface="Times New Roman"/>
                <a:sym typeface="Times New Roman"/>
              </a:rPr>
              <a:t>Better quality might mean more clicks at reduced prices. </a:t>
            </a:r>
            <a:endParaRPr sz="700" b="1" dirty="0">
              <a:solidFill>
                <a:srgbClr val="7F6000"/>
              </a:solidFill>
              <a:latin typeface="Times New Roman"/>
              <a:ea typeface="Times New Roman"/>
              <a:cs typeface="Times New Roman"/>
              <a:sym typeface="Times New Roman"/>
            </a:endParaRPr>
          </a:p>
          <a:p>
            <a:pPr marL="457200" lvl="0" indent="-273050" algn="l" rtl="0">
              <a:lnSpc>
                <a:spcPct val="115000"/>
              </a:lnSpc>
              <a:spcBef>
                <a:spcPts val="0"/>
              </a:spcBef>
              <a:spcAft>
                <a:spcPts val="0"/>
              </a:spcAft>
              <a:buClr>
                <a:srgbClr val="7F6000"/>
              </a:buClr>
              <a:buSzPts val="700"/>
              <a:buFont typeface="Times New Roman"/>
              <a:buChar char="●"/>
            </a:pPr>
            <a:r>
              <a:rPr lang="en-GB" sz="700" b="1" dirty="0">
                <a:solidFill>
                  <a:srgbClr val="7F6000"/>
                </a:solidFill>
                <a:latin typeface="Times New Roman"/>
                <a:ea typeface="Times New Roman"/>
                <a:cs typeface="Times New Roman"/>
                <a:sym typeface="Times New Roman"/>
              </a:rPr>
              <a:t>Since our technique and BASE1-Origin share a same set of target keywords, a comparison between the two allows us to gauge the efficacy of our keyword assignment and grouping methods. </a:t>
            </a:r>
            <a:endParaRPr sz="700" b="1" dirty="0">
              <a:solidFill>
                <a:srgbClr val="7F6000"/>
              </a:solidFill>
              <a:latin typeface="Times New Roman"/>
              <a:ea typeface="Times New Roman"/>
              <a:cs typeface="Times New Roman"/>
              <a:sym typeface="Times New Roman"/>
            </a:endParaRPr>
          </a:p>
          <a:p>
            <a:pPr marL="457200" lvl="0" indent="-273050" algn="l" rtl="0">
              <a:lnSpc>
                <a:spcPct val="115000"/>
              </a:lnSpc>
              <a:spcBef>
                <a:spcPts val="0"/>
              </a:spcBef>
              <a:spcAft>
                <a:spcPts val="0"/>
              </a:spcAft>
              <a:buClr>
                <a:srgbClr val="7F6000"/>
              </a:buClr>
              <a:buSzPts val="700"/>
              <a:buFont typeface="Times New Roman"/>
              <a:buChar char="●"/>
            </a:pPr>
            <a:r>
              <a:rPr lang="en-GB" sz="700" b="1" dirty="0">
                <a:solidFill>
                  <a:srgbClr val="7F6000"/>
                </a:solidFill>
                <a:latin typeface="Times New Roman"/>
                <a:ea typeface="Times New Roman"/>
                <a:cs typeface="Times New Roman"/>
                <a:sym typeface="Times New Roman"/>
              </a:rPr>
              <a:t>In Case 1, we have three keywords pertaining to the company name, while in Case 2, we have two keywords pertaining to the major product. Our MKOF and two baseline methods are compared in Table 1.</a:t>
            </a:r>
            <a:endParaRPr sz="1000" b="1" dirty="0">
              <a:solidFill>
                <a:srgbClr val="7F6000"/>
              </a:solidFill>
              <a:latin typeface="Times New Roman"/>
              <a:ea typeface="Times New Roman"/>
              <a:cs typeface="Times New Roman"/>
              <a:sym typeface="Times New Roman"/>
            </a:endParaRPr>
          </a:p>
        </p:txBody>
      </p:sp>
      <p:sp>
        <p:nvSpPr>
          <p:cNvPr id="92" name="Google Shape;92;p14"/>
          <p:cNvSpPr txBox="1"/>
          <p:nvPr/>
        </p:nvSpPr>
        <p:spPr>
          <a:xfrm>
            <a:off x="4015645" y="3797575"/>
            <a:ext cx="19194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b="1">
                <a:latin typeface="Times New Roman"/>
                <a:ea typeface="Times New Roman"/>
                <a:cs typeface="Times New Roman"/>
                <a:sym typeface="Times New Roman"/>
              </a:rPr>
              <a:t>II. Evaluate Alternatives :</a:t>
            </a:r>
            <a:endParaRPr sz="900" b="1">
              <a:latin typeface="Times New Roman"/>
              <a:ea typeface="Times New Roman"/>
              <a:cs typeface="Times New Roman"/>
              <a:sym typeface="Times New Roman"/>
            </a:endParaRPr>
          </a:p>
        </p:txBody>
      </p:sp>
      <p:pic>
        <p:nvPicPr>
          <p:cNvPr id="93" name="Google Shape;93;p14"/>
          <p:cNvPicPr preferRelativeResize="0"/>
          <p:nvPr/>
        </p:nvPicPr>
        <p:blipFill rotWithShape="1">
          <a:blip r:embed="rId6">
            <a:alphaModFix/>
          </a:blip>
          <a:srcRect l="25753" t="53014" r="37922" b="26051"/>
          <a:stretch/>
        </p:blipFill>
        <p:spPr>
          <a:xfrm>
            <a:off x="4015650" y="4178950"/>
            <a:ext cx="1660800" cy="538099"/>
          </a:xfrm>
          <a:prstGeom prst="rect">
            <a:avLst/>
          </a:prstGeom>
          <a:noFill/>
          <a:ln>
            <a:noFill/>
          </a:ln>
        </p:spPr>
      </p:pic>
      <p:sp>
        <p:nvSpPr>
          <p:cNvPr id="94" name="Google Shape;94;p14"/>
          <p:cNvSpPr txBox="1"/>
          <p:nvPr/>
        </p:nvSpPr>
        <p:spPr>
          <a:xfrm>
            <a:off x="3725000" y="4717050"/>
            <a:ext cx="3406500" cy="400200"/>
          </a:xfrm>
          <a:prstGeom prst="rect">
            <a:avLst/>
          </a:prstGeom>
          <a:noFill/>
          <a:ln>
            <a:noFill/>
          </a:ln>
        </p:spPr>
        <p:txBody>
          <a:bodyPr spcFirstLastPara="1" wrap="square" lIns="91425" tIns="91425" rIns="91425" bIns="91425" anchor="t" anchorCtr="0">
            <a:spAutoFit/>
          </a:bodyPr>
          <a:lstStyle/>
          <a:p>
            <a:pPr marL="0" marR="1049020" lvl="0" indent="0" algn="ctr" rtl="0">
              <a:spcBef>
                <a:spcPts val="0"/>
              </a:spcBef>
              <a:spcAft>
                <a:spcPts val="0"/>
              </a:spcAft>
              <a:buNone/>
            </a:pPr>
            <a:r>
              <a:rPr lang="en-GB" sz="700" b="1">
                <a:latin typeface="Times New Roman"/>
                <a:ea typeface="Times New Roman"/>
                <a:cs typeface="Times New Roman"/>
                <a:sym typeface="Times New Roman"/>
              </a:rPr>
              <a:t>Table 1: Comparison between the MKOF and two control techniques</a:t>
            </a:r>
            <a:r>
              <a:rPr lang="en-GB" sz="700">
                <a:latin typeface="Times New Roman"/>
                <a:ea typeface="Times New Roman"/>
                <a:cs typeface="Times New Roman"/>
                <a:sym typeface="Times New Roman"/>
              </a:rPr>
              <a:t>.</a:t>
            </a:r>
            <a:endParaRPr sz="700"/>
          </a:p>
        </p:txBody>
      </p:sp>
      <p:sp>
        <p:nvSpPr>
          <p:cNvPr id="95" name="Google Shape;95;p14"/>
          <p:cNvSpPr txBox="1"/>
          <p:nvPr/>
        </p:nvSpPr>
        <p:spPr>
          <a:xfrm>
            <a:off x="6859925" y="81700"/>
            <a:ext cx="2284200" cy="188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900" b="1" dirty="0">
                <a:solidFill>
                  <a:srgbClr val="20124D"/>
                </a:solidFill>
                <a:latin typeface="Times New Roman"/>
                <a:ea typeface="Times New Roman"/>
                <a:cs typeface="Times New Roman"/>
                <a:sym typeface="Times New Roman"/>
              </a:rPr>
              <a:t>6.1.1. Use-Case Realizations:</a:t>
            </a:r>
            <a:endParaRPr sz="900" b="1" dirty="0">
              <a:solidFill>
                <a:srgbClr val="20124D"/>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900" b="1" dirty="0">
                <a:solidFill>
                  <a:srgbClr val="20124D"/>
                </a:solidFill>
                <a:latin typeface="Times New Roman"/>
                <a:ea typeface="Times New Roman"/>
                <a:cs typeface="Times New Roman"/>
                <a:sym typeface="Times New Roman"/>
              </a:rPr>
              <a:t>              III. Make Decision</a:t>
            </a:r>
            <a:endParaRPr sz="900" b="1" dirty="0">
              <a:solidFill>
                <a:srgbClr val="20124D"/>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900" b="1" dirty="0">
              <a:solidFill>
                <a:srgbClr val="20124D"/>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700" b="1" dirty="0">
                <a:solidFill>
                  <a:srgbClr val="20124D"/>
                </a:solidFill>
                <a:latin typeface="Times New Roman"/>
                <a:ea typeface="Times New Roman"/>
                <a:cs typeface="Times New Roman"/>
                <a:sym typeface="Times New Roman"/>
              </a:rPr>
              <a:t>In both circumstances, our MKOF technique generates a total </a:t>
            </a:r>
            <a:r>
              <a:rPr lang="en-GB" sz="700" b="1" dirty="0" err="1">
                <a:solidFill>
                  <a:srgbClr val="20124D"/>
                </a:solidFill>
                <a:latin typeface="Times New Roman"/>
                <a:ea typeface="Times New Roman"/>
                <a:cs typeface="Times New Roman"/>
                <a:sym typeface="Times New Roman"/>
              </a:rPr>
              <a:t>payout</a:t>
            </a:r>
            <a:r>
              <a:rPr lang="en-GB" sz="700" b="1" dirty="0">
                <a:solidFill>
                  <a:srgbClr val="20124D"/>
                </a:solidFill>
                <a:latin typeface="Times New Roman"/>
                <a:ea typeface="Times New Roman"/>
                <a:cs typeface="Times New Roman"/>
                <a:sym typeface="Times New Roman"/>
              </a:rPr>
              <a:t> that grows slowly over the course of each iteration and converges to a near-optimal value in a limited number of iterations. </a:t>
            </a:r>
            <a:endParaRPr sz="700" b="1" dirty="0">
              <a:solidFill>
                <a:srgbClr val="20124D"/>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700" b="1" dirty="0">
              <a:solidFill>
                <a:srgbClr val="20124D"/>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700" b="1" dirty="0">
                <a:solidFill>
                  <a:srgbClr val="20124D"/>
                </a:solidFill>
                <a:latin typeface="Times New Roman"/>
                <a:ea typeface="Times New Roman"/>
                <a:cs typeface="Times New Roman"/>
                <a:sym typeface="Times New Roman"/>
              </a:rPr>
              <a:t>This observation lends credence to the claim that our MKOF approach is capable of rapid convergence, yielding a list of keywords that strikes a good balance between total relevance and total profit at the near-optimal level.</a:t>
            </a:r>
            <a:endParaRPr sz="900" b="1" dirty="0">
              <a:solidFill>
                <a:srgbClr val="20124D"/>
              </a:solidFill>
              <a:latin typeface="Times New Roman"/>
              <a:ea typeface="Times New Roman"/>
              <a:cs typeface="Times New Roman"/>
              <a:sym typeface="Times New Roman"/>
            </a:endParaRPr>
          </a:p>
        </p:txBody>
      </p:sp>
      <p:pic>
        <p:nvPicPr>
          <p:cNvPr id="96" name="Google Shape;96;p14"/>
          <p:cNvPicPr preferRelativeResize="0"/>
          <p:nvPr/>
        </p:nvPicPr>
        <p:blipFill rotWithShape="1">
          <a:blip r:embed="rId7">
            <a:alphaModFix/>
          </a:blip>
          <a:srcRect l="28594" t="38241" r="25726" b="24401"/>
          <a:stretch/>
        </p:blipFill>
        <p:spPr>
          <a:xfrm>
            <a:off x="6859900" y="2053150"/>
            <a:ext cx="2255724" cy="1037199"/>
          </a:xfrm>
          <a:prstGeom prst="rect">
            <a:avLst/>
          </a:prstGeom>
          <a:noFill/>
          <a:ln>
            <a:noFill/>
          </a:ln>
        </p:spPr>
      </p:pic>
      <p:sp>
        <p:nvSpPr>
          <p:cNvPr id="97" name="Google Shape;97;p14"/>
          <p:cNvSpPr txBox="1"/>
          <p:nvPr/>
        </p:nvSpPr>
        <p:spPr>
          <a:xfrm>
            <a:off x="6958975" y="3395475"/>
            <a:ext cx="2156700" cy="1369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700" b="1" dirty="0">
                <a:solidFill>
                  <a:srgbClr val="741B47"/>
                </a:solidFill>
                <a:latin typeface="Times New Roman"/>
                <a:ea typeface="Times New Roman"/>
                <a:cs typeface="Times New Roman"/>
                <a:sym typeface="Times New Roman"/>
              </a:rPr>
              <a:t>In conclusion, the experimental findings support our suggested computational framework as a practical answer to the problem of keyword choices in sponsored search advertising. Comparing its overall return to that of two control techniques, it clearly performs better.</a:t>
            </a:r>
            <a:endParaRPr sz="700" b="1" dirty="0">
              <a:solidFill>
                <a:srgbClr val="741B47"/>
              </a:solidFill>
              <a:latin typeface="Times New Roman"/>
              <a:ea typeface="Times New Roman"/>
              <a:cs typeface="Times New Roman"/>
              <a:sym typeface="Times New Roman"/>
            </a:endParaRPr>
          </a:p>
          <a:p>
            <a:pPr marL="0" lvl="0" indent="0" algn="l" rtl="0">
              <a:spcBef>
                <a:spcPts val="0"/>
              </a:spcBef>
              <a:spcAft>
                <a:spcPts val="0"/>
              </a:spcAft>
              <a:buNone/>
            </a:pPr>
            <a:endParaRPr sz="700" b="1" dirty="0">
              <a:solidFill>
                <a:srgbClr val="741B47"/>
              </a:solidFill>
              <a:latin typeface="Times New Roman"/>
              <a:ea typeface="Times New Roman"/>
              <a:cs typeface="Times New Roman"/>
              <a:sym typeface="Times New Roman"/>
            </a:endParaRPr>
          </a:p>
          <a:p>
            <a:pPr marL="0" lvl="0" indent="0" algn="l" rtl="0">
              <a:spcBef>
                <a:spcPts val="0"/>
              </a:spcBef>
              <a:spcAft>
                <a:spcPts val="0"/>
              </a:spcAft>
              <a:buNone/>
            </a:pPr>
            <a:r>
              <a:rPr lang="en-GB" sz="700" b="1" dirty="0">
                <a:solidFill>
                  <a:srgbClr val="741B47"/>
                </a:solidFill>
                <a:latin typeface="Times New Roman"/>
                <a:ea typeface="Times New Roman"/>
                <a:cs typeface="Times New Roman"/>
                <a:sym typeface="Times New Roman"/>
              </a:rPr>
              <a:t>The experimental findings reveal that our strategy consistently beats two baseline methods in terms of total </a:t>
            </a:r>
            <a:r>
              <a:rPr lang="en-GB" sz="700" b="1" dirty="0" err="1">
                <a:solidFill>
                  <a:srgbClr val="741B47"/>
                </a:solidFill>
                <a:latin typeface="Times New Roman"/>
                <a:ea typeface="Times New Roman"/>
                <a:cs typeface="Times New Roman"/>
                <a:sym typeface="Times New Roman"/>
              </a:rPr>
              <a:t>payout</a:t>
            </a:r>
            <a:r>
              <a:rPr lang="en-GB" sz="700" b="1" dirty="0">
                <a:solidFill>
                  <a:srgbClr val="741B47"/>
                </a:solidFill>
                <a:latin typeface="Times New Roman"/>
                <a:ea typeface="Times New Roman"/>
                <a:cs typeface="Times New Roman"/>
                <a:sym typeface="Times New Roman"/>
              </a:rPr>
              <a:t>, suggesting that it can reliably approximate the optimum solution.</a:t>
            </a:r>
            <a:endParaRPr sz="700" b="1" dirty="0">
              <a:solidFill>
                <a:srgbClr val="741B47"/>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p:nvPr/>
        </p:nvSpPr>
        <p:spPr>
          <a:xfrm>
            <a:off x="0" y="0"/>
            <a:ext cx="3470400" cy="17773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000" b="1" dirty="0">
                <a:solidFill>
                  <a:srgbClr val="660000"/>
                </a:solidFill>
                <a:latin typeface="Times New Roman"/>
                <a:ea typeface="Times New Roman"/>
                <a:cs typeface="Times New Roman"/>
                <a:sym typeface="Times New Roman"/>
              </a:rPr>
              <a:t>6.2.  Design View: </a:t>
            </a:r>
            <a:endParaRPr sz="1000" b="1" dirty="0">
              <a:solidFill>
                <a:srgbClr val="66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1000" dirty="0">
                <a:latin typeface="Times New Roman"/>
                <a:ea typeface="Times New Roman"/>
                <a:cs typeface="Times New Roman"/>
                <a:sym typeface="Times New Roman"/>
              </a:rPr>
              <a:t>The sponsored search advertising lifecycle is punctuated by decision points for AdWords keywords.  There are 3 distinct circumstances when choosing keywords:</a:t>
            </a:r>
            <a:endParaRPr sz="1000" dirty="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1000" dirty="0">
                <a:solidFill>
                  <a:srgbClr val="4C1130"/>
                </a:solidFill>
                <a:latin typeface="Times New Roman"/>
                <a:ea typeface="Times New Roman"/>
                <a:cs typeface="Times New Roman"/>
                <a:sym typeface="Times New Roman"/>
              </a:rPr>
              <a:t>1) Domain-specific keyword pool generation</a:t>
            </a:r>
            <a:endParaRPr sz="1000" dirty="0">
              <a:solidFill>
                <a:srgbClr val="4C113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1000" dirty="0">
                <a:solidFill>
                  <a:srgbClr val="4C1130"/>
                </a:solidFill>
                <a:latin typeface="Times New Roman"/>
                <a:ea typeface="Times New Roman"/>
                <a:cs typeface="Times New Roman"/>
                <a:sym typeface="Times New Roman"/>
              </a:rPr>
              <a:t>2) Keyword targeting (the Market-level Keyword Optimization)</a:t>
            </a:r>
            <a:endParaRPr sz="1000" dirty="0">
              <a:solidFill>
                <a:srgbClr val="4C113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1000" dirty="0">
                <a:solidFill>
                  <a:srgbClr val="4C1130"/>
                </a:solidFill>
                <a:latin typeface="Times New Roman"/>
                <a:ea typeface="Times New Roman"/>
                <a:cs typeface="Times New Roman"/>
                <a:sym typeface="Times New Roman"/>
              </a:rPr>
              <a:t>3) Categorizing and assigning keywords (optimizing at the campaign and ad group levels) using Keyword Grouping, &amp;  Keyword Assignment.</a:t>
            </a:r>
            <a:endParaRPr sz="1000" dirty="0">
              <a:solidFill>
                <a:srgbClr val="4C1130"/>
              </a:solidFill>
              <a:latin typeface="Times New Roman"/>
              <a:ea typeface="Times New Roman"/>
              <a:cs typeface="Times New Roman"/>
              <a:sym typeface="Times New Roman"/>
            </a:endParaRPr>
          </a:p>
        </p:txBody>
      </p:sp>
      <p:pic>
        <p:nvPicPr>
          <p:cNvPr id="103" name="Google Shape;103;p15"/>
          <p:cNvPicPr preferRelativeResize="0"/>
          <p:nvPr/>
        </p:nvPicPr>
        <p:blipFill rotWithShape="1">
          <a:blip r:embed="rId3">
            <a:alphaModFix/>
          </a:blip>
          <a:srcRect l="20932" t="28176" r="26408" b="6051"/>
          <a:stretch/>
        </p:blipFill>
        <p:spPr>
          <a:xfrm>
            <a:off x="433725" y="1699925"/>
            <a:ext cx="2900251" cy="2037225"/>
          </a:xfrm>
          <a:prstGeom prst="rect">
            <a:avLst/>
          </a:prstGeom>
          <a:noFill/>
          <a:ln>
            <a:noFill/>
          </a:ln>
        </p:spPr>
      </p:pic>
      <p:sp>
        <p:nvSpPr>
          <p:cNvPr id="104" name="Google Shape;104;p15"/>
          <p:cNvSpPr txBox="1"/>
          <p:nvPr/>
        </p:nvSpPr>
        <p:spPr>
          <a:xfrm>
            <a:off x="111450" y="3584750"/>
            <a:ext cx="3544800" cy="354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100" b="1">
                <a:latin typeface="Times New Roman"/>
                <a:ea typeface="Times New Roman"/>
                <a:cs typeface="Times New Roman"/>
                <a:sym typeface="Times New Roman"/>
              </a:rPr>
              <a:t>Keyword decisions in sponsored search advertising</a:t>
            </a:r>
            <a:endParaRPr sz="1100" b="1">
              <a:latin typeface="Times New Roman"/>
              <a:ea typeface="Times New Roman"/>
              <a:cs typeface="Times New Roman"/>
              <a:sym typeface="Times New Roman"/>
            </a:endParaRPr>
          </a:p>
        </p:txBody>
      </p:sp>
      <p:sp>
        <p:nvSpPr>
          <p:cNvPr id="105" name="Google Shape;105;p15"/>
          <p:cNvSpPr txBox="1"/>
          <p:nvPr/>
        </p:nvSpPr>
        <p:spPr>
          <a:xfrm>
            <a:off x="-117150" y="3879325"/>
            <a:ext cx="3773400" cy="1293000"/>
          </a:xfrm>
          <a:prstGeom prst="rect">
            <a:avLst/>
          </a:prstGeom>
          <a:noFill/>
          <a:ln>
            <a:noFill/>
          </a:ln>
        </p:spPr>
        <p:txBody>
          <a:bodyPr spcFirstLastPara="1" wrap="square" lIns="91425" tIns="91425" rIns="91425" bIns="91425" anchor="t" anchorCtr="0">
            <a:spAutoFit/>
          </a:bodyPr>
          <a:lstStyle/>
          <a:p>
            <a:pPr marL="457200" lvl="0" indent="-285750" algn="l" rtl="0">
              <a:spcBef>
                <a:spcPts val="0"/>
              </a:spcBef>
              <a:spcAft>
                <a:spcPts val="0"/>
              </a:spcAft>
              <a:buClr>
                <a:srgbClr val="EEEEEE"/>
              </a:buClr>
              <a:buSzPts val="900"/>
              <a:buFont typeface="Times New Roman"/>
              <a:buChar char="●"/>
            </a:pPr>
            <a:r>
              <a:rPr lang="en-GB" sz="900" b="1" dirty="0">
                <a:solidFill>
                  <a:schemeClr val="tx1"/>
                </a:solidFill>
                <a:latin typeface="Times New Roman"/>
                <a:ea typeface="Times New Roman"/>
                <a:cs typeface="Times New Roman"/>
                <a:sym typeface="Times New Roman"/>
              </a:rPr>
              <a:t>There is a recursive decision-making process based on keyword selection in sponsored search advertising</a:t>
            </a:r>
            <a:endParaRPr sz="900" b="1" dirty="0">
              <a:solidFill>
                <a:schemeClr val="tx1"/>
              </a:solidFill>
              <a:latin typeface="Times New Roman"/>
              <a:ea typeface="Times New Roman"/>
              <a:cs typeface="Times New Roman"/>
              <a:sym typeface="Times New Roman"/>
            </a:endParaRPr>
          </a:p>
          <a:p>
            <a:pPr marL="457200" lvl="0" indent="-285750" algn="l" rtl="0">
              <a:spcBef>
                <a:spcPts val="0"/>
              </a:spcBef>
              <a:spcAft>
                <a:spcPts val="0"/>
              </a:spcAft>
              <a:buClr>
                <a:srgbClr val="EEEEEE"/>
              </a:buClr>
              <a:buSzPts val="900"/>
              <a:buFont typeface="Times New Roman"/>
              <a:buChar char="●"/>
            </a:pPr>
            <a:r>
              <a:rPr lang="en-GB" sz="900" b="1" dirty="0">
                <a:solidFill>
                  <a:schemeClr val="tx1"/>
                </a:solidFill>
                <a:latin typeface="Times New Roman"/>
                <a:ea typeface="Times New Roman"/>
                <a:cs typeface="Times New Roman"/>
                <a:sym typeface="Times New Roman"/>
              </a:rPr>
              <a:t>i.e. the outcomes of higher-level choices serve as inputs for subsequent, lower-level decisions, &amp; the outcomes of lower-level operations serve as feedback for higher-level decisions. </a:t>
            </a:r>
            <a:endParaRPr sz="900" b="1" dirty="0">
              <a:solidFill>
                <a:schemeClr val="tx1"/>
              </a:solidFill>
              <a:latin typeface="Times New Roman"/>
              <a:ea typeface="Times New Roman"/>
              <a:cs typeface="Times New Roman"/>
              <a:sym typeface="Times New Roman"/>
            </a:endParaRPr>
          </a:p>
          <a:p>
            <a:pPr marL="457200" lvl="0" indent="-285750" algn="l" rtl="0">
              <a:spcBef>
                <a:spcPts val="0"/>
              </a:spcBef>
              <a:spcAft>
                <a:spcPts val="0"/>
              </a:spcAft>
              <a:buClr>
                <a:srgbClr val="EEEEEE"/>
              </a:buClr>
              <a:buSzPts val="900"/>
              <a:buFont typeface="Times New Roman"/>
              <a:buChar char="●"/>
            </a:pPr>
            <a:r>
              <a:rPr lang="en-GB" sz="900" b="1" dirty="0">
                <a:solidFill>
                  <a:schemeClr val="tx1"/>
                </a:solidFill>
                <a:latin typeface="Times New Roman"/>
                <a:ea typeface="Times New Roman"/>
                <a:cs typeface="Times New Roman"/>
                <a:sym typeface="Times New Roman"/>
              </a:rPr>
              <a:t>Therefore, it is important to provide a unified computational framework to help marketers optimize their term selections across all of their sponsored search campaigns[1].</a:t>
            </a:r>
            <a:endParaRPr sz="900" b="1" dirty="0">
              <a:solidFill>
                <a:schemeClr val="tx1"/>
              </a:solidFill>
              <a:latin typeface="Times New Roman"/>
              <a:ea typeface="Times New Roman"/>
              <a:cs typeface="Times New Roman"/>
              <a:sym typeface="Times New Roman"/>
            </a:endParaRPr>
          </a:p>
        </p:txBody>
      </p:sp>
      <p:sp>
        <p:nvSpPr>
          <p:cNvPr id="106" name="Google Shape;106;p15"/>
          <p:cNvSpPr txBox="1"/>
          <p:nvPr/>
        </p:nvSpPr>
        <p:spPr>
          <a:xfrm>
            <a:off x="3829750" y="0"/>
            <a:ext cx="5081400" cy="39700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200" b="1" dirty="0">
                <a:solidFill>
                  <a:schemeClr val="dk2"/>
                </a:solidFill>
                <a:latin typeface="Times New Roman"/>
                <a:ea typeface="Times New Roman"/>
                <a:cs typeface="Times New Roman"/>
                <a:sym typeface="Times New Roman"/>
              </a:rPr>
              <a:t>6.3. Component View: Overview of Google Ads Account Structure &amp; Setup</a:t>
            </a:r>
            <a:endParaRPr sz="1200" b="1" dirty="0">
              <a:solidFill>
                <a:schemeClr val="dk2"/>
              </a:solidFill>
              <a:latin typeface="Times New Roman"/>
              <a:ea typeface="Times New Roman"/>
              <a:cs typeface="Times New Roman"/>
              <a:sym typeface="Times New Roman"/>
            </a:endParaRPr>
          </a:p>
        </p:txBody>
      </p:sp>
      <p:pic>
        <p:nvPicPr>
          <p:cNvPr id="107" name="Google Shape;107;p15" descr="adwords structure"/>
          <p:cNvPicPr preferRelativeResize="0"/>
          <p:nvPr/>
        </p:nvPicPr>
        <p:blipFill>
          <a:blip r:embed="rId4">
            <a:alphaModFix/>
          </a:blip>
          <a:stretch>
            <a:fillRect/>
          </a:stretch>
        </p:blipFill>
        <p:spPr>
          <a:xfrm>
            <a:off x="3908325" y="369300"/>
            <a:ext cx="2559525" cy="1985550"/>
          </a:xfrm>
          <a:prstGeom prst="rect">
            <a:avLst/>
          </a:prstGeom>
          <a:noFill/>
          <a:ln>
            <a:noFill/>
          </a:ln>
        </p:spPr>
      </p:pic>
      <p:sp>
        <p:nvSpPr>
          <p:cNvPr id="108" name="Google Shape;108;p15"/>
          <p:cNvSpPr txBox="1"/>
          <p:nvPr/>
        </p:nvSpPr>
        <p:spPr>
          <a:xfrm>
            <a:off x="6593300" y="309150"/>
            <a:ext cx="2475300" cy="2262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900" b="1" dirty="0">
                <a:solidFill>
                  <a:schemeClr val="tx1"/>
                </a:solidFill>
                <a:latin typeface="Times New Roman"/>
                <a:ea typeface="Times New Roman"/>
                <a:cs typeface="Times New Roman"/>
                <a:sym typeface="Times New Roman"/>
              </a:rPr>
              <a:t>At the account level, advertisers change things like payment details and time zone. </a:t>
            </a:r>
            <a:endParaRPr sz="900" b="1" dirty="0">
              <a:solidFill>
                <a:schemeClr val="tx1"/>
              </a:solidFill>
              <a:latin typeface="Times New Roman"/>
              <a:ea typeface="Times New Roman"/>
              <a:cs typeface="Times New Roman"/>
              <a:sym typeface="Times New Roman"/>
            </a:endParaRPr>
          </a:p>
          <a:p>
            <a:pPr marL="0" lvl="0" indent="0" algn="just" rtl="0">
              <a:spcBef>
                <a:spcPts val="0"/>
              </a:spcBef>
              <a:spcAft>
                <a:spcPts val="0"/>
              </a:spcAft>
              <a:buNone/>
            </a:pPr>
            <a:endParaRPr sz="900" b="1" dirty="0">
              <a:solidFill>
                <a:schemeClr val="tx1"/>
              </a:solidFill>
              <a:latin typeface="Times New Roman"/>
              <a:ea typeface="Times New Roman"/>
              <a:cs typeface="Times New Roman"/>
              <a:sym typeface="Times New Roman"/>
            </a:endParaRPr>
          </a:p>
          <a:p>
            <a:pPr marL="0" lvl="0" indent="0" algn="just" rtl="0">
              <a:spcBef>
                <a:spcPts val="0"/>
              </a:spcBef>
              <a:spcAft>
                <a:spcPts val="0"/>
              </a:spcAft>
              <a:buNone/>
            </a:pPr>
            <a:r>
              <a:rPr lang="en-GB" sz="900" b="1" dirty="0">
                <a:solidFill>
                  <a:schemeClr val="tx1"/>
                </a:solidFill>
                <a:latin typeface="Times New Roman"/>
                <a:ea typeface="Times New Roman"/>
                <a:cs typeface="Times New Roman"/>
                <a:sym typeface="Times New Roman"/>
              </a:rPr>
              <a:t>Each profile has conducted specific campaigns. Using email address &amp; password, advertiser create Google Ads account. Thus, signing up for Google Ad account is easy.</a:t>
            </a:r>
            <a:endParaRPr sz="900" b="1" dirty="0">
              <a:solidFill>
                <a:schemeClr val="tx1"/>
              </a:solidFill>
              <a:latin typeface="Times New Roman"/>
              <a:ea typeface="Times New Roman"/>
              <a:cs typeface="Times New Roman"/>
              <a:sym typeface="Times New Roman"/>
            </a:endParaRPr>
          </a:p>
          <a:p>
            <a:pPr marL="0" lvl="0" indent="0" algn="just" rtl="0">
              <a:spcBef>
                <a:spcPts val="0"/>
              </a:spcBef>
              <a:spcAft>
                <a:spcPts val="0"/>
              </a:spcAft>
              <a:buNone/>
            </a:pPr>
            <a:endParaRPr sz="900" b="1" dirty="0">
              <a:solidFill>
                <a:schemeClr val="tx1"/>
              </a:solidFill>
              <a:latin typeface="Times New Roman"/>
              <a:ea typeface="Times New Roman"/>
              <a:cs typeface="Times New Roman"/>
              <a:sym typeface="Times New Roman"/>
            </a:endParaRPr>
          </a:p>
          <a:p>
            <a:pPr marL="0" lvl="0" indent="0" algn="just" rtl="0">
              <a:spcBef>
                <a:spcPts val="0"/>
              </a:spcBef>
              <a:spcAft>
                <a:spcPts val="0"/>
              </a:spcAft>
              <a:buNone/>
            </a:pPr>
            <a:r>
              <a:rPr lang="en-GB" sz="900" b="1" dirty="0">
                <a:solidFill>
                  <a:schemeClr val="tx1"/>
                </a:solidFill>
                <a:latin typeface="Times New Roman"/>
                <a:ea typeface="Times New Roman"/>
                <a:cs typeface="Times New Roman"/>
                <a:sym typeface="Times New Roman"/>
              </a:rPr>
              <a:t>It is required that this email address be associated with a Google account (registered on Gmail). Use this login for access to all Google services, including Ads.</a:t>
            </a:r>
            <a:endParaRPr sz="900" b="1" dirty="0">
              <a:solidFill>
                <a:schemeClr val="tx1"/>
              </a:solidFill>
              <a:latin typeface="Times New Roman"/>
              <a:ea typeface="Times New Roman"/>
              <a:cs typeface="Times New Roman"/>
              <a:sym typeface="Times New Roman"/>
            </a:endParaRPr>
          </a:p>
          <a:p>
            <a:pPr marL="0" lvl="0" indent="0" algn="just" rtl="0">
              <a:spcBef>
                <a:spcPts val="0"/>
              </a:spcBef>
              <a:spcAft>
                <a:spcPts val="0"/>
              </a:spcAft>
              <a:buNone/>
            </a:pPr>
            <a:endParaRPr sz="900" b="1" dirty="0">
              <a:solidFill>
                <a:schemeClr val="tx1"/>
              </a:solidFill>
              <a:latin typeface="Times New Roman"/>
              <a:ea typeface="Times New Roman"/>
              <a:cs typeface="Times New Roman"/>
              <a:sym typeface="Times New Roman"/>
            </a:endParaRPr>
          </a:p>
          <a:p>
            <a:pPr marL="0" lvl="0" indent="0" algn="just" rtl="0">
              <a:spcBef>
                <a:spcPts val="0"/>
              </a:spcBef>
              <a:spcAft>
                <a:spcPts val="0"/>
              </a:spcAft>
              <a:buNone/>
            </a:pPr>
            <a:r>
              <a:rPr lang="en-GB" sz="900" b="1" dirty="0">
                <a:solidFill>
                  <a:schemeClr val="tx1"/>
                </a:solidFill>
                <a:latin typeface="Times New Roman"/>
                <a:ea typeface="Times New Roman"/>
                <a:cs typeface="Times New Roman"/>
                <a:sym typeface="Times New Roman"/>
              </a:rPr>
              <a:t>After account created, advertiser provide their billing information &amp; choose a time zone.</a:t>
            </a:r>
            <a:endParaRPr sz="900" b="1" dirty="0">
              <a:solidFill>
                <a:schemeClr val="tx1"/>
              </a:solidFill>
              <a:latin typeface="Times New Roman"/>
              <a:ea typeface="Times New Roman"/>
              <a:cs typeface="Times New Roman"/>
              <a:sym typeface="Times New Roman"/>
            </a:endParaRPr>
          </a:p>
        </p:txBody>
      </p:sp>
      <p:sp>
        <p:nvSpPr>
          <p:cNvPr id="109" name="Google Shape;109;p15"/>
          <p:cNvSpPr txBox="1"/>
          <p:nvPr/>
        </p:nvSpPr>
        <p:spPr>
          <a:xfrm>
            <a:off x="3767550" y="2387100"/>
            <a:ext cx="3000000" cy="39700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200" b="1" dirty="0">
                <a:solidFill>
                  <a:srgbClr val="202124"/>
                </a:solidFill>
                <a:latin typeface="Times New Roman"/>
                <a:ea typeface="Times New Roman"/>
                <a:cs typeface="Times New Roman"/>
                <a:sym typeface="Times New Roman"/>
              </a:rPr>
              <a:t>6.4. Deployment View :</a:t>
            </a:r>
            <a:endParaRPr sz="1200" b="1" dirty="0">
              <a:solidFill>
                <a:srgbClr val="202124"/>
              </a:solidFill>
              <a:latin typeface="Times New Roman"/>
              <a:ea typeface="Times New Roman"/>
              <a:cs typeface="Times New Roman"/>
              <a:sym typeface="Times New Roman"/>
            </a:endParaRPr>
          </a:p>
        </p:txBody>
      </p:sp>
      <p:pic>
        <p:nvPicPr>
          <p:cNvPr id="110" name="Google Shape;110;p15"/>
          <p:cNvPicPr preferRelativeResize="0"/>
          <p:nvPr/>
        </p:nvPicPr>
        <p:blipFill>
          <a:blip r:embed="rId5">
            <a:alphaModFix/>
          </a:blip>
          <a:stretch>
            <a:fillRect/>
          </a:stretch>
        </p:blipFill>
        <p:spPr>
          <a:xfrm>
            <a:off x="6248325" y="3367783"/>
            <a:ext cx="2900249" cy="1329692"/>
          </a:xfrm>
          <a:prstGeom prst="rect">
            <a:avLst/>
          </a:prstGeom>
          <a:noFill/>
          <a:ln>
            <a:noFill/>
          </a:ln>
        </p:spPr>
      </p:pic>
      <p:sp>
        <p:nvSpPr>
          <p:cNvPr id="111" name="Google Shape;111;p15"/>
          <p:cNvSpPr txBox="1"/>
          <p:nvPr/>
        </p:nvSpPr>
        <p:spPr>
          <a:xfrm>
            <a:off x="3767550" y="2788650"/>
            <a:ext cx="2475300" cy="2185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000" b="1" dirty="0">
                <a:solidFill>
                  <a:schemeClr val="tx1"/>
                </a:solidFill>
                <a:latin typeface="Times New Roman"/>
                <a:ea typeface="Times New Roman"/>
                <a:cs typeface="Times New Roman"/>
                <a:sym typeface="Times New Roman"/>
              </a:rPr>
              <a:t>The search engine results page (SERP) is customized to display a variety of content kinds above organic web listings. </a:t>
            </a:r>
            <a:endParaRPr sz="1000" b="1" dirty="0">
              <a:solidFill>
                <a:schemeClr val="tx1"/>
              </a:solidFill>
              <a:latin typeface="Times New Roman"/>
              <a:ea typeface="Times New Roman"/>
              <a:cs typeface="Times New Roman"/>
              <a:sym typeface="Times New Roman"/>
            </a:endParaRPr>
          </a:p>
          <a:p>
            <a:pPr marL="0" lvl="0" indent="0" algn="just" rtl="0">
              <a:spcBef>
                <a:spcPts val="0"/>
              </a:spcBef>
              <a:spcAft>
                <a:spcPts val="0"/>
              </a:spcAft>
              <a:buNone/>
            </a:pPr>
            <a:endParaRPr sz="1000" b="1" dirty="0">
              <a:solidFill>
                <a:schemeClr val="tx1"/>
              </a:solidFill>
              <a:latin typeface="Times New Roman"/>
              <a:ea typeface="Times New Roman"/>
              <a:cs typeface="Times New Roman"/>
              <a:sym typeface="Times New Roman"/>
            </a:endParaRPr>
          </a:p>
          <a:p>
            <a:pPr marL="0" lvl="0" indent="0" algn="just" rtl="0">
              <a:spcBef>
                <a:spcPts val="0"/>
              </a:spcBef>
              <a:spcAft>
                <a:spcPts val="0"/>
              </a:spcAft>
              <a:buNone/>
            </a:pPr>
            <a:r>
              <a:rPr lang="en-GB" sz="1000" b="1" dirty="0">
                <a:solidFill>
                  <a:schemeClr val="tx1"/>
                </a:solidFill>
                <a:latin typeface="Times New Roman"/>
                <a:ea typeface="Times New Roman"/>
                <a:cs typeface="Times New Roman"/>
                <a:sym typeface="Times New Roman"/>
              </a:rPr>
              <a:t>The SEO keyword target list has to be updated on a regular basis, with a primary emphasis placed on terms that have the most potential upside. </a:t>
            </a:r>
            <a:endParaRPr sz="1000" b="1" dirty="0">
              <a:solidFill>
                <a:schemeClr val="tx1"/>
              </a:solidFill>
              <a:latin typeface="Times New Roman"/>
              <a:ea typeface="Times New Roman"/>
              <a:cs typeface="Times New Roman"/>
              <a:sym typeface="Times New Roman"/>
            </a:endParaRPr>
          </a:p>
          <a:p>
            <a:pPr marL="0" lvl="0" indent="0" algn="just" rtl="0">
              <a:spcBef>
                <a:spcPts val="0"/>
              </a:spcBef>
              <a:spcAft>
                <a:spcPts val="0"/>
              </a:spcAft>
              <a:buNone/>
            </a:pPr>
            <a:endParaRPr sz="1000" b="1" dirty="0">
              <a:solidFill>
                <a:schemeClr val="tx1"/>
              </a:solidFill>
              <a:latin typeface="Times New Roman"/>
              <a:ea typeface="Times New Roman"/>
              <a:cs typeface="Times New Roman"/>
              <a:sym typeface="Times New Roman"/>
            </a:endParaRPr>
          </a:p>
          <a:p>
            <a:pPr marL="0" lvl="0" indent="0" algn="just" rtl="0">
              <a:spcBef>
                <a:spcPts val="0"/>
              </a:spcBef>
              <a:spcAft>
                <a:spcPts val="0"/>
              </a:spcAft>
              <a:buNone/>
            </a:pPr>
            <a:r>
              <a:rPr lang="en-GB" sz="1000" b="1" dirty="0">
                <a:solidFill>
                  <a:schemeClr val="tx1"/>
                </a:solidFill>
                <a:latin typeface="Times New Roman"/>
                <a:ea typeface="Times New Roman"/>
                <a:cs typeface="Times New Roman"/>
                <a:sym typeface="Times New Roman"/>
              </a:rPr>
              <a:t>Utilize GKP for a comprehensive solution whether users are building an initial set of SEO keyword lists or </a:t>
            </a:r>
            <a:r>
              <a:rPr lang="en-GB" sz="1000" b="1" dirty="0" err="1">
                <a:solidFill>
                  <a:schemeClr val="tx1"/>
                </a:solidFill>
                <a:latin typeface="Times New Roman"/>
                <a:ea typeface="Times New Roman"/>
                <a:cs typeface="Times New Roman"/>
                <a:sym typeface="Times New Roman"/>
              </a:rPr>
              <a:t>listrevising</a:t>
            </a:r>
            <a:r>
              <a:rPr lang="en-GB" sz="1000" b="1" dirty="0">
                <a:solidFill>
                  <a:schemeClr val="tx1"/>
                </a:solidFill>
                <a:latin typeface="Times New Roman"/>
                <a:ea typeface="Times New Roman"/>
                <a:cs typeface="Times New Roman"/>
                <a:sym typeface="Times New Roman"/>
              </a:rPr>
              <a:t> the high-value keyword .</a:t>
            </a:r>
            <a:endParaRPr sz="1200" b="1" dirty="0">
              <a:solidFill>
                <a:schemeClr val="tx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p:nvPr/>
        </p:nvSpPr>
        <p:spPr>
          <a:xfrm>
            <a:off x="0" y="0"/>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200" b="1">
                <a:solidFill>
                  <a:schemeClr val="dk2"/>
                </a:solidFill>
                <a:latin typeface="Times New Roman"/>
                <a:ea typeface="Times New Roman"/>
                <a:cs typeface="Times New Roman"/>
                <a:sym typeface="Times New Roman"/>
              </a:rPr>
              <a:t>Project Task 7: Implementation View</a:t>
            </a:r>
            <a:endParaRPr sz="1200" b="1">
              <a:solidFill>
                <a:schemeClr val="dk2"/>
              </a:solidFill>
              <a:latin typeface="Times New Roman"/>
              <a:ea typeface="Times New Roman"/>
              <a:cs typeface="Times New Roman"/>
              <a:sym typeface="Times New Roman"/>
            </a:endParaRPr>
          </a:p>
        </p:txBody>
      </p:sp>
      <p:pic>
        <p:nvPicPr>
          <p:cNvPr id="117" name="Google Shape;117;p16"/>
          <p:cNvPicPr preferRelativeResize="0"/>
          <p:nvPr/>
        </p:nvPicPr>
        <p:blipFill rotWithShape="1">
          <a:blip r:embed="rId3">
            <a:alphaModFix/>
          </a:blip>
          <a:srcRect l="4979" t="17976" r="4653" b="5821"/>
          <a:stretch/>
        </p:blipFill>
        <p:spPr>
          <a:xfrm>
            <a:off x="90425" y="293100"/>
            <a:ext cx="2524700" cy="1396775"/>
          </a:xfrm>
          <a:prstGeom prst="rect">
            <a:avLst/>
          </a:prstGeom>
          <a:noFill/>
          <a:ln>
            <a:noFill/>
          </a:ln>
        </p:spPr>
      </p:pic>
      <p:pic>
        <p:nvPicPr>
          <p:cNvPr id="118" name="Google Shape;118;p16"/>
          <p:cNvPicPr preferRelativeResize="0"/>
          <p:nvPr/>
        </p:nvPicPr>
        <p:blipFill>
          <a:blip r:embed="rId4">
            <a:alphaModFix/>
          </a:blip>
          <a:stretch>
            <a:fillRect/>
          </a:stretch>
        </p:blipFill>
        <p:spPr>
          <a:xfrm>
            <a:off x="90425" y="1632013"/>
            <a:ext cx="2524700" cy="1574667"/>
          </a:xfrm>
          <a:prstGeom prst="rect">
            <a:avLst/>
          </a:prstGeom>
          <a:noFill/>
          <a:ln>
            <a:noFill/>
          </a:ln>
        </p:spPr>
      </p:pic>
      <p:sp>
        <p:nvSpPr>
          <p:cNvPr id="119" name="Google Shape;119;p16"/>
          <p:cNvSpPr txBox="1"/>
          <p:nvPr/>
        </p:nvSpPr>
        <p:spPr>
          <a:xfrm>
            <a:off x="14225" y="3072625"/>
            <a:ext cx="2698200" cy="46779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800" b="1" dirty="0">
                <a:latin typeface="Times New Roman"/>
                <a:ea typeface="Times New Roman"/>
                <a:cs typeface="Times New Roman"/>
                <a:sym typeface="Times New Roman"/>
              </a:rPr>
              <a:t>Key concepts for utilising Google Keyword planning tool and its implementation in google ads</a:t>
            </a:r>
            <a:endParaRPr sz="800" b="1" dirty="0">
              <a:latin typeface="Times New Roman"/>
              <a:ea typeface="Times New Roman"/>
              <a:cs typeface="Times New Roman"/>
              <a:sym typeface="Times New Roman"/>
            </a:endParaRPr>
          </a:p>
        </p:txBody>
      </p:sp>
      <p:sp>
        <p:nvSpPr>
          <p:cNvPr id="120" name="Google Shape;120;p16"/>
          <p:cNvSpPr txBox="1"/>
          <p:nvPr/>
        </p:nvSpPr>
        <p:spPr>
          <a:xfrm>
            <a:off x="-61975" y="3422700"/>
            <a:ext cx="31482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dirty="0">
                <a:solidFill>
                  <a:schemeClr val="tx1"/>
                </a:solidFill>
                <a:latin typeface="Open Sans"/>
                <a:ea typeface="Open Sans"/>
                <a:cs typeface="Open Sans"/>
                <a:sym typeface="Open Sans"/>
              </a:rPr>
              <a:t>Tool overview in Google ads:</a:t>
            </a:r>
            <a:endParaRPr sz="800" dirty="0">
              <a:solidFill>
                <a:schemeClr val="tx1"/>
              </a:solidFill>
              <a:latin typeface="Open Sans"/>
              <a:ea typeface="Open Sans"/>
              <a:cs typeface="Open Sans"/>
              <a:sym typeface="Open Sans"/>
            </a:endParaRPr>
          </a:p>
          <a:p>
            <a:pPr marL="0" lvl="0" indent="0" algn="l" rtl="0">
              <a:spcBef>
                <a:spcPts val="0"/>
              </a:spcBef>
              <a:spcAft>
                <a:spcPts val="0"/>
              </a:spcAft>
              <a:buNone/>
            </a:pPr>
            <a:endParaRPr sz="800" dirty="0">
              <a:solidFill>
                <a:schemeClr val="tx1"/>
              </a:solidFill>
              <a:latin typeface="Open Sans"/>
              <a:ea typeface="Open Sans"/>
              <a:cs typeface="Open Sans"/>
              <a:sym typeface="Open Sans"/>
            </a:endParaRPr>
          </a:p>
          <a:p>
            <a:pPr marL="457200" lvl="0" indent="-279400" algn="l" rtl="0">
              <a:spcBef>
                <a:spcPts val="0"/>
              </a:spcBef>
              <a:spcAft>
                <a:spcPts val="0"/>
              </a:spcAft>
              <a:buClr>
                <a:srgbClr val="EEEEEE"/>
              </a:buClr>
              <a:buSzPts val="800"/>
              <a:buFont typeface="Open Sans"/>
              <a:buAutoNum type="arabicPeriod"/>
            </a:pPr>
            <a:r>
              <a:rPr lang="en-GB" sz="800" dirty="0">
                <a:solidFill>
                  <a:schemeClr val="tx1"/>
                </a:solidFill>
                <a:latin typeface="Open Sans"/>
                <a:ea typeface="Open Sans"/>
                <a:cs typeface="Open Sans"/>
                <a:sym typeface="Open Sans"/>
              </a:rPr>
              <a:t>Users will be sent to a page with many pertinent search results if they Google "purchase smartphone online.". </a:t>
            </a:r>
            <a:endParaRPr sz="800" dirty="0">
              <a:solidFill>
                <a:schemeClr val="tx1"/>
              </a:solidFill>
              <a:latin typeface="Open Sans"/>
              <a:ea typeface="Open Sans"/>
              <a:cs typeface="Open Sans"/>
              <a:sym typeface="Open Sans"/>
            </a:endParaRPr>
          </a:p>
          <a:p>
            <a:pPr marL="457200" lvl="0" indent="-279400" algn="l" rtl="0">
              <a:spcBef>
                <a:spcPts val="0"/>
              </a:spcBef>
              <a:spcAft>
                <a:spcPts val="0"/>
              </a:spcAft>
              <a:buClr>
                <a:srgbClr val="EEEEEE"/>
              </a:buClr>
              <a:buSzPts val="800"/>
              <a:buFont typeface="Open Sans"/>
              <a:buAutoNum type="arabicPeriod"/>
            </a:pPr>
            <a:r>
              <a:rPr lang="en-GB" sz="800" dirty="0">
                <a:solidFill>
                  <a:schemeClr val="tx1"/>
                </a:solidFill>
                <a:latin typeface="Open Sans"/>
                <a:ea typeface="Open Sans"/>
                <a:cs typeface="Open Sans"/>
                <a:sym typeface="Open Sans"/>
              </a:rPr>
              <a:t>The word ADS will be written on top of the search result that is shown at the top of the SERP. </a:t>
            </a:r>
            <a:endParaRPr sz="800" dirty="0">
              <a:solidFill>
                <a:schemeClr val="tx1"/>
              </a:solidFill>
              <a:latin typeface="Open Sans"/>
              <a:ea typeface="Open Sans"/>
              <a:cs typeface="Open Sans"/>
              <a:sym typeface="Open Sans"/>
            </a:endParaRPr>
          </a:p>
          <a:p>
            <a:pPr marL="457200" lvl="0" indent="-279400" algn="l" rtl="0">
              <a:spcBef>
                <a:spcPts val="0"/>
              </a:spcBef>
              <a:spcAft>
                <a:spcPts val="0"/>
              </a:spcAft>
              <a:buClr>
                <a:srgbClr val="EEEEEE"/>
              </a:buClr>
              <a:buSzPts val="800"/>
              <a:buFont typeface="Open Sans"/>
              <a:buAutoNum type="arabicPeriod"/>
            </a:pPr>
            <a:r>
              <a:rPr lang="en-GB" sz="800" dirty="0">
                <a:solidFill>
                  <a:schemeClr val="tx1"/>
                </a:solidFill>
                <a:latin typeface="Open Sans"/>
                <a:ea typeface="Open Sans"/>
                <a:cs typeface="Open Sans"/>
                <a:sym typeface="Open Sans"/>
              </a:rPr>
              <a:t>That is a Google advertisement that always appears as the top SERP result.  </a:t>
            </a:r>
            <a:endParaRPr sz="800" dirty="0">
              <a:solidFill>
                <a:schemeClr val="tx1"/>
              </a:solidFill>
              <a:latin typeface="Open Sans"/>
              <a:ea typeface="Open Sans"/>
              <a:cs typeface="Open Sans"/>
              <a:sym typeface="Open Sans"/>
            </a:endParaRPr>
          </a:p>
          <a:p>
            <a:pPr marL="457200" lvl="0" indent="-279400" algn="l" rtl="0">
              <a:spcBef>
                <a:spcPts val="0"/>
              </a:spcBef>
              <a:spcAft>
                <a:spcPts val="0"/>
              </a:spcAft>
              <a:buClr>
                <a:srgbClr val="EEEEEE"/>
              </a:buClr>
              <a:buSzPts val="800"/>
              <a:buFont typeface="Open Sans"/>
              <a:buAutoNum type="arabicPeriod"/>
            </a:pPr>
            <a:r>
              <a:rPr lang="en-GB" sz="800" dirty="0">
                <a:solidFill>
                  <a:schemeClr val="tx1"/>
                </a:solidFill>
                <a:latin typeface="Open Sans"/>
                <a:ea typeface="Open Sans"/>
                <a:cs typeface="Open Sans"/>
                <a:sym typeface="Open Sans"/>
              </a:rPr>
              <a:t>We look at the many elements that go into selecting high-quality Google Ads to make users’ Google Ads appear first in the SERPs[1].</a:t>
            </a:r>
            <a:endParaRPr sz="1000" dirty="0">
              <a:solidFill>
                <a:schemeClr val="tx1"/>
              </a:solidFill>
            </a:endParaRPr>
          </a:p>
        </p:txBody>
      </p:sp>
      <p:sp>
        <p:nvSpPr>
          <p:cNvPr id="121" name="Google Shape;121;p16"/>
          <p:cNvSpPr txBox="1"/>
          <p:nvPr/>
        </p:nvSpPr>
        <p:spPr>
          <a:xfrm>
            <a:off x="2925650" y="293100"/>
            <a:ext cx="19203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tx1"/>
                </a:solidFill>
                <a:latin typeface="Times New Roman"/>
                <a:ea typeface="Times New Roman"/>
                <a:cs typeface="Times New Roman"/>
                <a:sym typeface="Times New Roman"/>
              </a:rPr>
              <a:t>Implementation Layers:</a:t>
            </a:r>
            <a:endParaRPr sz="800" b="1">
              <a:solidFill>
                <a:schemeClr val="tx1"/>
              </a:solidFill>
              <a:latin typeface="Times New Roman"/>
              <a:ea typeface="Times New Roman"/>
              <a:cs typeface="Times New Roman"/>
              <a:sym typeface="Times New Roman"/>
            </a:endParaRPr>
          </a:p>
          <a:p>
            <a:pPr marL="0" lvl="0" indent="0" algn="l" rtl="0">
              <a:spcBef>
                <a:spcPts val="0"/>
              </a:spcBef>
              <a:spcAft>
                <a:spcPts val="0"/>
              </a:spcAft>
              <a:buNone/>
            </a:pPr>
            <a:endParaRPr sz="800" b="1">
              <a:solidFill>
                <a:schemeClr val="tx1"/>
              </a:solidFill>
              <a:latin typeface="Times New Roman"/>
              <a:ea typeface="Times New Roman"/>
              <a:cs typeface="Times New Roman"/>
              <a:sym typeface="Times New Roman"/>
            </a:endParaRPr>
          </a:p>
          <a:p>
            <a:pPr marL="457200" lvl="0" indent="-279400" algn="l" rtl="0">
              <a:spcBef>
                <a:spcPts val="0"/>
              </a:spcBef>
              <a:spcAft>
                <a:spcPts val="0"/>
              </a:spcAft>
              <a:buSzPts val="800"/>
              <a:buFont typeface="Times New Roman"/>
              <a:buChar char="●"/>
            </a:pPr>
            <a:r>
              <a:rPr lang="en-GB" sz="800" b="1">
                <a:solidFill>
                  <a:schemeClr val="tx1"/>
                </a:solidFill>
                <a:latin typeface="Times New Roman"/>
                <a:ea typeface="Times New Roman"/>
                <a:cs typeface="Times New Roman"/>
                <a:sym typeface="Times New Roman"/>
              </a:rPr>
              <a:t>Ad Rank &amp; Quality Score.</a:t>
            </a:r>
            <a:endParaRPr sz="800" b="1">
              <a:solidFill>
                <a:schemeClr val="tx1"/>
              </a:solidFill>
              <a:latin typeface="Times New Roman"/>
              <a:ea typeface="Times New Roman"/>
              <a:cs typeface="Times New Roman"/>
              <a:sym typeface="Times New Roman"/>
            </a:endParaRPr>
          </a:p>
          <a:p>
            <a:pPr marL="457200" lvl="0" indent="-279400" algn="l" rtl="0">
              <a:spcBef>
                <a:spcPts val="0"/>
              </a:spcBef>
              <a:spcAft>
                <a:spcPts val="0"/>
              </a:spcAft>
              <a:buSzPts val="800"/>
              <a:buFont typeface="Times New Roman"/>
              <a:buChar char="●"/>
            </a:pPr>
            <a:r>
              <a:rPr lang="en-GB" sz="800" b="1">
                <a:solidFill>
                  <a:schemeClr val="tx1"/>
                </a:solidFill>
                <a:latin typeface="Times New Roman"/>
                <a:ea typeface="Times New Roman"/>
                <a:cs typeface="Times New Roman"/>
                <a:sym typeface="Times New Roman"/>
              </a:rPr>
              <a:t>Keyword Importance.</a:t>
            </a:r>
            <a:endParaRPr sz="800" b="1">
              <a:solidFill>
                <a:schemeClr val="tx1"/>
              </a:solidFill>
              <a:latin typeface="Times New Roman"/>
              <a:ea typeface="Times New Roman"/>
              <a:cs typeface="Times New Roman"/>
              <a:sym typeface="Times New Roman"/>
            </a:endParaRPr>
          </a:p>
          <a:p>
            <a:pPr marL="457200" lvl="0" indent="-279400" algn="l" rtl="0">
              <a:spcBef>
                <a:spcPts val="0"/>
              </a:spcBef>
              <a:spcAft>
                <a:spcPts val="0"/>
              </a:spcAft>
              <a:buSzPts val="800"/>
              <a:buFont typeface="Times New Roman"/>
              <a:buChar char="●"/>
            </a:pPr>
            <a:r>
              <a:rPr lang="en-GB" sz="800" b="1">
                <a:solidFill>
                  <a:schemeClr val="tx1"/>
                </a:solidFill>
                <a:latin typeface="Times New Roman"/>
                <a:ea typeface="Times New Roman"/>
                <a:cs typeface="Times New Roman"/>
                <a:sym typeface="Times New Roman"/>
              </a:rPr>
              <a:t>Manual Bidding &amp; Automated Bidding.</a:t>
            </a:r>
            <a:endParaRPr sz="800" b="1">
              <a:solidFill>
                <a:schemeClr val="tx1"/>
              </a:solidFill>
              <a:latin typeface="Times New Roman"/>
              <a:ea typeface="Times New Roman"/>
              <a:cs typeface="Times New Roman"/>
              <a:sym typeface="Times New Roman"/>
            </a:endParaRPr>
          </a:p>
          <a:p>
            <a:pPr marL="457200" lvl="0" indent="-279400" algn="l" rtl="0">
              <a:spcBef>
                <a:spcPts val="0"/>
              </a:spcBef>
              <a:spcAft>
                <a:spcPts val="0"/>
              </a:spcAft>
              <a:buSzPts val="800"/>
              <a:buFont typeface="Times New Roman"/>
              <a:buChar char="●"/>
            </a:pPr>
            <a:r>
              <a:rPr lang="en-GB" sz="800" b="1">
                <a:solidFill>
                  <a:schemeClr val="tx1"/>
                </a:solidFill>
                <a:latin typeface="Times New Roman"/>
                <a:ea typeface="Times New Roman"/>
                <a:cs typeface="Times New Roman"/>
                <a:sym typeface="Times New Roman"/>
              </a:rPr>
              <a:t>Pricing Factors</a:t>
            </a:r>
            <a:endParaRPr sz="800" b="1">
              <a:solidFill>
                <a:schemeClr val="tx1"/>
              </a:solidFill>
              <a:latin typeface="Times New Roman"/>
              <a:ea typeface="Times New Roman"/>
              <a:cs typeface="Times New Roman"/>
              <a:sym typeface="Times New Roman"/>
            </a:endParaRPr>
          </a:p>
          <a:p>
            <a:pPr marL="457200" lvl="0" indent="-279400" algn="l" rtl="0">
              <a:spcBef>
                <a:spcPts val="0"/>
              </a:spcBef>
              <a:spcAft>
                <a:spcPts val="0"/>
              </a:spcAft>
              <a:buSzPts val="800"/>
              <a:buFont typeface="Times New Roman"/>
              <a:buChar char="●"/>
            </a:pPr>
            <a:r>
              <a:rPr lang="en-GB" sz="800" b="1">
                <a:solidFill>
                  <a:schemeClr val="tx1"/>
                </a:solidFill>
                <a:latin typeface="Times New Roman"/>
                <a:ea typeface="Times New Roman"/>
                <a:cs typeface="Times New Roman"/>
                <a:sym typeface="Times New Roman"/>
              </a:rPr>
              <a:t>Location</a:t>
            </a:r>
            <a:endParaRPr sz="800" b="1">
              <a:solidFill>
                <a:schemeClr val="tx1"/>
              </a:solidFill>
              <a:latin typeface="Times New Roman"/>
              <a:ea typeface="Times New Roman"/>
              <a:cs typeface="Times New Roman"/>
              <a:sym typeface="Times New Roman"/>
            </a:endParaRPr>
          </a:p>
          <a:p>
            <a:pPr marL="457200" lvl="0" indent="-279400" algn="l" rtl="0">
              <a:spcBef>
                <a:spcPts val="0"/>
              </a:spcBef>
              <a:spcAft>
                <a:spcPts val="0"/>
              </a:spcAft>
              <a:buSzPts val="800"/>
              <a:buFont typeface="Times New Roman"/>
              <a:buChar char="●"/>
            </a:pPr>
            <a:r>
              <a:rPr lang="en-GB" sz="800" b="1">
                <a:solidFill>
                  <a:schemeClr val="tx1"/>
                </a:solidFill>
                <a:latin typeface="Times New Roman"/>
                <a:ea typeface="Times New Roman"/>
                <a:cs typeface="Times New Roman"/>
                <a:sym typeface="Times New Roman"/>
              </a:rPr>
              <a:t>Keyword Match Type</a:t>
            </a:r>
            <a:endParaRPr sz="800" b="1">
              <a:solidFill>
                <a:schemeClr val="tx1"/>
              </a:solidFill>
              <a:latin typeface="Times New Roman"/>
              <a:ea typeface="Times New Roman"/>
              <a:cs typeface="Times New Roman"/>
              <a:sym typeface="Times New Roman"/>
            </a:endParaRPr>
          </a:p>
        </p:txBody>
      </p:sp>
      <p:sp>
        <p:nvSpPr>
          <p:cNvPr id="122" name="Google Shape;122;p16"/>
          <p:cNvSpPr txBox="1"/>
          <p:nvPr/>
        </p:nvSpPr>
        <p:spPr>
          <a:xfrm>
            <a:off x="3086225" y="1689875"/>
            <a:ext cx="2267400" cy="2290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GB" sz="800" b="1">
                <a:solidFill>
                  <a:schemeClr val="tx1"/>
                </a:solidFill>
                <a:latin typeface="Times New Roman"/>
                <a:ea typeface="Times New Roman"/>
                <a:cs typeface="Times New Roman"/>
                <a:sym typeface="Times New Roman"/>
              </a:rPr>
              <a:t>In conclusion, creating successful campaigns requires an understanding of the underlying principles of AdWords. </a:t>
            </a:r>
            <a:endParaRPr sz="800" b="1">
              <a:solidFill>
                <a:schemeClr val="tx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800" b="1">
              <a:solidFill>
                <a:schemeClr val="tx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800" b="1">
                <a:solidFill>
                  <a:schemeClr val="tx1"/>
                </a:solidFill>
                <a:latin typeface="Times New Roman"/>
                <a:ea typeface="Times New Roman"/>
                <a:cs typeface="Times New Roman"/>
                <a:sym typeface="Times New Roman"/>
              </a:rPr>
              <a:t>We described the Google results page, Quality Score, the AdWords auction, and Latent Semantic Indexing (including features like Instant and the integration of Google+ into their SERPs) (LSI). </a:t>
            </a:r>
            <a:endParaRPr sz="800" b="1">
              <a:solidFill>
                <a:schemeClr val="tx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800" b="1">
              <a:solidFill>
                <a:schemeClr val="tx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800" b="1">
                <a:solidFill>
                  <a:schemeClr val="tx1"/>
                </a:solidFill>
                <a:latin typeface="Times New Roman"/>
                <a:ea typeface="Times New Roman"/>
                <a:cs typeface="Times New Roman"/>
                <a:sym typeface="Times New Roman"/>
              </a:rPr>
              <a:t>Knowing how Google's platform functions will help users skip the costly learning curve that new advertisers must go through &amp; will help their company dominate Google's results page as well. </a:t>
            </a:r>
            <a:endParaRPr sz="1000" b="1">
              <a:solidFill>
                <a:schemeClr val="tx1"/>
              </a:solidFill>
            </a:endParaRPr>
          </a:p>
        </p:txBody>
      </p:sp>
      <p:sp>
        <p:nvSpPr>
          <p:cNvPr id="123" name="Google Shape;123;p16"/>
          <p:cNvSpPr txBox="1"/>
          <p:nvPr/>
        </p:nvSpPr>
        <p:spPr>
          <a:xfrm>
            <a:off x="5353625" y="0"/>
            <a:ext cx="3790200" cy="49410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000" b="1" dirty="0">
                <a:solidFill>
                  <a:schemeClr val="tx1"/>
                </a:solidFill>
                <a:latin typeface="Times New Roman"/>
                <a:ea typeface="Times New Roman"/>
                <a:cs typeface="Times New Roman"/>
                <a:sym typeface="Times New Roman"/>
              </a:rPr>
              <a:t>Ad Rank &amp; Quality Score:</a:t>
            </a:r>
            <a:r>
              <a:rPr lang="en-GB" sz="1000" dirty="0">
                <a:solidFill>
                  <a:schemeClr val="tx1"/>
                </a:solidFill>
                <a:latin typeface="Times New Roman"/>
                <a:ea typeface="Times New Roman"/>
                <a:cs typeface="Times New Roman"/>
                <a:sym typeface="Times New Roman"/>
              </a:rPr>
              <a:t> </a:t>
            </a:r>
            <a:endParaRPr sz="1000" dirty="0">
              <a:solidFill>
                <a:schemeClr val="tx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000" dirty="0">
                <a:solidFill>
                  <a:schemeClr val="tx1"/>
                </a:solidFill>
                <a:latin typeface="Times New Roman"/>
                <a:ea typeface="Times New Roman"/>
                <a:cs typeface="Times New Roman"/>
                <a:sym typeface="Times New Roman"/>
              </a:rPr>
              <a:t>The Ad Rank value depends on two factors: Quality score of user ad states their overall ad quality ( keywords, landing pages) and the relevance of their ad. </a:t>
            </a:r>
            <a:endParaRPr sz="1000" dirty="0">
              <a:solidFill>
                <a:schemeClr val="tx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000" b="1" dirty="0">
                <a:solidFill>
                  <a:schemeClr val="tx1"/>
                </a:solidFill>
                <a:latin typeface="Times New Roman"/>
                <a:ea typeface="Times New Roman"/>
                <a:cs typeface="Times New Roman"/>
                <a:sym typeface="Times New Roman"/>
              </a:rPr>
              <a:t>User Ad’s Quality Score depends on: Relevant Landing Pages, Click-Through-Ratio Expectations &amp; How Relevant is user Ad</a:t>
            </a:r>
            <a:endParaRPr sz="1000" b="1" dirty="0">
              <a:solidFill>
                <a:schemeClr val="tx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000" b="1" dirty="0">
                <a:solidFill>
                  <a:schemeClr val="tx1"/>
                </a:solidFill>
                <a:latin typeface="Times New Roman"/>
                <a:ea typeface="Times New Roman"/>
                <a:cs typeface="Times New Roman"/>
                <a:sym typeface="Times New Roman"/>
              </a:rPr>
              <a:t>Keyword Importance: </a:t>
            </a:r>
            <a:r>
              <a:rPr lang="en-GB" sz="1000" dirty="0">
                <a:solidFill>
                  <a:schemeClr val="tx1"/>
                </a:solidFill>
                <a:latin typeface="Times New Roman"/>
                <a:ea typeface="Times New Roman"/>
                <a:cs typeface="Times New Roman"/>
                <a:sym typeface="Times New Roman"/>
              </a:rPr>
              <a:t>Keyword bidding by Google Ads.</a:t>
            </a:r>
            <a:endParaRPr sz="1000" dirty="0">
              <a:solidFill>
                <a:schemeClr val="tx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000" b="1" dirty="0">
                <a:solidFill>
                  <a:schemeClr val="tx1"/>
                </a:solidFill>
                <a:latin typeface="Times New Roman"/>
                <a:ea typeface="Times New Roman"/>
                <a:cs typeface="Times New Roman"/>
                <a:sym typeface="Times New Roman"/>
              </a:rPr>
              <a:t>Manual Bidding: </a:t>
            </a:r>
            <a:r>
              <a:rPr lang="en-GB" sz="1000" dirty="0">
                <a:solidFill>
                  <a:schemeClr val="tx1"/>
                </a:solidFill>
                <a:latin typeface="Times New Roman"/>
                <a:ea typeface="Times New Roman"/>
                <a:cs typeface="Times New Roman"/>
                <a:sym typeface="Times New Roman"/>
              </a:rPr>
              <a:t>Google Ads experts control their keyword bidding using Google Ads &amp; make judgments without the use of machine learning. The Manual Bidding Process should be used when they are on a tight budget.</a:t>
            </a:r>
            <a:endParaRPr sz="1000" dirty="0">
              <a:solidFill>
                <a:schemeClr val="tx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1000" b="1" dirty="0">
                <a:solidFill>
                  <a:schemeClr val="tx1"/>
                </a:solidFill>
                <a:latin typeface="Times New Roman"/>
                <a:ea typeface="Times New Roman"/>
                <a:cs typeface="Times New Roman"/>
                <a:sym typeface="Times New Roman"/>
              </a:rPr>
              <a:t>Smart Bidding: </a:t>
            </a:r>
            <a:r>
              <a:rPr lang="en-GB" sz="1000" dirty="0">
                <a:solidFill>
                  <a:schemeClr val="tx1"/>
                </a:solidFill>
                <a:latin typeface="Times New Roman"/>
                <a:ea typeface="Times New Roman"/>
                <a:cs typeface="Times New Roman"/>
                <a:sym typeface="Times New Roman"/>
              </a:rPr>
              <a:t>The Smart Bidding keyword </a:t>
            </a:r>
            <a:r>
              <a:rPr lang="en-GB" sz="1000" dirty="0" err="1">
                <a:solidFill>
                  <a:schemeClr val="tx1"/>
                </a:solidFill>
                <a:latin typeface="Times New Roman"/>
                <a:ea typeface="Times New Roman"/>
                <a:cs typeface="Times New Roman"/>
                <a:sym typeface="Times New Roman"/>
              </a:rPr>
              <a:t>approach,employs</a:t>
            </a:r>
            <a:r>
              <a:rPr lang="en-GB" sz="1000" dirty="0">
                <a:solidFill>
                  <a:schemeClr val="tx1"/>
                </a:solidFill>
                <a:latin typeface="Times New Roman"/>
                <a:ea typeface="Times New Roman"/>
                <a:cs typeface="Times New Roman"/>
                <a:sym typeface="Times New Roman"/>
              </a:rPr>
              <a:t> algorithms for bid optimization along with goals &amp; features of user PPC campaign.</a:t>
            </a:r>
            <a:endParaRPr sz="1000" dirty="0">
              <a:solidFill>
                <a:schemeClr val="tx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1000" b="1" dirty="0">
                <a:solidFill>
                  <a:schemeClr val="tx1"/>
                </a:solidFill>
                <a:latin typeface="Times New Roman"/>
                <a:ea typeface="Times New Roman"/>
                <a:cs typeface="Times New Roman"/>
                <a:sym typeface="Times New Roman"/>
              </a:rPr>
              <a:t>Pricing Factors:</a:t>
            </a:r>
            <a:r>
              <a:rPr lang="en-GB" sz="1000" dirty="0">
                <a:solidFill>
                  <a:schemeClr val="tx1"/>
                </a:solidFill>
                <a:latin typeface="Times New Roman"/>
                <a:ea typeface="Times New Roman"/>
                <a:cs typeface="Times New Roman"/>
                <a:sym typeface="Times New Roman"/>
              </a:rPr>
              <a:t> Everything is determined by user campaign type, goals, budget, &amp; set of targeted keywords. In order for the targeted keywords to display on their Google AD, they must bid using the auction model after choosing their campaign goals, specifying their budget, and doing so.</a:t>
            </a:r>
            <a:endParaRPr sz="1000" dirty="0">
              <a:solidFill>
                <a:schemeClr val="tx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1000" b="1" dirty="0">
                <a:solidFill>
                  <a:schemeClr val="tx1"/>
                </a:solidFill>
                <a:latin typeface="Times New Roman"/>
                <a:ea typeface="Times New Roman"/>
                <a:cs typeface="Times New Roman"/>
                <a:sym typeface="Times New Roman"/>
              </a:rPr>
              <a:t>Location: </a:t>
            </a:r>
            <a:r>
              <a:rPr lang="en-GB" sz="1000" dirty="0">
                <a:solidFill>
                  <a:schemeClr val="tx1"/>
                </a:solidFill>
                <a:latin typeface="Times New Roman"/>
                <a:ea typeface="Times New Roman"/>
                <a:cs typeface="Times New Roman"/>
                <a:sym typeface="Times New Roman"/>
              </a:rPr>
              <a:t>Users must choose a specific area for their advertisements to appear after setting up their Google AdWords account. Google will only show its advertisements in the places they choose.</a:t>
            </a:r>
            <a:endParaRPr sz="1000" dirty="0">
              <a:solidFill>
                <a:schemeClr val="tx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1000" b="1" dirty="0">
                <a:solidFill>
                  <a:schemeClr val="tx1"/>
                </a:solidFill>
                <a:latin typeface="Times New Roman"/>
                <a:ea typeface="Times New Roman"/>
                <a:cs typeface="Times New Roman"/>
                <a:sym typeface="Times New Roman"/>
              </a:rPr>
              <a:t>Keyword Match Type:</a:t>
            </a:r>
            <a:r>
              <a:rPr lang="en-GB" sz="1000" dirty="0">
                <a:solidFill>
                  <a:schemeClr val="tx1"/>
                </a:solidFill>
                <a:latin typeface="Times New Roman"/>
                <a:ea typeface="Times New Roman"/>
                <a:cs typeface="Times New Roman"/>
                <a:sym typeface="Times New Roman"/>
              </a:rPr>
              <a:t> The keyword match types users choose for their advertisements inform Google what to match them with. It informs Google whether users like their advertisements to precisely match a search query or whether they want them to be seen by anybody who enters a semi-related search query.</a:t>
            </a:r>
            <a:endParaRPr sz="1000" dirty="0">
              <a:solidFill>
                <a:schemeClr val="tx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txBox="1"/>
          <p:nvPr/>
        </p:nvSpPr>
        <p:spPr>
          <a:xfrm>
            <a:off x="0" y="0"/>
            <a:ext cx="4102500" cy="738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200" b="1" dirty="0">
                <a:solidFill>
                  <a:srgbClr val="202124"/>
                </a:solidFill>
                <a:latin typeface="Times New Roman"/>
                <a:ea typeface="Times New Roman"/>
                <a:cs typeface="Times New Roman"/>
                <a:sym typeface="Times New Roman"/>
              </a:rPr>
              <a:t>Task 8: Data View</a:t>
            </a:r>
            <a:endParaRPr sz="700" b="1" dirty="0">
              <a:solidFill>
                <a:srgbClr val="202124"/>
              </a:solidFill>
              <a:latin typeface="Times New Roman"/>
              <a:ea typeface="Times New Roman"/>
              <a:cs typeface="Times New Roman"/>
              <a:sym typeface="Times New Roman"/>
            </a:endParaRPr>
          </a:p>
          <a:p>
            <a:pPr marL="0" lvl="0" indent="0" algn="just" rtl="0">
              <a:spcBef>
                <a:spcPts val="0"/>
              </a:spcBef>
              <a:spcAft>
                <a:spcPts val="0"/>
              </a:spcAft>
              <a:buNone/>
            </a:pPr>
            <a:r>
              <a:rPr lang="en-GB" sz="1200" b="1" dirty="0">
                <a:solidFill>
                  <a:srgbClr val="202124"/>
                </a:solidFill>
                <a:latin typeface="Times New Roman"/>
                <a:ea typeface="Times New Roman"/>
                <a:cs typeface="Times New Roman"/>
                <a:sym typeface="Times New Roman"/>
              </a:rPr>
              <a:t>ER-model of data stored in a relational </a:t>
            </a:r>
            <a:endParaRPr sz="1200" b="1" dirty="0">
              <a:solidFill>
                <a:srgbClr val="202124"/>
              </a:solidFill>
              <a:latin typeface="Times New Roman"/>
              <a:ea typeface="Times New Roman"/>
              <a:cs typeface="Times New Roman"/>
              <a:sym typeface="Times New Roman"/>
            </a:endParaRPr>
          </a:p>
          <a:p>
            <a:pPr marL="0" lvl="0" indent="0" algn="just" rtl="0">
              <a:spcBef>
                <a:spcPts val="0"/>
              </a:spcBef>
              <a:spcAft>
                <a:spcPts val="0"/>
              </a:spcAft>
              <a:buNone/>
            </a:pPr>
            <a:r>
              <a:rPr lang="en-GB" sz="1200" b="1" dirty="0" err="1">
                <a:solidFill>
                  <a:srgbClr val="202124"/>
                </a:solidFill>
                <a:latin typeface="Times New Roman"/>
                <a:ea typeface="Times New Roman"/>
                <a:cs typeface="Times New Roman"/>
                <a:sym typeface="Times New Roman"/>
              </a:rPr>
              <a:t>daaataatabase</a:t>
            </a:r>
            <a:r>
              <a:rPr lang="en-GB" sz="1200" b="1" dirty="0">
                <a:solidFill>
                  <a:srgbClr val="202124"/>
                </a:solidFill>
                <a:latin typeface="Times New Roman"/>
                <a:ea typeface="Times New Roman"/>
                <a:cs typeface="Times New Roman"/>
                <a:sym typeface="Times New Roman"/>
              </a:rPr>
              <a:t>:</a:t>
            </a:r>
            <a:endParaRPr dirty="0"/>
          </a:p>
        </p:txBody>
      </p:sp>
      <p:pic>
        <p:nvPicPr>
          <p:cNvPr id="129" name="Google Shape;129;p17"/>
          <p:cNvPicPr preferRelativeResize="0"/>
          <p:nvPr/>
        </p:nvPicPr>
        <p:blipFill>
          <a:blip r:embed="rId3">
            <a:alphaModFix/>
          </a:blip>
          <a:stretch>
            <a:fillRect/>
          </a:stretch>
        </p:blipFill>
        <p:spPr>
          <a:xfrm>
            <a:off x="2770800" y="0"/>
            <a:ext cx="4102500" cy="3477272"/>
          </a:xfrm>
          <a:prstGeom prst="rect">
            <a:avLst/>
          </a:prstGeom>
          <a:noFill/>
          <a:ln>
            <a:noFill/>
          </a:ln>
        </p:spPr>
      </p:pic>
      <p:sp>
        <p:nvSpPr>
          <p:cNvPr id="130" name="Google Shape;130;p17"/>
          <p:cNvSpPr txBox="1"/>
          <p:nvPr/>
        </p:nvSpPr>
        <p:spPr>
          <a:xfrm>
            <a:off x="0" y="552975"/>
            <a:ext cx="3321600" cy="4410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GB" sz="1000" b="1" dirty="0">
                <a:solidFill>
                  <a:srgbClr val="202124"/>
                </a:solidFill>
                <a:latin typeface="Times New Roman"/>
                <a:ea typeface="Times New Roman"/>
                <a:cs typeface="Times New Roman"/>
                <a:sym typeface="Times New Roman"/>
              </a:rPr>
              <a:t>With keyword results, the Google AdWords Keyword </a:t>
            </a:r>
            <a:endParaRPr sz="1000" b="1" dirty="0">
              <a:solidFill>
                <a:srgbClr val="202124"/>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1000" b="1" dirty="0">
                <a:solidFill>
                  <a:srgbClr val="202124"/>
                </a:solidFill>
                <a:latin typeface="Times New Roman"/>
                <a:ea typeface="Times New Roman"/>
                <a:cs typeface="Times New Roman"/>
                <a:sym typeface="Times New Roman"/>
              </a:rPr>
              <a:t>Tool offers a number of statistics. </a:t>
            </a:r>
            <a:endParaRPr sz="1000" b="1" dirty="0">
              <a:solidFill>
                <a:srgbClr val="202124"/>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000" b="1" dirty="0">
              <a:solidFill>
                <a:srgbClr val="202124"/>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1000" b="1" dirty="0">
                <a:solidFill>
                  <a:srgbClr val="202124"/>
                </a:solidFill>
                <a:latin typeface="Times New Roman"/>
                <a:ea typeface="Times New Roman"/>
                <a:cs typeface="Times New Roman"/>
                <a:sym typeface="Times New Roman"/>
              </a:rPr>
              <a:t>We choose the terms that are likely to provide high-quality leads within  user budget using this data. </a:t>
            </a:r>
            <a:endParaRPr sz="1000" b="1" dirty="0">
              <a:solidFill>
                <a:srgbClr val="202124"/>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000" b="1" dirty="0">
              <a:solidFill>
                <a:srgbClr val="202124"/>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1000" b="1" dirty="0">
                <a:solidFill>
                  <a:srgbClr val="202124"/>
                </a:solidFill>
                <a:latin typeface="Times New Roman"/>
                <a:ea typeface="Times New Roman"/>
                <a:cs typeface="Times New Roman"/>
                <a:sym typeface="Times New Roman"/>
              </a:rPr>
              <a:t>Here is each category of statistics[2]:</a:t>
            </a:r>
            <a:endParaRPr sz="1000" b="1" dirty="0">
              <a:solidFill>
                <a:srgbClr val="202124"/>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1000" b="1" dirty="0">
                <a:solidFill>
                  <a:srgbClr val="202124"/>
                </a:solidFill>
                <a:latin typeface="Times New Roman"/>
                <a:ea typeface="Times New Roman"/>
                <a:cs typeface="Times New Roman"/>
                <a:sym typeface="Times New Roman"/>
              </a:rPr>
              <a:t>Projected Ad Position</a:t>
            </a:r>
            <a:endParaRPr sz="1000" b="1" dirty="0">
              <a:solidFill>
                <a:srgbClr val="202124"/>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1000" b="1" dirty="0">
                <a:solidFill>
                  <a:srgbClr val="202124"/>
                </a:solidFill>
                <a:latin typeface="Times New Roman"/>
                <a:ea typeface="Times New Roman"/>
                <a:cs typeface="Times New Roman"/>
                <a:sym typeface="Times New Roman"/>
              </a:rPr>
              <a:t>Estimated Average CPC</a:t>
            </a:r>
            <a:endParaRPr sz="1000" b="1" dirty="0">
              <a:solidFill>
                <a:srgbClr val="202124"/>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1000" b="1" dirty="0">
                <a:solidFill>
                  <a:srgbClr val="202124"/>
                </a:solidFill>
                <a:latin typeface="Times New Roman"/>
                <a:ea typeface="Times New Roman"/>
                <a:cs typeface="Times New Roman"/>
                <a:sym typeface="Times New Roman"/>
              </a:rPr>
              <a:t>Competition from Advertisers</a:t>
            </a:r>
            <a:endParaRPr sz="1000" b="1" dirty="0">
              <a:solidFill>
                <a:srgbClr val="202124"/>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1000" b="1" dirty="0">
                <a:solidFill>
                  <a:srgbClr val="202124"/>
                </a:solidFill>
                <a:latin typeface="Times New Roman"/>
                <a:ea typeface="Times New Roman"/>
                <a:cs typeface="Times New Roman"/>
                <a:sym typeface="Times New Roman"/>
              </a:rPr>
              <a:t>Local Search Volume [Last Available Month]</a:t>
            </a:r>
            <a:endParaRPr sz="1000" b="1" dirty="0">
              <a:solidFill>
                <a:srgbClr val="202124"/>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1000" b="1" dirty="0">
                <a:solidFill>
                  <a:srgbClr val="202124"/>
                </a:solidFill>
                <a:latin typeface="Times New Roman"/>
                <a:ea typeface="Times New Roman"/>
                <a:cs typeface="Times New Roman"/>
                <a:sym typeface="Times New Roman"/>
              </a:rPr>
              <a:t>Global Monthly Search Volume</a:t>
            </a:r>
            <a:endParaRPr sz="1000" b="1" dirty="0">
              <a:solidFill>
                <a:srgbClr val="202124"/>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1000" b="1" dirty="0">
                <a:solidFill>
                  <a:srgbClr val="202124"/>
                </a:solidFill>
                <a:latin typeface="Times New Roman"/>
                <a:ea typeface="Times New Roman"/>
                <a:cs typeface="Times New Roman"/>
                <a:sym typeface="Times New Roman"/>
              </a:rPr>
              <a:t>Search Volume Trends</a:t>
            </a:r>
            <a:endParaRPr sz="1000" b="1" dirty="0">
              <a:solidFill>
                <a:srgbClr val="202124"/>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1000" b="1" dirty="0">
                <a:solidFill>
                  <a:srgbClr val="202124"/>
                </a:solidFill>
                <a:latin typeface="Times New Roman"/>
                <a:ea typeface="Times New Roman"/>
                <a:cs typeface="Times New Roman"/>
                <a:sym typeface="Times New Roman"/>
              </a:rPr>
              <a:t>Highest Volume Occurred In a number of month</a:t>
            </a:r>
            <a:endParaRPr sz="1000" b="1" dirty="0">
              <a:solidFill>
                <a:srgbClr val="202124"/>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000" b="1" dirty="0">
              <a:solidFill>
                <a:srgbClr val="202124"/>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1000" b="1" dirty="0">
                <a:solidFill>
                  <a:srgbClr val="202124"/>
                </a:solidFill>
                <a:latin typeface="Times New Roman"/>
                <a:ea typeface="Times New Roman"/>
                <a:cs typeface="Times New Roman"/>
                <a:sym typeface="Times New Roman"/>
              </a:rPr>
              <a:t>Functionality: Logically, there are 2 types </a:t>
            </a:r>
            <a:endParaRPr sz="1000" b="1" dirty="0">
              <a:solidFill>
                <a:srgbClr val="202124"/>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1000" b="1" dirty="0">
                <a:solidFill>
                  <a:srgbClr val="202124"/>
                </a:solidFill>
                <a:latin typeface="Times New Roman"/>
                <a:ea typeface="Times New Roman"/>
                <a:cs typeface="Times New Roman"/>
                <a:sym typeface="Times New Roman"/>
              </a:rPr>
              <a:t>of AdWords API web services[2].</a:t>
            </a:r>
            <a:endParaRPr sz="1000" b="1" dirty="0">
              <a:solidFill>
                <a:srgbClr val="202124"/>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000" b="1" dirty="0">
              <a:solidFill>
                <a:srgbClr val="202124"/>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1000" b="1" dirty="0">
                <a:solidFill>
                  <a:srgbClr val="202124"/>
                </a:solidFill>
                <a:latin typeface="Times New Roman"/>
                <a:ea typeface="Times New Roman"/>
                <a:cs typeface="Times New Roman"/>
                <a:sym typeface="Times New Roman"/>
              </a:rPr>
              <a:t>• Campaign Data Services: Uses these online services to manage campaigns, ad groups, criteria, and other </a:t>
            </a:r>
            <a:endParaRPr sz="1000" b="1" dirty="0">
              <a:solidFill>
                <a:srgbClr val="202124"/>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000" b="1" dirty="0">
              <a:solidFill>
                <a:srgbClr val="202124"/>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1000" b="1" dirty="0">
                <a:solidFill>
                  <a:srgbClr val="202124"/>
                </a:solidFill>
                <a:latin typeface="Times New Roman"/>
                <a:ea typeface="Times New Roman"/>
                <a:cs typeface="Times New Roman"/>
                <a:sym typeface="Times New Roman"/>
              </a:rPr>
              <a:t>• Utility Services: Manages user AdWords accounts and help adjust their advertisements wisely by using these online services</a:t>
            </a:r>
            <a:endParaRPr sz="1000" b="1" dirty="0">
              <a:solidFill>
                <a:srgbClr val="202124"/>
              </a:solidFill>
              <a:latin typeface="Times New Roman"/>
              <a:ea typeface="Times New Roman"/>
              <a:cs typeface="Times New Roman"/>
              <a:sym typeface="Times New Roman"/>
            </a:endParaRPr>
          </a:p>
        </p:txBody>
      </p:sp>
      <p:sp>
        <p:nvSpPr>
          <p:cNvPr id="131" name="Google Shape;131;p17"/>
          <p:cNvSpPr txBox="1"/>
          <p:nvPr/>
        </p:nvSpPr>
        <p:spPr>
          <a:xfrm>
            <a:off x="3705800" y="2863000"/>
            <a:ext cx="2825700" cy="2185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000" b="1" dirty="0">
                <a:latin typeface="Times New Roman"/>
                <a:ea typeface="Times New Roman"/>
                <a:cs typeface="Times New Roman"/>
                <a:sym typeface="Times New Roman"/>
              </a:rPr>
              <a:t>Inventory-based Ad Management:</a:t>
            </a:r>
            <a:endParaRPr sz="1000" b="1" dirty="0">
              <a:latin typeface="Times New Roman"/>
              <a:ea typeface="Times New Roman"/>
              <a:cs typeface="Times New Roman"/>
              <a:sym typeface="Times New Roman"/>
            </a:endParaRPr>
          </a:p>
          <a:p>
            <a:pPr marL="0" lvl="0" indent="0" algn="just" rtl="0">
              <a:spcBef>
                <a:spcPts val="0"/>
              </a:spcBef>
              <a:spcAft>
                <a:spcPts val="0"/>
              </a:spcAft>
              <a:buNone/>
            </a:pPr>
            <a:endParaRPr sz="1000" b="1" dirty="0">
              <a:latin typeface="Times New Roman"/>
              <a:ea typeface="Times New Roman"/>
              <a:cs typeface="Times New Roman"/>
              <a:sym typeface="Times New Roman"/>
            </a:endParaRPr>
          </a:p>
          <a:p>
            <a:pPr marL="0" lvl="0" indent="0" algn="just" rtl="0">
              <a:spcBef>
                <a:spcPts val="0"/>
              </a:spcBef>
              <a:spcAft>
                <a:spcPts val="0"/>
              </a:spcAft>
              <a:buNone/>
            </a:pPr>
            <a:r>
              <a:rPr lang="en-GB" sz="1000" b="1" dirty="0">
                <a:latin typeface="Times New Roman"/>
                <a:ea typeface="Times New Roman"/>
                <a:cs typeface="Times New Roman"/>
                <a:sym typeface="Times New Roman"/>
              </a:rPr>
              <a:t>Users that promote many items online need to regularly carry out the ad management chores regularly to keep their advertising approach by their sales and marketing plan. </a:t>
            </a:r>
            <a:endParaRPr sz="1000" b="1" dirty="0">
              <a:latin typeface="Times New Roman"/>
              <a:ea typeface="Times New Roman"/>
              <a:cs typeface="Times New Roman"/>
              <a:sym typeface="Times New Roman"/>
            </a:endParaRPr>
          </a:p>
          <a:p>
            <a:pPr marL="0" lvl="0" indent="0" algn="just" rtl="0">
              <a:spcBef>
                <a:spcPts val="0"/>
              </a:spcBef>
              <a:spcAft>
                <a:spcPts val="0"/>
              </a:spcAft>
              <a:buNone/>
            </a:pPr>
            <a:endParaRPr sz="1000" b="1" dirty="0">
              <a:latin typeface="Times New Roman"/>
              <a:ea typeface="Times New Roman"/>
              <a:cs typeface="Times New Roman"/>
              <a:sym typeface="Times New Roman"/>
            </a:endParaRPr>
          </a:p>
          <a:p>
            <a:pPr marL="0" lvl="0" indent="0" algn="just" rtl="0">
              <a:spcBef>
                <a:spcPts val="0"/>
              </a:spcBef>
              <a:spcAft>
                <a:spcPts val="0"/>
              </a:spcAft>
              <a:buNone/>
            </a:pPr>
            <a:r>
              <a:rPr lang="en-GB" sz="1000" b="1" dirty="0">
                <a:latin typeface="Times New Roman"/>
                <a:ea typeface="Times New Roman"/>
                <a:cs typeface="Times New Roman"/>
                <a:sym typeface="Times New Roman"/>
              </a:rPr>
              <a:t>Some of these procedures typically take a long time to do manually. </a:t>
            </a:r>
            <a:endParaRPr sz="1000" b="1" dirty="0">
              <a:latin typeface="Times New Roman"/>
              <a:ea typeface="Times New Roman"/>
              <a:cs typeface="Times New Roman"/>
              <a:sym typeface="Times New Roman"/>
            </a:endParaRPr>
          </a:p>
          <a:p>
            <a:pPr marL="0" lvl="0" indent="0" algn="just" rtl="0">
              <a:spcBef>
                <a:spcPts val="0"/>
              </a:spcBef>
              <a:spcAft>
                <a:spcPts val="0"/>
              </a:spcAft>
              <a:buNone/>
            </a:pPr>
            <a:endParaRPr sz="1000" b="1" dirty="0">
              <a:latin typeface="Times New Roman"/>
              <a:ea typeface="Times New Roman"/>
              <a:cs typeface="Times New Roman"/>
              <a:sym typeface="Times New Roman"/>
            </a:endParaRPr>
          </a:p>
          <a:p>
            <a:pPr marL="0" lvl="0" indent="0" algn="just" rtl="0">
              <a:spcBef>
                <a:spcPts val="0"/>
              </a:spcBef>
              <a:spcAft>
                <a:spcPts val="0"/>
              </a:spcAft>
              <a:buNone/>
            </a:pPr>
            <a:r>
              <a:rPr lang="en-GB" sz="1000" b="1" dirty="0">
                <a:latin typeface="Times New Roman"/>
                <a:ea typeface="Times New Roman"/>
                <a:cs typeface="Times New Roman"/>
                <a:sym typeface="Times New Roman"/>
              </a:rPr>
              <a:t>Users can automate some of these operations with the use of the inventory-based ad management script[3]. </a:t>
            </a:r>
            <a:endParaRPr sz="1000" b="1" dirty="0">
              <a:latin typeface="Times New Roman"/>
              <a:ea typeface="Times New Roman"/>
              <a:cs typeface="Times New Roman"/>
              <a:sym typeface="Times New Roman"/>
            </a:endParaRPr>
          </a:p>
        </p:txBody>
      </p:sp>
      <p:sp>
        <p:nvSpPr>
          <p:cNvPr id="132" name="Google Shape;132;p17"/>
          <p:cNvSpPr txBox="1"/>
          <p:nvPr/>
        </p:nvSpPr>
        <p:spPr>
          <a:xfrm>
            <a:off x="6941525" y="0"/>
            <a:ext cx="2202600" cy="923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200" b="1" dirty="0">
                <a:latin typeface="Times New Roman"/>
                <a:ea typeface="Times New Roman"/>
                <a:cs typeface="Times New Roman"/>
                <a:sym typeface="Times New Roman"/>
              </a:rPr>
              <a:t>How it works</a:t>
            </a:r>
            <a:endParaRPr sz="1200" b="1" dirty="0">
              <a:latin typeface="Times New Roman"/>
              <a:ea typeface="Times New Roman"/>
              <a:cs typeface="Times New Roman"/>
              <a:sym typeface="Times New Roman"/>
            </a:endParaRPr>
          </a:p>
          <a:p>
            <a:pPr marL="0" lvl="0" indent="0" algn="just" rtl="0">
              <a:spcBef>
                <a:spcPts val="0"/>
              </a:spcBef>
              <a:spcAft>
                <a:spcPts val="0"/>
              </a:spcAft>
              <a:buNone/>
            </a:pPr>
            <a:r>
              <a:rPr lang="en-GB" sz="1200" dirty="0">
                <a:latin typeface="Times New Roman"/>
                <a:ea typeface="Times New Roman"/>
                <a:cs typeface="Times New Roman"/>
                <a:sym typeface="Times New Roman"/>
              </a:rPr>
              <a:t>The key interactions between the script and the various components:</a:t>
            </a:r>
            <a:endParaRPr sz="1200" dirty="0">
              <a:latin typeface="Times New Roman"/>
              <a:ea typeface="Times New Roman"/>
              <a:cs typeface="Times New Roman"/>
              <a:sym typeface="Times New Roman"/>
            </a:endParaRPr>
          </a:p>
        </p:txBody>
      </p:sp>
      <p:pic>
        <p:nvPicPr>
          <p:cNvPr id="133" name="Google Shape;133;p17"/>
          <p:cNvPicPr preferRelativeResize="0"/>
          <p:nvPr/>
        </p:nvPicPr>
        <p:blipFill>
          <a:blip r:embed="rId4">
            <a:alphaModFix/>
          </a:blip>
          <a:stretch>
            <a:fillRect/>
          </a:stretch>
        </p:blipFill>
        <p:spPr>
          <a:xfrm>
            <a:off x="6857524" y="834225"/>
            <a:ext cx="2202476" cy="1531100"/>
          </a:xfrm>
          <a:prstGeom prst="rect">
            <a:avLst/>
          </a:prstGeom>
          <a:noFill/>
          <a:ln>
            <a:noFill/>
          </a:ln>
        </p:spPr>
      </p:pic>
      <p:sp>
        <p:nvSpPr>
          <p:cNvPr id="134" name="Google Shape;134;p17"/>
          <p:cNvSpPr txBox="1"/>
          <p:nvPr/>
        </p:nvSpPr>
        <p:spPr>
          <a:xfrm>
            <a:off x="6531500" y="2517725"/>
            <a:ext cx="2612400" cy="2678100"/>
          </a:xfrm>
          <a:prstGeom prst="rect">
            <a:avLst/>
          </a:prstGeom>
          <a:noFill/>
          <a:ln>
            <a:noFill/>
          </a:ln>
        </p:spPr>
        <p:txBody>
          <a:bodyPr spcFirstLastPara="1" wrap="square" lIns="91425" tIns="91425" rIns="91425" bIns="91425" anchor="t" anchorCtr="0">
            <a:spAutoFit/>
          </a:bodyPr>
          <a:lstStyle/>
          <a:p>
            <a:pPr marL="457200" lvl="0" indent="-285750" algn="just" rtl="0">
              <a:spcBef>
                <a:spcPts val="0"/>
              </a:spcBef>
              <a:spcAft>
                <a:spcPts val="0"/>
              </a:spcAft>
              <a:buClr>
                <a:srgbClr val="202124"/>
              </a:buClr>
              <a:buSzPts val="900"/>
              <a:buFont typeface="Times New Roman"/>
              <a:buChar char="●"/>
            </a:pPr>
            <a:r>
              <a:rPr lang="en-GB" sz="900" b="1" dirty="0">
                <a:solidFill>
                  <a:srgbClr val="202124"/>
                </a:solidFill>
                <a:latin typeface="Times New Roman"/>
                <a:ea typeface="Times New Roman"/>
                <a:cs typeface="Times New Roman"/>
                <a:sym typeface="Times New Roman"/>
              </a:rPr>
              <a:t>The script begins by extracting statistics from Google Ads reports &amp; inventory info  from the database. </a:t>
            </a:r>
            <a:endParaRPr sz="900" b="1" dirty="0">
              <a:solidFill>
                <a:srgbClr val="202124"/>
              </a:solidFill>
              <a:latin typeface="Times New Roman"/>
              <a:ea typeface="Times New Roman"/>
              <a:cs typeface="Times New Roman"/>
              <a:sym typeface="Times New Roman"/>
            </a:endParaRPr>
          </a:p>
          <a:p>
            <a:pPr marL="457200" lvl="0" indent="-285750" algn="just" rtl="0">
              <a:spcBef>
                <a:spcPts val="0"/>
              </a:spcBef>
              <a:spcAft>
                <a:spcPts val="0"/>
              </a:spcAft>
              <a:buClr>
                <a:srgbClr val="202124"/>
              </a:buClr>
              <a:buSzPts val="900"/>
              <a:buFont typeface="Times New Roman"/>
              <a:buChar char="●"/>
            </a:pPr>
            <a:r>
              <a:rPr lang="en-GB" sz="900" b="1" dirty="0">
                <a:solidFill>
                  <a:srgbClr val="202124"/>
                </a:solidFill>
                <a:latin typeface="Times New Roman"/>
                <a:ea typeface="Times New Roman"/>
                <a:cs typeface="Times New Roman"/>
                <a:sym typeface="Times New Roman"/>
              </a:rPr>
              <a:t>Then uploads these numbers to the spreadsheet to check for any product codes that match. </a:t>
            </a:r>
            <a:endParaRPr sz="900" b="1" dirty="0">
              <a:solidFill>
                <a:srgbClr val="202124"/>
              </a:solidFill>
              <a:latin typeface="Times New Roman"/>
              <a:ea typeface="Times New Roman"/>
              <a:cs typeface="Times New Roman"/>
              <a:sym typeface="Times New Roman"/>
            </a:endParaRPr>
          </a:p>
          <a:p>
            <a:pPr marL="457200" lvl="0" indent="-285750" algn="just" rtl="0">
              <a:spcBef>
                <a:spcPts val="0"/>
              </a:spcBef>
              <a:spcAft>
                <a:spcPts val="0"/>
              </a:spcAft>
              <a:buClr>
                <a:srgbClr val="202124"/>
              </a:buClr>
              <a:buSzPts val="900"/>
              <a:buFont typeface="Times New Roman"/>
              <a:buChar char="●"/>
            </a:pPr>
            <a:r>
              <a:rPr lang="en-GB" sz="900" b="1" dirty="0">
                <a:solidFill>
                  <a:srgbClr val="202124"/>
                </a:solidFill>
                <a:latin typeface="Times New Roman"/>
                <a:ea typeface="Times New Roman"/>
                <a:cs typeface="Times New Roman"/>
                <a:sym typeface="Times New Roman"/>
              </a:rPr>
              <a:t>The calculations in the spreadsheet are edited  as a result, &amp; the product rules are revised. </a:t>
            </a:r>
            <a:endParaRPr sz="900" b="1" dirty="0">
              <a:solidFill>
                <a:srgbClr val="202124"/>
              </a:solidFill>
              <a:latin typeface="Times New Roman"/>
              <a:ea typeface="Times New Roman"/>
              <a:cs typeface="Times New Roman"/>
              <a:sym typeface="Times New Roman"/>
            </a:endParaRPr>
          </a:p>
          <a:p>
            <a:pPr marL="457200" lvl="0" indent="-285750" algn="just" rtl="0">
              <a:spcBef>
                <a:spcPts val="0"/>
              </a:spcBef>
              <a:spcAft>
                <a:spcPts val="0"/>
              </a:spcAft>
              <a:buClr>
                <a:srgbClr val="202124"/>
              </a:buClr>
              <a:buSzPts val="900"/>
              <a:buFont typeface="Times New Roman"/>
              <a:buChar char="●"/>
            </a:pPr>
            <a:r>
              <a:rPr lang="en-GB" sz="900" b="1" dirty="0">
                <a:solidFill>
                  <a:srgbClr val="202124"/>
                </a:solidFill>
                <a:latin typeface="Times New Roman"/>
                <a:ea typeface="Times New Roman"/>
                <a:cs typeface="Times New Roman"/>
                <a:sym typeface="Times New Roman"/>
              </a:rPr>
              <a:t>The script then adjusts the advertising &amp; bids by the revised product regulations after downloading them from the spreadsheet. </a:t>
            </a:r>
            <a:endParaRPr sz="900" b="1" dirty="0">
              <a:solidFill>
                <a:srgbClr val="202124"/>
              </a:solidFill>
              <a:latin typeface="Times New Roman"/>
              <a:ea typeface="Times New Roman"/>
              <a:cs typeface="Times New Roman"/>
              <a:sym typeface="Times New Roman"/>
            </a:endParaRPr>
          </a:p>
          <a:p>
            <a:pPr marL="457200" lvl="0" indent="-285750" algn="just" rtl="0">
              <a:spcBef>
                <a:spcPts val="0"/>
              </a:spcBef>
              <a:spcAft>
                <a:spcPts val="0"/>
              </a:spcAft>
              <a:buClr>
                <a:srgbClr val="202124"/>
              </a:buClr>
              <a:buSzPts val="900"/>
              <a:buFont typeface="Times New Roman"/>
              <a:buChar char="●"/>
            </a:pPr>
            <a:r>
              <a:rPr lang="en-GB" sz="900" b="1" dirty="0">
                <a:solidFill>
                  <a:srgbClr val="202124"/>
                </a:solidFill>
                <a:latin typeface="Times New Roman"/>
                <a:ea typeface="Times New Roman"/>
                <a:cs typeface="Times New Roman"/>
                <a:sym typeface="Times New Roman"/>
              </a:rPr>
              <a:t>Thus, the advertisements are delivered with the most recent values, the ad customizer feed is updated with the most recent placeholder values from the database and spreadsheet. </a:t>
            </a:r>
            <a:endParaRPr sz="900" b="1"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8"/>
          <p:cNvSpPr txBox="1"/>
          <p:nvPr/>
        </p:nvSpPr>
        <p:spPr>
          <a:xfrm>
            <a:off x="0" y="0"/>
            <a:ext cx="3036600" cy="2401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200" b="1" dirty="0">
                <a:solidFill>
                  <a:srgbClr val="741B47"/>
                </a:solidFill>
                <a:latin typeface="Times New Roman"/>
                <a:ea typeface="Times New Roman"/>
                <a:cs typeface="Times New Roman"/>
                <a:sym typeface="Times New Roman"/>
              </a:rPr>
              <a:t>Data View: Accessing the database to retrieve stock information.</a:t>
            </a:r>
            <a:endParaRPr sz="1200" b="1" dirty="0">
              <a:solidFill>
                <a:srgbClr val="741B47"/>
              </a:solidFill>
              <a:latin typeface="Times New Roman"/>
              <a:ea typeface="Times New Roman"/>
              <a:cs typeface="Times New Roman"/>
              <a:sym typeface="Times New Roman"/>
            </a:endParaRPr>
          </a:p>
          <a:p>
            <a:pPr marL="0" lvl="0" indent="0" algn="just" rtl="0">
              <a:spcBef>
                <a:spcPts val="0"/>
              </a:spcBef>
              <a:spcAft>
                <a:spcPts val="0"/>
              </a:spcAft>
              <a:buNone/>
            </a:pPr>
            <a:endParaRPr sz="1200" b="1" dirty="0">
              <a:solidFill>
                <a:srgbClr val="741B47"/>
              </a:solidFill>
              <a:latin typeface="Times New Roman"/>
              <a:ea typeface="Times New Roman"/>
              <a:cs typeface="Times New Roman"/>
              <a:sym typeface="Times New Roman"/>
            </a:endParaRPr>
          </a:p>
          <a:p>
            <a:pPr marL="0" lvl="0" indent="0" algn="just" rtl="0">
              <a:spcBef>
                <a:spcPts val="0"/>
              </a:spcBef>
              <a:spcAft>
                <a:spcPts val="0"/>
              </a:spcAft>
              <a:buNone/>
            </a:pPr>
            <a:r>
              <a:rPr lang="en-GB" sz="1200" dirty="0">
                <a:solidFill>
                  <a:srgbClr val="741B47"/>
                </a:solidFill>
                <a:latin typeface="Times New Roman"/>
                <a:ea typeface="Times New Roman"/>
                <a:cs typeface="Times New Roman"/>
                <a:sym typeface="Times New Roman"/>
              </a:rPr>
              <a:t>By connecting to a SQL database on a user server or a Google Cloud SQL database, the inventory-based ad management script gets the inventory data for your items. </a:t>
            </a:r>
            <a:endParaRPr sz="1200" dirty="0">
              <a:solidFill>
                <a:srgbClr val="741B47"/>
              </a:solidFill>
              <a:latin typeface="Times New Roman"/>
              <a:ea typeface="Times New Roman"/>
              <a:cs typeface="Times New Roman"/>
              <a:sym typeface="Times New Roman"/>
            </a:endParaRPr>
          </a:p>
          <a:p>
            <a:pPr marL="0" lvl="0" indent="0" algn="just" rtl="0">
              <a:spcBef>
                <a:spcPts val="0"/>
              </a:spcBef>
              <a:spcAft>
                <a:spcPts val="0"/>
              </a:spcAft>
              <a:buNone/>
            </a:pPr>
            <a:endParaRPr sz="1200" dirty="0">
              <a:solidFill>
                <a:srgbClr val="741B47"/>
              </a:solidFill>
              <a:latin typeface="Times New Roman"/>
              <a:ea typeface="Times New Roman"/>
              <a:cs typeface="Times New Roman"/>
              <a:sym typeface="Times New Roman"/>
            </a:endParaRPr>
          </a:p>
          <a:p>
            <a:pPr marL="0" lvl="0" indent="0" algn="just" rtl="0">
              <a:spcBef>
                <a:spcPts val="0"/>
              </a:spcBef>
              <a:spcAft>
                <a:spcPts val="0"/>
              </a:spcAft>
              <a:buNone/>
            </a:pPr>
            <a:r>
              <a:rPr lang="en-GB" sz="1200" dirty="0">
                <a:solidFill>
                  <a:srgbClr val="741B47"/>
                </a:solidFill>
                <a:latin typeface="Times New Roman"/>
                <a:ea typeface="Times New Roman"/>
                <a:cs typeface="Times New Roman"/>
                <a:sym typeface="Times New Roman"/>
              </a:rPr>
              <a:t>After then, this information is kept in a Google Spreadsheet. Data from the database and rows in the Google spreadsheet are matched using the product code.</a:t>
            </a:r>
            <a:endParaRPr sz="1200" dirty="0">
              <a:solidFill>
                <a:srgbClr val="741B47"/>
              </a:solidFill>
              <a:latin typeface="Times New Roman"/>
              <a:ea typeface="Times New Roman"/>
              <a:cs typeface="Times New Roman"/>
              <a:sym typeface="Times New Roman"/>
            </a:endParaRPr>
          </a:p>
        </p:txBody>
      </p:sp>
      <p:sp>
        <p:nvSpPr>
          <p:cNvPr id="140" name="Google Shape;140;p18"/>
          <p:cNvSpPr txBox="1"/>
          <p:nvPr/>
        </p:nvSpPr>
        <p:spPr>
          <a:xfrm>
            <a:off x="18300" y="2457675"/>
            <a:ext cx="3000000" cy="2216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200" b="1" dirty="0">
                <a:solidFill>
                  <a:srgbClr val="A61C00"/>
                </a:solidFill>
                <a:latin typeface="Times New Roman"/>
                <a:ea typeface="Times New Roman"/>
                <a:cs typeface="Times New Roman"/>
                <a:sym typeface="Times New Roman"/>
              </a:rPr>
              <a:t>Data View: Script capabilities</a:t>
            </a:r>
            <a:endParaRPr sz="1200" b="1" dirty="0">
              <a:solidFill>
                <a:srgbClr val="A61C00"/>
              </a:solidFill>
              <a:latin typeface="Times New Roman"/>
              <a:ea typeface="Times New Roman"/>
              <a:cs typeface="Times New Roman"/>
              <a:sym typeface="Times New Roman"/>
            </a:endParaRPr>
          </a:p>
          <a:p>
            <a:pPr marL="0" lvl="0" indent="0" algn="just" rtl="0">
              <a:spcBef>
                <a:spcPts val="0"/>
              </a:spcBef>
              <a:spcAft>
                <a:spcPts val="0"/>
              </a:spcAft>
              <a:buNone/>
            </a:pPr>
            <a:r>
              <a:rPr lang="en-GB" sz="1200" dirty="0">
                <a:solidFill>
                  <a:srgbClr val="A61C00"/>
                </a:solidFill>
                <a:latin typeface="Times New Roman"/>
                <a:ea typeface="Times New Roman"/>
                <a:cs typeface="Times New Roman"/>
                <a:sym typeface="Times New Roman"/>
              </a:rPr>
              <a:t>The following functions can be carried out by the inventory-based ad management script:</a:t>
            </a:r>
            <a:endParaRPr sz="1200" dirty="0">
              <a:solidFill>
                <a:srgbClr val="A61C00"/>
              </a:solidFill>
              <a:latin typeface="Times New Roman"/>
              <a:ea typeface="Times New Roman"/>
              <a:cs typeface="Times New Roman"/>
              <a:sym typeface="Times New Roman"/>
            </a:endParaRPr>
          </a:p>
          <a:p>
            <a:pPr marL="0" lvl="0" indent="0" algn="just" rtl="0">
              <a:spcBef>
                <a:spcPts val="0"/>
              </a:spcBef>
              <a:spcAft>
                <a:spcPts val="0"/>
              </a:spcAft>
              <a:buNone/>
            </a:pPr>
            <a:endParaRPr sz="1200" dirty="0">
              <a:solidFill>
                <a:srgbClr val="A61C00"/>
              </a:solidFill>
              <a:latin typeface="Times New Roman"/>
              <a:ea typeface="Times New Roman"/>
              <a:cs typeface="Times New Roman"/>
              <a:sym typeface="Times New Roman"/>
            </a:endParaRPr>
          </a:p>
          <a:p>
            <a:pPr marL="457200" lvl="0" indent="-304800" algn="just" rtl="0">
              <a:spcBef>
                <a:spcPts val="0"/>
              </a:spcBef>
              <a:spcAft>
                <a:spcPts val="0"/>
              </a:spcAft>
              <a:buClr>
                <a:srgbClr val="A61C00"/>
              </a:buClr>
              <a:buSzPts val="1200"/>
              <a:buFont typeface="Times New Roman"/>
              <a:buChar char="●"/>
            </a:pPr>
            <a:r>
              <a:rPr lang="en-GB" sz="1200" dirty="0">
                <a:solidFill>
                  <a:srgbClr val="A61C00"/>
                </a:solidFill>
                <a:latin typeface="Times New Roman"/>
                <a:ea typeface="Times New Roman"/>
                <a:cs typeface="Times New Roman"/>
                <a:sym typeface="Times New Roman"/>
              </a:rPr>
              <a:t>Get information about your inventory stock from a distant database or a Google Cloud SQL database and enter it into a Google spreadsheet.</a:t>
            </a:r>
            <a:endParaRPr sz="1200" dirty="0">
              <a:solidFill>
                <a:srgbClr val="A61C00"/>
              </a:solidFill>
              <a:latin typeface="Times New Roman"/>
              <a:ea typeface="Times New Roman"/>
              <a:cs typeface="Times New Roman"/>
              <a:sym typeface="Times New Roman"/>
            </a:endParaRPr>
          </a:p>
          <a:p>
            <a:pPr marL="0" lvl="0" indent="0" algn="just" rtl="0">
              <a:spcBef>
                <a:spcPts val="0"/>
              </a:spcBef>
              <a:spcAft>
                <a:spcPts val="0"/>
              </a:spcAft>
              <a:buNone/>
            </a:pPr>
            <a:endParaRPr sz="1200" dirty="0">
              <a:solidFill>
                <a:srgbClr val="A61C00"/>
              </a:solidFill>
              <a:latin typeface="Times New Roman"/>
              <a:ea typeface="Times New Roman"/>
              <a:cs typeface="Times New Roman"/>
              <a:sym typeface="Times New Roman"/>
            </a:endParaRPr>
          </a:p>
          <a:p>
            <a:pPr marL="457200" lvl="0" indent="-304800" algn="just" rtl="0">
              <a:spcBef>
                <a:spcPts val="0"/>
              </a:spcBef>
              <a:spcAft>
                <a:spcPts val="0"/>
              </a:spcAft>
              <a:buClr>
                <a:srgbClr val="A61C00"/>
              </a:buClr>
              <a:buSzPts val="1200"/>
              <a:buFont typeface="Times New Roman"/>
              <a:buChar char="●"/>
            </a:pPr>
            <a:r>
              <a:rPr lang="en-GB" sz="1200" dirty="0">
                <a:solidFill>
                  <a:srgbClr val="A61C00"/>
                </a:solidFill>
                <a:latin typeface="Times New Roman"/>
                <a:ea typeface="Times New Roman"/>
                <a:cs typeface="Times New Roman"/>
                <a:sym typeface="Times New Roman"/>
              </a:rPr>
              <a:t>Fill the Google spreadsheet with statistics from various product reports.</a:t>
            </a:r>
            <a:endParaRPr sz="1200" dirty="0">
              <a:solidFill>
                <a:srgbClr val="A61C00"/>
              </a:solidFill>
              <a:latin typeface="Times New Roman"/>
              <a:ea typeface="Times New Roman"/>
              <a:cs typeface="Times New Roman"/>
              <a:sym typeface="Times New Roman"/>
            </a:endParaRPr>
          </a:p>
        </p:txBody>
      </p:sp>
      <p:sp>
        <p:nvSpPr>
          <p:cNvPr id="141" name="Google Shape;141;p18"/>
          <p:cNvSpPr txBox="1"/>
          <p:nvPr/>
        </p:nvSpPr>
        <p:spPr>
          <a:xfrm>
            <a:off x="5230275" y="0"/>
            <a:ext cx="3135600" cy="7389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dirty="0">
                <a:solidFill>
                  <a:schemeClr val="dk1"/>
                </a:solidFill>
                <a:latin typeface="Times New Roman"/>
                <a:ea typeface="Times New Roman"/>
                <a:cs typeface="Times New Roman"/>
                <a:sym typeface="Times New Roman"/>
              </a:rPr>
              <a:t>Task 9_A Expected Test Case Scenario:</a:t>
            </a:r>
            <a:endParaRPr sz="12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b="1" dirty="0">
              <a:solidFill>
                <a:schemeClr val="dk1"/>
              </a:solidFill>
              <a:latin typeface="Times New Roman"/>
              <a:ea typeface="Times New Roman"/>
              <a:cs typeface="Times New Roman"/>
              <a:sym typeface="Times New Roman"/>
            </a:endParaRPr>
          </a:p>
        </p:txBody>
      </p:sp>
      <p:graphicFrame>
        <p:nvGraphicFramePr>
          <p:cNvPr id="142" name="Google Shape;142;p18"/>
          <p:cNvGraphicFramePr/>
          <p:nvPr/>
        </p:nvGraphicFramePr>
        <p:xfrm>
          <a:off x="3581925" y="255225"/>
          <a:ext cx="5179200" cy="3047040"/>
        </p:xfrm>
        <a:graphic>
          <a:graphicData uri="http://schemas.openxmlformats.org/drawingml/2006/table">
            <a:tbl>
              <a:tblPr>
                <a:noFill/>
                <a:tableStyleId>{C2222B40-EA89-48BF-ABE0-E345840A8AF6}</a:tableStyleId>
              </a:tblPr>
              <a:tblGrid>
                <a:gridCol w="701125">
                  <a:extLst>
                    <a:ext uri="{9D8B030D-6E8A-4147-A177-3AD203B41FA5}">
                      <a16:colId xmlns:a16="http://schemas.microsoft.com/office/drawing/2014/main" val="20000"/>
                    </a:ext>
                  </a:extLst>
                </a:gridCol>
                <a:gridCol w="3604800">
                  <a:extLst>
                    <a:ext uri="{9D8B030D-6E8A-4147-A177-3AD203B41FA5}">
                      <a16:colId xmlns:a16="http://schemas.microsoft.com/office/drawing/2014/main" val="20001"/>
                    </a:ext>
                  </a:extLst>
                </a:gridCol>
                <a:gridCol w="873275">
                  <a:extLst>
                    <a:ext uri="{9D8B030D-6E8A-4147-A177-3AD203B41FA5}">
                      <a16:colId xmlns:a16="http://schemas.microsoft.com/office/drawing/2014/main" val="20002"/>
                    </a:ext>
                  </a:extLst>
                </a:gridCol>
              </a:tblGrid>
              <a:tr h="622275">
                <a:tc>
                  <a:txBody>
                    <a:bodyPr/>
                    <a:lstStyle/>
                    <a:p>
                      <a:pPr marL="0" lvl="0" indent="0" algn="l" rtl="0">
                        <a:spcBef>
                          <a:spcPts val="0"/>
                        </a:spcBef>
                        <a:spcAft>
                          <a:spcPts val="0"/>
                        </a:spcAft>
                        <a:buNone/>
                      </a:pPr>
                      <a:r>
                        <a:rPr lang="en-GB" sz="1200">
                          <a:latin typeface="Times New Roman"/>
                          <a:ea typeface="Times New Roman"/>
                          <a:cs typeface="Times New Roman"/>
                          <a:sym typeface="Times New Roman"/>
                        </a:rPr>
                        <a:t>Test Scenario</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en-GB" sz="1200" dirty="0">
                          <a:latin typeface="Times New Roman"/>
                          <a:ea typeface="Times New Roman"/>
                          <a:cs typeface="Times New Roman"/>
                          <a:sym typeface="Times New Roman"/>
                        </a:rPr>
                        <a:t>Test Steps</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en-GB" sz="1200">
                          <a:latin typeface="Times New Roman"/>
                          <a:ea typeface="Times New Roman"/>
                          <a:cs typeface="Times New Roman"/>
                          <a:sym typeface="Times New Roman"/>
                        </a:rPr>
                        <a:t>Expected results</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2371400">
                <a:tc>
                  <a:txBody>
                    <a:bodyPr/>
                    <a:lstStyle/>
                    <a:p>
                      <a:pPr marL="0" lvl="0" indent="0" algn="l" rtl="0">
                        <a:spcBef>
                          <a:spcPts val="0"/>
                        </a:spcBef>
                        <a:spcAft>
                          <a:spcPts val="0"/>
                        </a:spcAft>
                        <a:buNone/>
                      </a:pPr>
                      <a:r>
                        <a:rPr lang="en-GB" sz="1200">
                          <a:latin typeface="Times New Roman"/>
                          <a:ea typeface="Times New Roman"/>
                          <a:cs typeface="Times New Roman"/>
                          <a:sym typeface="Times New Roman"/>
                        </a:rPr>
                        <a:t>Consider new keyword </a:t>
                      </a:r>
                      <a:endParaRPr sz="1200">
                        <a:latin typeface="Times New Roman"/>
                        <a:ea typeface="Times New Roman"/>
                        <a:cs typeface="Times New Roman"/>
                        <a:sym typeface="Times New Roman"/>
                      </a:endParaRPr>
                    </a:p>
                  </a:txBody>
                  <a:tcPr marL="63500" marR="63500" marT="63500" marB="63500">
                    <a:lnT w="12700" cap="flat" cmpd="sng">
                      <a:solidFill>
                        <a:srgbClr val="000000"/>
                      </a:solidFill>
                      <a:prstDash val="solid"/>
                      <a:round/>
                      <a:headEnd type="none" w="sm" len="sm"/>
                      <a:tailEnd type="none" w="sm" len="sm"/>
                    </a:lnT>
                    <a:solidFill>
                      <a:srgbClr val="D9EAD3"/>
                    </a:solidFill>
                  </a:tcPr>
                </a:tc>
                <a:tc>
                  <a:txBody>
                    <a:bodyPr/>
                    <a:lstStyle/>
                    <a:p>
                      <a:pPr marL="457200" lvl="0" indent="-304800" algn="l" rtl="0">
                        <a:spcBef>
                          <a:spcPts val="0"/>
                        </a:spcBef>
                        <a:spcAft>
                          <a:spcPts val="0"/>
                        </a:spcAft>
                        <a:buSzPts val="1200"/>
                        <a:buFont typeface="Times New Roman"/>
                        <a:buAutoNum type="arabicPeriod"/>
                      </a:pPr>
                      <a:r>
                        <a:rPr lang="en-GB" sz="1200" dirty="0">
                          <a:latin typeface="Times New Roman"/>
                          <a:ea typeface="Times New Roman"/>
                          <a:cs typeface="Times New Roman"/>
                          <a:sym typeface="Times New Roman"/>
                        </a:rPr>
                        <a:t>Under "Planning," of Google ads </a:t>
                      </a:r>
                      <a:r>
                        <a:rPr lang="en-GB" sz="1200" dirty="0" err="1">
                          <a:latin typeface="Times New Roman"/>
                          <a:ea typeface="Times New Roman"/>
                          <a:cs typeface="Times New Roman"/>
                          <a:sym typeface="Times New Roman"/>
                        </a:rPr>
                        <a:t>acc</a:t>
                      </a:r>
                      <a:r>
                        <a:rPr lang="en-GB" sz="1200" dirty="0">
                          <a:latin typeface="Times New Roman"/>
                          <a:ea typeface="Times New Roman"/>
                          <a:cs typeface="Times New Roman"/>
                          <a:sym typeface="Times New Roman"/>
                        </a:rPr>
                        <a:t> click the setting button, &amp; select Keyword Planner.</a:t>
                      </a:r>
                      <a:endParaRPr sz="1200" dirty="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AutoNum type="arabicPeriod"/>
                      </a:pPr>
                      <a:r>
                        <a:rPr lang="en-GB" sz="1200" dirty="0">
                          <a:latin typeface="Times New Roman"/>
                          <a:ea typeface="Times New Roman"/>
                          <a:cs typeface="Times New Roman"/>
                          <a:sym typeface="Times New Roman"/>
                        </a:rPr>
                        <a:t>Click Find fresh keyword ideas.</a:t>
                      </a:r>
                      <a:endParaRPr sz="1200" dirty="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AutoNum type="arabicPeriod"/>
                      </a:pPr>
                      <a:r>
                        <a:rPr lang="en-GB" sz="1200" dirty="0">
                          <a:latin typeface="Times New Roman"/>
                          <a:ea typeface="Times New Roman"/>
                          <a:cs typeface="Times New Roman"/>
                          <a:sym typeface="Times New Roman"/>
                        </a:rPr>
                        <a:t>There are three techniques to find fresh keyword suggestions:</a:t>
                      </a:r>
                      <a:endParaRPr sz="1200" dirty="0">
                        <a:latin typeface="Times New Roman"/>
                        <a:ea typeface="Times New Roman"/>
                        <a:cs typeface="Times New Roman"/>
                        <a:sym typeface="Times New Roman"/>
                      </a:endParaRPr>
                    </a:p>
                    <a:p>
                      <a:pPr marL="914400" lvl="0" indent="-304800" algn="l" rtl="0">
                        <a:spcBef>
                          <a:spcPts val="0"/>
                        </a:spcBef>
                        <a:spcAft>
                          <a:spcPts val="0"/>
                        </a:spcAft>
                        <a:buSzPts val="1200"/>
                        <a:buFont typeface="Times New Roman"/>
                        <a:buAutoNum type="alphaLcPeriod"/>
                      </a:pPr>
                      <a:r>
                        <a:rPr lang="en-GB" sz="1200" dirty="0">
                          <a:latin typeface="Times New Roman"/>
                          <a:ea typeface="Times New Roman"/>
                          <a:cs typeface="Times New Roman"/>
                          <a:sym typeface="Times New Roman"/>
                        </a:rPr>
                        <a:t>Begin with keyword</a:t>
                      </a:r>
                      <a:endParaRPr sz="1200" dirty="0">
                        <a:latin typeface="Times New Roman"/>
                        <a:ea typeface="Times New Roman"/>
                        <a:cs typeface="Times New Roman"/>
                        <a:sym typeface="Times New Roman"/>
                      </a:endParaRPr>
                    </a:p>
                    <a:p>
                      <a:pPr marL="914400" lvl="0" indent="-304800" algn="l" rtl="0">
                        <a:spcBef>
                          <a:spcPts val="0"/>
                        </a:spcBef>
                        <a:spcAft>
                          <a:spcPts val="0"/>
                        </a:spcAft>
                        <a:buSzPts val="1200"/>
                        <a:buFont typeface="Times New Roman"/>
                        <a:buAutoNum type="alphaLcPeriod"/>
                      </a:pPr>
                      <a:r>
                        <a:rPr lang="en-GB" sz="1200" dirty="0">
                          <a:latin typeface="Times New Roman"/>
                          <a:ea typeface="Times New Roman"/>
                          <a:cs typeface="Times New Roman"/>
                          <a:sym typeface="Times New Roman"/>
                        </a:rPr>
                        <a:t>Enter the user domain, &amp; Google filters terms unrelated to  user's offering.</a:t>
                      </a:r>
                      <a:endParaRPr sz="1200" dirty="0">
                        <a:latin typeface="Times New Roman"/>
                        <a:ea typeface="Times New Roman"/>
                        <a:cs typeface="Times New Roman"/>
                        <a:sym typeface="Times New Roman"/>
                      </a:endParaRPr>
                    </a:p>
                    <a:p>
                      <a:pPr marL="914400" lvl="0" indent="-304800" algn="l" rtl="0">
                        <a:spcBef>
                          <a:spcPts val="0"/>
                        </a:spcBef>
                        <a:spcAft>
                          <a:spcPts val="0"/>
                        </a:spcAft>
                        <a:buSzPts val="1200"/>
                        <a:buFont typeface="Times New Roman"/>
                        <a:buAutoNum type="alphaLcPeriod"/>
                      </a:pPr>
                      <a:r>
                        <a:rPr lang="en-GB" sz="1200" dirty="0">
                          <a:latin typeface="Times New Roman"/>
                          <a:ea typeface="Times New Roman"/>
                          <a:cs typeface="Times New Roman"/>
                          <a:sym typeface="Times New Roman"/>
                        </a:rPr>
                        <a:t>Begin with a website</a:t>
                      </a:r>
                      <a:endParaRPr sz="1200" dirty="0">
                        <a:latin typeface="Times New Roman"/>
                        <a:ea typeface="Times New Roman"/>
                        <a:cs typeface="Times New Roman"/>
                        <a:sym typeface="Times New Roman"/>
                      </a:endParaRPr>
                    </a:p>
                    <a:p>
                      <a:pPr marL="914400" lvl="0" indent="-304800" algn="l" rtl="0">
                        <a:spcBef>
                          <a:spcPts val="0"/>
                        </a:spcBef>
                        <a:spcAft>
                          <a:spcPts val="0"/>
                        </a:spcAft>
                        <a:buSzPts val="1200"/>
                        <a:buFont typeface="Times New Roman"/>
                        <a:buAutoNum type="alphaLcPeriod"/>
                      </a:pPr>
                      <a:r>
                        <a:rPr lang="en-GB" sz="1200" dirty="0">
                          <a:latin typeface="Times New Roman"/>
                          <a:ea typeface="Times New Roman"/>
                          <a:cs typeface="Times New Roman"/>
                          <a:sym typeface="Times New Roman"/>
                        </a:rPr>
                        <a:t> Preview keyword suggestions in ad groups</a:t>
                      </a:r>
                      <a:endParaRPr sz="1200" dirty="0">
                        <a:latin typeface="Times New Roman"/>
                        <a:ea typeface="Times New Roman"/>
                        <a:cs typeface="Times New Roman"/>
                        <a:sym typeface="Times New Roman"/>
                      </a:endParaRPr>
                    </a:p>
                    <a:p>
                      <a:pPr marL="0" lvl="0" indent="0" algn="l" rtl="0">
                        <a:spcBef>
                          <a:spcPts val="0"/>
                        </a:spcBef>
                        <a:spcAft>
                          <a:spcPts val="0"/>
                        </a:spcAft>
                        <a:buNone/>
                      </a:pPr>
                      <a:r>
                        <a:rPr lang="en-GB" sz="1200" dirty="0">
                          <a:latin typeface="Times New Roman"/>
                          <a:ea typeface="Times New Roman"/>
                          <a:cs typeface="Times New Roman"/>
                          <a:sym typeface="Times New Roman"/>
                        </a:rPr>
                        <a:t>     4. Select Get results by clicking it.</a:t>
                      </a:r>
                      <a:endParaRPr sz="1200" dirty="0">
                        <a:latin typeface="Times New Roman"/>
                        <a:ea typeface="Times New Roman"/>
                        <a:cs typeface="Times New Roman"/>
                        <a:sym typeface="Times New Roman"/>
                      </a:endParaRPr>
                    </a:p>
                  </a:txBody>
                  <a:tcPr marL="63500" marR="63500" marT="63500" marB="63500">
                    <a:lnT w="12700" cap="flat" cmpd="sng">
                      <a:solidFill>
                        <a:srgbClr val="000000"/>
                      </a:solidFill>
                      <a:prstDash val="solid"/>
                      <a:round/>
                      <a:headEnd type="none" w="sm" len="sm"/>
                      <a:tailEnd type="none" w="sm" len="sm"/>
                    </a:lnT>
                    <a:solidFill>
                      <a:srgbClr val="D9EAD3"/>
                    </a:solidFill>
                  </a:tcPr>
                </a:tc>
                <a:tc>
                  <a:txBody>
                    <a:bodyPr/>
                    <a:lstStyle/>
                    <a:p>
                      <a:pPr marL="0" lvl="0" indent="0" algn="l" rtl="0">
                        <a:spcBef>
                          <a:spcPts val="0"/>
                        </a:spcBef>
                        <a:spcAft>
                          <a:spcPts val="0"/>
                        </a:spcAft>
                        <a:buNone/>
                      </a:pPr>
                      <a:r>
                        <a:rPr lang="en-GB" sz="1200" dirty="0">
                          <a:latin typeface="Times New Roman"/>
                          <a:ea typeface="Times New Roman"/>
                          <a:cs typeface="Times New Roman"/>
                          <a:sym typeface="Times New Roman"/>
                        </a:rPr>
                        <a:t>Get keyword ideas for user products, services, or websites.</a:t>
                      </a:r>
                      <a:endParaRPr sz="1200" dirty="0">
                        <a:latin typeface="Times New Roman"/>
                        <a:ea typeface="Times New Roman"/>
                        <a:cs typeface="Times New Roman"/>
                        <a:sym typeface="Times New Roman"/>
                      </a:endParaRPr>
                    </a:p>
                  </a:txBody>
                  <a:tcPr marL="63500" marR="63500" marT="63500" marB="63500">
                    <a:lnT w="12700" cap="flat" cmpd="sng">
                      <a:solidFill>
                        <a:srgbClr val="000000"/>
                      </a:solidFill>
                      <a:prstDash val="solid"/>
                      <a:round/>
                      <a:headEnd type="none" w="sm" len="sm"/>
                      <a:tailEnd type="none" w="sm" len="sm"/>
                    </a:lnT>
                    <a:solidFill>
                      <a:srgbClr val="D9EAD3"/>
                    </a:solidFill>
                  </a:tcPr>
                </a:tc>
                <a:extLst>
                  <a:ext uri="{0D108BD9-81ED-4DB2-BD59-A6C34878D82A}">
                    <a16:rowId xmlns:a16="http://schemas.microsoft.com/office/drawing/2014/main" val="10001"/>
                  </a:ext>
                </a:extLst>
              </a:tr>
            </a:tbl>
          </a:graphicData>
        </a:graphic>
      </p:graphicFrame>
      <p:sp>
        <p:nvSpPr>
          <p:cNvPr id="143" name="Google Shape;143;p18"/>
          <p:cNvSpPr txBox="1"/>
          <p:nvPr/>
        </p:nvSpPr>
        <p:spPr>
          <a:xfrm>
            <a:off x="3581925" y="3366100"/>
            <a:ext cx="5179200" cy="16711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200" b="1" dirty="0">
                <a:solidFill>
                  <a:schemeClr val="dk2"/>
                </a:solidFill>
                <a:latin typeface="Times New Roman"/>
                <a:ea typeface="Times New Roman"/>
                <a:cs typeface="Times New Roman"/>
                <a:sym typeface="Times New Roman"/>
              </a:rPr>
              <a:t>9.2 Unit Test</a:t>
            </a:r>
            <a:endParaRPr sz="1200" b="1" dirty="0">
              <a:solidFill>
                <a:schemeClr val="dk2"/>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1200" dirty="0">
                <a:latin typeface="Times New Roman"/>
                <a:ea typeface="Times New Roman"/>
                <a:cs typeface="Times New Roman"/>
                <a:sym typeface="Times New Roman"/>
              </a:rPr>
              <a:t>The client library used for this document allows it to obtain Google Ads campaigns. Getting the necessary OAuth2 credentials is the first step in enabling API access. Add the authorization and account information after that to a configuration file. </a:t>
            </a:r>
            <a:r>
              <a:rPr lang="en-GB" sz="1200" dirty="0">
                <a:solidFill>
                  <a:srgbClr val="EEEEEE"/>
                </a:solidFill>
                <a:latin typeface="Times New Roman"/>
                <a:ea typeface="Times New Roman"/>
                <a:cs typeface="Times New Roman"/>
                <a:sym typeface="Times New Roman"/>
              </a:rPr>
              <a:t>When the configuration file is finished, the user is prepared to utilize the API to begin keyword research for their companies, organizations, or other relevant terms.</a:t>
            </a:r>
            <a:endParaRPr sz="1200" dirty="0">
              <a:solidFill>
                <a:srgbClr val="EEEEEE"/>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graphicFrame>
        <p:nvGraphicFramePr>
          <p:cNvPr id="148" name="Google Shape;148;p19"/>
          <p:cNvGraphicFramePr/>
          <p:nvPr/>
        </p:nvGraphicFramePr>
        <p:xfrm>
          <a:off x="99800" y="2281775"/>
          <a:ext cx="4267200" cy="1661160"/>
        </p:xfrm>
        <a:graphic>
          <a:graphicData uri="http://schemas.openxmlformats.org/drawingml/2006/table">
            <a:tbl>
              <a:tblPr>
                <a:noFill/>
                <a:tableStyleId>{C2222B40-EA89-48BF-ABE0-E345840A8AF6}</a:tableStyleId>
              </a:tblPr>
              <a:tblGrid>
                <a:gridCol w="1051625">
                  <a:extLst>
                    <a:ext uri="{9D8B030D-6E8A-4147-A177-3AD203B41FA5}">
                      <a16:colId xmlns:a16="http://schemas.microsoft.com/office/drawing/2014/main" val="20000"/>
                    </a:ext>
                  </a:extLst>
                </a:gridCol>
                <a:gridCol w="718250">
                  <a:extLst>
                    <a:ext uri="{9D8B030D-6E8A-4147-A177-3AD203B41FA5}">
                      <a16:colId xmlns:a16="http://schemas.microsoft.com/office/drawing/2014/main" val="20001"/>
                    </a:ext>
                  </a:extLst>
                </a:gridCol>
                <a:gridCol w="2497325">
                  <a:extLst>
                    <a:ext uri="{9D8B030D-6E8A-4147-A177-3AD203B41FA5}">
                      <a16:colId xmlns:a16="http://schemas.microsoft.com/office/drawing/2014/main" val="20002"/>
                    </a:ext>
                  </a:extLst>
                </a:gridCol>
              </a:tblGrid>
              <a:tr h="287200">
                <a:tc>
                  <a:txBody>
                    <a:bodyPr/>
                    <a:lstStyle/>
                    <a:p>
                      <a:pPr marL="0" lvl="0" indent="0" algn="l" rtl="0">
                        <a:spcBef>
                          <a:spcPts val="0"/>
                        </a:spcBef>
                        <a:spcAft>
                          <a:spcPts val="0"/>
                        </a:spcAft>
                        <a:buNone/>
                      </a:pPr>
                      <a:r>
                        <a:rPr lang="en-GB" sz="1200">
                          <a:latin typeface="Times New Roman"/>
                          <a:ea typeface="Times New Roman"/>
                          <a:cs typeface="Times New Roman"/>
                          <a:sym typeface="Times New Roman"/>
                        </a:rPr>
                        <a:t>Function name</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a:latin typeface="Times New Roman"/>
                          <a:ea typeface="Times New Roman"/>
                          <a:cs typeface="Times New Roman"/>
                          <a:sym typeface="Times New Roman"/>
                        </a:rPr>
                        <a:t>Inputs</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a:latin typeface="Times New Roman"/>
                          <a:ea typeface="Times New Roman"/>
                          <a:cs typeface="Times New Roman"/>
                          <a:sym typeface="Times New Roman"/>
                        </a:rPr>
                        <a:t>Expected outputs /resulting outputs</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55950">
                <a:tc>
                  <a:txBody>
                    <a:bodyPr/>
                    <a:lstStyle/>
                    <a:p>
                      <a:pPr marL="0" lvl="0" indent="0" algn="l" rtl="0">
                        <a:spcBef>
                          <a:spcPts val="0"/>
                        </a:spcBef>
                        <a:spcAft>
                          <a:spcPts val="0"/>
                        </a:spcAft>
                        <a:buNone/>
                      </a:pPr>
                      <a:r>
                        <a:rPr lang="en-GB" sz="1200">
                          <a:latin typeface="Times New Roman"/>
                          <a:ea typeface="Times New Roman"/>
                          <a:cs typeface="Times New Roman"/>
                          <a:sym typeface="Times New Roman"/>
                        </a:rPr>
                        <a:t>add code</a:t>
                      </a:r>
                      <a:endParaRPr sz="1200">
                        <a:latin typeface="Times New Roman"/>
                        <a:ea typeface="Times New Roman"/>
                        <a:cs typeface="Times New Roman"/>
                        <a:sym typeface="Times New Roman"/>
                      </a:endParaRPr>
                    </a:p>
                  </a:txBody>
                  <a:tcPr marL="63500" marR="63500" marT="63500" marB="63500">
                    <a:lnT w="12700"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GB" sz="1200">
                          <a:latin typeface="Times New Roman"/>
                          <a:ea typeface="Times New Roman"/>
                          <a:cs typeface="Times New Roman"/>
                          <a:sym typeface="Times New Roman"/>
                        </a:rPr>
                        <a:t>string</a:t>
                      </a:r>
                      <a:endParaRPr sz="1200">
                        <a:latin typeface="Times New Roman"/>
                        <a:ea typeface="Times New Roman"/>
                        <a:cs typeface="Times New Roman"/>
                        <a:sym typeface="Times New Roman"/>
                      </a:endParaRPr>
                    </a:p>
                  </a:txBody>
                  <a:tcPr marL="63500" marR="63500" marT="63500" marB="63500">
                    <a:lnT w="12700" cap="flat" cmpd="sng">
                      <a:solidFill>
                        <a:srgbClr val="000000"/>
                      </a:solidFill>
                      <a:prstDash val="solid"/>
                      <a:round/>
                      <a:headEnd type="none" w="sm" len="sm"/>
                      <a:tailEnd type="none" w="sm" len="sm"/>
                    </a:lnT>
                  </a:tcPr>
                </a:tc>
                <a:tc>
                  <a:txBody>
                    <a:bodyPr/>
                    <a:lstStyle/>
                    <a:p>
                      <a:pPr marL="0" lvl="0" indent="0" algn="just" rtl="0">
                        <a:spcBef>
                          <a:spcPts val="0"/>
                        </a:spcBef>
                        <a:spcAft>
                          <a:spcPts val="0"/>
                        </a:spcAft>
                        <a:buNone/>
                      </a:pPr>
                      <a:r>
                        <a:rPr lang="en-GB" sz="1200">
                          <a:solidFill>
                            <a:srgbClr val="202124"/>
                          </a:solidFill>
                          <a:latin typeface="Times New Roman"/>
                          <a:ea typeface="Times New Roman"/>
                          <a:cs typeface="Times New Roman"/>
                          <a:sym typeface="Times New Roman"/>
                        </a:rPr>
                        <a:t>The specific item code is true or false depending on matching from user input</a:t>
                      </a:r>
                      <a:endParaRPr sz="1200">
                        <a:latin typeface="Times New Roman"/>
                        <a:ea typeface="Times New Roman"/>
                        <a:cs typeface="Times New Roman"/>
                        <a:sym typeface="Times New Roman"/>
                      </a:endParaRPr>
                    </a:p>
                  </a:txBody>
                  <a:tcPr marL="63500" marR="63500" marT="63500" marB="63500">
                    <a:lnT w="12700" cap="flat" cmpd="sng">
                      <a:solidFill>
                        <a:srgbClr val="000000"/>
                      </a:solidFill>
                      <a:prstDash val="solid"/>
                      <a:round/>
                      <a:headEnd type="none" w="sm" len="sm"/>
                      <a:tailEnd type="none" w="sm" len="sm"/>
                    </a:lnT>
                  </a:tcPr>
                </a:tc>
                <a:extLst>
                  <a:ext uri="{0D108BD9-81ED-4DB2-BD59-A6C34878D82A}">
                    <a16:rowId xmlns:a16="http://schemas.microsoft.com/office/drawing/2014/main" val="10001"/>
                  </a:ext>
                </a:extLst>
              </a:tr>
              <a:tr h="455950">
                <a:tc>
                  <a:txBody>
                    <a:bodyPr/>
                    <a:lstStyle/>
                    <a:p>
                      <a:pPr marL="0" lvl="0" indent="0" algn="l" rtl="0">
                        <a:spcBef>
                          <a:spcPts val="0"/>
                        </a:spcBef>
                        <a:spcAft>
                          <a:spcPts val="0"/>
                        </a:spcAft>
                        <a:buNone/>
                      </a:pPr>
                      <a:r>
                        <a:rPr lang="en-GB" sz="1200">
                          <a:latin typeface="Times New Roman"/>
                          <a:ea typeface="Times New Roman"/>
                          <a:cs typeface="Times New Roman"/>
                          <a:sym typeface="Times New Roman"/>
                        </a:rPr>
                        <a:t>Add stock</a:t>
                      </a:r>
                      <a:endParaRPr sz="12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GB" sz="1200">
                          <a:latin typeface="Times New Roman"/>
                          <a:ea typeface="Times New Roman"/>
                          <a:cs typeface="Times New Roman"/>
                          <a:sym typeface="Times New Roman"/>
                        </a:rPr>
                        <a:t>number</a:t>
                      </a:r>
                      <a:endParaRPr sz="12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GB" sz="1200">
                          <a:latin typeface="Times New Roman"/>
                          <a:ea typeface="Times New Roman"/>
                          <a:cs typeface="Times New Roman"/>
                          <a:sym typeface="Times New Roman"/>
                        </a:rPr>
                        <a:t>Information on the availability of this item in the inventory is kept on the data server.</a:t>
                      </a:r>
                      <a:endParaRPr sz="12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2"/>
                  </a:ext>
                </a:extLst>
              </a:tr>
            </a:tbl>
          </a:graphicData>
        </a:graphic>
      </p:graphicFrame>
      <p:sp>
        <p:nvSpPr>
          <p:cNvPr id="149" name="Google Shape;149;p19"/>
          <p:cNvSpPr txBox="1"/>
          <p:nvPr/>
        </p:nvSpPr>
        <p:spPr>
          <a:xfrm>
            <a:off x="0" y="-384725"/>
            <a:ext cx="4077600" cy="2528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200" b="1">
                <a:solidFill>
                  <a:schemeClr val="dk1"/>
                </a:solidFill>
                <a:latin typeface="Times New Roman"/>
                <a:ea typeface="Times New Roman"/>
                <a:cs typeface="Times New Roman"/>
                <a:sym typeface="Times New Roman"/>
              </a:rPr>
              <a:t>Task 9_Database model:  Gaining entry to the database to get stock information</a:t>
            </a:r>
            <a:endParaRPr sz="1200" b="1">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000" b="1">
              <a:latin typeface="Times New Roman"/>
              <a:ea typeface="Times New Roman"/>
              <a:cs typeface="Times New Roman"/>
              <a:sym typeface="Times New Roman"/>
            </a:endParaRPr>
          </a:p>
          <a:p>
            <a:pPr marL="0" lvl="0" indent="0" algn="just" rtl="0">
              <a:spcBef>
                <a:spcPts val="0"/>
              </a:spcBef>
              <a:spcAft>
                <a:spcPts val="0"/>
              </a:spcAft>
              <a:buNone/>
            </a:pPr>
            <a:r>
              <a:rPr lang="en-GB" sz="1050">
                <a:latin typeface="Times New Roman"/>
                <a:ea typeface="Times New Roman"/>
                <a:cs typeface="Times New Roman"/>
                <a:sym typeface="Times New Roman"/>
              </a:rPr>
              <a:t>The inventory-based ad management script gets the inventory information for user goods by making a connection to a SQL database on a user server or a Google Cloud SQL database. </a:t>
            </a:r>
            <a:endParaRPr sz="1050">
              <a:latin typeface="Times New Roman"/>
              <a:ea typeface="Times New Roman"/>
              <a:cs typeface="Times New Roman"/>
              <a:sym typeface="Times New Roman"/>
            </a:endParaRPr>
          </a:p>
          <a:p>
            <a:pPr marL="0" lvl="0" indent="0" algn="just" rtl="0">
              <a:spcBef>
                <a:spcPts val="0"/>
              </a:spcBef>
              <a:spcAft>
                <a:spcPts val="0"/>
              </a:spcAft>
              <a:buNone/>
            </a:pPr>
            <a:endParaRPr sz="1050">
              <a:latin typeface="Times New Roman"/>
              <a:ea typeface="Times New Roman"/>
              <a:cs typeface="Times New Roman"/>
              <a:sym typeface="Times New Roman"/>
            </a:endParaRPr>
          </a:p>
          <a:p>
            <a:pPr marL="0" lvl="0" indent="0" algn="just" rtl="0">
              <a:spcBef>
                <a:spcPts val="0"/>
              </a:spcBef>
              <a:spcAft>
                <a:spcPts val="0"/>
              </a:spcAft>
              <a:buNone/>
            </a:pPr>
            <a:r>
              <a:rPr lang="en-GB" sz="1050">
                <a:latin typeface="Times New Roman"/>
                <a:ea typeface="Times New Roman"/>
                <a:cs typeface="Times New Roman"/>
                <a:sym typeface="Times New Roman"/>
              </a:rPr>
              <a:t>After that, a Google Spreadsheet is used to store this data. The product code is used to link rows in the Google spreadsheet with data from the database.</a:t>
            </a:r>
            <a:endParaRPr sz="1050">
              <a:latin typeface="Times New Roman"/>
              <a:ea typeface="Times New Roman"/>
              <a:cs typeface="Times New Roman"/>
              <a:sym typeface="Times New Roman"/>
            </a:endParaRPr>
          </a:p>
        </p:txBody>
      </p:sp>
      <p:sp>
        <p:nvSpPr>
          <p:cNvPr id="150" name="Google Shape;150;p19"/>
          <p:cNvSpPr txBox="1"/>
          <p:nvPr/>
        </p:nvSpPr>
        <p:spPr>
          <a:xfrm>
            <a:off x="0" y="1772025"/>
            <a:ext cx="4077600" cy="677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000">
                <a:latin typeface="Times New Roman"/>
                <a:ea typeface="Times New Roman"/>
                <a:cs typeface="Times New Roman"/>
                <a:sym typeface="Times New Roman"/>
              </a:rPr>
              <a:t>The script assumes that the database has a table named items with the following schema for convenience's sake:</a:t>
            </a:r>
            <a:endParaRPr sz="1000">
              <a:latin typeface="Times New Roman"/>
              <a:ea typeface="Times New Roman"/>
              <a:cs typeface="Times New Roman"/>
              <a:sym typeface="Times New Roman"/>
            </a:endParaRPr>
          </a:p>
          <a:p>
            <a:pPr marL="0" lvl="0" indent="0" algn="just" rtl="0">
              <a:spcBef>
                <a:spcPts val="0"/>
              </a:spcBef>
              <a:spcAft>
                <a:spcPts val="0"/>
              </a:spcAft>
              <a:buNone/>
            </a:pPr>
            <a:endParaRPr sz="1200">
              <a:latin typeface="Times New Roman"/>
              <a:ea typeface="Times New Roman"/>
              <a:cs typeface="Times New Roman"/>
              <a:sym typeface="Times New Roman"/>
            </a:endParaRPr>
          </a:p>
        </p:txBody>
      </p:sp>
      <p:sp>
        <p:nvSpPr>
          <p:cNvPr id="151" name="Google Shape;151;p19"/>
          <p:cNvSpPr txBox="1"/>
          <p:nvPr/>
        </p:nvSpPr>
        <p:spPr>
          <a:xfrm>
            <a:off x="-79900" y="3991500"/>
            <a:ext cx="4626600" cy="1108200"/>
          </a:xfrm>
          <a:prstGeom prst="rect">
            <a:avLst/>
          </a:prstGeom>
          <a:solidFill>
            <a:schemeClr val="accent3">
              <a:lumMod val="90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dirty="0">
                <a:solidFill>
                  <a:schemeClr val="tx1"/>
                </a:solidFill>
                <a:latin typeface="Times New Roman"/>
                <a:ea typeface="Times New Roman"/>
                <a:cs typeface="Times New Roman"/>
                <a:sym typeface="Times New Roman"/>
              </a:rPr>
              <a:t>The script runs the query on the remote database and inputs the results into the Stats tab of the spreadsheet. </a:t>
            </a:r>
            <a:endParaRPr sz="1200" dirty="0">
              <a:solidFill>
                <a:schemeClr val="tx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tx1"/>
              </a:solidFill>
              <a:latin typeface="Times New Roman"/>
              <a:ea typeface="Times New Roman"/>
              <a:cs typeface="Times New Roman"/>
              <a:sym typeface="Times New Roman"/>
            </a:endParaRPr>
          </a:p>
          <a:p>
            <a:pPr marL="0" lvl="0" indent="0" algn="l" rtl="0">
              <a:spcBef>
                <a:spcPts val="0"/>
              </a:spcBef>
              <a:spcAft>
                <a:spcPts val="0"/>
              </a:spcAft>
              <a:buNone/>
            </a:pPr>
            <a:r>
              <a:rPr lang="en-GB" sz="1200" dirty="0">
                <a:solidFill>
                  <a:schemeClr val="tx1"/>
                </a:solidFill>
                <a:latin typeface="Times New Roman"/>
                <a:ea typeface="Times New Roman"/>
                <a:cs typeface="Times New Roman"/>
                <a:sym typeface="Times New Roman"/>
              </a:rPr>
              <a:t>The user edits the query to ensure that the query data set follows aforementioned structure if the user database has a different schema[3]. </a:t>
            </a:r>
            <a:endParaRPr dirty="0">
              <a:solidFill>
                <a:schemeClr val="tx1"/>
              </a:solidFill>
            </a:endParaRPr>
          </a:p>
        </p:txBody>
      </p:sp>
      <p:graphicFrame>
        <p:nvGraphicFramePr>
          <p:cNvPr id="152" name="Google Shape;152;p19"/>
          <p:cNvGraphicFramePr/>
          <p:nvPr/>
        </p:nvGraphicFramePr>
        <p:xfrm>
          <a:off x="4844575" y="478450"/>
          <a:ext cx="4077600" cy="4165380"/>
        </p:xfrm>
        <a:graphic>
          <a:graphicData uri="http://schemas.openxmlformats.org/drawingml/2006/table">
            <a:tbl>
              <a:tblPr>
                <a:noFill/>
                <a:tableStyleId>{B61D52BD-D37C-4EE1-B901-F1FAB88B0274}</a:tableStyleId>
              </a:tblPr>
              <a:tblGrid>
                <a:gridCol w="381675">
                  <a:extLst>
                    <a:ext uri="{9D8B030D-6E8A-4147-A177-3AD203B41FA5}">
                      <a16:colId xmlns:a16="http://schemas.microsoft.com/office/drawing/2014/main" val="20000"/>
                    </a:ext>
                  </a:extLst>
                </a:gridCol>
                <a:gridCol w="744400">
                  <a:extLst>
                    <a:ext uri="{9D8B030D-6E8A-4147-A177-3AD203B41FA5}">
                      <a16:colId xmlns:a16="http://schemas.microsoft.com/office/drawing/2014/main" val="20001"/>
                    </a:ext>
                  </a:extLst>
                </a:gridCol>
                <a:gridCol w="1726025">
                  <a:extLst>
                    <a:ext uri="{9D8B030D-6E8A-4147-A177-3AD203B41FA5}">
                      <a16:colId xmlns:a16="http://schemas.microsoft.com/office/drawing/2014/main" val="20002"/>
                    </a:ext>
                  </a:extLst>
                </a:gridCol>
                <a:gridCol w="1225500">
                  <a:extLst>
                    <a:ext uri="{9D8B030D-6E8A-4147-A177-3AD203B41FA5}">
                      <a16:colId xmlns:a16="http://schemas.microsoft.com/office/drawing/2014/main" val="20003"/>
                    </a:ext>
                  </a:extLst>
                </a:gridCol>
              </a:tblGrid>
              <a:tr h="535675">
                <a:tc>
                  <a:txBody>
                    <a:bodyPr/>
                    <a:lstStyle/>
                    <a:p>
                      <a:pPr marL="0" lvl="0" indent="0" algn="l" rtl="0">
                        <a:lnSpc>
                          <a:spcPct val="115000"/>
                        </a:lnSpc>
                        <a:spcBef>
                          <a:spcPts val="0"/>
                        </a:spcBef>
                        <a:spcAft>
                          <a:spcPts val="0"/>
                        </a:spcAft>
                        <a:buNone/>
                      </a:pPr>
                      <a:r>
                        <a:rPr lang="en-GB" sz="1200">
                          <a:latin typeface="Times New Roman"/>
                          <a:ea typeface="Times New Roman"/>
                          <a:cs typeface="Times New Roman"/>
                          <a:sym typeface="Times New Roman"/>
                        </a:rPr>
                        <a:t>Sr No.</a:t>
                      </a:r>
                      <a:endParaRPr sz="1200">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chemeClr val="accent3"/>
                    </a:solidFill>
                  </a:tcPr>
                </a:tc>
                <a:tc>
                  <a:txBody>
                    <a:bodyPr/>
                    <a:lstStyle/>
                    <a:p>
                      <a:pPr marL="0" lvl="0" indent="0" algn="l" rtl="0">
                        <a:lnSpc>
                          <a:spcPct val="115000"/>
                        </a:lnSpc>
                        <a:spcBef>
                          <a:spcPts val="0"/>
                        </a:spcBef>
                        <a:spcAft>
                          <a:spcPts val="0"/>
                        </a:spcAft>
                        <a:buNone/>
                      </a:pPr>
                      <a:r>
                        <a:rPr lang="en-GB" sz="1200" b="1">
                          <a:latin typeface="Times New Roman"/>
                          <a:ea typeface="Times New Roman"/>
                          <a:cs typeface="Times New Roman"/>
                          <a:sym typeface="Times New Roman"/>
                        </a:rPr>
                        <a:t>Test Scenario</a:t>
                      </a:r>
                      <a:endParaRPr sz="12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chemeClr val="accent3"/>
                    </a:solidFill>
                  </a:tcPr>
                </a:tc>
                <a:tc>
                  <a:txBody>
                    <a:bodyPr/>
                    <a:lstStyle/>
                    <a:p>
                      <a:pPr marL="0" lvl="0" indent="0" algn="l" rtl="0">
                        <a:lnSpc>
                          <a:spcPct val="115000"/>
                        </a:lnSpc>
                        <a:spcBef>
                          <a:spcPts val="0"/>
                        </a:spcBef>
                        <a:spcAft>
                          <a:spcPts val="0"/>
                        </a:spcAft>
                        <a:buNone/>
                      </a:pPr>
                      <a:r>
                        <a:rPr lang="en-GB" sz="1200" b="1">
                          <a:latin typeface="Times New Roman"/>
                          <a:ea typeface="Times New Roman"/>
                          <a:cs typeface="Times New Roman"/>
                          <a:sym typeface="Times New Roman"/>
                        </a:rPr>
                        <a:t>Test Steps</a:t>
                      </a:r>
                      <a:endParaRPr sz="12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chemeClr val="accent3"/>
                    </a:solidFill>
                  </a:tcPr>
                </a:tc>
                <a:tc>
                  <a:txBody>
                    <a:bodyPr/>
                    <a:lstStyle/>
                    <a:p>
                      <a:pPr marL="0" lvl="0" indent="0" algn="l" rtl="0">
                        <a:lnSpc>
                          <a:spcPct val="115000"/>
                        </a:lnSpc>
                        <a:spcBef>
                          <a:spcPts val="0"/>
                        </a:spcBef>
                        <a:spcAft>
                          <a:spcPts val="0"/>
                        </a:spcAft>
                        <a:buNone/>
                      </a:pPr>
                      <a:r>
                        <a:rPr lang="en-GB" sz="1200" b="1">
                          <a:latin typeface="Times New Roman"/>
                          <a:ea typeface="Times New Roman"/>
                          <a:cs typeface="Times New Roman"/>
                          <a:sym typeface="Times New Roman"/>
                        </a:rPr>
                        <a:t>Expected results</a:t>
                      </a:r>
                      <a:endParaRPr sz="12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1768975">
                <a:tc>
                  <a:txBody>
                    <a:bodyPr/>
                    <a:lstStyle/>
                    <a:p>
                      <a:pPr marL="0" lvl="0" indent="0" algn="l" rtl="0">
                        <a:lnSpc>
                          <a:spcPct val="115000"/>
                        </a:lnSpc>
                        <a:spcBef>
                          <a:spcPts val="0"/>
                        </a:spcBef>
                        <a:spcAft>
                          <a:spcPts val="0"/>
                        </a:spcAft>
                        <a:buNone/>
                      </a:pPr>
                      <a:r>
                        <a:rPr lang="en-GB"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chemeClr val="accent3"/>
                    </a:solidFill>
                  </a:tcPr>
                </a:tc>
                <a:tc>
                  <a:txBody>
                    <a:bodyPr/>
                    <a:lstStyle/>
                    <a:p>
                      <a:pPr marL="0" lvl="0" indent="0" algn="l" rtl="0">
                        <a:lnSpc>
                          <a:spcPct val="115000"/>
                        </a:lnSpc>
                        <a:spcBef>
                          <a:spcPts val="0"/>
                        </a:spcBef>
                        <a:spcAft>
                          <a:spcPts val="0"/>
                        </a:spcAft>
                        <a:buNone/>
                      </a:pPr>
                      <a:r>
                        <a:rPr lang="en-GB" sz="1200">
                          <a:latin typeface="Times New Roman"/>
                          <a:ea typeface="Times New Roman"/>
                          <a:cs typeface="Times New Roman"/>
                          <a:sym typeface="Times New Roman"/>
                        </a:rPr>
                        <a:t>Enter a word in the search text box</a:t>
                      </a:r>
                      <a:endParaRPr sz="1200">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chemeClr val="accent3"/>
                    </a:solidFill>
                  </a:tcPr>
                </a:tc>
                <a:tc>
                  <a:txBody>
                    <a:bodyPr/>
                    <a:lstStyle/>
                    <a:p>
                      <a:pPr marL="0" lvl="0" indent="0" algn="l" rtl="0">
                        <a:lnSpc>
                          <a:spcPct val="115000"/>
                        </a:lnSpc>
                        <a:spcBef>
                          <a:spcPts val="0"/>
                        </a:spcBef>
                        <a:spcAft>
                          <a:spcPts val="0"/>
                        </a:spcAft>
                        <a:buNone/>
                      </a:pPr>
                      <a:r>
                        <a:rPr lang="en-GB" sz="1200">
                          <a:latin typeface="Times New Roman"/>
                          <a:ea typeface="Times New Roman"/>
                          <a:cs typeface="Times New Roman"/>
                          <a:sym typeface="Times New Roman"/>
                        </a:rPr>
                        <a:t>1. Launch  https://www.google.com from any web browser.</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200">
                          <a:latin typeface="Times New Roman"/>
                          <a:ea typeface="Times New Roman"/>
                          <a:cs typeface="Times New Roman"/>
                          <a:sym typeface="Times New Roman"/>
                        </a:rPr>
                        <a:t>2. Enter the text ‘Apple’ in the search text box.</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200">
                          <a:latin typeface="Times New Roman"/>
                          <a:ea typeface="Times New Roman"/>
                          <a:cs typeface="Times New Roman"/>
                          <a:sym typeface="Times New Roman"/>
                        </a:rPr>
                        <a:t>3. Click the Search button</a:t>
                      </a:r>
                      <a:endParaRPr sz="1200">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chemeClr val="accent3"/>
                    </a:solidFill>
                  </a:tcPr>
                </a:tc>
                <a:tc>
                  <a:txBody>
                    <a:bodyPr/>
                    <a:lstStyle/>
                    <a:p>
                      <a:pPr marL="0" lvl="0" indent="0" algn="l" rtl="0">
                        <a:lnSpc>
                          <a:spcPct val="115000"/>
                        </a:lnSpc>
                        <a:spcBef>
                          <a:spcPts val="0"/>
                        </a:spcBef>
                        <a:spcAft>
                          <a:spcPts val="0"/>
                        </a:spcAft>
                        <a:buNone/>
                      </a:pPr>
                      <a:r>
                        <a:rPr lang="en-GB" sz="1200">
                          <a:latin typeface="Times New Roman"/>
                          <a:ea typeface="Times New Roman"/>
                          <a:cs typeface="Times New Roman"/>
                          <a:sym typeface="Times New Roman"/>
                        </a:rPr>
                        <a:t>1. On clicking the search button, it should redirect user to search results.</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200">
                          <a:latin typeface="Times New Roman"/>
                          <a:ea typeface="Times New Roman"/>
                          <a:cs typeface="Times New Roman"/>
                          <a:sym typeface="Times New Roman"/>
                        </a:rPr>
                        <a:t>2. Search results should be relevant.</a:t>
                      </a:r>
                      <a:endParaRPr sz="1200">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1837100">
                <a:tc>
                  <a:txBody>
                    <a:bodyPr/>
                    <a:lstStyle/>
                    <a:p>
                      <a:pPr marL="0" lvl="0" indent="0" algn="l" rtl="0">
                        <a:lnSpc>
                          <a:spcPct val="115000"/>
                        </a:lnSpc>
                        <a:spcBef>
                          <a:spcPts val="0"/>
                        </a:spcBef>
                        <a:spcAft>
                          <a:spcPts val="0"/>
                        </a:spcAft>
                        <a:buNone/>
                      </a:pPr>
                      <a:r>
                        <a:rPr lang="en-GB"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chemeClr val="accent3"/>
                    </a:solidFill>
                  </a:tcPr>
                </a:tc>
                <a:tc>
                  <a:txBody>
                    <a:bodyPr/>
                    <a:lstStyle/>
                    <a:p>
                      <a:pPr marL="0" lvl="0" indent="0" algn="l" rtl="0">
                        <a:lnSpc>
                          <a:spcPct val="115000"/>
                        </a:lnSpc>
                        <a:spcBef>
                          <a:spcPts val="0"/>
                        </a:spcBef>
                        <a:spcAft>
                          <a:spcPts val="0"/>
                        </a:spcAft>
                        <a:buNone/>
                      </a:pPr>
                      <a:r>
                        <a:rPr lang="en-GB" sz="1200">
                          <a:latin typeface="Times New Roman"/>
                          <a:ea typeface="Times New Roman"/>
                          <a:cs typeface="Times New Roman"/>
                          <a:sym typeface="Times New Roman"/>
                        </a:rPr>
                        <a:t>Max length of search keyword</a:t>
                      </a:r>
                      <a:endParaRPr sz="1200">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chemeClr val="accent3"/>
                    </a:solidFill>
                  </a:tcPr>
                </a:tc>
                <a:tc>
                  <a:txBody>
                    <a:bodyPr/>
                    <a:lstStyle/>
                    <a:p>
                      <a:pPr marL="0" lvl="0" indent="0" algn="l" rtl="0">
                        <a:lnSpc>
                          <a:spcPct val="115000"/>
                        </a:lnSpc>
                        <a:spcBef>
                          <a:spcPts val="0"/>
                        </a:spcBef>
                        <a:spcAft>
                          <a:spcPts val="0"/>
                        </a:spcAft>
                        <a:buNone/>
                      </a:pPr>
                      <a:r>
                        <a:rPr lang="en-GB" sz="1200">
                          <a:latin typeface="Times New Roman"/>
                          <a:ea typeface="Times New Roman"/>
                          <a:cs typeface="Times New Roman"/>
                          <a:sym typeface="Times New Roman"/>
                        </a:rPr>
                        <a:t>1. Launch  https://www.google.com from any web browser.</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200">
                          <a:latin typeface="Times New Roman"/>
                          <a:ea typeface="Times New Roman"/>
                          <a:cs typeface="Times New Roman"/>
                          <a:sym typeface="Times New Roman"/>
                        </a:rPr>
                        <a:t>2. Enter text ‘Waterproof smart watches ’ in the search text box.</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200">
                          <a:latin typeface="Times New Roman"/>
                          <a:ea typeface="Times New Roman"/>
                          <a:cs typeface="Times New Roman"/>
                          <a:sym typeface="Times New Roman"/>
                        </a:rPr>
                        <a:t>3. Press the Enter key</a:t>
                      </a:r>
                      <a:endParaRPr sz="1200">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chemeClr val="accent3"/>
                    </a:solidFill>
                  </a:tcPr>
                </a:tc>
                <a:tc>
                  <a:txBody>
                    <a:bodyPr/>
                    <a:lstStyle/>
                    <a:p>
                      <a:pPr marL="0" lvl="0" indent="0" algn="l" rtl="0">
                        <a:lnSpc>
                          <a:spcPct val="115000"/>
                        </a:lnSpc>
                        <a:spcBef>
                          <a:spcPts val="0"/>
                        </a:spcBef>
                        <a:spcAft>
                          <a:spcPts val="0"/>
                        </a:spcAft>
                        <a:buNone/>
                      </a:pPr>
                      <a:r>
                        <a:rPr lang="en-GB" sz="1200">
                          <a:latin typeface="Times New Roman"/>
                          <a:ea typeface="Times New Roman"/>
                          <a:cs typeface="Times New Roman"/>
                          <a:sym typeface="Times New Roman"/>
                        </a:rPr>
                        <a:t>1. On pressing the Enter key, it should redirect the user to search results.</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200">
                          <a:latin typeface="Times New Roman"/>
                          <a:ea typeface="Times New Roman"/>
                          <a:cs typeface="Times New Roman"/>
                          <a:sym typeface="Times New Roman"/>
                        </a:rPr>
                        <a:t>2. Search results should be relevant.</a:t>
                      </a:r>
                      <a:endParaRPr sz="1200">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bl>
          </a:graphicData>
        </a:graphic>
      </p:graphicFrame>
      <p:sp>
        <p:nvSpPr>
          <p:cNvPr id="153" name="Google Shape;153;p19"/>
          <p:cNvSpPr txBox="1"/>
          <p:nvPr/>
        </p:nvSpPr>
        <p:spPr>
          <a:xfrm>
            <a:off x="5970650" y="0"/>
            <a:ext cx="3000000" cy="369300"/>
          </a:xfrm>
          <a:prstGeom prst="rect">
            <a:avLst/>
          </a:prstGeom>
          <a:solidFill>
            <a:schemeClr val="accent3"/>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200" b="1">
                <a:latin typeface="Times New Roman"/>
                <a:ea typeface="Times New Roman"/>
                <a:cs typeface="Times New Roman"/>
                <a:sym typeface="Times New Roman"/>
              </a:rPr>
              <a:t>FUNCTIONAL TEST CASES</a:t>
            </a:r>
            <a:endParaRPr sz="1200" b="1">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157"/>
        <p:cNvGrpSpPr/>
        <p:nvPr/>
      </p:nvGrpSpPr>
      <p:grpSpPr>
        <a:xfrm>
          <a:off x="0" y="0"/>
          <a:ext cx="0" cy="0"/>
          <a:chOff x="0" y="0"/>
          <a:chExt cx="0" cy="0"/>
        </a:xfrm>
      </p:grpSpPr>
      <p:pic>
        <p:nvPicPr>
          <p:cNvPr id="158" name="Google Shape;158;p20"/>
          <p:cNvPicPr preferRelativeResize="0"/>
          <p:nvPr/>
        </p:nvPicPr>
        <p:blipFill rotWithShape="1">
          <a:blip r:embed="rId3">
            <a:alphaModFix/>
          </a:blip>
          <a:srcRect t="33548" r="14449" b="17239"/>
          <a:stretch/>
        </p:blipFill>
        <p:spPr>
          <a:xfrm>
            <a:off x="313550" y="602825"/>
            <a:ext cx="4470550" cy="1605925"/>
          </a:xfrm>
          <a:prstGeom prst="rect">
            <a:avLst/>
          </a:prstGeom>
          <a:noFill/>
          <a:ln>
            <a:noFill/>
          </a:ln>
        </p:spPr>
      </p:pic>
      <p:sp>
        <p:nvSpPr>
          <p:cNvPr id="159" name="Google Shape;159;p20"/>
          <p:cNvSpPr txBox="1"/>
          <p:nvPr/>
        </p:nvSpPr>
        <p:spPr>
          <a:xfrm>
            <a:off x="111475" y="0"/>
            <a:ext cx="4874700" cy="245602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dirty="0">
                <a:latin typeface="Times New Roman"/>
                <a:ea typeface="Times New Roman"/>
                <a:cs typeface="Times New Roman"/>
                <a:sym typeface="Times New Roman"/>
              </a:rPr>
              <a:t>9.4. Usability Test: The user cancels the process of configuring </a:t>
            </a:r>
            <a:endParaRPr sz="1200" b="1" dirty="0">
              <a:latin typeface="Times New Roman"/>
              <a:ea typeface="Times New Roman"/>
              <a:cs typeface="Times New Roman"/>
              <a:sym typeface="Times New Roman"/>
            </a:endParaRPr>
          </a:p>
          <a:p>
            <a:pPr marL="0" lvl="0" indent="0" algn="l" rtl="0">
              <a:spcBef>
                <a:spcPts val="0"/>
              </a:spcBef>
              <a:spcAft>
                <a:spcPts val="0"/>
              </a:spcAft>
              <a:buNone/>
            </a:pPr>
            <a:r>
              <a:rPr lang="en-GB" sz="1200" b="1" dirty="0">
                <a:latin typeface="Times New Roman"/>
                <a:ea typeface="Times New Roman"/>
                <a:cs typeface="Times New Roman"/>
                <a:sym typeface="Times New Roman"/>
              </a:rPr>
              <a:t>keyword search volumes by city that used a location filter.</a:t>
            </a:r>
            <a:endParaRPr sz="1200" b="1" dirty="0">
              <a:latin typeface="Times New Roman"/>
              <a:ea typeface="Times New Roman"/>
              <a:cs typeface="Times New Roman"/>
              <a:sym typeface="Times New Roman"/>
            </a:endParaRPr>
          </a:p>
          <a:p>
            <a:pPr marL="0" lvl="0" indent="0" algn="l" rtl="0">
              <a:spcBef>
                <a:spcPts val="0"/>
              </a:spcBef>
              <a:spcAft>
                <a:spcPts val="0"/>
              </a:spcAft>
              <a:buNone/>
            </a:pPr>
            <a:endParaRPr sz="1200" b="1" dirty="0">
              <a:latin typeface="Times New Roman"/>
              <a:ea typeface="Times New Roman"/>
              <a:cs typeface="Times New Roman"/>
              <a:sym typeface="Times New Roman"/>
            </a:endParaRPr>
          </a:p>
          <a:p>
            <a:pPr marL="0" lvl="0" indent="0" algn="l" rtl="0">
              <a:spcBef>
                <a:spcPts val="0"/>
              </a:spcBef>
              <a:spcAft>
                <a:spcPts val="0"/>
              </a:spcAft>
              <a:buNone/>
            </a:pPr>
            <a:endParaRPr sz="1200" dirty="0">
              <a:latin typeface="Times New Roman"/>
              <a:ea typeface="Times New Roman"/>
              <a:cs typeface="Times New Roman"/>
              <a:sym typeface="Times New Roman"/>
            </a:endParaRPr>
          </a:p>
          <a:p>
            <a:pPr marL="0" lvl="0" indent="0" algn="l" rtl="0">
              <a:spcBef>
                <a:spcPts val="0"/>
              </a:spcBef>
              <a:spcAft>
                <a:spcPts val="0"/>
              </a:spcAft>
              <a:buNone/>
            </a:pPr>
            <a:endParaRPr sz="1200" dirty="0">
              <a:latin typeface="Times New Roman"/>
              <a:ea typeface="Times New Roman"/>
              <a:cs typeface="Times New Roman"/>
              <a:sym typeface="Times New Roman"/>
            </a:endParaRPr>
          </a:p>
          <a:p>
            <a:pPr marL="0" lvl="0" indent="0" algn="l" rtl="0">
              <a:spcBef>
                <a:spcPts val="0"/>
              </a:spcBef>
              <a:spcAft>
                <a:spcPts val="0"/>
              </a:spcAft>
              <a:buNone/>
            </a:pPr>
            <a:endParaRPr sz="1200" dirty="0">
              <a:latin typeface="Times New Roman"/>
              <a:ea typeface="Times New Roman"/>
              <a:cs typeface="Times New Roman"/>
              <a:sym typeface="Times New Roman"/>
            </a:endParaRPr>
          </a:p>
          <a:p>
            <a:pPr marL="0" lvl="0" indent="0" algn="l" rtl="0">
              <a:spcBef>
                <a:spcPts val="0"/>
              </a:spcBef>
              <a:spcAft>
                <a:spcPts val="0"/>
              </a:spcAft>
              <a:buNone/>
            </a:pPr>
            <a:endParaRPr sz="1200" dirty="0">
              <a:latin typeface="Times New Roman"/>
              <a:ea typeface="Times New Roman"/>
              <a:cs typeface="Times New Roman"/>
              <a:sym typeface="Times New Roman"/>
            </a:endParaRPr>
          </a:p>
          <a:p>
            <a:pPr marL="0" lvl="0" indent="0" algn="l" rtl="0">
              <a:spcBef>
                <a:spcPts val="0"/>
              </a:spcBef>
              <a:spcAft>
                <a:spcPts val="0"/>
              </a:spcAft>
              <a:buNone/>
            </a:pPr>
            <a:endParaRPr sz="1200" dirty="0">
              <a:latin typeface="Times New Roman"/>
              <a:ea typeface="Times New Roman"/>
              <a:cs typeface="Times New Roman"/>
              <a:sym typeface="Times New Roman"/>
            </a:endParaRPr>
          </a:p>
          <a:p>
            <a:pPr marL="0" lvl="0" indent="0" algn="l" rtl="0">
              <a:spcBef>
                <a:spcPts val="0"/>
              </a:spcBef>
              <a:spcAft>
                <a:spcPts val="0"/>
              </a:spcAft>
              <a:buNone/>
            </a:pPr>
            <a:endParaRPr sz="1200" dirty="0">
              <a:latin typeface="Times New Roman"/>
              <a:ea typeface="Times New Roman"/>
              <a:cs typeface="Times New Roman"/>
              <a:sym typeface="Times New Roman"/>
            </a:endParaRPr>
          </a:p>
          <a:p>
            <a:pPr marL="0" lvl="0" indent="0" algn="l" rtl="0">
              <a:spcBef>
                <a:spcPts val="0"/>
              </a:spcBef>
              <a:spcAft>
                <a:spcPts val="0"/>
              </a:spcAft>
              <a:buNone/>
            </a:pPr>
            <a:endParaRPr sz="1200" dirty="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i="1" dirty="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200" i="1" dirty="0">
                <a:latin typeface="Times New Roman"/>
                <a:ea typeface="Times New Roman"/>
                <a:cs typeface="Times New Roman"/>
                <a:sym typeface="Times New Roman"/>
              </a:rPr>
              <a:t>                                        Usability test diagram</a:t>
            </a:r>
            <a:endParaRPr sz="1200" dirty="0">
              <a:latin typeface="Times New Roman"/>
              <a:ea typeface="Times New Roman"/>
              <a:cs typeface="Times New Roman"/>
              <a:sym typeface="Times New Roman"/>
            </a:endParaRPr>
          </a:p>
        </p:txBody>
      </p:sp>
      <p:sp>
        <p:nvSpPr>
          <p:cNvPr id="160" name="Google Shape;160;p20"/>
          <p:cNvSpPr txBox="1"/>
          <p:nvPr/>
        </p:nvSpPr>
        <p:spPr>
          <a:xfrm>
            <a:off x="5217850" y="198600"/>
            <a:ext cx="3765000" cy="2031900"/>
          </a:xfrm>
          <a:prstGeom prst="rect">
            <a:avLst/>
          </a:prstGeom>
          <a:solidFill>
            <a:srgbClr val="A64D79"/>
          </a:solidFill>
          <a:ln>
            <a:noFill/>
          </a:ln>
        </p:spPr>
        <p:txBody>
          <a:bodyPr spcFirstLastPara="1" wrap="square" lIns="91425" tIns="91425" rIns="91425" bIns="91425" anchor="t" anchorCtr="0">
            <a:spAutoFit/>
          </a:bodyPr>
          <a:lstStyle/>
          <a:p>
            <a:pPr marL="457200" lvl="0" indent="-304800" algn="just" rtl="0">
              <a:spcBef>
                <a:spcPts val="0"/>
              </a:spcBef>
              <a:spcAft>
                <a:spcPts val="0"/>
              </a:spcAft>
              <a:buSzPts val="1200"/>
              <a:buFont typeface="Times New Roman"/>
              <a:buChar char="●"/>
            </a:pPr>
            <a:r>
              <a:rPr lang="en-GB" sz="1200" dirty="0">
                <a:solidFill>
                  <a:schemeClr val="bg1"/>
                </a:solidFill>
                <a:latin typeface="Times New Roman"/>
                <a:ea typeface="Times New Roman"/>
                <a:cs typeface="Times New Roman"/>
                <a:sym typeface="Times New Roman"/>
              </a:rPr>
              <a:t>This graphic represents the usability test, which examines how easily and effectively the system operates for the user. </a:t>
            </a:r>
            <a:endParaRPr sz="1200" dirty="0">
              <a:solidFill>
                <a:schemeClr val="bg1"/>
              </a:solidFill>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GB" sz="1200" dirty="0">
                <a:solidFill>
                  <a:schemeClr val="bg1"/>
                </a:solidFill>
                <a:latin typeface="Times New Roman"/>
                <a:ea typeface="Times New Roman"/>
                <a:cs typeface="Times New Roman"/>
                <a:sym typeface="Times New Roman"/>
              </a:rPr>
              <a:t>The user wants to remove the ability to restrict keyword search volumes by city, according to the request. The work should be generated by the system in a quick and effective manner. </a:t>
            </a:r>
            <a:endParaRPr sz="1200" dirty="0">
              <a:solidFill>
                <a:schemeClr val="bg1"/>
              </a:solidFill>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GB" sz="1200" dirty="0">
                <a:solidFill>
                  <a:schemeClr val="bg1"/>
                </a:solidFill>
                <a:latin typeface="Times New Roman"/>
                <a:ea typeface="Times New Roman"/>
                <a:cs typeface="Times New Roman"/>
                <a:sym typeface="Times New Roman"/>
              </a:rPr>
              <a:t>The cancel process must be completed in less than 1 second in order to request the procedure in less than 2 seconds and complete the task.</a:t>
            </a:r>
            <a:endParaRPr sz="1200" dirty="0">
              <a:solidFill>
                <a:schemeClr val="bg1"/>
              </a:solidFill>
              <a:latin typeface="Times New Roman"/>
              <a:ea typeface="Times New Roman"/>
              <a:cs typeface="Times New Roman"/>
              <a:sym typeface="Times New Roman"/>
            </a:endParaRPr>
          </a:p>
        </p:txBody>
      </p:sp>
      <p:pic>
        <p:nvPicPr>
          <p:cNvPr id="161" name="Google Shape;161;p20"/>
          <p:cNvPicPr preferRelativeResize="0"/>
          <p:nvPr/>
        </p:nvPicPr>
        <p:blipFill rotWithShape="1">
          <a:blip r:embed="rId4">
            <a:alphaModFix/>
          </a:blip>
          <a:srcRect t="34460" b="30041"/>
          <a:stretch/>
        </p:blipFill>
        <p:spPr>
          <a:xfrm>
            <a:off x="462950" y="2776550"/>
            <a:ext cx="4754900" cy="1263761"/>
          </a:xfrm>
          <a:prstGeom prst="rect">
            <a:avLst/>
          </a:prstGeom>
          <a:noFill/>
          <a:ln>
            <a:noFill/>
          </a:ln>
        </p:spPr>
      </p:pic>
      <p:sp>
        <p:nvSpPr>
          <p:cNvPr id="162" name="Google Shape;162;p20"/>
          <p:cNvSpPr txBox="1"/>
          <p:nvPr/>
        </p:nvSpPr>
        <p:spPr>
          <a:xfrm>
            <a:off x="107700" y="2244300"/>
            <a:ext cx="1515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latin typeface="Times New Roman"/>
                <a:ea typeface="Times New Roman"/>
                <a:cs typeface="Times New Roman"/>
                <a:sym typeface="Times New Roman"/>
              </a:rPr>
              <a:t>9.5. Security Test:</a:t>
            </a:r>
            <a:endParaRPr sz="1200">
              <a:latin typeface="Times New Roman"/>
              <a:ea typeface="Times New Roman"/>
              <a:cs typeface="Times New Roman"/>
              <a:sym typeface="Times New Roman"/>
            </a:endParaRPr>
          </a:p>
        </p:txBody>
      </p:sp>
      <p:sp>
        <p:nvSpPr>
          <p:cNvPr id="163" name="Google Shape;163;p20"/>
          <p:cNvSpPr txBox="1"/>
          <p:nvPr/>
        </p:nvSpPr>
        <p:spPr>
          <a:xfrm>
            <a:off x="1340400" y="4146925"/>
            <a:ext cx="30000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200" i="1">
                <a:latin typeface="Times New Roman"/>
                <a:ea typeface="Times New Roman"/>
                <a:cs typeface="Times New Roman"/>
                <a:sym typeface="Times New Roman"/>
              </a:rPr>
              <a:t>Security Test Diagram[3].</a:t>
            </a:r>
            <a:endParaRPr sz="1200">
              <a:highlight>
                <a:srgbClr val="FFFFFF"/>
              </a:highlight>
              <a:latin typeface="Times New Roman"/>
              <a:ea typeface="Times New Roman"/>
              <a:cs typeface="Times New Roman"/>
              <a:sym typeface="Times New Roman"/>
            </a:endParaRPr>
          </a:p>
        </p:txBody>
      </p:sp>
      <p:sp>
        <p:nvSpPr>
          <p:cNvPr id="164" name="Google Shape;164;p20"/>
          <p:cNvSpPr txBox="1"/>
          <p:nvPr/>
        </p:nvSpPr>
        <p:spPr>
          <a:xfrm>
            <a:off x="5516950" y="2624150"/>
            <a:ext cx="3471600" cy="2711481"/>
          </a:xfrm>
          <a:prstGeom prst="rect">
            <a:avLst/>
          </a:prstGeom>
          <a:solidFill>
            <a:srgbClr val="B4A7D6"/>
          </a:solid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GB" sz="1200" dirty="0">
                <a:latin typeface="Times New Roman"/>
                <a:ea typeface="Times New Roman"/>
                <a:cs typeface="Times New Roman"/>
                <a:sym typeface="Times New Roman"/>
              </a:rPr>
              <a:t>The system's request and authorization will be tested throughout this testing. Users ask the system to edit the data that is related to the database. </a:t>
            </a:r>
            <a:endParaRPr sz="1200" dirty="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GB" sz="1200" dirty="0">
                <a:latin typeface="Times New Roman"/>
                <a:ea typeface="Times New Roman"/>
                <a:cs typeface="Times New Roman"/>
                <a:sym typeface="Times New Roman"/>
              </a:rPr>
              <a:t>The system will determine if the condition is satisfied when it asks data by checking the user's authorization to alter the information. </a:t>
            </a:r>
            <a:endParaRPr sz="1200" dirty="0">
              <a:latin typeface="Times New Roman"/>
              <a:ea typeface="Times New Roman"/>
              <a:cs typeface="Times New Roman"/>
              <a:sym typeface="Times New Roman"/>
            </a:endParaRPr>
          </a:p>
          <a:p>
            <a:pPr marL="0" lvl="0" indent="0" algn="just" rtl="0">
              <a:lnSpc>
                <a:spcPct val="115000"/>
              </a:lnSpc>
              <a:spcBef>
                <a:spcPts val="1200"/>
              </a:spcBef>
              <a:spcAft>
                <a:spcPts val="1200"/>
              </a:spcAft>
              <a:buNone/>
            </a:pPr>
            <a:r>
              <a:rPr lang="en-GB" sz="1200" dirty="0">
                <a:latin typeface="Times New Roman"/>
                <a:ea typeface="Times New Roman"/>
                <a:cs typeface="Times New Roman"/>
                <a:sym typeface="Times New Roman"/>
              </a:rPr>
              <a:t>The server will </a:t>
            </a:r>
            <a:r>
              <a:rPr lang="en-GB" sz="1200" dirty="0" err="1">
                <a:latin typeface="Times New Roman"/>
                <a:ea typeface="Times New Roman"/>
                <a:cs typeface="Times New Roman"/>
                <a:sym typeface="Times New Roman"/>
              </a:rPr>
              <a:t>fulfill</a:t>
            </a:r>
            <a:r>
              <a:rPr lang="en-GB" sz="1200" dirty="0">
                <a:latin typeface="Times New Roman"/>
                <a:ea typeface="Times New Roman"/>
                <a:cs typeface="Times New Roman"/>
                <a:sym typeface="Times New Roman"/>
              </a:rPr>
              <a:t> the request, respond to the user's request for data, and display the request's status. </a:t>
            </a:r>
            <a:endParaRPr sz="1200"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txBox="1"/>
          <p:nvPr/>
        </p:nvSpPr>
        <p:spPr>
          <a:xfrm>
            <a:off x="0" y="0"/>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200" b="1">
                <a:solidFill>
                  <a:schemeClr val="dk2"/>
                </a:solidFill>
                <a:latin typeface="Times New Roman"/>
                <a:ea typeface="Times New Roman"/>
                <a:cs typeface="Times New Roman"/>
                <a:sym typeface="Times New Roman"/>
              </a:rPr>
              <a:t>9.6. Performance Test </a:t>
            </a:r>
            <a:endParaRPr sz="1200" b="1">
              <a:solidFill>
                <a:schemeClr val="dk2"/>
              </a:solidFill>
              <a:latin typeface="Times New Roman"/>
              <a:ea typeface="Times New Roman"/>
              <a:cs typeface="Times New Roman"/>
              <a:sym typeface="Times New Roman"/>
            </a:endParaRPr>
          </a:p>
        </p:txBody>
      </p:sp>
      <p:graphicFrame>
        <p:nvGraphicFramePr>
          <p:cNvPr id="170" name="Google Shape;170;p21"/>
          <p:cNvGraphicFramePr/>
          <p:nvPr/>
        </p:nvGraphicFramePr>
        <p:xfrm>
          <a:off x="304800" y="304800"/>
          <a:ext cx="3820050" cy="3106775"/>
        </p:xfrm>
        <a:graphic>
          <a:graphicData uri="http://schemas.openxmlformats.org/drawingml/2006/table">
            <a:tbl>
              <a:tblPr>
                <a:noFill/>
                <a:tableStyleId>{B61D52BD-D37C-4EE1-B901-F1FAB88B0274}</a:tableStyleId>
              </a:tblPr>
              <a:tblGrid>
                <a:gridCol w="327000">
                  <a:extLst>
                    <a:ext uri="{9D8B030D-6E8A-4147-A177-3AD203B41FA5}">
                      <a16:colId xmlns:a16="http://schemas.microsoft.com/office/drawing/2014/main" val="20000"/>
                    </a:ext>
                  </a:extLst>
                </a:gridCol>
                <a:gridCol w="771350">
                  <a:extLst>
                    <a:ext uri="{9D8B030D-6E8A-4147-A177-3AD203B41FA5}">
                      <a16:colId xmlns:a16="http://schemas.microsoft.com/office/drawing/2014/main" val="20001"/>
                    </a:ext>
                  </a:extLst>
                </a:gridCol>
                <a:gridCol w="1316950">
                  <a:extLst>
                    <a:ext uri="{9D8B030D-6E8A-4147-A177-3AD203B41FA5}">
                      <a16:colId xmlns:a16="http://schemas.microsoft.com/office/drawing/2014/main" val="20002"/>
                    </a:ext>
                  </a:extLst>
                </a:gridCol>
                <a:gridCol w="1404750">
                  <a:extLst>
                    <a:ext uri="{9D8B030D-6E8A-4147-A177-3AD203B41FA5}">
                      <a16:colId xmlns:a16="http://schemas.microsoft.com/office/drawing/2014/main" val="20003"/>
                    </a:ext>
                  </a:extLst>
                </a:gridCol>
              </a:tblGrid>
              <a:tr h="595350">
                <a:tc>
                  <a:txBody>
                    <a:bodyPr/>
                    <a:lstStyle/>
                    <a:p>
                      <a:pPr marL="0" lvl="0" indent="0" algn="l" rtl="0">
                        <a:lnSpc>
                          <a:spcPct val="115000"/>
                        </a:lnSpc>
                        <a:spcBef>
                          <a:spcPts val="0"/>
                        </a:spcBef>
                        <a:spcAft>
                          <a:spcPts val="0"/>
                        </a:spcAft>
                        <a:buNone/>
                      </a:pPr>
                      <a:r>
                        <a:rPr lang="en-GB" sz="800" b="1">
                          <a:latin typeface="Times New Roman"/>
                          <a:ea typeface="Times New Roman"/>
                          <a:cs typeface="Times New Roman"/>
                          <a:sym typeface="Times New Roman"/>
                        </a:rPr>
                        <a:t>Sr No.</a:t>
                      </a:r>
                      <a:endParaRPr sz="8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0"/>
                        </a:spcBef>
                        <a:spcAft>
                          <a:spcPts val="0"/>
                        </a:spcAft>
                        <a:buNone/>
                      </a:pPr>
                      <a:r>
                        <a:rPr lang="en-GB" sz="800" b="1">
                          <a:latin typeface="Times New Roman"/>
                          <a:ea typeface="Times New Roman"/>
                          <a:cs typeface="Times New Roman"/>
                          <a:sym typeface="Times New Roman"/>
                        </a:rPr>
                        <a:t>Test Scenario</a:t>
                      </a:r>
                      <a:endParaRPr sz="8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0"/>
                        </a:spcBef>
                        <a:spcAft>
                          <a:spcPts val="0"/>
                        </a:spcAft>
                        <a:buNone/>
                      </a:pPr>
                      <a:r>
                        <a:rPr lang="en-GB" sz="800" b="1">
                          <a:latin typeface="Times New Roman"/>
                          <a:ea typeface="Times New Roman"/>
                          <a:cs typeface="Times New Roman"/>
                          <a:sym typeface="Times New Roman"/>
                        </a:rPr>
                        <a:t>Test Steps</a:t>
                      </a:r>
                      <a:endParaRPr sz="8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0"/>
                        </a:spcBef>
                        <a:spcAft>
                          <a:spcPts val="0"/>
                        </a:spcAft>
                        <a:buNone/>
                      </a:pPr>
                      <a:r>
                        <a:rPr lang="en-GB" sz="800" b="1">
                          <a:latin typeface="Times New Roman"/>
                          <a:ea typeface="Times New Roman"/>
                          <a:cs typeface="Times New Roman"/>
                          <a:sym typeface="Times New Roman"/>
                        </a:rPr>
                        <a:t>Expected results</a:t>
                      </a:r>
                      <a:endParaRPr sz="8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925525">
                <a:tc>
                  <a:txBody>
                    <a:bodyPr/>
                    <a:lstStyle/>
                    <a:p>
                      <a:pPr marL="0" lvl="0" indent="0" algn="l" rtl="0">
                        <a:lnSpc>
                          <a:spcPct val="115000"/>
                        </a:lnSpc>
                        <a:spcBef>
                          <a:spcPts val="0"/>
                        </a:spcBef>
                        <a:spcAft>
                          <a:spcPts val="0"/>
                        </a:spcAft>
                        <a:buNone/>
                      </a:pPr>
                      <a:r>
                        <a:rPr lang="en-GB" sz="800" b="1">
                          <a:latin typeface="Times New Roman"/>
                          <a:ea typeface="Times New Roman"/>
                          <a:cs typeface="Times New Roman"/>
                          <a:sym typeface="Times New Roman"/>
                        </a:rPr>
                        <a:t>1</a:t>
                      </a:r>
                      <a:endParaRPr sz="8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0"/>
                        </a:spcBef>
                        <a:spcAft>
                          <a:spcPts val="0"/>
                        </a:spcAft>
                        <a:buNone/>
                      </a:pPr>
                      <a:r>
                        <a:rPr lang="en-GB" sz="800" b="1">
                          <a:latin typeface="Times New Roman"/>
                          <a:ea typeface="Times New Roman"/>
                          <a:cs typeface="Times New Roman"/>
                          <a:sym typeface="Times New Roman"/>
                        </a:rPr>
                        <a:t>Open many browsers or tabs.</a:t>
                      </a:r>
                      <a:endParaRPr sz="8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0"/>
                        </a:spcBef>
                        <a:spcAft>
                          <a:spcPts val="0"/>
                        </a:spcAft>
                        <a:buNone/>
                      </a:pPr>
                      <a:r>
                        <a:rPr lang="en-GB" sz="800" b="1">
                          <a:latin typeface="Times New Roman"/>
                          <a:ea typeface="Times New Roman"/>
                          <a:cs typeface="Times New Roman"/>
                          <a:sym typeface="Times New Roman"/>
                        </a:rPr>
                        <a:t>1. Launch many tabs in a browser.</a:t>
                      </a:r>
                      <a:endParaRPr sz="800" b="1">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800" b="1">
                          <a:latin typeface="Times New Roman"/>
                          <a:ea typeface="Times New Roman"/>
                          <a:cs typeface="Times New Roman"/>
                          <a:sym typeface="Times New Roman"/>
                        </a:rPr>
                        <a:t>2. Open www.google.com in a new tab.</a:t>
                      </a:r>
                      <a:endParaRPr sz="8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0"/>
                        </a:spcBef>
                        <a:spcAft>
                          <a:spcPts val="0"/>
                        </a:spcAft>
                        <a:buNone/>
                      </a:pPr>
                      <a:r>
                        <a:rPr lang="en-GB" sz="800" b="1">
                          <a:latin typeface="Times New Roman"/>
                          <a:ea typeface="Times New Roman"/>
                          <a:cs typeface="Times New Roman"/>
                          <a:sym typeface="Times New Roman"/>
                        </a:rPr>
                        <a:t>System failure shouldn't occur.</a:t>
                      </a:r>
                      <a:endParaRPr sz="8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1"/>
                  </a:ext>
                </a:extLst>
              </a:tr>
              <a:tr h="1585900">
                <a:tc>
                  <a:txBody>
                    <a:bodyPr/>
                    <a:lstStyle/>
                    <a:p>
                      <a:pPr marL="0" lvl="0" indent="0" algn="l" rtl="0">
                        <a:lnSpc>
                          <a:spcPct val="115000"/>
                        </a:lnSpc>
                        <a:spcBef>
                          <a:spcPts val="0"/>
                        </a:spcBef>
                        <a:spcAft>
                          <a:spcPts val="0"/>
                        </a:spcAft>
                        <a:buNone/>
                      </a:pPr>
                      <a:r>
                        <a:rPr lang="en-GB" sz="800" b="1">
                          <a:latin typeface="Times New Roman"/>
                          <a:ea typeface="Times New Roman"/>
                          <a:cs typeface="Times New Roman"/>
                          <a:sym typeface="Times New Roman"/>
                        </a:rPr>
                        <a:t>3</a:t>
                      </a:r>
                      <a:endParaRPr sz="8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0"/>
                        </a:spcBef>
                        <a:spcAft>
                          <a:spcPts val="0"/>
                        </a:spcAft>
                        <a:buNone/>
                      </a:pPr>
                      <a:r>
                        <a:rPr lang="en-GB" sz="800" b="1">
                          <a:latin typeface="Times New Roman"/>
                          <a:ea typeface="Times New Roman"/>
                          <a:cs typeface="Times New Roman"/>
                          <a:sym typeface="Times New Roman"/>
                        </a:rPr>
                        <a:t>Adding text to the search box that is longer than 500 kb.</a:t>
                      </a:r>
                      <a:endParaRPr sz="8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0"/>
                        </a:spcBef>
                        <a:spcAft>
                          <a:spcPts val="0"/>
                        </a:spcAft>
                        <a:buNone/>
                      </a:pPr>
                      <a:r>
                        <a:rPr lang="en-GB" sz="800" b="1">
                          <a:latin typeface="Times New Roman"/>
                          <a:ea typeface="Times New Roman"/>
                          <a:cs typeface="Times New Roman"/>
                          <a:sym typeface="Times New Roman"/>
                        </a:rPr>
                        <a:t>1. Open www.google.com in a new tab.</a:t>
                      </a:r>
                      <a:endParaRPr sz="800" b="1">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800" b="1">
                          <a:latin typeface="Times New Roman"/>
                          <a:ea typeface="Times New Roman"/>
                          <a:cs typeface="Times New Roman"/>
                          <a:sym typeface="Times New Roman"/>
                        </a:rPr>
                        <a:t>2. Create a string that is at least 500 KB long and paste it into the search field.</a:t>
                      </a:r>
                      <a:endParaRPr sz="800" b="1">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800" b="1">
                          <a:latin typeface="Times New Roman"/>
                          <a:ea typeface="Times New Roman"/>
                          <a:cs typeface="Times New Roman"/>
                          <a:sym typeface="Times New Roman"/>
                        </a:rPr>
                        <a:t>3. Press the Search key.</a:t>
                      </a:r>
                      <a:endParaRPr sz="8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EFEFEF"/>
                    </a:solidFill>
                  </a:tcPr>
                </a:tc>
                <a:tc>
                  <a:txBody>
                    <a:bodyPr/>
                    <a:lstStyle/>
                    <a:p>
                      <a:pPr marL="0" lvl="0" indent="0" algn="l" rtl="0">
                        <a:lnSpc>
                          <a:spcPct val="115000"/>
                        </a:lnSpc>
                        <a:spcBef>
                          <a:spcPts val="0"/>
                        </a:spcBef>
                        <a:spcAft>
                          <a:spcPts val="0"/>
                        </a:spcAft>
                        <a:buNone/>
                      </a:pPr>
                      <a:r>
                        <a:rPr lang="en-GB" sz="800" b="1">
                          <a:latin typeface="Times New Roman"/>
                          <a:ea typeface="Times New Roman"/>
                          <a:cs typeface="Times New Roman"/>
                          <a:sym typeface="Times New Roman"/>
                        </a:rPr>
                        <a:t>To 500 KB, the string should be truncated.</a:t>
                      </a:r>
                      <a:endParaRPr sz="8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2"/>
                  </a:ext>
                </a:extLst>
              </a:tr>
            </a:tbl>
          </a:graphicData>
        </a:graphic>
      </p:graphicFrame>
      <p:pic>
        <p:nvPicPr>
          <p:cNvPr id="171" name="Google Shape;171;p21"/>
          <p:cNvPicPr preferRelativeResize="0"/>
          <p:nvPr/>
        </p:nvPicPr>
        <p:blipFill rotWithShape="1">
          <a:blip r:embed="rId3">
            <a:alphaModFix/>
          </a:blip>
          <a:srcRect t="28381" r="11457" b="11308"/>
          <a:stretch/>
        </p:blipFill>
        <p:spPr>
          <a:xfrm>
            <a:off x="484725" y="2963300"/>
            <a:ext cx="3186189" cy="1622725"/>
          </a:xfrm>
          <a:prstGeom prst="rect">
            <a:avLst/>
          </a:prstGeom>
          <a:noFill/>
          <a:ln>
            <a:noFill/>
          </a:ln>
        </p:spPr>
      </p:pic>
      <p:sp>
        <p:nvSpPr>
          <p:cNvPr id="172" name="Google Shape;172;p21"/>
          <p:cNvSpPr txBox="1"/>
          <p:nvPr/>
        </p:nvSpPr>
        <p:spPr>
          <a:xfrm>
            <a:off x="0" y="4586025"/>
            <a:ext cx="3879300" cy="58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200" i="1">
                <a:highlight>
                  <a:srgbClr val="EEEEEE"/>
                </a:highlight>
                <a:latin typeface="Times New Roman"/>
                <a:ea typeface="Times New Roman"/>
                <a:cs typeface="Times New Roman"/>
                <a:sym typeface="Times New Roman"/>
              </a:rPr>
              <a:t>Performance Test Diagram for the aforementioned test scenarios, test procedures, and anticipated outcomes.</a:t>
            </a:r>
            <a:endParaRPr>
              <a:highlight>
                <a:srgbClr val="EEEEEE"/>
              </a:highlight>
            </a:endParaRPr>
          </a:p>
        </p:txBody>
      </p:sp>
      <p:sp>
        <p:nvSpPr>
          <p:cNvPr id="173" name="Google Shape;173;p21"/>
          <p:cNvSpPr txBox="1"/>
          <p:nvPr/>
        </p:nvSpPr>
        <p:spPr>
          <a:xfrm>
            <a:off x="4412250" y="148750"/>
            <a:ext cx="4486500" cy="4617600"/>
          </a:xfrm>
          <a:prstGeom prst="rect">
            <a:avLst/>
          </a:prstGeom>
          <a:solidFill>
            <a:srgbClr val="D9EAD3"/>
          </a:solid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GB" sz="1200" b="1">
                <a:solidFill>
                  <a:srgbClr val="434343"/>
                </a:solidFill>
                <a:latin typeface="Times New Roman"/>
                <a:ea typeface="Times New Roman"/>
                <a:cs typeface="Times New Roman"/>
                <a:sym typeface="Times New Roman"/>
              </a:rPr>
              <a:t>9.7 Availability test: </a:t>
            </a:r>
            <a:r>
              <a:rPr lang="en-GB" sz="1200" b="1">
                <a:latin typeface="Times New Roman"/>
                <a:ea typeface="Times New Roman"/>
                <a:cs typeface="Times New Roman"/>
                <a:sym typeface="Times New Roman"/>
              </a:rPr>
              <a:t>Test user landing pages availability for the effectiveness of keyword research[7]:</a:t>
            </a:r>
            <a:endParaRPr sz="1200" b="1">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200" b="1">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1200" b="1">
                <a:latin typeface="Times New Roman"/>
                <a:ea typeface="Times New Roman"/>
                <a:cs typeface="Times New Roman"/>
                <a:sym typeface="Times New Roman"/>
              </a:rPr>
              <a:t>How it operates.</a:t>
            </a:r>
            <a:endParaRPr sz="1200" b="1">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1200">
                <a:latin typeface="Times New Roman"/>
                <a:ea typeface="Times New Roman"/>
                <a:cs typeface="Times New Roman"/>
                <a:sym typeface="Times New Roman"/>
              </a:rPr>
              <a:t>Users may get a performance summary for the sites that their advertisements are delivering visitors to on the "Landing pages" page. All landing page URLs from Search, Display, Video, Search, and Shopping campaigns are included on this page.</a:t>
            </a:r>
            <a:endParaRPr sz="1200">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200">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200">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200">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200">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200">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200">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200">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GB" sz="1200" i="1">
                <a:latin typeface="Times New Roman"/>
                <a:ea typeface="Times New Roman"/>
                <a:cs typeface="Times New Roman"/>
                <a:sym typeface="Times New Roman"/>
              </a:rPr>
              <a:t>Availability test diagram</a:t>
            </a:r>
            <a:endParaRPr sz="1200" i="1">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1200">
                <a:latin typeface="Times New Roman"/>
                <a:ea typeface="Times New Roman"/>
                <a:cs typeface="Times New Roman"/>
                <a:sym typeface="Times New Roman"/>
              </a:rPr>
              <a:t>The purpose of the availability test is to evaluate a system's failure and reusability. Here, the user is performing several activities at once, which increases the risk of a system freeze or crash. If the application doesn’t react within 10 seconds, the system will complete the task. The program will automatically restart.</a:t>
            </a:r>
            <a:endParaRPr sz="1200">
              <a:latin typeface="Times New Roman"/>
              <a:ea typeface="Times New Roman"/>
              <a:cs typeface="Times New Roman"/>
              <a:sym typeface="Times New Roman"/>
            </a:endParaRPr>
          </a:p>
        </p:txBody>
      </p:sp>
      <p:pic>
        <p:nvPicPr>
          <p:cNvPr id="174" name="Google Shape;174;p21"/>
          <p:cNvPicPr preferRelativeResize="0"/>
          <p:nvPr/>
        </p:nvPicPr>
        <p:blipFill rotWithShape="1">
          <a:blip r:embed="rId4">
            <a:alphaModFix/>
          </a:blip>
          <a:srcRect t="27433" b="29794"/>
          <a:stretch/>
        </p:blipFill>
        <p:spPr>
          <a:xfrm>
            <a:off x="4796100" y="2015475"/>
            <a:ext cx="3879300" cy="1243692"/>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3096</Words>
  <Application>Microsoft Office PowerPoint</Application>
  <PresentationFormat>On-screen Show (16:9)</PresentationFormat>
  <Paragraphs>264</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Merriweather</vt:lpstr>
      <vt:lpstr>Roboto</vt:lpstr>
      <vt:lpstr>Times New Roman</vt:lpstr>
      <vt:lpstr>Arial</vt:lpstr>
      <vt:lpstr>Open Sans</vt:lpstr>
      <vt:lpstr>Paradigm</vt:lpstr>
      <vt:lpstr>Course: ITE 367                      Instructor: Dr. Surekha Lanka                         Student: Fardina Kabir 1910080005   Final Presentation 10/10/2022 Project Title: Google's tool for Keyword Planning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ITE 367                      Instructor: Dr. Surekha Lanka                         Student: Fardina Kabir 1910080005   Final Presentation 10/10/2022 Project Title: Google's tool for Keyword Planning                                                                                   </dc:title>
  <cp:lastModifiedBy>Fardina Kabir</cp:lastModifiedBy>
  <cp:revision>1</cp:revision>
  <dcterms:modified xsi:type="dcterms:W3CDTF">2023-01-11T14:28:17Z</dcterms:modified>
</cp:coreProperties>
</file>