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89B567-0FFF-024A-9D8D-3916AA59B6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F6BD288-118A-0E44-BE39-6390BF40B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B356D30-4E40-5B41-B071-AD68FB04D833}"/>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5" name="Footer Placeholder 4">
            <a:extLst>
              <a:ext uri="{FF2B5EF4-FFF2-40B4-BE49-F238E27FC236}">
                <a16:creationId xmlns:a16="http://schemas.microsoft.com/office/drawing/2014/main" xmlns="" id="{38A9CDC7-10BD-C94D-8DAA-9D4275C35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C3FE650-0AB8-0A40-9E87-5B3C86F1AE4E}"/>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246710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F86093-74BB-2F42-8D58-0002EAD23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03DD14A-670E-C340-AB93-F9639EFDCF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6CB260E-76F6-D94E-A467-055C31B8AD9B}"/>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5" name="Footer Placeholder 4">
            <a:extLst>
              <a:ext uri="{FF2B5EF4-FFF2-40B4-BE49-F238E27FC236}">
                <a16:creationId xmlns:a16="http://schemas.microsoft.com/office/drawing/2014/main" xmlns="" id="{0C88AFA8-E9E0-C440-82B0-913E0FD6E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9981026-2E90-1549-89DB-8C1B345C2AFC}"/>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247471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23C7F39-AC87-614B-8EAC-96F03DD63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2F9BB69-A8A0-8845-A9B1-46D0963C02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ADA5FEA-F6D0-C344-A47E-0FE49B049841}"/>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5" name="Footer Placeholder 4">
            <a:extLst>
              <a:ext uri="{FF2B5EF4-FFF2-40B4-BE49-F238E27FC236}">
                <a16:creationId xmlns:a16="http://schemas.microsoft.com/office/drawing/2014/main" xmlns="" id="{A82ED8DF-57FD-724E-AFFC-5BE2AB447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AD63678-AEAC-E048-A41A-1D21DCF37438}"/>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74283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745AF-EC92-3D4A-B96B-51D8548AEC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9CE4862-18D4-BA4B-8476-B22D623FD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F883BFC-654F-B447-96DF-B246B08A7BA6}"/>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5" name="Footer Placeholder 4">
            <a:extLst>
              <a:ext uri="{FF2B5EF4-FFF2-40B4-BE49-F238E27FC236}">
                <a16:creationId xmlns:a16="http://schemas.microsoft.com/office/drawing/2014/main" xmlns="" id="{3F5779C8-74C5-7F45-B5F5-238C9B35F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1D8D3DD-269A-8841-BEBE-9C979F8D0F57}"/>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3506463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D84045-E719-AE47-8CD6-6EA9D7DA33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1813CB6-1A76-1D41-9E11-C6F6EC9BB9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C2F249B-7E0D-234E-B8D7-7F6AB3565133}"/>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5" name="Footer Placeholder 4">
            <a:extLst>
              <a:ext uri="{FF2B5EF4-FFF2-40B4-BE49-F238E27FC236}">
                <a16:creationId xmlns:a16="http://schemas.microsoft.com/office/drawing/2014/main" xmlns="" id="{57CB8E9A-0353-C04A-B718-09FD672C2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1A70131-D069-2F4C-9281-A51B0ED1695C}"/>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3231400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AAF4E1-A0AF-C14C-8972-52B383CA4C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59A8B73-754D-C944-A4B9-3AB388F913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B053FF6-65BC-5041-83D6-253B2D1FF2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CFB45E1-5716-4541-A27E-BEC4185B123D}"/>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6" name="Footer Placeholder 5">
            <a:extLst>
              <a:ext uri="{FF2B5EF4-FFF2-40B4-BE49-F238E27FC236}">
                <a16:creationId xmlns:a16="http://schemas.microsoft.com/office/drawing/2014/main" xmlns="" id="{506D319D-5112-0442-8D7E-25800373C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6C17969-006F-CA43-B6BD-E471B8FD425B}"/>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87187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88D4A3-42BB-0247-A6BD-B83DA4C442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8A0C1B2-4F6F-AD4E-936D-5AE42A4B3A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F685C4F-C56A-3248-8038-E2EE6B38A8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AB2A8BA-6F4B-8142-AD0C-5D9DF4077A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F117F1A-E0EC-9F4A-877C-8DC97F2B2E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7CE7DB3-9F0A-A74C-A8B8-872C8307EACC}"/>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8" name="Footer Placeholder 7">
            <a:extLst>
              <a:ext uri="{FF2B5EF4-FFF2-40B4-BE49-F238E27FC236}">
                <a16:creationId xmlns:a16="http://schemas.microsoft.com/office/drawing/2014/main" xmlns="" id="{918B034D-1E0D-5B41-A6C8-5D10BFDD9A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75688DC-984C-FF40-A9BF-EE8EBD03ABD6}"/>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421874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9D045A-4CC6-0F4A-9886-E3456E7CB7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803DDD0-1D11-1D41-B649-7DB248A3E908}"/>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4" name="Footer Placeholder 3">
            <a:extLst>
              <a:ext uri="{FF2B5EF4-FFF2-40B4-BE49-F238E27FC236}">
                <a16:creationId xmlns:a16="http://schemas.microsoft.com/office/drawing/2014/main" xmlns="" id="{E61C0327-0FDA-254C-9D6D-D6CF9E7F43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624AC90-D489-AB42-B6F5-E94239A19729}"/>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2682572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36A985B-23F8-D249-BC75-875C9D25103C}"/>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3" name="Footer Placeholder 2">
            <a:extLst>
              <a:ext uri="{FF2B5EF4-FFF2-40B4-BE49-F238E27FC236}">
                <a16:creationId xmlns:a16="http://schemas.microsoft.com/office/drawing/2014/main" xmlns="" id="{80B9F2B2-C2AB-7A49-9CE8-E53998E8D0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7063E1A-AB79-1C45-BC8C-6D7936473B98}"/>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170053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592B67-9B87-7249-9A48-81CA32916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2F8F5A0-49A5-4F4D-8424-B8EBFDB4D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A03575E-C5E2-4244-8F6A-E102D993D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212F908-1C53-1349-B832-438ED05D855C}"/>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6" name="Footer Placeholder 5">
            <a:extLst>
              <a:ext uri="{FF2B5EF4-FFF2-40B4-BE49-F238E27FC236}">
                <a16:creationId xmlns:a16="http://schemas.microsoft.com/office/drawing/2014/main" xmlns="" id="{64405A8B-7347-6F48-A6A1-7FE50206F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C2DECA3-C509-3443-99C4-E6401DE72258}"/>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973030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21A00A-51FE-3346-A43A-5B5AEC13D9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F0225AA-2C6E-AA4E-A65B-6C63641B4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DFF7A5E-C13C-6042-825D-A623FE8FA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377F77A-47B8-4149-A9FE-30C41C880226}"/>
              </a:ext>
            </a:extLst>
          </p:cNvPr>
          <p:cNvSpPr>
            <a:spLocks noGrp="1"/>
          </p:cNvSpPr>
          <p:nvPr>
            <p:ph type="dt" sz="half" idx="10"/>
          </p:nvPr>
        </p:nvSpPr>
        <p:spPr/>
        <p:txBody>
          <a:bodyPr/>
          <a:lstStyle/>
          <a:p>
            <a:fld id="{D16E4C0B-5100-894B-A9CD-79332A81BBFA}" type="datetimeFigureOut">
              <a:rPr lang="en-US"/>
              <a:t>10/30/2023</a:t>
            </a:fld>
            <a:endParaRPr lang="en-US"/>
          </a:p>
        </p:txBody>
      </p:sp>
      <p:sp>
        <p:nvSpPr>
          <p:cNvPr id="6" name="Footer Placeholder 5">
            <a:extLst>
              <a:ext uri="{FF2B5EF4-FFF2-40B4-BE49-F238E27FC236}">
                <a16:creationId xmlns:a16="http://schemas.microsoft.com/office/drawing/2014/main" xmlns="" id="{2AC59895-B22C-3D43-83A4-D2417B3E8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B6BF505-8908-234C-9DE7-1548719529C6}"/>
              </a:ext>
            </a:extLst>
          </p:cNvPr>
          <p:cNvSpPr>
            <a:spLocks noGrp="1"/>
          </p:cNvSpPr>
          <p:nvPr>
            <p:ph type="sldNum" sz="quarter" idx="12"/>
          </p:nvPr>
        </p:nvSpPr>
        <p:spPr/>
        <p:txBody>
          <a:bodyPr/>
          <a:lstStyle/>
          <a:p>
            <a:fld id="{1BF884D7-A529-1C43-9A5B-D20595E3D6E4}" type="slidenum">
              <a:rPr lang="en-US"/>
              <a:t>‹#›</a:t>
            </a:fld>
            <a:endParaRPr lang="en-US"/>
          </a:p>
        </p:txBody>
      </p:sp>
    </p:spTree>
    <p:extLst>
      <p:ext uri="{BB962C8B-B14F-4D97-AF65-F5344CB8AC3E}">
        <p14:creationId xmlns:p14="http://schemas.microsoft.com/office/powerpoint/2010/main" val="128351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EBF01B1-E5DD-B742-AE08-0B4D1AB033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85F3FE0-3515-1E4B-9F19-93375CE83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DEF6163-5AAE-B74F-9DC8-CF0D5F6179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E4C0B-5100-894B-A9CD-79332A81BBFA}" type="datetimeFigureOut">
              <a:rPr lang="en-US"/>
              <a:t>10/30/2023</a:t>
            </a:fld>
            <a:endParaRPr lang="en-US"/>
          </a:p>
        </p:txBody>
      </p:sp>
      <p:sp>
        <p:nvSpPr>
          <p:cNvPr id="5" name="Footer Placeholder 4">
            <a:extLst>
              <a:ext uri="{FF2B5EF4-FFF2-40B4-BE49-F238E27FC236}">
                <a16:creationId xmlns:a16="http://schemas.microsoft.com/office/drawing/2014/main" xmlns="" id="{25538F35-C918-5E4F-8450-01433AE9E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1A019A1-C1D0-224C-B7BA-9B61691CBE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884D7-A529-1C43-9A5B-D20595E3D6E4}" type="slidenum">
              <a:rPr lang="en-US"/>
              <a:t>‹#›</a:t>
            </a:fld>
            <a:endParaRPr lang="en-US"/>
          </a:p>
        </p:txBody>
      </p:sp>
    </p:spTree>
    <p:extLst>
      <p:ext uri="{BB962C8B-B14F-4D97-AF65-F5344CB8AC3E}">
        <p14:creationId xmlns:p14="http://schemas.microsoft.com/office/powerpoint/2010/main" val="2952930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133E5B-37D8-484B-970A-043B03394FAE}"/>
              </a:ext>
            </a:extLst>
          </p:cNvPr>
          <p:cNvSpPr>
            <a:spLocks noGrp="1"/>
          </p:cNvSpPr>
          <p:nvPr>
            <p:ph type="ctrTitle"/>
          </p:nvPr>
        </p:nvSpPr>
        <p:spPr>
          <a:xfrm>
            <a:off x="1524000" y="1195349"/>
            <a:ext cx="9144000" cy="2387600"/>
          </a:xfrm>
        </p:spPr>
        <p:txBody>
          <a:bodyPr/>
          <a:lstStyle/>
          <a:p>
            <a:r>
              <a:rPr lang="en-IN" b="1"/>
              <a:t>NMS - PIZZA DELIVERY APP </a:t>
            </a:r>
            <a:br>
              <a:rPr lang="en-IN" b="1"/>
            </a:br>
            <a:r>
              <a:rPr lang="en-IN" b="1"/>
              <a:t>BY SALESFORCE DEVELOPER</a:t>
            </a:r>
            <a:endParaRPr lang="en-US" b="1"/>
          </a:p>
        </p:txBody>
      </p:sp>
      <p:sp>
        <p:nvSpPr>
          <p:cNvPr id="3" name="Subtitle 2">
            <a:extLst>
              <a:ext uri="{FF2B5EF4-FFF2-40B4-BE49-F238E27FC236}">
                <a16:creationId xmlns:a16="http://schemas.microsoft.com/office/drawing/2014/main" xmlns="" id="{85A1C35A-423E-8740-8C83-4A4EE61377B9}"/>
              </a:ext>
            </a:extLst>
          </p:cNvPr>
          <p:cNvSpPr>
            <a:spLocks noGrp="1"/>
          </p:cNvSpPr>
          <p:nvPr>
            <p:ph type="subTitle" idx="1"/>
          </p:nvPr>
        </p:nvSpPr>
        <p:spPr>
          <a:xfrm>
            <a:off x="448914" y="4427998"/>
            <a:ext cx="2204503" cy="437392"/>
          </a:xfrm>
        </p:spPr>
        <p:txBody>
          <a:bodyPr/>
          <a:lstStyle/>
          <a:p>
            <a:r>
              <a:rPr lang="en-IN"/>
              <a:t>Team Members</a:t>
            </a:r>
            <a:endParaRPr lang="en-US"/>
          </a:p>
        </p:txBody>
      </p:sp>
      <p:pic>
        <p:nvPicPr>
          <p:cNvPr id="5" name="Picture 5">
            <a:extLst>
              <a:ext uri="{FF2B5EF4-FFF2-40B4-BE49-F238E27FC236}">
                <a16:creationId xmlns:a16="http://schemas.microsoft.com/office/drawing/2014/main" xmlns="" id="{210AB915-7801-AC41-9CDD-FCCEF9071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0"/>
            <a:ext cx="8128000" cy="1520096"/>
          </a:xfrm>
          <a:prstGeom prst="rect">
            <a:avLst/>
          </a:prstGeom>
        </p:spPr>
      </p:pic>
      <p:sp>
        <p:nvSpPr>
          <p:cNvPr id="4" name="TextBox 3">
            <a:extLst>
              <a:ext uri="{FF2B5EF4-FFF2-40B4-BE49-F238E27FC236}">
                <a16:creationId xmlns:a16="http://schemas.microsoft.com/office/drawing/2014/main" xmlns="" id="{31FD5DE5-694A-6243-9BD6-6B74364C4D68}"/>
              </a:ext>
            </a:extLst>
          </p:cNvPr>
          <p:cNvSpPr txBox="1"/>
          <p:nvPr/>
        </p:nvSpPr>
        <p:spPr>
          <a:xfrm>
            <a:off x="848454" y="4865390"/>
            <a:ext cx="3805519" cy="1563402"/>
          </a:xfrm>
          <a:prstGeom prst="rect">
            <a:avLst/>
          </a:prstGeom>
          <a:noFill/>
        </p:spPr>
        <p:txBody>
          <a:bodyPr wrap="square" rtlCol="0">
            <a:spAutoFit/>
          </a:bodyPr>
          <a:lstStyle/>
          <a:p>
            <a:pPr algn="l"/>
            <a:r>
              <a:rPr lang="en-IN" sz="2400" dirty="0" smtClean="0"/>
              <a:t>JAYALAKSHMI</a:t>
            </a:r>
            <a:r>
              <a:rPr lang="en-IN" sz="2400" dirty="0" smtClean="0"/>
              <a:t> </a:t>
            </a:r>
            <a:r>
              <a:rPr lang="en-IN" sz="2400" dirty="0"/>
              <a:t>S (IV - </a:t>
            </a:r>
            <a:r>
              <a:rPr lang="en-IN" sz="2400" dirty="0" smtClean="0"/>
              <a:t>CSE</a:t>
            </a:r>
            <a:r>
              <a:rPr lang="en-IN" sz="2400" dirty="0" smtClean="0"/>
              <a:t>) </a:t>
            </a:r>
            <a:endParaRPr lang="en-IN" sz="2400" dirty="0"/>
          </a:p>
          <a:p>
            <a:pPr algn="l"/>
            <a:r>
              <a:rPr lang="en-IN" sz="2400" dirty="0" smtClean="0"/>
              <a:t>ANUSHIYA A</a:t>
            </a:r>
            <a:r>
              <a:rPr lang="en-IN" sz="2400" dirty="0" smtClean="0"/>
              <a:t> </a:t>
            </a:r>
            <a:r>
              <a:rPr lang="en-IN" sz="2400" dirty="0"/>
              <a:t>(IV - </a:t>
            </a:r>
            <a:r>
              <a:rPr lang="en-IN" sz="2400" dirty="0" smtClean="0"/>
              <a:t>CSE</a:t>
            </a:r>
            <a:r>
              <a:rPr lang="en-IN" sz="2400" dirty="0" smtClean="0"/>
              <a:t>) </a:t>
            </a:r>
            <a:endParaRPr lang="en-IN" sz="2400" dirty="0"/>
          </a:p>
          <a:p>
            <a:pPr algn="l"/>
            <a:r>
              <a:rPr lang="en-IN" sz="2400" dirty="0" smtClean="0"/>
              <a:t>DEEPA J</a:t>
            </a:r>
            <a:r>
              <a:rPr lang="en-IN" sz="2400" dirty="0" smtClean="0"/>
              <a:t> </a:t>
            </a:r>
            <a:r>
              <a:rPr lang="en-IN" sz="2400" dirty="0"/>
              <a:t>(IV - </a:t>
            </a:r>
            <a:r>
              <a:rPr lang="en-IN" sz="2400" dirty="0" smtClean="0"/>
              <a:t>CSE</a:t>
            </a:r>
            <a:r>
              <a:rPr lang="en-IN" sz="2400" dirty="0" smtClean="0"/>
              <a:t>) </a:t>
            </a:r>
            <a:endParaRPr lang="en-IN" sz="2400" dirty="0"/>
          </a:p>
          <a:p>
            <a:pPr algn="l"/>
            <a:r>
              <a:rPr lang="en-IN" sz="2400" dirty="0" smtClean="0"/>
              <a:t>HARIVANI A</a:t>
            </a:r>
            <a:r>
              <a:rPr lang="en-IN" sz="2400" dirty="0" smtClean="0"/>
              <a:t> </a:t>
            </a:r>
            <a:r>
              <a:rPr lang="en-IN" sz="2400" dirty="0"/>
              <a:t>(IV - </a:t>
            </a:r>
            <a:r>
              <a:rPr lang="en-IN" sz="2400" dirty="0" smtClean="0"/>
              <a:t>CSE</a:t>
            </a:r>
            <a:r>
              <a:rPr lang="en-IN" sz="2400" dirty="0" smtClean="0"/>
              <a:t>) </a:t>
            </a:r>
            <a:endParaRPr lang="en-US" sz="2400" dirty="0"/>
          </a:p>
        </p:txBody>
      </p:sp>
      <p:sp>
        <p:nvSpPr>
          <p:cNvPr id="6" name="TextBox 5">
            <a:extLst>
              <a:ext uri="{FF2B5EF4-FFF2-40B4-BE49-F238E27FC236}">
                <a16:creationId xmlns:a16="http://schemas.microsoft.com/office/drawing/2014/main" xmlns="" id="{5AD6B4F6-0064-1344-9719-0B31F6A997EF}"/>
              </a:ext>
            </a:extLst>
          </p:cNvPr>
          <p:cNvSpPr txBox="1"/>
          <p:nvPr/>
        </p:nvSpPr>
        <p:spPr>
          <a:xfrm>
            <a:off x="4612546" y="5505462"/>
            <a:ext cx="6731000" cy="1846659"/>
          </a:xfrm>
          <a:prstGeom prst="rect">
            <a:avLst/>
          </a:prstGeom>
          <a:noFill/>
        </p:spPr>
        <p:txBody>
          <a:bodyPr wrap="square" rtlCol="0">
            <a:spAutoFit/>
          </a:bodyPr>
          <a:lstStyle/>
          <a:p>
            <a:pPr lvl="2" algn="r"/>
            <a:r>
              <a:rPr lang="en-IN" sz="2400" dirty="0"/>
              <a:t>MENTOR </a:t>
            </a:r>
            <a:r>
              <a:rPr lang="en-IN" sz="2400"/>
              <a:t>: </a:t>
            </a:r>
            <a:r>
              <a:rPr lang="en-IN" sz="2400" smtClean="0"/>
              <a:t>KOWSALYA.M</a:t>
            </a:r>
            <a:endParaRPr lang="en-IN" sz="2400" dirty="0"/>
          </a:p>
          <a:p>
            <a:pPr algn="r"/>
            <a:r>
              <a:rPr lang="en-IN" sz="2400" dirty="0"/>
              <a:t>GUIDE : </a:t>
            </a:r>
            <a:r>
              <a:rPr lang="en-IN" sz="2400" dirty="0" smtClean="0"/>
              <a:t>MANIMEGALAI</a:t>
            </a:r>
            <a:endParaRPr lang="en-IN" sz="2400" dirty="0"/>
          </a:p>
          <a:p>
            <a:pPr algn="r"/>
            <a:endParaRPr lang="en-IN" sz="2400" dirty="0"/>
          </a:p>
          <a:p>
            <a:pPr algn="r"/>
            <a:endParaRPr lang="en-IN" sz="2400" dirty="0"/>
          </a:p>
          <a:p>
            <a:pPr algn="r"/>
            <a:endParaRPr lang="en-IN" dirty="0"/>
          </a:p>
        </p:txBody>
      </p:sp>
    </p:spTree>
    <p:extLst>
      <p:ext uri="{BB962C8B-B14F-4D97-AF65-F5344CB8AC3E}">
        <p14:creationId xmlns:p14="http://schemas.microsoft.com/office/powerpoint/2010/main" val="2485569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C61554-3420-0945-BC0D-6CBA01A76CE8}"/>
              </a:ext>
            </a:extLst>
          </p:cNvPr>
          <p:cNvSpPr>
            <a:spLocks noGrp="1"/>
          </p:cNvSpPr>
          <p:nvPr>
            <p:ph type="title"/>
          </p:nvPr>
        </p:nvSpPr>
        <p:spPr/>
        <p:txBody>
          <a:bodyPr/>
          <a:lstStyle/>
          <a:p>
            <a:r>
              <a:rPr lang="en-IN"/>
              <a:t>6. Record Types</a:t>
            </a:r>
            <a:endParaRPr lang="en-US"/>
          </a:p>
        </p:txBody>
      </p:sp>
      <p:sp>
        <p:nvSpPr>
          <p:cNvPr id="3" name="Content Placeholder 2">
            <a:extLst>
              <a:ext uri="{FF2B5EF4-FFF2-40B4-BE49-F238E27FC236}">
                <a16:creationId xmlns:a16="http://schemas.microsoft.com/office/drawing/2014/main" xmlns="" id="{BA362796-3D6B-0245-9AB8-CE22CDEE4AED}"/>
              </a:ext>
            </a:extLst>
          </p:cNvPr>
          <p:cNvSpPr>
            <a:spLocks noGrp="1"/>
          </p:cNvSpPr>
          <p:nvPr>
            <p:ph idx="1"/>
          </p:nvPr>
        </p:nvSpPr>
        <p:spPr>
          <a:xfrm>
            <a:off x="1131590" y="1837850"/>
            <a:ext cx="10750720" cy="4351338"/>
          </a:xfrm>
        </p:spPr>
        <p:txBody>
          <a:bodyPr/>
          <a:lstStyle/>
          <a:p>
            <a:r>
              <a:rPr lang="en-US"/>
              <a:t>Record types in Salesforce enable customized user experiences. </a:t>
            </a:r>
            <a:endParaRPr lang="en-IN"/>
          </a:p>
          <a:p>
            <a:r>
              <a:rPr lang="en-US"/>
              <a:t>They define distinct page layouts, picklist values, and business processes based on user profiles. </a:t>
            </a:r>
            <a:endParaRPr lang="en-IN"/>
          </a:p>
          <a:p>
            <a:r>
              <a:rPr lang="en-US"/>
              <a:t>By assigning different record types to records, organizations can streamline data entry, ensuring relevant information is captured for various contexts. </a:t>
            </a:r>
            <a:endParaRPr lang="en-IN"/>
          </a:p>
          <a:p>
            <a:r>
              <a:rPr lang="en-US"/>
              <a:t>This flexibility enhances user efficiency and allows businesses to adapt Salesforce to their specific needs, optimizing workflow and data management across diverse teams and processes.</a:t>
            </a:r>
          </a:p>
        </p:txBody>
      </p:sp>
    </p:spTree>
    <p:extLst>
      <p:ext uri="{BB962C8B-B14F-4D97-AF65-F5344CB8AC3E}">
        <p14:creationId xmlns:p14="http://schemas.microsoft.com/office/powerpoint/2010/main" val="134260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3277E5-23E9-1147-9341-A71DE91BB595}"/>
              </a:ext>
            </a:extLst>
          </p:cNvPr>
          <p:cNvSpPr>
            <a:spLocks noGrp="1"/>
          </p:cNvSpPr>
          <p:nvPr>
            <p:ph type="title"/>
          </p:nvPr>
        </p:nvSpPr>
        <p:spPr/>
        <p:txBody>
          <a:bodyPr/>
          <a:lstStyle/>
          <a:p>
            <a:r>
              <a:rPr lang="en-IN"/>
              <a:t>7. Profile</a:t>
            </a:r>
            <a:endParaRPr lang="en-US"/>
          </a:p>
        </p:txBody>
      </p:sp>
      <p:sp>
        <p:nvSpPr>
          <p:cNvPr id="3" name="Content Placeholder 2">
            <a:extLst>
              <a:ext uri="{FF2B5EF4-FFF2-40B4-BE49-F238E27FC236}">
                <a16:creationId xmlns:a16="http://schemas.microsoft.com/office/drawing/2014/main" xmlns="" id="{91911295-CE34-774C-97AF-4A43EA90C95D}"/>
              </a:ext>
            </a:extLst>
          </p:cNvPr>
          <p:cNvSpPr>
            <a:spLocks noGrp="1"/>
          </p:cNvSpPr>
          <p:nvPr>
            <p:ph idx="1"/>
          </p:nvPr>
        </p:nvSpPr>
        <p:spPr>
          <a:xfrm>
            <a:off x="838200" y="1659024"/>
            <a:ext cx="3668467" cy="4833851"/>
          </a:xfrm>
        </p:spPr>
        <p:txBody>
          <a:bodyPr>
            <a:normAutofit/>
          </a:bodyPr>
          <a:lstStyle/>
          <a:p>
            <a:r>
              <a:rPr lang="en-IN"/>
              <a:t>Salesforce profiles manage user permissions, controlling access to objects, fields, and record actions.</a:t>
            </a:r>
          </a:p>
          <a:p>
            <a:r>
              <a:rPr lang="en-IN"/>
              <a:t>They’re crucial for data security and maintaining organization-specific data integrity and functionality.</a:t>
            </a:r>
            <a:endParaRPr lang="en-US"/>
          </a:p>
        </p:txBody>
      </p:sp>
      <p:pic>
        <p:nvPicPr>
          <p:cNvPr id="4" name="Picture 4">
            <a:extLst>
              <a:ext uri="{FF2B5EF4-FFF2-40B4-BE49-F238E27FC236}">
                <a16:creationId xmlns:a16="http://schemas.microsoft.com/office/drawing/2014/main" xmlns="" id="{CA58A761-125D-164E-A29F-171278B42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289" y="1865229"/>
            <a:ext cx="6847133" cy="3909916"/>
          </a:xfrm>
          <a:prstGeom prst="rect">
            <a:avLst/>
          </a:prstGeom>
        </p:spPr>
      </p:pic>
    </p:spTree>
    <p:extLst>
      <p:ext uri="{BB962C8B-B14F-4D97-AF65-F5344CB8AC3E}">
        <p14:creationId xmlns:p14="http://schemas.microsoft.com/office/powerpoint/2010/main" val="231023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7EFB7-AD2C-E645-BF45-1F8A467C6686}"/>
              </a:ext>
            </a:extLst>
          </p:cNvPr>
          <p:cNvSpPr>
            <a:spLocks noGrp="1"/>
          </p:cNvSpPr>
          <p:nvPr>
            <p:ph type="title"/>
          </p:nvPr>
        </p:nvSpPr>
        <p:spPr/>
        <p:txBody>
          <a:bodyPr/>
          <a:lstStyle/>
          <a:p>
            <a:r>
              <a:rPr lang="en-IN"/>
              <a:t>8. User Adoption</a:t>
            </a:r>
            <a:endParaRPr lang="en-US"/>
          </a:p>
        </p:txBody>
      </p:sp>
      <p:sp>
        <p:nvSpPr>
          <p:cNvPr id="3" name="Content Placeholder 2">
            <a:extLst>
              <a:ext uri="{FF2B5EF4-FFF2-40B4-BE49-F238E27FC236}">
                <a16:creationId xmlns:a16="http://schemas.microsoft.com/office/drawing/2014/main" xmlns="" id="{0F6C551B-0F16-C144-A440-7E88D59BA460}"/>
              </a:ext>
            </a:extLst>
          </p:cNvPr>
          <p:cNvSpPr>
            <a:spLocks noGrp="1"/>
          </p:cNvSpPr>
          <p:nvPr>
            <p:ph idx="1"/>
          </p:nvPr>
        </p:nvSpPr>
        <p:spPr>
          <a:xfrm>
            <a:off x="1131590" y="1935645"/>
            <a:ext cx="10515600" cy="4351338"/>
          </a:xfrm>
        </p:spPr>
        <p:txBody>
          <a:bodyPr/>
          <a:lstStyle/>
          <a:p>
            <a:r>
              <a:rPr lang="en-IN"/>
              <a:t>User adoption in Salesforce refers to the extent to which employees effectively use Salesforce within an organization. </a:t>
            </a:r>
          </a:p>
          <a:p>
            <a:r>
              <a:rPr lang="en-IN"/>
              <a:t>It’s crucial for maximizing the benefits of the platform. </a:t>
            </a:r>
          </a:p>
          <a:p>
            <a:r>
              <a:rPr lang="en-IN"/>
              <a:t>Successful adoption involves comprehensive training, intuitive design, clear communication of its benefits, and addressing user concerns.</a:t>
            </a:r>
          </a:p>
          <a:p>
            <a:r>
              <a:rPr lang="en-IN"/>
              <a:t>Regular feedback, support, and ongoing training can further enhance adoption rates among users.</a:t>
            </a:r>
            <a:endParaRPr lang="en-US"/>
          </a:p>
        </p:txBody>
      </p:sp>
    </p:spTree>
    <p:extLst>
      <p:ext uri="{BB962C8B-B14F-4D97-AF65-F5344CB8AC3E}">
        <p14:creationId xmlns:p14="http://schemas.microsoft.com/office/powerpoint/2010/main" val="776089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9F9A45-8338-1B4C-BC3A-E681DD684385}"/>
              </a:ext>
            </a:extLst>
          </p:cNvPr>
          <p:cNvSpPr>
            <a:spLocks noGrp="1"/>
          </p:cNvSpPr>
          <p:nvPr>
            <p:ph type="title"/>
          </p:nvPr>
        </p:nvSpPr>
        <p:spPr>
          <a:xfrm>
            <a:off x="275868" y="0"/>
            <a:ext cx="10515600" cy="1248522"/>
          </a:xfrm>
        </p:spPr>
        <p:txBody>
          <a:bodyPr/>
          <a:lstStyle/>
          <a:p>
            <a:r>
              <a:rPr lang="en-IN"/>
              <a:t>9. Organization Wide Default (OWD) </a:t>
            </a:r>
            <a:endParaRPr lang="en-US"/>
          </a:p>
        </p:txBody>
      </p:sp>
      <p:sp>
        <p:nvSpPr>
          <p:cNvPr id="3" name="Content Placeholder 2">
            <a:extLst>
              <a:ext uri="{FF2B5EF4-FFF2-40B4-BE49-F238E27FC236}">
                <a16:creationId xmlns:a16="http://schemas.microsoft.com/office/drawing/2014/main" xmlns="" id="{0F38F777-1160-F645-9033-0BAE7FE97478}"/>
              </a:ext>
            </a:extLst>
          </p:cNvPr>
          <p:cNvSpPr>
            <a:spLocks noGrp="1"/>
          </p:cNvSpPr>
          <p:nvPr>
            <p:ph idx="1"/>
          </p:nvPr>
        </p:nvSpPr>
        <p:spPr>
          <a:xfrm>
            <a:off x="785838" y="1446664"/>
            <a:ext cx="10620324" cy="4351338"/>
          </a:xfrm>
        </p:spPr>
        <p:txBody>
          <a:bodyPr>
            <a:noAutofit/>
          </a:bodyPr>
          <a:lstStyle/>
          <a:p>
            <a:r>
              <a:rPr lang="en-IN" sz="2400"/>
              <a:t>OWD refers to the baseline level of access that all users in an organization have to records, regardless of the ownership or sharing settings. OWD settings determine the default level of access for objects in Salesforce, such as Accounts, Contacts, Opportunities, etc.
There are three main OWD options:</a:t>
            </a:r>
          </a:p>
          <a:p>
            <a:pPr marL="0" indent="0">
              <a:buNone/>
            </a:pPr>
            <a:r>
              <a:rPr lang="en-IN" sz="2400"/>
              <a:t>   1. Private: In this setting, only the record owner and users above them in the role                        hierarchy can access the record.
   2. Public Read-Only: All users can view the records, but only the owner and users above them in the hierarchy can edit.
   3. Public Read/Write: All users can view and edit the records. </a:t>
            </a:r>
            <a:endParaRPr lang="en-US" sz="2400"/>
          </a:p>
        </p:txBody>
      </p:sp>
    </p:spTree>
    <p:extLst>
      <p:ext uri="{BB962C8B-B14F-4D97-AF65-F5344CB8AC3E}">
        <p14:creationId xmlns:p14="http://schemas.microsoft.com/office/powerpoint/2010/main" val="2990448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B2319-3D9A-7342-92B0-D218FE7832DB}"/>
              </a:ext>
            </a:extLst>
          </p:cNvPr>
          <p:cNvSpPr>
            <a:spLocks noGrp="1"/>
          </p:cNvSpPr>
          <p:nvPr>
            <p:ph type="title"/>
          </p:nvPr>
        </p:nvSpPr>
        <p:spPr/>
        <p:txBody>
          <a:bodyPr/>
          <a:lstStyle/>
          <a:p>
            <a:r>
              <a:rPr lang="en-IN"/>
              <a:t>10. Reports</a:t>
            </a:r>
            <a:endParaRPr lang="en-US"/>
          </a:p>
        </p:txBody>
      </p:sp>
      <p:sp>
        <p:nvSpPr>
          <p:cNvPr id="3" name="Content Placeholder 2">
            <a:extLst>
              <a:ext uri="{FF2B5EF4-FFF2-40B4-BE49-F238E27FC236}">
                <a16:creationId xmlns:a16="http://schemas.microsoft.com/office/drawing/2014/main" xmlns="" id="{0FCB40D2-F35D-2345-9699-45F619C62861}"/>
              </a:ext>
            </a:extLst>
          </p:cNvPr>
          <p:cNvSpPr>
            <a:spLocks noGrp="1"/>
          </p:cNvSpPr>
          <p:nvPr>
            <p:ph idx="1"/>
          </p:nvPr>
        </p:nvSpPr>
        <p:spPr>
          <a:xfrm>
            <a:off x="1204938" y="1748118"/>
            <a:ext cx="3477083" cy="4343273"/>
          </a:xfrm>
        </p:spPr>
        <p:txBody>
          <a:bodyPr>
            <a:normAutofit fontScale="92500"/>
          </a:bodyPr>
          <a:lstStyle/>
          <a:p>
            <a:r>
              <a:rPr lang="en-IN"/>
              <a:t>Salesforce reports analyze data with customizable formats, filters, and charts. </a:t>
            </a:r>
          </a:p>
          <a:p>
            <a:r>
              <a:rPr lang="en-IN"/>
              <a:t>Users create insightful reports and dashboards, enabling informed decisions and enhancing overall organizational efficiency.</a:t>
            </a:r>
            <a:endParaRPr lang="en-US"/>
          </a:p>
        </p:txBody>
      </p:sp>
      <p:pic>
        <p:nvPicPr>
          <p:cNvPr id="4" name="Picture 4">
            <a:extLst>
              <a:ext uri="{FF2B5EF4-FFF2-40B4-BE49-F238E27FC236}">
                <a16:creationId xmlns:a16="http://schemas.microsoft.com/office/drawing/2014/main" xmlns="" id="{FB09BB89-13C8-DA42-AE22-EFB1EDC0D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021" y="1748118"/>
            <a:ext cx="7054951" cy="3796031"/>
          </a:xfrm>
          <a:prstGeom prst="rect">
            <a:avLst/>
          </a:prstGeom>
        </p:spPr>
      </p:pic>
    </p:spTree>
    <p:extLst>
      <p:ext uri="{BB962C8B-B14F-4D97-AF65-F5344CB8AC3E}">
        <p14:creationId xmlns:p14="http://schemas.microsoft.com/office/powerpoint/2010/main" val="123694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0C522-6C50-8245-946B-2559B7CA037C}"/>
              </a:ext>
            </a:extLst>
          </p:cNvPr>
          <p:cNvSpPr>
            <a:spLocks noGrp="1"/>
          </p:cNvSpPr>
          <p:nvPr>
            <p:ph type="title"/>
          </p:nvPr>
        </p:nvSpPr>
        <p:spPr/>
        <p:txBody>
          <a:bodyPr/>
          <a:lstStyle/>
          <a:p>
            <a:r>
              <a:rPr lang="en-IN"/>
              <a:t>11. Apex Triggers</a:t>
            </a:r>
            <a:endParaRPr lang="en-US"/>
          </a:p>
        </p:txBody>
      </p:sp>
      <p:sp>
        <p:nvSpPr>
          <p:cNvPr id="3" name="Content Placeholder 2">
            <a:extLst>
              <a:ext uri="{FF2B5EF4-FFF2-40B4-BE49-F238E27FC236}">
                <a16:creationId xmlns:a16="http://schemas.microsoft.com/office/drawing/2014/main" xmlns="" id="{209EA81F-8BC4-304C-9E87-6DE9C302F2EE}"/>
              </a:ext>
            </a:extLst>
          </p:cNvPr>
          <p:cNvSpPr>
            <a:spLocks noGrp="1"/>
          </p:cNvSpPr>
          <p:nvPr>
            <p:ph idx="1"/>
          </p:nvPr>
        </p:nvSpPr>
        <p:spPr/>
        <p:txBody>
          <a:bodyPr/>
          <a:lstStyle/>
          <a:p>
            <a:r>
              <a:rPr lang="en-IN"/>
              <a:t>Apex triggers in Salesforce execute custom code before/after events like record insertion, updating. They handle bulk operations, enforce rules, and ensure data integrity efficiently.</a:t>
            </a:r>
            <a:endParaRPr lang="en-US"/>
          </a:p>
        </p:txBody>
      </p:sp>
      <p:pic>
        <p:nvPicPr>
          <p:cNvPr id="4" name="Picture 4">
            <a:extLst>
              <a:ext uri="{FF2B5EF4-FFF2-40B4-BE49-F238E27FC236}">
                <a16:creationId xmlns:a16="http://schemas.microsoft.com/office/drawing/2014/main" xmlns="" id="{207B1ED9-527E-0941-AB43-92B172586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3300642"/>
            <a:ext cx="5257800" cy="3245598"/>
          </a:xfrm>
          <a:prstGeom prst="rect">
            <a:avLst/>
          </a:prstGeom>
        </p:spPr>
      </p:pic>
      <p:pic>
        <p:nvPicPr>
          <p:cNvPr id="5" name="Picture 5">
            <a:extLst>
              <a:ext uri="{FF2B5EF4-FFF2-40B4-BE49-F238E27FC236}">
                <a16:creationId xmlns:a16="http://schemas.microsoft.com/office/drawing/2014/main" xmlns="" id="{B0FC5196-583D-CF4C-8267-9DC235FDE8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5009" y="3263507"/>
            <a:ext cx="5363609" cy="3282733"/>
          </a:xfrm>
          <a:prstGeom prst="rect">
            <a:avLst/>
          </a:prstGeom>
        </p:spPr>
      </p:pic>
    </p:spTree>
    <p:extLst>
      <p:ext uri="{BB962C8B-B14F-4D97-AF65-F5344CB8AC3E}">
        <p14:creationId xmlns:p14="http://schemas.microsoft.com/office/powerpoint/2010/main" val="3610145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BDA8A-9C11-694B-AB0E-EAAD85DB20F9}"/>
              </a:ext>
            </a:extLst>
          </p:cNvPr>
          <p:cNvSpPr>
            <a:spLocks noGrp="1"/>
          </p:cNvSpPr>
          <p:nvPr>
            <p:ph type="title"/>
          </p:nvPr>
        </p:nvSpPr>
        <p:spPr>
          <a:xfrm rot="10800000" flipV="1">
            <a:off x="4324593" y="339222"/>
            <a:ext cx="3918785" cy="1115506"/>
          </a:xfrm>
        </p:spPr>
        <p:txBody>
          <a:bodyPr/>
          <a:lstStyle/>
          <a:p>
            <a:r>
              <a:rPr lang="en-IN"/>
              <a:t>App Launcher</a:t>
            </a:r>
            <a:endParaRPr lang="en-US"/>
          </a:p>
        </p:txBody>
      </p:sp>
      <p:pic>
        <p:nvPicPr>
          <p:cNvPr id="4" name="Picture 4">
            <a:extLst>
              <a:ext uri="{FF2B5EF4-FFF2-40B4-BE49-F238E27FC236}">
                <a16:creationId xmlns:a16="http://schemas.microsoft.com/office/drawing/2014/main" xmlns="" id="{71691E87-FFC6-F146-9244-4CF3F0C4C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690688"/>
            <a:ext cx="8128000" cy="4421013"/>
          </a:xfrm>
          <a:prstGeom prst="rect">
            <a:avLst/>
          </a:prstGeom>
        </p:spPr>
      </p:pic>
    </p:spTree>
    <p:extLst>
      <p:ext uri="{BB962C8B-B14F-4D97-AF65-F5344CB8AC3E}">
        <p14:creationId xmlns:p14="http://schemas.microsoft.com/office/powerpoint/2010/main" val="1899585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A3B90-8A22-2C45-90A6-03DBF1C104FF}"/>
              </a:ext>
            </a:extLst>
          </p:cNvPr>
          <p:cNvSpPr>
            <a:spLocks noGrp="1"/>
          </p:cNvSpPr>
          <p:nvPr>
            <p:ph type="title"/>
          </p:nvPr>
        </p:nvSpPr>
        <p:spPr>
          <a:xfrm>
            <a:off x="3666768" y="1967354"/>
            <a:ext cx="4858463" cy="2923292"/>
          </a:xfrm>
        </p:spPr>
        <p:txBody>
          <a:bodyPr>
            <a:normAutofit/>
          </a:bodyPr>
          <a:lstStyle/>
          <a:p>
            <a:r>
              <a:rPr lang="en-IN" sz="7200" b="1"/>
              <a:t>THANK YOU</a:t>
            </a:r>
            <a:endParaRPr lang="en-US" sz="7200" b="1"/>
          </a:p>
        </p:txBody>
      </p:sp>
    </p:spTree>
    <p:extLst>
      <p:ext uri="{BB962C8B-B14F-4D97-AF65-F5344CB8AC3E}">
        <p14:creationId xmlns:p14="http://schemas.microsoft.com/office/powerpoint/2010/main" val="373254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2B774B-05D9-914F-B09F-195943D72736}"/>
              </a:ext>
            </a:extLst>
          </p:cNvPr>
          <p:cNvSpPr>
            <a:spLocks noGrp="1"/>
          </p:cNvSpPr>
          <p:nvPr>
            <p:ph type="title"/>
          </p:nvPr>
        </p:nvSpPr>
        <p:spPr/>
        <p:txBody>
          <a:bodyPr/>
          <a:lstStyle/>
          <a:p>
            <a:r>
              <a:rPr lang="en-IN"/>
              <a:t>What is Salesforce ? </a:t>
            </a:r>
            <a:endParaRPr lang="en-US"/>
          </a:p>
        </p:txBody>
      </p:sp>
      <p:sp>
        <p:nvSpPr>
          <p:cNvPr id="3" name="Content Placeholder 2">
            <a:extLst>
              <a:ext uri="{FF2B5EF4-FFF2-40B4-BE49-F238E27FC236}">
                <a16:creationId xmlns:a16="http://schemas.microsoft.com/office/drawing/2014/main" xmlns="" id="{12553BD6-939D-ED47-BBDE-45FF2F7A0F7F}"/>
              </a:ext>
            </a:extLst>
          </p:cNvPr>
          <p:cNvSpPr>
            <a:spLocks noGrp="1"/>
          </p:cNvSpPr>
          <p:nvPr>
            <p:ph idx="1"/>
          </p:nvPr>
        </p:nvSpPr>
        <p:spPr/>
        <p:txBody>
          <a:bodyPr/>
          <a:lstStyle/>
          <a:p>
            <a:r>
              <a:rPr lang="en-IN"/>
              <a:t>Salesforce is a popular cloud-based customer relationship management (CRM) platform that helps businesses manage their relationships and interactions with customers and potential customers. It offers a wide range of tools and features for sales, marketing, customer service, and more.</a:t>
            </a:r>
          </a:p>
          <a:p>
            <a:r>
              <a:rPr lang="en-IN"/>
              <a:t>Salesforce allows businesses to store customer data, track leads and opportunities, automate various tasks, and provide a unified view of customer information to improve overall business efficiency and customer satisfaction. It is widely used across various industries to streamline processes and enhance customer engagement.</a:t>
            </a:r>
            <a:endParaRPr lang="en-US"/>
          </a:p>
        </p:txBody>
      </p:sp>
    </p:spTree>
    <p:extLst>
      <p:ext uri="{BB962C8B-B14F-4D97-AF65-F5344CB8AC3E}">
        <p14:creationId xmlns:p14="http://schemas.microsoft.com/office/powerpoint/2010/main" val="225889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3677D2-5308-AB4A-B98B-F0C22AC4B3C7}"/>
              </a:ext>
            </a:extLst>
          </p:cNvPr>
          <p:cNvSpPr>
            <a:spLocks noGrp="1"/>
          </p:cNvSpPr>
          <p:nvPr>
            <p:ph type="title"/>
          </p:nvPr>
        </p:nvSpPr>
        <p:spPr/>
        <p:txBody>
          <a:bodyPr/>
          <a:lstStyle/>
          <a:p>
            <a:r>
              <a:rPr lang="en-IN"/>
              <a:t>Pizza Delivery App</a:t>
            </a:r>
            <a:endParaRPr lang="en-US"/>
          </a:p>
        </p:txBody>
      </p:sp>
      <p:sp>
        <p:nvSpPr>
          <p:cNvPr id="3" name="Content Placeholder 2">
            <a:extLst>
              <a:ext uri="{FF2B5EF4-FFF2-40B4-BE49-F238E27FC236}">
                <a16:creationId xmlns:a16="http://schemas.microsoft.com/office/drawing/2014/main" xmlns="" id="{1DF679BF-6253-EE4E-ACBF-8D16718F9530}"/>
              </a:ext>
            </a:extLst>
          </p:cNvPr>
          <p:cNvSpPr>
            <a:spLocks noGrp="1"/>
          </p:cNvSpPr>
          <p:nvPr>
            <p:ph idx="1"/>
          </p:nvPr>
        </p:nvSpPr>
        <p:spPr>
          <a:xfrm>
            <a:off x="1187823" y="1929535"/>
            <a:ext cx="10515600" cy="4351338"/>
          </a:xfrm>
        </p:spPr>
        <p:txBody>
          <a:bodyPr/>
          <a:lstStyle/>
          <a:p>
            <a:r>
              <a:rPr lang="en-IN"/>
              <a:t>Enjoy the ultimate pizza experience with our Pizza Delivery App powered by Salesforce CRM.</a:t>
            </a:r>
          </a:p>
          <a:p>
            <a:r>
              <a:rPr lang="en-IN"/>
              <a:t>Order your favorite pizzas with a few taps, track your delivery in real-time, and receive personalized promotions. </a:t>
            </a:r>
          </a:p>
          <a:p>
            <a:r>
              <a:rPr lang="en-IN"/>
              <a:t>Our app seamlessly integrates order management, ensuring hot, delicious pizzas are delivered to your doorstep. Easy, efficient, and delicious!</a:t>
            </a:r>
          </a:p>
          <a:p>
            <a:r>
              <a:rPr lang="en-US"/>
              <a:t>In this project, we have </a:t>
            </a:r>
            <a:r>
              <a:rPr lang="en-US" b="1"/>
              <a:t>14 milestones</a:t>
            </a:r>
            <a:r>
              <a:rPr lang="en-US"/>
              <a:t> to successfully complete the pizza delivery app.</a:t>
            </a:r>
          </a:p>
        </p:txBody>
      </p:sp>
    </p:spTree>
    <p:extLst>
      <p:ext uri="{BB962C8B-B14F-4D97-AF65-F5344CB8AC3E}">
        <p14:creationId xmlns:p14="http://schemas.microsoft.com/office/powerpoint/2010/main" val="346763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C10104-3F01-094D-95DB-F98399ADEA57}"/>
              </a:ext>
            </a:extLst>
          </p:cNvPr>
          <p:cNvSpPr>
            <a:spLocks noGrp="1"/>
          </p:cNvSpPr>
          <p:nvPr>
            <p:ph type="title"/>
          </p:nvPr>
        </p:nvSpPr>
        <p:spPr/>
        <p:txBody>
          <a:bodyPr/>
          <a:lstStyle/>
          <a:p>
            <a:r>
              <a:rPr lang="en-IN"/>
              <a:t>1. Creation of Developer Account</a:t>
            </a:r>
            <a:endParaRPr lang="en-US"/>
          </a:p>
        </p:txBody>
      </p:sp>
      <p:sp>
        <p:nvSpPr>
          <p:cNvPr id="3" name="Content Placeholder 2">
            <a:extLst>
              <a:ext uri="{FF2B5EF4-FFF2-40B4-BE49-F238E27FC236}">
                <a16:creationId xmlns:a16="http://schemas.microsoft.com/office/drawing/2014/main" xmlns="" id="{F3F2F3AC-D807-6848-8AB2-A04B550DEC22}"/>
              </a:ext>
            </a:extLst>
          </p:cNvPr>
          <p:cNvSpPr>
            <a:spLocks noGrp="1"/>
          </p:cNvSpPr>
          <p:nvPr>
            <p:ph idx="1"/>
          </p:nvPr>
        </p:nvSpPr>
        <p:spPr/>
        <p:txBody>
          <a:bodyPr/>
          <a:lstStyle/>
          <a:p>
            <a:r>
              <a:rPr lang="en-IN"/>
              <a:t>A Developer org has all the features and licenses you need to get started with Salesforce.1.Search developer.salesforce.com/signup</a:t>
            </a:r>
          </a:p>
          <a:p>
            <a:endParaRPr lang="en-US"/>
          </a:p>
        </p:txBody>
      </p:sp>
      <p:pic>
        <p:nvPicPr>
          <p:cNvPr id="4" name="Picture 4">
            <a:extLst>
              <a:ext uri="{FF2B5EF4-FFF2-40B4-BE49-F238E27FC236}">
                <a16:creationId xmlns:a16="http://schemas.microsoft.com/office/drawing/2014/main" xmlns="" id="{40C8DD57-0B4C-9E42-96E3-94DEC36535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412292"/>
            <a:ext cx="5164214" cy="2764671"/>
          </a:xfrm>
          <a:prstGeom prst="rect">
            <a:avLst/>
          </a:prstGeom>
        </p:spPr>
      </p:pic>
      <p:pic>
        <p:nvPicPr>
          <p:cNvPr id="5" name="Picture 5">
            <a:extLst>
              <a:ext uri="{FF2B5EF4-FFF2-40B4-BE49-F238E27FC236}">
                <a16:creationId xmlns:a16="http://schemas.microsoft.com/office/drawing/2014/main" xmlns="" id="{8F08E530-4109-9F4D-80C8-EE4E4FBBC0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9588" y="3412291"/>
            <a:ext cx="5124207" cy="2764671"/>
          </a:xfrm>
          <a:prstGeom prst="rect">
            <a:avLst/>
          </a:prstGeom>
        </p:spPr>
      </p:pic>
    </p:spTree>
    <p:extLst>
      <p:ext uri="{BB962C8B-B14F-4D97-AF65-F5344CB8AC3E}">
        <p14:creationId xmlns:p14="http://schemas.microsoft.com/office/powerpoint/2010/main" val="26182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DC3B3A-7BBE-CA49-8F61-B6CA09F3E7BF}"/>
              </a:ext>
            </a:extLst>
          </p:cNvPr>
          <p:cNvSpPr>
            <a:spLocks noGrp="1"/>
          </p:cNvSpPr>
          <p:nvPr>
            <p:ph type="title"/>
          </p:nvPr>
        </p:nvSpPr>
        <p:spPr/>
        <p:txBody>
          <a:bodyPr/>
          <a:lstStyle/>
          <a:p>
            <a:r>
              <a:rPr lang="en-IN"/>
              <a:t>2. Object Creation</a:t>
            </a:r>
            <a:endParaRPr lang="en-US"/>
          </a:p>
        </p:txBody>
      </p:sp>
      <p:sp>
        <p:nvSpPr>
          <p:cNvPr id="4" name="TextBox 3">
            <a:extLst>
              <a:ext uri="{FF2B5EF4-FFF2-40B4-BE49-F238E27FC236}">
                <a16:creationId xmlns:a16="http://schemas.microsoft.com/office/drawing/2014/main" xmlns="" id="{03E15682-60A9-7842-A79B-4AD9C33B45F2}"/>
              </a:ext>
            </a:extLst>
          </p:cNvPr>
          <p:cNvSpPr txBox="1"/>
          <p:nvPr/>
        </p:nvSpPr>
        <p:spPr>
          <a:xfrm>
            <a:off x="838200" y="1561506"/>
            <a:ext cx="5504738" cy="584775"/>
          </a:xfrm>
          <a:prstGeom prst="rect">
            <a:avLst/>
          </a:prstGeom>
          <a:noFill/>
        </p:spPr>
        <p:txBody>
          <a:bodyPr wrap="square" rtlCol="0">
            <a:spAutoFit/>
          </a:bodyPr>
          <a:lstStyle/>
          <a:p>
            <a:pPr algn="l"/>
            <a:r>
              <a:rPr lang="en-IN" sz="3200"/>
              <a:t>What is an Object</a:t>
            </a:r>
            <a:r>
              <a:rPr lang="en-IN" sz="2400"/>
              <a:t>? </a:t>
            </a:r>
            <a:endParaRPr lang="en-US" sz="2400"/>
          </a:p>
        </p:txBody>
      </p:sp>
      <p:sp>
        <p:nvSpPr>
          <p:cNvPr id="6" name="TextBox 5">
            <a:extLst>
              <a:ext uri="{FF2B5EF4-FFF2-40B4-BE49-F238E27FC236}">
                <a16:creationId xmlns:a16="http://schemas.microsoft.com/office/drawing/2014/main" xmlns="" id="{978DACB9-8462-6343-BB43-B516D683D4DD}"/>
              </a:ext>
            </a:extLst>
          </p:cNvPr>
          <p:cNvSpPr txBox="1"/>
          <p:nvPr/>
        </p:nvSpPr>
        <p:spPr>
          <a:xfrm>
            <a:off x="1222460" y="2146281"/>
            <a:ext cx="10515600" cy="1200329"/>
          </a:xfrm>
          <a:prstGeom prst="rect">
            <a:avLst/>
          </a:prstGeom>
          <a:noFill/>
        </p:spPr>
        <p:txBody>
          <a:bodyPr wrap="square" rtlCol="0">
            <a:spAutoFit/>
          </a:bodyPr>
          <a:lstStyle/>
          <a:p>
            <a:r>
              <a:rPr lang="en-US" sz="2400"/>
              <a:t>In Salesforce, an object is a data structure representing a table storing specific information, comprising fields and records, crucial for efficient data management and organization.</a:t>
            </a:r>
          </a:p>
        </p:txBody>
      </p:sp>
      <p:sp>
        <p:nvSpPr>
          <p:cNvPr id="8" name="TextBox 7">
            <a:extLst>
              <a:ext uri="{FF2B5EF4-FFF2-40B4-BE49-F238E27FC236}">
                <a16:creationId xmlns:a16="http://schemas.microsoft.com/office/drawing/2014/main" xmlns="" id="{CCDD4A9F-1710-DC4C-9E98-AAC12B874667}"/>
              </a:ext>
            </a:extLst>
          </p:cNvPr>
          <p:cNvSpPr txBox="1"/>
          <p:nvPr/>
        </p:nvSpPr>
        <p:spPr>
          <a:xfrm>
            <a:off x="838200" y="3509815"/>
            <a:ext cx="5504738" cy="584775"/>
          </a:xfrm>
          <a:prstGeom prst="rect">
            <a:avLst/>
          </a:prstGeom>
          <a:noFill/>
        </p:spPr>
        <p:txBody>
          <a:bodyPr wrap="square" rtlCol="0">
            <a:spAutoFit/>
          </a:bodyPr>
          <a:lstStyle/>
          <a:p>
            <a:pPr algn="l"/>
            <a:r>
              <a:rPr lang="en-IN" sz="3200"/>
              <a:t>Two Types</a:t>
            </a:r>
            <a:endParaRPr lang="en-US" sz="2400"/>
          </a:p>
        </p:txBody>
      </p:sp>
      <p:sp>
        <p:nvSpPr>
          <p:cNvPr id="11" name="TextBox 10">
            <a:extLst>
              <a:ext uri="{FF2B5EF4-FFF2-40B4-BE49-F238E27FC236}">
                <a16:creationId xmlns:a16="http://schemas.microsoft.com/office/drawing/2014/main" xmlns="" id="{41671E22-1F7B-EF41-A543-FE2F93FDB46F}"/>
              </a:ext>
            </a:extLst>
          </p:cNvPr>
          <p:cNvSpPr txBox="1"/>
          <p:nvPr/>
        </p:nvSpPr>
        <p:spPr>
          <a:xfrm>
            <a:off x="1085138" y="4142332"/>
            <a:ext cx="10515600" cy="2308324"/>
          </a:xfrm>
          <a:prstGeom prst="rect">
            <a:avLst/>
          </a:prstGeom>
          <a:noFill/>
        </p:spPr>
        <p:txBody>
          <a:bodyPr wrap="square" rtlCol="0">
            <a:spAutoFit/>
          </a:bodyPr>
          <a:lstStyle/>
          <a:p>
            <a:pPr marL="342900" indent="-342900">
              <a:buFont typeface="Arial" panose="020B0604020202020204" pitchFamily="34" charset="0"/>
              <a:buChar char="•"/>
            </a:pPr>
            <a:r>
              <a:rPr lang="en-US" sz="2400"/>
              <a:t>Standard Objects:   - Predefined entities like Accounts and Contacts in Salesforce, catering to common business needs without extensive customization.</a:t>
            </a:r>
            <a:endParaRPr lang="en-IN" sz="2400"/>
          </a:p>
          <a:p>
            <a:pPr marL="342900" indent="-342900">
              <a:buFont typeface="Arial" panose="020B0604020202020204" pitchFamily="34" charset="0"/>
              <a:buChar char="•"/>
            </a:pPr>
            <a:endParaRPr lang="en-IN" sz="2400"/>
          </a:p>
          <a:p>
            <a:pPr marL="342900" indent="-342900">
              <a:buFont typeface="Arial" panose="020B0604020202020204" pitchFamily="34" charset="0"/>
              <a:buChar char="•"/>
            </a:pPr>
            <a:r>
              <a:rPr lang="en-US" sz="2400"/>
              <a:t>Custom Objects:   - User-defined entities allowing businesses to create tailored data structures, enabling unique data storage and specialized application development.</a:t>
            </a:r>
          </a:p>
        </p:txBody>
      </p:sp>
    </p:spTree>
    <p:extLst>
      <p:ext uri="{BB962C8B-B14F-4D97-AF65-F5344CB8AC3E}">
        <p14:creationId xmlns:p14="http://schemas.microsoft.com/office/powerpoint/2010/main" val="3801880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C8306-B0A6-F043-815B-1C7D934A8FED}"/>
              </a:ext>
            </a:extLst>
          </p:cNvPr>
          <p:cNvSpPr>
            <a:spLocks noGrp="1"/>
          </p:cNvSpPr>
          <p:nvPr>
            <p:ph type="title"/>
          </p:nvPr>
        </p:nvSpPr>
        <p:spPr>
          <a:xfrm>
            <a:off x="635679" y="340676"/>
            <a:ext cx="11136609" cy="1150725"/>
          </a:xfrm>
        </p:spPr>
        <p:txBody>
          <a:bodyPr/>
          <a:lstStyle/>
          <a:p>
            <a:r>
              <a:rPr lang="en-IN"/>
              <a:t>In this Application we use some Custom Objects</a:t>
            </a:r>
            <a:endParaRPr lang="en-US"/>
          </a:p>
        </p:txBody>
      </p:sp>
      <p:sp>
        <p:nvSpPr>
          <p:cNvPr id="3" name="Content Placeholder 2">
            <a:extLst>
              <a:ext uri="{FF2B5EF4-FFF2-40B4-BE49-F238E27FC236}">
                <a16:creationId xmlns:a16="http://schemas.microsoft.com/office/drawing/2014/main" xmlns="" id="{77179C1D-54E1-0549-A63B-FD485A321745}"/>
              </a:ext>
            </a:extLst>
          </p:cNvPr>
          <p:cNvSpPr>
            <a:spLocks noGrp="1"/>
          </p:cNvSpPr>
          <p:nvPr>
            <p:ph idx="1"/>
          </p:nvPr>
        </p:nvSpPr>
        <p:spPr>
          <a:xfrm>
            <a:off x="1082692" y="1689384"/>
            <a:ext cx="3623779" cy="4351338"/>
          </a:xfrm>
        </p:spPr>
        <p:txBody>
          <a:bodyPr/>
          <a:lstStyle/>
          <a:p>
            <a:r>
              <a:rPr lang="en-IN"/>
              <a:t>EveryDay Values</a:t>
            </a:r>
          </a:p>
          <a:p>
            <a:r>
              <a:rPr lang="en-IN"/>
              <a:t>Beverages</a:t>
            </a:r>
          </a:p>
          <a:p>
            <a:r>
              <a:rPr lang="en-IN"/>
              <a:t>Customer Details</a:t>
            </a:r>
          </a:p>
          <a:p>
            <a:r>
              <a:rPr lang="en-IN"/>
              <a:t>Best sellers</a:t>
            </a:r>
          </a:p>
          <a:p>
            <a:r>
              <a:rPr lang="en-IN"/>
              <a:t>New launches</a:t>
            </a:r>
          </a:p>
          <a:p>
            <a:r>
              <a:rPr lang="en-IN"/>
              <a:t>Pizzas</a:t>
            </a:r>
          </a:p>
          <a:p>
            <a:r>
              <a:rPr lang="en-IN"/>
              <a:t>Mode of payments</a:t>
            </a:r>
          </a:p>
          <a:p>
            <a:r>
              <a:rPr lang="en-IN"/>
              <a:t>Reports</a:t>
            </a:r>
          </a:p>
          <a:p>
            <a:endParaRPr lang="en-IN"/>
          </a:p>
          <a:p>
            <a:endParaRPr lang="en-IN"/>
          </a:p>
          <a:p>
            <a:endParaRPr lang="en-IN"/>
          </a:p>
          <a:p>
            <a:endParaRPr lang="en-IN"/>
          </a:p>
          <a:p>
            <a:endParaRPr lang="en-IN"/>
          </a:p>
          <a:p>
            <a:endParaRPr lang="en-IN"/>
          </a:p>
          <a:p>
            <a:endParaRPr lang="en-US"/>
          </a:p>
        </p:txBody>
      </p:sp>
      <p:pic>
        <p:nvPicPr>
          <p:cNvPr id="4" name="Picture 4">
            <a:extLst>
              <a:ext uri="{FF2B5EF4-FFF2-40B4-BE49-F238E27FC236}">
                <a16:creationId xmlns:a16="http://schemas.microsoft.com/office/drawing/2014/main" xmlns="" id="{743588F7-80CE-8643-988F-C159D8FA5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143" y="2057892"/>
            <a:ext cx="6689924" cy="3614322"/>
          </a:xfrm>
          <a:prstGeom prst="rect">
            <a:avLst/>
          </a:prstGeom>
        </p:spPr>
      </p:pic>
    </p:spTree>
    <p:extLst>
      <p:ext uri="{BB962C8B-B14F-4D97-AF65-F5344CB8AC3E}">
        <p14:creationId xmlns:p14="http://schemas.microsoft.com/office/powerpoint/2010/main" val="2565105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8815DD-96FA-5C47-AE1F-DB723B4EDDE3}"/>
              </a:ext>
            </a:extLst>
          </p:cNvPr>
          <p:cNvSpPr>
            <a:spLocks noGrp="1"/>
          </p:cNvSpPr>
          <p:nvPr>
            <p:ph type="title"/>
          </p:nvPr>
        </p:nvSpPr>
        <p:spPr>
          <a:xfrm>
            <a:off x="312541" y="0"/>
            <a:ext cx="10515600" cy="1325563"/>
          </a:xfrm>
        </p:spPr>
        <p:txBody>
          <a:bodyPr/>
          <a:lstStyle/>
          <a:p>
            <a:r>
              <a:rPr lang="en-IN"/>
              <a:t>3. Tabs Creation</a:t>
            </a:r>
            <a:endParaRPr lang="en-US"/>
          </a:p>
        </p:txBody>
      </p:sp>
      <p:sp>
        <p:nvSpPr>
          <p:cNvPr id="3" name="Content Placeholder 2">
            <a:extLst>
              <a:ext uri="{FF2B5EF4-FFF2-40B4-BE49-F238E27FC236}">
                <a16:creationId xmlns:a16="http://schemas.microsoft.com/office/drawing/2014/main" xmlns="" id="{5C224448-D002-C646-A29E-756E34BE81CA}"/>
              </a:ext>
            </a:extLst>
          </p:cNvPr>
          <p:cNvSpPr>
            <a:spLocks noGrp="1"/>
          </p:cNvSpPr>
          <p:nvPr>
            <p:ph idx="1"/>
          </p:nvPr>
        </p:nvSpPr>
        <p:spPr>
          <a:xfrm>
            <a:off x="501210" y="1124843"/>
            <a:ext cx="11378249" cy="900461"/>
          </a:xfrm>
        </p:spPr>
        <p:txBody>
          <a:bodyPr>
            <a:normAutofit fontScale="85000" lnSpcReduction="10000"/>
          </a:bodyPr>
          <a:lstStyle/>
          <a:p>
            <a:pPr marL="0" indent="0">
              <a:buNone/>
            </a:pPr>
            <a:r>
              <a:rPr lang="en-IN"/>
              <a:t>Tabs in Salesforce are sections for navigation, providing access to data and functions. They organize standard, custom objects, Visualforce, Lightning components, and web pages.</a:t>
            </a:r>
            <a:endParaRPr lang="en-US"/>
          </a:p>
        </p:txBody>
      </p:sp>
      <p:pic>
        <p:nvPicPr>
          <p:cNvPr id="4" name="Picture 4">
            <a:extLst>
              <a:ext uri="{FF2B5EF4-FFF2-40B4-BE49-F238E27FC236}">
                <a16:creationId xmlns:a16="http://schemas.microsoft.com/office/drawing/2014/main" xmlns="" id="{1D19E0E2-AD0C-CA41-92F4-B85E366D2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240" y="2572652"/>
            <a:ext cx="7649883" cy="4132953"/>
          </a:xfrm>
          <a:prstGeom prst="rect">
            <a:avLst/>
          </a:prstGeom>
        </p:spPr>
      </p:pic>
    </p:spTree>
    <p:extLst>
      <p:ext uri="{BB962C8B-B14F-4D97-AF65-F5344CB8AC3E}">
        <p14:creationId xmlns:p14="http://schemas.microsoft.com/office/powerpoint/2010/main" val="3713040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54860-0C05-9647-81F5-8DB6D9813B32}"/>
              </a:ext>
            </a:extLst>
          </p:cNvPr>
          <p:cNvSpPr>
            <a:spLocks noGrp="1"/>
          </p:cNvSpPr>
          <p:nvPr>
            <p:ph type="title"/>
          </p:nvPr>
        </p:nvSpPr>
        <p:spPr>
          <a:xfrm>
            <a:off x="275869" y="132857"/>
            <a:ext cx="10515600" cy="1325563"/>
          </a:xfrm>
        </p:spPr>
        <p:txBody>
          <a:bodyPr/>
          <a:lstStyle/>
          <a:p>
            <a:r>
              <a:rPr lang="en-IN"/>
              <a:t>4. Create App</a:t>
            </a:r>
            <a:endParaRPr lang="en-US"/>
          </a:p>
        </p:txBody>
      </p:sp>
      <p:pic>
        <p:nvPicPr>
          <p:cNvPr id="4" name="Picture 4">
            <a:extLst>
              <a:ext uri="{FF2B5EF4-FFF2-40B4-BE49-F238E27FC236}">
                <a16:creationId xmlns:a16="http://schemas.microsoft.com/office/drawing/2014/main" xmlns="" id="{8DD11121-3E64-F043-AC0C-299F20203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6826" y="1458420"/>
            <a:ext cx="7222156" cy="4154441"/>
          </a:xfrm>
        </p:spPr>
      </p:pic>
      <p:sp>
        <p:nvSpPr>
          <p:cNvPr id="10" name="TextBox 9">
            <a:extLst>
              <a:ext uri="{FF2B5EF4-FFF2-40B4-BE49-F238E27FC236}">
                <a16:creationId xmlns:a16="http://schemas.microsoft.com/office/drawing/2014/main" xmlns="" id="{22058D45-C9C6-1049-BE0D-81D6BBF9A5B3}"/>
              </a:ext>
            </a:extLst>
          </p:cNvPr>
          <p:cNvSpPr txBox="1"/>
          <p:nvPr/>
        </p:nvSpPr>
        <p:spPr>
          <a:xfrm>
            <a:off x="5179562" y="2514600"/>
            <a:ext cx="1828800" cy="461665"/>
          </a:xfrm>
          <a:prstGeom prst="rect">
            <a:avLst/>
          </a:prstGeom>
          <a:noFill/>
        </p:spPr>
        <p:txBody>
          <a:bodyPr wrap="square" rtlCol="0">
            <a:spAutoFit/>
          </a:bodyPr>
          <a:lstStyle/>
          <a:p>
            <a:pPr algn="l"/>
            <a:endParaRPr lang="en-US" sz="2400"/>
          </a:p>
        </p:txBody>
      </p:sp>
      <p:sp>
        <p:nvSpPr>
          <p:cNvPr id="12" name="TextBox 11">
            <a:extLst>
              <a:ext uri="{FF2B5EF4-FFF2-40B4-BE49-F238E27FC236}">
                <a16:creationId xmlns:a16="http://schemas.microsoft.com/office/drawing/2014/main" xmlns="" id="{D884712F-91FE-6741-A020-73A06041847D}"/>
              </a:ext>
            </a:extLst>
          </p:cNvPr>
          <p:cNvSpPr txBox="1"/>
          <p:nvPr/>
        </p:nvSpPr>
        <p:spPr>
          <a:xfrm>
            <a:off x="771662" y="1299037"/>
            <a:ext cx="3389371" cy="5262979"/>
          </a:xfrm>
          <a:prstGeom prst="rect">
            <a:avLst/>
          </a:prstGeom>
          <a:noFill/>
        </p:spPr>
        <p:txBody>
          <a:bodyPr wrap="square" rtlCol="0">
            <a:spAutoFit/>
          </a:bodyPr>
          <a:lstStyle/>
          <a:p>
            <a:pPr marL="285750" indent="-285750" algn="l">
              <a:buFont typeface="Arial" panose="020B0604020202020204" pitchFamily="34" charset="0"/>
              <a:buChar char="•"/>
            </a:pPr>
            <a:r>
              <a:rPr lang="en-IN" sz="2400"/>
              <a:t>Salesforce offers standard (Sales Cloud), custom, and third-party apps through AppExchange.</a:t>
            </a:r>
          </a:p>
          <a:p>
            <a:pPr marL="285750" indent="-285750" algn="l">
              <a:buFont typeface="Arial" panose="020B0604020202020204" pitchFamily="34" charset="0"/>
              <a:buChar char="•"/>
            </a:pPr>
            <a:endParaRPr lang="en-IN" sz="2400"/>
          </a:p>
          <a:p>
            <a:pPr marL="285750" indent="-285750" algn="l">
              <a:buFont typeface="Arial" panose="020B0604020202020204" pitchFamily="34" charset="0"/>
              <a:buChar char="•"/>
            </a:pPr>
            <a:r>
              <a:rPr lang="en-IN" sz="2400"/>
              <a:t>These include mobile, community, and integration apps, empowering businesses with versatile solutions for CRM, collaboration, and efficiency.</a:t>
            </a:r>
            <a:endParaRPr lang="en-US" sz="2400"/>
          </a:p>
        </p:txBody>
      </p:sp>
    </p:spTree>
    <p:extLst>
      <p:ext uri="{BB962C8B-B14F-4D97-AF65-F5344CB8AC3E}">
        <p14:creationId xmlns:p14="http://schemas.microsoft.com/office/powerpoint/2010/main" val="832974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F27951-366A-524C-8D02-A765DC371B88}"/>
              </a:ext>
            </a:extLst>
          </p:cNvPr>
          <p:cNvSpPr>
            <a:spLocks noGrp="1"/>
          </p:cNvSpPr>
          <p:nvPr>
            <p:ph type="title"/>
          </p:nvPr>
        </p:nvSpPr>
        <p:spPr/>
        <p:txBody>
          <a:bodyPr/>
          <a:lstStyle/>
          <a:p>
            <a:r>
              <a:rPr lang="en-IN"/>
              <a:t>5. Fields &amp; Relationships</a:t>
            </a:r>
            <a:endParaRPr lang="en-US"/>
          </a:p>
        </p:txBody>
      </p:sp>
      <p:pic>
        <p:nvPicPr>
          <p:cNvPr id="4" name="Picture 4">
            <a:extLst>
              <a:ext uri="{FF2B5EF4-FFF2-40B4-BE49-F238E27FC236}">
                <a16:creationId xmlns:a16="http://schemas.microsoft.com/office/drawing/2014/main" xmlns="" id="{7EC8589F-76C7-E14D-869E-C497181AC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9098" y="2239471"/>
            <a:ext cx="6004702" cy="3252913"/>
          </a:xfrm>
        </p:spPr>
      </p:pic>
      <p:sp>
        <p:nvSpPr>
          <p:cNvPr id="3" name="TextBox 2">
            <a:extLst>
              <a:ext uri="{FF2B5EF4-FFF2-40B4-BE49-F238E27FC236}">
                <a16:creationId xmlns:a16="http://schemas.microsoft.com/office/drawing/2014/main" xmlns="" id="{DEAC5A7D-63D9-0F4C-98FA-D1E7BF915C75}"/>
              </a:ext>
            </a:extLst>
          </p:cNvPr>
          <p:cNvSpPr txBox="1"/>
          <p:nvPr/>
        </p:nvSpPr>
        <p:spPr>
          <a:xfrm>
            <a:off x="990192" y="1419103"/>
            <a:ext cx="3190621" cy="4893647"/>
          </a:xfrm>
          <a:prstGeom prst="rect">
            <a:avLst/>
          </a:prstGeom>
          <a:noFill/>
        </p:spPr>
        <p:txBody>
          <a:bodyPr wrap="square" rtlCol="0">
            <a:spAutoFit/>
          </a:bodyPr>
          <a:lstStyle/>
          <a:p>
            <a:pPr marL="342900" indent="-342900" algn="l">
              <a:buFont typeface="Arial" panose="020B0604020202020204" pitchFamily="34" charset="0"/>
              <a:buChar char="•"/>
            </a:pPr>
            <a:r>
              <a:rPr lang="en-IN" sz="2400"/>
              <a:t>Salesforce fields store diverse data types: text, numbers, dates, picklists, checkboxes, formulas, lookups, and more. </a:t>
            </a:r>
          </a:p>
          <a:p>
            <a:pPr marL="342900" indent="-342900" algn="l">
              <a:buFont typeface="Arial" panose="020B0604020202020204" pitchFamily="34" charset="0"/>
              <a:buChar char="•"/>
            </a:pPr>
            <a:endParaRPr lang="en-IN" sz="2400"/>
          </a:p>
          <a:p>
            <a:pPr marL="342900" indent="-342900" algn="l">
              <a:buFont typeface="Arial" panose="020B0604020202020204" pitchFamily="34" charset="0"/>
              <a:buChar char="•"/>
            </a:pPr>
            <a:r>
              <a:rPr lang="en-IN" sz="2400"/>
              <a:t>They organize information within records, crucial for efficient CRM management.</a:t>
            </a:r>
            <a:endParaRPr lang="en-US" sz="2400"/>
          </a:p>
        </p:txBody>
      </p:sp>
    </p:spTree>
    <p:extLst>
      <p:ext uri="{BB962C8B-B14F-4D97-AF65-F5344CB8AC3E}">
        <p14:creationId xmlns:p14="http://schemas.microsoft.com/office/powerpoint/2010/main" val="1899891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774</Words>
  <Application>Microsoft Office PowerPoint</Application>
  <PresentationFormat>Custom</PresentationFormat>
  <Paragraphs>73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NMS - PIZZA DELIVERY APP  BY SALESFORCE DEVELOPER</vt:lpstr>
      <vt:lpstr>What is Salesforce ? </vt:lpstr>
      <vt:lpstr>Pizza Delivery App</vt:lpstr>
      <vt:lpstr>1. Creation of Developer Account</vt:lpstr>
      <vt:lpstr>2. Object Creation</vt:lpstr>
      <vt:lpstr>In this Application we use some Custom Objects</vt:lpstr>
      <vt:lpstr>3. Tabs Creation</vt:lpstr>
      <vt:lpstr>4. Create App</vt:lpstr>
      <vt:lpstr>5. Fields &amp; Relationships</vt:lpstr>
      <vt:lpstr>6. Record Types</vt:lpstr>
      <vt:lpstr>7. Profile</vt:lpstr>
      <vt:lpstr>8. User Adoption</vt:lpstr>
      <vt:lpstr>9. Organization Wide Default (OWD) </vt:lpstr>
      <vt:lpstr>10. Reports</vt:lpstr>
      <vt:lpstr>11. Apex Triggers</vt:lpstr>
      <vt:lpstr>App Launcher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DELIVERY APP BY SALESFORCE DEVELOPER</dc:title>
  <dc:creator>KRISHNARAJ S</dc:creator>
  <cp:lastModifiedBy>adminbackup</cp:lastModifiedBy>
  <cp:revision>15</cp:revision>
  <dcterms:created xsi:type="dcterms:W3CDTF">2023-10-22T09:58:37Z</dcterms:created>
  <dcterms:modified xsi:type="dcterms:W3CDTF">2023-10-30T18:36:12Z</dcterms:modified>
</cp:coreProperties>
</file>