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5.jpe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4.jpeg" /><Relationship Id="rId5" Type="http://schemas.openxmlformats.org/officeDocument/2006/relationships/image" Target="../media/image3.jpeg"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7.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jpg" /><Relationship Id="rId1" Type="http://schemas.openxmlformats.org/officeDocument/2006/relationships/slideLayout" Target="../slideLayouts/slideLayout4.xml" /><Relationship Id="rId4" Type="http://schemas.openxmlformats.org/officeDocument/2006/relationships/image" Target="../media/image13.jpeg" /></Relationships>
</file>

<file path=ppt/slides/_rels/slide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4713" y="171933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06781" y="2389594"/>
            <a:ext cx="11285533"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 commerce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b="1"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87229" y="3267077"/>
            <a:ext cx="8610600" cy="1938992"/>
          </a:xfrm>
          <a:prstGeom prst="rect">
            <a:avLst/>
          </a:prstGeom>
          <a:noFill/>
        </p:spPr>
        <p:txBody>
          <a:bodyPr wrap="square" rtlCol="0">
            <a:spAutoFit/>
          </a:bodyPr>
          <a:lstStyle/>
          <a:p>
            <a:r>
              <a:rPr lang="en-US" sz="2400" dirty="0"/>
              <a:t>STUDENT NAME: S MUTHULAKSHMI</a:t>
            </a:r>
          </a:p>
          <a:p>
            <a:r>
              <a:rPr lang="en-US" sz="2400" dirty="0"/>
              <a:t>REGISTER NO:  422200034</a:t>
            </a:r>
          </a:p>
          <a:p>
            <a:r>
              <a:rPr lang="en-US" sz="2400" dirty="0"/>
              <a:t>DEPARTMENT: B.COM(INFORMATION SYSTEM MANAGEMENT)</a:t>
            </a:r>
          </a:p>
          <a:p>
            <a:r>
              <a:rPr lang="en-US" sz="2400" dirty="0"/>
              <a:t>COLLEGE: S.I.V.E.T COLLEGE</a:t>
            </a:r>
          </a:p>
          <a:p>
            <a:r>
              <a:rPr lang="en-US" sz="2400" dirty="0"/>
              <a:t>           </a:t>
            </a:r>
            <a:endParaRPr lang="en-IN" sz="2400" dirty="0"/>
          </a:p>
        </p:txBody>
      </p:sp>
      <p:pic>
        <p:nvPicPr>
          <p:cNvPr id="10" name="Picture 9">
            <a:extLst>
              <a:ext uri="{FF2B5EF4-FFF2-40B4-BE49-F238E27FC236}">
                <a16:creationId xmlns:a16="http://schemas.microsoft.com/office/drawing/2014/main" id="{149EE2E8-AADA-CEA9-7BDD-A806276635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7493" y="532497"/>
            <a:ext cx="1987466" cy="1123350"/>
          </a:xfrm>
          <a:prstGeom prst="rect">
            <a:avLst/>
          </a:prstGeom>
        </p:spPr>
      </p:pic>
      <p:pic>
        <p:nvPicPr>
          <p:cNvPr id="8" name="Picture 7">
            <a:extLst>
              <a:ext uri="{FF2B5EF4-FFF2-40B4-BE49-F238E27FC236}">
                <a16:creationId xmlns:a16="http://schemas.microsoft.com/office/drawing/2014/main" id="{2A9C50C7-9358-77FC-2FED-714965BC9A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7489" y="393647"/>
            <a:ext cx="1594065" cy="1557743"/>
          </a:xfrm>
          <a:prstGeom prst="rect">
            <a:avLst/>
          </a:prstGeom>
        </p:spPr>
      </p:pic>
      <p:pic>
        <p:nvPicPr>
          <p:cNvPr id="17" name="Picture 16">
            <a:extLst>
              <a:ext uri="{FF2B5EF4-FFF2-40B4-BE49-F238E27FC236}">
                <a16:creationId xmlns:a16="http://schemas.microsoft.com/office/drawing/2014/main" id="{C9BD2A1D-5346-ACB4-23F1-74C2F39973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4010" y="593392"/>
            <a:ext cx="900729" cy="1001557"/>
          </a:xfrm>
          <a:prstGeom prst="rect">
            <a:avLst/>
          </a:prstGeom>
        </p:spPr>
      </p:pic>
      <p:pic>
        <p:nvPicPr>
          <p:cNvPr id="21" name="Picture 20">
            <a:extLst>
              <a:ext uri="{FF2B5EF4-FFF2-40B4-BE49-F238E27FC236}">
                <a16:creationId xmlns:a16="http://schemas.microsoft.com/office/drawing/2014/main" id="{6728BA56-782A-87C9-CC6C-F298719059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2529" y="812433"/>
            <a:ext cx="2123289" cy="515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600200"/>
            <a:ext cx="7696200" cy="39623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497297"/>
            <a:ext cx="4686300" cy="60285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EC67049-46EF-B3A5-103A-DAE635A2879B}"/>
              </a:ext>
            </a:extLst>
          </p:cNvPr>
          <p:cNvSpPr txBox="1"/>
          <p:nvPr/>
        </p:nvSpPr>
        <p:spPr>
          <a:xfrm>
            <a:off x="631478" y="1951672"/>
            <a:ext cx="7503048" cy="2677656"/>
          </a:xfrm>
          <a:prstGeom prst="rect">
            <a:avLst/>
          </a:prstGeom>
          <a:noFill/>
        </p:spPr>
        <p:txBody>
          <a:bodyPr wrap="square" rtlCol="0">
            <a:spAutoFit/>
          </a:bodyPr>
          <a:lstStyle/>
          <a:p>
            <a:pPr algn="l"/>
            <a:r>
              <a:rPr lang="en-US" sz="2400" dirty="0"/>
              <a:t>Conclusion, the e-commerce project has successfully met its core objectives by enhancing the online shopping experience and achieving measurable improvements in key performance metrics. By focusing on user experience, technological integration, and efficient operations, the project has led to increased customer engagement and higher conversion rates.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 commerce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B282059-4B8E-D85F-6133-C6BECCCD6ED2}"/>
              </a:ext>
            </a:extLst>
          </p:cNvPr>
          <p:cNvSpPr txBox="1"/>
          <p:nvPr/>
        </p:nvSpPr>
        <p:spPr>
          <a:xfrm>
            <a:off x="6470967" y="4469196"/>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516F5F00-98B2-7561-DF13-BE295DC04BB0}"/>
              </a:ext>
            </a:extLst>
          </p:cNvPr>
          <p:cNvSpPr txBox="1"/>
          <p:nvPr/>
        </p:nvSpPr>
        <p:spPr>
          <a:xfrm rot="10800000" flipV="1">
            <a:off x="1002750" y="2013695"/>
            <a:ext cx="5093250" cy="3693319"/>
          </a:xfrm>
          <a:prstGeom prst="rect">
            <a:avLst/>
          </a:prstGeom>
          <a:noFill/>
        </p:spPr>
        <p:txBody>
          <a:bodyPr wrap="square" rtlCol="0">
            <a:spAutoFit/>
          </a:bodyPr>
          <a:lstStyle/>
          <a:p>
            <a:pPr marL="342900" indent="-342900" algn="l">
              <a:buFont typeface="+mj-lt"/>
              <a:buAutoNum type="arabicPeriod"/>
            </a:pPr>
            <a:r>
              <a:rPr lang="en-US" b="1" dirty="0"/>
              <a:t>  Customer- facing issue </a:t>
            </a:r>
          </a:p>
          <a:p>
            <a:pPr marL="342900" indent="-342900" algn="l">
              <a:buFont typeface="+mj-lt"/>
              <a:buAutoNum type="arabicPeriod"/>
            </a:pPr>
            <a:endParaRPr lang="en-US" b="1" dirty="0"/>
          </a:p>
          <a:p>
            <a:pPr marL="342900" indent="-342900" algn="l">
              <a:buFont typeface="+mj-lt"/>
              <a:buAutoNum type="arabicPeriod"/>
            </a:pPr>
            <a:r>
              <a:rPr lang="en-US" b="1" dirty="0"/>
              <a:t>  Operational Challenges</a:t>
            </a:r>
          </a:p>
          <a:p>
            <a:pPr marL="342900" indent="-342900" algn="l">
              <a:buFont typeface="+mj-lt"/>
              <a:buAutoNum type="arabicPeriod"/>
            </a:pPr>
            <a:endParaRPr lang="en-US" b="1" dirty="0"/>
          </a:p>
          <a:p>
            <a:pPr marL="342900" indent="-342900" algn="l">
              <a:buFont typeface="+mj-lt"/>
              <a:buAutoNum type="arabicPeriod"/>
            </a:pPr>
            <a:r>
              <a:rPr lang="en-US" b="1" dirty="0"/>
              <a:t>  Technical difficulties </a:t>
            </a:r>
          </a:p>
          <a:p>
            <a:pPr marL="342900" indent="-342900" algn="l">
              <a:buFont typeface="+mj-lt"/>
              <a:buAutoNum type="arabicPeriod"/>
            </a:pPr>
            <a:endParaRPr lang="en-US" b="1" dirty="0"/>
          </a:p>
          <a:p>
            <a:pPr marL="342900" indent="-342900" algn="l">
              <a:buFont typeface="+mj-lt"/>
              <a:buAutoNum type="arabicPeriod"/>
            </a:pPr>
            <a:r>
              <a:rPr lang="en-US" b="1" dirty="0"/>
              <a:t>  Marketing sales</a:t>
            </a:r>
          </a:p>
          <a:p>
            <a:pPr marL="342900" indent="-342900" algn="l">
              <a:buFont typeface="+mj-lt"/>
              <a:buAutoNum type="arabicPeriod"/>
            </a:pPr>
            <a:endParaRPr lang="en-US" b="1" dirty="0"/>
          </a:p>
          <a:p>
            <a:pPr marL="342900" indent="-342900" algn="l">
              <a:buFont typeface="+mj-lt"/>
              <a:buAutoNum type="arabicPeriod"/>
            </a:pPr>
            <a:r>
              <a:rPr lang="en-US" b="1" dirty="0"/>
              <a:t>  Supply chain and Logistics </a:t>
            </a:r>
          </a:p>
          <a:p>
            <a:pPr marL="342900" indent="-342900" algn="l">
              <a:buFont typeface="+mj-lt"/>
              <a:buAutoNum type="arabicPeriod"/>
            </a:pPr>
            <a:endParaRPr lang="en-US" b="1" dirty="0"/>
          </a:p>
          <a:p>
            <a:pPr marL="342900" indent="-342900" algn="l">
              <a:buFont typeface="+mj-lt"/>
              <a:buAutoNum type="arabicPeriod"/>
            </a:pPr>
            <a:r>
              <a:rPr lang="en-US" b="1" dirty="0"/>
              <a:t>  Security and compliance </a:t>
            </a:r>
          </a:p>
          <a:p>
            <a:pPr marL="342900" indent="-342900" algn="l">
              <a:buFont typeface="+mj-lt"/>
              <a:buAutoNum type="arabicPeriod"/>
            </a:pPr>
            <a:endParaRPr lang="en-US" b="1" dirty="0"/>
          </a:p>
          <a:p>
            <a:pPr marL="342900" indent="-342900" algn="l">
              <a:buFont typeface="+mj-lt"/>
              <a:buAutoNum type="arabicPeriod"/>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744F55-BDD3-E6FB-BF1E-CCF28F0E1002}"/>
              </a:ext>
            </a:extLst>
          </p:cNvPr>
          <p:cNvSpPr txBox="1"/>
          <p:nvPr/>
        </p:nvSpPr>
        <p:spPr>
          <a:xfrm>
            <a:off x="739775" y="1857375"/>
            <a:ext cx="7002143" cy="1015663"/>
          </a:xfrm>
          <a:prstGeom prst="rect">
            <a:avLst/>
          </a:prstGeom>
          <a:noFill/>
        </p:spPr>
        <p:txBody>
          <a:bodyPr wrap="square" rtlCol="0">
            <a:spAutoFit/>
          </a:bodyPr>
          <a:lstStyle/>
          <a:p>
            <a:pPr algn="l"/>
            <a:r>
              <a:rPr lang="en-US" sz="2000" dirty="0"/>
              <a:t>Define the primary goals of the e-commerce project, such as increasing online sales, reaching new markets, or improving customer experience.</a:t>
            </a:r>
          </a:p>
        </p:txBody>
      </p:sp>
      <p:sp>
        <p:nvSpPr>
          <p:cNvPr id="12" name="TextBox 11">
            <a:extLst>
              <a:ext uri="{FF2B5EF4-FFF2-40B4-BE49-F238E27FC236}">
                <a16:creationId xmlns:a16="http://schemas.microsoft.com/office/drawing/2014/main" id="{183750FE-9812-D78E-CB39-001470F017F0}"/>
              </a:ext>
            </a:extLst>
          </p:cNvPr>
          <p:cNvSpPr txBox="1"/>
          <p:nvPr/>
        </p:nvSpPr>
        <p:spPr>
          <a:xfrm>
            <a:off x="739774" y="3099094"/>
            <a:ext cx="5736045" cy="3139321"/>
          </a:xfrm>
          <a:prstGeom prst="rect">
            <a:avLst/>
          </a:prstGeom>
          <a:noFill/>
        </p:spPr>
        <p:txBody>
          <a:bodyPr wrap="square" rtlCol="0">
            <a:spAutoFit/>
          </a:bodyPr>
          <a:lstStyle/>
          <a:p>
            <a:pPr marL="342900" indent="-342900" algn="l">
              <a:buFont typeface="+mj-lt"/>
              <a:buAutoNum type="arabicPeriod"/>
            </a:pPr>
            <a:r>
              <a:rPr lang="en-US" dirty="0"/>
              <a:t>Scope</a:t>
            </a:r>
          </a:p>
          <a:p>
            <a:pPr marL="342900" indent="-342900" algn="l">
              <a:buFont typeface="+mj-lt"/>
              <a:buAutoNum type="arabicPeriod"/>
            </a:pPr>
            <a:endParaRPr lang="en-US" dirty="0"/>
          </a:p>
          <a:p>
            <a:pPr marL="342900" indent="-342900" algn="l">
              <a:buFont typeface="+mj-lt"/>
              <a:buAutoNum type="arabicPeriod"/>
            </a:pPr>
            <a:r>
              <a:rPr lang="en-US" dirty="0"/>
              <a:t>Target Audience</a:t>
            </a:r>
          </a:p>
          <a:p>
            <a:pPr marL="342900" indent="-342900" algn="l">
              <a:buFont typeface="+mj-lt"/>
              <a:buAutoNum type="arabicPeriod"/>
            </a:pPr>
            <a:endParaRPr lang="en-US" dirty="0"/>
          </a:p>
          <a:p>
            <a:pPr marL="342900" indent="-342900" algn="l">
              <a:buFont typeface="+mj-lt"/>
              <a:buAutoNum type="arabicPeriod"/>
            </a:pPr>
            <a:r>
              <a:rPr lang="en-US" dirty="0"/>
              <a:t>Technology Stack</a:t>
            </a:r>
          </a:p>
          <a:p>
            <a:pPr marL="342900" indent="-342900" algn="l">
              <a:buFont typeface="+mj-lt"/>
              <a:buAutoNum type="arabicPeriod"/>
            </a:pPr>
            <a:endParaRPr lang="en-US" dirty="0"/>
          </a:p>
          <a:p>
            <a:pPr marL="342900" indent="-342900" algn="l">
              <a:buFont typeface="+mj-lt"/>
              <a:buAutoNum type="arabicPeriod"/>
            </a:pPr>
            <a:r>
              <a:rPr lang="en-US" dirty="0"/>
              <a:t>Design and User Experience</a:t>
            </a:r>
          </a:p>
          <a:p>
            <a:pPr marL="342900" indent="-342900" algn="l">
              <a:buFont typeface="+mj-lt"/>
              <a:buAutoNum type="arabicPeriod"/>
            </a:pPr>
            <a:endParaRPr lang="en-US" dirty="0"/>
          </a:p>
          <a:p>
            <a:pPr marL="342900" indent="-342900" algn="l">
              <a:buFont typeface="+mj-lt"/>
              <a:buAutoNum type="arabicPeriod"/>
            </a:pPr>
            <a:r>
              <a:rPr lang="en-US" dirty="0"/>
              <a:t>Timeline and Milestones</a:t>
            </a:r>
          </a:p>
          <a:p>
            <a:pPr marL="342900" indent="-342900" algn="l">
              <a:buFont typeface="+mj-lt"/>
              <a:buAutoNum type="arabicPeriod"/>
            </a:pPr>
            <a:endParaRPr lang="en-US" dirty="0"/>
          </a:p>
          <a:p>
            <a:pPr marL="342900" indent="-342900" algn="l">
              <a:buFont typeface="+mj-lt"/>
              <a:buAutoNum type="arabicPeriod"/>
            </a:pPr>
            <a:r>
              <a:rPr lang="en-US" dirty="0"/>
              <a:t>Team and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E2E39F-2601-F09F-D4FF-A01D0B161CF3}"/>
              </a:ext>
            </a:extLst>
          </p:cNvPr>
          <p:cNvSpPr txBox="1"/>
          <p:nvPr/>
        </p:nvSpPr>
        <p:spPr>
          <a:xfrm>
            <a:off x="529390" y="1647885"/>
            <a:ext cx="7002143" cy="4524315"/>
          </a:xfrm>
          <a:prstGeom prst="rect">
            <a:avLst/>
          </a:prstGeom>
          <a:noFill/>
        </p:spPr>
        <p:txBody>
          <a:bodyPr wrap="square" rtlCol="0">
            <a:spAutoFit/>
          </a:bodyPr>
          <a:lstStyle/>
          <a:p>
            <a:pPr algn="l"/>
            <a:r>
              <a:rPr lang="en-US" b="1" dirty="0"/>
              <a:t>Consumers (B2C):</a:t>
            </a:r>
            <a:r>
              <a:rPr lang="en-US" dirty="0"/>
              <a:t> Individual shoppers who purchase goods or services for personal use.</a:t>
            </a:r>
          </a:p>
          <a:p>
            <a:pPr algn="l"/>
            <a:endParaRPr lang="en-US" dirty="0"/>
          </a:p>
          <a:p>
            <a:pPr algn="l"/>
            <a:r>
              <a:rPr lang="en-US" b="1" dirty="0"/>
              <a:t>Businesses (B2B):</a:t>
            </a:r>
            <a:r>
              <a:rPr lang="en-US" dirty="0"/>
              <a:t> Companies that buy products or services from other businesses for their own operations or resale.</a:t>
            </a:r>
          </a:p>
          <a:p>
            <a:pPr algn="l"/>
            <a:endParaRPr lang="en-US" dirty="0"/>
          </a:p>
          <a:p>
            <a:pPr algn="l"/>
            <a:r>
              <a:rPr lang="en-US" b="1" dirty="0"/>
              <a:t>Sellers or Vendors</a:t>
            </a:r>
            <a:r>
              <a:rPr lang="en-US" dirty="0"/>
              <a:t>: Businesses or individuals who list their products or services on the e-commerce platform. </a:t>
            </a:r>
          </a:p>
          <a:p>
            <a:pPr algn="l"/>
            <a:endParaRPr lang="en-US" dirty="0"/>
          </a:p>
          <a:p>
            <a:pPr algn="l"/>
            <a:r>
              <a:rPr lang="en-US" b="1" dirty="0"/>
              <a:t>Administrators:</a:t>
            </a:r>
            <a:r>
              <a:rPr lang="en-US" dirty="0"/>
              <a:t> Internal users who manage the platform’s operations, including content management, customer service, and transaction processing. </a:t>
            </a:r>
          </a:p>
          <a:p>
            <a:pPr algn="l"/>
            <a:endParaRPr lang="en-US" dirty="0"/>
          </a:p>
          <a:p>
            <a:pPr algn="l"/>
            <a:r>
              <a:rPr lang="en-US" b="1" dirty="0"/>
              <a:t>Third-Party Partners: </a:t>
            </a:r>
            <a:r>
              <a:rPr lang="en-US" dirty="0"/>
              <a:t>This includes payment processors, shipping companies, and other service providers integrated into the e-commerce platform.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1695450"/>
            <a:ext cx="6000750" cy="3667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19262"/>
            <a:ext cx="7924800" cy="4148138"/>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B8E8CD2-F717-E413-E1F5-F02CCCBDE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397" y="1695450"/>
            <a:ext cx="4762500" cy="4762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305</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 commerce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 Sree</cp:lastModifiedBy>
  <cp:revision>22</cp:revision>
  <dcterms:created xsi:type="dcterms:W3CDTF">2024-03-29T15:07:22Z</dcterms:created>
  <dcterms:modified xsi:type="dcterms:W3CDTF">2024-09-18T08:46:14Z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