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1"/>
      <p:bold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E3CF34-5540-423B-A357-E452073F3B33}">
  <a:tblStyle styleId="{F5E3CF34-5540-423B-A357-E452073F3B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4bd758f6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4bd758f6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4bd758f6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4bd758f6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b0fa6a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b0fa6a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bb1d438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bb1d4380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4bd758f6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4bd758f6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addcb660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addcb660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b0fa6a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b0fa6a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4bd758f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4bd758f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b1d438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bb1d438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bd758f6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4bd758f6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4bd758f6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4bd758f6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b0fa6a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b0fa6a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do0M_Ngt63xyh2JfwYE2Uy07JHbDtmR?ts=5ff8937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9775" y="1114775"/>
            <a:ext cx="85125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000" b="1" dirty="0">
                <a:solidFill>
                  <a:srgbClr val="CC0000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Capstone Project - 2</a:t>
            </a:r>
            <a:endParaRPr sz="6000" b="1" dirty="0">
              <a:solidFill>
                <a:srgbClr val="CC0000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Transport Demand Prediction</a:t>
            </a:r>
            <a:br>
              <a:rPr lang="en-GB" sz="3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Cohort Kaimur Pro</a:t>
            </a:r>
            <a:endParaRPr sz="3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8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Presented By :-</a:t>
            </a:r>
            <a:endParaRPr sz="18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8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Jayalaxmi Mekap</a:t>
            </a:r>
            <a:endParaRPr sz="18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177975"/>
            <a:ext cx="85206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Month-wise Rides Trends</a:t>
            </a:r>
            <a:endParaRPr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705100"/>
            <a:ext cx="6996624" cy="29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786359" y="3884457"/>
            <a:ext cx="7857600" cy="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During the month of December, February and January there are more number of rides, and least during the months of May and June</a:t>
            </a:r>
            <a:endParaRPr sz="18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31145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Hourly Travel Trend</a:t>
            </a:r>
            <a:endParaRPr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53" y="1301375"/>
            <a:ext cx="8429625" cy="25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1405654" y="4006667"/>
            <a:ext cx="82404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The frequency of rides are more in the Morning hours and during the night times </a:t>
            </a:r>
            <a:endParaRPr sz="18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3506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Feature Engineering</a:t>
            </a:r>
            <a:endParaRPr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928775"/>
            <a:ext cx="8520600" cy="42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Using domain knowledge to extract features from raw data, the performance of the model can be improved.</a:t>
            </a:r>
            <a:endParaRPr sz="1600" b="1" dirty="0">
              <a:solidFill>
                <a:schemeClr val="lt1"/>
              </a:solidFill>
              <a:highlight>
                <a:srgbClr val="FFFFFF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Speed</a:t>
            </a:r>
            <a:endParaRPr sz="1600" b="1" dirty="0">
              <a:solidFill>
                <a:schemeClr val="lt1"/>
              </a:solidFill>
              <a:highlight>
                <a:srgbClr val="F2F2F2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 err="1">
                <a:solidFill>
                  <a:schemeClr val="lt1"/>
                </a:solidFill>
                <a:highlight>
                  <a:srgbClr val="F2F2F2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Travel_month</a:t>
            </a:r>
            <a:r>
              <a:rPr lang="en-GB" sz="1600" b="1" dirty="0">
                <a:solidFill>
                  <a:schemeClr val="lt1"/>
                </a:solidFill>
                <a:highlight>
                  <a:srgbClr val="F2F2F2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</a:t>
            </a:r>
            <a:endParaRPr sz="1600" b="1" dirty="0">
              <a:solidFill>
                <a:schemeClr val="lt1"/>
              </a:solidFill>
              <a:highlight>
                <a:srgbClr val="F2F2F2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 err="1">
                <a:solidFill>
                  <a:schemeClr val="lt1"/>
                </a:solidFill>
                <a:highlight>
                  <a:srgbClr val="F2F2F2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No_of_tickets</a:t>
            </a:r>
            <a:r>
              <a:rPr lang="en-GB" sz="1600" b="1" dirty="0">
                <a:solidFill>
                  <a:schemeClr val="lt1"/>
                </a:solidFill>
                <a:highlight>
                  <a:srgbClr val="F2F2F2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</a:t>
            </a:r>
            <a:endParaRPr sz="1600" b="1" dirty="0">
              <a:solidFill>
                <a:schemeClr val="lt1"/>
              </a:solidFill>
              <a:highlight>
                <a:srgbClr val="F2F2F2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 err="1">
                <a:solidFill>
                  <a:schemeClr val="lt1"/>
                </a:solidFill>
                <a:highlight>
                  <a:srgbClr val="F2F2F2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travel_day</a:t>
            </a:r>
            <a:r>
              <a:rPr lang="en-GB" sz="1600" b="1" dirty="0">
                <a:solidFill>
                  <a:schemeClr val="lt1"/>
                </a:solidFill>
                <a:highlight>
                  <a:srgbClr val="F2F2F2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</a:t>
            </a:r>
            <a:endParaRPr sz="1600" b="1" dirty="0">
              <a:solidFill>
                <a:schemeClr val="lt1"/>
              </a:solidFill>
              <a:highlight>
                <a:srgbClr val="F2F2F2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 err="1">
                <a:solidFill>
                  <a:schemeClr val="lt1"/>
                </a:solidFill>
                <a:highlight>
                  <a:srgbClr val="FFFFFE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hod_arrived_date</a:t>
            </a:r>
            <a:endParaRPr sz="1600" b="1" dirty="0">
              <a:solidFill>
                <a:schemeClr val="lt1"/>
              </a:solidFill>
              <a:highlight>
                <a:srgbClr val="FFFFFE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 err="1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Is_rush_hour</a:t>
            </a:r>
            <a:endParaRPr sz="1600" b="1" dirty="0">
              <a:solidFill>
                <a:schemeClr val="lt1"/>
              </a:solidFill>
              <a:highlight>
                <a:srgbClr val="F2F2F2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 err="1">
                <a:solidFill>
                  <a:schemeClr val="lt1"/>
                </a:solidFill>
                <a:highlight>
                  <a:srgbClr val="F2F2F2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Travel_from</a:t>
            </a:r>
            <a:r>
              <a:rPr lang="en-GB" sz="1600" b="1" dirty="0">
                <a:solidFill>
                  <a:schemeClr val="lt1"/>
                </a:solidFill>
                <a:highlight>
                  <a:srgbClr val="F2F2F2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</a:t>
            </a:r>
            <a:endParaRPr sz="1600" b="1" dirty="0">
              <a:solidFill>
                <a:schemeClr val="lt1"/>
              </a:solidFill>
              <a:highlight>
                <a:srgbClr val="F2F2F2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 err="1">
                <a:solidFill>
                  <a:schemeClr val="lt1"/>
                </a:solidFill>
                <a:highlight>
                  <a:srgbClr val="F2F2F2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Time_gap_between_buses</a:t>
            </a:r>
            <a:endParaRPr sz="1600" b="1" dirty="0">
              <a:solidFill>
                <a:schemeClr val="lt1"/>
              </a:solidFill>
              <a:highlight>
                <a:srgbClr val="F2F2F2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 err="1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Travel_from_distance</a:t>
            </a:r>
            <a:endParaRPr sz="1600" b="1" dirty="0">
              <a:solidFill>
                <a:schemeClr val="lt1"/>
              </a:solidFill>
              <a:highlight>
                <a:srgbClr val="FFFFFF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 err="1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hourly_travelers</a:t>
            </a:r>
            <a:endParaRPr sz="1600" b="1" dirty="0">
              <a:solidFill>
                <a:schemeClr val="lt1"/>
              </a:solidFill>
              <a:highlight>
                <a:srgbClr val="FFFFFF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 err="1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daily_travelers</a:t>
            </a:r>
            <a:endParaRPr sz="1600" b="1" dirty="0">
              <a:solidFill>
                <a:schemeClr val="lt1"/>
              </a:solidFill>
              <a:highlight>
                <a:srgbClr val="FFFFFF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highlight>
                <a:srgbClr val="FFFFFF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highlight>
                <a:srgbClr val="FFFFFF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375" y="2231213"/>
            <a:ext cx="3543751" cy="10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3359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Variation of Number of Tickets with Speed</a:t>
            </a:r>
            <a:endParaRPr sz="3200"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384354"/>
            <a:ext cx="8292550" cy="31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105175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ML Models and Metrics</a:t>
            </a:r>
            <a:endParaRPr sz="3200"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3" name="Google Shape;143;p26"/>
          <p:cNvGraphicFramePr/>
          <p:nvPr>
            <p:extLst>
              <p:ext uri="{D42A27DB-BD31-4B8C-83A1-F6EECF244321}">
                <p14:modId xmlns:p14="http://schemas.microsoft.com/office/powerpoint/2010/main" val="217524315"/>
              </p:ext>
            </p:extLst>
          </p:nvPr>
        </p:nvGraphicFramePr>
        <p:xfrm>
          <a:off x="341250" y="712925"/>
          <a:ext cx="8461500" cy="4321223"/>
        </p:xfrm>
        <a:graphic>
          <a:graphicData uri="http://schemas.openxmlformats.org/drawingml/2006/table">
            <a:tbl>
              <a:tblPr>
                <a:noFill/>
                <a:tableStyleId>{F5E3CF34-5540-423B-A357-E452073F3B33}</a:tableStyleId>
              </a:tblPr>
              <a:tblGrid>
                <a:gridCol w="103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7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93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TYPE OF REGRESSION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Train Score</a:t>
                      </a:r>
                      <a:endParaRPr sz="1200" b="1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R2 SCORE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ADJ_R2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MAE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MSE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LINEAR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0.41531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0.354621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0.354679831</a:t>
                      </a:r>
                      <a:endParaRPr sz="1200" b="1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0.3476561</a:t>
                      </a:r>
                      <a:endParaRPr sz="1200" b="1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4.7474791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48.4351195</a:t>
                      </a:r>
                      <a:endParaRPr sz="1200" b="1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0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LINEAR-LASSO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0.393599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0.343606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0.355067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0.3487478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4.7417715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48.4241544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LINEAR-RIDGE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0.405354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0.3553535</a:t>
                      </a:r>
                      <a:endParaRPr sz="1200" b="1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0.3550673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0.3481087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5.026478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48.4015719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8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GRADIENT BOOSTING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0.676331137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0.60851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0.6085084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0.6046721</a:t>
                      </a:r>
                      <a:endParaRPr sz="1200" b="1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3.540035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29.3904512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8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0.62637829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0.623421</a:t>
                      </a:r>
                      <a:endParaRPr sz="1200" b="1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0.6234206</a:t>
                      </a:r>
                      <a:endParaRPr sz="1200" b="1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0.6152057</a:t>
                      </a:r>
                      <a:endParaRPr sz="1200" b="1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3.4301030</a:t>
                      </a:r>
                      <a:endParaRPr sz="1200" b="1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28.2619184</a:t>
                      </a:r>
                      <a:endParaRPr sz="1200" b="1" dirty="0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0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XGBOOST</a:t>
                      </a:r>
                      <a:endParaRPr sz="1200" b="1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0.84559453</a:t>
                      </a:r>
                      <a:endParaRPr sz="1200" b="1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0.84211254</a:t>
                      </a:r>
                      <a:endParaRPr sz="1200" b="1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0.84211254</a:t>
                      </a:r>
                      <a:endParaRPr sz="1200" b="1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0.8386682</a:t>
                      </a:r>
                      <a:endParaRPr sz="1200" b="1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2.2667203</a:t>
                      </a:r>
                      <a:endParaRPr sz="1200" b="1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Agency FB" panose="020B0503020202020204" pitchFamily="34" charset="0"/>
                          <a:ea typeface="Montserrat"/>
                          <a:cs typeface="Montserrat"/>
                          <a:sym typeface="Montserrat"/>
                        </a:rPr>
                        <a:t>11.8493008</a:t>
                      </a:r>
                      <a:endParaRPr sz="1200" b="1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88332" marR="88332" marT="88332" marB="88332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gency FB" panose="020B0503020202020204" pitchFamily="34" charset="0"/>
              </a:rPr>
              <a:t>Feature Importance</a:t>
            </a:r>
            <a:endParaRPr b="1" dirty="0">
              <a:latin typeface="Agency FB" panose="020B0503020202020204" pitchFamily="34" charset="0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" y="923875"/>
            <a:ext cx="87320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Challenges</a:t>
            </a:r>
            <a:endParaRPr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40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Feature engineering</a:t>
            </a:r>
            <a:endParaRPr sz="40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40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To the dependent variable</a:t>
            </a:r>
            <a:endParaRPr sz="40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40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Filtering discrete values</a:t>
            </a:r>
            <a:endParaRPr sz="40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40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Feature selection</a:t>
            </a:r>
            <a:endParaRPr sz="40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27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Conclusion</a:t>
            </a:r>
            <a:endParaRPr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This resulting model can be used by </a:t>
            </a:r>
            <a:r>
              <a:rPr lang="en-GB" sz="2400" b="1" dirty="0" err="1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Mobiticket</a:t>
            </a:r>
            <a:r>
              <a:rPr lang="en-GB" sz="2400" b="1" dirty="0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and bus operators to anticipate for the tickets for certain rides. We have compared the performance of six different regression models. </a:t>
            </a:r>
            <a:r>
              <a:rPr lang="en-GB" sz="2400" b="1" dirty="0" err="1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XGBoost</a:t>
            </a:r>
            <a:r>
              <a:rPr lang="en-GB" sz="2400" b="1" dirty="0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regression model performed the best among them including the ensemble model proposed with the lowest error rate. We pre-processed data to apply regression models for forecasting the speed of vehicles and distance between the source and destination.</a:t>
            </a:r>
            <a:endParaRPr sz="24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Q &amp; A</a:t>
            </a:r>
            <a:endParaRPr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796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Problem Statement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Data Summary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Ride Origination Towns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Travel time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Analysis Details 2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Quarterly Trend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Month wise booking trends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Hourly Travel Trend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Day wise Travel Trend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Feature Engineering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ML Models and Metrics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Challenges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Conclusion</a:t>
            </a: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51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Content</a:t>
            </a:r>
            <a:endParaRPr sz="3000"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098" y="733825"/>
            <a:ext cx="3908525" cy="36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Problem Statement</a:t>
            </a:r>
            <a:endParaRPr sz="3000"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7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Exploring 14 different </a:t>
            </a:r>
            <a:r>
              <a:rPr lang="en-GB" b="1" dirty="0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towns to the North-West of Nairobi towards Lake Victoria and </a:t>
            </a: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using the data provided by bus ticket sales from </a:t>
            </a:r>
            <a:r>
              <a:rPr lang="en-GB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Mobiticket</a:t>
            </a: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, predicting the number of tickets that will be sold for buses that ends into Nairobi.</a:t>
            </a:r>
            <a:endParaRPr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583" y="2571750"/>
            <a:ext cx="3390875" cy="23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08542" y="188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Data Summary</a:t>
            </a:r>
            <a:endParaRPr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76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This dataset includes the variables from  17 October 2017 to  20 April 2018</a:t>
            </a:r>
            <a:endParaRPr dirty="0">
              <a:solidFill>
                <a:schemeClr val="lt1"/>
              </a:solidFill>
              <a:highlight>
                <a:srgbClr val="FFFFFF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ride_id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: unique ID of a vehicle on a specific route on a specific day and time.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seat_number</a:t>
            </a: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: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seat assigned to ticket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payment_method</a:t>
            </a: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: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method used by customer to purchase ticket from </a:t>
            </a:r>
            <a:r>
              <a:rPr lang="en-GB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Mobiticket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payment_receipt</a:t>
            </a: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: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unique id number for ticket purchased from </a:t>
            </a:r>
            <a:r>
              <a:rPr lang="en-GB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Mobiticket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travel_date</a:t>
            </a: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: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date of ride departure. (MM</a:t>
            </a:r>
            <a:r>
              <a:rPr lang="en-GB" u="sng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/DD/YYYY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)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travel_time</a:t>
            </a: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: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scheduled departure time of ride. Rides generally depart on time. (</a:t>
            </a:r>
            <a:r>
              <a:rPr lang="en-GB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hh:mm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)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travel_from</a:t>
            </a: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: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town from which ride originated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travel_to</a:t>
            </a: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: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destination of ride. All rides are to Nairobi.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car_type</a:t>
            </a: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: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vehicle type (shuttle or bus)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max_capacity</a:t>
            </a:r>
            <a:r>
              <a:rPr lang="en-GB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:</a:t>
            </a:r>
            <a:r>
              <a:rPr lang="en-GB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number of seats on the vehicle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highlight>
                <a:srgbClr val="FFFFFF"/>
              </a:highlight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69075"/>
            <a:ext cx="85206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Ride Origination Towns</a:t>
            </a:r>
            <a:endParaRPr sz="3200"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95" y="833437"/>
            <a:ext cx="67424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037100" y="4310062"/>
            <a:ext cx="81069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Kisii</a:t>
            </a:r>
            <a:r>
              <a:rPr lang="en-GB" sz="24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is the top place from where the most number of rides originate.</a:t>
            </a:r>
            <a:endParaRPr sz="24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6011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Map</a:t>
            </a:r>
            <a:endParaRPr sz="3200"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91" y="995905"/>
            <a:ext cx="8810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462725" y="409007"/>
            <a:ext cx="85206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EDA</a:t>
            </a:r>
            <a:endParaRPr sz="3200"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4" y="1066091"/>
            <a:ext cx="84296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462725" y="4209125"/>
            <a:ext cx="82848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239912" y="4133069"/>
            <a:ext cx="77508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8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Scatter plot of </a:t>
            </a:r>
            <a:r>
              <a:rPr lang="en-GB" sz="1800" b="1" dirty="0" err="1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travel_from</a:t>
            </a:r>
            <a:r>
              <a:rPr lang="en-GB" sz="18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 by number of tickets</a:t>
            </a:r>
            <a:endParaRPr sz="18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623400" y="46996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Day wise Travel Trend</a:t>
            </a:r>
            <a:endParaRPr sz="3200" dirty="0">
              <a:latin typeface="Agency FB" panose="020B0503020202020204" pitchFamily="34" charset="0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50" y="1181288"/>
            <a:ext cx="7739367" cy="27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76393" y="3962212"/>
            <a:ext cx="8373600" cy="1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The frequency of the rides are almost similar among the days of the month,</a:t>
            </a:r>
            <a:endParaRPr sz="18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There are no rides between 4th to 11th of every month, but this might be because of missing data</a:t>
            </a:r>
            <a:endParaRPr sz="18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16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Departure Time</a:t>
            </a:r>
            <a:endParaRPr b="1" dirty="0"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74" y="821788"/>
            <a:ext cx="7131499" cy="349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913838" y="4401625"/>
            <a:ext cx="76797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Agency FB" panose="020B0503020202020204" pitchFamily="34" charset="0"/>
                <a:ea typeface="Montserrat"/>
                <a:cs typeface="Montserrat"/>
                <a:sym typeface="Montserrat"/>
              </a:rPr>
              <a:t>Highest number of buses depart at around 7 AM in the Morning </a:t>
            </a:r>
            <a:endParaRPr sz="1800" b="1" dirty="0">
              <a:solidFill>
                <a:schemeClr val="lt1"/>
              </a:solidFill>
              <a:latin typeface="Agency FB" panose="020B0503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592</Words>
  <Application>Microsoft Office PowerPoint</Application>
  <PresentationFormat>On-screen Show (16:9)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Montserrat</vt:lpstr>
      <vt:lpstr>Arial</vt:lpstr>
      <vt:lpstr>Agency FB</vt:lpstr>
      <vt:lpstr>Simple Light</vt:lpstr>
      <vt:lpstr>Capstone Project - 2 Transport Demand Prediction Cohort Kaimur Pro  Presented By :- Jayalaxmi Mekap</vt:lpstr>
      <vt:lpstr>Content</vt:lpstr>
      <vt:lpstr>Problem Statement</vt:lpstr>
      <vt:lpstr>Data Summary</vt:lpstr>
      <vt:lpstr>Ride Origination Towns</vt:lpstr>
      <vt:lpstr>Map</vt:lpstr>
      <vt:lpstr>EDA</vt:lpstr>
      <vt:lpstr>Day wise Travel Trend</vt:lpstr>
      <vt:lpstr>Departure Time</vt:lpstr>
      <vt:lpstr>Month-wise Rides Trends</vt:lpstr>
      <vt:lpstr>Hourly Travel Trend   </vt:lpstr>
      <vt:lpstr>Feature Engineering</vt:lpstr>
      <vt:lpstr>Variation of Number of Tickets with Speed</vt:lpstr>
      <vt:lpstr>ML Models and Metrics</vt:lpstr>
      <vt:lpstr>Feature Importance</vt:lpstr>
      <vt:lpstr>Challenges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- 2 Transport Demand Prediction Cohort Kaimur Pro  Presented By :- Jayalaxmi Mekap</dc:title>
  <cp:lastModifiedBy>AVKASH KUMAR</cp:lastModifiedBy>
  <cp:revision>2</cp:revision>
  <dcterms:modified xsi:type="dcterms:W3CDTF">2022-08-11T06:19:40Z</dcterms:modified>
</cp:coreProperties>
</file>