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0A6BF29-125B-44B6-A074-4F19DBFC1997}">
  <a:tblStyle styleId="{D0A6BF29-125B-44B6-A074-4F19DBFC199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A7B9F28-9764-40CF-A2BC-33B79569CC48}"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SzPts val="1400"/>
              <a:buNone/>
              <a:defRPr b="0" i="0" sz="1200" u="none" cap="none" strike="noStrike">
                <a:latin typeface="Arial"/>
                <a:ea typeface="Arial"/>
                <a:cs typeface="Arial"/>
                <a:sym typeface="Arial"/>
              </a:defRPr>
            </a:lvl1pPr>
            <a:lvl2pPr indent="-228600" lvl="1" marL="914400" marR="0" rtl="0" algn="l">
              <a:spcBef>
                <a:spcPts val="400"/>
              </a:spcBef>
              <a:spcAft>
                <a:spcPts val="0"/>
              </a:spcAft>
              <a:buSzPts val="1400"/>
              <a:buNone/>
              <a:defRPr b="0" i="0" sz="1200" u="none" cap="none" strike="noStrike">
                <a:latin typeface="Arial"/>
                <a:ea typeface="Arial"/>
                <a:cs typeface="Arial"/>
                <a:sym typeface="Arial"/>
              </a:defRPr>
            </a:lvl2pPr>
            <a:lvl3pPr indent="-228600" lvl="2" marL="1371600" marR="0" rtl="0" algn="l">
              <a:spcBef>
                <a:spcPts val="400"/>
              </a:spcBef>
              <a:spcAft>
                <a:spcPts val="0"/>
              </a:spcAft>
              <a:buSzPts val="1400"/>
              <a:buNone/>
              <a:defRPr b="0" i="0" sz="1200" u="none" cap="none" strike="noStrike">
                <a:latin typeface="Arial"/>
                <a:ea typeface="Arial"/>
                <a:cs typeface="Arial"/>
                <a:sym typeface="Arial"/>
              </a:defRPr>
            </a:lvl3pPr>
            <a:lvl4pPr indent="-228600" lvl="3" marL="1828800" marR="0" rtl="0" algn="l">
              <a:spcBef>
                <a:spcPts val="400"/>
              </a:spcBef>
              <a:spcAft>
                <a:spcPts val="0"/>
              </a:spcAft>
              <a:buSzPts val="1400"/>
              <a:buNone/>
              <a:defRPr b="0" i="0" sz="1200" u="none" cap="none" strike="noStrike">
                <a:latin typeface="Arial"/>
                <a:ea typeface="Arial"/>
                <a:cs typeface="Arial"/>
                <a:sym typeface="Arial"/>
              </a:defRPr>
            </a:lvl4pPr>
            <a:lvl5pPr indent="-228600" lvl="4" marL="2286000" marR="0" rtl="0" algn="l">
              <a:spcBef>
                <a:spcPts val="400"/>
              </a:spcBef>
              <a:spcAft>
                <a:spcPts val="0"/>
              </a:spcAft>
              <a:buSzPts val="1400"/>
              <a:buNone/>
              <a:defRPr b="0" i="0" sz="1200" u="none" cap="none" strike="noStrike">
                <a:latin typeface="Arial"/>
                <a:ea typeface="Arial"/>
                <a:cs typeface="Arial"/>
                <a:sym typeface="Arial"/>
              </a:defRPr>
            </a:lvl5pPr>
            <a:lvl6pPr indent="-228600" lvl="5" marL="2743200" marR="0" rtl="0" algn="l">
              <a:spcBef>
                <a:spcPts val="400"/>
              </a:spcBef>
              <a:spcAft>
                <a:spcPts val="0"/>
              </a:spcAft>
              <a:buSzPts val="1400"/>
              <a:buNone/>
              <a:defRPr b="0" i="0" sz="1200" u="none" cap="none" strike="noStrike">
                <a:latin typeface="Arial"/>
                <a:ea typeface="Arial"/>
                <a:cs typeface="Arial"/>
                <a:sym typeface="Arial"/>
              </a:defRPr>
            </a:lvl6pPr>
            <a:lvl7pPr indent="-228600" lvl="6" marL="3200400" marR="0" rtl="0" algn="l">
              <a:spcBef>
                <a:spcPts val="400"/>
              </a:spcBef>
              <a:spcAft>
                <a:spcPts val="0"/>
              </a:spcAft>
              <a:buSzPts val="1400"/>
              <a:buNone/>
              <a:defRPr b="0" i="0" sz="1200" u="none" cap="none" strike="noStrike">
                <a:latin typeface="Arial"/>
                <a:ea typeface="Arial"/>
                <a:cs typeface="Arial"/>
                <a:sym typeface="Arial"/>
              </a:defRPr>
            </a:lvl7pPr>
            <a:lvl8pPr indent="-228600" lvl="7" marL="3657600" marR="0" rtl="0" algn="l">
              <a:spcBef>
                <a:spcPts val="400"/>
              </a:spcBef>
              <a:spcAft>
                <a:spcPts val="0"/>
              </a:spcAft>
              <a:buSzPts val="1400"/>
              <a:buNone/>
              <a:defRPr b="0" i="0" sz="1200" u="none" cap="none" strike="noStrike">
                <a:latin typeface="Arial"/>
                <a:ea typeface="Arial"/>
                <a:cs typeface="Arial"/>
                <a:sym typeface="Arial"/>
              </a:defRPr>
            </a:lvl8pPr>
            <a:lvl9pPr indent="-228600" lvl="8" marL="4114800" marR="0" rtl="0" algn="l">
              <a:spcBef>
                <a:spcPts val="400"/>
              </a:spcBef>
              <a:spcAft>
                <a:spcPts val="0"/>
              </a:spcAft>
              <a:buSzPts val="1400"/>
              <a:buNone/>
              <a:defRPr b="0" i="0" sz="12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72" name="Google Shape;7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d69735d79_0_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35" name="Google Shape;135;gdd69735d79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42" name="Google Shape;14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ae3cd4796_2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49" name="Google Shape;149;gdae3cd4796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ae3cd4796_2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55" name="Google Shape;155;gdae3cd4796_2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d69735d79_0_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61" name="Google Shape;161;gdd69735d79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63e9e9fdd_3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63e9e9fdd_3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d69735d79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d69735d79_0_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d69735d79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d69735d79_0_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d69735d79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d69735d79_0_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f4392f1d7_5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f4392f1d7_5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d69735d79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82" name="Google Shape;82;gdd69735d7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f4392f1d7_5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f4392f1d7_5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797a2dfa7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797a2dfa7_0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df2ee0e6f7_1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df2ee0e6f7_1_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d69735d79_0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dd69735d79_0_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f2ee0e6f7_1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f2ee0e6f7_1_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d69735d79_0_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dd69735d79_0_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f4392f1d7_1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df4392f1d7_1_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df4392f1d7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df4392f1d7_1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a07841b94_1_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45" name="Google Shape;245;gda07841b94_1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f4392f1d7_2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51" name="Google Shape;251;gdf4392f1d7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f2ee0e6f7_1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f2ee0e6f7_1_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dd69735d79_0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dd69735d79_0_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d69735d79_0_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dd69735d79_0_5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da07841b94_3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da07841b94_3_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df2ee0e6f7_2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df2ee0e6f7_2_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dd69735d79_0_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dd69735d79_0_6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df2ee0e6f7_0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df2ee0e6f7_0_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df2ee0e6f7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df2ee0e6f7_0_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dd75ef7fc6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dd75ef7fc6_0_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dd75ef7fc6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dd75ef7fc6_0_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df2ee0e6f7_0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df2ee0e6f7_0_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f2ee0e6f7_1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f2ee0e6f7_1_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df2ee0e6f7_0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df2ee0e6f7_0_5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df4392f1d7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df4392f1d7_0_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dd69735d79_0_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dd69735d79_0_8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dd69735d79_0_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dd69735d79_0_7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dd69735d79_0_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dd69735d79_0_9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dd69735d79_0_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dd69735d79_0_10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357" name="Google Shape;35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797a2dfa7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797a2dfa7_0_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b109894d3_0_16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08" name="Google Shape;108;g7b109894d3_0_1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7b109894d3_0_2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14" name="Google Shape;114;g7b109894d3_0_2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ae3cd4796_2_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21" name="Google Shape;121;gdae3cd4796_2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ae3cd4796_2_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28" name="Google Shape;128;gdae3cd4796_2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type="tx">
  <p:cSld name="TITLE_AND_BODY">
    <p:spTree>
      <p:nvGrpSpPr>
        <p:cNvPr id="12" name="Shape 12"/>
        <p:cNvGrpSpPr/>
        <p:nvPr/>
      </p:nvGrpSpPr>
      <p:grpSpPr>
        <a:xfrm>
          <a:off x="0" y="0"/>
          <a:ext cx="0" cy="0"/>
          <a:chOff x="0" y="0"/>
          <a:chExt cx="0" cy="0"/>
        </a:xfrm>
      </p:grpSpPr>
      <p:sp>
        <p:nvSpPr>
          <p:cNvPr id="13" name="Google Shape;13;p2"/>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vl1pPr>
            <a:lvl2pPr indent="0" lvl="1" marL="0" algn="r">
              <a:lnSpc>
                <a:spcPct val="100000"/>
              </a:lnSpc>
              <a:spcBef>
                <a:spcPts val="0"/>
              </a:spcBef>
              <a:spcAft>
                <a:spcPts val="0"/>
              </a:spcAft>
              <a:buClr>
                <a:srgbClr val="000000"/>
              </a:buClr>
              <a:buSzPts val="1400"/>
              <a:buFont typeface="Arial"/>
              <a:buNone/>
              <a:defRPr/>
            </a:lvl2pPr>
            <a:lvl3pPr indent="0" lvl="2" marL="0" algn="r">
              <a:lnSpc>
                <a:spcPct val="100000"/>
              </a:lnSpc>
              <a:spcBef>
                <a:spcPts val="0"/>
              </a:spcBef>
              <a:spcAft>
                <a:spcPts val="0"/>
              </a:spcAft>
              <a:buClr>
                <a:srgbClr val="000000"/>
              </a:buClr>
              <a:buSzPts val="1400"/>
              <a:buFont typeface="Arial"/>
              <a:buNone/>
              <a:defRPr/>
            </a:lvl3pPr>
            <a:lvl4pPr indent="0" lvl="3" marL="0" algn="r">
              <a:lnSpc>
                <a:spcPct val="100000"/>
              </a:lnSpc>
              <a:spcBef>
                <a:spcPts val="0"/>
              </a:spcBef>
              <a:spcAft>
                <a:spcPts val="0"/>
              </a:spcAft>
              <a:buClr>
                <a:srgbClr val="000000"/>
              </a:buClr>
              <a:buSzPts val="1400"/>
              <a:buFont typeface="Arial"/>
              <a:buNone/>
              <a:defRPr/>
            </a:lvl4pPr>
            <a:lvl5pPr indent="0" lvl="4" marL="0" algn="r">
              <a:lnSpc>
                <a:spcPct val="100000"/>
              </a:lnSpc>
              <a:spcBef>
                <a:spcPts val="0"/>
              </a:spcBef>
              <a:spcAft>
                <a:spcPts val="0"/>
              </a:spcAft>
              <a:buClr>
                <a:srgbClr val="000000"/>
              </a:buClr>
              <a:buSzPts val="1400"/>
              <a:buFont typeface="Arial"/>
              <a:buNone/>
              <a:defRPr/>
            </a:lvl5pPr>
            <a:lvl6pPr indent="0" lvl="5" marL="0" algn="r">
              <a:lnSpc>
                <a:spcPct val="100000"/>
              </a:lnSpc>
              <a:spcBef>
                <a:spcPts val="0"/>
              </a:spcBef>
              <a:spcAft>
                <a:spcPts val="0"/>
              </a:spcAft>
              <a:buClr>
                <a:srgbClr val="000000"/>
              </a:buClr>
              <a:buSzPts val="1400"/>
              <a:buFont typeface="Arial"/>
              <a:buNone/>
              <a:defRPr/>
            </a:lvl6pPr>
            <a:lvl7pPr indent="0" lvl="6" marL="0" algn="r">
              <a:lnSpc>
                <a:spcPct val="100000"/>
              </a:lnSpc>
              <a:spcBef>
                <a:spcPts val="0"/>
              </a:spcBef>
              <a:spcAft>
                <a:spcPts val="0"/>
              </a:spcAft>
              <a:buClr>
                <a:srgbClr val="000000"/>
              </a:buClr>
              <a:buSzPts val="1400"/>
              <a:buFont typeface="Arial"/>
              <a:buNone/>
              <a:defRPr/>
            </a:lvl7pPr>
            <a:lvl8pPr indent="0" lvl="7" marL="0" algn="r">
              <a:lnSpc>
                <a:spcPct val="100000"/>
              </a:lnSpc>
              <a:spcBef>
                <a:spcPts val="0"/>
              </a:spcBef>
              <a:spcAft>
                <a:spcPts val="0"/>
              </a:spcAft>
              <a:buClr>
                <a:srgbClr val="000000"/>
              </a:buClr>
              <a:buSzPts val="1400"/>
              <a:buFont typeface="Arial"/>
              <a:buNone/>
              <a:defRPr/>
            </a:lvl8pPr>
            <a:lvl9pPr indent="0" lvl="8" marL="0" algn="r">
              <a:lnSpc>
                <a:spcPct val="100000"/>
              </a:lnSpc>
              <a:spcBef>
                <a:spcPts val="0"/>
              </a:spcBef>
              <a:spcAft>
                <a:spcPts val="0"/>
              </a:spcAft>
              <a:buClr>
                <a:srgbClr val="000000"/>
              </a:buClr>
              <a:buSzPts val="1400"/>
              <a:buFont typeface="Arial"/>
              <a:buNone/>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2"/>
          <p:cNvSpPr txBox="1"/>
          <p:nvPr>
            <p:ph type="title"/>
          </p:nvPr>
        </p:nvSpPr>
        <p:spPr>
          <a:xfrm>
            <a:off x="457200" y="92074"/>
            <a:ext cx="8229600" cy="1508126"/>
          </a:xfrm>
          <a:prstGeom prst="rect">
            <a:avLst/>
          </a:prstGeom>
          <a:noFill/>
          <a:ln>
            <a:noFill/>
          </a:ln>
        </p:spPr>
        <p:txBody>
          <a:bodyPr anchorCtr="0" anchor="ctr" bIns="45700" lIns="45700" spcFirstLastPara="1" rIns="45700" wrap="square" tIns="457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p:spTree>
      <p:nvGrpSpPr>
        <p:cNvPr id="15" name="Shape 15"/>
        <p:cNvGrpSpPr/>
        <p:nvPr/>
      </p:nvGrpSpPr>
      <p:grpSpPr>
        <a:xfrm>
          <a:off x="0" y="0"/>
          <a:ext cx="0" cy="0"/>
          <a:chOff x="0" y="0"/>
          <a:chExt cx="0" cy="0"/>
        </a:xfrm>
      </p:grpSpPr>
      <p:sp>
        <p:nvSpPr>
          <p:cNvPr id="16" name="Google Shape;16;p3"/>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7" name="Google Shape;17;p3"/>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Arial"/>
                <a:ea typeface="Arial"/>
                <a:cs typeface="Arial"/>
                <a:sym typeface="Arial"/>
              </a:rPr>
              <a:t>                       </a:t>
            </a:r>
            <a:endParaRPr/>
          </a:p>
        </p:txBody>
      </p:sp>
      <p:sp>
        <p:nvSpPr>
          <p:cNvPr id="18" name="Google Shape;18;p3"/>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9" name="Google Shape;19;p3"/>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20" name="Google Shape;20;p3"/>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vl1pPr>
            <a:lvl2pPr indent="0" lvl="1" marL="0" algn="r">
              <a:lnSpc>
                <a:spcPct val="100000"/>
              </a:lnSpc>
              <a:spcBef>
                <a:spcPts val="0"/>
              </a:spcBef>
              <a:spcAft>
                <a:spcPts val="0"/>
              </a:spcAft>
              <a:buClr>
                <a:srgbClr val="000000"/>
              </a:buClr>
              <a:buSzPts val="1400"/>
              <a:buFont typeface="Arial"/>
              <a:buNone/>
              <a:defRPr/>
            </a:lvl2pPr>
            <a:lvl3pPr indent="0" lvl="2" marL="0" algn="r">
              <a:lnSpc>
                <a:spcPct val="100000"/>
              </a:lnSpc>
              <a:spcBef>
                <a:spcPts val="0"/>
              </a:spcBef>
              <a:spcAft>
                <a:spcPts val="0"/>
              </a:spcAft>
              <a:buClr>
                <a:srgbClr val="000000"/>
              </a:buClr>
              <a:buSzPts val="1400"/>
              <a:buFont typeface="Arial"/>
              <a:buNone/>
              <a:defRPr/>
            </a:lvl3pPr>
            <a:lvl4pPr indent="0" lvl="3" marL="0" algn="r">
              <a:lnSpc>
                <a:spcPct val="100000"/>
              </a:lnSpc>
              <a:spcBef>
                <a:spcPts val="0"/>
              </a:spcBef>
              <a:spcAft>
                <a:spcPts val="0"/>
              </a:spcAft>
              <a:buClr>
                <a:srgbClr val="000000"/>
              </a:buClr>
              <a:buSzPts val="1400"/>
              <a:buFont typeface="Arial"/>
              <a:buNone/>
              <a:defRPr/>
            </a:lvl4pPr>
            <a:lvl5pPr indent="0" lvl="4" marL="0" algn="r">
              <a:lnSpc>
                <a:spcPct val="100000"/>
              </a:lnSpc>
              <a:spcBef>
                <a:spcPts val="0"/>
              </a:spcBef>
              <a:spcAft>
                <a:spcPts val="0"/>
              </a:spcAft>
              <a:buClr>
                <a:srgbClr val="000000"/>
              </a:buClr>
              <a:buSzPts val="1400"/>
              <a:buFont typeface="Arial"/>
              <a:buNone/>
              <a:defRPr/>
            </a:lvl5pPr>
            <a:lvl6pPr indent="0" lvl="5" marL="0" algn="r">
              <a:lnSpc>
                <a:spcPct val="100000"/>
              </a:lnSpc>
              <a:spcBef>
                <a:spcPts val="0"/>
              </a:spcBef>
              <a:spcAft>
                <a:spcPts val="0"/>
              </a:spcAft>
              <a:buClr>
                <a:srgbClr val="000000"/>
              </a:buClr>
              <a:buSzPts val="1400"/>
              <a:buFont typeface="Arial"/>
              <a:buNone/>
              <a:defRPr/>
            </a:lvl6pPr>
            <a:lvl7pPr indent="0" lvl="6" marL="0" algn="r">
              <a:lnSpc>
                <a:spcPct val="100000"/>
              </a:lnSpc>
              <a:spcBef>
                <a:spcPts val="0"/>
              </a:spcBef>
              <a:spcAft>
                <a:spcPts val="0"/>
              </a:spcAft>
              <a:buClr>
                <a:srgbClr val="000000"/>
              </a:buClr>
              <a:buSzPts val="1400"/>
              <a:buFont typeface="Arial"/>
              <a:buNone/>
              <a:defRPr/>
            </a:lvl7pPr>
            <a:lvl8pPr indent="0" lvl="7" marL="0" algn="r">
              <a:lnSpc>
                <a:spcPct val="100000"/>
              </a:lnSpc>
              <a:spcBef>
                <a:spcPts val="0"/>
              </a:spcBef>
              <a:spcAft>
                <a:spcPts val="0"/>
              </a:spcAft>
              <a:buClr>
                <a:srgbClr val="000000"/>
              </a:buClr>
              <a:buSzPts val="1400"/>
              <a:buFont typeface="Arial"/>
              <a:buNone/>
              <a:defRPr/>
            </a:lvl8pPr>
            <a:lvl9pPr indent="0" lvl="8" marL="0" algn="r">
              <a:lnSpc>
                <a:spcPct val="100000"/>
              </a:lnSpc>
              <a:spcBef>
                <a:spcPts val="0"/>
              </a:spcBef>
              <a:spcAft>
                <a:spcPts val="0"/>
              </a:spcAft>
              <a:buClr>
                <a:srgbClr val="000000"/>
              </a:buClr>
              <a:buSzPts val="1400"/>
              <a:buFont typeface="Arial"/>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2">
    <p:spTree>
      <p:nvGrpSpPr>
        <p:cNvPr id="21" name="Shape 21"/>
        <p:cNvGrpSpPr/>
        <p:nvPr/>
      </p:nvGrpSpPr>
      <p:grpSpPr>
        <a:xfrm>
          <a:off x="0" y="0"/>
          <a:ext cx="0" cy="0"/>
          <a:chOff x="0" y="0"/>
          <a:chExt cx="0" cy="0"/>
        </a:xfrm>
      </p:grpSpPr>
      <p:sp>
        <p:nvSpPr>
          <p:cNvPr id="22" name="Google Shape;22;p4"/>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23" name="Google Shape;23;p4"/>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24" name="Google Shape;24;p4"/>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Arial"/>
                <a:ea typeface="Arial"/>
                <a:cs typeface="Arial"/>
                <a:sym typeface="Arial"/>
              </a:rPr>
              <a:t>                       </a:t>
            </a:r>
            <a:endParaRPr/>
          </a:p>
        </p:txBody>
      </p:sp>
      <p:sp>
        <p:nvSpPr>
          <p:cNvPr id="25" name="Google Shape;25;p4"/>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6" name="Google Shape;26;p4"/>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27" name="Google Shape;27;p4"/>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vl1pPr>
            <a:lvl2pPr indent="0" lvl="1" marL="0" algn="r">
              <a:lnSpc>
                <a:spcPct val="100000"/>
              </a:lnSpc>
              <a:spcBef>
                <a:spcPts val="0"/>
              </a:spcBef>
              <a:spcAft>
                <a:spcPts val="0"/>
              </a:spcAft>
              <a:buClr>
                <a:srgbClr val="000000"/>
              </a:buClr>
              <a:buSzPts val="1400"/>
              <a:buFont typeface="Arial"/>
              <a:buNone/>
              <a:defRPr/>
            </a:lvl2pPr>
            <a:lvl3pPr indent="0" lvl="2" marL="0" algn="r">
              <a:lnSpc>
                <a:spcPct val="100000"/>
              </a:lnSpc>
              <a:spcBef>
                <a:spcPts val="0"/>
              </a:spcBef>
              <a:spcAft>
                <a:spcPts val="0"/>
              </a:spcAft>
              <a:buClr>
                <a:srgbClr val="000000"/>
              </a:buClr>
              <a:buSzPts val="1400"/>
              <a:buFont typeface="Arial"/>
              <a:buNone/>
              <a:defRPr/>
            </a:lvl3pPr>
            <a:lvl4pPr indent="0" lvl="3" marL="0" algn="r">
              <a:lnSpc>
                <a:spcPct val="100000"/>
              </a:lnSpc>
              <a:spcBef>
                <a:spcPts val="0"/>
              </a:spcBef>
              <a:spcAft>
                <a:spcPts val="0"/>
              </a:spcAft>
              <a:buClr>
                <a:srgbClr val="000000"/>
              </a:buClr>
              <a:buSzPts val="1400"/>
              <a:buFont typeface="Arial"/>
              <a:buNone/>
              <a:defRPr/>
            </a:lvl4pPr>
            <a:lvl5pPr indent="0" lvl="4" marL="0" algn="r">
              <a:lnSpc>
                <a:spcPct val="100000"/>
              </a:lnSpc>
              <a:spcBef>
                <a:spcPts val="0"/>
              </a:spcBef>
              <a:spcAft>
                <a:spcPts val="0"/>
              </a:spcAft>
              <a:buClr>
                <a:srgbClr val="000000"/>
              </a:buClr>
              <a:buSzPts val="1400"/>
              <a:buFont typeface="Arial"/>
              <a:buNone/>
              <a:defRPr/>
            </a:lvl5pPr>
            <a:lvl6pPr indent="0" lvl="5" marL="0" algn="r">
              <a:lnSpc>
                <a:spcPct val="100000"/>
              </a:lnSpc>
              <a:spcBef>
                <a:spcPts val="0"/>
              </a:spcBef>
              <a:spcAft>
                <a:spcPts val="0"/>
              </a:spcAft>
              <a:buClr>
                <a:srgbClr val="000000"/>
              </a:buClr>
              <a:buSzPts val="1400"/>
              <a:buFont typeface="Arial"/>
              <a:buNone/>
              <a:defRPr/>
            </a:lvl6pPr>
            <a:lvl7pPr indent="0" lvl="6" marL="0" algn="r">
              <a:lnSpc>
                <a:spcPct val="100000"/>
              </a:lnSpc>
              <a:spcBef>
                <a:spcPts val="0"/>
              </a:spcBef>
              <a:spcAft>
                <a:spcPts val="0"/>
              </a:spcAft>
              <a:buClr>
                <a:srgbClr val="000000"/>
              </a:buClr>
              <a:buSzPts val="1400"/>
              <a:buFont typeface="Arial"/>
              <a:buNone/>
              <a:defRPr/>
            </a:lvl7pPr>
            <a:lvl8pPr indent="0" lvl="7" marL="0" algn="r">
              <a:lnSpc>
                <a:spcPct val="100000"/>
              </a:lnSpc>
              <a:spcBef>
                <a:spcPts val="0"/>
              </a:spcBef>
              <a:spcAft>
                <a:spcPts val="0"/>
              </a:spcAft>
              <a:buClr>
                <a:srgbClr val="000000"/>
              </a:buClr>
              <a:buSzPts val="1400"/>
              <a:buFont typeface="Arial"/>
              <a:buNone/>
              <a:defRPr/>
            </a:lvl8pPr>
            <a:lvl9pPr indent="0" lvl="8" marL="0" algn="r">
              <a:lnSpc>
                <a:spcPct val="100000"/>
              </a:lnSpc>
              <a:spcBef>
                <a:spcPts val="0"/>
              </a:spcBef>
              <a:spcAft>
                <a:spcPts val="0"/>
              </a:spcAft>
              <a:buClr>
                <a:srgbClr val="000000"/>
              </a:buClr>
              <a:buSzPts val="1400"/>
              <a:buFont typeface="Arial"/>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3">
    <p:spTree>
      <p:nvGrpSpPr>
        <p:cNvPr id="28" name="Shape 28"/>
        <p:cNvGrpSpPr/>
        <p:nvPr/>
      </p:nvGrpSpPr>
      <p:grpSpPr>
        <a:xfrm>
          <a:off x="0" y="0"/>
          <a:ext cx="0" cy="0"/>
          <a:chOff x="0" y="0"/>
          <a:chExt cx="0" cy="0"/>
        </a:xfrm>
      </p:grpSpPr>
      <p:sp>
        <p:nvSpPr>
          <p:cNvPr id="29" name="Google Shape;29;p5"/>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30" name="Google Shape;30;p5"/>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31" name="Google Shape;31;p5"/>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Arial"/>
                <a:ea typeface="Arial"/>
                <a:cs typeface="Arial"/>
                <a:sym typeface="Arial"/>
              </a:rPr>
              <a:t>                       </a:t>
            </a:r>
            <a:endParaRPr/>
          </a:p>
        </p:txBody>
      </p:sp>
      <p:sp>
        <p:nvSpPr>
          <p:cNvPr id="32" name="Google Shape;32;p5"/>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3" name="Google Shape;33;p5"/>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34" name="Google Shape;34;p5"/>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vl1pPr>
            <a:lvl2pPr indent="0" lvl="1" marL="0" algn="r">
              <a:lnSpc>
                <a:spcPct val="100000"/>
              </a:lnSpc>
              <a:spcBef>
                <a:spcPts val="0"/>
              </a:spcBef>
              <a:spcAft>
                <a:spcPts val="0"/>
              </a:spcAft>
              <a:buClr>
                <a:srgbClr val="000000"/>
              </a:buClr>
              <a:buSzPts val="1400"/>
              <a:buFont typeface="Arial"/>
              <a:buNone/>
              <a:defRPr/>
            </a:lvl2pPr>
            <a:lvl3pPr indent="0" lvl="2" marL="0" algn="r">
              <a:lnSpc>
                <a:spcPct val="100000"/>
              </a:lnSpc>
              <a:spcBef>
                <a:spcPts val="0"/>
              </a:spcBef>
              <a:spcAft>
                <a:spcPts val="0"/>
              </a:spcAft>
              <a:buClr>
                <a:srgbClr val="000000"/>
              </a:buClr>
              <a:buSzPts val="1400"/>
              <a:buFont typeface="Arial"/>
              <a:buNone/>
              <a:defRPr/>
            </a:lvl3pPr>
            <a:lvl4pPr indent="0" lvl="3" marL="0" algn="r">
              <a:lnSpc>
                <a:spcPct val="100000"/>
              </a:lnSpc>
              <a:spcBef>
                <a:spcPts val="0"/>
              </a:spcBef>
              <a:spcAft>
                <a:spcPts val="0"/>
              </a:spcAft>
              <a:buClr>
                <a:srgbClr val="000000"/>
              </a:buClr>
              <a:buSzPts val="1400"/>
              <a:buFont typeface="Arial"/>
              <a:buNone/>
              <a:defRPr/>
            </a:lvl4pPr>
            <a:lvl5pPr indent="0" lvl="4" marL="0" algn="r">
              <a:lnSpc>
                <a:spcPct val="100000"/>
              </a:lnSpc>
              <a:spcBef>
                <a:spcPts val="0"/>
              </a:spcBef>
              <a:spcAft>
                <a:spcPts val="0"/>
              </a:spcAft>
              <a:buClr>
                <a:srgbClr val="000000"/>
              </a:buClr>
              <a:buSzPts val="1400"/>
              <a:buFont typeface="Arial"/>
              <a:buNone/>
              <a:defRPr/>
            </a:lvl5pPr>
            <a:lvl6pPr indent="0" lvl="5" marL="0" algn="r">
              <a:lnSpc>
                <a:spcPct val="100000"/>
              </a:lnSpc>
              <a:spcBef>
                <a:spcPts val="0"/>
              </a:spcBef>
              <a:spcAft>
                <a:spcPts val="0"/>
              </a:spcAft>
              <a:buClr>
                <a:srgbClr val="000000"/>
              </a:buClr>
              <a:buSzPts val="1400"/>
              <a:buFont typeface="Arial"/>
              <a:buNone/>
              <a:defRPr/>
            </a:lvl6pPr>
            <a:lvl7pPr indent="0" lvl="6" marL="0" algn="r">
              <a:lnSpc>
                <a:spcPct val="100000"/>
              </a:lnSpc>
              <a:spcBef>
                <a:spcPts val="0"/>
              </a:spcBef>
              <a:spcAft>
                <a:spcPts val="0"/>
              </a:spcAft>
              <a:buClr>
                <a:srgbClr val="000000"/>
              </a:buClr>
              <a:buSzPts val="1400"/>
              <a:buFont typeface="Arial"/>
              <a:buNone/>
              <a:defRPr/>
            </a:lvl7pPr>
            <a:lvl8pPr indent="0" lvl="7" marL="0" algn="r">
              <a:lnSpc>
                <a:spcPct val="100000"/>
              </a:lnSpc>
              <a:spcBef>
                <a:spcPts val="0"/>
              </a:spcBef>
              <a:spcAft>
                <a:spcPts val="0"/>
              </a:spcAft>
              <a:buClr>
                <a:srgbClr val="000000"/>
              </a:buClr>
              <a:buSzPts val="1400"/>
              <a:buFont typeface="Arial"/>
              <a:buNone/>
              <a:defRPr/>
            </a:lvl8pPr>
            <a:lvl9pPr indent="0" lvl="8" marL="0" algn="r">
              <a:lnSpc>
                <a:spcPct val="100000"/>
              </a:lnSpc>
              <a:spcBef>
                <a:spcPts val="0"/>
              </a:spcBef>
              <a:spcAft>
                <a:spcPts val="0"/>
              </a:spcAft>
              <a:buClr>
                <a:srgbClr val="000000"/>
              </a:buClr>
              <a:buSzPts val="1400"/>
              <a:buFont typeface="Arial"/>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4">
    <p:spTree>
      <p:nvGrpSpPr>
        <p:cNvPr id="35" name="Shape 35"/>
        <p:cNvGrpSpPr/>
        <p:nvPr/>
      </p:nvGrpSpPr>
      <p:grpSpPr>
        <a:xfrm>
          <a:off x="0" y="0"/>
          <a:ext cx="0" cy="0"/>
          <a:chOff x="0" y="0"/>
          <a:chExt cx="0" cy="0"/>
        </a:xfrm>
      </p:grpSpPr>
      <p:sp>
        <p:nvSpPr>
          <p:cNvPr id="36" name="Google Shape;36;p6"/>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37" name="Google Shape;37;p6"/>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38" name="Google Shape;38;p6"/>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Arial"/>
                <a:ea typeface="Arial"/>
                <a:cs typeface="Arial"/>
                <a:sym typeface="Arial"/>
              </a:rPr>
              <a:t>                       </a:t>
            </a:r>
            <a:endParaRPr/>
          </a:p>
        </p:txBody>
      </p:sp>
      <p:sp>
        <p:nvSpPr>
          <p:cNvPr id="39" name="Google Shape;39;p6"/>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0" name="Google Shape;40;p6"/>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41" name="Google Shape;41;p6"/>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vl1pPr>
            <a:lvl2pPr indent="0" lvl="1" marL="0" algn="r">
              <a:lnSpc>
                <a:spcPct val="100000"/>
              </a:lnSpc>
              <a:spcBef>
                <a:spcPts val="0"/>
              </a:spcBef>
              <a:spcAft>
                <a:spcPts val="0"/>
              </a:spcAft>
              <a:buClr>
                <a:srgbClr val="000000"/>
              </a:buClr>
              <a:buSzPts val="1400"/>
              <a:buFont typeface="Arial"/>
              <a:buNone/>
              <a:defRPr/>
            </a:lvl2pPr>
            <a:lvl3pPr indent="0" lvl="2" marL="0" algn="r">
              <a:lnSpc>
                <a:spcPct val="100000"/>
              </a:lnSpc>
              <a:spcBef>
                <a:spcPts val="0"/>
              </a:spcBef>
              <a:spcAft>
                <a:spcPts val="0"/>
              </a:spcAft>
              <a:buClr>
                <a:srgbClr val="000000"/>
              </a:buClr>
              <a:buSzPts val="1400"/>
              <a:buFont typeface="Arial"/>
              <a:buNone/>
              <a:defRPr/>
            </a:lvl3pPr>
            <a:lvl4pPr indent="0" lvl="3" marL="0" algn="r">
              <a:lnSpc>
                <a:spcPct val="100000"/>
              </a:lnSpc>
              <a:spcBef>
                <a:spcPts val="0"/>
              </a:spcBef>
              <a:spcAft>
                <a:spcPts val="0"/>
              </a:spcAft>
              <a:buClr>
                <a:srgbClr val="000000"/>
              </a:buClr>
              <a:buSzPts val="1400"/>
              <a:buFont typeface="Arial"/>
              <a:buNone/>
              <a:defRPr/>
            </a:lvl4pPr>
            <a:lvl5pPr indent="0" lvl="4" marL="0" algn="r">
              <a:lnSpc>
                <a:spcPct val="100000"/>
              </a:lnSpc>
              <a:spcBef>
                <a:spcPts val="0"/>
              </a:spcBef>
              <a:spcAft>
                <a:spcPts val="0"/>
              </a:spcAft>
              <a:buClr>
                <a:srgbClr val="000000"/>
              </a:buClr>
              <a:buSzPts val="1400"/>
              <a:buFont typeface="Arial"/>
              <a:buNone/>
              <a:defRPr/>
            </a:lvl5pPr>
            <a:lvl6pPr indent="0" lvl="5" marL="0" algn="r">
              <a:lnSpc>
                <a:spcPct val="100000"/>
              </a:lnSpc>
              <a:spcBef>
                <a:spcPts val="0"/>
              </a:spcBef>
              <a:spcAft>
                <a:spcPts val="0"/>
              </a:spcAft>
              <a:buClr>
                <a:srgbClr val="000000"/>
              </a:buClr>
              <a:buSzPts val="1400"/>
              <a:buFont typeface="Arial"/>
              <a:buNone/>
              <a:defRPr/>
            </a:lvl6pPr>
            <a:lvl7pPr indent="0" lvl="6" marL="0" algn="r">
              <a:lnSpc>
                <a:spcPct val="100000"/>
              </a:lnSpc>
              <a:spcBef>
                <a:spcPts val="0"/>
              </a:spcBef>
              <a:spcAft>
                <a:spcPts val="0"/>
              </a:spcAft>
              <a:buClr>
                <a:srgbClr val="000000"/>
              </a:buClr>
              <a:buSzPts val="1400"/>
              <a:buFont typeface="Arial"/>
              <a:buNone/>
              <a:defRPr/>
            </a:lvl7pPr>
            <a:lvl8pPr indent="0" lvl="7" marL="0" algn="r">
              <a:lnSpc>
                <a:spcPct val="100000"/>
              </a:lnSpc>
              <a:spcBef>
                <a:spcPts val="0"/>
              </a:spcBef>
              <a:spcAft>
                <a:spcPts val="0"/>
              </a:spcAft>
              <a:buClr>
                <a:srgbClr val="000000"/>
              </a:buClr>
              <a:buSzPts val="1400"/>
              <a:buFont typeface="Arial"/>
              <a:buNone/>
              <a:defRPr/>
            </a:lvl8pPr>
            <a:lvl9pPr indent="0" lvl="8" marL="0" algn="r">
              <a:lnSpc>
                <a:spcPct val="100000"/>
              </a:lnSpc>
              <a:spcBef>
                <a:spcPts val="0"/>
              </a:spcBef>
              <a:spcAft>
                <a:spcPts val="0"/>
              </a:spcAft>
              <a:buClr>
                <a:srgbClr val="000000"/>
              </a:buClr>
              <a:buSzPts val="1400"/>
              <a:buFont typeface="Arial"/>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5">
    <p:spTree>
      <p:nvGrpSpPr>
        <p:cNvPr id="42" name="Shape 42"/>
        <p:cNvGrpSpPr/>
        <p:nvPr/>
      </p:nvGrpSpPr>
      <p:grpSpPr>
        <a:xfrm>
          <a:off x="0" y="0"/>
          <a:ext cx="0" cy="0"/>
          <a:chOff x="0" y="0"/>
          <a:chExt cx="0" cy="0"/>
        </a:xfrm>
      </p:grpSpPr>
      <p:sp>
        <p:nvSpPr>
          <p:cNvPr id="43" name="Google Shape;43;p7"/>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44" name="Google Shape;44;p7"/>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45" name="Google Shape;45;p7"/>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Arial"/>
                <a:ea typeface="Arial"/>
                <a:cs typeface="Arial"/>
                <a:sym typeface="Arial"/>
              </a:rPr>
              <a:t>                       </a:t>
            </a:r>
            <a:endParaRPr/>
          </a:p>
        </p:txBody>
      </p:sp>
      <p:sp>
        <p:nvSpPr>
          <p:cNvPr id="46" name="Google Shape;46;p7"/>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7" name="Google Shape;47;p7"/>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48" name="Google Shape;48;p7"/>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vl1pPr>
            <a:lvl2pPr indent="0" lvl="1" marL="0" algn="r">
              <a:lnSpc>
                <a:spcPct val="100000"/>
              </a:lnSpc>
              <a:spcBef>
                <a:spcPts val="0"/>
              </a:spcBef>
              <a:spcAft>
                <a:spcPts val="0"/>
              </a:spcAft>
              <a:buClr>
                <a:srgbClr val="000000"/>
              </a:buClr>
              <a:buSzPts val="1400"/>
              <a:buFont typeface="Arial"/>
              <a:buNone/>
              <a:defRPr/>
            </a:lvl2pPr>
            <a:lvl3pPr indent="0" lvl="2" marL="0" algn="r">
              <a:lnSpc>
                <a:spcPct val="100000"/>
              </a:lnSpc>
              <a:spcBef>
                <a:spcPts val="0"/>
              </a:spcBef>
              <a:spcAft>
                <a:spcPts val="0"/>
              </a:spcAft>
              <a:buClr>
                <a:srgbClr val="000000"/>
              </a:buClr>
              <a:buSzPts val="1400"/>
              <a:buFont typeface="Arial"/>
              <a:buNone/>
              <a:defRPr/>
            </a:lvl3pPr>
            <a:lvl4pPr indent="0" lvl="3" marL="0" algn="r">
              <a:lnSpc>
                <a:spcPct val="100000"/>
              </a:lnSpc>
              <a:spcBef>
                <a:spcPts val="0"/>
              </a:spcBef>
              <a:spcAft>
                <a:spcPts val="0"/>
              </a:spcAft>
              <a:buClr>
                <a:srgbClr val="000000"/>
              </a:buClr>
              <a:buSzPts val="1400"/>
              <a:buFont typeface="Arial"/>
              <a:buNone/>
              <a:defRPr/>
            </a:lvl4pPr>
            <a:lvl5pPr indent="0" lvl="4" marL="0" algn="r">
              <a:lnSpc>
                <a:spcPct val="100000"/>
              </a:lnSpc>
              <a:spcBef>
                <a:spcPts val="0"/>
              </a:spcBef>
              <a:spcAft>
                <a:spcPts val="0"/>
              </a:spcAft>
              <a:buClr>
                <a:srgbClr val="000000"/>
              </a:buClr>
              <a:buSzPts val="1400"/>
              <a:buFont typeface="Arial"/>
              <a:buNone/>
              <a:defRPr/>
            </a:lvl5pPr>
            <a:lvl6pPr indent="0" lvl="5" marL="0" algn="r">
              <a:lnSpc>
                <a:spcPct val="100000"/>
              </a:lnSpc>
              <a:spcBef>
                <a:spcPts val="0"/>
              </a:spcBef>
              <a:spcAft>
                <a:spcPts val="0"/>
              </a:spcAft>
              <a:buClr>
                <a:srgbClr val="000000"/>
              </a:buClr>
              <a:buSzPts val="1400"/>
              <a:buFont typeface="Arial"/>
              <a:buNone/>
              <a:defRPr/>
            </a:lvl6pPr>
            <a:lvl7pPr indent="0" lvl="6" marL="0" algn="r">
              <a:lnSpc>
                <a:spcPct val="100000"/>
              </a:lnSpc>
              <a:spcBef>
                <a:spcPts val="0"/>
              </a:spcBef>
              <a:spcAft>
                <a:spcPts val="0"/>
              </a:spcAft>
              <a:buClr>
                <a:srgbClr val="000000"/>
              </a:buClr>
              <a:buSzPts val="1400"/>
              <a:buFont typeface="Arial"/>
              <a:buNone/>
              <a:defRPr/>
            </a:lvl7pPr>
            <a:lvl8pPr indent="0" lvl="7" marL="0" algn="r">
              <a:lnSpc>
                <a:spcPct val="100000"/>
              </a:lnSpc>
              <a:spcBef>
                <a:spcPts val="0"/>
              </a:spcBef>
              <a:spcAft>
                <a:spcPts val="0"/>
              </a:spcAft>
              <a:buClr>
                <a:srgbClr val="000000"/>
              </a:buClr>
              <a:buSzPts val="1400"/>
              <a:buFont typeface="Arial"/>
              <a:buNone/>
              <a:defRPr/>
            </a:lvl8pPr>
            <a:lvl9pPr indent="0" lvl="8" marL="0" algn="r">
              <a:lnSpc>
                <a:spcPct val="100000"/>
              </a:lnSpc>
              <a:spcBef>
                <a:spcPts val="0"/>
              </a:spcBef>
              <a:spcAft>
                <a:spcPts val="0"/>
              </a:spcAft>
              <a:buClr>
                <a:srgbClr val="000000"/>
              </a:buClr>
              <a:buSzPts val="1400"/>
              <a:buFont typeface="Arial"/>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6">
    <p:spTree>
      <p:nvGrpSpPr>
        <p:cNvPr id="49" name="Shape 49"/>
        <p:cNvGrpSpPr/>
        <p:nvPr/>
      </p:nvGrpSpPr>
      <p:grpSpPr>
        <a:xfrm>
          <a:off x="0" y="0"/>
          <a:ext cx="0" cy="0"/>
          <a:chOff x="0" y="0"/>
          <a:chExt cx="0" cy="0"/>
        </a:xfrm>
      </p:grpSpPr>
      <p:sp>
        <p:nvSpPr>
          <p:cNvPr id="50" name="Google Shape;50;p8"/>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51" name="Google Shape;51;p8"/>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52" name="Google Shape;52;p8"/>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Arial"/>
                <a:ea typeface="Arial"/>
                <a:cs typeface="Arial"/>
                <a:sym typeface="Arial"/>
              </a:rPr>
              <a:t>                       </a:t>
            </a:r>
            <a:endParaRPr/>
          </a:p>
        </p:txBody>
      </p:sp>
      <p:sp>
        <p:nvSpPr>
          <p:cNvPr id="53" name="Google Shape;53;p8"/>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54" name="Google Shape;54;p8"/>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55" name="Google Shape;55;p8"/>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vl1pPr>
            <a:lvl2pPr indent="0" lvl="1" marL="0" algn="r">
              <a:lnSpc>
                <a:spcPct val="100000"/>
              </a:lnSpc>
              <a:spcBef>
                <a:spcPts val="0"/>
              </a:spcBef>
              <a:spcAft>
                <a:spcPts val="0"/>
              </a:spcAft>
              <a:buClr>
                <a:srgbClr val="000000"/>
              </a:buClr>
              <a:buSzPts val="1400"/>
              <a:buFont typeface="Arial"/>
              <a:buNone/>
              <a:defRPr/>
            </a:lvl2pPr>
            <a:lvl3pPr indent="0" lvl="2" marL="0" algn="r">
              <a:lnSpc>
                <a:spcPct val="100000"/>
              </a:lnSpc>
              <a:spcBef>
                <a:spcPts val="0"/>
              </a:spcBef>
              <a:spcAft>
                <a:spcPts val="0"/>
              </a:spcAft>
              <a:buClr>
                <a:srgbClr val="000000"/>
              </a:buClr>
              <a:buSzPts val="1400"/>
              <a:buFont typeface="Arial"/>
              <a:buNone/>
              <a:defRPr/>
            </a:lvl3pPr>
            <a:lvl4pPr indent="0" lvl="3" marL="0" algn="r">
              <a:lnSpc>
                <a:spcPct val="100000"/>
              </a:lnSpc>
              <a:spcBef>
                <a:spcPts val="0"/>
              </a:spcBef>
              <a:spcAft>
                <a:spcPts val="0"/>
              </a:spcAft>
              <a:buClr>
                <a:srgbClr val="000000"/>
              </a:buClr>
              <a:buSzPts val="1400"/>
              <a:buFont typeface="Arial"/>
              <a:buNone/>
              <a:defRPr/>
            </a:lvl4pPr>
            <a:lvl5pPr indent="0" lvl="4" marL="0" algn="r">
              <a:lnSpc>
                <a:spcPct val="100000"/>
              </a:lnSpc>
              <a:spcBef>
                <a:spcPts val="0"/>
              </a:spcBef>
              <a:spcAft>
                <a:spcPts val="0"/>
              </a:spcAft>
              <a:buClr>
                <a:srgbClr val="000000"/>
              </a:buClr>
              <a:buSzPts val="1400"/>
              <a:buFont typeface="Arial"/>
              <a:buNone/>
              <a:defRPr/>
            </a:lvl5pPr>
            <a:lvl6pPr indent="0" lvl="5" marL="0" algn="r">
              <a:lnSpc>
                <a:spcPct val="100000"/>
              </a:lnSpc>
              <a:spcBef>
                <a:spcPts val="0"/>
              </a:spcBef>
              <a:spcAft>
                <a:spcPts val="0"/>
              </a:spcAft>
              <a:buClr>
                <a:srgbClr val="000000"/>
              </a:buClr>
              <a:buSzPts val="1400"/>
              <a:buFont typeface="Arial"/>
              <a:buNone/>
              <a:defRPr/>
            </a:lvl6pPr>
            <a:lvl7pPr indent="0" lvl="6" marL="0" algn="r">
              <a:lnSpc>
                <a:spcPct val="100000"/>
              </a:lnSpc>
              <a:spcBef>
                <a:spcPts val="0"/>
              </a:spcBef>
              <a:spcAft>
                <a:spcPts val="0"/>
              </a:spcAft>
              <a:buClr>
                <a:srgbClr val="000000"/>
              </a:buClr>
              <a:buSzPts val="1400"/>
              <a:buFont typeface="Arial"/>
              <a:buNone/>
              <a:defRPr/>
            </a:lvl7pPr>
            <a:lvl8pPr indent="0" lvl="7" marL="0" algn="r">
              <a:lnSpc>
                <a:spcPct val="100000"/>
              </a:lnSpc>
              <a:spcBef>
                <a:spcPts val="0"/>
              </a:spcBef>
              <a:spcAft>
                <a:spcPts val="0"/>
              </a:spcAft>
              <a:buClr>
                <a:srgbClr val="000000"/>
              </a:buClr>
              <a:buSzPts val="1400"/>
              <a:buFont typeface="Arial"/>
              <a:buNone/>
              <a:defRPr/>
            </a:lvl8pPr>
            <a:lvl9pPr indent="0" lvl="8" marL="0" algn="r">
              <a:lnSpc>
                <a:spcPct val="100000"/>
              </a:lnSpc>
              <a:spcBef>
                <a:spcPts val="0"/>
              </a:spcBef>
              <a:spcAft>
                <a:spcPts val="0"/>
              </a:spcAft>
              <a:buClr>
                <a:srgbClr val="000000"/>
              </a:buClr>
              <a:buSzPts val="1400"/>
              <a:buFont typeface="Arial"/>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7">
    <p:spTree>
      <p:nvGrpSpPr>
        <p:cNvPr id="56" name="Shape 56"/>
        <p:cNvGrpSpPr/>
        <p:nvPr/>
      </p:nvGrpSpPr>
      <p:grpSpPr>
        <a:xfrm>
          <a:off x="0" y="0"/>
          <a:ext cx="0" cy="0"/>
          <a:chOff x="0" y="0"/>
          <a:chExt cx="0" cy="0"/>
        </a:xfrm>
      </p:grpSpPr>
      <p:sp>
        <p:nvSpPr>
          <p:cNvPr id="57" name="Google Shape;57;p9"/>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58" name="Google Shape;58;p9"/>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59" name="Google Shape;59;p9"/>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Arial"/>
                <a:ea typeface="Arial"/>
                <a:cs typeface="Arial"/>
                <a:sym typeface="Arial"/>
              </a:rPr>
              <a:t>                       </a:t>
            </a:r>
            <a:endParaRPr/>
          </a:p>
        </p:txBody>
      </p:sp>
      <p:sp>
        <p:nvSpPr>
          <p:cNvPr id="60" name="Google Shape;60;p9"/>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61" name="Google Shape;61;p9"/>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62" name="Google Shape;62;p9"/>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vl1pPr>
            <a:lvl2pPr indent="0" lvl="1" marL="0" algn="r">
              <a:lnSpc>
                <a:spcPct val="100000"/>
              </a:lnSpc>
              <a:spcBef>
                <a:spcPts val="0"/>
              </a:spcBef>
              <a:spcAft>
                <a:spcPts val="0"/>
              </a:spcAft>
              <a:buClr>
                <a:srgbClr val="000000"/>
              </a:buClr>
              <a:buSzPts val="1400"/>
              <a:buFont typeface="Arial"/>
              <a:buNone/>
              <a:defRPr/>
            </a:lvl2pPr>
            <a:lvl3pPr indent="0" lvl="2" marL="0" algn="r">
              <a:lnSpc>
                <a:spcPct val="100000"/>
              </a:lnSpc>
              <a:spcBef>
                <a:spcPts val="0"/>
              </a:spcBef>
              <a:spcAft>
                <a:spcPts val="0"/>
              </a:spcAft>
              <a:buClr>
                <a:srgbClr val="000000"/>
              </a:buClr>
              <a:buSzPts val="1400"/>
              <a:buFont typeface="Arial"/>
              <a:buNone/>
              <a:defRPr/>
            </a:lvl3pPr>
            <a:lvl4pPr indent="0" lvl="3" marL="0" algn="r">
              <a:lnSpc>
                <a:spcPct val="100000"/>
              </a:lnSpc>
              <a:spcBef>
                <a:spcPts val="0"/>
              </a:spcBef>
              <a:spcAft>
                <a:spcPts val="0"/>
              </a:spcAft>
              <a:buClr>
                <a:srgbClr val="000000"/>
              </a:buClr>
              <a:buSzPts val="1400"/>
              <a:buFont typeface="Arial"/>
              <a:buNone/>
              <a:defRPr/>
            </a:lvl4pPr>
            <a:lvl5pPr indent="0" lvl="4" marL="0" algn="r">
              <a:lnSpc>
                <a:spcPct val="100000"/>
              </a:lnSpc>
              <a:spcBef>
                <a:spcPts val="0"/>
              </a:spcBef>
              <a:spcAft>
                <a:spcPts val="0"/>
              </a:spcAft>
              <a:buClr>
                <a:srgbClr val="000000"/>
              </a:buClr>
              <a:buSzPts val="1400"/>
              <a:buFont typeface="Arial"/>
              <a:buNone/>
              <a:defRPr/>
            </a:lvl5pPr>
            <a:lvl6pPr indent="0" lvl="5" marL="0" algn="r">
              <a:lnSpc>
                <a:spcPct val="100000"/>
              </a:lnSpc>
              <a:spcBef>
                <a:spcPts val="0"/>
              </a:spcBef>
              <a:spcAft>
                <a:spcPts val="0"/>
              </a:spcAft>
              <a:buClr>
                <a:srgbClr val="000000"/>
              </a:buClr>
              <a:buSzPts val="1400"/>
              <a:buFont typeface="Arial"/>
              <a:buNone/>
              <a:defRPr/>
            </a:lvl6pPr>
            <a:lvl7pPr indent="0" lvl="6" marL="0" algn="r">
              <a:lnSpc>
                <a:spcPct val="100000"/>
              </a:lnSpc>
              <a:spcBef>
                <a:spcPts val="0"/>
              </a:spcBef>
              <a:spcAft>
                <a:spcPts val="0"/>
              </a:spcAft>
              <a:buClr>
                <a:srgbClr val="000000"/>
              </a:buClr>
              <a:buSzPts val="1400"/>
              <a:buFont typeface="Arial"/>
              <a:buNone/>
              <a:defRPr/>
            </a:lvl7pPr>
            <a:lvl8pPr indent="0" lvl="7" marL="0" algn="r">
              <a:lnSpc>
                <a:spcPct val="100000"/>
              </a:lnSpc>
              <a:spcBef>
                <a:spcPts val="0"/>
              </a:spcBef>
              <a:spcAft>
                <a:spcPts val="0"/>
              </a:spcAft>
              <a:buClr>
                <a:srgbClr val="000000"/>
              </a:buClr>
              <a:buSzPts val="1400"/>
              <a:buFont typeface="Arial"/>
              <a:buNone/>
              <a:defRPr/>
            </a:lvl8pPr>
            <a:lvl9pPr indent="0" lvl="8" marL="0" algn="r">
              <a:lnSpc>
                <a:spcPct val="100000"/>
              </a:lnSpc>
              <a:spcBef>
                <a:spcPts val="0"/>
              </a:spcBef>
              <a:spcAft>
                <a:spcPts val="0"/>
              </a:spcAft>
              <a:buClr>
                <a:srgbClr val="000000"/>
              </a:buClr>
              <a:buSzPts val="1400"/>
              <a:buFont typeface="Arial"/>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8">
    <p:spTree>
      <p:nvGrpSpPr>
        <p:cNvPr id="63" name="Shape 63"/>
        <p:cNvGrpSpPr/>
        <p:nvPr/>
      </p:nvGrpSpPr>
      <p:grpSpPr>
        <a:xfrm>
          <a:off x="0" y="0"/>
          <a:ext cx="0" cy="0"/>
          <a:chOff x="0" y="0"/>
          <a:chExt cx="0" cy="0"/>
        </a:xfrm>
      </p:grpSpPr>
      <p:sp>
        <p:nvSpPr>
          <p:cNvPr id="64" name="Google Shape;64;p10"/>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65" name="Google Shape;65;p10"/>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66" name="Google Shape;66;p10"/>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Arial"/>
                <a:ea typeface="Arial"/>
                <a:cs typeface="Arial"/>
                <a:sym typeface="Arial"/>
              </a:rPr>
              <a:t>                       </a:t>
            </a:r>
            <a:endParaRPr/>
          </a:p>
        </p:txBody>
      </p:sp>
      <p:sp>
        <p:nvSpPr>
          <p:cNvPr id="67" name="Google Shape;67;p10"/>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68" name="Google Shape;68;p10"/>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69" name="Google Shape;69;p10"/>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vl1pPr>
            <a:lvl2pPr indent="0" lvl="1" marL="0" algn="r">
              <a:lnSpc>
                <a:spcPct val="100000"/>
              </a:lnSpc>
              <a:spcBef>
                <a:spcPts val="0"/>
              </a:spcBef>
              <a:spcAft>
                <a:spcPts val="0"/>
              </a:spcAft>
              <a:buClr>
                <a:srgbClr val="000000"/>
              </a:buClr>
              <a:buSzPts val="1400"/>
              <a:buFont typeface="Arial"/>
              <a:buNone/>
              <a:defRPr/>
            </a:lvl2pPr>
            <a:lvl3pPr indent="0" lvl="2" marL="0" algn="r">
              <a:lnSpc>
                <a:spcPct val="100000"/>
              </a:lnSpc>
              <a:spcBef>
                <a:spcPts val="0"/>
              </a:spcBef>
              <a:spcAft>
                <a:spcPts val="0"/>
              </a:spcAft>
              <a:buClr>
                <a:srgbClr val="000000"/>
              </a:buClr>
              <a:buSzPts val="1400"/>
              <a:buFont typeface="Arial"/>
              <a:buNone/>
              <a:defRPr/>
            </a:lvl3pPr>
            <a:lvl4pPr indent="0" lvl="3" marL="0" algn="r">
              <a:lnSpc>
                <a:spcPct val="100000"/>
              </a:lnSpc>
              <a:spcBef>
                <a:spcPts val="0"/>
              </a:spcBef>
              <a:spcAft>
                <a:spcPts val="0"/>
              </a:spcAft>
              <a:buClr>
                <a:srgbClr val="000000"/>
              </a:buClr>
              <a:buSzPts val="1400"/>
              <a:buFont typeface="Arial"/>
              <a:buNone/>
              <a:defRPr/>
            </a:lvl4pPr>
            <a:lvl5pPr indent="0" lvl="4" marL="0" algn="r">
              <a:lnSpc>
                <a:spcPct val="100000"/>
              </a:lnSpc>
              <a:spcBef>
                <a:spcPts val="0"/>
              </a:spcBef>
              <a:spcAft>
                <a:spcPts val="0"/>
              </a:spcAft>
              <a:buClr>
                <a:srgbClr val="000000"/>
              </a:buClr>
              <a:buSzPts val="1400"/>
              <a:buFont typeface="Arial"/>
              <a:buNone/>
              <a:defRPr/>
            </a:lvl5pPr>
            <a:lvl6pPr indent="0" lvl="5" marL="0" algn="r">
              <a:lnSpc>
                <a:spcPct val="100000"/>
              </a:lnSpc>
              <a:spcBef>
                <a:spcPts val="0"/>
              </a:spcBef>
              <a:spcAft>
                <a:spcPts val="0"/>
              </a:spcAft>
              <a:buClr>
                <a:srgbClr val="000000"/>
              </a:buClr>
              <a:buSzPts val="1400"/>
              <a:buFont typeface="Arial"/>
              <a:buNone/>
              <a:defRPr/>
            </a:lvl6pPr>
            <a:lvl7pPr indent="0" lvl="6" marL="0" algn="r">
              <a:lnSpc>
                <a:spcPct val="100000"/>
              </a:lnSpc>
              <a:spcBef>
                <a:spcPts val="0"/>
              </a:spcBef>
              <a:spcAft>
                <a:spcPts val="0"/>
              </a:spcAft>
              <a:buClr>
                <a:srgbClr val="000000"/>
              </a:buClr>
              <a:buSzPts val="1400"/>
              <a:buFont typeface="Arial"/>
              <a:buNone/>
              <a:defRPr/>
            </a:lvl7pPr>
            <a:lvl8pPr indent="0" lvl="7" marL="0" algn="r">
              <a:lnSpc>
                <a:spcPct val="100000"/>
              </a:lnSpc>
              <a:spcBef>
                <a:spcPts val="0"/>
              </a:spcBef>
              <a:spcAft>
                <a:spcPts val="0"/>
              </a:spcAft>
              <a:buClr>
                <a:srgbClr val="000000"/>
              </a:buClr>
              <a:buSzPts val="1400"/>
              <a:buFont typeface="Arial"/>
              <a:buNone/>
              <a:defRPr/>
            </a:lvl8pPr>
            <a:lvl9pPr indent="0" lvl="8" marL="0" algn="r">
              <a:lnSpc>
                <a:spcPct val="100000"/>
              </a:lnSpc>
              <a:spcBef>
                <a:spcPts val="0"/>
              </a:spcBef>
              <a:spcAft>
                <a:spcPts val="0"/>
              </a:spcAft>
              <a:buClr>
                <a:srgbClr val="000000"/>
              </a:buClr>
              <a:buSzPts val="1400"/>
              <a:buFont typeface="Arial"/>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7" name="Google Shape;7;p1"/>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Arial"/>
                <a:ea typeface="Arial"/>
                <a:cs typeface="Arial"/>
                <a:sym typeface="Arial"/>
              </a:rPr>
              <a:t>                       </a:t>
            </a:r>
            <a:endParaRPr/>
          </a:p>
        </p:txBody>
      </p:sp>
      <p:pic>
        <p:nvPicPr>
          <p:cNvPr descr="image.png" id="8" name="Google Shape;8;p1"/>
          <p:cNvPicPr preferRelativeResize="0"/>
          <p:nvPr/>
        </p:nvPicPr>
        <p:blipFill rotWithShape="1">
          <a:blip r:embed="rId1">
            <a:alphaModFix/>
          </a:blip>
          <a:srcRect b="0" l="0" r="0" t="0"/>
          <a:stretch/>
        </p:blipFill>
        <p:spPr>
          <a:xfrm>
            <a:off x="0" y="38100"/>
            <a:ext cx="1104900" cy="1104900"/>
          </a:xfrm>
          <a:prstGeom prst="rect">
            <a:avLst/>
          </a:prstGeom>
          <a:noFill/>
          <a:ln>
            <a:noFill/>
          </a:ln>
        </p:spPr>
      </p:pic>
      <p:sp>
        <p:nvSpPr>
          <p:cNvPr id="9" name="Google Shape;9;p1"/>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10" name="Google Shape;10;p1"/>
          <p:cNvSpPr txBox="1"/>
          <p:nvPr>
            <p:ph type="title"/>
          </p:nvPr>
        </p:nvSpPr>
        <p:spPr>
          <a:xfrm>
            <a:off x="457200" y="92074"/>
            <a:ext cx="8229600" cy="1508126"/>
          </a:xfrm>
          <a:prstGeom prst="rect">
            <a:avLst/>
          </a:prstGeom>
          <a:noFill/>
          <a:ln>
            <a:noFill/>
          </a:ln>
        </p:spPr>
        <p:txBody>
          <a:bodyPr anchorCtr="0" anchor="ctr" bIns="45700" lIns="45700" spcFirstLastPara="1" rIns="45700" wrap="square" tIns="45700">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solidFill>
            <a:srgbClr val="FFFFFF"/>
          </a:solidFill>
          <a:ln>
            <a:noFill/>
          </a:ln>
        </p:spPr>
        <p:txBody>
          <a:bodyPr anchorCtr="0" anchor="t" bIns="45700" lIns="45700" spcFirstLastPara="1" rIns="45700" wrap="square" tIns="45700">
            <a:noAutofit/>
          </a:bodyPr>
          <a:lstStyle>
            <a:lvl1pPr indent="-355600" lvl="0" marL="4572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1pPr>
            <a:lvl2pPr indent="-355600" lvl="1" marL="9144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2pPr>
            <a:lvl3pPr indent="-355600" lvl="2" marL="13716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3pPr>
            <a:lvl4pPr indent="-355600" lvl="3" marL="18288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4pPr>
            <a:lvl5pPr indent="-355600" lvl="4" marL="22860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5pPr>
            <a:lvl6pPr indent="-355600" lvl="5" marL="27432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6pPr>
            <a:lvl7pPr indent="-355600" lvl="6" marL="32004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7pPr>
            <a:lvl8pPr indent="-355600" lvl="7" marL="36576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8pPr>
            <a:lvl9pPr indent="-355600" lvl="8" marL="41148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7.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hyperlink" Target="https://arxiv.org/abs/1512.03385"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hyperlink" Target="https://arxiv.org/abs/1409.1556"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3.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6.png"/><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1"/>
          <p:cNvSpPr txBox="1"/>
          <p:nvPr>
            <p:ph idx="12" type="sldNum"/>
          </p:nvPr>
        </p:nvSpPr>
        <p:spPr>
          <a:xfrm>
            <a:off x="8407576" y="381000"/>
            <a:ext cx="203024" cy="288824"/>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
        <p:nvSpPr>
          <p:cNvPr id="75" name="Google Shape;75;p11"/>
          <p:cNvSpPr txBox="1"/>
          <p:nvPr>
            <p:ph type="title"/>
          </p:nvPr>
        </p:nvSpPr>
        <p:spPr>
          <a:xfrm>
            <a:off x="1136000" y="1371600"/>
            <a:ext cx="7867800" cy="685800"/>
          </a:xfrm>
          <a:prstGeom prst="rect">
            <a:avLst/>
          </a:prstGeom>
          <a:noFill/>
          <a:ln>
            <a:noFill/>
          </a:ln>
        </p:spPr>
        <p:txBody>
          <a:bodyPr anchorCtr="0" anchor="ctr" bIns="45700" lIns="45700" spcFirstLastPara="1" rIns="45700" wrap="square" tIns="45700">
            <a:noAutofit/>
          </a:bodyPr>
          <a:lstStyle/>
          <a:p>
            <a:pPr indent="0" lvl="0" marL="0" marR="330200" rtl="0" algn="l">
              <a:lnSpc>
                <a:spcPct val="115000"/>
              </a:lnSpc>
              <a:spcBef>
                <a:spcPts val="500"/>
              </a:spcBef>
              <a:spcAft>
                <a:spcPts val="0"/>
              </a:spcAft>
              <a:buClr>
                <a:schemeClr val="dk1"/>
              </a:buClr>
              <a:buSzPts val="990"/>
              <a:buFont typeface="Arial"/>
              <a:buNone/>
            </a:pPr>
            <a:r>
              <a:rPr b="1" lang="en-IN" sz="2430">
                <a:solidFill>
                  <a:schemeClr val="dk1"/>
                </a:solidFill>
              </a:rPr>
              <a:t>PNEUMONIA DETECTION USING CNN MODELS</a:t>
            </a:r>
            <a:endParaRPr b="1" sz="2430">
              <a:solidFill>
                <a:schemeClr val="dk1"/>
              </a:solidFill>
            </a:endParaRPr>
          </a:p>
          <a:p>
            <a:pPr indent="0" lvl="0" marL="0" rtl="0" algn="ctr">
              <a:lnSpc>
                <a:spcPct val="100000"/>
              </a:lnSpc>
              <a:spcBef>
                <a:spcPts val="600"/>
              </a:spcBef>
              <a:spcAft>
                <a:spcPts val="0"/>
              </a:spcAft>
              <a:buClr>
                <a:srgbClr val="7030A0"/>
              </a:buClr>
              <a:buSzPts val="2160"/>
              <a:buFont typeface="Times New Roman"/>
              <a:buNone/>
            </a:pPr>
            <a:r>
              <a:t/>
            </a:r>
            <a:endParaRPr sz="2160">
              <a:solidFill>
                <a:srgbClr val="7030A0"/>
              </a:solidFill>
              <a:latin typeface="Times New Roman"/>
              <a:ea typeface="Times New Roman"/>
              <a:cs typeface="Times New Roman"/>
              <a:sym typeface="Times New Roman"/>
            </a:endParaRPr>
          </a:p>
        </p:txBody>
      </p:sp>
      <p:sp>
        <p:nvSpPr>
          <p:cNvPr id="76" name="Google Shape;76;p11"/>
          <p:cNvSpPr/>
          <p:nvPr/>
        </p:nvSpPr>
        <p:spPr>
          <a:xfrm>
            <a:off x="1295400" y="304800"/>
            <a:ext cx="6858000" cy="457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77" name="Google Shape;77;p11"/>
          <p:cNvSpPr/>
          <p:nvPr/>
        </p:nvSpPr>
        <p:spPr>
          <a:xfrm>
            <a:off x="929639" y="2867093"/>
            <a:ext cx="7680961" cy="2390396"/>
          </a:xfrm>
          <a:custGeom>
            <a:rect b="b" l="l" r="r" t="t"/>
            <a:pathLst>
              <a:path extrusionOk="0" h="120000" w="21600">
                <a:moveTo>
                  <a:pt x="0" y="0"/>
                </a:moveTo>
                <a:lnTo>
                  <a:pt x="21600" y="0"/>
                </a:lnTo>
                <a:lnTo>
                  <a:pt x="21600" y="0"/>
                </a:lnTo>
                <a:lnTo>
                  <a:pt x="0" y="0"/>
                </a:lnTo>
                <a:close/>
              </a:path>
            </a:pathLst>
          </a:custGeom>
          <a:noFill/>
          <a:ln>
            <a:noFill/>
          </a:ln>
        </p:spPr>
        <p:txBody>
          <a:bodyPr anchorCtr="0" anchor="t" bIns="45700" lIns="45700" spcFirstLastPara="1" rIns="45700" wrap="square" tIns="45700">
            <a:noAutofit/>
          </a:bodyPr>
          <a:lstStyle/>
          <a:p>
            <a:pPr indent="0" lvl="0" marL="0" rtl="0" algn="just">
              <a:spcBef>
                <a:spcPts val="0"/>
              </a:spcBef>
              <a:spcAft>
                <a:spcPts val="0"/>
              </a:spcAft>
              <a:buClr>
                <a:schemeClr val="dk1"/>
              </a:buClr>
              <a:buSzPts val="1800"/>
              <a:buFont typeface="Times New Roman"/>
              <a:buNone/>
            </a:pPr>
            <a:r>
              <a:t/>
            </a:r>
            <a:endParaRPr sz="1800" u="sng">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800"/>
              <a:buFont typeface="Times New Roman"/>
              <a:buNone/>
            </a:pPr>
            <a:r>
              <a:t/>
            </a:r>
            <a:endParaRPr sz="1800" u="sng">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800"/>
              <a:buFont typeface="Times New Roman"/>
              <a:buNone/>
            </a:pPr>
            <a:r>
              <a:t/>
            </a:r>
            <a:endParaRPr sz="1800" u="sng">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800"/>
              <a:buFont typeface="Times New Roman"/>
              <a:buNone/>
            </a:pPr>
            <a:r>
              <a:t/>
            </a:r>
            <a:endParaRPr>
              <a:solidFill>
                <a:schemeClr val="dk1"/>
              </a:solidFill>
            </a:endParaRPr>
          </a:p>
          <a:p>
            <a:pPr indent="0" lvl="0" marL="0" rtl="0" algn="l">
              <a:spcBef>
                <a:spcPts val="400"/>
              </a:spcBef>
              <a:spcAft>
                <a:spcPts val="0"/>
              </a:spcAft>
              <a:buClr>
                <a:schemeClr val="dk1"/>
              </a:buClr>
              <a:buSzPts val="1400"/>
              <a:buFont typeface="Times New Roman"/>
              <a:buNone/>
            </a:pPr>
            <a:r>
              <a:t/>
            </a: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000000"/>
              </a:buClr>
              <a:buSzPts val="1400"/>
              <a:buFont typeface="Times New Roman"/>
              <a:buNone/>
            </a:pPr>
            <a:r>
              <a:t/>
            </a:r>
            <a:endParaRPr i="1" sz="1800">
              <a:latin typeface="Times New Roman"/>
              <a:ea typeface="Times New Roman"/>
              <a:cs typeface="Times New Roman"/>
              <a:sym typeface="Times New Roman"/>
            </a:endParaRPr>
          </a:p>
        </p:txBody>
      </p:sp>
      <p:graphicFrame>
        <p:nvGraphicFramePr>
          <p:cNvPr id="78" name="Google Shape;78;p11"/>
          <p:cNvGraphicFramePr/>
          <p:nvPr/>
        </p:nvGraphicFramePr>
        <p:xfrm>
          <a:off x="952500" y="2667000"/>
          <a:ext cx="3000000" cy="3000000"/>
        </p:xfrm>
        <a:graphic>
          <a:graphicData uri="http://schemas.openxmlformats.org/drawingml/2006/table">
            <a:tbl>
              <a:tblPr>
                <a:noFill/>
                <a:tableStyleId>{D0A6BF29-125B-44B6-A074-4F19DBFC1997}</a:tableStyleId>
              </a:tblPr>
              <a:tblGrid>
                <a:gridCol w="673775"/>
                <a:gridCol w="2524975"/>
                <a:gridCol w="3029900"/>
                <a:gridCol w="1010350"/>
              </a:tblGrid>
              <a:tr h="618475">
                <a:tc>
                  <a:txBody>
                    <a:bodyPr/>
                    <a:lstStyle/>
                    <a:p>
                      <a:pPr indent="0" lvl="0" marL="0" marR="0" rtl="0" algn="ctr">
                        <a:lnSpc>
                          <a:spcPct val="100000"/>
                        </a:lnSpc>
                        <a:spcBef>
                          <a:spcPts val="0"/>
                        </a:spcBef>
                        <a:spcAft>
                          <a:spcPts val="0"/>
                        </a:spcAft>
                        <a:buClr>
                          <a:schemeClr val="dk1"/>
                        </a:buClr>
                        <a:buSzPts val="1600"/>
                        <a:buFont typeface="Times New Roman"/>
                        <a:buNone/>
                      </a:pPr>
                      <a:r>
                        <a:rPr b="1" lang="en-IN" sz="1900" u="none" cap="none" strike="noStrike">
                          <a:latin typeface="Times New Roman"/>
                          <a:ea typeface="Times New Roman"/>
                          <a:cs typeface="Times New Roman"/>
                          <a:sym typeface="Times New Roman"/>
                        </a:rPr>
                        <a:t>S.No</a:t>
                      </a:r>
                      <a:endParaRPr sz="1800" u="none" cap="none" strike="noStrike"/>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lang="en-IN" sz="1900" u="none" cap="none" strike="noStrike">
                          <a:latin typeface="Times New Roman"/>
                          <a:ea typeface="Times New Roman"/>
                          <a:cs typeface="Times New Roman"/>
                          <a:sym typeface="Times New Roman"/>
                        </a:rPr>
                        <a:t>Reg.No</a:t>
                      </a:r>
                      <a:endParaRPr sz="1800" u="none" cap="none" strike="noStrike"/>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lang="en-IN" sz="1900" u="none" cap="none" strike="noStrike">
                          <a:latin typeface="Times New Roman"/>
                          <a:ea typeface="Times New Roman"/>
                          <a:cs typeface="Times New Roman"/>
                          <a:sym typeface="Times New Roman"/>
                        </a:rPr>
                        <a:t>Name of the Student</a:t>
                      </a:r>
                      <a:endParaRPr sz="1800" u="none" cap="none" strike="noStrike"/>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lang="en-IN" sz="1900" u="none" cap="none" strike="noStrike">
                          <a:latin typeface="Times New Roman"/>
                          <a:ea typeface="Times New Roman"/>
                          <a:cs typeface="Times New Roman"/>
                          <a:sym typeface="Times New Roman"/>
                        </a:rPr>
                        <a:t>Section</a:t>
                      </a:r>
                      <a:endParaRPr sz="1800" u="none" cap="none" strike="noStrike"/>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18475">
                <a:tc>
                  <a:txBody>
                    <a:bodyPr/>
                    <a:lstStyle/>
                    <a:p>
                      <a:pPr indent="0" lvl="0" marL="0" marR="0" rtl="0" algn="ctr">
                        <a:lnSpc>
                          <a:spcPct val="100000"/>
                        </a:lnSpc>
                        <a:spcBef>
                          <a:spcPts val="0"/>
                        </a:spcBef>
                        <a:spcAft>
                          <a:spcPts val="0"/>
                        </a:spcAft>
                        <a:buClr>
                          <a:schemeClr val="dk1"/>
                        </a:buClr>
                        <a:buSzPts val="1500"/>
                        <a:buFont typeface="Times New Roman"/>
                        <a:buNone/>
                      </a:pPr>
                      <a:r>
                        <a:rPr lang="en-IN" sz="1900" u="none" cap="none" strike="noStrike">
                          <a:latin typeface="Times New Roman"/>
                          <a:ea typeface="Times New Roman"/>
                          <a:cs typeface="Times New Roman"/>
                          <a:sym typeface="Times New Roman"/>
                        </a:rPr>
                        <a:t>1</a:t>
                      </a:r>
                      <a:endParaRPr sz="1900" u="none" cap="none" strike="noStrike"/>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Times New Roman"/>
                        <a:buNone/>
                      </a:pPr>
                      <a:r>
                        <a:rPr b="0" i="0" lang="en-IN" sz="1900" u="none" cap="none" strike="noStrike">
                          <a:solidFill>
                            <a:srgbClr val="000000"/>
                          </a:solidFill>
                          <a:latin typeface="Arial"/>
                          <a:ea typeface="Arial"/>
                          <a:cs typeface="Arial"/>
                          <a:sym typeface="Arial"/>
                        </a:rPr>
                        <a:t>CB.EN.U4CSE17265</a:t>
                      </a:r>
                      <a:endParaRPr sz="15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Times New Roman"/>
                        <a:buNone/>
                      </a:pPr>
                      <a:r>
                        <a:rPr b="0" i="0" lang="en-IN" sz="1900" u="none" cap="none" strike="noStrike">
                          <a:solidFill>
                            <a:srgbClr val="000000"/>
                          </a:solidFill>
                          <a:latin typeface="Arial"/>
                          <a:ea typeface="Arial"/>
                          <a:cs typeface="Arial"/>
                          <a:sym typeface="Arial"/>
                        </a:rPr>
                        <a:t>Madhav Vempaty</a:t>
                      </a:r>
                      <a:endParaRPr sz="15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Times New Roman"/>
                        <a:buNone/>
                      </a:pPr>
                      <a:r>
                        <a:rPr lang="en-IN" sz="1500" u="none" cap="none" strike="noStrike">
                          <a:latin typeface="Times New Roman"/>
                          <a:ea typeface="Times New Roman"/>
                          <a:cs typeface="Times New Roman"/>
                          <a:sym typeface="Times New Roman"/>
                        </a:rPr>
                        <a:t>CSE C</a:t>
                      </a:r>
                      <a:endParaRPr sz="15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18475">
                <a:tc>
                  <a:txBody>
                    <a:bodyPr/>
                    <a:lstStyle/>
                    <a:p>
                      <a:pPr indent="0" lvl="0" marL="0" marR="0" rtl="0" algn="ctr">
                        <a:lnSpc>
                          <a:spcPct val="100000"/>
                        </a:lnSpc>
                        <a:spcBef>
                          <a:spcPts val="0"/>
                        </a:spcBef>
                        <a:spcAft>
                          <a:spcPts val="0"/>
                        </a:spcAft>
                        <a:buClr>
                          <a:srgbClr val="000000"/>
                        </a:buClr>
                        <a:buSzPts val="1500"/>
                        <a:buFont typeface="Arial"/>
                        <a:buNone/>
                      </a:pPr>
                      <a:r>
                        <a:rPr lang="en-IN" sz="1900" u="none" cap="none" strike="noStrike">
                          <a:latin typeface="Times New Roman"/>
                          <a:ea typeface="Times New Roman"/>
                          <a:cs typeface="Times New Roman"/>
                          <a:sym typeface="Times New Roman"/>
                        </a:rPr>
                        <a:t>2</a:t>
                      </a:r>
                      <a:endParaRPr sz="1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Times New Roman"/>
                        <a:buNone/>
                      </a:pPr>
                      <a:r>
                        <a:rPr b="0" i="0" lang="en-IN" sz="1900" u="none" cap="none" strike="noStrike">
                          <a:solidFill>
                            <a:srgbClr val="000000"/>
                          </a:solidFill>
                          <a:latin typeface="Arial"/>
                          <a:ea typeface="Arial"/>
                          <a:cs typeface="Arial"/>
                          <a:sym typeface="Arial"/>
                        </a:rPr>
                        <a:t>CB.EN.U4CSE17363</a:t>
                      </a:r>
                      <a:endParaRPr sz="15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b="0" i="0" lang="en-IN" sz="1900" u="none" cap="none" strike="noStrike">
                          <a:solidFill>
                            <a:srgbClr val="000000"/>
                          </a:solidFill>
                          <a:latin typeface="Arial"/>
                          <a:ea typeface="Arial"/>
                          <a:cs typeface="Arial"/>
                          <a:sym typeface="Arial"/>
                        </a:rPr>
                        <a:t> T Jaya Bharath Reddy</a:t>
                      </a:r>
                      <a:endParaRPr sz="15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Times New Roman"/>
                        <a:buNone/>
                      </a:pPr>
                      <a:r>
                        <a:rPr lang="en-IN" sz="1500" u="none" cap="none" strike="noStrike">
                          <a:solidFill>
                            <a:schemeClr val="dk1"/>
                          </a:solidFill>
                          <a:latin typeface="Times New Roman"/>
                          <a:ea typeface="Times New Roman"/>
                          <a:cs typeface="Times New Roman"/>
                          <a:sym typeface="Times New Roman"/>
                        </a:rPr>
                        <a:t>CSE D</a:t>
                      </a:r>
                      <a:endParaRPr sz="15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18475">
                <a:tc>
                  <a:txBody>
                    <a:bodyPr/>
                    <a:lstStyle/>
                    <a:p>
                      <a:pPr indent="0" lvl="0" marL="0" marR="0" rtl="0" algn="ctr">
                        <a:lnSpc>
                          <a:spcPct val="100000"/>
                        </a:lnSpc>
                        <a:spcBef>
                          <a:spcPts val="0"/>
                        </a:spcBef>
                        <a:spcAft>
                          <a:spcPts val="0"/>
                        </a:spcAft>
                        <a:buClr>
                          <a:srgbClr val="000000"/>
                        </a:buClr>
                        <a:buSzPts val="1500"/>
                        <a:buFont typeface="Arial"/>
                        <a:buNone/>
                      </a:pPr>
                      <a:r>
                        <a:rPr lang="en-IN" sz="1900" u="none" cap="none" strike="noStrike">
                          <a:latin typeface="Times New Roman"/>
                          <a:ea typeface="Times New Roman"/>
                          <a:cs typeface="Times New Roman"/>
                          <a:sym typeface="Times New Roman"/>
                        </a:rPr>
                        <a:t>3</a:t>
                      </a:r>
                      <a:endParaRPr sz="1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Times New Roman"/>
                        <a:buNone/>
                      </a:pPr>
                      <a:r>
                        <a:rPr b="0" i="0" lang="en-IN" sz="1900" u="none" cap="none" strike="noStrike">
                          <a:solidFill>
                            <a:srgbClr val="000000"/>
                          </a:solidFill>
                          <a:latin typeface="Arial"/>
                          <a:ea typeface="Arial"/>
                          <a:cs typeface="Arial"/>
                          <a:sym typeface="Arial"/>
                        </a:rPr>
                        <a:t>CB.EN.U4CSE17617</a:t>
                      </a:r>
                      <a:endParaRPr sz="15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IN" sz="1500" u="none" cap="none" strike="noStrike">
                          <a:latin typeface="Times New Roman"/>
                          <a:ea typeface="Times New Roman"/>
                          <a:cs typeface="Times New Roman"/>
                          <a:sym typeface="Times New Roman"/>
                        </a:rPr>
                        <a:t> </a:t>
                      </a:r>
                      <a:r>
                        <a:rPr b="0" i="0" lang="en-IN" sz="1900" u="none" cap="none" strike="noStrike">
                          <a:solidFill>
                            <a:srgbClr val="000000"/>
                          </a:solidFill>
                          <a:latin typeface="Arial"/>
                          <a:ea typeface="Arial"/>
                          <a:cs typeface="Arial"/>
                          <a:sym typeface="Arial"/>
                        </a:rPr>
                        <a:t>C Sai Teja</a:t>
                      </a:r>
                      <a:endParaRPr sz="15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Times New Roman"/>
                        <a:buNone/>
                      </a:pPr>
                      <a:r>
                        <a:rPr lang="en-IN" sz="1500" u="none" cap="none" strike="noStrike">
                          <a:solidFill>
                            <a:schemeClr val="dk1"/>
                          </a:solidFill>
                          <a:latin typeface="Times New Roman"/>
                          <a:ea typeface="Times New Roman"/>
                          <a:cs typeface="Times New Roman"/>
                          <a:sym typeface="Times New Roman"/>
                        </a:rPr>
                        <a:t>CSE F</a:t>
                      </a:r>
                      <a:endParaRPr sz="15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18475">
                <a:tc>
                  <a:txBody>
                    <a:bodyPr/>
                    <a:lstStyle/>
                    <a:p>
                      <a:pPr indent="0" lvl="0" marL="0" marR="0" rtl="0" algn="ctr">
                        <a:lnSpc>
                          <a:spcPct val="100000"/>
                        </a:lnSpc>
                        <a:spcBef>
                          <a:spcPts val="0"/>
                        </a:spcBef>
                        <a:spcAft>
                          <a:spcPts val="0"/>
                        </a:spcAft>
                        <a:buClr>
                          <a:srgbClr val="000000"/>
                        </a:buClr>
                        <a:buSzPts val="1500"/>
                        <a:buFont typeface="Arial"/>
                        <a:buNone/>
                      </a:pPr>
                      <a:r>
                        <a:rPr lang="en-IN" sz="1900" u="none" cap="none" strike="noStrike">
                          <a:latin typeface="Times New Roman"/>
                          <a:ea typeface="Times New Roman"/>
                          <a:cs typeface="Times New Roman"/>
                          <a:sym typeface="Times New Roman"/>
                        </a:rPr>
                        <a:t>4</a:t>
                      </a:r>
                      <a:endParaRPr sz="1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Times New Roman"/>
                        <a:buNone/>
                      </a:pPr>
                      <a:r>
                        <a:rPr b="0" i="0" lang="en-IN" sz="1900" u="none" cap="none" strike="noStrike">
                          <a:solidFill>
                            <a:srgbClr val="000000"/>
                          </a:solidFill>
                          <a:latin typeface="Arial"/>
                          <a:ea typeface="Arial"/>
                          <a:cs typeface="Arial"/>
                          <a:sym typeface="Arial"/>
                        </a:rPr>
                        <a:t>CB.EN.U4CSE17665</a:t>
                      </a:r>
                      <a:endParaRPr sz="15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IN" sz="1900" u="none" cap="none" strike="noStrike">
                          <a:solidFill>
                            <a:srgbClr val="000000"/>
                          </a:solidFill>
                          <a:latin typeface="Arial"/>
                          <a:ea typeface="Arial"/>
                          <a:cs typeface="Arial"/>
                          <a:sym typeface="Arial"/>
                        </a:rPr>
                        <a:t>T Srinivasa Manoj Reddy</a:t>
                      </a:r>
                      <a:endParaRPr sz="15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Times New Roman"/>
                        <a:buNone/>
                      </a:pPr>
                      <a:r>
                        <a:rPr lang="en-IN" sz="1500" u="none" cap="none" strike="noStrike">
                          <a:solidFill>
                            <a:schemeClr val="dk1"/>
                          </a:solidFill>
                          <a:latin typeface="Times New Roman"/>
                          <a:ea typeface="Times New Roman"/>
                          <a:cs typeface="Times New Roman"/>
                          <a:sym typeface="Times New Roman"/>
                        </a:rPr>
                        <a:t>CSE F</a:t>
                      </a:r>
                      <a:endParaRPr sz="15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79" name="Google Shape;79;p11"/>
          <p:cNvSpPr txBox="1"/>
          <p:nvPr/>
        </p:nvSpPr>
        <p:spPr>
          <a:xfrm>
            <a:off x="1085975" y="1893325"/>
            <a:ext cx="7354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900"/>
              <a:t>Team members:-                 Group:39               Panel  number: 21 </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957275" y="140600"/>
            <a:ext cx="7729800" cy="890400"/>
          </a:xfrm>
          <a:prstGeom prst="rect">
            <a:avLst/>
          </a:prstGeom>
          <a:noFill/>
          <a:ln>
            <a:noFill/>
          </a:ln>
        </p:spPr>
        <p:txBody>
          <a:bodyPr anchorCtr="0" anchor="ctr"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lang="en-IN" sz="2000">
                <a:solidFill>
                  <a:srgbClr val="FF0000"/>
                </a:solidFill>
              </a:rPr>
              <a:t>Pneumonia Classification of thorax images using convolutional neural networks</a:t>
            </a:r>
            <a:endParaRPr b="1" sz="2000">
              <a:solidFill>
                <a:srgbClr val="FF0000"/>
              </a:solidFill>
              <a:highlight>
                <a:srgbClr val="FFFFFF"/>
              </a:highlight>
            </a:endParaRPr>
          </a:p>
        </p:txBody>
      </p:sp>
      <p:sp>
        <p:nvSpPr>
          <p:cNvPr id="138" name="Google Shape;138;p20"/>
          <p:cNvSpPr txBox="1"/>
          <p:nvPr/>
        </p:nvSpPr>
        <p:spPr>
          <a:xfrm>
            <a:off x="609250" y="1952725"/>
            <a:ext cx="7982700" cy="769500"/>
          </a:xfrm>
          <a:prstGeom prst="rect">
            <a:avLst/>
          </a:prstGeom>
          <a:noFill/>
          <a:ln>
            <a:noFill/>
          </a:ln>
        </p:spPr>
        <p:txBody>
          <a:bodyPr anchorCtr="0" anchor="t" bIns="91425" lIns="91425" spcFirstLastPara="1" rIns="91425" wrap="square" tIns="91425">
            <a:spAutoFit/>
          </a:bodyPr>
          <a:lstStyle/>
          <a:p>
            <a:pPr indent="0" lvl="0" marL="0" rtl="0" algn="just">
              <a:lnSpc>
                <a:spcPct val="90000"/>
              </a:lnSpc>
              <a:spcBef>
                <a:spcPts val="1000"/>
              </a:spcBef>
              <a:spcAft>
                <a:spcPts val="0"/>
              </a:spcAft>
              <a:buClr>
                <a:schemeClr val="dk1"/>
              </a:buClr>
              <a:buSzPts val="1100"/>
              <a:buFont typeface="Arial"/>
              <a:buNone/>
            </a:pPr>
            <a:r>
              <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39" name="Google Shape;139;p20"/>
          <p:cNvSpPr txBox="1"/>
          <p:nvPr/>
        </p:nvSpPr>
        <p:spPr>
          <a:xfrm>
            <a:off x="580500" y="1952725"/>
            <a:ext cx="7983000" cy="50760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chemeClr val="dk1"/>
              </a:buClr>
              <a:buSzPts val="1900"/>
              <a:buChar char="●"/>
            </a:pPr>
            <a:r>
              <a:rPr lang="en-IN" sz="1900">
                <a:solidFill>
                  <a:schemeClr val="dk1"/>
                </a:solidFill>
              </a:rPr>
              <a:t>This study is for the thorax image classification using </a:t>
            </a:r>
            <a:r>
              <a:rPr lang="en-IN" sz="1900">
                <a:solidFill>
                  <a:schemeClr val="dk1"/>
                </a:solidFill>
              </a:rPr>
              <a:t>Convolutional</a:t>
            </a:r>
            <a:r>
              <a:rPr lang="en-IN" sz="1900">
                <a:solidFill>
                  <a:schemeClr val="dk1"/>
                </a:solidFill>
              </a:rPr>
              <a:t> Neural Network.</a:t>
            </a:r>
            <a:endParaRPr sz="1900">
              <a:solidFill>
                <a:schemeClr val="dk1"/>
              </a:solidFill>
            </a:endParaRPr>
          </a:p>
          <a:p>
            <a:pPr indent="0" lvl="0" marL="457200" rtl="0" algn="l">
              <a:lnSpc>
                <a:spcPct val="115000"/>
              </a:lnSpc>
              <a:spcBef>
                <a:spcPts val="0"/>
              </a:spcBef>
              <a:spcAft>
                <a:spcPts val="0"/>
              </a:spcAft>
              <a:buNone/>
            </a:pPr>
            <a:r>
              <a:t/>
            </a:r>
            <a:endParaRPr sz="1900">
              <a:solidFill>
                <a:schemeClr val="dk1"/>
              </a:solidFill>
            </a:endParaRPr>
          </a:p>
          <a:p>
            <a:pPr indent="0" lvl="0" marL="457200" rtl="0" algn="l">
              <a:lnSpc>
                <a:spcPct val="115000"/>
              </a:lnSpc>
              <a:spcBef>
                <a:spcPts val="0"/>
              </a:spcBef>
              <a:spcAft>
                <a:spcPts val="0"/>
              </a:spcAft>
              <a:buNone/>
            </a:pPr>
            <a:r>
              <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IN" sz="1900">
                <a:solidFill>
                  <a:schemeClr val="dk1"/>
                </a:solidFill>
              </a:rPr>
              <a:t>To obtain better approximations for the thorax images and to obtain high accuracy adaptive momentum is used during the training phase.</a:t>
            </a:r>
            <a:endParaRPr sz="19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nvSpPr>
        <p:spPr>
          <a:xfrm>
            <a:off x="1213150" y="132074"/>
            <a:ext cx="7315200" cy="11541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0000"/>
              </a:buClr>
              <a:buSzPts val="2400"/>
              <a:buFont typeface="Times New Roman"/>
              <a:buNone/>
            </a:pPr>
            <a:r>
              <a:rPr b="1" i="0" lang="en-IN" sz="2400" u="none" cap="none" strike="noStrike">
                <a:solidFill>
                  <a:srgbClr val="FF0000"/>
                </a:solidFill>
                <a:latin typeface="Times New Roman"/>
                <a:ea typeface="Times New Roman"/>
                <a:cs typeface="Times New Roman"/>
                <a:sym typeface="Times New Roman"/>
              </a:rPr>
              <a:t>System Design</a:t>
            </a:r>
            <a:endParaRPr b="1" i="0" sz="3200" u="none" cap="none" strike="noStrike">
              <a:solidFill>
                <a:srgbClr val="FF0000"/>
              </a:solidFill>
              <a:latin typeface="Times New Roman"/>
              <a:ea typeface="Times New Roman"/>
              <a:cs typeface="Times New Roman"/>
              <a:sym typeface="Times New Roman"/>
            </a:endParaRPr>
          </a:p>
        </p:txBody>
      </p:sp>
      <p:pic>
        <p:nvPicPr>
          <p:cNvPr id="145" name="Google Shape;145;p21"/>
          <p:cNvPicPr preferRelativeResize="0"/>
          <p:nvPr/>
        </p:nvPicPr>
        <p:blipFill rotWithShape="1">
          <a:blip r:embed="rId3">
            <a:alphaModFix/>
          </a:blip>
          <a:srcRect b="2420" l="1700" r="-1700" t="25549"/>
          <a:stretch/>
        </p:blipFill>
        <p:spPr>
          <a:xfrm>
            <a:off x="1320988" y="1373925"/>
            <a:ext cx="6717700" cy="2200275"/>
          </a:xfrm>
          <a:prstGeom prst="rect">
            <a:avLst/>
          </a:prstGeom>
          <a:noFill/>
          <a:ln>
            <a:noFill/>
          </a:ln>
        </p:spPr>
      </p:pic>
      <p:pic>
        <p:nvPicPr>
          <p:cNvPr id="146" name="Google Shape;146;p21"/>
          <p:cNvPicPr preferRelativeResize="0"/>
          <p:nvPr/>
        </p:nvPicPr>
        <p:blipFill rotWithShape="1">
          <a:blip r:embed="rId4">
            <a:alphaModFix/>
          </a:blip>
          <a:srcRect b="0" l="0" r="0" t="0"/>
          <a:stretch/>
        </p:blipFill>
        <p:spPr>
          <a:xfrm>
            <a:off x="1008350" y="2971450"/>
            <a:ext cx="7724775" cy="2390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nvSpPr>
        <p:spPr>
          <a:xfrm>
            <a:off x="1048850" y="-242875"/>
            <a:ext cx="7315200" cy="9714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0000"/>
              </a:buClr>
              <a:buSzPts val="2400"/>
              <a:buFont typeface="Times New Roman"/>
              <a:buNone/>
            </a:pPr>
            <a:r>
              <a:rPr b="1" lang="en-IN" sz="2400">
                <a:solidFill>
                  <a:srgbClr val="FF0000"/>
                </a:solidFill>
                <a:latin typeface="Times New Roman"/>
                <a:ea typeface="Times New Roman"/>
                <a:cs typeface="Times New Roman"/>
                <a:sym typeface="Times New Roman"/>
              </a:rPr>
              <a:t>	Flow Diagram</a:t>
            </a:r>
            <a:endParaRPr b="1" i="0" sz="3200" u="none" cap="none" strike="noStrike">
              <a:solidFill>
                <a:srgbClr val="FF0000"/>
              </a:solidFill>
              <a:latin typeface="Times New Roman"/>
              <a:ea typeface="Times New Roman"/>
              <a:cs typeface="Times New Roman"/>
              <a:sym typeface="Times New Roman"/>
            </a:endParaRPr>
          </a:p>
        </p:txBody>
      </p:sp>
      <p:pic>
        <p:nvPicPr>
          <p:cNvPr id="152" name="Google Shape;152;p22"/>
          <p:cNvPicPr preferRelativeResize="0"/>
          <p:nvPr/>
        </p:nvPicPr>
        <p:blipFill rotWithShape="1">
          <a:blip r:embed="rId3">
            <a:alphaModFix/>
          </a:blip>
          <a:srcRect b="0" l="0" r="-3971" t="0"/>
          <a:stretch/>
        </p:blipFill>
        <p:spPr>
          <a:xfrm>
            <a:off x="100025" y="616805"/>
            <a:ext cx="9144000" cy="631739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nvSpPr>
        <p:spPr>
          <a:xfrm>
            <a:off x="1006000" y="-68851"/>
            <a:ext cx="7315200" cy="11541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0000"/>
              </a:buClr>
              <a:buSzPts val="2400"/>
              <a:buFont typeface="Times New Roman"/>
              <a:buNone/>
            </a:pPr>
            <a:r>
              <a:rPr b="1" lang="en-IN" sz="2400">
                <a:solidFill>
                  <a:srgbClr val="FF0000"/>
                </a:solidFill>
                <a:latin typeface="Times New Roman"/>
                <a:ea typeface="Times New Roman"/>
                <a:cs typeface="Times New Roman"/>
                <a:sym typeface="Times New Roman"/>
              </a:rPr>
              <a:t>	</a:t>
            </a:r>
            <a:r>
              <a:rPr b="1" lang="en-IN" sz="2400">
                <a:solidFill>
                  <a:srgbClr val="FF0000"/>
                </a:solidFill>
                <a:latin typeface="Times New Roman"/>
                <a:ea typeface="Times New Roman"/>
                <a:cs typeface="Times New Roman"/>
                <a:sym typeface="Times New Roman"/>
              </a:rPr>
              <a:t>Architecture</a:t>
            </a:r>
            <a:r>
              <a:rPr b="1" lang="en-IN" sz="2400">
                <a:solidFill>
                  <a:srgbClr val="FF0000"/>
                </a:solidFill>
                <a:latin typeface="Times New Roman"/>
                <a:ea typeface="Times New Roman"/>
                <a:cs typeface="Times New Roman"/>
                <a:sym typeface="Times New Roman"/>
              </a:rPr>
              <a:t> Diagram</a:t>
            </a:r>
            <a:endParaRPr b="1" i="0" sz="3200" u="none" cap="none" strike="noStrike">
              <a:solidFill>
                <a:srgbClr val="FF0000"/>
              </a:solidFill>
              <a:latin typeface="Times New Roman"/>
              <a:ea typeface="Times New Roman"/>
              <a:cs typeface="Times New Roman"/>
              <a:sym typeface="Times New Roman"/>
            </a:endParaRPr>
          </a:p>
        </p:txBody>
      </p:sp>
      <p:pic>
        <p:nvPicPr>
          <p:cNvPr id="158" name="Google Shape;158;p23"/>
          <p:cNvPicPr preferRelativeResize="0"/>
          <p:nvPr/>
        </p:nvPicPr>
        <p:blipFill>
          <a:blip r:embed="rId3">
            <a:alphaModFix/>
          </a:blip>
          <a:stretch>
            <a:fillRect/>
          </a:stretch>
        </p:blipFill>
        <p:spPr>
          <a:xfrm>
            <a:off x="152400" y="1085250"/>
            <a:ext cx="8834451" cy="5620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nvSpPr>
        <p:spPr>
          <a:xfrm>
            <a:off x="1006000" y="-68851"/>
            <a:ext cx="7315200" cy="11541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0000"/>
              </a:buClr>
              <a:buSzPts val="2400"/>
              <a:buFont typeface="Times New Roman"/>
              <a:buNone/>
            </a:pPr>
            <a:r>
              <a:rPr b="1" lang="en-IN" sz="2400">
                <a:solidFill>
                  <a:srgbClr val="FF0000"/>
                </a:solidFill>
                <a:latin typeface="Times New Roman"/>
                <a:ea typeface="Times New Roman"/>
                <a:cs typeface="Times New Roman"/>
                <a:sym typeface="Times New Roman"/>
              </a:rPr>
              <a:t>	Architecture Diagram</a:t>
            </a:r>
            <a:endParaRPr b="1" i="0" sz="3200" u="none" cap="none" strike="noStrike">
              <a:solidFill>
                <a:srgbClr val="FF0000"/>
              </a:solidFill>
              <a:latin typeface="Times New Roman"/>
              <a:ea typeface="Times New Roman"/>
              <a:cs typeface="Times New Roman"/>
              <a:sym typeface="Times New Roman"/>
            </a:endParaRPr>
          </a:p>
        </p:txBody>
      </p:sp>
      <p:pic>
        <p:nvPicPr>
          <p:cNvPr id="164" name="Google Shape;164;p24"/>
          <p:cNvPicPr preferRelativeResize="0"/>
          <p:nvPr/>
        </p:nvPicPr>
        <p:blipFill rotWithShape="1">
          <a:blip r:embed="rId3">
            <a:alphaModFix/>
          </a:blip>
          <a:srcRect b="36988" l="1023" r="50917" t="16896"/>
          <a:stretch/>
        </p:blipFill>
        <p:spPr>
          <a:xfrm>
            <a:off x="834550" y="1423225"/>
            <a:ext cx="7658102" cy="4529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582800" y="1647525"/>
            <a:ext cx="8003100" cy="4232700"/>
          </a:xfrm>
          <a:prstGeom prst="rect">
            <a:avLst/>
          </a:prstGeom>
        </p:spPr>
        <p:txBody>
          <a:bodyPr anchorCtr="0" anchor="ctr" bIns="45700" lIns="45700" spcFirstLastPara="1" rIns="45700" wrap="square" tIns="45700">
            <a:noAutofit/>
          </a:bodyPr>
          <a:lstStyle/>
          <a:p>
            <a:pPr indent="-361950" lvl="0" marL="457200" rtl="0" algn="l">
              <a:spcBef>
                <a:spcPts val="0"/>
              </a:spcBef>
              <a:spcAft>
                <a:spcPts val="0"/>
              </a:spcAft>
              <a:buSzPts val="2100"/>
              <a:buFont typeface="Times New Roman"/>
              <a:buChar char="●"/>
            </a:pPr>
            <a:r>
              <a:rPr lang="en-IN" sz="2100">
                <a:latin typeface="Times New Roman"/>
                <a:ea typeface="Times New Roman"/>
                <a:cs typeface="Times New Roman"/>
                <a:sym typeface="Times New Roman"/>
              </a:rPr>
              <a:t>Our main goal of the </a:t>
            </a:r>
            <a:r>
              <a:rPr lang="en-IN" sz="2100">
                <a:latin typeface="Times New Roman"/>
                <a:ea typeface="Times New Roman"/>
                <a:cs typeface="Times New Roman"/>
                <a:sym typeface="Times New Roman"/>
              </a:rPr>
              <a:t>system</a:t>
            </a:r>
            <a:r>
              <a:rPr lang="en-IN" sz="2100">
                <a:latin typeface="Times New Roman"/>
                <a:ea typeface="Times New Roman"/>
                <a:cs typeface="Times New Roman"/>
                <a:sym typeface="Times New Roman"/>
              </a:rPr>
              <a:t> is to get the correct prediction whether the patient is suffering from the </a:t>
            </a:r>
            <a:r>
              <a:rPr lang="en-IN" sz="2100">
                <a:latin typeface="Times New Roman"/>
                <a:ea typeface="Times New Roman"/>
                <a:cs typeface="Times New Roman"/>
                <a:sym typeface="Times New Roman"/>
              </a:rPr>
              <a:t>pneumonia</a:t>
            </a:r>
            <a:r>
              <a:rPr lang="en-IN" sz="2100">
                <a:latin typeface="Times New Roman"/>
                <a:ea typeface="Times New Roman"/>
                <a:cs typeface="Times New Roman"/>
                <a:sym typeface="Times New Roman"/>
              </a:rPr>
              <a:t> or not.</a:t>
            </a:r>
            <a:endParaRPr sz="2100">
              <a:latin typeface="Times New Roman"/>
              <a:ea typeface="Times New Roman"/>
              <a:cs typeface="Times New Roman"/>
              <a:sym typeface="Times New Roman"/>
            </a:endParaRPr>
          </a:p>
          <a:p>
            <a:pPr indent="0" lvl="0" marL="457200" rtl="0" algn="l">
              <a:spcBef>
                <a:spcPts val="0"/>
              </a:spcBef>
              <a:spcAft>
                <a:spcPts val="0"/>
              </a:spcAft>
              <a:buNone/>
            </a:pPr>
            <a:r>
              <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Char char="●"/>
            </a:pPr>
            <a:r>
              <a:rPr lang="en-IN" sz="2100">
                <a:latin typeface="Times New Roman"/>
                <a:ea typeface="Times New Roman"/>
                <a:cs typeface="Times New Roman"/>
                <a:sym typeface="Times New Roman"/>
              </a:rPr>
              <a:t>An </a:t>
            </a:r>
            <a:r>
              <a:rPr lang="en-IN" sz="2100">
                <a:solidFill>
                  <a:srgbClr val="FF0000"/>
                </a:solidFill>
                <a:latin typeface="Times New Roman"/>
                <a:ea typeface="Times New Roman"/>
                <a:cs typeface="Times New Roman"/>
                <a:sym typeface="Times New Roman"/>
              </a:rPr>
              <a:t>x-ray</a:t>
            </a:r>
            <a:r>
              <a:rPr lang="en-IN" sz="2100">
                <a:latin typeface="Times New Roman"/>
                <a:ea typeface="Times New Roman"/>
                <a:cs typeface="Times New Roman"/>
                <a:sym typeface="Times New Roman"/>
              </a:rPr>
              <a:t> is given as an input to the system, the image is </a:t>
            </a:r>
            <a:r>
              <a:rPr lang="en-IN" sz="2100">
                <a:latin typeface="Times New Roman"/>
                <a:ea typeface="Times New Roman"/>
                <a:cs typeface="Times New Roman"/>
                <a:sym typeface="Times New Roman"/>
              </a:rPr>
              <a:t>aligned</a:t>
            </a:r>
            <a:r>
              <a:rPr lang="en-IN" sz="2100">
                <a:latin typeface="Times New Roman"/>
                <a:ea typeface="Times New Roman"/>
                <a:cs typeface="Times New Roman"/>
                <a:sym typeface="Times New Roman"/>
              </a:rPr>
              <a:t> as per the </a:t>
            </a:r>
            <a:r>
              <a:rPr lang="en-IN" sz="2100">
                <a:solidFill>
                  <a:srgbClr val="FF0000"/>
                </a:solidFill>
                <a:latin typeface="Times New Roman"/>
                <a:ea typeface="Times New Roman"/>
                <a:cs typeface="Times New Roman"/>
                <a:sym typeface="Times New Roman"/>
              </a:rPr>
              <a:t>horizontal flip</a:t>
            </a:r>
            <a:r>
              <a:rPr lang="en-IN" sz="2100">
                <a:latin typeface="Times New Roman"/>
                <a:ea typeface="Times New Roman"/>
                <a:cs typeface="Times New Roman"/>
                <a:sym typeface="Times New Roman"/>
              </a:rPr>
              <a:t> to get the image to be test , trained and validated.</a:t>
            </a:r>
            <a:endParaRPr sz="2100">
              <a:latin typeface="Times New Roman"/>
              <a:ea typeface="Times New Roman"/>
              <a:cs typeface="Times New Roman"/>
              <a:sym typeface="Times New Roman"/>
            </a:endParaRPr>
          </a:p>
          <a:p>
            <a:pPr indent="0" lvl="0" marL="457200" rtl="0" algn="l">
              <a:spcBef>
                <a:spcPts val="0"/>
              </a:spcBef>
              <a:spcAft>
                <a:spcPts val="0"/>
              </a:spcAft>
              <a:buNone/>
            </a:pPr>
            <a:r>
              <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IN" sz="2100">
                <a:latin typeface="Times New Roman"/>
                <a:ea typeface="Times New Roman"/>
                <a:cs typeface="Times New Roman"/>
                <a:sym typeface="Times New Roman"/>
              </a:rPr>
              <a:t>Here we are using the main image classification algorithms of </a:t>
            </a:r>
            <a:r>
              <a:rPr lang="en-IN" sz="2100">
                <a:solidFill>
                  <a:srgbClr val="FF0000"/>
                </a:solidFill>
                <a:latin typeface="Times New Roman"/>
                <a:ea typeface="Times New Roman"/>
                <a:cs typeface="Times New Roman"/>
                <a:sym typeface="Times New Roman"/>
              </a:rPr>
              <a:t>cnn to name particularly vgg and resnet 50.</a:t>
            </a:r>
            <a:endParaRPr sz="2100">
              <a:solidFill>
                <a:srgbClr val="FF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IN" sz="2100">
                <a:latin typeface="Times New Roman"/>
                <a:ea typeface="Times New Roman"/>
                <a:cs typeface="Times New Roman"/>
                <a:sym typeface="Times New Roman"/>
              </a:rPr>
              <a:t> But we finalised with the </a:t>
            </a:r>
            <a:r>
              <a:rPr lang="en-IN" sz="2100">
                <a:solidFill>
                  <a:srgbClr val="FF0000"/>
                </a:solidFill>
                <a:latin typeface="Times New Roman"/>
                <a:ea typeface="Times New Roman"/>
                <a:cs typeface="Times New Roman"/>
                <a:sym typeface="Times New Roman"/>
              </a:rPr>
              <a:t>resnet </a:t>
            </a:r>
            <a:r>
              <a:rPr lang="en-IN" sz="2100">
                <a:latin typeface="Times New Roman"/>
                <a:ea typeface="Times New Roman"/>
                <a:cs typeface="Times New Roman"/>
                <a:sym typeface="Times New Roman"/>
              </a:rPr>
              <a:t>after the </a:t>
            </a:r>
            <a:r>
              <a:rPr lang="en-IN" sz="2100">
                <a:latin typeface="Times New Roman"/>
                <a:ea typeface="Times New Roman"/>
                <a:cs typeface="Times New Roman"/>
                <a:sym typeface="Times New Roman"/>
              </a:rPr>
              <a:t>comparison</a:t>
            </a:r>
            <a:r>
              <a:rPr lang="en-IN" sz="2100">
                <a:latin typeface="Times New Roman"/>
                <a:ea typeface="Times New Roman"/>
                <a:cs typeface="Times New Roman"/>
                <a:sym typeface="Times New Roman"/>
              </a:rPr>
              <a:t> of the two </a:t>
            </a:r>
            <a:r>
              <a:rPr lang="en-IN" sz="2100">
                <a:latin typeface="Times New Roman"/>
                <a:ea typeface="Times New Roman"/>
                <a:cs typeface="Times New Roman"/>
                <a:sym typeface="Times New Roman"/>
              </a:rPr>
              <a:t>classification</a:t>
            </a:r>
            <a:r>
              <a:rPr lang="en-IN" sz="2100">
                <a:latin typeface="Times New Roman"/>
                <a:ea typeface="Times New Roman"/>
                <a:cs typeface="Times New Roman"/>
                <a:sym typeface="Times New Roman"/>
              </a:rPr>
              <a:t> </a:t>
            </a:r>
            <a:r>
              <a:rPr lang="en-IN" sz="2100">
                <a:latin typeface="Times New Roman"/>
                <a:ea typeface="Times New Roman"/>
                <a:cs typeface="Times New Roman"/>
                <a:sym typeface="Times New Roman"/>
              </a:rPr>
              <a:t>algorithms used.</a:t>
            </a:r>
            <a:endParaRPr sz="2100">
              <a:latin typeface="Times New Roman"/>
              <a:ea typeface="Times New Roman"/>
              <a:cs typeface="Times New Roman"/>
              <a:sym typeface="Times New Roman"/>
            </a:endParaRPr>
          </a:p>
          <a:p>
            <a:pPr indent="0" lvl="0" marL="457200" rtl="0" algn="l">
              <a:spcBef>
                <a:spcPts val="0"/>
              </a:spcBef>
              <a:spcAft>
                <a:spcPts val="0"/>
              </a:spcAft>
              <a:buNone/>
            </a:pPr>
            <a:r>
              <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IN" sz="2100">
                <a:latin typeface="Times New Roman"/>
                <a:ea typeface="Times New Roman"/>
                <a:cs typeface="Times New Roman"/>
                <a:sym typeface="Times New Roman"/>
              </a:rPr>
              <a:t>Finally, we are able to classify the x-ray of patient with best results.</a:t>
            </a:r>
            <a:endParaRPr sz="2100">
              <a:latin typeface="Times New Roman"/>
              <a:ea typeface="Times New Roman"/>
              <a:cs typeface="Times New Roman"/>
              <a:sym typeface="Times New Roman"/>
            </a:endParaRPr>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
        <p:nvSpPr>
          <p:cNvPr id="170" name="Google Shape;170;p25"/>
          <p:cNvSpPr txBox="1"/>
          <p:nvPr/>
        </p:nvSpPr>
        <p:spPr>
          <a:xfrm>
            <a:off x="1006000" y="-68851"/>
            <a:ext cx="7315200" cy="11541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0000"/>
              </a:buClr>
              <a:buSzPts val="2400"/>
              <a:buFont typeface="Times New Roman"/>
              <a:buNone/>
            </a:pPr>
            <a:r>
              <a:rPr b="1" lang="en-IN" sz="2400">
                <a:solidFill>
                  <a:srgbClr val="FF0000"/>
                </a:solidFill>
                <a:latin typeface="Times New Roman"/>
                <a:ea typeface="Times New Roman"/>
                <a:cs typeface="Times New Roman"/>
                <a:sym typeface="Times New Roman"/>
              </a:rPr>
              <a:t>	Features of Architecture Diagram</a:t>
            </a:r>
            <a:endParaRPr b="1" i="0" sz="3200" u="none" cap="none" strike="noStrike">
              <a:solidFill>
                <a:srgbClr val="FF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582800" y="357625"/>
            <a:ext cx="8003100" cy="5469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b="1" lang="en-IN" sz="2200">
                <a:solidFill>
                  <a:srgbClr val="FF0000"/>
                </a:solidFill>
              </a:rPr>
              <a:t>                                          Modules</a:t>
            </a:r>
            <a:endParaRPr b="1" sz="2200">
              <a:solidFill>
                <a:srgbClr val="FF0000"/>
              </a:solidFill>
            </a:endParaRPr>
          </a:p>
        </p:txBody>
      </p:sp>
      <p:graphicFrame>
        <p:nvGraphicFramePr>
          <p:cNvPr id="176" name="Google Shape;176;p26"/>
          <p:cNvGraphicFramePr/>
          <p:nvPr/>
        </p:nvGraphicFramePr>
        <p:xfrm>
          <a:off x="952500" y="1441035"/>
          <a:ext cx="3000000" cy="3000000"/>
        </p:xfrm>
        <a:graphic>
          <a:graphicData uri="http://schemas.openxmlformats.org/drawingml/2006/table">
            <a:tbl>
              <a:tblPr>
                <a:noFill/>
                <a:tableStyleId>{D0A6BF29-125B-44B6-A074-4F19DBFC1997}</a:tableStyleId>
              </a:tblPr>
              <a:tblGrid>
                <a:gridCol w="2420400"/>
                <a:gridCol w="4818600"/>
              </a:tblGrid>
              <a:tr h="683600">
                <a:tc>
                  <a:txBody>
                    <a:bodyPr/>
                    <a:lstStyle/>
                    <a:p>
                      <a:pPr indent="0" lvl="0" marL="0" marR="0" rtl="0" algn="ctr">
                        <a:lnSpc>
                          <a:spcPct val="100000"/>
                        </a:lnSpc>
                        <a:spcBef>
                          <a:spcPts val="0"/>
                        </a:spcBef>
                        <a:spcAft>
                          <a:spcPts val="0"/>
                        </a:spcAft>
                        <a:buClr>
                          <a:srgbClr val="000000"/>
                        </a:buClr>
                        <a:buSzPts val="1900"/>
                        <a:buFont typeface="Arial"/>
                        <a:buNone/>
                      </a:pPr>
                      <a:r>
                        <a:rPr b="1" lang="en-IN" sz="1900" u="none" cap="none" strike="noStrike"/>
                        <a:t>S. NO.</a:t>
                      </a:r>
                      <a:endParaRPr b="1" sz="1900" u="none" cap="none" strike="noStrike"/>
                    </a:p>
                  </a:txBody>
                  <a:tcPr marT="84675" marB="8467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900"/>
                        <a:buFont typeface="Arial"/>
                        <a:buNone/>
                      </a:pPr>
                      <a:r>
                        <a:rPr b="1" lang="en-IN" sz="1900" u="none" cap="none" strike="noStrike"/>
                        <a:t>MODULES</a:t>
                      </a:r>
                      <a:endParaRPr b="1" sz="1900" u="none" cap="none" strike="noStrike"/>
                    </a:p>
                  </a:txBody>
                  <a:tcPr marT="84675" marB="8467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83600">
                <a:tc>
                  <a:txBody>
                    <a:bodyPr/>
                    <a:lstStyle/>
                    <a:p>
                      <a:pPr indent="0" lvl="0" marL="0" marR="0" rtl="0" algn="ctr">
                        <a:lnSpc>
                          <a:spcPct val="100000"/>
                        </a:lnSpc>
                        <a:spcBef>
                          <a:spcPts val="0"/>
                        </a:spcBef>
                        <a:spcAft>
                          <a:spcPts val="0"/>
                        </a:spcAft>
                        <a:buClr>
                          <a:srgbClr val="000000"/>
                        </a:buClr>
                        <a:buSzPts val="1900"/>
                        <a:buFont typeface="Arial"/>
                        <a:buNone/>
                      </a:pPr>
                      <a:r>
                        <a:rPr lang="en-IN" sz="1900" u="none" cap="none" strike="noStrike"/>
                        <a:t>1</a:t>
                      </a:r>
                      <a:endParaRPr sz="1900" u="none" cap="none" strike="noStrike"/>
                    </a:p>
                  </a:txBody>
                  <a:tcPr marT="84675" marB="8467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900"/>
                        <a:buFont typeface="Arial"/>
                        <a:buNone/>
                      </a:pPr>
                      <a:r>
                        <a:rPr lang="en-IN" sz="1900" u="none" cap="none" strike="noStrike"/>
                        <a:t>Data Collection</a:t>
                      </a:r>
                      <a:endParaRPr sz="1900" u="none" cap="none" strike="noStrike"/>
                    </a:p>
                  </a:txBody>
                  <a:tcPr marT="84675" marB="8467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09950">
                <a:tc>
                  <a:txBody>
                    <a:bodyPr/>
                    <a:lstStyle/>
                    <a:p>
                      <a:pPr indent="0" lvl="0" marL="0" marR="0" rtl="0" algn="ctr">
                        <a:lnSpc>
                          <a:spcPct val="100000"/>
                        </a:lnSpc>
                        <a:spcBef>
                          <a:spcPts val="0"/>
                        </a:spcBef>
                        <a:spcAft>
                          <a:spcPts val="0"/>
                        </a:spcAft>
                        <a:buClr>
                          <a:srgbClr val="000000"/>
                        </a:buClr>
                        <a:buSzPts val="1900"/>
                        <a:buFont typeface="Arial"/>
                        <a:buNone/>
                      </a:pPr>
                      <a:r>
                        <a:rPr lang="en-IN" sz="1900" u="none" cap="none" strike="noStrike"/>
                        <a:t>2</a:t>
                      </a:r>
                      <a:endParaRPr sz="1900" u="none" cap="none" strike="noStrike"/>
                    </a:p>
                  </a:txBody>
                  <a:tcPr marT="84675" marB="8467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900"/>
                        <a:buFont typeface="Arial"/>
                        <a:buNone/>
                      </a:pPr>
                      <a:r>
                        <a:rPr lang="en-IN" sz="1900" u="none" cap="none" strike="noStrike"/>
                        <a:t>Image Processing &amp; Data Augmentation</a:t>
                      </a:r>
                      <a:endParaRPr sz="1900" u="none" cap="none" strike="noStrike"/>
                    </a:p>
                  </a:txBody>
                  <a:tcPr marT="84675" marB="8467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09950">
                <a:tc>
                  <a:txBody>
                    <a:bodyPr/>
                    <a:lstStyle/>
                    <a:p>
                      <a:pPr indent="0" lvl="0" marL="0" marR="0" rtl="0" algn="ctr">
                        <a:lnSpc>
                          <a:spcPct val="100000"/>
                        </a:lnSpc>
                        <a:spcBef>
                          <a:spcPts val="0"/>
                        </a:spcBef>
                        <a:spcAft>
                          <a:spcPts val="0"/>
                        </a:spcAft>
                        <a:buClr>
                          <a:srgbClr val="000000"/>
                        </a:buClr>
                        <a:buSzPts val="1900"/>
                        <a:buFont typeface="Arial"/>
                        <a:buNone/>
                      </a:pPr>
                      <a:r>
                        <a:rPr lang="en-IN" sz="1900" u="none" cap="none" strike="noStrike"/>
                        <a:t>3</a:t>
                      </a:r>
                      <a:endParaRPr sz="1900" u="none" cap="none" strike="noStrike"/>
                    </a:p>
                  </a:txBody>
                  <a:tcPr marT="84675" marB="8467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900"/>
                        <a:buFont typeface="Arial"/>
                        <a:buNone/>
                      </a:pPr>
                      <a:r>
                        <a:rPr lang="en-IN" sz="1900" u="none" cap="none" strike="noStrike"/>
                        <a:t>Implement Architecture &amp; Create data generators</a:t>
                      </a:r>
                      <a:endParaRPr sz="1900" u="none" cap="none" strike="noStrike"/>
                    </a:p>
                  </a:txBody>
                  <a:tcPr marT="84675" marB="8467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09950">
                <a:tc>
                  <a:txBody>
                    <a:bodyPr/>
                    <a:lstStyle/>
                    <a:p>
                      <a:pPr indent="0" lvl="0" marL="0" marR="0" rtl="0" algn="ctr">
                        <a:lnSpc>
                          <a:spcPct val="100000"/>
                        </a:lnSpc>
                        <a:spcBef>
                          <a:spcPts val="0"/>
                        </a:spcBef>
                        <a:spcAft>
                          <a:spcPts val="0"/>
                        </a:spcAft>
                        <a:buClr>
                          <a:srgbClr val="000000"/>
                        </a:buClr>
                        <a:buSzPts val="1900"/>
                        <a:buFont typeface="Arial"/>
                        <a:buNone/>
                      </a:pPr>
                      <a:r>
                        <a:rPr lang="en-IN" sz="1900" u="none" cap="none" strike="noStrike"/>
                        <a:t>4</a:t>
                      </a:r>
                      <a:endParaRPr sz="1900" u="none" cap="none" strike="noStrike"/>
                    </a:p>
                  </a:txBody>
                  <a:tcPr marT="84675" marB="8467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100"/>
                        <a:buFont typeface="Arial"/>
                        <a:buNone/>
                      </a:pPr>
                      <a:r>
                        <a:rPr lang="en-IN" sz="1900" u="none" cap="none" strike="noStrike">
                          <a:solidFill>
                            <a:schemeClr val="dk1"/>
                          </a:solidFill>
                        </a:rPr>
                        <a:t>Train the Model by defining loss function &amp; callbacks</a:t>
                      </a:r>
                      <a:endParaRPr sz="1700" u="none" cap="none" strike="noStrike">
                        <a:solidFill>
                          <a:schemeClr val="dk1"/>
                        </a:solidFill>
                      </a:endParaRPr>
                    </a:p>
                  </a:txBody>
                  <a:tcPr marT="84675" marB="8467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83600">
                <a:tc>
                  <a:txBody>
                    <a:bodyPr/>
                    <a:lstStyle/>
                    <a:p>
                      <a:pPr indent="0" lvl="0" marL="0" marR="0" rtl="0" algn="ctr">
                        <a:lnSpc>
                          <a:spcPct val="100000"/>
                        </a:lnSpc>
                        <a:spcBef>
                          <a:spcPts val="0"/>
                        </a:spcBef>
                        <a:spcAft>
                          <a:spcPts val="0"/>
                        </a:spcAft>
                        <a:buClr>
                          <a:srgbClr val="000000"/>
                        </a:buClr>
                        <a:buSzPts val="1900"/>
                        <a:buFont typeface="Arial"/>
                        <a:buNone/>
                      </a:pPr>
                      <a:r>
                        <a:rPr lang="en-IN" sz="1900" u="none" cap="none" strike="noStrike"/>
                        <a:t>5</a:t>
                      </a:r>
                      <a:endParaRPr sz="1900" u="none" cap="none" strike="noStrike"/>
                    </a:p>
                  </a:txBody>
                  <a:tcPr marT="84675" marB="8467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900"/>
                        <a:buFont typeface="Arial"/>
                        <a:buNone/>
                      </a:pPr>
                      <a:r>
                        <a:rPr lang="en-IN" sz="1900" u="none" cap="none" strike="noStrike"/>
                        <a:t>Test the Model on Unseen data</a:t>
                      </a:r>
                      <a:endParaRPr sz="1900" u="none" cap="none" strike="noStrike"/>
                    </a:p>
                  </a:txBody>
                  <a:tcPr marT="84675" marB="8467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457200" y="92074"/>
            <a:ext cx="8229600" cy="15081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IN" sz="2400">
                <a:solidFill>
                  <a:srgbClr val="FF0000"/>
                </a:solidFill>
              </a:rPr>
              <a:t>Dataset</a:t>
            </a:r>
            <a:endParaRPr b="1" sz="2400">
              <a:solidFill>
                <a:srgbClr val="FF0000"/>
              </a:solidFill>
            </a:endParaRPr>
          </a:p>
        </p:txBody>
      </p:sp>
      <p:sp>
        <p:nvSpPr>
          <p:cNvPr id="182" name="Google Shape;182;p27"/>
          <p:cNvSpPr txBox="1"/>
          <p:nvPr/>
        </p:nvSpPr>
        <p:spPr>
          <a:xfrm>
            <a:off x="894750" y="2103650"/>
            <a:ext cx="7354500" cy="3109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400"/>
              <a:buFont typeface="Arial"/>
              <a:buNone/>
            </a:pPr>
            <a:r>
              <a:rPr b="1" lang="en-IN" sz="1900">
                <a:solidFill>
                  <a:schemeClr val="dk1"/>
                </a:solidFill>
              </a:rPr>
              <a:t>Link:</a:t>
            </a:r>
            <a:r>
              <a:rPr lang="en-IN" sz="1900">
                <a:solidFill>
                  <a:schemeClr val="dk1"/>
                </a:solidFill>
              </a:rPr>
              <a:t> </a:t>
            </a:r>
            <a:r>
              <a:rPr lang="en-IN" sz="1900">
                <a:solidFill>
                  <a:srgbClr val="FF0000"/>
                </a:solidFill>
              </a:rPr>
              <a:t>https://www.kaggle.com/paultimothymooney/chest-xray-pneumonia</a:t>
            </a:r>
            <a:endParaRPr sz="1900">
              <a:solidFill>
                <a:srgbClr val="FF0000"/>
              </a:solidFill>
            </a:endParaRPr>
          </a:p>
          <a:p>
            <a:pPr indent="0" lvl="0" marL="0" rtl="0" algn="l">
              <a:lnSpc>
                <a:spcPct val="150000"/>
              </a:lnSpc>
              <a:spcBef>
                <a:spcPts val="0"/>
              </a:spcBef>
              <a:spcAft>
                <a:spcPts val="0"/>
              </a:spcAft>
              <a:buClr>
                <a:schemeClr val="dk1"/>
              </a:buClr>
              <a:buSzPts val="1400"/>
              <a:buFont typeface="Arial"/>
              <a:buNone/>
            </a:pPr>
            <a:r>
              <a:rPr b="1" lang="en-IN" sz="1900">
                <a:solidFill>
                  <a:schemeClr val="dk1"/>
                </a:solidFill>
              </a:rPr>
              <a:t>File Format:</a:t>
            </a:r>
            <a:r>
              <a:rPr lang="en-IN" sz="1900">
                <a:solidFill>
                  <a:schemeClr val="dk1"/>
                </a:solidFill>
              </a:rPr>
              <a:t> Images (.JPEG)</a:t>
            </a:r>
            <a:endParaRPr sz="1900">
              <a:solidFill>
                <a:schemeClr val="dk1"/>
              </a:solidFill>
            </a:endParaRPr>
          </a:p>
          <a:p>
            <a:pPr indent="0" lvl="0" marL="0" rtl="0" algn="l">
              <a:lnSpc>
                <a:spcPct val="150000"/>
              </a:lnSpc>
              <a:spcBef>
                <a:spcPts val="0"/>
              </a:spcBef>
              <a:spcAft>
                <a:spcPts val="0"/>
              </a:spcAft>
              <a:buClr>
                <a:schemeClr val="dk1"/>
              </a:buClr>
              <a:buSzPts val="1400"/>
              <a:buFont typeface="Arial"/>
              <a:buNone/>
            </a:pPr>
            <a:r>
              <a:rPr lang="en-IN" sz="1900">
                <a:solidFill>
                  <a:schemeClr val="dk1"/>
                </a:solidFill>
                <a:highlight>
                  <a:schemeClr val="lt1"/>
                </a:highlight>
              </a:rPr>
              <a:t>The dataset is organized into 3 folders (train, test, val) and contains subfolders for each image category </a:t>
            </a:r>
            <a:r>
              <a:rPr lang="en-IN" sz="1900">
                <a:solidFill>
                  <a:srgbClr val="FF0000"/>
                </a:solidFill>
                <a:highlight>
                  <a:schemeClr val="lt1"/>
                </a:highlight>
              </a:rPr>
              <a:t>(Pneumonia/Normal)</a:t>
            </a:r>
            <a:r>
              <a:rPr lang="en-IN" sz="1900">
                <a:solidFill>
                  <a:schemeClr val="dk1"/>
                </a:solidFill>
                <a:highlight>
                  <a:schemeClr val="lt1"/>
                </a:highlight>
              </a:rPr>
              <a:t>. There are </a:t>
            </a:r>
            <a:r>
              <a:rPr lang="en-IN" sz="1900">
                <a:solidFill>
                  <a:srgbClr val="FF0000"/>
                </a:solidFill>
                <a:highlight>
                  <a:schemeClr val="lt1"/>
                </a:highlight>
              </a:rPr>
              <a:t>5,863 X-Ray images</a:t>
            </a:r>
            <a:r>
              <a:rPr lang="en-IN" sz="1900">
                <a:solidFill>
                  <a:schemeClr val="dk1"/>
                </a:solidFill>
                <a:highlight>
                  <a:schemeClr val="lt1"/>
                </a:highlight>
              </a:rPr>
              <a:t> (JPEG) and 2 categories (Pneumonia/Normal).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457200" y="92074"/>
            <a:ext cx="8229600" cy="15081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IN" sz="2400">
                <a:solidFill>
                  <a:srgbClr val="FF0000"/>
                </a:solidFill>
              </a:rPr>
              <a:t>Data Preprocessing</a:t>
            </a:r>
            <a:endParaRPr b="1" sz="2400">
              <a:solidFill>
                <a:srgbClr val="FF0000"/>
              </a:solidFill>
            </a:endParaRPr>
          </a:p>
        </p:txBody>
      </p:sp>
      <p:sp>
        <p:nvSpPr>
          <p:cNvPr id="188" name="Google Shape;188;p28"/>
          <p:cNvSpPr txBox="1"/>
          <p:nvPr/>
        </p:nvSpPr>
        <p:spPr>
          <a:xfrm>
            <a:off x="904575" y="1746050"/>
            <a:ext cx="7354500" cy="3684000"/>
          </a:xfrm>
          <a:prstGeom prst="rect">
            <a:avLst/>
          </a:prstGeom>
          <a:noFill/>
          <a:ln>
            <a:noFill/>
          </a:ln>
        </p:spPr>
        <p:txBody>
          <a:bodyPr anchorCtr="0" anchor="t" bIns="91425" lIns="91425" spcFirstLastPara="1" rIns="91425" wrap="square" tIns="91425">
            <a:spAutoFit/>
          </a:bodyPr>
          <a:lstStyle/>
          <a:p>
            <a:pPr indent="-342900" lvl="0" marL="457200" rtl="0" algn="l">
              <a:spcBef>
                <a:spcPts val="400"/>
              </a:spcBef>
              <a:spcAft>
                <a:spcPts val="0"/>
              </a:spcAft>
              <a:buClr>
                <a:schemeClr val="dk1"/>
              </a:buClr>
              <a:buSzPts val="1800"/>
              <a:buChar char="●"/>
            </a:pPr>
            <a:r>
              <a:rPr lang="en-IN" sz="2000">
                <a:solidFill>
                  <a:schemeClr val="dk1"/>
                </a:solidFill>
              </a:rPr>
              <a:t>The dataset is a medical kind of data set which consists of chest x-ray images.All the important libraries are included and some of the open cv functions are used.</a:t>
            </a:r>
            <a:endParaRPr sz="2000">
              <a:solidFill>
                <a:schemeClr val="dk1"/>
              </a:solidFill>
            </a:endParaRPr>
          </a:p>
          <a:p>
            <a:pPr indent="0" lvl="0" marL="914400" rtl="0" algn="l">
              <a:spcBef>
                <a:spcPts val="400"/>
              </a:spcBef>
              <a:spcAft>
                <a:spcPts val="0"/>
              </a:spcAft>
              <a:buClr>
                <a:schemeClr val="dk1"/>
              </a:buClr>
              <a:buSzPts val="1100"/>
              <a:buFont typeface="Arial"/>
              <a:buNone/>
            </a:pPr>
            <a:r>
              <a:t/>
            </a:r>
            <a:endParaRPr sz="2000">
              <a:solidFill>
                <a:schemeClr val="dk1"/>
              </a:solidFill>
            </a:endParaRPr>
          </a:p>
          <a:p>
            <a:pPr indent="-342900" lvl="0" marL="457200" rtl="0" algn="l">
              <a:spcBef>
                <a:spcPts val="400"/>
              </a:spcBef>
              <a:spcAft>
                <a:spcPts val="0"/>
              </a:spcAft>
              <a:buClr>
                <a:schemeClr val="dk1"/>
              </a:buClr>
              <a:buSzPts val="1800"/>
              <a:buChar char="●"/>
            </a:pPr>
            <a:r>
              <a:rPr lang="en-IN" sz="2000">
                <a:solidFill>
                  <a:schemeClr val="dk1"/>
                </a:solidFill>
              </a:rPr>
              <a:t>So we have used most consistent open cv functions like canny edge detection,Sobel XY.</a:t>
            </a:r>
            <a:endParaRPr sz="2000">
              <a:solidFill>
                <a:schemeClr val="dk1"/>
              </a:solidFill>
            </a:endParaRPr>
          </a:p>
          <a:p>
            <a:pPr indent="0" lvl="0" marL="914400" rtl="0" algn="l">
              <a:spcBef>
                <a:spcPts val="400"/>
              </a:spcBef>
              <a:spcAft>
                <a:spcPts val="0"/>
              </a:spcAft>
              <a:buClr>
                <a:schemeClr val="dk1"/>
              </a:buClr>
              <a:buSzPts val="1100"/>
              <a:buFont typeface="Arial"/>
              <a:buNone/>
            </a:pPr>
            <a:r>
              <a:t/>
            </a:r>
            <a:endParaRPr sz="2000">
              <a:solidFill>
                <a:schemeClr val="dk1"/>
              </a:solidFill>
            </a:endParaRPr>
          </a:p>
          <a:p>
            <a:pPr indent="-342900" lvl="0" marL="457200" rtl="0" algn="l">
              <a:spcBef>
                <a:spcPts val="400"/>
              </a:spcBef>
              <a:spcAft>
                <a:spcPts val="0"/>
              </a:spcAft>
              <a:buClr>
                <a:schemeClr val="dk1"/>
              </a:buClr>
              <a:buSzPts val="1800"/>
              <a:buChar char="●"/>
            </a:pPr>
            <a:r>
              <a:rPr lang="en-IN" sz="2000">
                <a:solidFill>
                  <a:schemeClr val="dk1"/>
                </a:solidFill>
              </a:rPr>
              <a:t>Canny edge detection technique,not just a plain edge detection technique.It has an additional feature.It also suppresses the noise while detecting the edges flawlessly.</a:t>
            </a:r>
            <a:endParaRPr sz="20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457200" y="92074"/>
            <a:ext cx="8229600" cy="15081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IN"/>
              <a:t>.</a:t>
            </a:r>
            <a:endParaRPr/>
          </a:p>
        </p:txBody>
      </p:sp>
      <p:sp>
        <p:nvSpPr>
          <p:cNvPr id="194" name="Google Shape;194;p29"/>
          <p:cNvSpPr txBox="1"/>
          <p:nvPr/>
        </p:nvSpPr>
        <p:spPr>
          <a:xfrm>
            <a:off x="841575" y="1522000"/>
            <a:ext cx="7348500" cy="443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FF0000"/>
                </a:solidFill>
              </a:rPr>
              <a:t>Sobel Edge Detector Technique:</a:t>
            </a:r>
            <a:endParaRPr b="1" sz="2000">
              <a:solidFill>
                <a:srgbClr val="FF0000"/>
              </a:solidFill>
            </a:endParaRPr>
          </a:p>
          <a:p>
            <a:pPr indent="0" lvl="0" marL="0" rtl="0" algn="l">
              <a:spcBef>
                <a:spcPts val="0"/>
              </a:spcBef>
              <a:spcAft>
                <a:spcPts val="0"/>
              </a:spcAft>
              <a:buClr>
                <a:schemeClr val="dk1"/>
              </a:buClr>
              <a:buSzPts val="1100"/>
              <a:buFont typeface="Arial"/>
              <a:buNone/>
            </a:pPr>
            <a:r>
              <a:t/>
            </a:r>
            <a:endParaRPr b="1" sz="2000">
              <a:solidFill>
                <a:schemeClr val="dk1"/>
              </a:solidFill>
            </a:endParaRPr>
          </a:p>
          <a:p>
            <a:pPr indent="0" lvl="0" marL="0" rtl="0" algn="l">
              <a:spcBef>
                <a:spcPts val="0"/>
              </a:spcBef>
              <a:spcAft>
                <a:spcPts val="0"/>
              </a:spcAft>
              <a:buClr>
                <a:schemeClr val="dk1"/>
              </a:buClr>
              <a:buSzPts val="1100"/>
              <a:buFont typeface="Arial"/>
              <a:buNone/>
            </a:pPr>
            <a:r>
              <a:rPr lang="en-IN" sz="2000">
                <a:solidFill>
                  <a:schemeClr val="dk1"/>
                </a:solidFill>
              </a:rPr>
              <a:t>At first ,the image is refined in the X and Y directions respectively.The new image is formed while obtaining the result, which actually is the addition of the X and Y edges of the image.This approach works through calculation of the image intensity at every pixel within the image.It has two kernels(3*3 matrix).One of them correspond the X(horizontal) and the other shall be used for the Y(vertical) direction.These two kernels shall be convoluted with the original image under process and through which the edge points are calculated with ease.The kernel values are fixed for sobel filter and cannot be altered. The Gaussian filter play a vital role in the entire process.</a:t>
            </a:r>
            <a:r>
              <a:rPr lang="en-IN">
                <a:solidFill>
                  <a:schemeClr val="dk1"/>
                </a:solidFill>
              </a:rPr>
              <a:t> </a:t>
            </a:r>
            <a:endParaRPr>
              <a:solidFill>
                <a:schemeClr val="dk1"/>
              </a:solidFill>
            </a:endParaRPr>
          </a:p>
          <a:p>
            <a:pPr indent="0" lvl="0" marL="0" rtl="0" algn="l">
              <a:spcBef>
                <a:spcPts val="0"/>
              </a:spcBef>
              <a:spcAft>
                <a:spcPts val="0"/>
              </a:spcAft>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2"/>
          <p:cNvSpPr txBox="1"/>
          <p:nvPr>
            <p:ph idx="12" type="sldNum"/>
          </p:nvPr>
        </p:nvSpPr>
        <p:spPr>
          <a:xfrm>
            <a:off x="8407576" y="381000"/>
            <a:ext cx="203100" cy="2889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
        <p:nvSpPr>
          <p:cNvPr id="85" name="Google Shape;85;p12"/>
          <p:cNvSpPr txBox="1"/>
          <p:nvPr>
            <p:ph type="title"/>
          </p:nvPr>
        </p:nvSpPr>
        <p:spPr>
          <a:xfrm>
            <a:off x="609600" y="1371600"/>
            <a:ext cx="7772400" cy="6858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7030A0"/>
              </a:buClr>
              <a:buSzPts val="2400"/>
              <a:buFont typeface="Times New Roman"/>
              <a:buNone/>
            </a:pPr>
            <a:r>
              <a:rPr b="0" i="0" lang="en-IN" sz="2400" u="none" cap="none" strike="noStrike">
                <a:solidFill>
                  <a:srgbClr val="7030A0"/>
                </a:solidFill>
                <a:latin typeface="Times New Roman"/>
                <a:ea typeface="Times New Roman"/>
                <a:cs typeface="Times New Roman"/>
                <a:sym typeface="Times New Roman"/>
              </a:rPr>
              <a:t>Problem Definition</a:t>
            </a:r>
            <a:endParaRPr b="0" i="0" sz="2400" u="none" cap="none" strike="noStrike">
              <a:solidFill>
                <a:srgbClr val="7030A0"/>
              </a:solidFill>
              <a:latin typeface="Times New Roman"/>
              <a:ea typeface="Times New Roman"/>
              <a:cs typeface="Times New Roman"/>
              <a:sym typeface="Times New Roman"/>
            </a:endParaRPr>
          </a:p>
        </p:txBody>
      </p:sp>
      <p:sp>
        <p:nvSpPr>
          <p:cNvPr id="86" name="Google Shape;86;p12"/>
          <p:cNvSpPr/>
          <p:nvPr/>
        </p:nvSpPr>
        <p:spPr>
          <a:xfrm>
            <a:off x="1295400" y="304800"/>
            <a:ext cx="6858000" cy="457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7" name="Google Shape;87;p12"/>
          <p:cNvSpPr/>
          <p:nvPr/>
        </p:nvSpPr>
        <p:spPr>
          <a:xfrm>
            <a:off x="929639" y="2867093"/>
            <a:ext cx="7680960" cy="2390400"/>
          </a:xfrm>
          <a:custGeom>
            <a:rect b="b" l="l" r="r" t="t"/>
            <a:pathLst>
              <a:path extrusionOk="0" h="120000" w="21600">
                <a:moveTo>
                  <a:pt x="0" y="0"/>
                </a:moveTo>
                <a:lnTo>
                  <a:pt x="21600" y="0"/>
                </a:lnTo>
                <a:lnTo>
                  <a:pt x="21600" y="0"/>
                </a:lnTo>
                <a:lnTo>
                  <a:pt x="0" y="0"/>
                </a:lnTo>
                <a:close/>
              </a:path>
            </a:pathLst>
          </a:custGeom>
          <a:noFill/>
          <a:ln>
            <a:noFill/>
          </a:ln>
        </p:spPr>
        <p:txBody>
          <a:bodyPr anchorCtr="0" anchor="t" bIns="45700" lIns="45700" spcFirstLastPara="1" rIns="45700" wrap="square" tIns="45700">
            <a:noAutofit/>
          </a:bodyPr>
          <a:lstStyle/>
          <a:p>
            <a:pPr indent="0" lvl="0" marL="0" rtl="0" algn="just">
              <a:spcBef>
                <a:spcPts val="0"/>
              </a:spcBef>
              <a:spcAft>
                <a:spcPts val="0"/>
              </a:spcAft>
              <a:buClr>
                <a:schemeClr val="dk1"/>
              </a:buClr>
              <a:buSzPts val="1800"/>
              <a:buFont typeface="Times New Roman"/>
              <a:buNone/>
            </a:pPr>
            <a:r>
              <a:t/>
            </a:r>
            <a:endParaRPr sz="1800" u="sng">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800"/>
              <a:buFont typeface="Times New Roman"/>
              <a:buNone/>
            </a:pPr>
            <a:r>
              <a:rPr lang="en-IN" sz="2300">
                <a:solidFill>
                  <a:schemeClr val="dk1"/>
                </a:solidFill>
                <a:latin typeface="Times New Roman"/>
                <a:ea typeface="Times New Roman"/>
                <a:cs typeface="Times New Roman"/>
                <a:sym typeface="Times New Roman"/>
              </a:rPr>
              <a:t>To analyse and classify the given Chest X-ray image into  Pneumonia or normal using Convolution Neural Networks of Deep Learning Models.</a:t>
            </a:r>
            <a:endParaRPr sz="19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800"/>
              <a:buFont typeface="Times New Roman"/>
              <a:buNone/>
            </a:pPr>
            <a:r>
              <a:t/>
            </a:r>
            <a:endParaRPr sz="1800" u="sng">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800"/>
              <a:buFont typeface="Times New Roman"/>
              <a:buNone/>
            </a:pPr>
            <a:r>
              <a:t/>
            </a:r>
            <a:endParaRPr sz="1800" u="sng">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800"/>
              <a:buFont typeface="Times New Roman"/>
              <a:buNone/>
            </a:pPr>
            <a:r>
              <a:t/>
            </a:r>
            <a:endParaRPr>
              <a:solidFill>
                <a:schemeClr val="dk1"/>
              </a:solidFill>
            </a:endParaRPr>
          </a:p>
          <a:p>
            <a:pPr indent="0" lvl="0" marL="0" rtl="0" algn="l">
              <a:spcBef>
                <a:spcPts val="400"/>
              </a:spcBef>
              <a:spcAft>
                <a:spcPts val="0"/>
              </a:spcAft>
              <a:buClr>
                <a:schemeClr val="dk1"/>
              </a:buClr>
              <a:buSzPts val="1400"/>
              <a:buFont typeface="Times New Roman"/>
              <a:buNone/>
            </a:pPr>
            <a:r>
              <a:t/>
            </a: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000000"/>
              </a:buClr>
              <a:buSzPts val="1400"/>
              <a:buFont typeface="Times New Roman"/>
              <a:buNone/>
            </a:pPr>
            <a:r>
              <a:t/>
            </a:r>
            <a:endParaRPr i="1" sz="18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457200" y="92074"/>
            <a:ext cx="8229600" cy="15081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IN"/>
              <a:t>.</a:t>
            </a:r>
            <a:endParaRPr/>
          </a:p>
        </p:txBody>
      </p:sp>
      <p:sp>
        <p:nvSpPr>
          <p:cNvPr id="200" name="Google Shape;200;p30"/>
          <p:cNvSpPr txBox="1"/>
          <p:nvPr/>
        </p:nvSpPr>
        <p:spPr>
          <a:xfrm>
            <a:off x="841575" y="1522000"/>
            <a:ext cx="73485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800">
                <a:solidFill>
                  <a:srgbClr val="FF0000"/>
                </a:solidFill>
              </a:rPr>
              <a:t>Canny edge detection technique:</a:t>
            </a:r>
            <a:endParaRPr b="1" sz="1800">
              <a:solidFill>
                <a:srgbClr val="FF0000"/>
              </a:solidFill>
            </a:endParaRPr>
          </a:p>
          <a:p>
            <a:pPr indent="0" lvl="0" marL="0" rtl="0" algn="l">
              <a:spcBef>
                <a:spcPts val="0"/>
              </a:spcBef>
              <a:spcAft>
                <a:spcPts val="0"/>
              </a:spcAft>
              <a:buClr>
                <a:schemeClr val="dk1"/>
              </a:buClr>
              <a:buSzPts val="1100"/>
              <a:buFont typeface="Arial"/>
              <a:buNone/>
            </a:pPr>
            <a:r>
              <a:t/>
            </a:r>
            <a:endParaRPr b="1" sz="1800">
              <a:solidFill>
                <a:schemeClr val="dk1"/>
              </a:solidFill>
            </a:endParaRPr>
          </a:p>
          <a:p>
            <a:pPr indent="0" lvl="0" marL="0" rtl="0" algn="l">
              <a:spcBef>
                <a:spcPts val="0"/>
              </a:spcBef>
              <a:spcAft>
                <a:spcPts val="0"/>
              </a:spcAft>
              <a:buClr>
                <a:schemeClr val="dk1"/>
              </a:buClr>
              <a:buSzPts val="1100"/>
              <a:buFont typeface="Arial"/>
              <a:buNone/>
            </a:pPr>
            <a:r>
              <a:rPr lang="en-IN" sz="1800">
                <a:solidFill>
                  <a:schemeClr val="dk1"/>
                </a:solidFill>
              </a:rPr>
              <a:t>Canny edge detection technique,not just a plain edge detection technique.It has an additional feature.It also supressess the noise while detecting the edges flawlessly. It mainly converts the rgb image to greyscale. Gaussian Blur is an operator,which helps in removing the noise in the input image.This noise removed image shall enable further processing to be smooth and flawless. The sigma value has to be set appropriately for better results.Intensity Gradient Calculation is sobel filter is to be used in the process.Sudden intensity change is the edge and in fact,the intensity change of the pixel is the edge.Now the sobel operator has to applied over the input image and the steps and sequences remain the same as the process explained in the Sobel Edge Detection process. The resultant Sobel operator image is generated and is referred as Gradient Magnitude of the image.</a:t>
            </a:r>
            <a:endParaRPr sz="1800">
              <a:solidFill>
                <a:schemeClr val="dk1"/>
              </a:solidFill>
            </a:endParaRPr>
          </a:p>
          <a:p>
            <a:pPr indent="0" lvl="0" marL="0" rtl="0" algn="l">
              <a:spcBef>
                <a:spcPts val="0"/>
              </a:spcBef>
              <a:spcAft>
                <a:spcPts val="0"/>
              </a:spcAft>
              <a:buNone/>
            </a:pPr>
            <a:r>
              <a:t/>
            </a:r>
            <a:endParaRPr b="1" sz="240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457200" y="92074"/>
            <a:ext cx="8229600" cy="15081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lang="en-IN">
                <a:solidFill>
                  <a:srgbClr val="FF0000"/>
                </a:solidFill>
              </a:rPr>
              <a:t>Image Processing</a:t>
            </a:r>
            <a:endParaRPr>
              <a:solidFill>
                <a:srgbClr val="FF0000"/>
              </a:solidFill>
            </a:endParaRPr>
          </a:p>
        </p:txBody>
      </p:sp>
      <p:pic>
        <p:nvPicPr>
          <p:cNvPr id="206" name="Google Shape;206;p31"/>
          <p:cNvPicPr preferRelativeResize="0"/>
          <p:nvPr/>
        </p:nvPicPr>
        <p:blipFill>
          <a:blip r:embed="rId3">
            <a:alphaModFix/>
          </a:blip>
          <a:stretch>
            <a:fillRect/>
          </a:stretch>
        </p:blipFill>
        <p:spPr>
          <a:xfrm>
            <a:off x="550875" y="1600175"/>
            <a:ext cx="4294600" cy="4572000"/>
          </a:xfrm>
          <a:prstGeom prst="rect">
            <a:avLst/>
          </a:prstGeom>
          <a:noFill/>
          <a:ln>
            <a:noFill/>
          </a:ln>
        </p:spPr>
      </p:pic>
      <p:pic>
        <p:nvPicPr>
          <p:cNvPr id="207" name="Google Shape;207;p31"/>
          <p:cNvPicPr preferRelativeResize="0"/>
          <p:nvPr/>
        </p:nvPicPr>
        <p:blipFill rotWithShape="1">
          <a:blip r:embed="rId4">
            <a:alphaModFix/>
          </a:blip>
          <a:srcRect b="2049" l="0" r="0" t="-2050"/>
          <a:stretch/>
        </p:blipFill>
        <p:spPr>
          <a:xfrm>
            <a:off x="4090700" y="1600175"/>
            <a:ext cx="5053301" cy="4572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376825" y="2610249"/>
            <a:ext cx="8229600" cy="15081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chemeClr val="dk1"/>
              </a:buClr>
              <a:buSzPts val="1100"/>
              <a:buFont typeface="Arial"/>
              <a:buNone/>
            </a:pPr>
            <a:r>
              <a:rPr b="1" lang="en-IN" sz="2400">
                <a:solidFill>
                  <a:srgbClr val="FF0000"/>
                </a:solidFill>
              </a:rPr>
              <a:t>Implementation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457200" y="92074"/>
            <a:ext cx="8229600" cy="15081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IN" sz="2400">
                <a:solidFill>
                  <a:srgbClr val="FF0000"/>
                </a:solidFill>
              </a:rPr>
              <a:t>Model Training</a:t>
            </a:r>
            <a:endParaRPr b="1" sz="2400">
              <a:solidFill>
                <a:srgbClr val="FF0000"/>
              </a:solidFill>
            </a:endParaRPr>
          </a:p>
        </p:txBody>
      </p:sp>
      <p:sp>
        <p:nvSpPr>
          <p:cNvPr id="218" name="Google Shape;218;p33"/>
          <p:cNvSpPr txBox="1"/>
          <p:nvPr/>
        </p:nvSpPr>
        <p:spPr>
          <a:xfrm>
            <a:off x="894750" y="1225800"/>
            <a:ext cx="7354500" cy="4704000"/>
          </a:xfrm>
          <a:prstGeom prst="rect">
            <a:avLst/>
          </a:prstGeom>
          <a:noFill/>
          <a:ln>
            <a:noFill/>
          </a:ln>
        </p:spPr>
        <p:txBody>
          <a:bodyPr anchorCtr="0" anchor="t" bIns="91425" lIns="91425" spcFirstLastPara="1" rIns="91425" wrap="square" tIns="91425">
            <a:spAutoFit/>
          </a:bodyPr>
          <a:lstStyle/>
          <a:p>
            <a:pPr indent="0" lvl="0" marL="0" rtl="0" algn="just">
              <a:lnSpc>
                <a:spcPct val="95000"/>
              </a:lnSpc>
              <a:spcBef>
                <a:spcPts val="1000"/>
              </a:spcBef>
              <a:spcAft>
                <a:spcPts val="0"/>
              </a:spcAft>
              <a:buClr>
                <a:schemeClr val="dk1"/>
              </a:buClr>
              <a:buSzPts val="688"/>
              <a:buFont typeface="Arial"/>
              <a:buNone/>
            </a:pPr>
            <a:r>
              <a:t/>
            </a:r>
            <a:endParaRPr sz="2200">
              <a:solidFill>
                <a:schemeClr val="dk1"/>
              </a:solidFill>
              <a:latin typeface="Times New Roman"/>
              <a:ea typeface="Times New Roman"/>
              <a:cs typeface="Times New Roman"/>
              <a:sym typeface="Times New Roman"/>
            </a:endParaRPr>
          </a:p>
          <a:p>
            <a:pPr indent="-361950" lvl="0" marL="457200" rtl="0" algn="just">
              <a:lnSpc>
                <a:spcPct val="95000"/>
              </a:lnSpc>
              <a:spcBef>
                <a:spcPts val="1000"/>
              </a:spcBef>
              <a:spcAft>
                <a:spcPts val="0"/>
              </a:spcAft>
              <a:buClr>
                <a:schemeClr val="dk1"/>
              </a:buClr>
              <a:buSzPts val="2100"/>
              <a:buFont typeface="Times New Roman"/>
              <a:buChar char="●"/>
            </a:pPr>
            <a:r>
              <a:rPr lang="en-IN" sz="2100">
                <a:solidFill>
                  <a:schemeClr val="dk1"/>
                </a:solidFill>
                <a:latin typeface="Times New Roman"/>
                <a:ea typeface="Times New Roman"/>
                <a:cs typeface="Times New Roman"/>
                <a:sym typeface="Times New Roman"/>
              </a:rPr>
              <a:t>We have two algorithms resnet 50 and vgg 16 algorithm that are used to train,validate and test.</a:t>
            </a:r>
            <a:endParaRPr sz="2100">
              <a:solidFill>
                <a:schemeClr val="dk1"/>
              </a:solidFill>
              <a:latin typeface="Times New Roman"/>
              <a:ea typeface="Times New Roman"/>
              <a:cs typeface="Times New Roman"/>
              <a:sym typeface="Times New Roman"/>
            </a:endParaRPr>
          </a:p>
          <a:p>
            <a:pPr indent="0" lvl="0" marL="457200" rtl="0" algn="just">
              <a:lnSpc>
                <a:spcPct val="95000"/>
              </a:lnSpc>
              <a:spcBef>
                <a:spcPts val="1000"/>
              </a:spcBef>
              <a:spcAft>
                <a:spcPts val="0"/>
              </a:spcAft>
              <a:buNone/>
            </a:pPr>
            <a:r>
              <a:t/>
            </a:r>
            <a:endParaRPr sz="2200">
              <a:solidFill>
                <a:schemeClr val="dk1"/>
              </a:solidFill>
              <a:latin typeface="Times New Roman"/>
              <a:ea typeface="Times New Roman"/>
              <a:cs typeface="Times New Roman"/>
              <a:sym typeface="Times New Roman"/>
            </a:endParaRPr>
          </a:p>
          <a:p>
            <a:pPr indent="-361950" lvl="0" marL="457200" rtl="0" algn="l">
              <a:lnSpc>
                <a:spcPct val="115000"/>
              </a:lnSpc>
              <a:spcBef>
                <a:spcPts val="0"/>
              </a:spcBef>
              <a:spcAft>
                <a:spcPts val="0"/>
              </a:spcAft>
              <a:buClr>
                <a:schemeClr val="dk1"/>
              </a:buClr>
              <a:buSzPts val="2100"/>
              <a:buFont typeface="Times New Roman"/>
              <a:buChar char="●"/>
            </a:pPr>
            <a:r>
              <a:rPr lang="en-IN" sz="2100">
                <a:solidFill>
                  <a:schemeClr val="dk1"/>
                </a:solidFill>
                <a:latin typeface="Times New Roman"/>
                <a:ea typeface="Times New Roman"/>
                <a:cs typeface="Times New Roman"/>
                <a:sym typeface="Times New Roman"/>
              </a:rPr>
              <a:t>The main reason for taking Resnet50 architecture into consideration is that during training process the gradient loss is reduced at particular network level depths.As the chest xray image which contains high level visualization.</a:t>
            </a:r>
            <a:endParaRPr sz="21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0" lvl="0" marL="0" rtl="0" algn="just">
              <a:lnSpc>
                <a:spcPct val="95000"/>
              </a:lnSpc>
              <a:spcBef>
                <a:spcPts val="1000"/>
              </a:spcBef>
              <a:spcAft>
                <a:spcPts val="0"/>
              </a:spcAft>
              <a:buNone/>
            </a:pPr>
            <a:r>
              <a:t/>
            </a:r>
            <a:endParaRPr sz="2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457200" y="92074"/>
            <a:ext cx="8229600" cy="15081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IN" sz="2400">
                <a:solidFill>
                  <a:srgbClr val="FF0000"/>
                </a:solidFill>
              </a:rPr>
              <a:t>Model Training</a:t>
            </a:r>
            <a:endParaRPr b="1" sz="2400">
              <a:solidFill>
                <a:srgbClr val="FF0000"/>
              </a:solidFill>
            </a:endParaRPr>
          </a:p>
        </p:txBody>
      </p:sp>
      <p:sp>
        <p:nvSpPr>
          <p:cNvPr id="224" name="Google Shape;224;p34"/>
          <p:cNvSpPr txBox="1"/>
          <p:nvPr/>
        </p:nvSpPr>
        <p:spPr>
          <a:xfrm>
            <a:off x="894750" y="1225800"/>
            <a:ext cx="7354500" cy="4509900"/>
          </a:xfrm>
          <a:prstGeom prst="rect">
            <a:avLst/>
          </a:prstGeom>
          <a:noFill/>
          <a:ln>
            <a:noFill/>
          </a:ln>
        </p:spPr>
        <p:txBody>
          <a:bodyPr anchorCtr="0" anchor="t" bIns="91425" lIns="91425" spcFirstLastPara="1" rIns="91425" wrap="square" tIns="91425">
            <a:spAutoFit/>
          </a:bodyPr>
          <a:lstStyle/>
          <a:p>
            <a:pPr indent="0" lvl="0" marL="0" rtl="0" algn="just">
              <a:lnSpc>
                <a:spcPct val="95000"/>
              </a:lnSpc>
              <a:spcBef>
                <a:spcPts val="1000"/>
              </a:spcBef>
              <a:spcAft>
                <a:spcPts val="0"/>
              </a:spcAft>
              <a:buClr>
                <a:schemeClr val="dk1"/>
              </a:buClr>
              <a:buSzPts val="688"/>
              <a:buFont typeface="Arial"/>
              <a:buNone/>
            </a:pPr>
            <a:r>
              <a:t/>
            </a:r>
            <a:endParaRPr sz="2200">
              <a:solidFill>
                <a:schemeClr val="dk1"/>
              </a:solidFill>
              <a:latin typeface="Times New Roman"/>
              <a:ea typeface="Times New Roman"/>
              <a:cs typeface="Times New Roman"/>
              <a:sym typeface="Times New Roman"/>
            </a:endParaRPr>
          </a:p>
          <a:p>
            <a:pPr indent="-361950" lvl="0" marL="457200" rtl="0" algn="just">
              <a:lnSpc>
                <a:spcPct val="95000"/>
              </a:lnSpc>
              <a:spcBef>
                <a:spcPts val="1000"/>
              </a:spcBef>
              <a:spcAft>
                <a:spcPts val="0"/>
              </a:spcAft>
              <a:buClr>
                <a:schemeClr val="dk1"/>
              </a:buClr>
              <a:buSzPts val="2100"/>
              <a:buFont typeface="Times New Roman"/>
              <a:buChar char="●"/>
            </a:pPr>
            <a:r>
              <a:rPr lang="en-IN" sz="2100">
                <a:solidFill>
                  <a:schemeClr val="dk1"/>
                </a:solidFill>
                <a:latin typeface="Times New Roman"/>
                <a:ea typeface="Times New Roman"/>
                <a:cs typeface="Times New Roman"/>
                <a:sym typeface="Times New Roman"/>
              </a:rPr>
              <a:t>This convolution models are first developed according to our data set and our requirements of the loss less functions of the data.</a:t>
            </a:r>
            <a:endParaRPr sz="2100">
              <a:solidFill>
                <a:schemeClr val="dk1"/>
              </a:solidFill>
              <a:latin typeface="Times New Roman"/>
              <a:ea typeface="Times New Roman"/>
              <a:cs typeface="Times New Roman"/>
              <a:sym typeface="Times New Roman"/>
            </a:endParaRPr>
          </a:p>
          <a:p>
            <a:pPr indent="0" lvl="0" marL="457200" rtl="0" algn="just">
              <a:lnSpc>
                <a:spcPct val="95000"/>
              </a:lnSpc>
              <a:spcBef>
                <a:spcPts val="1000"/>
              </a:spcBef>
              <a:spcAft>
                <a:spcPts val="0"/>
              </a:spcAft>
              <a:buNone/>
            </a:pPr>
            <a:r>
              <a:t/>
            </a:r>
            <a:endParaRPr sz="2100">
              <a:solidFill>
                <a:schemeClr val="dk1"/>
              </a:solidFill>
              <a:latin typeface="Times New Roman"/>
              <a:ea typeface="Times New Roman"/>
              <a:cs typeface="Times New Roman"/>
              <a:sym typeface="Times New Roman"/>
            </a:endParaRPr>
          </a:p>
          <a:p>
            <a:pPr indent="-361950" lvl="0" marL="457200" rtl="0" algn="just">
              <a:lnSpc>
                <a:spcPct val="95000"/>
              </a:lnSpc>
              <a:spcBef>
                <a:spcPts val="1000"/>
              </a:spcBef>
              <a:spcAft>
                <a:spcPts val="0"/>
              </a:spcAft>
              <a:buClr>
                <a:schemeClr val="dk1"/>
              </a:buClr>
              <a:buSzPts val="2100"/>
              <a:buFont typeface="Times New Roman"/>
              <a:buChar char="●"/>
            </a:pPr>
            <a:r>
              <a:rPr lang="en-IN" sz="2100">
                <a:solidFill>
                  <a:schemeClr val="dk1"/>
                </a:solidFill>
                <a:latin typeface="Times New Roman"/>
                <a:ea typeface="Times New Roman"/>
                <a:cs typeface="Times New Roman"/>
                <a:sym typeface="Times New Roman"/>
              </a:rPr>
              <a:t>Which results in the training,validating and testing the models without loss of the main images as per our data set.</a:t>
            </a:r>
            <a:endParaRPr sz="2100">
              <a:solidFill>
                <a:schemeClr val="dk1"/>
              </a:solidFill>
              <a:latin typeface="Times New Roman"/>
              <a:ea typeface="Times New Roman"/>
              <a:cs typeface="Times New Roman"/>
              <a:sym typeface="Times New Roman"/>
            </a:endParaRPr>
          </a:p>
          <a:p>
            <a:pPr indent="0" lvl="0" marL="457200" rtl="0" algn="just">
              <a:lnSpc>
                <a:spcPct val="95000"/>
              </a:lnSpc>
              <a:spcBef>
                <a:spcPts val="1000"/>
              </a:spcBef>
              <a:spcAft>
                <a:spcPts val="0"/>
              </a:spcAft>
              <a:buNone/>
            </a:pPr>
            <a:r>
              <a:t/>
            </a:r>
            <a:endParaRPr sz="2100">
              <a:solidFill>
                <a:schemeClr val="dk1"/>
              </a:solidFill>
              <a:latin typeface="Times New Roman"/>
              <a:ea typeface="Times New Roman"/>
              <a:cs typeface="Times New Roman"/>
              <a:sym typeface="Times New Roman"/>
            </a:endParaRPr>
          </a:p>
          <a:p>
            <a:pPr indent="0" lvl="0" marL="457200" rtl="0" algn="just">
              <a:lnSpc>
                <a:spcPct val="95000"/>
              </a:lnSpc>
              <a:spcBef>
                <a:spcPts val="1000"/>
              </a:spcBef>
              <a:spcAft>
                <a:spcPts val="0"/>
              </a:spcAft>
              <a:buNone/>
            </a:pPr>
            <a:r>
              <a:t/>
            </a:r>
            <a:endParaRPr sz="2100">
              <a:solidFill>
                <a:schemeClr val="dk1"/>
              </a:solidFill>
              <a:latin typeface="Times New Roman"/>
              <a:ea typeface="Times New Roman"/>
              <a:cs typeface="Times New Roman"/>
              <a:sym typeface="Times New Roman"/>
            </a:endParaRPr>
          </a:p>
          <a:p>
            <a:pPr indent="0" lvl="0" marL="457200" rtl="0" algn="just">
              <a:lnSpc>
                <a:spcPct val="95000"/>
              </a:lnSpc>
              <a:spcBef>
                <a:spcPts val="1000"/>
              </a:spcBef>
              <a:spcAft>
                <a:spcPts val="0"/>
              </a:spcAft>
              <a:buNone/>
            </a:pPr>
            <a:r>
              <a:t/>
            </a: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457200" y="92074"/>
            <a:ext cx="8229600" cy="15081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IN" sz="2400">
                <a:solidFill>
                  <a:srgbClr val="FF0000"/>
                </a:solidFill>
              </a:rPr>
              <a:t>Resnet 50 classifier</a:t>
            </a:r>
            <a:endParaRPr b="1" sz="2400">
              <a:solidFill>
                <a:srgbClr val="FF0000"/>
              </a:solidFill>
            </a:endParaRPr>
          </a:p>
        </p:txBody>
      </p:sp>
      <p:sp>
        <p:nvSpPr>
          <p:cNvPr id="230" name="Google Shape;230;p35"/>
          <p:cNvSpPr txBox="1"/>
          <p:nvPr/>
        </p:nvSpPr>
        <p:spPr>
          <a:xfrm>
            <a:off x="988725" y="1367400"/>
            <a:ext cx="7354500" cy="4812600"/>
          </a:xfrm>
          <a:prstGeom prst="rect">
            <a:avLst/>
          </a:prstGeom>
          <a:noFill/>
          <a:ln>
            <a:noFill/>
          </a:ln>
        </p:spPr>
        <p:txBody>
          <a:bodyPr anchorCtr="0" anchor="t" bIns="91425" lIns="91425" spcFirstLastPara="1" rIns="91425" wrap="square" tIns="91425">
            <a:spAutoFit/>
          </a:bodyPr>
          <a:lstStyle/>
          <a:p>
            <a:pPr indent="-342900" lvl="0" marL="457200" rtl="0" algn="l">
              <a:spcBef>
                <a:spcPts val="400"/>
              </a:spcBef>
              <a:spcAft>
                <a:spcPts val="0"/>
              </a:spcAft>
              <a:buClr>
                <a:schemeClr val="dk1"/>
              </a:buClr>
              <a:buSzPts val="1800"/>
              <a:buChar char="●"/>
            </a:pPr>
            <a:r>
              <a:rPr lang="en-IN" sz="2000">
                <a:solidFill>
                  <a:schemeClr val="dk1"/>
                </a:solidFill>
              </a:rPr>
              <a:t>This model is available for both Theano and tensorflow backend</a:t>
            </a:r>
            <a:endParaRPr sz="2000">
              <a:solidFill>
                <a:schemeClr val="dk1"/>
              </a:solidFill>
            </a:endParaRPr>
          </a:p>
          <a:p>
            <a:pPr indent="0" lvl="0" marL="457200" rtl="0" algn="l">
              <a:spcBef>
                <a:spcPts val="400"/>
              </a:spcBef>
              <a:spcAft>
                <a:spcPts val="0"/>
              </a:spcAft>
              <a:buClr>
                <a:schemeClr val="dk1"/>
              </a:buClr>
              <a:buSzPts val="1100"/>
              <a:buFont typeface="Arial"/>
              <a:buNone/>
            </a:pPr>
            <a:r>
              <a:t/>
            </a:r>
            <a:endParaRPr sz="2000">
              <a:solidFill>
                <a:schemeClr val="dk1"/>
              </a:solidFill>
            </a:endParaRPr>
          </a:p>
          <a:p>
            <a:pPr indent="-342900" lvl="0" marL="457200" rtl="0" algn="l">
              <a:spcBef>
                <a:spcPts val="400"/>
              </a:spcBef>
              <a:spcAft>
                <a:spcPts val="0"/>
              </a:spcAft>
              <a:buClr>
                <a:schemeClr val="dk1"/>
              </a:buClr>
              <a:buSzPts val="1800"/>
              <a:buChar char="●"/>
            </a:pPr>
            <a:r>
              <a:rPr lang="en-IN" sz="2000">
                <a:solidFill>
                  <a:schemeClr val="dk1"/>
                </a:solidFill>
              </a:rPr>
              <a:t>We have used the tensorflow to train and test our dataset </a:t>
            </a:r>
            <a:endParaRPr sz="2000">
              <a:solidFill>
                <a:schemeClr val="dk1"/>
              </a:solidFill>
            </a:endParaRPr>
          </a:p>
          <a:p>
            <a:pPr indent="0" lvl="0" marL="457200" rtl="0" algn="l">
              <a:spcBef>
                <a:spcPts val="400"/>
              </a:spcBef>
              <a:spcAft>
                <a:spcPts val="0"/>
              </a:spcAft>
              <a:buClr>
                <a:schemeClr val="dk1"/>
              </a:buClr>
              <a:buSzPts val="1100"/>
              <a:buFont typeface="Arial"/>
              <a:buNone/>
            </a:pPr>
            <a:r>
              <a:t/>
            </a:r>
            <a:endParaRPr sz="2000">
              <a:solidFill>
                <a:schemeClr val="dk1"/>
              </a:solidFill>
            </a:endParaRPr>
          </a:p>
          <a:p>
            <a:pPr indent="-342900" lvl="0" marL="457200" rtl="0" algn="l">
              <a:spcBef>
                <a:spcPts val="400"/>
              </a:spcBef>
              <a:spcAft>
                <a:spcPts val="0"/>
              </a:spcAft>
              <a:buClr>
                <a:schemeClr val="dk1"/>
              </a:buClr>
              <a:buSzPts val="1800"/>
              <a:buChar char="●"/>
            </a:pPr>
            <a:r>
              <a:rPr lang="en-IN" sz="2000">
                <a:solidFill>
                  <a:schemeClr val="dk1"/>
                </a:solidFill>
              </a:rPr>
              <a:t>Reason to take tensor flow is our dataset is completely a image dataset as in which length and height are given at most important</a:t>
            </a:r>
            <a:endParaRPr sz="2000">
              <a:solidFill>
                <a:schemeClr val="dk1"/>
              </a:solidFill>
            </a:endParaRPr>
          </a:p>
          <a:p>
            <a:pPr indent="0" lvl="0" marL="457200" rtl="0" algn="l">
              <a:spcBef>
                <a:spcPts val="400"/>
              </a:spcBef>
              <a:spcAft>
                <a:spcPts val="0"/>
              </a:spcAft>
              <a:buClr>
                <a:schemeClr val="dk1"/>
              </a:buClr>
              <a:buSzPts val="1100"/>
              <a:buFont typeface="Arial"/>
              <a:buNone/>
            </a:pPr>
            <a:r>
              <a:t/>
            </a:r>
            <a:endParaRPr sz="2000">
              <a:solidFill>
                <a:schemeClr val="dk1"/>
              </a:solidFill>
            </a:endParaRPr>
          </a:p>
          <a:p>
            <a:pPr indent="-342900" lvl="0" marL="457200" rtl="0" algn="l">
              <a:spcBef>
                <a:spcPts val="400"/>
              </a:spcBef>
              <a:spcAft>
                <a:spcPts val="0"/>
              </a:spcAft>
              <a:buClr>
                <a:schemeClr val="dk1"/>
              </a:buClr>
              <a:buSzPts val="1800"/>
              <a:buChar char="●"/>
            </a:pPr>
            <a:r>
              <a:rPr lang="en-IN" sz="2000">
                <a:solidFill>
                  <a:schemeClr val="dk1"/>
                </a:solidFill>
              </a:rPr>
              <a:t>Tensorflow is the one which by default takes the length and height so we have build the model using tensorflow</a:t>
            </a:r>
            <a:endParaRPr sz="2000">
              <a:solidFill>
                <a:schemeClr val="dk1"/>
              </a:solidFill>
            </a:endParaRPr>
          </a:p>
          <a:p>
            <a:pPr indent="0" lvl="0" marL="457200" rtl="0" algn="l">
              <a:spcBef>
                <a:spcPts val="400"/>
              </a:spcBef>
              <a:spcAft>
                <a:spcPts val="0"/>
              </a:spcAft>
              <a:buClr>
                <a:schemeClr val="dk1"/>
              </a:buClr>
              <a:buSzPts val="1100"/>
              <a:buFont typeface="Arial"/>
              <a:buNone/>
            </a:pPr>
            <a:r>
              <a:t/>
            </a:r>
            <a:endParaRPr sz="2000">
              <a:solidFill>
                <a:schemeClr val="dk1"/>
              </a:solidFill>
            </a:endParaRPr>
          </a:p>
          <a:p>
            <a:pPr indent="-342900" lvl="0" marL="457200" rtl="0" algn="l">
              <a:spcBef>
                <a:spcPts val="400"/>
              </a:spcBef>
              <a:spcAft>
                <a:spcPts val="0"/>
              </a:spcAft>
              <a:buClr>
                <a:schemeClr val="dk1"/>
              </a:buClr>
              <a:buSzPts val="1800"/>
              <a:buChar char="●"/>
            </a:pPr>
            <a:r>
              <a:rPr lang="en-IN" sz="2000">
                <a:solidFill>
                  <a:schemeClr val="dk1"/>
                </a:solidFill>
              </a:rPr>
              <a:t>The default size of the model is 224X224</a:t>
            </a:r>
            <a:endParaRPr sz="20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457200" y="92074"/>
            <a:ext cx="8229600" cy="15081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IN" sz="2400">
                <a:solidFill>
                  <a:srgbClr val="FF0000"/>
                </a:solidFill>
              </a:rPr>
              <a:t>Resnet 50 classifier</a:t>
            </a:r>
            <a:endParaRPr b="1" sz="2400">
              <a:solidFill>
                <a:srgbClr val="FF0000"/>
              </a:solidFill>
            </a:endParaRPr>
          </a:p>
        </p:txBody>
      </p:sp>
      <p:sp>
        <p:nvSpPr>
          <p:cNvPr id="236" name="Google Shape;236;p36"/>
          <p:cNvSpPr txBox="1"/>
          <p:nvPr/>
        </p:nvSpPr>
        <p:spPr>
          <a:xfrm>
            <a:off x="988725" y="1367400"/>
            <a:ext cx="7354500" cy="4576500"/>
          </a:xfrm>
          <a:prstGeom prst="rect">
            <a:avLst/>
          </a:prstGeom>
          <a:noFill/>
          <a:ln>
            <a:noFill/>
          </a:ln>
        </p:spPr>
        <p:txBody>
          <a:bodyPr anchorCtr="0" anchor="t" bIns="91425" lIns="91425" spcFirstLastPara="1" rIns="91425" wrap="square" tIns="91425">
            <a:spAutoFit/>
          </a:bodyPr>
          <a:lstStyle/>
          <a:p>
            <a:pPr indent="-342900" lvl="0" marL="457200" rtl="0" algn="l">
              <a:spcBef>
                <a:spcPts val="400"/>
              </a:spcBef>
              <a:spcAft>
                <a:spcPts val="0"/>
              </a:spcAft>
              <a:buClr>
                <a:schemeClr val="dk1"/>
              </a:buClr>
              <a:buSzPts val="1800"/>
              <a:buChar char="●"/>
            </a:pPr>
            <a:r>
              <a:rPr lang="en-IN" sz="2000">
                <a:solidFill>
                  <a:schemeClr val="dk1"/>
                </a:solidFill>
              </a:rPr>
              <a:t>This model is implemented using  the keras model.</a:t>
            </a:r>
            <a:endParaRPr sz="2000">
              <a:solidFill>
                <a:schemeClr val="dk1"/>
              </a:solidFill>
            </a:endParaRPr>
          </a:p>
          <a:p>
            <a:pPr indent="0" lvl="0" marL="0" rtl="0" algn="l">
              <a:spcBef>
                <a:spcPts val="400"/>
              </a:spcBef>
              <a:spcAft>
                <a:spcPts val="0"/>
              </a:spcAft>
              <a:buNone/>
            </a:pPr>
            <a:r>
              <a:t/>
            </a:r>
            <a:endParaRPr sz="2000">
              <a:solidFill>
                <a:schemeClr val="dk1"/>
              </a:solidFill>
            </a:endParaRPr>
          </a:p>
          <a:p>
            <a:pPr indent="-355600" lvl="0" marL="457200" rtl="0" algn="l">
              <a:spcBef>
                <a:spcPts val="400"/>
              </a:spcBef>
              <a:spcAft>
                <a:spcPts val="0"/>
              </a:spcAft>
              <a:buClr>
                <a:schemeClr val="dk1"/>
              </a:buClr>
              <a:buSzPts val="2000"/>
              <a:buChar char="●"/>
            </a:pPr>
            <a:r>
              <a:rPr lang="en-IN" sz="2000">
                <a:solidFill>
                  <a:schemeClr val="dk1"/>
                </a:solidFill>
              </a:rPr>
              <a:t>This contains the identity block and </a:t>
            </a:r>
            <a:r>
              <a:rPr lang="en-IN" sz="2000">
                <a:solidFill>
                  <a:schemeClr val="dk1"/>
                </a:solidFill>
              </a:rPr>
              <a:t>convolution</a:t>
            </a:r>
            <a:r>
              <a:rPr lang="en-IN" sz="2000">
                <a:solidFill>
                  <a:schemeClr val="dk1"/>
                </a:solidFill>
              </a:rPr>
              <a:t> block</a:t>
            </a:r>
            <a:endParaRPr sz="2000">
              <a:solidFill>
                <a:schemeClr val="dk1"/>
              </a:solidFill>
            </a:endParaRPr>
          </a:p>
          <a:p>
            <a:pPr indent="0" lvl="0" marL="457200" rtl="0" algn="l">
              <a:spcBef>
                <a:spcPts val="400"/>
              </a:spcBef>
              <a:spcAft>
                <a:spcPts val="0"/>
              </a:spcAft>
              <a:buNone/>
            </a:pPr>
            <a:r>
              <a:t/>
            </a:r>
            <a:endParaRPr sz="2000">
              <a:solidFill>
                <a:schemeClr val="dk1"/>
              </a:solidFill>
            </a:endParaRPr>
          </a:p>
          <a:p>
            <a:pPr indent="-355600" lvl="0" marL="457200" rtl="0" algn="l">
              <a:spcBef>
                <a:spcPts val="400"/>
              </a:spcBef>
              <a:spcAft>
                <a:spcPts val="0"/>
              </a:spcAft>
              <a:buClr>
                <a:schemeClr val="dk1"/>
              </a:buClr>
              <a:buSzPts val="2000"/>
              <a:buChar char="●"/>
            </a:pPr>
            <a:r>
              <a:rPr lang="en-IN" sz="2000">
                <a:solidFill>
                  <a:schemeClr val="dk1"/>
                </a:solidFill>
              </a:rPr>
              <a:t>The identity block is used </a:t>
            </a:r>
            <a:r>
              <a:rPr lang="en-IN" sz="2000">
                <a:solidFill>
                  <a:schemeClr val="dk1"/>
                </a:solidFill>
              </a:rPr>
              <a:t>when</a:t>
            </a:r>
            <a:r>
              <a:rPr lang="en-IN" sz="2000">
                <a:solidFill>
                  <a:schemeClr val="dk1"/>
                </a:solidFill>
              </a:rPr>
              <a:t> there is no change in the input and output </a:t>
            </a:r>
            <a:r>
              <a:rPr lang="en-IN" sz="2000">
                <a:solidFill>
                  <a:schemeClr val="dk1"/>
                </a:solidFill>
              </a:rPr>
              <a:t>dimensions</a:t>
            </a:r>
            <a:r>
              <a:rPr lang="en-IN" sz="2000">
                <a:solidFill>
                  <a:schemeClr val="dk1"/>
                </a:solidFill>
              </a:rPr>
              <a:t> of the images.</a:t>
            </a:r>
            <a:endParaRPr sz="2000">
              <a:solidFill>
                <a:schemeClr val="dk1"/>
              </a:solidFill>
            </a:endParaRPr>
          </a:p>
          <a:p>
            <a:pPr indent="0" lvl="0" marL="457200" rtl="0" algn="l">
              <a:spcBef>
                <a:spcPts val="400"/>
              </a:spcBef>
              <a:spcAft>
                <a:spcPts val="0"/>
              </a:spcAft>
              <a:buNone/>
            </a:pPr>
            <a:r>
              <a:t/>
            </a:r>
            <a:endParaRPr sz="2000">
              <a:solidFill>
                <a:schemeClr val="dk1"/>
              </a:solidFill>
            </a:endParaRPr>
          </a:p>
          <a:p>
            <a:pPr indent="-355600" lvl="0" marL="457200" rtl="0" algn="l">
              <a:spcBef>
                <a:spcPts val="400"/>
              </a:spcBef>
              <a:spcAft>
                <a:spcPts val="0"/>
              </a:spcAft>
              <a:buClr>
                <a:schemeClr val="dk1"/>
              </a:buClr>
              <a:buSzPts val="2000"/>
              <a:buChar char="●"/>
            </a:pPr>
            <a:r>
              <a:rPr lang="en-IN" sz="2000">
                <a:solidFill>
                  <a:srgbClr val="202124"/>
                </a:solidFill>
                <a:highlight>
                  <a:srgbClr val="FFFFFF"/>
                </a:highlight>
              </a:rPr>
              <a:t>A conv block co</a:t>
            </a:r>
            <a:r>
              <a:rPr lang="en-IN" sz="2000">
                <a:solidFill>
                  <a:srgbClr val="202124"/>
                </a:solidFill>
                <a:highlight>
                  <a:srgbClr val="FFFFFF"/>
                </a:highlight>
              </a:rPr>
              <a:t>nsists of a convolution layer with relu activation function </a:t>
            </a:r>
            <a:r>
              <a:rPr lang="en-IN" sz="2000">
                <a:solidFill>
                  <a:srgbClr val="202124"/>
                </a:solidFill>
                <a:highlight>
                  <a:srgbClr val="FFFFFF"/>
                </a:highlight>
                <a:latin typeface="Times New Roman"/>
                <a:ea typeface="Times New Roman"/>
                <a:cs typeface="Times New Roman"/>
                <a:sym typeface="Times New Roman"/>
              </a:rPr>
              <a:t>.It </a:t>
            </a:r>
            <a:r>
              <a:rPr lang="en-IN" sz="2000">
                <a:solidFill>
                  <a:srgbClr val="202124"/>
                </a:solidFill>
                <a:highlight>
                  <a:srgbClr val="FFFFFF"/>
                </a:highlight>
              </a:rPr>
              <a:t>separately compresses both input features before combining them to compute predicted class labels</a:t>
            </a:r>
            <a:endParaRPr sz="3600">
              <a:solidFill>
                <a:schemeClr val="dk1"/>
              </a:solidFill>
              <a:latin typeface="Times New Roman"/>
              <a:ea typeface="Times New Roman"/>
              <a:cs typeface="Times New Roman"/>
              <a:sym typeface="Times New Roman"/>
            </a:endParaRPr>
          </a:p>
          <a:p>
            <a:pPr indent="0" lvl="0" marL="457200" rtl="0" algn="l">
              <a:spcBef>
                <a:spcPts val="400"/>
              </a:spcBef>
              <a:spcAft>
                <a:spcPts val="0"/>
              </a:spcAft>
              <a:buClr>
                <a:schemeClr val="dk1"/>
              </a:buClr>
              <a:buSzPts val="1100"/>
              <a:buFont typeface="Arial"/>
              <a:buNone/>
            </a:pPr>
            <a:r>
              <a:t/>
            </a:r>
            <a:endParaRPr sz="28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37"/>
          <p:cNvPicPr preferRelativeResize="0"/>
          <p:nvPr/>
        </p:nvPicPr>
        <p:blipFill>
          <a:blip r:embed="rId3">
            <a:alphaModFix/>
          </a:blip>
          <a:stretch>
            <a:fillRect/>
          </a:stretch>
        </p:blipFill>
        <p:spPr>
          <a:xfrm>
            <a:off x="1137200" y="1376375"/>
            <a:ext cx="6993274" cy="2156525"/>
          </a:xfrm>
          <a:prstGeom prst="rect">
            <a:avLst/>
          </a:prstGeom>
          <a:noFill/>
          <a:ln>
            <a:noFill/>
          </a:ln>
        </p:spPr>
      </p:pic>
      <p:pic>
        <p:nvPicPr>
          <p:cNvPr id="242" name="Google Shape;242;p37"/>
          <p:cNvPicPr preferRelativeResize="0"/>
          <p:nvPr/>
        </p:nvPicPr>
        <p:blipFill>
          <a:blip r:embed="rId4">
            <a:alphaModFix/>
          </a:blip>
          <a:stretch>
            <a:fillRect/>
          </a:stretch>
        </p:blipFill>
        <p:spPr>
          <a:xfrm>
            <a:off x="1053338" y="3926375"/>
            <a:ext cx="7161000" cy="1891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nvSpPr>
        <p:spPr>
          <a:xfrm>
            <a:off x="580650" y="205000"/>
            <a:ext cx="7982700" cy="76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IN" sz="2400">
                <a:solidFill>
                  <a:srgbClr val="FF0000"/>
                </a:solidFill>
                <a:latin typeface="Times New Roman"/>
                <a:ea typeface="Times New Roman"/>
                <a:cs typeface="Times New Roman"/>
                <a:sym typeface="Times New Roman"/>
              </a:rPr>
              <a:t>                                    VGG 16  Classifier</a:t>
            </a:r>
            <a:endParaRPr b="1" sz="2400">
              <a:solidFill>
                <a:srgbClr val="FF0000"/>
              </a:solidFill>
            </a:endParaRPr>
          </a:p>
          <a:p>
            <a:pPr indent="0" lvl="0" marL="0" rtl="0" algn="l">
              <a:lnSpc>
                <a:spcPct val="115000"/>
              </a:lnSpc>
              <a:spcBef>
                <a:spcPts val="1200"/>
              </a:spcBef>
              <a:spcAft>
                <a:spcPts val="0"/>
              </a:spcAft>
              <a:buNone/>
            </a:pPr>
            <a:r>
              <a:t/>
            </a:r>
            <a:endParaRPr sz="2000">
              <a:solidFill>
                <a:srgbClr val="FF0000"/>
              </a:solidFill>
              <a:latin typeface="Times New Roman"/>
              <a:ea typeface="Times New Roman"/>
              <a:cs typeface="Times New Roman"/>
              <a:sym typeface="Times New Roman"/>
            </a:endParaRPr>
          </a:p>
          <a:p>
            <a:pPr indent="0" lvl="0" marL="0" rtl="0" algn="just">
              <a:lnSpc>
                <a:spcPct val="90000"/>
              </a:lnSpc>
              <a:spcBef>
                <a:spcPts val="1200"/>
              </a:spcBef>
              <a:spcAft>
                <a:spcPts val="0"/>
              </a:spcAft>
              <a:buClr>
                <a:schemeClr val="dk1"/>
              </a:buClr>
              <a:buSzPts val="1100"/>
              <a:buFont typeface="Arial"/>
              <a:buNone/>
            </a:pPr>
            <a:r>
              <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48" name="Google Shape;248;p38"/>
          <p:cNvSpPr txBox="1"/>
          <p:nvPr/>
        </p:nvSpPr>
        <p:spPr>
          <a:xfrm>
            <a:off x="531150" y="1661900"/>
            <a:ext cx="8155800" cy="4480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IN" sz="2000">
                <a:solidFill>
                  <a:schemeClr val="dk1"/>
                </a:solidFill>
                <a:highlight>
                  <a:srgbClr val="FFFFFF"/>
                </a:highlight>
              </a:rPr>
              <a:t>VGG16 is a convolutional neural network and It Only has Conv and pooling layers in it and Number 16 refers that it has a total of 16 layers that has some weights.</a:t>
            </a:r>
            <a:endParaRPr sz="2000">
              <a:solidFill>
                <a:schemeClr val="dk1"/>
              </a:solidFill>
              <a:highlight>
                <a:srgbClr val="FFFFFF"/>
              </a:highlight>
            </a:endParaRPr>
          </a:p>
          <a:p>
            <a:pPr indent="0" lvl="0" marL="457200" rtl="0" algn="l">
              <a:spcBef>
                <a:spcPts val="0"/>
              </a:spcBef>
              <a:spcAft>
                <a:spcPts val="0"/>
              </a:spcAft>
              <a:buNone/>
            </a:pPr>
            <a:r>
              <a:t/>
            </a:r>
            <a:endParaRPr sz="2000">
              <a:solidFill>
                <a:srgbClr val="222222"/>
              </a:solidFill>
              <a:highlight>
                <a:srgbClr val="FFFFFF"/>
              </a:highlight>
            </a:endParaRPr>
          </a:p>
          <a:p>
            <a:pPr indent="-355600" lvl="0" marL="457200" rtl="0" algn="l">
              <a:spcBef>
                <a:spcPts val="0"/>
              </a:spcBef>
              <a:spcAft>
                <a:spcPts val="0"/>
              </a:spcAft>
              <a:buClr>
                <a:srgbClr val="222222"/>
              </a:buClr>
              <a:buSzPts val="2000"/>
              <a:buChar char="●"/>
            </a:pPr>
            <a:r>
              <a:rPr lang="en-IN" sz="2000">
                <a:solidFill>
                  <a:srgbClr val="222222"/>
                </a:solidFill>
                <a:highlight>
                  <a:srgbClr val="FFFFFF"/>
                </a:highlight>
              </a:rPr>
              <a:t> </a:t>
            </a:r>
            <a:r>
              <a:rPr lang="en-IN" sz="2000">
                <a:solidFill>
                  <a:srgbClr val="292929"/>
                </a:solidFill>
                <a:highlight>
                  <a:srgbClr val="FFFFFF"/>
                </a:highlight>
              </a:rPr>
              <a:t>The Kernel size is 3x3 and the pool size is 2x2 for all the layers it always use a 3 x 3 Kernel for convolution and 2x2 is the size of the max pool.</a:t>
            </a:r>
            <a:endParaRPr sz="2000">
              <a:solidFill>
                <a:srgbClr val="292929"/>
              </a:solidFill>
              <a:highlight>
                <a:srgbClr val="FFFFFF"/>
              </a:highlight>
            </a:endParaRPr>
          </a:p>
          <a:p>
            <a:pPr indent="0" lvl="0" marL="457200" rtl="0" algn="l">
              <a:spcBef>
                <a:spcPts val="0"/>
              </a:spcBef>
              <a:spcAft>
                <a:spcPts val="0"/>
              </a:spcAft>
              <a:buNone/>
            </a:pPr>
            <a:r>
              <a:t/>
            </a:r>
            <a:endParaRPr sz="2000">
              <a:solidFill>
                <a:srgbClr val="292929"/>
              </a:solidFill>
              <a:highlight>
                <a:srgbClr val="FFFFFF"/>
              </a:highlight>
            </a:endParaRPr>
          </a:p>
          <a:p>
            <a:pPr indent="-355600" lvl="0" marL="457200" rtl="0" algn="l">
              <a:lnSpc>
                <a:spcPct val="218181"/>
              </a:lnSpc>
              <a:spcBef>
                <a:spcPts val="1700"/>
              </a:spcBef>
              <a:spcAft>
                <a:spcPts val="0"/>
              </a:spcAft>
              <a:buClr>
                <a:srgbClr val="292929"/>
              </a:buClr>
              <a:buSzPts val="2000"/>
              <a:buChar char="●"/>
            </a:pPr>
            <a:r>
              <a:rPr lang="en-IN" sz="2000">
                <a:solidFill>
                  <a:srgbClr val="292929"/>
                </a:solidFill>
                <a:highlight>
                  <a:srgbClr val="FFFFFF"/>
                </a:highlight>
              </a:rPr>
              <a:t>It has an accuracy of 92.7%.and Trained on ImageNet data</a:t>
            </a:r>
            <a:endParaRPr sz="2000">
              <a:solidFill>
                <a:srgbClr val="292929"/>
              </a:solidFill>
              <a:highlight>
                <a:srgbClr val="FFFFFF"/>
              </a:highlight>
            </a:endParaRPr>
          </a:p>
          <a:p>
            <a:pPr indent="-355600" lvl="0" marL="457200" rtl="0" algn="l">
              <a:lnSpc>
                <a:spcPct val="218181"/>
              </a:lnSpc>
              <a:spcBef>
                <a:spcPts val="0"/>
              </a:spcBef>
              <a:spcAft>
                <a:spcPts val="0"/>
              </a:spcAft>
              <a:buClr>
                <a:srgbClr val="292929"/>
              </a:buClr>
              <a:buSzPts val="2000"/>
              <a:buChar char="●"/>
            </a:pPr>
            <a:r>
              <a:rPr lang="en-IN" sz="2000">
                <a:solidFill>
                  <a:srgbClr val="191000"/>
                </a:solidFill>
                <a:highlight>
                  <a:srgbClr val="FFFFFF"/>
                </a:highlight>
              </a:rPr>
              <a:t>The network architecture weights themselves are quite large</a:t>
            </a:r>
            <a:endParaRPr sz="2000">
              <a:solidFill>
                <a:srgbClr val="292929"/>
              </a:solidFill>
              <a:highlight>
                <a:srgbClr val="FFFFFF"/>
              </a:highlight>
            </a:endParaRPr>
          </a:p>
          <a:p>
            <a:pPr indent="0" lvl="0" marL="0" rtl="0" algn="l">
              <a:spcBef>
                <a:spcPts val="0"/>
              </a:spcBef>
              <a:spcAft>
                <a:spcPts val="0"/>
              </a:spcAft>
              <a:buNone/>
            </a:pPr>
            <a:r>
              <a:t/>
            </a:r>
            <a:endParaRPr sz="2300">
              <a:solidFill>
                <a:schemeClr val="dk1"/>
              </a:solidFill>
              <a:latin typeface="Times New Roman"/>
              <a:ea typeface="Times New Roman"/>
              <a:cs typeface="Times New Roman"/>
              <a:sym typeface="Times New Roman"/>
            </a:endParaRPr>
          </a:p>
          <a:p>
            <a:pPr indent="0" lvl="0" marL="228600" rtl="0" algn="just">
              <a:lnSpc>
                <a:spcPct val="150000"/>
              </a:lnSpc>
              <a:spcBef>
                <a:spcPts val="120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nvSpPr>
        <p:spPr>
          <a:xfrm>
            <a:off x="580650" y="205000"/>
            <a:ext cx="7982700" cy="76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IN" sz="2400">
                <a:solidFill>
                  <a:srgbClr val="FF0000"/>
                </a:solidFill>
                <a:latin typeface="Times New Roman"/>
                <a:ea typeface="Times New Roman"/>
                <a:cs typeface="Times New Roman"/>
                <a:sym typeface="Times New Roman"/>
              </a:rPr>
              <a:t>                                    VGG 16 </a:t>
            </a:r>
            <a:endParaRPr b="1" sz="2400">
              <a:solidFill>
                <a:srgbClr val="FF0000"/>
              </a:solidFill>
            </a:endParaRPr>
          </a:p>
          <a:p>
            <a:pPr indent="0" lvl="0" marL="0" rtl="0" algn="l">
              <a:lnSpc>
                <a:spcPct val="115000"/>
              </a:lnSpc>
              <a:spcBef>
                <a:spcPts val="1200"/>
              </a:spcBef>
              <a:spcAft>
                <a:spcPts val="0"/>
              </a:spcAft>
              <a:buNone/>
            </a:pPr>
            <a:r>
              <a:t/>
            </a:r>
            <a:endParaRPr sz="2000">
              <a:solidFill>
                <a:srgbClr val="FF0000"/>
              </a:solidFill>
              <a:latin typeface="Times New Roman"/>
              <a:ea typeface="Times New Roman"/>
              <a:cs typeface="Times New Roman"/>
              <a:sym typeface="Times New Roman"/>
            </a:endParaRPr>
          </a:p>
          <a:p>
            <a:pPr indent="0" lvl="0" marL="0" rtl="0" algn="just">
              <a:lnSpc>
                <a:spcPct val="90000"/>
              </a:lnSpc>
              <a:spcBef>
                <a:spcPts val="1200"/>
              </a:spcBef>
              <a:spcAft>
                <a:spcPts val="0"/>
              </a:spcAft>
              <a:buClr>
                <a:schemeClr val="dk1"/>
              </a:buClr>
              <a:buSzPts val="1100"/>
              <a:buFont typeface="Arial"/>
              <a:buNone/>
            </a:pPr>
            <a:r>
              <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54" name="Google Shape;254;p39"/>
          <p:cNvSpPr txBox="1"/>
          <p:nvPr/>
        </p:nvSpPr>
        <p:spPr>
          <a:xfrm>
            <a:off x="531150" y="1661900"/>
            <a:ext cx="8155800" cy="4480800"/>
          </a:xfrm>
          <a:prstGeom prst="rect">
            <a:avLst/>
          </a:prstGeom>
          <a:noFill/>
          <a:ln>
            <a:noFill/>
          </a:ln>
        </p:spPr>
        <p:txBody>
          <a:bodyPr anchorCtr="0" anchor="t" bIns="91425" lIns="91425" spcFirstLastPara="1" rIns="91425" wrap="square" tIns="91425">
            <a:noAutofit/>
          </a:bodyPr>
          <a:lstStyle/>
          <a:p>
            <a:pPr indent="-361950" lvl="0" marL="457200" rtl="0" algn="just">
              <a:lnSpc>
                <a:spcPct val="95000"/>
              </a:lnSpc>
              <a:spcBef>
                <a:spcPts val="1000"/>
              </a:spcBef>
              <a:spcAft>
                <a:spcPts val="0"/>
              </a:spcAft>
              <a:buClr>
                <a:schemeClr val="dk1"/>
              </a:buClr>
              <a:buSzPts val="2100"/>
              <a:buFont typeface="Times New Roman"/>
              <a:buChar char="●"/>
            </a:pPr>
            <a:r>
              <a:rPr lang="en-IN" sz="2100">
                <a:solidFill>
                  <a:schemeClr val="dk1"/>
                </a:solidFill>
                <a:latin typeface="Times New Roman"/>
                <a:ea typeface="Times New Roman"/>
                <a:cs typeface="Times New Roman"/>
                <a:sym typeface="Times New Roman"/>
              </a:rPr>
              <a:t>The reason for taking vgg 16 is that large scale dataset has been successfully classified by this algorithm and the default properties of imagenet makes the algorithm work effectively even with large scale data</a:t>
            </a:r>
            <a:endParaRPr sz="2100">
              <a:solidFill>
                <a:schemeClr val="dk1"/>
              </a:solidFill>
              <a:latin typeface="Times New Roman"/>
              <a:ea typeface="Times New Roman"/>
              <a:cs typeface="Times New Roman"/>
              <a:sym typeface="Times New Roman"/>
            </a:endParaRPr>
          </a:p>
          <a:p>
            <a:pPr indent="-361950" lvl="0" marL="457200" rtl="0" algn="just">
              <a:lnSpc>
                <a:spcPct val="95000"/>
              </a:lnSpc>
              <a:spcBef>
                <a:spcPts val="0"/>
              </a:spcBef>
              <a:spcAft>
                <a:spcPts val="0"/>
              </a:spcAft>
              <a:buClr>
                <a:schemeClr val="dk1"/>
              </a:buClr>
              <a:buSzPts val="2100"/>
              <a:buFont typeface="Times New Roman"/>
              <a:buChar char="●"/>
            </a:pPr>
            <a:r>
              <a:rPr lang="en-IN" sz="2100">
                <a:solidFill>
                  <a:schemeClr val="dk1"/>
                </a:solidFill>
                <a:latin typeface="Times New Roman"/>
                <a:ea typeface="Times New Roman"/>
                <a:cs typeface="Times New Roman"/>
                <a:sym typeface="Times New Roman"/>
              </a:rPr>
              <a:t>Max Pooling is done in VGG16 .</a:t>
            </a:r>
            <a:endParaRPr sz="2100">
              <a:solidFill>
                <a:schemeClr val="dk1"/>
              </a:solidFill>
              <a:latin typeface="Times New Roman"/>
              <a:ea typeface="Times New Roman"/>
              <a:cs typeface="Times New Roman"/>
              <a:sym typeface="Times New Roman"/>
            </a:endParaRPr>
          </a:p>
          <a:p>
            <a:pPr indent="-361950" lvl="0" marL="457200" rtl="0" algn="just">
              <a:lnSpc>
                <a:spcPct val="95000"/>
              </a:lnSpc>
              <a:spcBef>
                <a:spcPts val="0"/>
              </a:spcBef>
              <a:spcAft>
                <a:spcPts val="0"/>
              </a:spcAft>
              <a:buClr>
                <a:schemeClr val="dk1"/>
              </a:buClr>
              <a:buSzPts val="2100"/>
              <a:buFont typeface="Times New Roman"/>
              <a:buChar char="●"/>
            </a:pPr>
            <a:r>
              <a:rPr lang="en-IN" sz="2100">
                <a:solidFill>
                  <a:schemeClr val="dk1"/>
                </a:solidFill>
                <a:latin typeface="Times New Roman"/>
                <a:ea typeface="Times New Roman"/>
                <a:cs typeface="Times New Roman"/>
                <a:sym typeface="Times New Roman"/>
              </a:rPr>
              <a:t>70-30 Rule</a:t>
            </a:r>
            <a:endParaRPr sz="2100">
              <a:solidFill>
                <a:schemeClr val="dk1"/>
              </a:solidFill>
              <a:latin typeface="Times New Roman"/>
              <a:ea typeface="Times New Roman"/>
              <a:cs typeface="Times New Roman"/>
              <a:sym typeface="Times New Roman"/>
            </a:endParaRPr>
          </a:p>
          <a:p>
            <a:pPr indent="-361950" lvl="0" marL="457200" rtl="0" algn="just">
              <a:lnSpc>
                <a:spcPct val="95000"/>
              </a:lnSpc>
              <a:spcBef>
                <a:spcPts val="0"/>
              </a:spcBef>
              <a:spcAft>
                <a:spcPts val="0"/>
              </a:spcAft>
              <a:buClr>
                <a:schemeClr val="dk1"/>
              </a:buClr>
              <a:buSzPts val="2100"/>
              <a:buFont typeface="Times New Roman"/>
              <a:buChar char="●"/>
            </a:pPr>
            <a:r>
              <a:rPr lang="en-IN" sz="2100">
                <a:solidFill>
                  <a:schemeClr val="dk1"/>
                </a:solidFill>
                <a:latin typeface="Times New Roman"/>
                <a:ea typeface="Times New Roman"/>
                <a:cs typeface="Times New Roman"/>
                <a:sym typeface="Times New Roman"/>
              </a:rPr>
              <a:t>Weights- Imagenet</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3"/>
          <p:cNvSpPr txBox="1"/>
          <p:nvPr>
            <p:ph type="title"/>
          </p:nvPr>
        </p:nvSpPr>
        <p:spPr>
          <a:xfrm>
            <a:off x="1143000" y="233050"/>
            <a:ext cx="6858000" cy="807900"/>
          </a:xfrm>
          <a:prstGeom prst="rect">
            <a:avLst/>
          </a:prstGeom>
        </p:spPr>
        <p:txBody>
          <a:bodyPr anchorCtr="0" anchor="ctr" bIns="45700" lIns="45700" spcFirstLastPara="1" rIns="45700" wrap="square" tIns="45700">
            <a:normAutofit/>
          </a:bodyPr>
          <a:lstStyle/>
          <a:p>
            <a:pPr indent="0" lvl="0" marL="0" rtl="0" algn="ctr">
              <a:spcBef>
                <a:spcPts val="0"/>
              </a:spcBef>
              <a:spcAft>
                <a:spcPts val="0"/>
              </a:spcAft>
              <a:buNone/>
            </a:pPr>
            <a:r>
              <a:rPr lang="en-IN"/>
              <a:t>Introduction</a:t>
            </a:r>
            <a:endParaRPr/>
          </a:p>
        </p:txBody>
      </p:sp>
      <p:sp>
        <p:nvSpPr>
          <p:cNvPr id="93" name="Google Shape;93;p13"/>
          <p:cNvSpPr txBox="1"/>
          <p:nvPr>
            <p:ph idx="1" type="body"/>
          </p:nvPr>
        </p:nvSpPr>
        <p:spPr>
          <a:xfrm>
            <a:off x="914400" y="1660925"/>
            <a:ext cx="7315200" cy="4465500"/>
          </a:xfrm>
          <a:prstGeom prst="rect">
            <a:avLst/>
          </a:prstGeom>
        </p:spPr>
        <p:txBody>
          <a:bodyPr anchorCtr="0" anchor="t" bIns="45700" lIns="45700" spcFirstLastPara="1" rIns="45700" wrap="square" tIns="45700">
            <a:normAutofit fontScale="85000" lnSpcReduction="20000"/>
          </a:bodyPr>
          <a:lstStyle/>
          <a:p>
            <a:pPr indent="-325755" lvl="0" marL="457200" rtl="0" algn="l">
              <a:spcBef>
                <a:spcPts val="400"/>
              </a:spcBef>
              <a:spcAft>
                <a:spcPts val="0"/>
              </a:spcAft>
              <a:buSzPct val="90000"/>
              <a:buAutoNum type="arabicPeriod"/>
            </a:pPr>
            <a:r>
              <a:rPr lang="en-IN"/>
              <a:t>Pneumonia is a deadly </a:t>
            </a:r>
            <a:r>
              <a:rPr lang="en-IN"/>
              <a:t>disease caused due to </a:t>
            </a:r>
            <a:r>
              <a:rPr lang="en-IN">
                <a:solidFill>
                  <a:srgbClr val="FF0000"/>
                </a:solidFill>
              </a:rPr>
              <a:t>bacteria,fungus and virus</a:t>
            </a:r>
            <a:r>
              <a:rPr lang="en-IN"/>
              <a:t>.However,radiologists have to get the accurate information of the patient so that he is ready for medication.</a:t>
            </a:r>
            <a:endParaRPr/>
          </a:p>
          <a:p>
            <a:pPr indent="0" lvl="0" marL="457200" rtl="0" algn="l">
              <a:spcBef>
                <a:spcPts val="400"/>
              </a:spcBef>
              <a:spcAft>
                <a:spcPts val="0"/>
              </a:spcAft>
              <a:buNone/>
            </a:pPr>
            <a:r>
              <a:t/>
            </a:r>
            <a:endParaRPr/>
          </a:p>
          <a:p>
            <a:pPr indent="-325755" lvl="0" marL="457200" rtl="0" algn="l">
              <a:spcBef>
                <a:spcPts val="400"/>
              </a:spcBef>
              <a:spcAft>
                <a:spcPts val="0"/>
              </a:spcAft>
              <a:buSzPct val="90000"/>
              <a:buAutoNum type="arabicPeriod"/>
            </a:pPr>
            <a:r>
              <a:rPr lang="en-IN"/>
              <a:t>This is where our problem statement has come into existence.We have to get the </a:t>
            </a:r>
            <a:r>
              <a:rPr lang="en-IN">
                <a:solidFill>
                  <a:srgbClr val="FF0000"/>
                </a:solidFill>
              </a:rPr>
              <a:t>faster and accurate details</a:t>
            </a:r>
            <a:r>
              <a:rPr lang="en-IN"/>
              <a:t> of the chest x-ray of patient.</a:t>
            </a:r>
            <a:endParaRPr/>
          </a:p>
          <a:p>
            <a:pPr indent="0" lvl="0" marL="457200" rtl="0" algn="l">
              <a:spcBef>
                <a:spcPts val="400"/>
              </a:spcBef>
              <a:spcAft>
                <a:spcPts val="0"/>
              </a:spcAft>
              <a:buNone/>
            </a:pPr>
            <a:r>
              <a:t/>
            </a:r>
            <a:endParaRPr/>
          </a:p>
          <a:p>
            <a:pPr indent="-325755" lvl="0" marL="457200" rtl="0" algn="l">
              <a:spcBef>
                <a:spcPts val="400"/>
              </a:spcBef>
              <a:spcAft>
                <a:spcPts val="0"/>
              </a:spcAft>
              <a:buSzPct val="90000"/>
              <a:buAutoNum type="arabicPeriod"/>
            </a:pPr>
            <a:r>
              <a:rPr lang="en-IN"/>
              <a:t>We found </a:t>
            </a:r>
            <a:r>
              <a:rPr lang="en-IN">
                <a:solidFill>
                  <a:srgbClr val="FF0000"/>
                </a:solidFill>
              </a:rPr>
              <a:t>resnet 50 and vgg 16</a:t>
            </a:r>
            <a:r>
              <a:rPr lang="en-IN"/>
              <a:t> are the two important algorithms of a image classification in deep neural network.</a:t>
            </a:r>
            <a:endParaRPr/>
          </a:p>
          <a:p>
            <a:pPr indent="0" lvl="0" marL="457200" rtl="0" algn="l">
              <a:spcBef>
                <a:spcPts val="400"/>
              </a:spcBef>
              <a:spcAft>
                <a:spcPts val="0"/>
              </a:spcAft>
              <a:buNone/>
            </a:pPr>
            <a:r>
              <a:t/>
            </a:r>
            <a:endParaRPr/>
          </a:p>
          <a:p>
            <a:pPr indent="-325755" lvl="0" marL="457200" rtl="0" algn="l">
              <a:spcBef>
                <a:spcPts val="400"/>
              </a:spcBef>
              <a:spcAft>
                <a:spcPts val="0"/>
              </a:spcAft>
              <a:buSzPct val="78260"/>
              <a:buAutoNum type="arabicPeriod"/>
            </a:pPr>
            <a:r>
              <a:rPr lang="en-IN"/>
              <a:t>By using this </a:t>
            </a:r>
            <a:r>
              <a:rPr lang="en-IN" sz="2300">
                <a:solidFill>
                  <a:schemeClr val="dk1"/>
                </a:solidFill>
                <a:latin typeface="Times New Roman"/>
                <a:ea typeface="Times New Roman"/>
                <a:cs typeface="Times New Roman"/>
                <a:sym typeface="Times New Roman"/>
              </a:rPr>
              <a:t>Convolution neural network models which are mainly to </a:t>
            </a:r>
            <a:r>
              <a:rPr lang="en-IN" sz="2300">
                <a:solidFill>
                  <a:srgbClr val="FF0000"/>
                </a:solidFill>
                <a:latin typeface="Times New Roman"/>
                <a:ea typeface="Times New Roman"/>
                <a:cs typeface="Times New Roman"/>
                <a:sym typeface="Times New Roman"/>
              </a:rPr>
              <a:t>analyse visual imagery</a:t>
            </a:r>
            <a:r>
              <a:rPr lang="en-IN" sz="2300">
                <a:solidFill>
                  <a:schemeClr val="dk1"/>
                </a:solidFill>
                <a:latin typeface="Times New Roman"/>
                <a:ea typeface="Times New Roman"/>
                <a:cs typeface="Times New Roman"/>
                <a:sym typeface="Times New Roman"/>
              </a:rPr>
              <a:t>.</a:t>
            </a:r>
            <a:endParaRPr sz="2300">
              <a:solidFill>
                <a:schemeClr val="dk1"/>
              </a:solidFill>
              <a:latin typeface="Times New Roman"/>
              <a:ea typeface="Times New Roman"/>
              <a:cs typeface="Times New Roman"/>
              <a:sym typeface="Times New Roman"/>
            </a:endParaRPr>
          </a:p>
          <a:p>
            <a:pPr indent="0" lvl="0" marL="457200" rtl="0" algn="l">
              <a:spcBef>
                <a:spcPts val="400"/>
              </a:spcBef>
              <a:spcAft>
                <a:spcPts val="0"/>
              </a:spcAft>
              <a:buNone/>
            </a:pPr>
            <a:r>
              <a:t/>
            </a:r>
            <a:endParaRPr sz="2300">
              <a:solidFill>
                <a:schemeClr val="dk1"/>
              </a:solidFill>
              <a:latin typeface="Times New Roman"/>
              <a:ea typeface="Times New Roman"/>
              <a:cs typeface="Times New Roman"/>
              <a:sym typeface="Times New Roman"/>
            </a:endParaRPr>
          </a:p>
          <a:p>
            <a:pPr indent="-352742" lvl="0" marL="457200" rtl="0" algn="l">
              <a:spcBef>
                <a:spcPts val="400"/>
              </a:spcBef>
              <a:spcAft>
                <a:spcPts val="0"/>
              </a:spcAft>
              <a:buClr>
                <a:schemeClr val="dk1"/>
              </a:buClr>
              <a:buSzPct val="100000"/>
              <a:buFont typeface="Times New Roman"/>
              <a:buAutoNum type="arabicPeriod"/>
            </a:pPr>
            <a:r>
              <a:rPr lang="en-IN" sz="2300">
                <a:solidFill>
                  <a:schemeClr val="dk1"/>
                </a:solidFill>
                <a:latin typeface="Times New Roman"/>
                <a:ea typeface="Times New Roman"/>
                <a:cs typeface="Times New Roman"/>
                <a:sym typeface="Times New Roman"/>
              </a:rPr>
              <a:t>Now we are going to discuss deeply how we have applied our algorithm to train ,validate and test with our dataset to achieve the results.</a:t>
            </a:r>
            <a:endParaRPr/>
          </a:p>
          <a:p>
            <a:pPr indent="0" lvl="0" marL="0" rtl="0" algn="l">
              <a:spcBef>
                <a:spcPts val="40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0"/>
          <p:cNvSpPr txBox="1"/>
          <p:nvPr>
            <p:ph type="title"/>
          </p:nvPr>
        </p:nvSpPr>
        <p:spPr>
          <a:xfrm>
            <a:off x="457200" y="92074"/>
            <a:ext cx="8229600" cy="15081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lang="en-IN" sz="2400">
                <a:solidFill>
                  <a:srgbClr val="FF0000"/>
                </a:solidFill>
              </a:rPr>
              <a:t>Comparison</a:t>
            </a:r>
            <a:endParaRPr sz="2400">
              <a:solidFill>
                <a:srgbClr val="FF0000"/>
              </a:solidFill>
            </a:endParaRPr>
          </a:p>
        </p:txBody>
      </p:sp>
      <p:sp>
        <p:nvSpPr>
          <p:cNvPr id="260" name="Google Shape;260;p40"/>
          <p:cNvSpPr txBox="1"/>
          <p:nvPr/>
        </p:nvSpPr>
        <p:spPr>
          <a:xfrm>
            <a:off x="841475" y="1703975"/>
            <a:ext cx="7354500" cy="4392000"/>
          </a:xfrm>
          <a:prstGeom prst="rect">
            <a:avLst/>
          </a:prstGeom>
          <a:noFill/>
          <a:ln>
            <a:noFill/>
          </a:ln>
        </p:spPr>
        <p:txBody>
          <a:bodyPr anchorCtr="0" anchor="t" bIns="91425" lIns="91425" spcFirstLastPara="1" rIns="91425" wrap="square" tIns="91425">
            <a:spAutoFit/>
          </a:bodyPr>
          <a:lstStyle/>
          <a:p>
            <a:pPr indent="0" lvl="0" marL="0" rtl="0" algn="l">
              <a:spcBef>
                <a:spcPts val="400"/>
              </a:spcBef>
              <a:spcAft>
                <a:spcPts val="0"/>
              </a:spcAft>
              <a:buClr>
                <a:schemeClr val="dk1"/>
              </a:buClr>
              <a:buSzPts val="1100"/>
              <a:buFont typeface="Arial"/>
              <a:buNone/>
            </a:pPr>
            <a:r>
              <a:rPr lang="en-IN" sz="2000" u="sng">
                <a:solidFill>
                  <a:schemeClr val="dk1"/>
                </a:solidFill>
              </a:rPr>
              <a:t>Resnet50:</a:t>
            </a:r>
            <a:endParaRPr sz="2000" u="sng">
              <a:solidFill>
                <a:schemeClr val="dk1"/>
              </a:solidFill>
            </a:endParaRPr>
          </a:p>
          <a:p>
            <a:pPr indent="0" lvl="0" marL="0" rtl="0" algn="l">
              <a:spcBef>
                <a:spcPts val="400"/>
              </a:spcBef>
              <a:spcAft>
                <a:spcPts val="0"/>
              </a:spcAft>
              <a:buClr>
                <a:schemeClr val="dk1"/>
              </a:buClr>
              <a:buSzPts val="1100"/>
              <a:buFont typeface="Arial"/>
              <a:buNone/>
            </a:pPr>
            <a:r>
              <a:t/>
            </a:r>
            <a:endParaRPr sz="2000" u="sng">
              <a:solidFill>
                <a:schemeClr val="dk1"/>
              </a:solidFill>
            </a:endParaRPr>
          </a:p>
          <a:p>
            <a:pPr indent="-355600" lvl="0" marL="457200" rtl="0" algn="l">
              <a:spcBef>
                <a:spcPts val="400"/>
              </a:spcBef>
              <a:spcAft>
                <a:spcPts val="0"/>
              </a:spcAft>
              <a:buClr>
                <a:schemeClr val="dk1"/>
              </a:buClr>
              <a:buSzPts val="2000"/>
              <a:buChar char="»"/>
            </a:pPr>
            <a:r>
              <a:rPr lang="en-IN" sz="2000">
                <a:solidFill>
                  <a:schemeClr val="dk1"/>
                </a:solidFill>
              </a:rPr>
              <a:t>It is a CNN.</a:t>
            </a:r>
            <a:endParaRPr sz="2000">
              <a:solidFill>
                <a:schemeClr val="dk1"/>
              </a:solidFill>
            </a:endParaRPr>
          </a:p>
          <a:p>
            <a:pPr indent="0" lvl="0" marL="457200" rtl="0" algn="l">
              <a:spcBef>
                <a:spcPts val="400"/>
              </a:spcBef>
              <a:spcAft>
                <a:spcPts val="0"/>
              </a:spcAft>
              <a:buClr>
                <a:schemeClr val="dk1"/>
              </a:buClr>
              <a:buSzPts val="1100"/>
              <a:buFont typeface="Arial"/>
              <a:buNone/>
            </a:pPr>
            <a:r>
              <a:t/>
            </a:r>
            <a:endParaRPr sz="2000">
              <a:solidFill>
                <a:schemeClr val="dk1"/>
              </a:solidFill>
            </a:endParaRPr>
          </a:p>
          <a:p>
            <a:pPr indent="-355600" lvl="0" marL="457200" rtl="0" algn="l">
              <a:spcBef>
                <a:spcPts val="400"/>
              </a:spcBef>
              <a:spcAft>
                <a:spcPts val="0"/>
              </a:spcAft>
              <a:buClr>
                <a:schemeClr val="dk1"/>
              </a:buClr>
              <a:buSzPts val="2000"/>
              <a:buChar char="»"/>
            </a:pPr>
            <a:r>
              <a:rPr lang="en-IN" sz="2000">
                <a:solidFill>
                  <a:schemeClr val="dk1"/>
                </a:solidFill>
              </a:rPr>
              <a:t>Computationally light.</a:t>
            </a:r>
            <a:endParaRPr sz="2000">
              <a:solidFill>
                <a:schemeClr val="dk1"/>
              </a:solidFill>
            </a:endParaRPr>
          </a:p>
          <a:p>
            <a:pPr indent="0" lvl="0" marL="457200" rtl="0" algn="l">
              <a:spcBef>
                <a:spcPts val="400"/>
              </a:spcBef>
              <a:spcAft>
                <a:spcPts val="0"/>
              </a:spcAft>
              <a:buClr>
                <a:schemeClr val="dk1"/>
              </a:buClr>
              <a:buSzPts val="1100"/>
              <a:buFont typeface="Arial"/>
              <a:buNone/>
            </a:pPr>
            <a:r>
              <a:t/>
            </a:r>
            <a:endParaRPr sz="2000">
              <a:solidFill>
                <a:schemeClr val="dk1"/>
              </a:solidFill>
            </a:endParaRPr>
          </a:p>
          <a:p>
            <a:pPr indent="-355600" lvl="0" marL="457200" rtl="0" algn="l">
              <a:spcBef>
                <a:spcPts val="400"/>
              </a:spcBef>
              <a:spcAft>
                <a:spcPts val="0"/>
              </a:spcAft>
              <a:buClr>
                <a:schemeClr val="dk1"/>
              </a:buClr>
              <a:buSzPts val="2000"/>
              <a:buChar char="»"/>
            </a:pPr>
            <a:r>
              <a:rPr lang="en-IN" sz="2000">
                <a:solidFill>
                  <a:schemeClr val="dk1"/>
                </a:solidFill>
              </a:rPr>
              <a:t>Residual Blocks are used to flow information between previous block and next block.</a:t>
            </a:r>
            <a:endParaRPr sz="2000">
              <a:solidFill>
                <a:schemeClr val="dk1"/>
              </a:solidFill>
            </a:endParaRPr>
          </a:p>
          <a:p>
            <a:pPr indent="0" lvl="0" marL="457200" rtl="0" algn="l">
              <a:spcBef>
                <a:spcPts val="400"/>
              </a:spcBef>
              <a:spcAft>
                <a:spcPts val="0"/>
              </a:spcAft>
              <a:buClr>
                <a:schemeClr val="dk1"/>
              </a:buClr>
              <a:buSzPts val="1100"/>
              <a:buFont typeface="Arial"/>
              <a:buNone/>
            </a:pPr>
            <a:r>
              <a:t/>
            </a:r>
            <a:endParaRPr sz="2000">
              <a:solidFill>
                <a:schemeClr val="dk1"/>
              </a:solidFill>
            </a:endParaRPr>
          </a:p>
          <a:p>
            <a:pPr indent="-355600" lvl="0" marL="457200" rtl="0" algn="l">
              <a:spcBef>
                <a:spcPts val="400"/>
              </a:spcBef>
              <a:spcAft>
                <a:spcPts val="0"/>
              </a:spcAft>
              <a:buClr>
                <a:schemeClr val="dk1"/>
              </a:buClr>
              <a:buSzPts val="2000"/>
              <a:buChar char="»"/>
            </a:pPr>
            <a:r>
              <a:rPr lang="en-IN" sz="2000">
                <a:solidFill>
                  <a:schemeClr val="dk1"/>
                </a:solidFill>
              </a:rPr>
              <a:t>ResNet is much deeper than VGG.</a:t>
            </a:r>
            <a:endParaRPr sz="2000">
              <a:solidFill>
                <a:schemeClr val="dk1"/>
              </a:solidFill>
            </a:endParaRPr>
          </a:p>
          <a:p>
            <a:pPr indent="0" lvl="0" marL="457200" rtl="0" algn="l">
              <a:spcBef>
                <a:spcPts val="400"/>
              </a:spcBef>
              <a:spcAft>
                <a:spcPts val="0"/>
              </a:spcAft>
              <a:buClr>
                <a:schemeClr val="dk1"/>
              </a:buClr>
              <a:buSzPts val="1100"/>
              <a:buFont typeface="Arial"/>
              <a:buNone/>
            </a:pPr>
            <a:r>
              <a:t/>
            </a:r>
            <a:endParaRPr sz="2000">
              <a:solidFill>
                <a:schemeClr val="dk1"/>
              </a:solidFill>
            </a:endParaRPr>
          </a:p>
          <a:p>
            <a:pPr indent="-355600" lvl="0" marL="457200" rtl="0" algn="l">
              <a:spcBef>
                <a:spcPts val="400"/>
              </a:spcBef>
              <a:spcAft>
                <a:spcPts val="0"/>
              </a:spcAft>
              <a:buClr>
                <a:schemeClr val="dk1"/>
              </a:buClr>
              <a:buSzPts val="2000"/>
              <a:buChar char="»"/>
            </a:pPr>
            <a:r>
              <a:rPr lang="en-IN" sz="2000">
                <a:solidFill>
                  <a:schemeClr val="dk1"/>
                </a:solidFill>
                <a:uFill>
                  <a:noFill/>
                </a:uFill>
                <a:hlinkClick r:id="rId3">
                  <a:extLst>
                    <a:ext uri="{A12FA001-AC4F-418D-AE19-62706E023703}">
                      <ahyp:hlinkClr val="tx"/>
                    </a:ext>
                  </a:extLst>
                </a:hlinkClick>
              </a:rPr>
              <a:t>Deep Residual Learning for Image Recognition</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457200" y="92074"/>
            <a:ext cx="8229600" cy="15081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IN" sz="2400">
                <a:solidFill>
                  <a:srgbClr val="FF0000"/>
                </a:solidFill>
              </a:rPr>
              <a:t>.</a:t>
            </a:r>
            <a:endParaRPr sz="2400">
              <a:solidFill>
                <a:srgbClr val="FF0000"/>
              </a:solidFill>
            </a:endParaRPr>
          </a:p>
        </p:txBody>
      </p:sp>
      <p:sp>
        <p:nvSpPr>
          <p:cNvPr id="266" name="Google Shape;266;p41"/>
          <p:cNvSpPr txBox="1"/>
          <p:nvPr/>
        </p:nvSpPr>
        <p:spPr>
          <a:xfrm>
            <a:off x="988725" y="1619825"/>
            <a:ext cx="7354500" cy="2970300"/>
          </a:xfrm>
          <a:prstGeom prst="rect">
            <a:avLst/>
          </a:prstGeom>
          <a:noFill/>
          <a:ln>
            <a:noFill/>
          </a:ln>
        </p:spPr>
        <p:txBody>
          <a:bodyPr anchorCtr="0" anchor="t" bIns="91425" lIns="91425" spcFirstLastPara="1" rIns="91425" wrap="square" tIns="91425">
            <a:spAutoFit/>
          </a:bodyPr>
          <a:lstStyle/>
          <a:p>
            <a:pPr indent="0" lvl="0" marL="0" rtl="0" algn="l">
              <a:spcBef>
                <a:spcPts val="400"/>
              </a:spcBef>
              <a:spcAft>
                <a:spcPts val="0"/>
              </a:spcAft>
              <a:buNone/>
            </a:pPr>
            <a:r>
              <a:rPr lang="en-IN" sz="2100" u="sng">
                <a:solidFill>
                  <a:schemeClr val="dk1"/>
                </a:solidFill>
              </a:rPr>
              <a:t>VGG:</a:t>
            </a:r>
            <a:endParaRPr sz="2100" u="sng">
              <a:solidFill>
                <a:schemeClr val="dk1"/>
              </a:solidFill>
            </a:endParaRPr>
          </a:p>
          <a:p>
            <a:pPr indent="0" lvl="0" marL="0" rtl="0" algn="l">
              <a:spcBef>
                <a:spcPts val="400"/>
              </a:spcBef>
              <a:spcAft>
                <a:spcPts val="0"/>
              </a:spcAft>
              <a:buNone/>
            </a:pPr>
            <a:r>
              <a:t/>
            </a:r>
            <a:endParaRPr sz="2100" u="sng">
              <a:solidFill>
                <a:schemeClr val="dk1"/>
              </a:solidFill>
            </a:endParaRPr>
          </a:p>
          <a:p>
            <a:pPr indent="-361950" lvl="0" marL="457200" rtl="0" algn="l">
              <a:spcBef>
                <a:spcPts val="400"/>
              </a:spcBef>
              <a:spcAft>
                <a:spcPts val="0"/>
              </a:spcAft>
              <a:buClr>
                <a:schemeClr val="dk1"/>
              </a:buClr>
              <a:buSzPts val="2100"/>
              <a:buChar char="»"/>
            </a:pPr>
            <a:r>
              <a:rPr lang="en-IN" sz="2100">
                <a:solidFill>
                  <a:schemeClr val="dk1"/>
                </a:solidFill>
              </a:rPr>
              <a:t>It is a CNN.</a:t>
            </a:r>
            <a:endParaRPr sz="2100">
              <a:solidFill>
                <a:schemeClr val="dk1"/>
              </a:solidFill>
            </a:endParaRPr>
          </a:p>
          <a:p>
            <a:pPr indent="-361950" lvl="0" marL="457200" rtl="0" algn="l">
              <a:spcBef>
                <a:spcPts val="0"/>
              </a:spcBef>
              <a:spcAft>
                <a:spcPts val="0"/>
              </a:spcAft>
              <a:buClr>
                <a:schemeClr val="dk1"/>
              </a:buClr>
              <a:buSzPts val="2100"/>
              <a:buChar char="»"/>
            </a:pPr>
            <a:r>
              <a:rPr lang="en-IN" sz="2100">
                <a:solidFill>
                  <a:schemeClr val="dk1"/>
                </a:solidFill>
                <a:uFill>
                  <a:noFill/>
                </a:uFill>
                <a:hlinkClick r:id="rId3">
                  <a:extLst>
                    <a:ext uri="{A12FA001-AC4F-418D-AE19-62706E023703}">
                      <ahyp:hlinkClr val="tx"/>
                    </a:ext>
                  </a:extLst>
                </a:hlinkClick>
              </a:rPr>
              <a:t>Very Deep Convolutional Networks for Large Scale Image Recognition</a:t>
            </a:r>
            <a:endParaRPr sz="2100">
              <a:solidFill>
                <a:schemeClr val="dk1"/>
              </a:solidFill>
            </a:endParaRPr>
          </a:p>
          <a:p>
            <a:pPr indent="-361950" lvl="0" marL="508000" rtl="0" algn="l">
              <a:lnSpc>
                <a:spcPct val="115000"/>
              </a:lnSpc>
              <a:spcBef>
                <a:spcPts val="0"/>
              </a:spcBef>
              <a:spcAft>
                <a:spcPts val="0"/>
              </a:spcAft>
              <a:buClr>
                <a:schemeClr val="dk1"/>
              </a:buClr>
              <a:buSzPts val="2100"/>
              <a:buChar char="»"/>
            </a:pPr>
            <a:r>
              <a:rPr lang="en-IN" sz="2100">
                <a:solidFill>
                  <a:schemeClr val="dk1"/>
                </a:solidFill>
              </a:rPr>
              <a:t>It is painfully slow to train.</a:t>
            </a:r>
            <a:endParaRPr sz="2100">
              <a:solidFill>
                <a:schemeClr val="dk1"/>
              </a:solidFill>
            </a:endParaRPr>
          </a:p>
          <a:p>
            <a:pPr indent="-361950" lvl="0" marL="508000" rtl="0" algn="l">
              <a:lnSpc>
                <a:spcPct val="115000"/>
              </a:lnSpc>
              <a:spcBef>
                <a:spcPts val="0"/>
              </a:spcBef>
              <a:spcAft>
                <a:spcPts val="0"/>
              </a:spcAft>
              <a:buClr>
                <a:schemeClr val="dk1"/>
              </a:buClr>
              <a:buSzPts val="2100"/>
              <a:buChar char="»"/>
            </a:pPr>
            <a:r>
              <a:rPr lang="en-IN" sz="2100">
                <a:solidFill>
                  <a:schemeClr val="dk1"/>
                </a:solidFill>
              </a:rPr>
              <a:t>The network architecture weights themselves are quite large (in terms of disk/bandwidth).</a:t>
            </a:r>
            <a:endParaRPr sz="17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42"/>
          <p:cNvPicPr preferRelativeResize="0"/>
          <p:nvPr/>
        </p:nvPicPr>
        <p:blipFill>
          <a:blip r:embed="rId3">
            <a:alphaModFix/>
          </a:blip>
          <a:stretch>
            <a:fillRect/>
          </a:stretch>
        </p:blipFill>
        <p:spPr>
          <a:xfrm>
            <a:off x="4968400" y="2081950"/>
            <a:ext cx="3872975" cy="2872150"/>
          </a:xfrm>
          <a:prstGeom prst="rect">
            <a:avLst/>
          </a:prstGeom>
          <a:noFill/>
          <a:ln>
            <a:noFill/>
          </a:ln>
        </p:spPr>
      </p:pic>
      <p:pic>
        <p:nvPicPr>
          <p:cNvPr id="272" name="Google Shape;272;p42"/>
          <p:cNvPicPr preferRelativeResize="0"/>
          <p:nvPr/>
        </p:nvPicPr>
        <p:blipFill>
          <a:blip r:embed="rId4">
            <a:alphaModFix/>
          </a:blip>
          <a:stretch>
            <a:fillRect/>
          </a:stretch>
        </p:blipFill>
        <p:spPr>
          <a:xfrm>
            <a:off x="1004875" y="1843075"/>
            <a:ext cx="3364525" cy="3171825"/>
          </a:xfrm>
          <a:prstGeom prst="rect">
            <a:avLst/>
          </a:prstGeom>
          <a:noFill/>
          <a:ln>
            <a:noFill/>
          </a:ln>
        </p:spPr>
      </p:pic>
      <p:sp>
        <p:nvSpPr>
          <p:cNvPr id="273" name="Google Shape;273;p42"/>
          <p:cNvSpPr txBox="1"/>
          <p:nvPr>
            <p:ph type="title"/>
          </p:nvPr>
        </p:nvSpPr>
        <p:spPr>
          <a:xfrm>
            <a:off x="457200" y="92074"/>
            <a:ext cx="8229600" cy="15081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lang="en-IN" sz="2400">
                <a:solidFill>
                  <a:srgbClr val="FF0000"/>
                </a:solidFill>
              </a:rPr>
              <a:t>Comparison</a:t>
            </a:r>
            <a:endParaRPr sz="2400">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3"/>
          <p:cNvSpPr txBox="1"/>
          <p:nvPr>
            <p:ph type="title"/>
          </p:nvPr>
        </p:nvSpPr>
        <p:spPr>
          <a:xfrm>
            <a:off x="457200" y="92074"/>
            <a:ext cx="8229600" cy="15081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lang="en-IN">
                <a:solidFill>
                  <a:srgbClr val="FF0000"/>
                </a:solidFill>
              </a:rPr>
              <a:t>Confusion Matrices of Resnet50 and Vgg16</a:t>
            </a:r>
            <a:endParaRPr>
              <a:solidFill>
                <a:srgbClr val="FF0000"/>
              </a:solidFill>
            </a:endParaRPr>
          </a:p>
        </p:txBody>
      </p:sp>
      <p:pic>
        <p:nvPicPr>
          <p:cNvPr id="279" name="Google Shape;279;p43"/>
          <p:cNvPicPr preferRelativeResize="0"/>
          <p:nvPr/>
        </p:nvPicPr>
        <p:blipFill>
          <a:blip r:embed="rId3">
            <a:alphaModFix/>
          </a:blip>
          <a:stretch>
            <a:fillRect/>
          </a:stretch>
        </p:blipFill>
        <p:spPr>
          <a:xfrm>
            <a:off x="656450" y="1600175"/>
            <a:ext cx="3856925" cy="2892694"/>
          </a:xfrm>
          <a:prstGeom prst="rect">
            <a:avLst/>
          </a:prstGeom>
          <a:noFill/>
          <a:ln>
            <a:noFill/>
          </a:ln>
        </p:spPr>
      </p:pic>
      <p:pic>
        <p:nvPicPr>
          <p:cNvPr id="280" name="Google Shape;280;p43"/>
          <p:cNvPicPr preferRelativeResize="0"/>
          <p:nvPr/>
        </p:nvPicPr>
        <p:blipFill>
          <a:blip r:embed="rId4">
            <a:alphaModFix/>
          </a:blip>
          <a:stretch>
            <a:fillRect/>
          </a:stretch>
        </p:blipFill>
        <p:spPr>
          <a:xfrm>
            <a:off x="4736126" y="1601624"/>
            <a:ext cx="3786549" cy="283991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4"/>
          <p:cNvSpPr txBox="1"/>
          <p:nvPr>
            <p:ph type="title"/>
          </p:nvPr>
        </p:nvSpPr>
        <p:spPr>
          <a:xfrm>
            <a:off x="457200" y="92074"/>
            <a:ext cx="8229600" cy="15081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IN"/>
              <a:t>.</a:t>
            </a:r>
            <a:endParaRPr/>
          </a:p>
        </p:txBody>
      </p:sp>
      <p:sp>
        <p:nvSpPr>
          <p:cNvPr id="286" name="Google Shape;286;p44"/>
          <p:cNvSpPr txBox="1"/>
          <p:nvPr/>
        </p:nvSpPr>
        <p:spPr>
          <a:xfrm>
            <a:off x="818050" y="1313475"/>
            <a:ext cx="7354500" cy="2584200"/>
          </a:xfrm>
          <a:prstGeom prst="rect">
            <a:avLst/>
          </a:prstGeom>
          <a:noFill/>
          <a:ln>
            <a:noFill/>
          </a:ln>
        </p:spPr>
        <p:txBody>
          <a:bodyPr anchorCtr="0" anchor="t" bIns="91425" lIns="91425" spcFirstLastPara="1" rIns="91425" wrap="square" tIns="91425">
            <a:spAutoFit/>
          </a:bodyPr>
          <a:lstStyle/>
          <a:p>
            <a:pPr indent="-370114" lvl="0" marL="457200" rtl="0" algn="just">
              <a:lnSpc>
                <a:spcPct val="90000"/>
              </a:lnSpc>
              <a:spcBef>
                <a:spcPts val="1000"/>
              </a:spcBef>
              <a:spcAft>
                <a:spcPts val="0"/>
              </a:spcAft>
              <a:buClr>
                <a:schemeClr val="dk1"/>
              </a:buClr>
              <a:buSzPts val="2229"/>
              <a:buFont typeface="Times New Roman"/>
              <a:buChar char="●"/>
            </a:pPr>
            <a:r>
              <a:rPr b="1" lang="en-IN" sz="2228">
                <a:solidFill>
                  <a:schemeClr val="dk1"/>
                </a:solidFill>
                <a:latin typeface="Times New Roman"/>
                <a:ea typeface="Times New Roman"/>
                <a:cs typeface="Times New Roman"/>
                <a:sym typeface="Times New Roman"/>
              </a:rPr>
              <a:t>Model Evaluation:</a:t>
            </a:r>
            <a:endParaRPr b="1" sz="2228">
              <a:solidFill>
                <a:schemeClr val="dk1"/>
              </a:solidFill>
              <a:latin typeface="Times New Roman"/>
              <a:ea typeface="Times New Roman"/>
              <a:cs typeface="Times New Roman"/>
              <a:sym typeface="Times New Roman"/>
            </a:endParaRPr>
          </a:p>
          <a:p>
            <a:pPr indent="-376917" lvl="1" marL="914400" rtl="0" algn="just">
              <a:lnSpc>
                <a:spcPct val="90000"/>
              </a:lnSpc>
              <a:spcBef>
                <a:spcPts val="0"/>
              </a:spcBef>
              <a:spcAft>
                <a:spcPts val="0"/>
              </a:spcAft>
              <a:buClr>
                <a:schemeClr val="dk1"/>
              </a:buClr>
              <a:buSzPts val="2336"/>
              <a:buFont typeface="Times New Roman"/>
              <a:buChar char="○"/>
            </a:pPr>
            <a:r>
              <a:rPr lang="en-IN" sz="2335">
                <a:solidFill>
                  <a:schemeClr val="dk1"/>
                </a:solidFill>
                <a:latin typeface="Times New Roman"/>
                <a:ea typeface="Times New Roman"/>
                <a:cs typeface="Times New Roman"/>
                <a:sym typeface="Times New Roman"/>
              </a:rPr>
              <a:t>To check the performance of the model, we evaluate the model on unseen data.</a:t>
            </a:r>
            <a:endParaRPr sz="2335">
              <a:solidFill>
                <a:schemeClr val="dk1"/>
              </a:solidFill>
              <a:latin typeface="Times New Roman"/>
              <a:ea typeface="Times New Roman"/>
              <a:cs typeface="Times New Roman"/>
              <a:sym typeface="Times New Roman"/>
            </a:endParaRPr>
          </a:p>
          <a:p>
            <a:pPr indent="0" lvl="0" marL="914400" rtl="0" algn="just">
              <a:lnSpc>
                <a:spcPct val="90000"/>
              </a:lnSpc>
              <a:spcBef>
                <a:spcPts val="1000"/>
              </a:spcBef>
              <a:spcAft>
                <a:spcPts val="0"/>
              </a:spcAft>
              <a:buClr>
                <a:schemeClr val="dk1"/>
              </a:buClr>
              <a:buSzPts val="1100"/>
              <a:buFont typeface="Arial"/>
              <a:buNone/>
            </a:pPr>
            <a:r>
              <a:t/>
            </a:r>
            <a:endParaRPr sz="2335">
              <a:solidFill>
                <a:schemeClr val="dk1"/>
              </a:solidFill>
              <a:latin typeface="Times New Roman"/>
              <a:ea typeface="Times New Roman"/>
              <a:cs typeface="Times New Roman"/>
              <a:sym typeface="Times New Roman"/>
            </a:endParaRPr>
          </a:p>
          <a:p>
            <a:pPr indent="-377371" lvl="1" marL="914400" rtl="0" algn="just">
              <a:lnSpc>
                <a:spcPct val="90000"/>
              </a:lnSpc>
              <a:spcBef>
                <a:spcPts val="1000"/>
              </a:spcBef>
              <a:spcAft>
                <a:spcPts val="0"/>
              </a:spcAft>
              <a:buClr>
                <a:schemeClr val="dk1"/>
              </a:buClr>
              <a:buSzPts val="2343"/>
              <a:buFont typeface="Times New Roman"/>
              <a:buChar char="○"/>
            </a:pPr>
            <a:r>
              <a:rPr lang="en-IN" sz="2342">
                <a:solidFill>
                  <a:schemeClr val="dk1"/>
                </a:solidFill>
                <a:latin typeface="Times New Roman"/>
                <a:ea typeface="Times New Roman"/>
                <a:cs typeface="Times New Roman"/>
                <a:sym typeface="Times New Roman"/>
              </a:rPr>
              <a:t>We have used performance metric accuracy from confusion matrix to predict the output.</a:t>
            </a:r>
            <a:endParaRPr/>
          </a:p>
        </p:txBody>
      </p:sp>
      <p:pic>
        <p:nvPicPr>
          <p:cNvPr id="287" name="Google Shape;287;p44"/>
          <p:cNvPicPr preferRelativeResize="0"/>
          <p:nvPr/>
        </p:nvPicPr>
        <p:blipFill>
          <a:blip r:embed="rId3">
            <a:alphaModFix/>
          </a:blip>
          <a:stretch>
            <a:fillRect/>
          </a:stretch>
        </p:blipFill>
        <p:spPr>
          <a:xfrm>
            <a:off x="1614500" y="3954850"/>
            <a:ext cx="6043600" cy="22731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5"/>
          <p:cNvSpPr txBox="1"/>
          <p:nvPr>
            <p:ph type="title"/>
          </p:nvPr>
        </p:nvSpPr>
        <p:spPr>
          <a:xfrm>
            <a:off x="914400" y="257900"/>
            <a:ext cx="6858000" cy="807900"/>
          </a:xfrm>
          <a:prstGeom prst="rect">
            <a:avLst/>
          </a:prstGeom>
        </p:spPr>
        <p:txBody>
          <a:bodyPr anchorCtr="0" anchor="ctr" bIns="45700" lIns="45700" spcFirstLastPara="1" rIns="45700" wrap="square" tIns="45700">
            <a:normAutofit/>
          </a:bodyPr>
          <a:lstStyle/>
          <a:p>
            <a:pPr indent="0" lvl="0" marL="0" rtl="0" algn="ctr">
              <a:spcBef>
                <a:spcPts val="0"/>
              </a:spcBef>
              <a:spcAft>
                <a:spcPts val="0"/>
              </a:spcAft>
              <a:buNone/>
            </a:pPr>
            <a:r>
              <a:rPr lang="en-IN"/>
              <a:t>Statistics</a:t>
            </a:r>
            <a:endParaRPr/>
          </a:p>
        </p:txBody>
      </p:sp>
      <p:graphicFrame>
        <p:nvGraphicFramePr>
          <p:cNvPr id="293" name="Google Shape;293;p45"/>
          <p:cNvGraphicFramePr/>
          <p:nvPr/>
        </p:nvGraphicFramePr>
        <p:xfrm>
          <a:off x="1152525" y="1312975"/>
          <a:ext cx="3000000" cy="3000000"/>
        </p:xfrm>
        <a:graphic>
          <a:graphicData uri="http://schemas.openxmlformats.org/drawingml/2006/table">
            <a:tbl>
              <a:tblPr>
                <a:noFill/>
                <a:tableStyleId>{EA7B9F28-9764-40CF-A2BC-33B79569CC48}</a:tableStyleId>
              </a:tblPr>
              <a:tblGrid>
                <a:gridCol w="2124075"/>
                <a:gridCol w="2133600"/>
                <a:gridCol w="2124075"/>
              </a:tblGrid>
              <a:tr h="180975">
                <a:tc>
                  <a:txBody>
                    <a:bodyPr/>
                    <a:lstStyle/>
                    <a:p>
                      <a:pPr indent="0" lvl="0" marL="0" rtl="0" algn="l">
                        <a:lnSpc>
                          <a:spcPct val="115000"/>
                        </a:lnSpc>
                        <a:spcBef>
                          <a:spcPts val="1200"/>
                        </a:spcBef>
                        <a:spcAft>
                          <a:spcPts val="0"/>
                        </a:spcAft>
                        <a:buNone/>
                      </a:pPr>
                      <a:r>
                        <a:rPr lang="en-IN"/>
                        <a:t>Chosen Category</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IN"/>
                        <a:t>Resnet50</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IN"/>
                        <a:t>Vgg16</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52425">
                <a:tc>
                  <a:txBody>
                    <a:bodyPr/>
                    <a:lstStyle/>
                    <a:p>
                      <a:pPr indent="0" lvl="0" marL="0" rtl="0" algn="l">
                        <a:lnSpc>
                          <a:spcPct val="115000"/>
                        </a:lnSpc>
                        <a:spcBef>
                          <a:spcPts val="1200"/>
                        </a:spcBef>
                        <a:spcAft>
                          <a:spcPts val="0"/>
                        </a:spcAft>
                        <a:buNone/>
                      </a:pPr>
                      <a:r>
                        <a:rPr lang="en-IN"/>
                        <a:t>Normal images under Train Folder</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IN"/>
                        <a:t>1264</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IN"/>
                        <a:t>1264</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52425">
                <a:tc>
                  <a:txBody>
                    <a:bodyPr/>
                    <a:lstStyle/>
                    <a:p>
                      <a:pPr indent="0" lvl="0" marL="0" rtl="0" algn="l">
                        <a:lnSpc>
                          <a:spcPct val="115000"/>
                        </a:lnSpc>
                        <a:spcBef>
                          <a:spcPts val="1200"/>
                        </a:spcBef>
                        <a:spcAft>
                          <a:spcPts val="0"/>
                        </a:spcAft>
                        <a:buNone/>
                      </a:pPr>
                      <a:r>
                        <a:rPr lang="en-IN"/>
                        <a:t>Pneumonia images under Train Folder</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IN"/>
                        <a:t>1379</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IN"/>
                        <a:t>1379</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52425">
                <a:tc>
                  <a:txBody>
                    <a:bodyPr/>
                    <a:lstStyle/>
                    <a:p>
                      <a:pPr indent="0" lvl="0" marL="0" rtl="0" algn="l">
                        <a:lnSpc>
                          <a:spcPct val="115000"/>
                        </a:lnSpc>
                        <a:spcBef>
                          <a:spcPts val="1200"/>
                        </a:spcBef>
                        <a:spcAft>
                          <a:spcPts val="0"/>
                        </a:spcAft>
                        <a:buNone/>
                      </a:pPr>
                      <a:r>
                        <a:rPr lang="en-IN"/>
                        <a:t>Normal images under Validation Folder</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IN"/>
                        <a:t>86</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IN"/>
                        <a:t>86</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52425">
                <a:tc>
                  <a:txBody>
                    <a:bodyPr/>
                    <a:lstStyle/>
                    <a:p>
                      <a:pPr indent="0" lvl="0" marL="0" rtl="0" algn="l">
                        <a:lnSpc>
                          <a:spcPct val="115000"/>
                        </a:lnSpc>
                        <a:spcBef>
                          <a:spcPts val="1200"/>
                        </a:spcBef>
                        <a:spcAft>
                          <a:spcPts val="0"/>
                        </a:spcAft>
                        <a:buNone/>
                      </a:pPr>
                      <a:r>
                        <a:rPr lang="en-IN"/>
                        <a:t>Pneumonia images under Validation Folder</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IN"/>
                        <a:t>86</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IN"/>
                        <a:t>86</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52425">
                <a:tc>
                  <a:txBody>
                    <a:bodyPr/>
                    <a:lstStyle/>
                    <a:p>
                      <a:pPr indent="0" lvl="0" marL="0" rtl="0" algn="l">
                        <a:lnSpc>
                          <a:spcPct val="115000"/>
                        </a:lnSpc>
                        <a:spcBef>
                          <a:spcPts val="1200"/>
                        </a:spcBef>
                        <a:spcAft>
                          <a:spcPts val="0"/>
                        </a:spcAft>
                        <a:buNone/>
                      </a:pPr>
                      <a:r>
                        <a:rPr lang="en-IN"/>
                        <a:t>Normal images under Test Folder</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IN"/>
                        <a:t>234</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IN"/>
                        <a:t>234</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graphicFrame>
        <p:nvGraphicFramePr>
          <p:cNvPr id="298" name="Google Shape;298;p46"/>
          <p:cNvGraphicFramePr/>
          <p:nvPr/>
        </p:nvGraphicFramePr>
        <p:xfrm>
          <a:off x="1207475" y="1183900"/>
          <a:ext cx="3000000" cy="3000000"/>
        </p:xfrm>
        <a:graphic>
          <a:graphicData uri="http://schemas.openxmlformats.org/drawingml/2006/table">
            <a:tbl>
              <a:tblPr>
                <a:noFill/>
                <a:tableStyleId>{EA7B9F28-9764-40CF-A2BC-33B79569CC48}</a:tableStyleId>
              </a:tblPr>
              <a:tblGrid>
                <a:gridCol w="2124075"/>
                <a:gridCol w="2133600"/>
                <a:gridCol w="2124075"/>
              </a:tblGrid>
              <a:tr h="820175">
                <a:tc>
                  <a:txBody>
                    <a:bodyPr/>
                    <a:lstStyle/>
                    <a:p>
                      <a:pPr indent="0" lvl="0" marL="0" rtl="0" algn="l">
                        <a:lnSpc>
                          <a:spcPct val="115000"/>
                        </a:lnSpc>
                        <a:spcBef>
                          <a:spcPts val="1200"/>
                        </a:spcBef>
                        <a:spcAft>
                          <a:spcPts val="0"/>
                        </a:spcAft>
                        <a:buNone/>
                      </a:pPr>
                      <a:r>
                        <a:rPr lang="en-IN"/>
                        <a:t>Pneumonia images under Validation Folder</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IN"/>
                        <a:t>2807</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IN"/>
                        <a:t>2807</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575625">
                <a:tc>
                  <a:txBody>
                    <a:bodyPr/>
                    <a:lstStyle/>
                    <a:p>
                      <a:pPr indent="0" lvl="0" marL="0" rtl="0" algn="l">
                        <a:lnSpc>
                          <a:spcPct val="115000"/>
                        </a:lnSpc>
                        <a:spcBef>
                          <a:spcPts val="1200"/>
                        </a:spcBef>
                        <a:spcAft>
                          <a:spcPts val="0"/>
                        </a:spcAft>
                        <a:buNone/>
                      </a:pPr>
                      <a:r>
                        <a:rPr lang="en-IN"/>
                        <a:t>No. of epochs</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IN"/>
                        <a:t>60</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IN"/>
                        <a:t>60</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820175">
                <a:tc>
                  <a:txBody>
                    <a:bodyPr/>
                    <a:lstStyle/>
                    <a:p>
                      <a:pPr indent="0" lvl="0" marL="0" rtl="0" algn="l">
                        <a:lnSpc>
                          <a:spcPct val="115000"/>
                        </a:lnSpc>
                        <a:spcBef>
                          <a:spcPts val="1200"/>
                        </a:spcBef>
                        <a:spcAft>
                          <a:spcPts val="0"/>
                        </a:spcAft>
                        <a:buNone/>
                      </a:pPr>
                      <a:r>
                        <a:rPr lang="en-IN"/>
                        <a:t>Average running time for each epoch</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IN"/>
                        <a:t>6 min</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IN"/>
                        <a:t>20 min</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575625">
                <a:tc>
                  <a:txBody>
                    <a:bodyPr/>
                    <a:lstStyle/>
                    <a:p>
                      <a:pPr indent="0" lvl="0" marL="0" rtl="0" algn="l">
                        <a:lnSpc>
                          <a:spcPct val="115000"/>
                        </a:lnSpc>
                        <a:spcBef>
                          <a:spcPts val="1200"/>
                        </a:spcBef>
                        <a:spcAft>
                          <a:spcPts val="0"/>
                        </a:spcAft>
                        <a:buNone/>
                      </a:pPr>
                      <a:r>
                        <a:rPr lang="en-IN"/>
                        <a:t>Least Training loss</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IN"/>
                        <a:t>0.5430</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IN"/>
                        <a:t>0.5224</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575625">
                <a:tc>
                  <a:txBody>
                    <a:bodyPr/>
                    <a:lstStyle/>
                    <a:p>
                      <a:pPr indent="0" lvl="0" marL="0" rtl="0" algn="l">
                        <a:lnSpc>
                          <a:spcPct val="115000"/>
                        </a:lnSpc>
                        <a:spcBef>
                          <a:spcPts val="1200"/>
                        </a:spcBef>
                        <a:spcAft>
                          <a:spcPts val="0"/>
                        </a:spcAft>
                        <a:buNone/>
                      </a:pPr>
                      <a:r>
                        <a:rPr lang="en-IN"/>
                        <a:t>Least Validation loss</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IN"/>
                        <a:t>0.51470</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IN"/>
                        <a:t>0.53350</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575625">
                <a:tc>
                  <a:txBody>
                    <a:bodyPr/>
                    <a:lstStyle/>
                    <a:p>
                      <a:pPr indent="0" lvl="0" marL="0" rtl="0" algn="l">
                        <a:lnSpc>
                          <a:spcPct val="115000"/>
                        </a:lnSpc>
                        <a:spcBef>
                          <a:spcPts val="1200"/>
                        </a:spcBef>
                        <a:spcAft>
                          <a:spcPts val="0"/>
                        </a:spcAft>
                        <a:buNone/>
                      </a:pPr>
                      <a:r>
                        <a:rPr lang="en-IN"/>
                        <a:t>Best Training accuracy</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IN"/>
                        <a:t>0.7791</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IN"/>
                        <a:t>0.7682</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575625">
                <a:tc>
                  <a:txBody>
                    <a:bodyPr/>
                    <a:lstStyle/>
                    <a:p>
                      <a:pPr indent="0" lvl="0" marL="0" rtl="0" algn="l">
                        <a:lnSpc>
                          <a:spcPct val="115000"/>
                        </a:lnSpc>
                        <a:spcBef>
                          <a:spcPts val="1200"/>
                        </a:spcBef>
                        <a:spcAft>
                          <a:spcPts val="0"/>
                        </a:spcAft>
                        <a:buNone/>
                      </a:pPr>
                      <a:r>
                        <a:rPr lang="en-IN"/>
                        <a:t>Best Validation accuracy</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IN"/>
                        <a:t>0.8500</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IN"/>
                        <a:t>0.8731</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575625">
                <a:tc>
                  <a:txBody>
                    <a:bodyPr/>
                    <a:lstStyle/>
                    <a:p>
                      <a:pPr indent="0" lvl="0" marL="0" rtl="0" algn="l">
                        <a:lnSpc>
                          <a:spcPct val="115000"/>
                        </a:lnSpc>
                        <a:spcBef>
                          <a:spcPts val="1200"/>
                        </a:spcBef>
                        <a:spcAft>
                          <a:spcPts val="0"/>
                        </a:spcAft>
                        <a:buNone/>
                      </a:pPr>
                      <a:r>
                        <a:rPr lang="en-IN"/>
                        <a:t>Accuracy Score</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IN"/>
                        <a:t>0.8132193357448207</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IN"/>
                        <a:t>0.7925024662939822</a:t>
                      </a:r>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7"/>
          <p:cNvSpPr txBox="1"/>
          <p:nvPr>
            <p:ph type="title"/>
          </p:nvPr>
        </p:nvSpPr>
        <p:spPr>
          <a:xfrm>
            <a:off x="457200" y="92074"/>
            <a:ext cx="8229600" cy="15081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lang="en-IN" sz="2400">
                <a:solidFill>
                  <a:srgbClr val="FF0000"/>
                </a:solidFill>
              </a:rPr>
              <a:t> Vgg16 accuracy </a:t>
            </a:r>
            <a:r>
              <a:rPr lang="en-IN" sz="2400">
                <a:solidFill>
                  <a:srgbClr val="FF0000"/>
                </a:solidFill>
              </a:rPr>
              <a:t>comparison</a:t>
            </a:r>
            <a:endParaRPr sz="2400">
              <a:solidFill>
                <a:srgbClr val="FF0000"/>
              </a:solidFill>
            </a:endParaRPr>
          </a:p>
        </p:txBody>
      </p:sp>
      <p:pic>
        <p:nvPicPr>
          <p:cNvPr id="304" name="Google Shape;304;p47"/>
          <p:cNvPicPr preferRelativeResize="0"/>
          <p:nvPr/>
        </p:nvPicPr>
        <p:blipFill>
          <a:blip r:embed="rId3">
            <a:alphaModFix/>
          </a:blip>
          <a:stretch>
            <a:fillRect/>
          </a:stretch>
        </p:blipFill>
        <p:spPr>
          <a:xfrm>
            <a:off x="590550" y="2209799"/>
            <a:ext cx="8096250" cy="24384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8"/>
          <p:cNvSpPr txBox="1"/>
          <p:nvPr>
            <p:ph type="title"/>
          </p:nvPr>
        </p:nvSpPr>
        <p:spPr>
          <a:xfrm>
            <a:off x="457200" y="92074"/>
            <a:ext cx="8229600" cy="15081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lang="en-IN" sz="2400">
                <a:solidFill>
                  <a:srgbClr val="FF0000"/>
                </a:solidFill>
              </a:rPr>
              <a:t> Resnet50 accuracy </a:t>
            </a:r>
            <a:r>
              <a:rPr lang="en-IN" sz="2400">
                <a:solidFill>
                  <a:srgbClr val="FF0000"/>
                </a:solidFill>
              </a:rPr>
              <a:t>comparison</a:t>
            </a:r>
            <a:endParaRPr sz="2400">
              <a:solidFill>
                <a:srgbClr val="FF0000"/>
              </a:solidFill>
            </a:endParaRPr>
          </a:p>
        </p:txBody>
      </p:sp>
      <p:pic>
        <p:nvPicPr>
          <p:cNvPr id="310" name="Google Shape;310;p48"/>
          <p:cNvPicPr preferRelativeResize="0"/>
          <p:nvPr/>
        </p:nvPicPr>
        <p:blipFill>
          <a:blip r:embed="rId3">
            <a:alphaModFix/>
          </a:blip>
          <a:stretch>
            <a:fillRect/>
          </a:stretch>
        </p:blipFill>
        <p:spPr>
          <a:xfrm>
            <a:off x="1155125" y="1600174"/>
            <a:ext cx="2381250" cy="4038600"/>
          </a:xfrm>
          <a:prstGeom prst="rect">
            <a:avLst/>
          </a:prstGeom>
          <a:noFill/>
          <a:ln>
            <a:noFill/>
          </a:ln>
        </p:spPr>
      </p:pic>
      <p:pic>
        <p:nvPicPr>
          <p:cNvPr id="311" name="Google Shape;311;p48"/>
          <p:cNvPicPr preferRelativeResize="0"/>
          <p:nvPr/>
        </p:nvPicPr>
        <p:blipFill>
          <a:blip r:embed="rId4">
            <a:alphaModFix/>
          </a:blip>
          <a:stretch>
            <a:fillRect/>
          </a:stretch>
        </p:blipFill>
        <p:spPr>
          <a:xfrm>
            <a:off x="4870575" y="1716749"/>
            <a:ext cx="2638425" cy="41814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9"/>
          <p:cNvSpPr txBox="1"/>
          <p:nvPr>
            <p:ph type="title"/>
          </p:nvPr>
        </p:nvSpPr>
        <p:spPr>
          <a:xfrm>
            <a:off x="1248525" y="211000"/>
            <a:ext cx="6858000" cy="807900"/>
          </a:xfrm>
          <a:prstGeom prst="rect">
            <a:avLst/>
          </a:prstGeom>
        </p:spPr>
        <p:txBody>
          <a:bodyPr anchorCtr="0" anchor="ctr" bIns="45700" lIns="45700" spcFirstLastPara="1" rIns="45700" wrap="square" tIns="45700">
            <a:normAutofit fontScale="90000"/>
          </a:bodyPr>
          <a:lstStyle/>
          <a:p>
            <a:pPr indent="0" lvl="0" marL="0" rtl="0" algn="l">
              <a:spcBef>
                <a:spcPts val="0"/>
              </a:spcBef>
              <a:spcAft>
                <a:spcPts val="0"/>
              </a:spcAft>
              <a:buNone/>
            </a:pPr>
            <a:r>
              <a:rPr lang="en-IN"/>
              <a:t>                               </a:t>
            </a:r>
            <a:endParaRPr/>
          </a:p>
          <a:p>
            <a:pPr indent="0" lvl="0" marL="0" rtl="0" algn="l">
              <a:spcBef>
                <a:spcPts val="0"/>
              </a:spcBef>
              <a:spcAft>
                <a:spcPts val="0"/>
              </a:spcAft>
              <a:buNone/>
            </a:pPr>
            <a:r>
              <a:rPr lang="en-IN" sz="2400">
                <a:solidFill>
                  <a:srgbClr val="FF0000"/>
                </a:solidFill>
              </a:rPr>
              <a:t>                           Result/Inferences</a:t>
            </a:r>
            <a:endParaRPr sz="2400">
              <a:solidFill>
                <a:srgbClr val="FF0000"/>
              </a:solidFill>
            </a:endParaRPr>
          </a:p>
          <a:p>
            <a:pPr indent="0" lvl="0" marL="0" rtl="0" algn="ctr">
              <a:spcBef>
                <a:spcPts val="0"/>
              </a:spcBef>
              <a:spcAft>
                <a:spcPts val="0"/>
              </a:spcAft>
              <a:buNone/>
            </a:pPr>
            <a:r>
              <a:t/>
            </a:r>
            <a:endParaRPr/>
          </a:p>
        </p:txBody>
      </p:sp>
      <p:sp>
        <p:nvSpPr>
          <p:cNvPr id="317" name="Google Shape;317;p49"/>
          <p:cNvSpPr txBox="1"/>
          <p:nvPr>
            <p:ph idx="1" type="body"/>
          </p:nvPr>
        </p:nvSpPr>
        <p:spPr>
          <a:xfrm>
            <a:off x="914400" y="1230925"/>
            <a:ext cx="7315200" cy="4895400"/>
          </a:xfrm>
          <a:prstGeom prst="rect">
            <a:avLst/>
          </a:prstGeom>
        </p:spPr>
        <p:txBody>
          <a:bodyPr anchorCtr="0" anchor="t" bIns="45700" lIns="45700" spcFirstLastPara="1" rIns="45700" wrap="square" tIns="45700">
            <a:normAutofit/>
          </a:bodyPr>
          <a:lstStyle/>
          <a:p>
            <a:pPr indent="0" lvl="0" marL="0" rtl="0" algn="l">
              <a:spcBef>
                <a:spcPts val="400"/>
              </a:spcBef>
              <a:spcAft>
                <a:spcPts val="0"/>
              </a:spcAft>
              <a:buNone/>
            </a:pPr>
            <a:r>
              <a:rPr lang="en-IN" u="sng"/>
              <a:t>Normal  Image:</a:t>
            </a:r>
            <a:endParaRPr u="sng"/>
          </a:p>
          <a:p>
            <a:pPr indent="0" lvl="0" marL="0" rtl="0" algn="l">
              <a:spcBef>
                <a:spcPts val="400"/>
              </a:spcBef>
              <a:spcAft>
                <a:spcPts val="0"/>
              </a:spcAft>
              <a:buNone/>
            </a:pPr>
            <a:r>
              <a:t/>
            </a:r>
            <a:endParaRPr u="sng"/>
          </a:p>
          <a:p>
            <a:pPr indent="0" lvl="0" marL="0" rtl="0" algn="l">
              <a:spcBef>
                <a:spcPts val="400"/>
              </a:spcBef>
              <a:spcAft>
                <a:spcPts val="0"/>
              </a:spcAft>
              <a:buNone/>
            </a:pPr>
            <a:r>
              <a:t/>
            </a:r>
            <a:endParaRPr u="sng"/>
          </a:p>
        </p:txBody>
      </p:sp>
      <p:pic>
        <p:nvPicPr>
          <p:cNvPr id="318" name="Google Shape;318;p49"/>
          <p:cNvPicPr preferRelativeResize="0"/>
          <p:nvPr/>
        </p:nvPicPr>
        <p:blipFill>
          <a:blip r:embed="rId3">
            <a:alphaModFix/>
          </a:blip>
          <a:stretch>
            <a:fillRect/>
          </a:stretch>
        </p:blipFill>
        <p:spPr>
          <a:xfrm>
            <a:off x="1822325" y="1840525"/>
            <a:ext cx="5499350" cy="38568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type="title"/>
          </p:nvPr>
        </p:nvSpPr>
        <p:spPr>
          <a:xfrm>
            <a:off x="309875" y="2891524"/>
            <a:ext cx="8229600" cy="15081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lang="en-IN"/>
              <a:t>Literature Survey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0"/>
          <p:cNvSpPr txBox="1"/>
          <p:nvPr>
            <p:ph idx="1" type="body"/>
          </p:nvPr>
        </p:nvSpPr>
        <p:spPr>
          <a:xfrm>
            <a:off x="914400" y="1230925"/>
            <a:ext cx="7315200" cy="4895400"/>
          </a:xfrm>
          <a:prstGeom prst="rect">
            <a:avLst/>
          </a:prstGeom>
        </p:spPr>
        <p:txBody>
          <a:bodyPr anchorCtr="0" anchor="t" bIns="45700" lIns="45700" spcFirstLastPara="1" rIns="45700" wrap="square" tIns="45700">
            <a:normAutofit/>
          </a:bodyPr>
          <a:lstStyle/>
          <a:p>
            <a:pPr indent="0" lvl="0" marL="0" rtl="0" algn="l">
              <a:spcBef>
                <a:spcPts val="400"/>
              </a:spcBef>
              <a:spcAft>
                <a:spcPts val="0"/>
              </a:spcAft>
              <a:buNone/>
            </a:pPr>
            <a:r>
              <a:rPr lang="en-IN" u="sng"/>
              <a:t>Pneumonia Image:</a:t>
            </a:r>
            <a:endParaRPr u="sng"/>
          </a:p>
          <a:p>
            <a:pPr indent="0" lvl="0" marL="0" rtl="0" algn="l">
              <a:spcBef>
                <a:spcPts val="400"/>
              </a:spcBef>
              <a:spcAft>
                <a:spcPts val="0"/>
              </a:spcAft>
              <a:buNone/>
            </a:pPr>
            <a:r>
              <a:t/>
            </a:r>
            <a:endParaRPr u="sng"/>
          </a:p>
        </p:txBody>
      </p:sp>
      <p:pic>
        <p:nvPicPr>
          <p:cNvPr id="324" name="Google Shape;324;p50"/>
          <p:cNvPicPr preferRelativeResize="0"/>
          <p:nvPr/>
        </p:nvPicPr>
        <p:blipFill>
          <a:blip r:embed="rId3">
            <a:alphaModFix/>
          </a:blip>
          <a:stretch>
            <a:fillRect/>
          </a:stretch>
        </p:blipFill>
        <p:spPr>
          <a:xfrm>
            <a:off x="1861150" y="1746750"/>
            <a:ext cx="5421700" cy="40679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1"/>
          <p:cNvSpPr txBox="1"/>
          <p:nvPr>
            <p:ph type="title"/>
          </p:nvPr>
        </p:nvSpPr>
        <p:spPr>
          <a:xfrm>
            <a:off x="990600" y="117225"/>
            <a:ext cx="6858000" cy="750300"/>
          </a:xfrm>
          <a:prstGeom prst="rect">
            <a:avLst/>
          </a:prstGeom>
        </p:spPr>
        <p:txBody>
          <a:bodyPr anchorCtr="0" anchor="ctr" bIns="45700" lIns="45700" spcFirstLastPara="1" rIns="45700" wrap="square" tIns="45700">
            <a:normAutofit/>
          </a:bodyPr>
          <a:lstStyle/>
          <a:p>
            <a:pPr indent="0" lvl="0" marL="0" rtl="0" algn="ctr">
              <a:spcBef>
                <a:spcPts val="0"/>
              </a:spcBef>
              <a:spcAft>
                <a:spcPts val="0"/>
              </a:spcAft>
              <a:buClr>
                <a:schemeClr val="dk1"/>
              </a:buClr>
              <a:buSzPts val="1100"/>
              <a:buFont typeface="Arial"/>
              <a:buNone/>
            </a:pPr>
            <a:r>
              <a:rPr lang="en-IN" sz="2400">
                <a:solidFill>
                  <a:srgbClr val="FF0000"/>
                </a:solidFill>
              </a:rPr>
              <a:t>Future Enhancement</a:t>
            </a:r>
            <a:endParaRPr/>
          </a:p>
        </p:txBody>
      </p:sp>
      <p:sp>
        <p:nvSpPr>
          <p:cNvPr id="330" name="Google Shape;330;p51"/>
          <p:cNvSpPr txBox="1"/>
          <p:nvPr>
            <p:ph idx="1" type="body"/>
          </p:nvPr>
        </p:nvSpPr>
        <p:spPr>
          <a:xfrm>
            <a:off x="914400" y="1371600"/>
            <a:ext cx="7315200" cy="47547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t/>
            </a:r>
            <a:endParaRPr sz="2300">
              <a:solidFill>
                <a:srgbClr val="333333"/>
              </a:solidFill>
            </a:endParaRPr>
          </a:p>
          <a:p>
            <a:pPr indent="-374650" lvl="0" marL="457200" rtl="0" algn="l">
              <a:spcBef>
                <a:spcPts val="0"/>
              </a:spcBef>
              <a:spcAft>
                <a:spcPts val="0"/>
              </a:spcAft>
              <a:buClr>
                <a:srgbClr val="333333"/>
              </a:buClr>
              <a:buSzPts val="2300"/>
              <a:buChar char="●"/>
            </a:pPr>
            <a:r>
              <a:rPr lang="en-IN" sz="2300">
                <a:solidFill>
                  <a:srgbClr val="333333"/>
                </a:solidFill>
              </a:rPr>
              <a:t>For future research would focus on distinguishing patients showing mild and severe Pneumonia symptoms.</a:t>
            </a:r>
            <a:endParaRPr sz="2300">
              <a:solidFill>
                <a:srgbClr val="333333"/>
              </a:solidFill>
            </a:endParaRPr>
          </a:p>
          <a:p>
            <a:pPr indent="-374650" lvl="0" marL="457200" rtl="0" algn="l">
              <a:spcBef>
                <a:spcPts val="0"/>
              </a:spcBef>
              <a:spcAft>
                <a:spcPts val="0"/>
              </a:spcAft>
              <a:buClr>
                <a:srgbClr val="333333"/>
              </a:buClr>
              <a:buSzPts val="2300"/>
              <a:buChar char="●"/>
            </a:pPr>
            <a:r>
              <a:rPr lang="en-IN" sz="2300">
                <a:solidFill>
                  <a:srgbClr val="333333"/>
                </a:solidFill>
                <a:latin typeface="Georgia"/>
                <a:ea typeface="Georgia"/>
                <a:cs typeface="Georgia"/>
                <a:sym typeface="Georgia"/>
              </a:rPr>
              <a:t>we will attempt to utilize our approach on bigger datasets, to tackle other medical problems like cancer, tumors and so forth.</a:t>
            </a:r>
            <a:endParaRPr sz="2300">
              <a:solidFill>
                <a:srgbClr val="333333"/>
              </a:solidFill>
              <a:latin typeface="Georgia"/>
              <a:ea typeface="Georgia"/>
              <a:cs typeface="Georgia"/>
              <a:sym typeface="Georgia"/>
            </a:endParaRPr>
          </a:p>
          <a:p>
            <a:pPr indent="-374650" lvl="0" marL="457200" rtl="0" algn="l">
              <a:spcBef>
                <a:spcPts val="0"/>
              </a:spcBef>
              <a:spcAft>
                <a:spcPts val="0"/>
              </a:spcAft>
              <a:buClr>
                <a:srgbClr val="333333"/>
              </a:buClr>
              <a:buSzPts val="2300"/>
              <a:buFont typeface="Georgia"/>
              <a:buChar char="●"/>
            </a:pPr>
            <a:r>
              <a:rPr lang="en-IN" sz="2300">
                <a:solidFill>
                  <a:srgbClr val="333333"/>
                </a:solidFill>
                <a:latin typeface="Georgia"/>
                <a:ea typeface="Georgia"/>
                <a:cs typeface="Georgia"/>
                <a:sym typeface="Georgia"/>
              </a:rPr>
              <a:t>Future research directions will incorporate the exploration of image data augmentation methods to improve accuracy even more while avoiding overfitting. </a:t>
            </a:r>
            <a:endParaRPr sz="2300">
              <a:solidFill>
                <a:srgbClr val="333333"/>
              </a:solidFill>
              <a:latin typeface="Georgia"/>
              <a:ea typeface="Georgia"/>
              <a:cs typeface="Georgia"/>
              <a:sym typeface="Georgia"/>
            </a:endParaRPr>
          </a:p>
          <a:p>
            <a:pPr indent="0" lvl="0" marL="457200" rtl="0" algn="l">
              <a:spcBef>
                <a:spcPts val="0"/>
              </a:spcBef>
              <a:spcAft>
                <a:spcPts val="0"/>
              </a:spcAft>
              <a:buNone/>
            </a:pPr>
            <a:r>
              <a:t/>
            </a:r>
            <a:endParaRPr sz="23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2"/>
          <p:cNvSpPr txBox="1"/>
          <p:nvPr>
            <p:ph type="title"/>
          </p:nvPr>
        </p:nvSpPr>
        <p:spPr>
          <a:xfrm>
            <a:off x="457200" y="92075"/>
            <a:ext cx="8229600" cy="10860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IN" sz="2400">
                <a:solidFill>
                  <a:srgbClr val="FF0000"/>
                </a:solidFill>
              </a:rPr>
              <a:t>.</a:t>
            </a:r>
            <a:endParaRPr sz="2400">
              <a:solidFill>
                <a:srgbClr val="FF0000"/>
              </a:solidFill>
            </a:endParaRPr>
          </a:p>
        </p:txBody>
      </p:sp>
      <p:sp>
        <p:nvSpPr>
          <p:cNvPr id="336" name="Google Shape;336;p52"/>
          <p:cNvSpPr txBox="1"/>
          <p:nvPr/>
        </p:nvSpPr>
        <p:spPr>
          <a:xfrm>
            <a:off x="988725" y="1388425"/>
            <a:ext cx="7354500" cy="19239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Clr>
                <a:srgbClr val="333333"/>
              </a:buClr>
              <a:buSzPts val="2300"/>
              <a:buFont typeface="Georgia"/>
              <a:buChar char="●"/>
            </a:pPr>
            <a:r>
              <a:rPr lang="en-IN" sz="2300">
                <a:solidFill>
                  <a:srgbClr val="333333"/>
                </a:solidFill>
                <a:highlight>
                  <a:srgbClr val="FCFCFC"/>
                </a:highlight>
                <a:latin typeface="Georgia"/>
                <a:ea typeface="Georgia"/>
                <a:cs typeface="Georgia"/>
                <a:sym typeface="Georgia"/>
              </a:rPr>
              <a:t>A</a:t>
            </a:r>
            <a:r>
              <a:rPr lang="en-IN" sz="2300">
                <a:solidFill>
                  <a:srgbClr val="333333"/>
                </a:solidFill>
                <a:highlight>
                  <a:srgbClr val="FCFCFC"/>
                </a:highlight>
                <a:latin typeface="Georgia"/>
                <a:ea typeface="Georgia"/>
                <a:cs typeface="Georgia"/>
                <a:sym typeface="Georgia"/>
              </a:rPr>
              <a:t>nother future direction from this research will broaden the model implementation on conventional smartphone processor to do quick and modest on-device inference .</a:t>
            </a:r>
            <a:endParaRPr sz="1900">
              <a:solidFill>
                <a:schemeClr val="dk1"/>
              </a:solidFill>
            </a:endParaRPr>
          </a:p>
          <a:p>
            <a:pPr indent="0" lvl="0" marL="0" rtl="0" algn="l">
              <a:spcBef>
                <a:spcPts val="0"/>
              </a:spcBef>
              <a:spcAft>
                <a:spcPts val="0"/>
              </a:spcAft>
              <a:buNone/>
            </a:pPr>
            <a:r>
              <a:t/>
            </a:r>
            <a:endParaRPr sz="21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3"/>
          <p:cNvSpPr txBox="1"/>
          <p:nvPr>
            <p:ph type="title"/>
          </p:nvPr>
        </p:nvSpPr>
        <p:spPr>
          <a:xfrm>
            <a:off x="457200" y="92074"/>
            <a:ext cx="8229600" cy="15081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lang="en-IN" sz="2400">
                <a:solidFill>
                  <a:srgbClr val="FF0000"/>
                </a:solidFill>
              </a:rPr>
              <a:t>Conclusion</a:t>
            </a:r>
            <a:endParaRPr sz="2400">
              <a:solidFill>
                <a:srgbClr val="FF0000"/>
              </a:solidFill>
            </a:endParaRPr>
          </a:p>
        </p:txBody>
      </p:sp>
      <p:sp>
        <p:nvSpPr>
          <p:cNvPr id="342" name="Google Shape;342;p53"/>
          <p:cNvSpPr txBox="1"/>
          <p:nvPr/>
        </p:nvSpPr>
        <p:spPr>
          <a:xfrm>
            <a:off x="736300" y="1504100"/>
            <a:ext cx="7354500" cy="51717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chemeClr val="dk1"/>
              </a:buClr>
              <a:buSzPts val="2100"/>
              <a:buChar char="●"/>
            </a:pPr>
            <a:r>
              <a:rPr lang="en-IN" sz="2100">
                <a:solidFill>
                  <a:schemeClr val="dk1"/>
                </a:solidFill>
              </a:rPr>
              <a:t>We have used two algorithm models Resnet 50 and VGG 16.These models are pre trained in the Imagenet database to detect Pneumonia in chest xray images.</a:t>
            </a:r>
            <a:endParaRPr sz="2100">
              <a:solidFill>
                <a:schemeClr val="dk1"/>
              </a:solidFill>
            </a:endParaRPr>
          </a:p>
          <a:p>
            <a:pPr indent="0" lvl="0" marL="457200" rtl="0" algn="l">
              <a:spcBef>
                <a:spcPts val="0"/>
              </a:spcBef>
              <a:spcAft>
                <a:spcPts val="0"/>
              </a:spcAft>
              <a:buNone/>
            </a:pPr>
            <a:r>
              <a:t/>
            </a:r>
            <a:endParaRPr sz="2100">
              <a:solidFill>
                <a:schemeClr val="dk1"/>
              </a:solidFill>
            </a:endParaRPr>
          </a:p>
          <a:p>
            <a:pPr indent="-361950" lvl="0" marL="457200" rtl="0" algn="l">
              <a:spcBef>
                <a:spcPts val="0"/>
              </a:spcBef>
              <a:spcAft>
                <a:spcPts val="0"/>
              </a:spcAft>
              <a:buClr>
                <a:schemeClr val="dk1"/>
              </a:buClr>
              <a:buSzPts val="2100"/>
              <a:buChar char="●"/>
            </a:pPr>
            <a:r>
              <a:rPr lang="en-IN" sz="2100">
                <a:solidFill>
                  <a:schemeClr val="dk1"/>
                </a:solidFill>
              </a:rPr>
              <a:t>With a limited number of images in pneumonia category we have obtained more accuracy in the two models.</a:t>
            </a:r>
            <a:endParaRPr sz="2100">
              <a:solidFill>
                <a:schemeClr val="dk1"/>
              </a:solidFill>
            </a:endParaRPr>
          </a:p>
          <a:p>
            <a:pPr indent="0" lvl="0" marL="457200" rtl="0" algn="l">
              <a:spcBef>
                <a:spcPts val="0"/>
              </a:spcBef>
              <a:spcAft>
                <a:spcPts val="0"/>
              </a:spcAft>
              <a:buNone/>
            </a:pPr>
            <a:r>
              <a:t/>
            </a:r>
            <a:endParaRPr sz="2100">
              <a:solidFill>
                <a:schemeClr val="dk1"/>
              </a:solidFill>
            </a:endParaRPr>
          </a:p>
          <a:p>
            <a:pPr indent="-361950" lvl="0" marL="457200" rtl="0" algn="l">
              <a:spcBef>
                <a:spcPts val="0"/>
              </a:spcBef>
              <a:spcAft>
                <a:spcPts val="0"/>
              </a:spcAft>
              <a:buClr>
                <a:schemeClr val="dk1"/>
              </a:buClr>
              <a:buSzPts val="2100"/>
              <a:buChar char="●"/>
            </a:pPr>
            <a:r>
              <a:rPr lang="en-IN" sz="2100">
                <a:solidFill>
                  <a:schemeClr val="dk1"/>
                </a:solidFill>
              </a:rPr>
              <a:t>It will be possible to improve the quality of training with more images in the pneumonia category.It can be helpful for doctors and researchers to make decisions on clinical practice.</a:t>
            </a:r>
            <a:r>
              <a:rPr lang="en-IN" sz="2000">
                <a:solidFill>
                  <a:schemeClr val="dk1"/>
                </a:solidFill>
              </a:rPr>
              <a:t>  </a:t>
            </a:r>
            <a:endParaRPr sz="2100">
              <a:solidFill>
                <a:schemeClr val="dk1"/>
              </a:solidFill>
            </a:endParaRPr>
          </a:p>
          <a:p>
            <a:pPr indent="0" lvl="0" marL="0" rtl="0" algn="l">
              <a:spcBef>
                <a:spcPts val="0"/>
              </a:spcBef>
              <a:spcAft>
                <a:spcPts val="0"/>
              </a:spcAft>
              <a:buNone/>
            </a:pPr>
            <a:r>
              <a:rPr lang="en-IN" sz="3000">
                <a:solidFill>
                  <a:schemeClr val="dk1"/>
                </a:solidFill>
              </a:rPr>
              <a:t> </a:t>
            </a:r>
            <a:endParaRPr sz="3000">
              <a:solidFill>
                <a:schemeClr val="dk1"/>
              </a:solidFill>
            </a:endParaRPr>
          </a:p>
          <a:p>
            <a:pPr indent="0" lvl="0" marL="0" rtl="0" algn="l">
              <a:spcBef>
                <a:spcPts val="0"/>
              </a:spcBef>
              <a:spcAft>
                <a:spcPts val="0"/>
              </a:spcAft>
              <a:buClr>
                <a:schemeClr val="dk1"/>
              </a:buClr>
              <a:buSzPts val="1100"/>
              <a:buFont typeface="Arial"/>
              <a:buNone/>
            </a:pPr>
            <a:r>
              <a:t/>
            </a:r>
            <a:endParaRPr sz="3000">
              <a:solidFill>
                <a:schemeClr val="dk1"/>
              </a:solidFill>
            </a:endParaRPr>
          </a:p>
          <a:p>
            <a:pPr indent="0" lvl="0" marL="0" rtl="0" algn="l">
              <a:spcBef>
                <a:spcPts val="0"/>
              </a:spcBef>
              <a:spcAft>
                <a:spcPts val="0"/>
              </a:spcAft>
              <a:buClr>
                <a:schemeClr val="dk1"/>
              </a:buClr>
              <a:buSzPts val="1100"/>
              <a:buFont typeface="Arial"/>
              <a:buNone/>
            </a:pPr>
            <a:r>
              <a:t/>
            </a:r>
            <a:endParaRPr sz="19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4"/>
          <p:cNvSpPr txBox="1"/>
          <p:nvPr>
            <p:ph type="title"/>
          </p:nvPr>
        </p:nvSpPr>
        <p:spPr>
          <a:xfrm>
            <a:off x="457200" y="92075"/>
            <a:ext cx="8229600" cy="10440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lang="en-IN" sz="2400">
                <a:solidFill>
                  <a:srgbClr val="FF0000"/>
                </a:solidFill>
              </a:rPr>
              <a:t>References</a:t>
            </a:r>
            <a:endParaRPr sz="2400">
              <a:solidFill>
                <a:srgbClr val="FF0000"/>
              </a:solidFill>
            </a:endParaRPr>
          </a:p>
        </p:txBody>
      </p:sp>
      <p:sp>
        <p:nvSpPr>
          <p:cNvPr id="348" name="Google Shape;348;p54"/>
          <p:cNvSpPr txBox="1"/>
          <p:nvPr/>
        </p:nvSpPr>
        <p:spPr>
          <a:xfrm>
            <a:off x="1072875" y="1535675"/>
            <a:ext cx="7354500" cy="5295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IN" sz="1800">
                <a:solidFill>
                  <a:schemeClr val="dk1"/>
                </a:solidFill>
              </a:rPr>
              <a:t>1. </a:t>
            </a:r>
            <a:r>
              <a:rPr lang="en-IN" sz="1800">
                <a:solidFill>
                  <a:schemeClr val="dk1"/>
                </a:solidFill>
              </a:rPr>
              <a:t>aiswal, A.K., </a:t>
            </a:r>
            <a:r>
              <a:rPr lang="en-IN" sz="1800">
                <a:solidFill>
                  <a:schemeClr val="dk1"/>
                </a:solidFill>
              </a:rPr>
              <a:t>T. P. K. S. G. A. D. K. A. R. I.</a:t>
            </a:r>
            <a:r>
              <a:rPr lang="en-IN" sz="1800">
                <a:solidFill>
                  <a:schemeClr val="dk1"/>
                </a:solidFill>
              </a:rPr>
              <a:t> (2019). “Identifying pneumonia in chest x-rays: a deep learning approach.” </a:t>
            </a:r>
            <a:r>
              <a:rPr i="1" lang="en-IN" sz="1800">
                <a:solidFill>
                  <a:schemeClr val="dk1"/>
                </a:solidFill>
              </a:rPr>
              <a:t>Measurement 145</a:t>
            </a:r>
            <a:r>
              <a:rPr lang="en-IN" sz="1800">
                <a:solidFill>
                  <a:schemeClr val="dk1"/>
                </a:solidFill>
              </a:rPr>
              <a:t>, 511–518.</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2. </a:t>
            </a:r>
            <a:r>
              <a:rPr lang="en-IN" sz="1800">
                <a:solidFill>
                  <a:schemeClr val="dk1"/>
                </a:solidFill>
              </a:rPr>
              <a:t>Ayan, E. and Ünver, H. M. (2019). “Diagnosis of pneumonia from chest x-ray images using deep learning..” </a:t>
            </a:r>
            <a:r>
              <a:rPr i="1" lang="en-IN" sz="1800">
                <a:solidFill>
                  <a:schemeClr val="dk1"/>
                </a:solidFill>
              </a:rPr>
              <a:t>Scientific</a:t>
            </a:r>
            <a:r>
              <a:rPr i="1" lang="en-IN" sz="1800">
                <a:solidFill>
                  <a:schemeClr val="dk1"/>
                </a:solidFill>
              </a:rPr>
              <a:t> Meeting on Electrical-Electronics Biomedical Engineering and Computer Science (EBBT). Ieee</a:t>
            </a:r>
            <a:r>
              <a:rPr lang="en-IN" sz="1800">
                <a:solidFill>
                  <a:schemeClr val="dk1"/>
                </a:solidFill>
              </a:rPr>
              <a:t>.</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3. </a:t>
            </a:r>
            <a:r>
              <a:rPr lang="en-IN" sz="1800">
                <a:solidFill>
                  <a:schemeClr val="dk1"/>
                </a:solidFill>
              </a:rPr>
              <a:t>Chhikara and Prateek (2020). “Deep convolutional neural network with transfer </a:t>
            </a:r>
            <a:r>
              <a:rPr lang="en-IN" sz="1800">
                <a:solidFill>
                  <a:schemeClr val="dk1"/>
                </a:solidFill>
              </a:rPr>
              <a:t>learning</a:t>
            </a:r>
            <a:r>
              <a:rPr lang="en-IN" sz="1800">
                <a:solidFill>
                  <a:schemeClr val="dk1"/>
                </a:solidFill>
              </a:rPr>
              <a:t> for detecting pneumonia on chest x-rays..” </a:t>
            </a:r>
            <a:r>
              <a:rPr i="1" lang="en-IN" sz="1800">
                <a:solidFill>
                  <a:schemeClr val="dk1"/>
                </a:solidFill>
              </a:rPr>
              <a:t>Advances in Bioinformatics, Multimedia, and Electronics Circuits and Signals. Springer, Singapore</a:t>
            </a:r>
            <a:r>
              <a:rPr lang="en-IN" sz="1800">
                <a:solidFill>
                  <a:schemeClr val="dk1"/>
                </a:solidFill>
              </a:rPr>
              <a:t>, 155–168.</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4. </a:t>
            </a:r>
            <a:r>
              <a:rPr lang="en-IN" sz="1800">
                <a:solidFill>
                  <a:schemeClr val="dk1"/>
                </a:solidFill>
              </a:rPr>
              <a:t>Hu, Mengjie, e. a. (2020a). “</a:t>
            </a:r>
            <a:r>
              <a:rPr lang="en-IN" sz="1800">
                <a:solidFill>
                  <a:schemeClr val="dk1"/>
                </a:solidFill>
              </a:rPr>
              <a:t>Efficient</a:t>
            </a:r>
            <a:r>
              <a:rPr lang="en-IN" sz="1800">
                <a:solidFill>
                  <a:schemeClr val="dk1"/>
                </a:solidFill>
              </a:rPr>
              <a:t> pneumonia detection in chest xray images using deep transfer learning..” </a:t>
            </a:r>
            <a:r>
              <a:rPr i="1" lang="en-IN" sz="1800">
                <a:solidFill>
                  <a:schemeClr val="dk1"/>
                </a:solidFill>
              </a:rPr>
              <a:t>Diagnostics 10.6</a:t>
            </a:r>
            <a:r>
              <a:rPr lang="en-IN" sz="1800">
                <a:solidFill>
                  <a:schemeClr val="dk1"/>
                </a:solidFill>
              </a:rPr>
              <a:t>, 417.</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5. </a:t>
            </a:r>
            <a:r>
              <a:rPr lang="en-IN" sz="1800">
                <a:solidFill>
                  <a:schemeClr val="dk1"/>
                </a:solidFill>
              </a:rPr>
              <a:t>Hu, Mengjie, e. a. (2020b). “Learning to recognize chest-xray images faster and more </a:t>
            </a:r>
            <a:r>
              <a:rPr lang="en-IN" sz="1800">
                <a:solidFill>
                  <a:schemeClr val="dk1"/>
                </a:solidFill>
              </a:rPr>
              <a:t>efficiently</a:t>
            </a:r>
            <a:r>
              <a:rPr lang="en-IN" sz="1800">
                <a:solidFill>
                  <a:schemeClr val="dk1"/>
                </a:solidFill>
              </a:rPr>
              <a:t> based on multi-kernel depthwise convolution..” </a:t>
            </a:r>
            <a:r>
              <a:rPr i="1" lang="en-IN" sz="1800">
                <a:solidFill>
                  <a:schemeClr val="dk1"/>
                </a:solidFill>
              </a:rPr>
              <a:t>IEEE Access 8</a:t>
            </a:r>
            <a:r>
              <a:rPr lang="en-IN" sz="1800">
                <a:solidFill>
                  <a:schemeClr val="dk1"/>
                </a:solidFill>
              </a:rPr>
              <a:t>.</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5"/>
          <p:cNvSpPr txBox="1"/>
          <p:nvPr>
            <p:ph type="title"/>
          </p:nvPr>
        </p:nvSpPr>
        <p:spPr>
          <a:xfrm>
            <a:off x="457200" y="92075"/>
            <a:ext cx="8229600" cy="10440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lang="en-IN" sz="2400">
                <a:solidFill>
                  <a:srgbClr val="FF0000"/>
                </a:solidFill>
              </a:rPr>
              <a:t>References</a:t>
            </a:r>
            <a:endParaRPr sz="2400">
              <a:solidFill>
                <a:srgbClr val="FF0000"/>
              </a:solidFill>
            </a:endParaRPr>
          </a:p>
        </p:txBody>
      </p:sp>
      <p:sp>
        <p:nvSpPr>
          <p:cNvPr id="354" name="Google Shape;354;p55"/>
          <p:cNvSpPr txBox="1"/>
          <p:nvPr/>
        </p:nvSpPr>
        <p:spPr>
          <a:xfrm>
            <a:off x="1072875" y="1535675"/>
            <a:ext cx="7354500" cy="45408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1"/>
              </a:buClr>
              <a:buSzPts val="1900"/>
              <a:buChar char="●"/>
            </a:pPr>
            <a:r>
              <a:rPr lang="en-IN" sz="1900">
                <a:solidFill>
                  <a:schemeClr val="dk1"/>
                </a:solidFill>
              </a:rPr>
              <a:t>6. Kim, D.H., M. T. (2018). “Artificial intelligence in fracture detection: transfer learning from deep convolutional neural networks. clin. radiol..” </a:t>
            </a:r>
            <a:r>
              <a:rPr i="1" lang="en-IN" sz="1900">
                <a:solidFill>
                  <a:schemeClr val="dk1"/>
                </a:solidFill>
              </a:rPr>
              <a:t>73(5)</a:t>
            </a:r>
            <a:r>
              <a:rPr lang="en-IN" sz="1900">
                <a:solidFill>
                  <a:schemeClr val="dk1"/>
                </a:solidFill>
              </a:rPr>
              <a:t>, 439–445.</a:t>
            </a:r>
            <a:endParaRPr sz="1900">
              <a:solidFill>
                <a:schemeClr val="dk1"/>
              </a:solidFill>
            </a:endParaRPr>
          </a:p>
          <a:p>
            <a:pPr indent="-349250" lvl="0" marL="457200" rtl="0" algn="l">
              <a:spcBef>
                <a:spcPts val="0"/>
              </a:spcBef>
              <a:spcAft>
                <a:spcPts val="0"/>
              </a:spcAft>
              <a:buClr>
                <a:schemeClr val="dk1"/>
              </a:buClr>
              <a:buSzPts val="1900"/>
              <a:buChar char="●"/>
            </a:pPr>
            <a:r>
              <a:rPr lang="en-IN" sz="1900">
                <a:solidFill>
                  <a:schemeClr val="dk1"/>
                </a:solidFill>
              </a:rPr>
              <a:t>7. Rachna Jain Preeti, Nagratha Gaurav, K. K. D. H. (2019). “Artificial intelligence in fracture detection: transfer learning from deep convolutional neural networks. clin. Ra diol.</a:t>
            </a:r>
            <a:endParaRPr sz="1900">
              <a:solidFill>
                <a:schemeClr val="dk1"/>
              </a:solidFill>
            </a:endParaRPr>
          </a:p>
          <a:p>
            <a:pPr indent="-349250" lvl="0" marL="457200" rtl="0" algn="l">
              <a:spcBef>
                <a:spcPts val="0"/>
              </a:spcBef>
              <a:spcAft>
                <a:spcPts val="0"/>
              </a:spcAft>
              <a:buClr>
                <a:schemeClr val="dk1"/>
              </a:buClr>
              <a:buSzPts val="1900"/>
              <a:buChar char="●"/>
            </a:pPr>
            <a:r>
              <a:rPr lang="en-IN" sz="1900">
                <a:solidFill>
                  <a:schemeClr val="dk1"/>
                </a:solidFill>
              </a:rPr>
              <a:t>8. Suyuti, M. and Setyati., E. (2020). “Pneumonia classification of thorax images using convolutional neural networks..” </a:t>
            </a:r>
            <a:r>
              <a:rPr i="1" lang="en-IN" sz="1900">
                <a:solidFill>
                  <a:schemeClr val="dk1"/>
                </a:solidFill>
              </a:rPr>
              <a:t>Inform 5.2</a:t>
            </a:r>
            <a:r>
              <a:rPr lang="en-IN" sz="1900">
                <a:solidFill>
                  <a:schemeClr val="dk1"/>
                </a:solidFill>
              </a:rPr>
              <a:t>.</a:t>
            </a:r>
            <a:endParaRPr sz="1900">
              <a:solidFill>
                <a:schemeClr val="dk1"/>
              </a:solidFill>
            </a:endParaRPr>
          </a:p>
          <a:p>
            <a:pPr indent="-349250" lvl="0" marL="457200" rtl="0" algn="l">
              <a:spcBef>
                <a:spcPts val="0"/>
              </a:spcBef>
              <a:spcAft>
                <a:spcPts val="0"/>
              </a:spcAft>
              <a:buClr>
                <a:schemeClr val="dk1"/>
              </a:buClr>
              <a:buSzPts val="1900"/>
              <a:buChar char="●"/>
            </a:pPr>
            <a:r>
              <a:rPr lang="en-IN" sz="1900">
                <a:solidFill>
                  <a:schemeClr val="dk1"/>
                </a:solidFill>
              </a:rPr>
              <a:t>9. Tatiana Gabruseva, Dmytro Poplavskiy, A. A. K. (2020). “Deep learning for automatic pneumonia detection.</a:t>
            </a:r>
            <a:endParaRPr sz="1900">
              <a:solidFill>
                <a:schemeClr val="dk1"/>
              </a:solidFill>
            </a:endParaRPr>
          </a:p>
          <a:p>
            <a:pPr indent="-317500" lvl="0" marL="457200" rtl="0" algn="l">
              <a:spcBef>
                <a:spcPts val="0"/>
              </a:spcBef>
              <a:spcAft>
                <a:spcPts val="0"/>
              </a:spcAft>
              <a:buClr>
                <a:schemeClr val="dk1"/>
              </a:buClr>
              <a:buSzPts val="1400"/>
              <a:buChar char="●"/>
            </a:pPr>
            <a:r>
              <a:rPr lang="en-IN" sz="1900">
                <a:solidFill>
                  <a:schemeClr val="dk1"/>
                </a:solidFill>
              </a:rPr>
              <a:t>10. V. Sirish Kaushik, Anand Nayyar, G. K. R. J. (2020). “Pneumonia detection using cnn.</a:t>
            </a:r>
            <a:r>
              <a:rPr lang="en-IN" sz="1800">
                <a:solidFill>
                  <a:schemeClr val="dk1"/>
                </a:solidFill>
              </a:rPr>
              <a:t>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6"/>
          <p:cNvSpPr txBox="1"/>
          <p:nvPr>
            <p:ph type="title"/>
          </p:nvPr>
        </p:nvSpPr>
        <p:spPr>
          <a:xfrm>
            <a:off x="391886" y="2809149"/>
            <a:ext cx="8229600" cy="1508126"/>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FF0000"/>
              </a:buClr>
              <a:buSzPts val="2800"/>
              <a:buFont typeface="Times New Roman"/>
              <a:buNone/>
            </a:pPr>
            <a:r>
              <a:rPr lang="en-IN">
                <a:solidFill>
                  <a:srgbClr val="FF0000"/>
                </a:solidFill>
                <a:latin typeface="Times New Roman"/>
                <a:ea typeface="Times New Roman"/>
                <a:cs typeface="Times New Roman"/>
                <a:sym typeface="Times New Roman"/>
              </a:rPr>
              <a:t>THANK YOU</a:t>
            </a:r>
            <a:endParaRPr>
              <a:solidFill>
                <a:srgbClr val="FF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1006375" y="381000"/>
            <a:ext cx="8229600" cy="12327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FF0000"/>
              </a:buClr>
              <a:buSzPts val="2400"/>
              <a:buFont typeface="Times New Roman"/>
              <a:buNone/>
            </a:pPr>
            <a:r>
              <a:t/>
            </a:r>
            <a:endParaRPr b="1" sz="2400">
              <a:solidFill>
                <a:srgbClr val="FF0000"/>
              </a:solidFill>
              <a:latin typeface="Times New Roman"/>
              <a:ea typeface="Times New Roman"/>
              <a:cs typeface="Times New Roman"/>
              <a:sym typeface="Times New Roman"/>
            </a:endParaRPr>
          </a:p>
          <a:p>
            <a:pPr indent="0" lvl="0" marL="0" rtl="0" algn="ctr">
              <a:spcBef>
                <a:spcPts val="0"/>
              </a:spcBef>
              <a:spcAft>
                <a:spcPts val="0"/>
              </a:spcAft>
              <a:buClr>
                <a:srgbClr val="FF0000"/>
              </a:buClr>
              <a:buSzPts val="2400"/>
              <a:buFont typeface="Times New Roman"/>
              <a:buNone/>
            </a:pPr>
            <a:r>
              <a:t/>
            </a:r>
            <a:endParaRPr b="1" sz="2400">
              <a:solidFill>
                <a:srgbClr val="FF0000"/>
              </a:solidFill>
              <a:latin typeface="Times New Roman"/>
              <a:ea typeface="Times New Roman"/>
              <a:cs typeface="Times New Roman"/>
              <a:sym typeface="Times New Roman"/>
            </a:endParaRPr>
          </a:p>
          <a:p>
            <a:pPr indent="0" lvl="0" marL="0" rtl="0" algn="ctr">
              <a:lnSpc>
                <a:spcPct val="130000"/>
              </a:lnSpc>
              <a:spcBef>
                <a:spcPts val="0"/>
              </a:spcBef>
              <a:spcAft>
                <a:spcPts val="0"/>
              </a:spcAft>
              <a:buClr>
                <a:schemeClr val="dk1"/>
              </a:buClr>
              <a:buSzPts val="1100"/>
              <a:buFont typeface="Arial"/>
              <a:buNone/>
            </a:pPr>
            <a:r>
              <a:rPr lang="en-IN" sz="2000">
                <a:solidFill>
                  <a:srgbClr val="FF0000"/>
                </a:solidFill>
                <a:highlight>
                  <a:schemeClr val="lt1"/>
                </a:highlight>
              </a:rPr>
              <a:t>Learning to Recognize Chest X Ray based on Multi-Kernel Depthwise Convolution</a:t>
            </a:r>
            <a:endParaRPr sz="2000">
              <a:solidFill>
                <a:srgbClr val="FF0000"/>
              </a:solidFill>
              <a:highlight>
                <a:schemeClr val="lt1"/>
              </a:highlight>
            </a:endParaRPr>
          </a:p>
          <a:p>
            <a:pPr indent="0" lvl="0" marL="0" rtl="0" algn="ctr">
              <a:spcBef>
                <a:spcPts val="0"/>
              </a:spcBef>
              <a:spcAft>
                <a:spcPts val="0"/>
              </a:spcAft>
              <a:buNone/>
            </a:pPr>
            <a:r>
              <a:t/>
            </a:r>
            <a:endParaRPr/>
          </a:p>
        </p:txBody>
      </p:sp>
      <p:sp>
        <p:nvSpPr>
          <p:cNvPr id="104" name="Google Shape;104;p15"/>
          <p:cNvSpPr txBox="1"/>
          <p:nvPr>
            <p:ph type="title"/>
          </p:nvPr>
        </p:nvSpPr>
        <p:spPr>
          <a:xfrm>
            <a:off x="582800" y="3040551"/>
            <a:ext cx="8229600" cy="1955700"/>
          </a:xfrm>
          <a:prstGeom prst="rect">
            <a:avLst/>
          </a:prstGeom>
        </p:spPr>
        <p:txBody>
          <a:bodyPr anchorCtr="0" anchor="ctr" bIns="45700" lIns="45700" spcFirstLastPara="1" rIns="45700" wrap="square" tIns="45700">
            <a:noAutofit/>
          </a:bodyPr>
          <a:lstStyle/>
          <a:p>
            <a:pPr indent="-361950" lvl="0" marL="457200" rtl="0" algn="l">
              <a:spcBef>
                <a:spcPts val="0"/>
              </a:spcBef>
              <a:spcAft>
                <a:spcPts val="0"/>
              </a:spcAft>
              <a:buClr>
                <a:schemeClr val="dk1"/>
              </a:buClr>
              <a:buSzPts val="2100"/>
              <a:buFont typeface="Times New Roman"/>
              <a:buChar char="●"/>
            </a:pPr>
            <a:r>
              <a:rPr lang="en-IN" sz="2100">
                <a:solidFill>
                  <a:schemeClr val="dk1"/>
                </a:solidFill>
                <a:latin typeface="Times New Roman"/>
                <a:ea typeface="Times New Roman"/>
                <a:cs typeface="Times New Roman"/>
                <a:sym typeface="Times New Roman"/>
              </a:rPr>
              <a:t>T</a:t>
            </a:r>
            <a:r>
              <a:rPr lang="en-IN" sz="2100">
                <a:solidFill>
                  <a:srgbClr val="333333"/>
                </a:solidFill>
                <a:highlight>
                  <a:schemeClr val="lt1"/>
                </a:highlight>
                <a:latin typeface="Times New Roman"/>
                <a:ea typeface="Times New Roman"/>
                <a:cs typeface="Times New Roman"/>
                <a:sym typeface="Times New Roman"/>
              </a:rPr>
              <a:t>his paper aims to automatically diagnose diseases on X-rays images quickly and effectively. It has the multi-kernel depthwise convolution which contains kernels with different filter sizes in convolution layer. </a:t>
            </a:r>
            <a:endParaRPr sz="21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IN" sz="2100">
                <a:solidFill>
                  <a:srgbClr val="333333"/>
                </a:solidFill>
                <a:highlight>
                  <a:schemeClr val="lt1"/>
                </a:highlight>
                <a:latin typeface="Times New Roman"/>
                <a:ea typeface="Times New Roman"/>
                <a:cs typeface="Times New Roman"/>
                <a:sym typeface="Times New Roman"/>
              </a:rPr>
              <a:t> It is appropriate for medical images diagnosis tasks in which abnormalities varied in sizes. Larger depthwise kernels are adopted in MD-Conv to obtain a larger receptive field efficiently.</a:t>
            </a:r>
            <a:endParaRPr sz="2100">
              <a:solidFill>
                <a:srgbClr val="333333"/>
              </a:solidFill>
              <a:highlight>
                <a:schemeClr val="lt1"/>
              </a:highlight>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t/>
            </a:r>
            <a:endParaRPr sz="2100">
              <a:solidFill>
                <a:srgbClr val="333333"/>
              </a:solidFill>
              <a:highlight>
                <a:schemeClr val="lt1"/>
              </a:highlight>
              <a:latin typeface="Times New Roman"/>
              <a:ea typeface="Times New Roman"/>
              <a:cs typeface="Times New Roman"/>
              <a:sym typeface="Times New Roman"/>
            </a:endParaRPr>
          </a:p>
          <a:p>
            <a:pPr indent="0" lvl="0" marL="0" rtl="0" algn="ctr">
              <a:spcBef>
                <a:spcPts val="0"/>
              </a:spcBef>
              <a:spcAft>
                <a:spcPts val="0"/>
              </a:spcAft>
              <a:buNone/>
            </a:pPr>
            <a:r>
              <a:t/>
            </a:r>
            <a:endParaRPr>
              <a:solidFill>
                <a:schemeClr val="dk1"/>
              </a:solidFill>
            </a:endParaRPr>
          </a:p>
        </p:txBody>
      </p:sp>
      <p:sp>
        <p:nvSpPr>
          <p:cNvPr id="105" name="Google Shape;105;p15"/>
          <p:cNvSpPr txBox="1"/>
          <p:nvPr>
            <p:ph idx="12" type="sldNum"/>
          </p:nvPr>
        </p:nvSpPr>
        <p:spPr>
          <a:xfrm>
            <a:off x="8407576" y="381000"/>
            <a:ext cx="203100" cy="3078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nvSpPr>
        <p:spPr>
          <a:xfrm>
            <a:off x="1009775" y="205000"/>
            <a:ext cx="8246100" cy="87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IN" sz="2000">
                <a:solidFill>
                  <a:srgbClr val="FF0000"/>
                </a:solidFill>
              </a:rPr>
              <a:t>Efficient detection using Chest X ray Images Using Deep </a:t>
            </a:r>
            <a:endParaRPr b="1" sz="2000">
              <a:solidFill>
                <a:srgbClr val="FF0000"/>
              </a:solidFill>
            </a:endParaRPr>
          </a:p>
          <a:p>
            <a:pPr indent="0" lvl="0" marL="0" rtl="0" algn="l">
              <a:lnSpc>
                <a:spcPct val="115000"/>
              </a:lnSpc>
              <a:spcBef>
                <a:spcPts val="1200"/>
              </a:spcBef>
              <a:spcAft>
                <a:spcPts val="0"/>
              </a:spcAft>
              <a:buNone/>
            </a:pPr>
            <a:r>
              <a:rPr b="1" lang="en-IN" sz="2000">
                <a:solidFill>
                  <a:srgbClr val="FF0000"/>
                </a:solidFill>
              </a:rPr>
              <a:t> Transfer Learning</a:t>
            </a:r>
            <a:endParaRPr b="1" sz="2000">
              <a:solidFill>
                <a:srgbClr val="FF0000"/>
              </a:solidFill>
            </a:endParaRPr>
          </a:p>
          <a:p>
            <a:pPr indent="0" lvl="0" marL="0" rtl="0" algn="l">
              <a:lnSpc>
                <a:spcPct val="115000"/>
              </a:lnSpc>
              <a:spcBef>
                <a:spcPts val="1200"/>
              </a:spcBef>
              <a:spcAft>
                <a:spcPts val="0"/>
              </a:spcAft>
              <a:buNone/>
            </a:pPr>
            <a:r>
              <a:t/>
            </a:r>
            <a:endParaRPr sz="2000">
              <a:solidFill>
                <a:srgbClr val="FF0000"/>
              </a:solidFill>
              <a:latin typeface="Times New Roman"/>
              <a:ea typeface="Times New Roman"/>
              <a:cs typeface="Times New Roman"/>
              <a:sym typeface="Times New Roman"/>
            </a:endParaRPr>
          </a:p>
          <a:p>
            <a:pPr indent="0" lvl="0" marL="0" rtl="0" algn="just">
              <a:lnSpc>
                <a:spcPct val="90000"/>
              </a:lnSpc>
              <a:spcBef>
                <a:spcPts val="1200"/>
              </a:spcBef>
              <a:spcAft>
                <a:spcPts val="0"/>
              </a:spcAft>
              <a:buClr>
                <a:schemeClr val="dk1"/>
              </a:buClr>
              <a:buSzPts val="1100"/>
              <a:buFont typeface="Arial"/>
              <a:buNone/>
            </a:pPr>
            <a:r>
              <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11" name="Google Shape;111;p16"/>
          <p:cNvSpPr txBox="1"/>
          <p:nvPr/>
        </p:nvSpPr>
        <p:spPr>
          <a:xfrm>
            <a:off x="531150" y="1556725"/>
            <a:ext cx="8155800" cy="43794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Times New Roman"/>
              <a:buChar char="●"/>
            </a:pPr>
            <a:r>
              <a:rPr lang="en-IN" sz="2000">
                <a:solidFill>
                  <a:srgbClr val="222222"/>
                </a:solidFill>
                <a:highlight>
                  <a:srgbClr val="FFFFFF"/>
                </a:highlight>
              </a:rPr>
              <a:t>In this work, an efficient model for the detection of pneumonia trained on digital chest X-ray images is proposed.</a:t>
            </a:r>
            <a:endParaRPr sz="2000">
              <a:solidFill>
                <a:srgbClr val="222222"/>
              </a:solidFill>
              <a:highlight>
                <a:srgbClr val="FFFFFF"/>
              </a:highlight>
            </a:endParaRPr>
          </a:p>
          <a:p>
            <a:pPr indent="0" lvl="0" marL="0" rtl="0" algn="l">
              <a:spcBef>
                <a:spcPts val="0"/>
              </a:spcBef>
              <a:spcAft>
                <a:spcPts val="0"/>
              </a:spcAft>
              <a:buNone/>
            </a:pPr>
            <a:r>
              <a:t/>
            </a:r>
            <a:endParaRPr sz="2000">
              <a:solidFill>
                <a:srgbClr val="222222"/>
              </a:solidFill>
              <a:highlight>
                <a:srgbClr val="FFFFFF"/>
              </a:highlight>
            </a:endParaRPr>
          </a:p>
          <a:p>
            <a:pPr indent="0" lvl="0" marL="0" rtl="0" algn="l">
              <a:spcBef>
                <a:spcPts val="0"/>
              </a:spcBef>
              <a:spcAft>
                <a:spcPts val="0"/>
              </a:spcAft>
              <a:buNone/>
            </a:pPr>
            <a:r>
              <a:t/>
            </a:r>
            <a:endParaRPr sz="2000">
              <a:solidFill>
                <a:srgbClr val="222222"/>
              </a:solidFill>
              <a:highlight>
                <a:srgbClr val="FFFFFF"/>
              </a:highlight>
            </a:endParaRPr>
          </a:p>
          <a:p>
            <a:pPr indent="-355600" lvl="0" marL="457200" rtl="0" algn="l">
              <a:spcBef>
                <a:spcPts val="0"/>
              </a:spcBef>
              <a:spcAft>
                <a:spcPts val="0"/>
              </a:spcAft>
              <a:buClr>
                <a:srgbClr val="222222"/>
              </a:buClr>
              <a:buSzPts val="2000"/>
              <a:buChar char="●"/>
            </a:pPr>
            <a:r>
              <a:rPr lang="en-IN" sz="2000">
                <a:solidFill>
                  <a:srgbClr val="222222"/>
                </a:solidFill>
                <a:highlight>
                  <a:srgbClr val="FFFFFF"/>
                </a:highlight>
              </a:rPr>
              <a:t>A novel approach based on a weighted classifier is introduced, which combines the weighted predictions from the deep learning models such as </a:t>
            </a:r>
            <a:r>
              <a:rPr lang="en-IN" sz="2000">
                <a:solidFill>
                  <a:srgbClr val="222222"/>
                </a:solidFill>
                <a:highlight>
                  <a:srgbClr val="FFFFFF"/>
                </a:highlight>
              </a:rPr>
              <a:t>Xception, DenseNet121, and Mobi</a:t>
            </a:r>
            <a:r>
              <a:rPr lang="en-IN" sz="2000">
                <a:solidFill>
                  <a:srgbClr val="222222"/>
                </a:solidFill>
                <a:highlight>
                  <a:srgbClr val="FFFFFF"/>
                </a:highlight>
              </a:rPr>
              <a:t>leNetV3 in an optimal way. </a:t>
            </a:r>
            <a:endParaRPr sz="2000">
              <a:solidFill>
                <a:srgbClr val="222222"/>
              </a:solidFill>
              <a:highlight>
                <a:srgbClr val="FFFFFF"/>
              </a:highlight>
            </a:endParaRPr>
          </a:p>
          <a:p>
            <a:pPr indent="0" lvl="0" marL="457200" rtl="0" algn="l">
              <a:spcBef>
                <a:spcPts val="0"/>
              </a:spcBef>
              <a:spcAft>
                <a:spcPts val="0"/>
              </a:spcAft>
              <a:buNone/>
            </a:pPr>
            <a:r>
              <a:t/>
            </a:r>
            <a:endParaRPr sz="2000">
              <a:solidFill>
                <a:srgbClr val="222222"/>
              </a:solidFill>
              <a:highlight>
                <a:srgbClr val="FFFFFF"/>
              </a:highlight>
            </a:endParaRPr>
          </a:p>
          <a:p>
            <a:pPr indent="0" lvl="0" marL="457200" rtl="0" algn="l">
              <a:spcBef>
                <a:spcPts val="0"/>
              </a:spcBef>
              <a:spcAft>
                <a:spcPts val="0"/>
              </a:spcAft>
              <a:buNone/>
            </a:pPr>
            <a:r>
              <a:rPr lang="en-IN" sz="2000">
                <a:solidFill>
                  <a:srgbClr val="222222"/>
                </a:solidFill>
                <a:highlight>
                  <a:srgbClr val="FFFFFF"/>
                </a:highlight>
              </a:rPr>
              <a:t> </a:t>
            </a:r>
            <a:endParaRPr sz="2000">
              <a:solidFill>
                <a:srgbClr val="222222"/>
              </a:solidFill>
              <a:highlight>
                <a:srgbClr val="FFFFFF"/>
              </a:highlight>
            </a:endParaRPr>
          </a:p>
          <a:p>
            <a:pPr indent="0" lvl="0" marL="0" rtl="0" algn="l">
              <a:spcBef>
                <a:spcPts val="0"/>
              </a:spcBef>
              <a:spcAft>
                <a:spcPts val="0"/>
              </a:spcAft>
              <a:buNone/>
            </a:pPr>
            <a:r>
              <a:t/>
            </a:r>
            <a:endParaRPr sz="2300">
              <a:solidFill>
                <a:schemeClr val="dk1"/>
              </a:solidFill>
              <a:latin typeface="Times New Roman"/>
              <a:ea typeface="Times New Roman"/>
              <a:cs typeface="Times New Roman"/>
              <a:sym typeface="Times New Roman"/>
            </a:endParaRPr>
          </a:p>
          <a:p>
            <a:pPr indent="0" lvl="0" marL="228600" rtl="0" algn="just">
              <a:lnSpc>
                <a:spcPct val="150000"/>
              </a:lnSpc>
              <a:spcBef>
                <a:spcPts val="120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457200" y="140594"/>
            <a:ext cx="8229600" cy="890400"/>
          </a:xfrm>
          <a:prstGeom prst="rect">
            <a:avLst/>
          </a:prstGeom>
          <a:noFill/>
          <a:ln>
            <a:noFill/>
          </a:ln>
        </p:spPr>
        <p:txBody>
          <a:bodyPr anchorCtr="0" anchor="ctr" bIns="45700" lIns="45700" spcFirstLastPara="1" rIns="45700" wrap="square" tIns="45700">
            <a:noAutofit/>
          </a:bodyPr>
          <a:lstStyle/>
          <a:p>
            <a:pPr indent="0" lvl="0" marL="0" rtl="0" algn="ctr">
              <a:spcBef>
                <a:spcPts val="0"/>
              </a:spcBef>
              <a:spcAft>
                <a:spcPts val="0"/>
              </a:spcAft>
              <a:buClr>
                <a:schemeClr val="dk1"/>
              </a:buClr>
              <a:buSzPts val="1100"/>
              <a:buFont typeface="Arial"/>
              <a:buNone/>
            </a:pPr>
            <a:r>
              <a:rPr b="1" lang="en-IN" sz="2000">
                <a:solidFill>
                  <a:srgbClr val="FF0000"/>
                </a:solidFill>
                <a:highlight>
                  <a:schemeClr val="lt1"/>
                </a:highlight>
              </a:rPr>
              <a:t>InstaCovNet-19: A deep learning classification model for the detection patients diesease using Chest X-ray</a:t>
            </a:r>
            <a:endParaRPr b="1" sz="2000">
              <a:solidFill>
                <a:srgbClr val="FF0000"/>
              </a:solidFill>
              <a:highlight>
                <a:schemeClr val="lt1"/>
              </a:highlight>
            </a:endParaRPr>
          </a:p>
          <a:p>
            <a:pPr indent="0" lvl="0" marL="0" rtl="0" algn="ctr">
              <a:lnSpc>
                <a:spcPct val="100000"/>
              </a:lnSpc>
              <a:spcBef>
                <a:spcPts val="0"/>
              </a:spcBef>
              <a:spcAft>
                <a:spcPts val="0"/>
              </a:spcAft>
              <a:buClr>
                <a:srgbClr val="FF0000"/>
              </a:buClr>
              <a:buSzPts val="2400"/>
              <a:buFont typeface="Times New Roman"/>
              <a:buNone/>
            </a:pPr>
            <a:r>
              <a:t/>
            </a:r>
            <a:endParaRPr b="1" sz="2000">
              <a:solidFill>
                <a:srgbClr val="FF0000"/>
              </a:solidFill>
              <a:highlight>
                <a:srgbClr val="FFFFFF"/>
              </a:highlight>
            </a:endParaRPr>
          </a:p>
        </p:txBody>
      </p:sp>
      <p:sp>
        <p:nvSpPr>
          <p:cNvPr id="117" name="Google Shape;117;p17"/>
          <p:cNvSpPr txBox="1"/>
          <p:nvPr/>
        </p:nvSpPr>
        <p:spPr>
          <a:xfrm>
            <a:off x="609250" y="1952725"/>
            <a:ext cx="7982700" cy="769500"/>
          </a:xfrm>
          <a:prstGeom prst="rect">
            <a:avLst/>
          </a:prstGeom>
          <a:noFill/>
          <a:ln>
            <a:noFill/>
          </a:ln>
        </p:spPr>
        <p:txBody>
          <a:bodyPr anchorCtr="0" anchor="t" bIns="91425" lIns="91425" spcFirstLastPara="1" rIns="91425" wrap="square" tIns="91425">
            <a:spAutoFit/>
          </a:bodyPr>
          <a:lstStyle/>
          <a:p>
            <a:pPr indent="0" lvl="0" marL="0" rtl="0" algn="just">
              <a:lnSpc>
                <a:spcPct val="90000"/>
              </a:lnSpc>
              <a:spcBef>
                <a:spcPts val="1000"/>
              </a:spcBef>
              <a:spcAft>
                <a:spcPts val="0"/>
              </a:spcAft>
              <a:buClr>
                <a:schemeClr val="dk1"/>
              </a:buClr>
              <a:buSzPts val="1100"/>
              <a:buFont typeface="Arial"/>
              <a:buNone/>
            </a:pPr>
            <a:r>
              <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18" name="Google Shape;118;p17"/>
          <p:cNvSpPr txBox="1"/>
          <p:nvPr/>
        </p:nvSpPr>
        <p:spPr>
          <a:xfrm>
            <a:off x="609250" y="1281000"/>
            <a:ext cx="7983000" cy="49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rgbClr val="FF0000"/>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Char char="●"/>
            </a:pPr>
            <a:r>
              <a:rPr lang="en-IN" sz="1900">
                <a:solidFill>
                  <a:schemeClr val="dk1"/>
                </a:solidFill>
              </a:rPr>
              <a:t>A</a:t>
            </a:r>
            <a:r>
              <a:rPr lang="en-IN" sz="1900">
                <a:solidFill>
                  <a:schemeClr val="dk1"/>
                </a:solidFill>
              </a:rPr>
              <a:t>n integrated stacked deep CNN InstaCovNet-19 is proposed. The proposed model makes use of various pre-trained models to compensate for a relatively small amount of training data.</a:t>
            </a:r>
            <a:endParaRPr sz="1900">
              <a:solidFill>
                <a:schemeClr val="dk1"/>
              </a:solidFill>
            </a:endParaRPr>
          </a:p>
          <a:p>
            <a:pPr indent="0" lvl="0" marL="457200" rtl="0" algn="l">
              <a:spcBef>
                <a:spcPts val="0"/>
              </a:spcBef>
              <a:spcAft>
                <a:spcPts val="0"/>
              </a:spcAft>
              <a:buNone/>
            </a:pPr>
            <a:r>
              <a:t/>
            </a:r>
            <a:endParaRPr sz="1900">
              <a:solidFill>
                <a:schemeClr val="dk1"/>
              </a:solidFill>
            </a:endParaRPr>
          </a:p>
          <a:p>
            <a:pPr indent="-349250" lvl="0" marL="457200" rtl="0" algn="l">
              <a:spcBef>
                <a:spcPts val="0"/>
              </a:spcBef>
              <a:spcAft>
                <a:spcPts val="0"/>
              </a:spcAft>
              <a:buClr>
                <a:schemeClr val="dk1"/>
              </a:buClr>
              <a:buSzPts val="1900"/>
              <a:buChar char="●"/>
            </a:pPr>
            <a:r>
              <a:rPr lang="en-IN" sz="1900">
                <a:solidFill>
                  <a:schemeClr val="dk1"/>
                </a:solidFill>
              </a:rPr>
              <a:t>The proposed model detects the abnormalities caused by such diseases in chest X-ray images of the person infected.</a:t>
            </a:r>
            <a:endParaRPr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1024250" y="350100"/>
            <a:ext cx="7729500" cy="930900"/>
          </a:xfrm>
          <a:prstGeom prst="rect">
            <a:avLst/>
          </a:prstGeom>
          <a:noFill/>
          <a:ln>
            <a:noFill/>
          </a:ln>
        </p:spPr>
        <p:txBody>
          <a:bodyPr anchorCtr="0" anchor="ctr"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lang="en-IN" sz="2100">
                <a:solidFill>
                  <a:srgbClr val="FF0000"/>
                </a:solidFill>
              </a:rPr>
              <a:t>Deep Convolutional Neural Network with Transfer Learning for Detecting on Chest X-Rays</a:t>
            </a:r>
            <a:endParaRPr sz="2100">
              <a:solidFill>
                <a:srgbClr val="FF0000"/>
              </a:solidFill>
            </a:endParaRPr>
          </a:p>
          <a:p>
            <a:pPr indent="0" lvl="0" marL="0" rtl="0" algn="ctr">
              <a:lnSpc>
                <a:spcPct val="100000"/>
              </a:lnSpc>
              <a:spcBef>
                <a:spcPts val="0"/>
              </a:spcBef>
              <a:spcAft>
                <a:spcPts val="0"/>
              </a:spcAft>
              <a:buClr>
                <a:srgbClr val="FF0000"/>
              </a:buClr>
              <a:buSzPts val="2400"/>
              <a:buFont typeface="Times New Roman"/>
              <a:buNone/>
            </a:pPr>
            <a:r>
              <a:t/>
            </a:r>
            <a:endParaRPr b="1" sz="2000">
              <a:solidFill>
                <a:srgbClr val="FF0000"/>
              </a:solidFill>
              <a:highlight>
                <a:srgbClr val="FFFFFF"/>
              </a:highlight>
            </a:endParaRPr>
          </a:p>
        </p:txBody>
      </p:sp>
      <p:sp>
        <p:nvSpPr>
          <p:cNvPr id="124" name="Google Shape;124;p18"/>
          <p:cNvSpPr txBox="1"/>
          <p:nvPr/>
        </p:nvSpPr>
        <p:spPr>
          <a:xfrm>
            <a:off x="609250" y="1952725"/>
            <a:ext cx="7982700" cy="769500"/>
          </a:xfrm>
          <a:prstGeom prst="rect">
            <a:avLst/>
          </a:prstGeom>
          <a:noFill/>
          <a:ln>
            <a:noFill/>
          </a:ln>
        </p:spPr>
        <p:txBody>
          <a:bodyPr anchorCtr="0" anchor="t" bIns="91425" lIns="91425" spcFirstLastPara="1" rIns="91425" wrap="square" tIns="91425">
            <a:spAutoFit/>
          </a:bodyPr>
          <a:lstStyle/>
          <a:p>
            <a:pPr indent="0" lvl="0" marL="0" rtl="0" algn="just">
              <a:lnSpc>
                <a:spcPct val="90000"/>
              </a:lnSpc>
              <a:spcBef>
                <a:spcPts val="1000"/>
              </a:spcBef>
              <a:spcAft>
                <a:spcPts val="0"/>
              </a:spcAft>
              <a:buClr>
                <a:schemeClr val="dk1"/>
              </a:buClr>
              <a:buSzPts val="1100"/>
              <a:buFont typeface="Arial"/>
              <a:buNone/>
            </a:pPr>
            <a:r>
              <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25" name="Google Shape;125;p18"/>
          <p:cNvSpPr txBox="1"/>
          <p:nvPr/>
        </p:nvSpPr>
        <p:spPr>
          <a:xfrm>
            <a:off x="609250" y="1281000"/>
            <a:ext cx="7983000" cy="49521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chemeClr val="dk1"/>
              </a:buClr>
              <a:buSzPts val="1900"/>
              <a:buChar char="●"/>
            </a:pPr>
            <a:r>
              <a:rPr lang="en-IN" sz="1900">
                <a:solidFill>
                  <a:schemeClr val="dk1"/>
                </a:solidFill>
              </a:rPr>
              <a:t>This Paper Proposes an automatic diagnostic tool based on a deep neural network convolutional model for diagnosis training and Model building is done on the dataset.Transfer learning is Used in this Model</a:t>
            </a:r>
            <a:endParaRPr sz="1900">
              <a:solidFill>
                <a:schemeClr val="dk1"/>
              </a:solidFill>
            </a:endParaRPr>
          </a:p>
          <a:p>
            <a:pPr indent="0" lvl="0" marL="457200" rtl="0" algn="l">
              <a:lnSpc>
                <a:spcPct val="115000"/>
              </a:lnSpc>
              <a:spcBef>
                <a:spcPts val="0"/>
              </a:spcBef>
              <a:spcAft>
                <a:spcPts val="0"/>
              </a:spcAft>
              <a:buNone/>
            </a:pPr>
            <a:r>
              <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IN" sz="1900">
                <a:solidFill>
                  <a:schemeClr val="dk1"/>
                </a:solidFill>
              </a:rPr>
              <a:t>In Model Training Phase Inceptionv3 is Used and this algorithm contains the </a:t>
            </a:r>
            <a:r>
              <a:rPr lang="en-IN" sz="1900">
                <a:solidFill>
                  <a:schemeClr val="dk1"/>
                </a:solidFill>
              </a:rPr>
              <a:t>repetition</a:t>
            </a:r>
            <a:r>
              <a:rPr lang="en-IN" sz="1900">
                <a:solidFill>
                  <a:schemeClr val="dk1"/>
                </a:solidFill>
              </a:rPr>
              <a:t> of blocks known as Inception Block and parameter  and it safely preserves all the features of the image without disturbing the image features</a:t>
            </a:r>
            <a:endParaRPr sz="19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1414200" y="154000"/>
            <a:ext cx="7729800" cy="890400"/>
          </a:xfrm>
          <a:prstGeom prst="rect">
            <a:avLst/>
          </a:prstGeom>
          <a:noFill/>
          <a:ln>
            <a:noFill/>
          </a:ln>
        </p:spPr>
        <p:txBody>
          <a:bodyPr anchorCtr="0" anchor="ctr"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lang="en-IN" sz="2000">
                <a:solidFill>
                  <a:srgbClr val="FF0000"/>
                </a:solidFill>
              </a:rPr>
              <a:t>Deep Learning for Medical Image Segmentation</a:t>
            </a:r>
            <a:endParaRPr b="1" sz="2000">
              <a:solidFill>
                <a:srgbClr val="FF0000"/>
              </a:solidFill>
              <a:highlight>
                <a:srgbClr val="FFFFFF"/>
              </a:highlight>
            </a:endParaRPr>
          </a:p>
        </p:txBody>
      </p:sp>
      <p:sp>
        <p:nvSpPr>
          <p:cNvPr id="131" name="Google Shape;131;p19"/>
          <p:cNvSpPr txBox="1"/>
          <p:nvPr/>
        </p:nvSpPr>
        <p:spPr>
          <a:xfrm>
            <a:off x="609250" y="1952725"/>
            <a:ext cx="7982700" cy="769500"/>
          </a:xfrm>
          <a:prstGeom prst="rect">
            <a:avLst/>
          </a:prstGeom>
          <a:noFill/>
          <a:ln>
            <a:noFill/>
          </a:ln>
        </p:spPr>
        <p:txBody>
          <a:bodyPr anchorCtr="0" anchor="t" bIns="91425" lIns="91425" spcFirstLastPara="1" rIns="91425" wrap="square" tIns="91425">
            <a:spAutoFit/>
          </a:bodyPr>
          <a:lstStyle/>
          <a:p>
            <a:pPr indent="0" lvl="0" marL="0" rtl="0" algn="just">
              <a:lnSpc>
                <a:spcPct val="90000"/>
              </a:lnSpc>
              <a:spcBef>
                <a:spcPts val="1000"/>
              </a:spcBef>
              <a:spcAft>
                <a:spcPts val="0"/>
              </a:spcAft>
              <a:buClr>
                <a:schemeClr val="dk1"/>
              </a:buClr>
              <a:buSzPts val="1100"/>
              <a:buFont typeface="Arial"/>
              <a:buNone/>
            </a:pPr>
            <a:r>
              <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32" name="Google Shape;132;p19"/>
          <p:cNvSpPr txBox="1"/>
          <p:nvPr/>
        </p:nvSpPr>
        <p:spPr>
          <a:xfrm>
            <a:off x="609250" y="1281000"/>
            <a:ext cx="7983000" cy="49521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IN" sz="1900">
                <a:solidFill>
                  <a:schemeClr val="dk1"/>
                </a:solidFill>
              </a:rPr>
              <a:t>Model is Built and Trained and Used.Dataset is the medical dataset containing X-ray Images and Images Over </a:t>
            </a:r>
            <a:r>
              <a:rPr lang="en-IN" sz="1900">
                <a:solidFill>
                  <a:schemeClr val="dk1"/>
                </a:solidFill>
              </a:rPr>
              <a:t>1 lakh</a:t>
            </a:r>
            <a:r>
              <a:rPr lang="en-IN" sz="1900">
                <a:solidFill>
                  <a:schemeClr val="dk1"/>
                </a:solidFill>
              </a:rPr>
              <a:t> across 3000 patients containing 14 diseases including pneumonia</a:t>
            </a:r>
            <a:endParaRPr sz="1900">
              <a:solidFill>
                <a:schemeClr val="dk1"/>
              </a:solidFill>
            </a:endParaRPr>
          </a:p>
          <a:p>
            <a:pPr indent="0" lvl="0" marL="457200" rtl="0" algn="l">
              <a:lnSpc>
                <a:spcPct val="115000"/>
              </a:lnSpc>
              <a:spcBef>
                <a:spcPts val="0"/>
              </a:spcBef>
              <a:spcAft>
                <a:spcPts val="0"/>
              </a:spcAft>
              <a:buNone/>
            </a:pPr>
            <a:r>
              <a:t/>
            </a:r>
            <a:endParaRPr sz="1900">
              <a:solidFill>
                <a:schemeClr val="dk1"/>
              </a:solidFill>
            </a:endParaRPr>
          </a:p>
          <a:p>
            <a:pPr indent="0" lvl="0" marL="457200" rtl="0" algn="l">
              <a:lnSpc>
                <a:spcPct val="115000"/>
              </a:lnSpc>
              <a:spcBef>
                <a:spcPts val="0"/>
              </a:spcBef>
              <a:spcAft>
                <a:spcPts val="0"/>
              </a:spcAft>
              <a:buNone/>
            </a:pPr>
            <a:r>
              <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IN" sz="1900">
                <a:solidFill>
                  <a:schemeClr val="dk1"/>
                </a:solidFill>
              </a:rPr>
              <a:t>Pretrained Models of Algorithms Mentioned are Used and fine tuning is applied on the algorithms and it changes and freezes all the layers and modification is done to the layers</a:t>
            </a:r>
            <a:endParaRPr sz="19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