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4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m9DGMBWpDjy65TY7jKLi/y26H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E06A7C-2B44-40E0-861B-31FC5DBEB1D9}">
  <a:tblStyle styleId="{7FE06A7C-2B44-40E0-861B-31FC5DBEB1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3F4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3F9FA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206679E-6EAA-49B9-8469-2B2B3863EC1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6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90e402ed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90e402ed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90e402ed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90e402ed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90e402ed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c90e402ed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90e402ed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c90e402ed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90e402ed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c90e402ed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90e402ed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c90e402ed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6" name="Google Shape;22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4">
  <p:cSld name="Default 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/>
          <p:nvPr/>
        </p:nvSpPr>
        <p:spPr>
          <a:xfrm>
            <a:off x="381000" y="857250"/>
            <a:ext cx="8458200" cy="3886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Google Shape;11;p55" descr="college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57150"/>
            <a:ext cx="594122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5"/>
          <p:cNvSpPr txBox="1"/>
          <p:nvPr/>
        </p:nvSpPr>
        <p:spPr>
          <a:xfrm>
            <a:off x="1264919" y="228600"/>
            <a:ext cx="69189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5"/>
          <p:cNvSpPr txBox="1">
            <a:spLocks noGrp="1"/>
          </p:cNvSpPr>
          <p:nvPr>
            <p:ph type="title"/>
          </p:nvPr>
        </p:nvSpPr>
        <p:spPr>
          <a:xfrm>
            <a:off x="990600" y="1028700"/>
            <a:ext cx="6858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5"/>
          <p:cNvSpPr txBox="1">
            <a:spLocks noGrp="1"/>
          </p:cNvSpPr>
          <p:nvPr>
            <p:ph type="body" idx="1"/>
          </p:nvPr>
        </p:nvSpPr>
        <p:spPr>
          <a:xfrm>
            <a:off x="914400" y="1771650"/>
            <a:ext cx="7315200" cy="28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55"/>
          <p:cNvSpPr txBox="1">
            <a:spLocks noGrp="1"/>
          </p:cNvSpPr>
          <p:nvPr>
            <p:ph type="sldNum" idx="12"/>
          </p:nvPr>
        </p:nvSpPr>
        <p:spPr>
          <a:xfrm>
            <a:off x="8308692" y="285750"/>
            <a:ext cx="3018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6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6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6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2" name="Google Shape;62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6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1">
  <p:cSld name="TITLE_AND_BODY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9"/>
          <p:cNvSpPr txBox="1">
            <a:spLocks noGrp="1"/>
          </p:cNvSpPr>
          <p:nvPr>
            <p:ph type="sldNum" idx="12"/>
          </p:nvPr>
        </p:nvSpPr>
        <p:spPr>
          <a:xfrm>
            <a:off x="8308692" y="285750"/>
            <a:ext cx="3018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69"/>
          <p:cNvSpPr txBox="1">
            <a:spLocks noGrp="1"/>
          </p:cNvSpPr>
          <p:nvPr>
            <p:ph type="title"/>
          </p:nvPr>
        </p:nvSpPr>
        <p:spPr>
          <a:xfrm>
            <a:off x="457200" y="69055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2">
  <p:cSld name="TITLE_AND_BODY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0"/>
          <p:cNvSpPr txBox="1">
            <a:spLocks noGrp="1"/>
          </p:cNvSpPr>
          <p:nvPr>
            <p:ph type="sldNum" idx="12"/>
          </p:nvPr>
        </p:nvSpPr>
        <p:spPr>
          <a:xfrm>
            <a:off x="8308692" y="285750"/>
            <a:ext cx="3018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70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3">
  <p:cSld name="Defaul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6"/>
          <p:cNvSpPr/>
          <p:nvPr/>
        </p:nvSpPr>
        <p:spPr>
          <a:xfrm>
            <a:off x="381000" y="857250"/>
            <a:ext cx="8458200" cy="3886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Google Shape;18;p56" descr="college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57150"/>
            <a:ext cx="594122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6"/>
          <p:cNvSpPr txBox="1"/>
          <p:nvPr/>
        </p:nvSpPr>
        <p:spPr>
          <a:xfrm>
            <a:off x="1264919" y="228600"/>
            <a:ext cx="69189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6"/>
          <p:cNvSpPr txBox="1">
            <a:spLocks noGrp="1"/>
          </p:cNvSpPr>
          <p:nvPr>
            <p:ph type="title"/>
          </p:nvPr>
        </p:nvSpPr>
        <p:spPr>
          <a:xfrm>
            <a:off x="990600" y="1028700"/>
            <a:ext cx="6858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6"/>
          <p:cNvSpPr txBox="1">
            <a:spLocks noGrp="1"/>
          </p:cNvSpPr>
          <p:nvPr>
            <p:ph type="body" idx="1"/>
          </p:nvPr>
        </p:nvSpPr>
        <p:spPr>
          <a:xfrm>
            <a:off x="914400" y="1771650"/>
            <a:ext cx="7315200" cy="28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6"/>
          <p:cNvSpPr txBox="1">
            <a:spLocks noGrp="1"/>
          </p:cNvSpPr>
          <p:nvPr>
            <p:ph type="sldNum" idx="12"/>
          </p:nvPr>
        </p:nvSpPr>
        <p:spPr>
          <a:xfrm>
            <a:off x="8308692" y="285750"/>
            <a:ext cx="3018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TITLE_AND_BODY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8"/>
          <p:cNvSpPr txBox="1">
            <a:spLocks noGrp="1"/>
          </p:cNvSpPr>
          <p:nvPr>
            <p:ph type="sldNum" idx="12"/>
          </p:nvPr>
        </p:nvSpPr>
        <p:spPr>
          <a:xfrm>
            <a:off x="8308692" y="285750"/>
            <a:ext cx="3018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8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" name="Google Shape;30;p5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6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sldNum" idx="12"/>
          </p:nvPr>
        </p:nvSpPr>
        <p:spPr>
          <a:xfrm>
            <a:off x="8308692" y="285750"/>
            <a:ext cx="3018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1351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8" name="Google Shape;78;p1"/>
          <p:cNvSpPr txBox="1">
            <a:spLocks noGrp="1"/>
          </p:cNvSpPr>
          <p:nvPr>
            <p:ph type="title"/>
          </p:nvPr>
        </p:nvSpPr>
        <p:spPr>
          <a:xfrm>
            <a:off x="990600" y="970088"/>
            <a:ext cx="7162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90476"/>
              <a:buFont typeface="Times New Roman"/>
              <a:buNone/>
            </a:pPr>
            <a:r>
              <a:rPr lang="en" sz="2100" b="1" dirty="0"/>
              <a:t>Pneumonia Detection Using Chest X-rays </a:t>
            </a:r>
            <a:endParaRPr sz="3600" b="0" dirty="0"/>
          </a:p>
        </p:txBody>
      </p:sp>
      <p:sp>
        <p:nvSpPr>
          <p:cNvPr id="79" name="Google Shape;79;p1"/>
          <p:cNvSpPr/>
          <p:nvPr/>
        </p:nvSpPr>
        <p:spPr>
          <a:xfrm>
            <a:off x="1295400" y="228600"/>
            <a:ext cx="6858000" cy="34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0" name="Google Shape;80;p1"/>
          <p:cNvGrpSpPr/>
          <p:nvPr/>
        </p:nvGrpSpPr>
        <p:grpSpPr>
          <a:xfrm>
            <a:off x="609600" y="1581425"/>
            <a:ext cx="8167661" cy="2876230"/>
            <a:chOff x="-114312" y="0"/>
            <a:chExt cx="8167661" cy="3789000"/>
          </a:xfrm>
        </p:grpSpPr>
        <p:sp>
          <p:nvSpPr>
            <p:cNvPr id="81" name="Google Shape;81;p1"/>
            <p:cNvSpPr/>
            <p:nvPr/>
          </p:nvSpPr>
          <p:spPr>
            <a:xfrm>
              <a:off x="-114312" y="0"/>
              <a:ext cx="8097900" cy="3789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" name="Google Shape;82;p1"/>
            <p:cNvSpPr txBox="1"/>
            <p:nvPr/>
          </p:nvSpPr>
          <p:spPr>
            <a:xfrm>
              <a:off x="44549" y="117703"/>
              <a:ext cx="8008800" cy="3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19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Team Members:-	 			Panel Number:18</a:t>
              </a:r>
              <a:endParaRPr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 Advisor:  Mr. </a:t>
              </a:r>
              <a:r>
                <a:rPr lang="en-US" sz="2000" b="1" dirty="0">
                  <a:solidFill>
                    <a:schemeClr val="dk1"/>
                  </a:solidFill>
                </a:rPr>
                <a:t>Baskar A </a:t>
              </a:r>
              <a:r>
                <a:rPr lang="en" sz="20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/ Asst. Professor/ CSE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83" name="Google Shape;83;p1"/>
          <p:cNvGraphicFramePr/>
          <p:nvPr>
            <p:extLst>
              <p:ext uri="{D42A27DB-BD31-4B8C-83A1-F6EECF244321}">
                <p14:modId xmlns:p14="http://schemas.microsoft.com/office/powerpoint/2010/main" val="333489475"/>
              </p:ext>
            </p:extLst>
          </p:nvPr>
        </p:nvGraphicFramePr>
        <p:xfrm>
          <a:off x="609600" y="1974667"/>
          <a:ext cx="8000975" cy="1969409"/>
        </p:xfrm>
        <a:graphic>
          <a:graphicData uri="http://schemas.openxmlformats.org/drawingml/2006/table">
            <a:tbl>
              <a:tblPr>
                <a:noFill/>
                <a:tableStyleId>{7FE06A7C-2B44-40E0-861B-31FC5DBEB1D9}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11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Reg.No</a:t>
                      </a:r>
                      <a:endParaRPr sz="11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the Student</a:t>
                      </a:r>
                      <a:endParaRPr sz="11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Section</a:t>
                      </a:r>
                      <a:endParaRPr sz="11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CB.EN.U4CSE17265</a:t>
                      </a:r>
                      <a:endParaRPr sz="11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Madhav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Vempaty</a:t>
                      </a:r>
                      <a:endParaRPr sz="11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" sz="11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 C</a:t>
                      </a:r>
                      <a:endParaRPr sz="11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CB.EN.U4CSE17363</a:t>
                      </a:r>
                      <a:endParaRPr sz="11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T Jaya Bharath Reddy</a:t>
                      </a:r>
                      <a:endParaRPr sz="11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" sz="11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 D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CB.EN.U4CSE17617</a:t>
                      </a:r>
                      <a:endParaRPr sz="11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 Sai Teja</a:t>
                      </a:r>
                      <a:endParaRPr sz="11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" sz="11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 F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CB.EN.U4CSE17665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 Srinivasa Manoj Reddy</a:t>
                      </a:r>
                      <a:endParaRPr sz="11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" sz="11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 F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/>
        </p:nvSpPr>
        <p:spPr>
          <a:xfrm>
            <a:off x="914400" y="32126"/>
            <a:ext cx="73152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488100" y="1124525"/>
            <a:ext cx="8167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https://www.kaggle.com/paultimothymooney/chest-xray-pneumonia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Format: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Images (.JPEG)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dataset is organized into 3 folders (train, test, val) and contains subfolders for each image category (Pneumonia/Normal). There are 5,863 X-Ray images (JPEG) and 2 categories (Pneumonia/Normal).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1090950" y="2101100"/>
            <a:ext cx="6858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Preprocessing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0e402edd_0_57"/>
          <p:cNvSpPr txBox="1">
            <a:spLocks noGrp="1"/>
          </p:cNvSpPr>
          <p:nvPr>
            <p:ph type="title"/>
          </p:nvPr>
        </p:nvSpPr>
        <p:spPr>
          <a:xfrm>
            <a:off x="990600" y="1028700"/>
            <a:ext cx="6858000" cy="6060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Data Augmentation</a:t>
            </a:r>
            <a:endParaRPr/>
          </a:p>
        </p:txBody>
      </p:sp>
      <p:sp>
        <p:nvSpPr>
          <p:cNvPr id="152" name="Google Shape;152;gc90e402edd_0_57"/>
          <p:cNvSpPr txBox="1">
            <a:spLocks noGrp="1"/>
          </p:cNvSpPr>
          <p:nvPr>
            <p:ph type="body" idx="1"/>
          </p:nvPr>
        </p:nvSpPr>
        <p:spPr>
          <a:xfrm>
            <a:off x="914400" y="1771650"/>
            <a:ext cx="7315200" cy="28230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Rescaling: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reduce the complexity during 3 (training, validation &amp; testing) phases, we have divided the image with 255, this transfers all the image pixels from range [0, 255] to [0, 1].</a:t>
            </a:r>
            <a:endParaRPr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gc90e402edd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688" y="2974175"/>
            <a:ext cx="51911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0e402edd_0_63"/>
          <p:cNvSpPr txBox="1">
            <a:spLocks noGrp="1"/>
          </p:cNvSpPr>
          <p:nvPr>
            <p:ph type="title"/>
          </p:nvPr>
        </p:nvSpPr>
        <p:spPr>
          <a:xfrm>
            <a:off x="990600" y="1028700"/>
            <a:ext cx="6858000" cy="6060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Data Augmentation</a:t>
            </a:r>
            <a:endParaRPr/>
          </a:p>
        </p:txBody>
      </p:sp>
      <p:sp>
        <p:nvSpPr>
          <p:cNvPr id="159" name="Google Shape;159;gc90e402edd_0_63"/>
          <p:cNvSpPr txBox="1">
            <a:spLocks noGrp="1"/>
          </p:cNvSpPr>
          <p:nvPr>
            <p:ph type="body" idx="1"/>
          </p:nvPr>
        </p:nvSpPr>
        <p:spPr>
          <a:xfrm>
            <a:off x="914400" y="1771650"/>
            <a:ext cx="7315200" cy="28230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Horizontal Flip: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also did horizontal flipping of images during training, to make the model learn output even if the image is horizontally flipped.</a:t>
            </a:r>
            <a:endParaRPr/>
          </a:p>
        </p:txBody>
      </p:sp>
      <p:pic>
        <p:nvPicPr>
          <p:cNvPr id="160" name="Google Shape;160;gc90e402edd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288" y="2811050"/>
            <a:ext cx="51911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1090950" y="2101100"/>
            <a:ext cx="6858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</a:rPr>
              <a:t>Exploratory Data Analysis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90e402edd_0_33"/>
          <p:cNvSpPr txBox="1"/>
          <p:nvPr/>
        </p:nvSpPr>
        <p:spPr>
          <a:xfrm>
            <a:off x="964825" y="858375"/>
            <a:ext cx="676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c90e402ed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925" y="1227675"/>
            <a:ext cx="4651450" cy="34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c90e402edd_0_33"/>
          <p:cNvSpPr txBox="1"/>
          <p:nvPr/>
        </p:nvSpPr>
        <p:spPr>
          <a:xfrm>
            <a:off x="824900" y="1164575"/>
            <a:ext cx="2850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Canny Edge Detection: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c90e402edd_0_33"/>
          <p:cNvSpPr txBox="1"/>
          <p:nvPr/>
        </p:nvSpPr>
        <p:spPr>
          <a:xfrm>
            <a:off x="5454250" y="2263950"/>
            <a:ext cx="2336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Canny edge detector detects the edges in the image.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c90e402edd_0_39"/>
          <p:cNvPicPr preferRelativeResize="0"/>
          <p:nvPr/>
        </p:nvPicPr>
        <p:blipFill rotWithShape="1">
          <a:blip r:embed="rId3">
            <a:alphaModFix/>
          </a:blip>
          <a:srcRect r="13688" b="14668"/>
          <a:stretch/>
        </p:blipFill>
        <p:spPr>
          <a:xfrm>
            <a:off x="884725" y="1249475"/>
            <a:ext cx="4119475" cy="30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c90e402edd_0_39"/>
          <p:cNvSpPr txBox="1"/>
          <p:nvPr/>
        </p:nvSpPr>
        <p:spPr>
          <a:xfrm>
            <a:off x="582275" y="1249475"/>
            <a:ext cx="201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Sharpening:</a:t>
            </a:r>
            <a:endParaRPr/>
          </a:p>
        </p:txBody>
      </p:sp>
      <p:sp>
        <p:nvSpPr>
          <p:cNvPr id="180" name="Google Shape;180;gc90e402edd_0_39"/>
          <p:cNvSpPr txBox="1"/>
          <p:nvPr/>
        </p:nvSpPr>
        <p:spPr>
          <a:xfrm>
            <a:off x="5497125" y="2046675"/>
            <a:ext cx="2979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This will </a:t>
            </a:r>
            <a:r>
              <a:rPr lang="en" b="1">
                <a:solidFill>
                  <a:srgbClr val="5F6368"/>
                </a:solidFill>
                <a:highlight>
                  <a:srgbClr val="FFFFFF"/>
                </a:highlight>
              </a:rPr>
              <a:t>sharpen</a:t>
            </a: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 the edges in the image. </a:t>
            </a:r>
            <a:endParaRPr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This filter is very useful when we want to enhance the edges in an image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c90e402edd_0_44"/>
          <p:cNvPicPr preferRelativeResize="0"/>
          <p:nvPr/>
        </p:nvPicPr>
        <p:blipFill rotWithShape="1">
          <a:blip r:embed="rId3">
            <a:alphaModFix/>
          </a:blip>
          <a:srcRect l="-5029" r="5030"/>
          <a:stretch/>
        </p:blipFill>
        <p:spPr>
          <a:xfrm>
            <a:off x="630750" y="1181100"/>
            <a:ext cx="459740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c90e402edd_0_44"/>
          <p:cNvSpPr txBox="1"/>
          <p:nvPr/>
        </p:nvSpPr>
        <p:spPr>
          <a:xfrm>
            <a:off x="679325" y="1237350"/>
            <a:ext cx="20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Sobel XY:</a:t>
            </a:r>
            <a:endParaRPr/>
          </a:p>
        </p:txBody>
      </p:sp>
      <p:sp>
        <p:nvSpPr>
          <p:cNvPr id="187" name="Google Shape;187;gc90e402edd_0_44"/>
          <p:cNvSpPr txBox="1"/>
          <p:nvPr/>
        </p:nvSpPr>
        <p:spPr>
          <a:xfrm>
            <a:off x="4897050" y="1682350"/>
            <a:ext cx="3557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The </a:t>
            </a: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</a:rPr>
              <a:t>Sobel filter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 is also used for </a:t>
            </a: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</a:rPr>
              <a:t>edge detection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It </a:t>
            </a: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</a:rPr>
              <a:t>works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 by calculating the gradient of image intensity at each pixel within the image.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c90e402edd_0_49"/>
          <p:cNvPicPr preferRelativeResize="0"/>
          <p:nvPr/>
        </p:nvPicPr>
        <p:blipFill rotWithShape="1">
          <a:blip r:embed="rId3">
            <a:alphaModFix/>
          </a:blip>
          <a:srcRect t="-1030" r="1497"/>
          <a:stretch/>
        </p:blipFill>
        <p:spPr>
          <a:xfrm>
            <a:off x="831350" y="1200950"/>
            <a:ext cx="4511875" cy="347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c90e402edd_0_49"/>
          <p:cNvSpPr txBox="1"/>
          <p:nvPr/>
        </p:nvSpPr>
        <p:spPr>
          <a:xfrm>
            <a:off x="618675" y="1200950"/>
            <a:ext cx="230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Blur using Thresholding:</a:t>
            </a:r>
            <a:endParaRPr/>
          </a:p>
        </p:txBody>
      </p:sp>
      <p:sp>
        <p:nvSpPr>
          <p:cNvPr id="194" name="Google Shape;194;gc90e402edd_0_49"/>
          <p:cNvSpPr txBox="1"/>
          <p:nvPr/>
        </p:nvSpPr>
        <p:spPr>
          <a:xfrm>
            <a:off x="4993475" y="1671650"/>
            <a:ext cx="3514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</a:rPr>
              <a:t>Image thresholding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is a simple form of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</a:rPr>
              <a:t>image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segmentation.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It is a way to create a binary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</a:rPr>
              <a:t>image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from a grayscale or full-color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</a:rPr>
              <a:t>image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This is typically done in order to separate "object" or foreground pixels from background pixels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090950" y="2101100"/>
            <a:ext cx="6858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/>
              <a:t>Implementation of DL Models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sldNum" idx="12"/>
          </p:nvPr>
        </p:nvSpPr>
        <p:spPr>
          <a:xfrm>
            <a:off x="8308692" y="285750"/>
            <a:ext cx="3018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1351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990600" y="1028700"/>
            <a:ext cx="6858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sz="2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1295400" y="228600"/>
            <a:ext cx="6858000" cy="34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883914" y="2000245"/>
            <a:ext cx="7680960" cy="179280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analyse and </a:t>
            </a:r>
            <a:r>
              <a:rPr lang="en" sz="2100" dirty="0"/>
              <a:t>classify the given Chest X-ray image into  Pneumonia or not.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1090400" y="137050"/>
            <a:ext cx="6858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DL models</a:t>
            </a:r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body" idx="1"/>
          </p:nvPr>
        </p:nvSpPr>
        <p:spPr>
          <a:xfrm>
            <a:off x="914400" y="986825"/>
            <a:ext cx="7315200" cy="354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1900" b="1"/>
              <a:t>ResNet50</a:t>
            </a:r>
            <a:endParaRPr sz="1900" b="1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91440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ResNet-50 is a 50 layers deep CNN. You can load a pre trained network trained on more than a million images from the ImageNet database. </a:t>
            </a:r>
            <a:endParaRPr sz="14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The pretrained network can classify images into 1000 object categories, such as Cat, Cow, Dog, Pen and many more.. </a:t>
            </a:r>
            <a:endParaRPr sz="14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As a result, the network has learned rich feature representations for a wide range of images. The network has an image input size of 224-by-224. 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/>
        </p:nvSpPr>
        <p:spPr>
          <a:xfrm>
            <a:off x="2289575" y="827825"/>
            <a:ext cx="449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of </a:t>
            </a:r>
            <a:r>
              <a:rPr lang="en"/>
              <a:t>Resnet50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575" y="1167375"/>
            <a:ext cx="4564838" cy="35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625" y="1765800"/>
            <a:ext cx="583882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 txBox="1"/>
          <p:nvPr/>
        </p:nvSpPr>
        <p:spPr>
          <a:xfrm>
            <a:off x="970475" y="994725"/>
            <a:ext cx="327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 Model Summary: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00" y="3003175"/>
            <a:ext cx="8253974" cy="6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/>
        </p:nvSpPr>
        <p:spPr>
          <a:xfrm>
            <a:off x="897675" y="1225225"/>
            <a:ext cx="19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Phase: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8B0B-A185-414C-816D-939A53B7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84092-ECC9-42B9-99CF-977D544A2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Calculation of Precision, Recall and Accuracy in the confusion matrix. |  Download Scientific Diagram">
            <a:extLst>
              <a:ext uri="{FF2B5EF4-FFF2-40B4-BE49-F238E27FC236}">
                <a16:creationId xmlns:a16="http://schemas.microsoft.com/office/drawing/2014/main" id="{B19BA259-2A83-43BE-92AA-0FF7E93C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71650"/>
            <a:ext cx="7315200" cy="28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16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9"/>
          <p:cNvSpPr txBox="1">
            <a:spLocks noGrp="1"/>
          </p:cNvSpPr>
          <p:nvPr>
            <p:ph type="title"/>
          </p:nvPr>
        </p:nvSpPr>
        <p:spPr>
          <a:xfrm>
            <a:off x="976225" y="913775"/>
            <a:ext cx="6858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Project Plan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229" name="Google Shape;229;p49"/>
          <p:cNvGraphicFramePr/>
          <p:nvPr>
            <p:extLst>
              <p:ext uri="{D42A27DB-BD31-4B8C-83A1-F6EECF244321}">
                <p14:modId xmlns:p14="http://schemas.microsoft.com/office/powerpoint/2010/main" val="629419300"/>
              </p:ext>
            </p:extLst>
          </p:nvPr>
        </p:nvGraphicFramePr>
        <p:xfrm>
          <a:off x="639150" y="1651275"/>
          <a:ext cx="6479825" cy="2700520"/>
        </p:xfrm>
        <a:graphic>
          <a:graphicData uri="http://schemas.openxmlformats.org/drawingml/2006/table">
            <a:tbl>
              <a:tblPr>
                <a:noFill/>
                <a:tableStyleId>{B206679E-6EAA-49B9-8469-2B2B3863EC1F}</a:tableStyleId>
              </a:tblPr>
              <a:tblGrid>
                <a:gridCol w="173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333333"/>
                          </a:solidFill>
                        </a:rPr>
                        <a:t>Month</a:t>
                      </a:r>
                      <a:endParaRPr sz="1400" b="1" u="none" strike="noStrike" cap="none">
                        <a:solidFill>
                          <a:srgbClr val="333333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333333"/>
                          </a:solidFill>
                        </a:rPr>
                        <a:t>Plan</a:t>
                      </a:r>
                      <a:endParaRPr sz="1400" b="1" u="none" strike="noStrike" cap="none">
                        <a:solidFill>
                          <a:srgbClr val="333333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333333"/>
                          </a:solidFill>
                        </a:rPr>
                        <a:t>Jan</a:t>
                      </a:r>
                      <a:endParaRPr sz="1400" u="none" strike="noStrike" cap="none">
                        <a:solidFill>
                          <a:srgbClr val="333333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" sz="1400" u="none" strike="noStrike" cap="none">
                          <a:solidFill>
                            <a:srgbClr val="333333"/>
                          </a:solidFill>
                        </a:rPr>
                        <a:t>Literature survey on past research papers</a:t>
                      </a:r>
                      <a:endParaRPr sz="1400" u="none" strike="noStrike" cap="none">
                        <a:solidFill>
                          <a:srgbClr val="333333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333333"/>
                          </a:solidFill>
                        </a:rPr>
                        <a:t>Feb</a:t>
                      </a:r>
                      <a:endParaRPr sz="1400" u="none" strike="noStrike" cap="none">
                        <a:solidFill>
                          <a:srgbClr val="333333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333333"/>
                          </a:solidFill>
                        </a:rPr>
                        <a:t>(Before Review 2)</a:t>
                      </a:r>
                      <a:endParaRPr sz="1400" u="none" strike="noStrike" cap="none">
                        <a:solidFill>
                          <a:srgbClr val="333333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" sz="1400" u="none" strike="noStrike" cap="none" dirty="0">
                          <a:solidFill>
                            <a:srgbClr val="333333"/>
                          </a:solidFill>
                        </a:rPr>
                        <a:t>Preprocessing </a:t>
                      </a:r>
                      <a:endParaRPr sz="1400" u="none" strike="noStrike" cap="none" dirty="0">
                        <a:solidFill>
                          <a:srgbClr val="333333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" sz="1400" u="none" strike="noStrike" cap="none" dirty="0">
                          <a:solidFill>
                            <a:srgbClr val="333333"/>
                          </a:solidFill>
                        </a:rPr>
                        <a:t>Exploratory Data Analysis</a:t>
                      </a:r>
                      <a:endParaRPr sz="1400" u="none" strike="noStrike" cap="none" dirty="0">
                        <a:solidFill>
                          <a:srgbClr val="333333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" sz="1400" u="none" strike="noStrike" cap="none" dirty="0">
                          <a:solidFill>
                            <a:srgbClr val="333333"/>
                          </a:solidFill>
                        </a:rPr>
                        <a:t>Implementation of ML/DL Models till training phase</a:t>
                      </a:r>
                      <a:endParaRPr sz="1400" u="none" strike="noStrike" cap="none" dirty="0">
                        <a:solidFill>
                          <a:srgbClr val="333333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333333"/>
                          </a:solidFill>
                        </a:rPr>
                        <a:t>March</a:t>
                      </a:r>
                      <a:endParaRPr sz="1400" u="none" strike="noStrike" cap="none">
                        <a:solidFill>
                          <a:srgbClr val="333333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333333"/>
                          </a:solidFill>
                        </a:rPr>
                        <a:t>(Before Review 3)</a:t>
                      </a:r>
                      <a:endParaRPr sz="1400" u="none" strike="noStrike" cap="none">
                        <a:solidFill>
                          <a:srgbClr val="333333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" sz="1400" u="none" strike="noStrike" cap="none" dirty="0">
                          <a:solidFill>
                            <a:srgbClr val="333333"/>
                          </a:solidFill>
                        </a:rPr>
                        <a:t>Implementation of ML/DL Models</a:t>
                      </a:r>
                      <a:endParaRPr sz="1400" u="none" strike="noStrike" cap="none" dirty="0">
                        <a:solidFill>
                          <a:srgbClr val="333333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" sz="1400" u="none" strike="noStrike" cap="none" dirty="0">
                          <a:solidFill>
                            <a:srgbClr val="333333"/>
                          </a:solidFill>
                        </a:rPr>
                        <a:t>Model Evaluation</a:t>
                      </a:r>
                      <a:endParaRPr sz="1400" u="none" strike="noStrike" cap="none" dirty="0">
                        <a:solidFill>
                          <a:srgbClr val="333333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" sz="1400" u="none" strike="noStrike" cap="none" dirty="0">
                          <a:solidFill>
                            <a:srgbClr val="333333"/>
                          </a:solidFill>
                        </a:rPr>
                        <a:t>Compare Results of Model</a:t>
                      </a:r>
                      <a:endParaRPr sz="1400" u="none" strike="noStrike" cap="none" dirty="0">
                        <a:solidFill>
                          <a:srgbClr val="333333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30" name="Google Shape;230;p49"/>
          <p:cNvCxnSpPr/>
          <p:nvPr/>
        </p:nvCxnSpPr>
        <p:spPr>
          <a:xfrm flipH="1">
            <a:off x="6945100" y="2928098"/>
            <a:ext cx="8559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1" name="Google Shape;231;p49"/>
          <p:cNvSpPr txBox="1">
            <a:spLocks noGrp="1"/>
          </p:cNvSpPr>
          <p:nvPr>
            <p:ph type="body" idx="1"/>
          </p:nvPr>
        </p:nvSpPr>
        <p:spPr>
          <a:xfrm>
            <a:off x="7627125" y="2633305"/>
            <a:ext cx="1029600" cy="1174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SzPct val="160714"/>
              <a:buNone/>
            </a:pP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We’re currently here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0"/>
          <p:cNvSpPr txBox="1">
            <a:spLocks noGrp="1"/>
          </p:cNvSpPr>
          <p:nvPr>
            <p:ph type="title"/>
          </p:nvPr>
        </p:nvSpPr>
        <p:spPr>
          <a:xfrm>
            <a:off x="1083975" y="130750"/>
            <a:ext cx="6858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37" name="Google Shape;237;p50"/>
          <p:cNvSpPr txBox="1">
            <a:spLocks noGrp="1"/>
          </p:cNvSpPr>
          <p:nvPr>
            <p:ph type="body" idx="1"/>
          </p:nvPr>
        </p:nvSpPr>
        <p:spPr>
          <a:xfrm>
            <a:off x="639350" y="1089200"/>
            <a:ext cx="7647600" cy="28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We’re in process of classifying chest xray image to detect whether a person has pneumonia or not.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1"/>
          <p:cNvSpPr txBox="1">
            <a:spLocks noGrp="1"/>
          </p:cNvSpPr>
          <p:nvPr>
            <p:ph type="title"/>
          </p:nvPr>
        </p:nvSpPr>
        <p:spPr>
          <a:xfrm>
            <a:off x="1033700" y="123550"/>
            <a:ext cx="6858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">
                <a:solidFill>
                  <a:srgbClr val="00B050"/>
                </a:solidFill>
              </a:rPr>
              <a:t>References ( in IEEE format )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43" name="Google Shape;243;p51"/>
          <p:cNvSpPr txBox="1">
            <a:spLocks noGrp="1"/>
          </p:cNvSpPr>
          <p:nvPr>
            <p:ph type="body" idx="1"/>
          </p:nvPr>
        </p:nvSpPr>
        <p:spPr>
          <a:xfrm>
            <a:off x="914400" y="1074825"/>
            <a:ext cx="7315200" cy="312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•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MENGJIE HU , HEZHENG LIN, ZIMENG FAN, WENJIE GAO, LU YANG , CHUN LIU , AND QING SONG Pattern Recognition and Intelligent Vision Laboratory, Beijing University of Posts and Telecommunications, Beijing 100876, China Corresponding author: Qing Song (priv@bupt.edu.cn)</a:t>
            </a:r>
          </a:p>
          <a:p>
            <a:pPr marL="3429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•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Mohammad </a:t>
            </a:r>
            <a:r>
              <a:rPr lang="en-US" sz="1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Farukh</a:t>
            </a: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Hashmi 1,† , </a:t>
            </a:r>
            <a:r>
              <a:rPr lang="en-US" sz="1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Satyarth</a:t>
            </a: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Katiyar</a:t>
            </a: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2,†, </a:t>
            </a:r>
            <a:r>
              <a:rPr lang="en-US" sz="1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Avinash</a:t>
            </a: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 </a:t>
            </a:r>
            <a:r>
              <a:rPr lang="en-US" sz="1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Keskar</a:t>
            </a: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3,† , Neeraj Dhanraj </a:t>
            </a:r>
            <a:r>
              <a:rPr lang="en-US" sz="1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Bokde</a:t>
            </a: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4,† and </a:t>
            </a:r>
            <a:r>
              <a:rPr lang="en-US" sz="1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Zong</a:t>
            </a: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Woo </a:t>
            </a:r>
            <a:r>
              <a:rPr lang="en-US" sz="1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Geem</a:t>
            </a: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5,*</a:t>
            </a:r>
          </a:p>
          <a:p>
            <a:pPr marL="3429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•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-US" sz="1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Anunay</a:t>
            </a: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Gupta a , Anjum b , </a:t>
            </a:r>
            <a:r>
              <a:rPr lang="en-US" sz="1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Shreyansh</a:t>
            </a: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Gupta c , Rahul </a:t>
            </a:r>
            <a:r>
              <a:rPr lang="en-US" sz="1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Katarya</a:t>
            </a: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b,∗ a Department of Electrical Engineering, Delhi Technological University, New Delhi, India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2"/>
          <p:cNvSpPr txBox="1">
            <a:spLocks noGrp="1"/>
          </p:cNvSpPr>
          <p:nvPr>
            <p:ph type="title"/>
          </p:nvPr>
        </p:nvSpPr>
        <p:spPr>
          <a:xfrm>
            <a:off x="990600" y="1028700"/>
            <a:ext cx="6858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">
                <a:solidFill>
                  <a:srgbClr val="00B050"/>
                </a:solidFill>
              </a:rPr>
              <a:t>Code References (links)</a:t>
            </a:r>
            <a:endParaRPr>
              <a:solidFill>
                <a:srgbClr val="00B05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49" name="Google Shape;249;p52"/>
          <p:cNvSpPr txBox="1">
            <a:spLocks noGrp="1"/>
          </p:cNvSpPr>
          <p:nvPr>
            <p:ph type="body" idx="1"/>
          </p:nvPr>
        </p:nvSpPr>
        <p:spPr>
          <a:xfrm>
            <a:off x="914400" y="1585325"/>
            <a:ext cx="7315200" cy="28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https://pablormier.github.io/2017/09/05/a-tutorial-on-differential-evolution-with-python/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https://machinelearningmastery.com/a-tour-of-machine-learning-algorithms/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"/>
          <p:cNvSpPr txBox="1">
            <a:spLocks noGrp="1"/>
          </p:cNvSpPr>
          <p:nvPr>
            <p:ph type="title"/>
          </p:nvPr>
        </p:nvSpPr>
        <p:spPr>
          <a:xfrm>
            <a:off x="391886" y="2106862"/>
            <a:ext cx="8229600" cy="113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088900" y="44550"/>
            <a:ext cx="6858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668600" y="1092250"/>
            <a:ext cx="769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632125" y="1168225"/>
            <a:ext cx="8009700" cy="342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•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MENGJIE HU , HEZHENG LIN, ZIMENG FAN, WENJIE GAO, LU YANG , CHUN LIU , AND QING SONG Pattern Recognition and Intelligent Vision Laboratory, Beijing University of Posts and Telecommunications, Beijing 100876, China Corresponding author: Qing Song (priv@bupt.edu.cn)</a:t>
            </a:r>
          </a:p>
          <a:p>
            <a:pPr marL="3429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•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Mohammad 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Farukh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Hashmi 1,† , 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Satyarth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Katiyar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2,†, 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Avinash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 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Keskar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3,† , Neeraj Dhanraj 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Bokde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4,† and 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Zong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Woo 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Geem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5,*</a:t>
            </a:r>
          </a:p>
          <a:p>
            <a:pPr marL="3429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•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Anunay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Gupta a , Anjum b , 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Shreyansh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Gupta c , Rahul 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Katarya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b,∗ a Department of Electrical Engineering, Delhi Technological University, New Delhi, India</a:t>
            </a:r>
            <a:endParaRPr lang="en-US" sz="1600" dirty="0">
              <a:solidFill>
                <a:srgbClr val="7030A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1260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      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1450700" y="1018300"/>
            <a:ext cx="6858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"/>
          <p:cNvSpPr txBox="1">
            <a:spLocks noGrp="1"/>
          </p:cNvSpPr>
          <p:nvPr>
            <p:ph type="sldNum" idx="12"/>
          </p:nvPr>
        </p:nvSpPr>
        <p:spPr>
          <a:xfrm>
            <a:off x="8308692" y="285750"/>
            <a:ext cx="3018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1351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75" y="1808850"/>
            <a:ext cx="7902925" cy="18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1187088" y="3964775"/>
            <a:ext cx="756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Figure: Schematic representation of Chest  X-ray classification into Normal or Pneumonia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6AD2-0BB2-4B2F-BE5E-9ABE88D0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54E86-9277-4A9A-A2CC-BC9A5E1C8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Basics of the Classic CNN. How a classic CNN (Convolutional Neural… | by  Chandra Churh Chatterjee | Towards Data Science">
            <a:extLst>
              <a:ext uri="{FF2B5EF4-FFF2-40B4-BE49-F238E27FC236}">
                <a16:creationId xmlns:a16="http://schemas.microsoft.com/office/drawing/2014/main" id="{98D2139E-0CCB-4D7F-8541-99BE31DE47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71650"/>
            <a:ext cx="7315199" cy="282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92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450700" y="91050"/>
            <a:ext cx="6858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"/>
          <p:cNvSpPr txBox="1">
            <a:spLocks noGrp="1"/>
          </p:cNvSpPr>
          <p:nvPr>
            <p:ph type="sldNum" idx="12"/>
          </p:nvPr>
        </p:nvSpPr>
        <p:spPr>
          <a:xfrm>
            <a:off x="8308692" y="285750"/>
            <a:ext cx="3018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1351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950325" y="866500"/>
            <a:ext cx="7315200" cy="42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Image Processing: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t="13858" b="14110"/>
          <a:stretch/>
        </p:blipFill>
        <p:spPr>
          <a:xfrm>
            <a:off x="1001850" y="1353750"/>
            <a:ext cx="6717718" cy="30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950325" y="866500"/>
            <a:ext cx="7315200" cy="42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Deep Learning:-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" y="1566800"/>
            <a:ext cx="77247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/>
        </p:nvSpPr>
        <p:spPr>
          <a:xfrm>
            <a:off x="953589" y="999784"/>
            <a:ext cx="7315200" cy="11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Modules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308692" y="285750"/>
            <a:ext cx="301909" cy="2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1351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127" name="Google Shape;127;p8"/>
          <p:cNvGraphicFramePr/>
          <p:nvPr/>
        </p:nvGraphicFramePr>
        <p:xfrm>
          <a:off x="1325175" y="2061675"/>
          <a:ext cx="5943600" cy="2065020"/>
        </p:xfrm>
        <a:graphic>
          <a:graphicData uri="http://schemas.openxmlformats.org/drawingml/2006/table">
            <a:tbl>
              <a:tblPr>
                <a:noFill/>
                <a:tableStyleId>{B206679E-6EAA-49B9-8469-2B2B3863EC1F}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S. NO.</a:t>
                      </a:r>
                      <a:endParaRPr sz="1400" b="1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MODULES</a:t>
                      </a:r>
                      <a:endParaRPr sz="1400" b="1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Data Collection</a:t>
                      </a:r>
                      <a:endParaRPr sz="1400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Image Processing &amp; Data Augmentation</a:t>
                      </a:r>
                      <a:endParaRPr sz="1400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Implement Architecture &amp; Create data generators</a:t>
                      </a:r>
                      <a:endParaRPr sz="1400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33333"/>
                          </a:solidFill>
                        </a:rPr>
                        <a:t>Train the Model by defining loss function &amp; callbacks</a:t>
                      </a:r>
                      <a:endParaRPr sz="1400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Test the Model on Unseen data</a:t>
                      </a:r>
                      <a:endParaRPr sz="1400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/>
        </p:nvSpPr>
        <p:spPr>
          <a:xfrm>
            <a:off x="946939" y="605509"/>
            <a:ext cx="73152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 Implemented in this review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 txBox="1">
            <a:spLocks noGrp="1"/>
          </p:cNvSpPr>
          <p:nvPr>
            <p:ph type="sldNum" idx="12"/>
          </p:nvPr>
        </p:nvSpPr>
        <p:spPr>
          <a:xfrm>
            <a:off x="8308692" y="285750"/>
            <a:ext cx="301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134" name="Google Shape;134;p9"/>
          <p:cNvGraphicFramePr/>
          <p:nvPr/>
        </p:nvGraphicFramePr>
        <p:xfrm>
          <a:off x="1518125" y="1648475"/>
          <a:ext cx="5943600" cy="1734150"/>
        </p:xfrm>
        <a:graphic>
          <a:graphicData uri="http://schemas.openxmlformats.org/drawingml/2006/table">
            <a:tbl>
              <a:tblPr>
                <a:noFill/>
                <a:tableStyleId>{B206679E-6EAA-49B9-8469-2B2B3863EC1F}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S. NO.</a:t>
                      </a:r>
                      <a:endParaRPr sz="1400" b="1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MODULES</a:t>
                      </a:r>
                      <a:endParaRPr sz="1400" b="1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Data Collection</a:t>
                      </a:r>
                      <a:endParaRPr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Image Processing &amp; Data Augmentation</a:t>
                      </a:r>
                      <a:endParaRPr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Implement Architecture &amp; Create data generators</a:t>
                      </a:r>
                      <a:endParaRPr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" sz="1550">
                          <a:solidFill>
                            <a:srgbClr val="333333"/>
                          </a:solidFill>
                        </a:rPr>
                        <a:t>Training is under progress</a:t>
                      </a:r>
                      <a:endParaRPr sz="1400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907</Words>
  <Application>Microsoft Office PowerPoint</Application>
  <PresentationFormat>On-screen Show (16:9)</PresentationFormat>
  <Paragraphs>141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Georgia</vt:lpstr>
      <vt:lpstr>Times New Roman</vt:lpstr>
      <vt:lpstr>Simple Light</vt:lpstr>
      <vt:lpstr>Pneumonia Detection Using Chest X-rays </vt:lpstr>
      <vt:lpstr>Problem Definition</vt:lpstr>
      <vt:lpstr>Literature Survey</vt:lpstr>
      <vt:lpstr>Architecture diagram</vt:lpstr>
      <vt:lpstr>CNN Architecture</vt:lpstr>
      <vt:lpstr>System Design</vt:lpstr>
      <vt:lpstr>PowerPoint Presentation</vt:lpstr>
      <vt:lpstr>PowerPoint Presentation</vt:lpstr>
      <vt:lpstr>PowerPoint Presentation</vt:lpstr>
      <vt:lpstr>PowerPoint Presentation</vt:lpstr>
      <vt:lpstr>Preprocessing</vt:lpstr>
      <vt:lpstr>Image Data Augmentation</vt:lpstr>
      <vt:lpstr>Image Data Augmentation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Implementation of DL Models</vt:lpstr>
      <vt:lpstr>DL models</vt:lpstr>
      <vt:lpstr>PowerPoint Presentation</vt:lpstr>
      <vt:lpstr>PowerPoint Presentation</vt:lpstr>
      <vt:lpstr>PowerPoint Presentation</vt:lpstr>
      <vt:lpstr>Accuracy</vt:lpstr>
      <vt:lpstr>Project Plan</vt:lpstr>
      <vt:lpstr>Conclusions</vt:lpstr>
      <vt:lpstr>References ( in IEEE format )</vt:lpstr>
      <vt:lpstr>Code References (links)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forecasting of Covid-19 pandemic in various states of India using Statistical and Epidemiological models </dc:title>
  <cp:lastModifiedBy>Tippireddy Jayabharath Reddy - [CB.EN.U4CSE17363]</cp:lastModifiedBy>
  <cp:revision>5</cp:revision>
  <dcterms:modified xsi:type="dcterms:W3CDTF">2021-03-26T03:21:37Z</dcterms:modified>
</cp:coreProperties>
</file>