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50C5-0FB8-4B3A-A5AB-7667471DDC83}" type="datetimeFigureOut">
              <a:rPr lang="en-IN" smtClean="0"/>
              <a:pPr/>
              <a:t>07-11-2017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CF09-297F-48AF-BE5C-2BA018B3E3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2.0/streaming-kafka-integr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elastic.co/guide/en/elasticsearch/hadoop/master/spar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CMS Data Ingestion, Transformation and Storage Solution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Jayaprakash 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en-IN" dirty="0" smtClean="0"/>
              <a:t>Spark 2.0 – Unified Programming Model for Bounded and Unbounded Data Sources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0199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Spark Kafka Connector</a:t>
            </a:r>
          </a:p>
          <a:p>
            <a:pPr lvl="1"/>
            <a:r>
              <a:rPr lang="en-IN" dirty="0" smtClean="0">
                <a:hlinkClick r:id="rId2"/>
              </a:rPr>
              <a:t>https://spark.apache.org/docs/2.2.0/streaming-kafka-integration.html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5"/>
            <a:ext cx="8712968" cy="449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3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Spark </a:t>
            </a:r>
            <a:r>
              <a:rPr lang="en-IN" b="1" u="sng" dirty="0" err="1" smtClean="0"/>
              <a:t>ElasticSearch</a:t>
            </a:r>
            <a:r>
              <a:rPr lang="en-IN" b="1" u="sng" dirty="0" smtClean="0"/>
              <a:t> Connector: </a:t>
            </a:r>
          </a:p>
          <a:p>
            <a:endParaRPr lang="en-IN" b="1" u="sng" dirty="0" smtClean="0"/>
          </a:p>
          <a:p>
            <a:r>
              <a:rPr lang="en-IN" dirty="0" smtClean="0">
                <a:hlinkClick r:id="rId2"/>
              </a:rPr>
              <a:t>https://www.elastic.co/guide/en/elasticsearch/hadoop/master/spark.html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2"/>
            <a:ext cx="3134748" cy="276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2996952"/>
            <a:ext cx="534537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Downside of Cassandra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Background JVM makes performance unpredictable</a:t>
            </a:r>
          </a:p>
          <a:p>
            <a:r>
              <a:rPr lang="en-IN" dirty="0" smtClean="0"/>
              <a:t>Garbage Collection Tuning</a:t>
            </a:r>
          </a:p>
          <a:p>
            <a:r>
              <a:rPr lang="en-IN" dirty="0" err="1" smtClean="0"/>
              <a:t>Tradeoff</a:t>
            </a:r>
            <a:r>
              <a:rPr lang="en-IN" dirty="0" smtClean="0"/>
              <a:t> Between Consistency and Performance</a:t>
            </a:r>
          </a:p>
          <a:p>
            <a:r>
              <a:rPr lang="en-IN" dirty="0" smtClean="0"/>
              <a:t>Data Replication will be more because the Data Model is based on Specific Use Cases</a:t>
            </a:r>
          </a:p>
          <a:p>
            <a:r>
              <a:rPr lang="en-IN" dirty="0" smtClean="0"/>
              <a:t>Costly as it is memory intensive</a:t>
            </a:r>
          </a:p>
          <a:p>
            <a:r>
              <a:rPr lang="en-IN" dirty="0" smtClean="0"/>
              <a:t>Non ACID Compliant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51" y="764704"/>
            <a:ext cx="831881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Architecture – Data Ingestion</a:t>
            </a:r>
            <a:br>
              <a:rPr lang="en-IN" dirty="0" smtClean="0"/>
            </a:br>
            <a:r>
              <a:rPr lang="en-IN" dirty="0" smtClean="0"/>
              <a:t>Considerations - 1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65489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Architecture – Data Ingestion</a:t>
            </a:r>
            <a:br>
              <a:rPr lang="en-IN" dirty="0" smtClean="0"/>
            </a:br>
            <a:r>
              <a:rPr lang="en-IN" dirty="0" smtClean="0"/>
              <a:t>Considerations -2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628800"/>
            <a:ext cx="801976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Architecture – Data Ingestion</a:t>
            </a:r>
            <a:br>
              <a:rPr lang="en-IN" dirty="0" smtClean="0"/>
            </a:br>
            <a:r>
              <a:rPr lang="en-IN" dirty="0" smtClean="0"/>
              <a:t>Considerations - 3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136904" cy="47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Architecture – Data Ingestion</a:t>
            </a:r>
            <a:br>
              <a:rPr lang="en-IN" dirty="0" smtClean="0"/>
            </a:br>
            <a:r>
              <a:rPr lang="en-IN" dirty="0" smtClean="0"/>
              <a:t>Considerations - 4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484783"/>
            <a:ext cx="8640961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1180728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History and Steady State Bounded – Option 1:</a:t>
            </a:r>
          </a:p>
          <a:p>
            <a:pPr lvl="1"/>
            <a:r>
              <a:rPr lang="en-IN" sz="2400" dirty="0" smtClean="0"/>
              <a:t>The caveat is SQOOP submits a IO Intensive Map Reduce JOB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59"/>
            <a:ext cx="7704856" cy="344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1512168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History and Steady State Bounded – Option 2: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Still working on POC</a:t>
            </a:r>
          </a:p>
          <a:p>
            <a:pPr lvl="1"/>
            <a:r>
              <a:rPr lang="en-IN" sz="2400" dirty="0" smtClean="0">
                <a:solidFill>
                  <a:srgbClr val="FF0000"/>
                </a:solidFill>
              </a:rPr>
              <a:t>Option in plate for performance at the expense of costly memory intensive utilization</a:t>
            </a:r>
            <a:endParaRPr lang="en-IN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140968"/>
            <a:ext cx="862693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512168"/>
          </a:xfrm>
        </p:spPr>
        <p:txBody>
          <a:bodyPr>
            <a:noAutofit/>
          </a:bodyPr>
          <a:lstStyle/>
          <a:p>
            <a:r>
              <a:rPr lang="en-IN" sz="2000" dirty="0" smtClean="0"/>
              <a:t>History and Steady State Bounded – Option 3:</a:t>
            </a:r>
          </a:p>
          <a:p>
            <a:pPr lvl="1"/>
            <a:r>
              <a:rPr lang="en-IN" sz="2000" dirty="0" smtClean="0"/>
              <a:t>For Bounded Files / Tables Options</a:t>
            </a:r>
          </a:p>
          <a:p>
            <a:pPr lvl="2"/>
            <a:r>
              <a:rPr lang="en-IN" sz="2000" dirty="0" smtClean="0"/>
              <a:t>Apache NIFI -&gt; HDFS PUT Script -&gt; HDFS Load</a:t>
            </a:r>
          </a:p>
          <a:p>
            <a:pPr lvl="2"/>
            <a:r>
              <a:rPr lang="en-IN" sz="2000" dirty="0" smtClean="0"/>
              <a:t>Python framework to poll the files and push to target HDFS / HIVE location but still </a:t>
            </a:r>
            <a:r>
              <a:rPr lang="en-IN" sz="2000" b="1" dirty="0" smtClean="0">
                <a:solidFill>
                  <a:srgbClr val="00B050"/>
                </a:solidFill>
              </a:rPr>
              <a:t>TCS </a:t>
            </a:r>
            <a:r>
              <a:rPr lang="en-IN" sz="2000" b="1" dirty="0" err="1" smtClean="0">
                <a:solidFill>
                  <a:srgbClr val="00B050"/>
                </a:solidFill>
              </a:rPr>
              <a:t>MasterCraft</a:t>
            </a:r>
            <a:r>
              <a:rPr lang="en-IN" sz="2000" b="1" dirty="0" smtClean="0">
                <a:solidFill>
                  <a:srgbClr val="00B050"/>
                </a:solidFill>
              </a:rPr>
              <a:t> tool is a very good option</a:t>
            </a:r>
          </a:p>
          <a:p>
            <a:pPr lvl="2"/>
            <a:r>
              <a:rPr lang="en-IN" sz="2000" dirty="0" smtClean="0"/>
              <a:t>Straight forward – Can integrate with Spark if transformation required before load</a:t>
            </a:r>
          </a:p>
          <a:p>
            <a:pPr lvl="1"/>
            <a:endParaRPr lang="en-IN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4149080"/>
            <a:ext cx="2952328" cy="184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4365104"/>
            <a:ext cx="16573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4077072"/>
            <a:ext cx="2714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/>
              <a:t>Deep Dive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512168"/>
          </a:xfrm>
        </p:spPr>
        <p:txBody>
          <a:bodyPr>
            <a:noAutofit/>
          </a:bodyPr>
          <a:lstStyle/>
          <a:p>
            <a:r>
              <a:rPr lang="en-IN" sz="1800" dirty="0" smtClean="0"/>
              <a:t>History and Steady State Un Bounded – Option 4:</a:t>
            </a:r>
          </a:p>
          <a:p>
            <a:pPr lvl="1"/>
            <a:r>
              <a:rPr lang="en-IN" sz="1800" dirty="0" smtClean="0"/>
              <a:t>NIFI CDC is very good option to push the message to KAFKA Topic</a:t>
            </a:r>
          </a:p>
          <a:p>
            <a:pPr lvl="1"/>
            <a:r>
              <a:rPr lang="en-IN" sz="1800" dirty="0" smtClean="0"/>
              <a:t>Python framework to connect to external API and push the message to KAFKA Topic</a:t>
            </a:r>
          </a:p>
          <a:p>
            <a:pPr lvl="1"/>
            <a:r>
              <a:rPr lang="en-IN" sz="1800" dirty="0" smtClean="0"/>
              <a:t>Use Spark Streaming as consumer or Flume as consumer depends on the requirement transformation / aggregation</a:t>
            </a:r>
          </a:p>
          <a:p>
            <a:pPr lvl="1"/>
            <a:endParaRPr lang="en-IN" sz="2000" dirty="0"/>
          </a:p>
          <a:p>
            <a:pPr lvl="1"/>
            <a:endParaRPr lang="en-IN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97152"/>
            <a:ext cx="1775398" cy="110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96952"/>
            <a:ext cx="1512168" cy="152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5" y="3212977"/>
            <a:ext cx="6624735" cy="236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271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CMS Data Ingestion, Transformation and Storage Solution Architecture</vt:lpstr>
      <vt:lpstr>Solution Architecture – Data Ingestion Considerations - 1</vt:lpstr>
      <vt:lpstr>Solution Architecture – Data Ingestion Considerations -2</vt:lpstr>
      <vt:lpstr>Solution Architecture – Data Ingestion Considerations - 3</vt:lpstr>
      <vt:lpstr>Solution Architecture – Data Ingestion Considerations - 4</vt:lpstr>
      <vt:lpstr>Deep Dive</vt:lpstr>
      <vt:lpstr>Deep Dive</vt:lpstr>
      <vt:lpstr>Deep Dive</vt:lpstr>
      <vt:lpstr>Deep Dive</vt:lpstr>
      <vt:lpstr>Deep Dive</vt:lpstr>
      <vt:lpstr>Deep Dive</vt:lpstr>
      <vt:lpstr>Deep Dive</vt:lpstr>
      <vt:lpstr>Deep Dive</vt:lpstr>
      <vt:lpstr>Downside of Cassandra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Data Ingestion, Transformation and Storage Solution Architecture</dc:title>
  <dc:creator>Jayaprakash S</dc:creator>
  <cp:lastModifiedBy>Jayaprakash S</cp:lastModifiedBy>
  <cp:revision>22</cp:revision>
  <dcterms:created xsi:type="dcterms:W3CDTF">2017-10-30T23:30:51Z</dcterms:created>
  <dcterms:modified xsi:type="dcterms:W3CDTF">2017-11-07T19:11:47Z</dcterms:modified>
</cp:coreProperties>
</file>