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A24A6D-DC14-4F13-B34D-C4FECA36E27C}"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24A6D-DC14-4F13-B34D-C4FECA36E27C}"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24A6D-DC14-4F13-B34D-C4FECA36E27C}"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24A6D-DC14-4F13-B34D-C4FECA36E27C}"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24A6D-DC14-4F13-B34D-C4FECA36E27C}"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A24A6D-DC14-4F13-B34D-C4FECA36E27C}"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A24A6D-DC14-4F13-B34D-C4FECA36E27C}" type="datetimeFigureOut">
              <a:rPr lang="en-US" smtClean="0"/>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A24A6D-DC14-4F13-B34D-C4FECA36E27C}" type="datetimeFigureOut">
              <a:rPr lang="en-US" smtClean="0"/>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24A6D-DC14-4F13-B34D-C4FECA36E27C}" type="datetimeFigureOut">
              <a:rPr lang="en-US" smtClean="0"/>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24A6D-DC14-4F13-B34D-C4FECA36E27C}"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24A6D-DC14-4F13-B34D-C4FECA36E27C}"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ACAB0-52C2-48C4-98CA-2A2E025D5F1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24A6D-DC14-4F13-B34D-C4FECA36E27C}" type="datetimeFigureOut">
              <a:rPr lang="en-US" smtClean="0"/>
              <a:t>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ACAB0-52C2-48C4-98CA-2A2E025D5F1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smtClean="0">
                <a:solidFill>
                  <a:srgbClr val="7030A0"/>
                </a:solidFill>
                <a:latin typeface="Algerian" pitchFamily="82" charset="0"/>
                <a:ea typeface="Microsoft YaHei" pitchFamily="34" charset="-122"/>
              </a:rPr>
              <a:t>Insight Report of Cubic </a:t>
            </a:r>
            <a:r>
              <a:rPr lang="en-US" sz="2800" b="1" dirty="0" err="1" smtClean="0">
                <a:solidFill>
                  <a:srgbClr val="7030A0"/>
                </a:solidFill>
                <a:latin typeface="Algerian" pitchFamily="82" charset="0"/>
                <a:ea typeface="Microsoft YaHei" pitchFamily="34" charset="-122"/>
              </a:rPr>
              <a:t>Zirconia</a:t>
            </a:r>
            <a:r>
              <a:rPr lang="en-US" sz="2800" b="1" dirty="0" smtClean="0">
                <a:solidFill>
                  <a:srgbClr val="7030A0"/>
                </a:solidFill>
                <a:latin typeface="Algerian" pitchFamily="82" charset="0"/>
                <a:ea typeface="Microsoft YaHei" pitchFamily="34" charset="-122"/>
              </a:rPr>
              <a:t> Gem Stone </a:t>
            </a:r>
            <a:r>
              <a:rPr lang="en-US" sz="2800" b="1" dirty="0" err="1" smtClean="0">
                <a:solidFill>
                  <a:srgbClr val="7030A0"/>
                </a:solidFill>
                <a:latin typeface="Algerian" pitchFamily="82" charset="0"/>
                <a:ea typeface="Microsoft YaHei" pitchFamily="34" charset="-122"/>
              </a:rPr>
              <a:t>AnalysiS</a:t>
            </a:r>
            <a:endParaRPr lang="en-US" sz="2000" dirty="0">
              <a:solidFill>
                <a:srgbClr val="7030A0"/>
              </a:solidFill>
              <a:latin typeface="Algerian" pitchFamily="82" charset="0"/>
              <a:ea typeface="Microsoft YaHei" pitchFamily="34" charset="-122"/>
            </a:endParaRPr>
          </a:p>
        </p:txBody>
      </p:sp>
      <p:pic>
        <p:nvPicPr>
          <p:cNvPr id="6" name="Content Placeholder 5" descr="cubic.jfif"/>
          <p:cNvPicPr>
            <a:picLocks noGrp="1" noChangeAspect="1"/>
          </p:cNvPicPr>
          <p:nvPr>
            <p:ph idx="1"/>
          </p:nvPr>
        </p:nvPicPr>
        <p:blipFill>
          <a:blip r:embed="rId2"/>
          <a:stretch>
            <a:fillRect/>
          </a:stretch>
        </p:blipFill>
        <p:spPr>
          <a:xfrm>
            <a:off x="714348" y="1500174"/>
            <a:ext cx="7929618" cy="4786346"/>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00B050"/>
                </a:solidFill>
              </a:rPr>
              <a:t/>
            </a:r>
            <a:br>
              <a:rPr lang="en-US" sz="3200" b="1" dirty="0" smtClean="0">
                <a:solidFill>
                  <a:srgbClr val="00B050"/>
                </a:solidFill>
              </a:rPr>
            </a:br>
            <a:r>
              <a:rPr lang="en-US" sz="3200" b="1" dirty="0">
                <a:solidFill>
                  <a:srgbClr val="00B050"/>
                </a:solidFill>
              </a:rPr>
              <a:t/>
            </a:r>
            <a:br>
              <a:rPr lang="en-US" sz="3200" b="1" dirty="0">
                <a:solidFill>
                  <a:srgbClr val="00B050"/>
                </a:solidFill>
              </a:rPr>
            </a:br>
            <a:r>
              <a:rPr lang="en-US" sz="3200" b="1" dirty="0" smtClean="0">
                <a:solidFill>
                  <a:srgbClr val="00B050"/>
                </a:solidFill>
              </a:rPr>
              <a:t>Analysis Of Depth Characteristic</a:t>
            </a:r>
            <a:br>
              <a:rPr lang="en-US" sz="3200" b="1" dirty="0" smtClean="0">
                <a:solidFill>
                  <a:srgbClr val="00B050"/>
                </a:solidFill>
              </a:rPr>
            </a:br>
            <a:r>
              <a:rPr lang="en-US" sz="2200" b="1" dirty="0"/>
              <a:t>The depth of cubic </a:t>
            </a:r>
            <a:r>
              <a:rPr lang="en-US" sz="2200" b="1" dirty="0" err="1"/>
              <a:t>zirconia</a:t>
            </a:r>
            <a:r>
              <a:rPr lang="en-US" sz="2200" b="1" dirty="0"/>
              <a:t> ranges between 50 to 73 and </a:t>
            </a:r>
            <a:r>
              <a:rPr lang="en-US" sz="2200" b="1" dirty="0" err="1"/>
              <a:t>interquartile</a:t>
            </a:r>
            <a:r>
              <a:rPr lang="en-US" sz="2200" b="1" dirty="0"/>
              <a:t> range or middle 50 percent of the data points lies between 61 to 62.5</a:t>
            </a:r>
            <a:r>
              <a:rPr lang="en-US" sz="2800" b="1" dirty="0"/>
              <a:t/>
            </a:r>
            <a:br>
              <a:rPr lang="en-US" sz="2800" b="1" dirty="0"/>
            </a:br>
            <a:r>
              <a:rPr lang="en-US" sz="3200" b="1" dirty="0">
                <a:solidFill>
                  <a:srgbClr val="00B050"/>
                </a:solidFill>
              </a:rPr>
              <a:t/>
            </a:r>
            <a:br>
              <a:rPr lang="en-US" sz="3200" b="1" dirty="0">
                <a:solidFill>
                  <a:srgbClr val="00B050"/>
                </a:solidFill>
              </a:rPr>
            </a:br>
            <a:endParaRPr lang="en-US" sz="3200" b="1" dirty="0">
              <a:solidFill>
                <a:srgbClr val="00B050"/>
              </a:solidFill>
            </a:endParaRPr>
          </a:p>
        </p:txBody>
      </p:sp>
      <p:pic>
        <p:nvPicPr>
          <p:cNvPr id="4" name="Content Placeholder 3" descr="depth.png"/>
          <p:cNvPicPr>
            <a:picLocks noGrp="1" noChangeAspect="1"/>
          </p:cNvPicPr>
          <p:nvPr>
            <p:ph idx="1"/>
          </p:nvPr>
        </p:nvPicPr>
        <p:blipFill>
          <a:blip r:embed="rId2"/>
          <a:stretch>
            <a:fillRect/>
          </a:stretch>
        </p:blipFill>
        <p:spPr>
          <a:xfrm>
            <a:off x="642910" y="1571612"/>
            <a:ext cx="8072494" cy="478634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82726"/>
          </a:xfrm>
        </p:spPr>
        <p:txBody>
          <a:bodyPr>
            <a:normAutofit fontScale="90000"/>
          </a:bodyPr>
          <a:lstStyle/>
          <a:p>
            <a:r>
              <a:rPr lang="en-US" sz="3200" b="1" dirty="0" smtClean="0">
                <a:solidFill>
                  <a:srgbClr val="00B050"/>
                </a:solidFill>
              </a:rPr>
              <a:t/>
            </a:r>
            <a:br>
              <a:rPr lang="en-US" sz="3200" b="1" dirty="0" smtClean="0">
                <a:solidFill>
                  <a:srgbClr val="00B050"/>
                </a:solidFill>
              </a:rPr>
            </a:br>
            <a:r>
              <a:rPr lang="en-US" sz="3200" b="1" dirty="0" smtClean="0">
                <a:solidFill>
                  <a:srgbClr val="00B050"/>
                </a:solidFill>
              </a:rPr>
              <a:t>Correlation Analysis with Price</a:t>
            </a:r>
            <a:br>
              <a:rPr lang="en-US" sz="3200" b="1" dirty="0" smtClean="0">
                <a:solidFill>
                  <a:srgbClr val="00B050"/>
                </a:solidFill>
              </a:rPr>
            </a:br>
            <a:r>
              <a:rPr lang="en-US" sz="2000" dirty="0" smtClean="0"/>
              <a:t>Depth is slightly negatively correlated with price and as most were manufactured with higher value of depth with the frequency of 9000 on depth of 62 and 7000 on depth of 63, </a:t>
            </a:r>
            <a:r>
              <a:rPr lang="en-US" sz="2000" dirty="0" smtClean="0">
                <a:solidFill>
                  <a:srgbClr val="FF0000"/>
                </a:solidFill>
              </a:rPr>
              <a:t>the company should find ways to make gem stones with less depth as possible to decrease the loss and move towards profit gain</a:t>
            </a:r>
            <a:r>
              <a:rPr lang="en-US" sz="3200" b="1" dirty="0">
                <a:solidFill>
                  <a:srgbClr val="00B050"/>
                </a:solidFill>
              </a:rPr>
              <a:t/>
            </a:r>
            <a:br>
              <a:rPr lang="en-US" sz="3200" b="1" dirty="0">
                <a:solidFill>
                  <a:srgbClr val="00B050"/>
                </a:solidFill>
              </a:rPr>
            </a:br>
            <a:endParaRPr lang="en-US" sz="3200" b="1" dirty="0">
              <a:solidFill>
                <a:srgbClr val="00B050"/>
              </a:solidFill>
            </a:endParaRPr>
          </a:p>
        </p:txBody>
      </p:sp>
      <p:pic>
        <p:nvPicPr>
          <p:cNvPr id="4" name="Content Placeholder 3" descr="Screenshot (257).png"/>
          <p:cNvPicPr>
            <a:picLocks noGrp="1" noChangeAspect="1"/>
          </p:cNvPicPr>
          <p:nvPr>
            <p:ph idx="1"/>
          </p:nvPr>
        </p:nvPicPr>
        <p:blipFill>
          <a:blip r:embed="rId2"/>
          <a:stretch>
            <a:fillRect/>
          </a:stretch>
        </p:blipFill>
        <p:spPr>
          <a:xfrm>
            <a:off x="457200" y="2143116"/>
            <a:ext cx="8229600" cy="471488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28802"/>
          </a:xfrm>
        </p:spPr>
        <p:txBody>
          <a:bodyPr>
            <a:normAutofit fontScale="90000"/>
          </a:bodyPr>
          <a:lstStyle/>
          <a:p>
            <a:r>
              <a:rPr lang="en-US" sz="2700" b="1" dirty="0" smtClean="0">
                <a:solidFill>
                  <a:srgbClr val="00B050"/>
                </a:solidFill>
                <a:latin typeface="Bahnschrift" pitchFamily="34" charset="0"/>
              </a:rPr>
              <a:t/>
            </a:r>
            <a:br>
              <a:rPr lang="en-US" sz="2700" b="1" dirty="0" smtClean="0">
                <a:solidFill>
                  <a:srgbClr val="00B050"/>
                </a:solidFill>
                <a:latin typeface="Bahnschrift" pitchFamily="34" charset="0"/>
              </a:rPr>
            </a:br>
            <a:r>
              <a:rPr lang="en-US" sz="2700" b="1" dirty="0">
                <a:solidFill>
                  <a:srgbClr val="00B050"/>
                </a:solidFill>
                <a:latin typeface="Bahnschrift" pitchFamily="34" charset="0"/>
              </a:rPr>
              <a:t/>
            </a:r>
            <a:br>
              <a:rPr lang="en-US" sz="2700" b="1" dirty="0">
                <a:solidFill>
                  <a:srgbClr val="00B050"/>
                </a:solidFill>
                <a:latin typeface="Bahnschrift" pitchFamily="34" charset="0"/>
              </a:rPr>
            </a:br>
            <a:r>
              <a:rPr lang="en-US" sz="2700" b="1" dirty="0" smtClean="0">
                <a:solidFill>
                  <a:srgbClr val="00B050"/>
                </a:solidFill>
                <a:latin typeface="Bahnschrift" pitchFamily="34" charset="0"/>
              </a:rPr>
              <a:t/>
            </a:r>
            <a:br>
              <a:rPr lang="en-US" sz="2700" b="1" dirty="0" smtClean="0">
                <a:solidFill>
                  <a:srgbClr val="00B050"/>
                </a:solidFill>
                <a:latin typeface="Bahnschrift" pitchFamily="34" charset="0"/>
              </a:rPr>
            </a:br>
            <a:r>
              <a:rPr lang="en-US" sz="2700" b="1" dirty="0">
                <a:solidFill>
                  <a:srgbClr val="00B050"/>
                </a:solidFill>
                <a:latin typeface="Bahnschrift" pitchFamily="34" charset="0"/>
              </a:rPr>
              <a:t/>
            </a:r>
            <a:br>
              <a:rPr lang="en-US" sz="2700" b="1" dirty="0">
                <a:solidFill>
                  <a:srgbClr val="00B050"/>
                </a:solidFill>
                <a:latin typeface="Bahnschrift" pitchFamily="34" charset="0"/>
              </a:rPr>
            </a:br>
            <a:r>
              <a:rPr lang="en-US" sz="2700" b="1" dirty="0" smtClean="0">
                <a:solidFill>
                  <a:srgbClr val="00B050"/>
                </a:solidFill>
                <a:latin typeface="Bahnschrift" pitchFamily="34" charset="0"/>
              </a:rPr>
              <a:t/>
            </a:r>
            <a:br>
              <a:rPr lang="en-US" sz="2700" b="1" dirty="0" smtClean="0">
                <a:solidFill>
                  <a:srgbClr val="00B050"/>
                </a:solidFill>
                <a:latin typeface="Bahnschrift" pitchFamily="34" charset="0"/>
              </a:rPr>
            </a:br>
            <a:r>
              <a:rPr lang="en-US" sz="2700" b="1" dirty="0" smtClean="0">
                <a:solidFill>
                  <a:srgbClr val="00B050"/>
                </a:solidFill>
                <a:latin typeface="Bahnschrift" pitchFamily="34" charset="0"/>
              </a:rPr>
              <a:t>Analysis of Length, Width and Breadth</a:t>
            </a:r>
            <a:br>
              <a:rPr lang="en-US" sz="2700" b="1" dirty="0" smtClean="0">
                <a:solidFill>
                  <a:srgbClr val="00B050"/>
                </a:solidFill>
                <a:latin typeface="Bahnschrift" pitchFamily="34" charset="0"/>
              </a:rPr>
            </a:br>
            <a:r>
              <a:rPr lang="en-US" sz="1800" b="1" dirty="0">
                <a:solidFill>
                  <a:srgbClr val="002060"/>
                </a:solidFill>
              </a:rPr>
              <a:t>Length(x): </a:t>
            </a:r>
            <a:r>
              <a:rPr lang="en-US" sz="1800" b="1" dirty="0"/>
              <a:t>The length of cubic </a:t>
            </a:r>
            <a:r>
              <a:rPr lang="en-US" sz="1800" b="1" dirty="0" err="1"/>
              <a:t>zirconia</a:t>
            </a:r>
            <a:r>
              <a:rPr lang="en-US" sz="1800" b="1" dirty="0"/>
              <a:t> ranges between 0 to 10.23 and </a:t>
            </a:r>
            <a:r>
              <a:rPr lang="en-US" sz="1800" b="1" dirty="0" err="1"/>
              <a:t>interquartile</a:t>
            </a:r>
            <a:r>
              <a:rPr lang="en-US" sz="1800" b="1" dirty="0"/>
              <a:t> range or middle 50 percent of the data points lies between 4.7 to 6.55</a:t>
            </a:r>
            <a:br>
              <a:rPr lang="en-US" sz="1800" b="1" dirty="0"/>
            </a:br>
            <a:r>
              <a:rPr lang="en-US" sz="1800" b="1" dirty="0">
                <a:solidFill>
                  <a:srgbClr val="002060"/>
                </a:solidFill>
              </a:rPr>
              <a:t>Width(y): </a:t>
            </a:r>
            <a:r>
              <a:rPr lang="en-US" sz="1800" b="1" dirty="0"/>
              <a:t>The </a:t>
            </a:r>
            <a:r>
              <a:rPr lang="en-US" sz="1800" b="1" dirty="0" err="1"/>
              <a:t>widthof</a:t>
            </a:r>
            <a:r>
              <a:rPr lang="en-US" sz="1800" b="1" dirty="0"/>
              <a:t> cubic </a:t>
            </a:r>
            <a:r>
              <a:rPr lang="en-US" sz="1800" b="1" dirty="0" err="1"/>
              <a:t>zirconia</a:t>
            </a:r>
            <a:r>
              <a:rPr lang="en-US" sz="1800" b="1" dirty="0"/>
              <a:t> ranges between 0 to 58.9 and </a:t>
            </a:r>
            <a:r>
              <a:rPr lang="en-US" sz="1800" b="1" dirty="0" err="1"/>
              <a:t>interquartile</a:t>
            </a:r>
            <a:r>
              <a:rPr lang="en-US" sz="1800" b="1" dirty="0"/>
              <a:t> range or middle 50 percent of the data points lies between 4.72 to 6.94</a:t>
            </a:r>
            <a:br>
              <a:rPr lang="en-US" sz="1800" b="1" dirty="0"/>
            </a:br>
            <a:r>
              <a:rPr lang="en-US" sz="1800" b="1" dirty="0">
                <a:solidFill>
                  <a:srgbClr val="002060"/>
                </a:solidFill>
              </a:rPr>
              <a:t>Height(z): </a:t>
            </a:r>
            <a:r>
              <a:rPr lang="en-US" sz="1800" b="1" dirty="0"/>
              <a:t>The height of cubic </a:t>
            </a:r>
            <a:r>
              <a:rPr lang="en-US" sz="1800" b="1" dirty="0" err="1"/>
              <a:t>zirconia</a:t>
            </a:r>
            <a:r>
              <a:rPr lang="en-US" sz="1800" b="1" dirty="0"/>
              <a:t> ranges between 0 to 8 and </a:t>
            </a:r>
            <a:r>
              <a:rPr lang="en-US" sz="1800" b="1" dirty="0" err="1"/>
              <a:t>interquartile</a:t>
            </a:r>
            <a:r>
              <a:rPr lang="en-US" sz="1800" b="1" dirty="0"/>
              <a:t> range or middle 50 percent of the data points lies between 2.9 to 4.4</a:t>
            </a:r>
            <a:r>
              <a:rPr lang="en-US" sz="2400" b="1" dirty="0"/>
              <a:t/>
            </a:r>
            <a:br>
              <a:rPr lang="en-US" sz="2400" b="1" dirty="0"/>
            </a:br>
            <a:r>
              <a:rPr lang="en-US" sz="2700" b="1" dirty="0">
                <a:solidFill>
                  <a:srgbClr val="00B050"/>
                </a:solidFill>
                <a:latin typeface="Bahnschrift" pitchFamily="34" charset="0"/>
              </a:rPr>
              <a:t/>
            </a:r>
            <a:br>
              <a:rPr lang="en-US" sz="2700" b="1" dirty="0">
                <a:solidFill>
                  <a:srgbClr val="00B050"/>
                </a:solidFill>
                <a:latin typeface="Bahnschrift" pitchFamily="34" charset="0"/>
              </a:rPr>
            </a:br>
            <a:r>
              <a:rPr lang="en-US" sz="2700" b="1" dirty="0" smtClean="0">
                <a:solidFill>
                  <a:srgbClr val="00B050"/>
                </a:solidFill>
                <a:latin typeface="Bahnschrift" pitchFamily="34" charset="0"/>
              </a:rPr>
              <a:t/>
            </a:r>
            <a:br>
              <a:rPr lang="en-US" sz="2700" b="1" dirty="0" smtClean="0">
                <a:solidFill>
                  <a:srgbClr val="00B050"/>
                </a:solidFill>
                <a:latin typeface="Bahnschrift" pitchFamily="34" charset="0"/>
              </a:rPr>
            </a:br>
            <a:r>
              <a:rPr lang="en-US" sz="2400" b="1" dirty="0" smtClean="0">
                <a:solidFill>
                  <a:srgbClr val="00B050"/>
                </a:solidFill>
                <a:latin typeface="Bahnschrift" pitchFamily="34" charset="0"/>
              </a:rPr>
              <a:t/>
            </a:r>
            <a:br>
              <a:rPr lang="en-US" sz="2400" b="1" dirty="0" smtClean="0">
                <a:solidFill>
                  <a:srgbClr val="00B050"/>
                </a:solidFill>
                <a:latin typeface="Bahnschrift" pitchFamily="34" charset="0"/>
              </a:rPr>
            </a:br>
            <a:r>
              <a:rPr lang="en-US" sz="2400" b="1" dirty="0">
                <a:solidFill>
                  <a:srgbClr val="00B050"/>
                </a:solidFill>
                <a:latin typeface="Bahnschrift" pitchFamily="34" charset="0"/>
              </a:rPr>
              <a:t/>
            </a:r>
            <a:br>
              <a:rPr lang="en-US" sz="2400" b="1" dirty="0">
                <a:solidFill>
                  <a:srgbClr val="00B050"/>
                </a:solidFill>
                <a:latin typeface="Bahnschrift" pitchFamily="34" charset="0"/>
              </a:rPr>
            </a:br>
            <a:endParaRPr lang="en-US" sz="2400" b="1" dirty="0">
              <a:solidFill>
                <a:srgbClr val="00B050"/>
              </a:solidFill>
              <a:latin typeface="Bahnschrift" pitchFamily="34" charset="0"/>
            </a:endParaRPr>
          </a:p>
        </p:txBody>
      </p:sp>
      <p:pic>
        <p:nvPicPr>
          <p:cNvPr id="8" name="Content Placeholder 7" descr="length.png"/>
          <p:cNvPicPr>
            <a:picLocks noGrp="1" noChangeAspect="1"/>
          </p:cNvPicPr>
          <p:nvPr>
            <p:ph idx="1"/>
          </p:nvPr>
        </p:nvPicPr>
        <p:blipFill>
          <a:blip r:embed="rId2"/>
          <a:stretch>
            <a:fillRect/>
          </a:stretch>
        </p:blipFill>
        <p:spPr>
          <a:xfrm>
            <a:off x="214282" y="2000240"/>
            <a:ext cx="4572032" cy="4572032"/>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descr="width.png"/>
          <p:cNvPicPr>
            <a:picLocks noChangeAspect="1"/>
          </p:cNvPicPr>
          <p:nvPr/>
        </p:nvPicPr>
        <p:blipFill>
          <a:blip r:embed="rId3"/>
          <a:stretch>
            <a:fillRect/>
          </a:stretch>
        </p:blipFill>
        <p:spPr>
          <a:xfrm>
            <a:off x="4929190" y="2000240"/>
            <a:ext cx="4071966" cy="2286016"/>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descr="height.png"/>
          <p:cNvPicPr>
            <a:picLocks noChangeAspect="1"/>
          </p:cNvPicPr>
          <p:nvPr/>
        </p:nvPicPr>
        <p:blipFill>
          <a:blip r:embed="rId4" cstate="print"/>
          <a:stretch>
            <a:fillRect/>
          </a:stretch>
        </p:blipFill>
        <p:spPr>
          <a:xfrm>
            <a:off x="4929190" y="4429132"/>
            <a:ext cx="4035765" cy="214314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857496"/>
          </a:xfrm>
        </p:spPr>
        <p:txBody>
          <a:bodyPr>
            <a:normAutofit fontScale="90000"/>
          </a:bodyPr>
          <a:lstStyle/>
          <a:p>
            <a:r>
              <a:rPr lang="en-US" b="1" dirty="0" smtClean="0">
                <a:solidFill>
                  <a:srgbClr val="00B050"/>
                </a:solidFill>
                <a:latin typeface="Arial Rounded MT Bold" pitchFamily="34" charset="0"/>
              </a:rPr>
              <a:t>Analysis of Price </a:t>
            </a:r>
            <a:br>
              <a:rPr lang="en-US" b="1" dirty="0" smtClean="0">
                <a:solidFill>
                  <a:srgbClr val="00B050"/>
                </a:solidFill>
                <a:latin typeface="Arial Rounded MT Bold" pitchFamily="34" charset="0"/>
              </a:rPr>
            </a:br>
            <a:r>
              <a:rPr lang="en-US" sz="1800" dirty="0" smtClean="0"/>
              <a:t>The </a:t>
            </a:r>
            <a:r>
              <a:rPr lang="en-US" sz="1800" dirty="0"/>
              <a:t>prices of cubic </a:t>
            </a:r>
            <a:r>
              <a:rPr lang="en-US" sz="1800" dirty="0" err="1"/>
              <a:t>zirconia</a:t>
            </a:r>
            <a:r>
              <a:rPr lang="en-US" sz="1800" dirty="0"/>
              <a:t> ranges between 326 to 18818 and the middle 50 percent of the gem stones have price range</a:t>
            </a:r>
            <a:r>
              <a:rPr lang="en-US" sz="2000" b="1" dirty="0"/>
              <a:t>:</a:t>
            </a:r>
            <a:br>
              <a:rPr lang="en-US" sz="2000" b="1" dirty="0"/>
            </a:br>
            <a:r>
              <a:rPr lang="en-US" sz="2000" dirty="0" smtClean="0"/>
              <a:t>945 TO 5361 and as per the frequency distribution, the number of cubic </a:t>
            </a:r>
            <a:r>
              <a:rPr lang="en-US" sz="2000" dirty="0" err="1" smtClean="0"/>
              <a:t>zirconia</a:t>
            </a:r>
            <a:r>
              <a:rPr lang="en-US" sz="2000" dirty="0" smtClean="0"/>
              <a:t> and its prices are: </a:t>
            </a:r>
            <a:br>
              <a:rPr lang="en-US" sz="2000" dirty="0" smtClean="0"/>
            </a:br>
            <a:r>
              <a:rPr lang="en-US" sz="2000" dirty="0" smtClean="0">
                <a:solidFill>
                  <a:srgbClr val="FF0000"/>
                </a:solidFill>
              </a:rPr>
              <a:t>1250-&gt;8916, 2175-&gt;3500, 3000-&gt;2600 </a:t>
            </a:r>
            <a:r>
              <a:rPr lang="en-US" sz="2000" dirty="0" smtClean="0"/>
              <a:t>covering most of the manufactured stones and few have very high rates and their amount of manufacturing units are also small.</a:t>
            </a:r>
            <a:endParaRPr lang="en-US" b="1" dirty="0">
              <a:solidFill>
                <a:srgbClr val="00B050"/>
              </a:solidFill>
              <a:latin typeface="Arial Rounded MT Bold" pitchFamily="34" charset="0"/>
            </a:endParaRPr>
          </a:p>
        </p:txBody>
      </p:sp>
      <p:pic>
        <p:nvPicPr>
          <p:cNvPr id="4" name="Content Placeholder 3" descr="price.png"/>
          <p:cNvPicPr>
            <a:picLocks noGrp="1" noChangeAspect="1"/>
          </p:cNvPicPr>
          <p:nvPr>
            <p:ph idx="1"/>
          </p:nvPr>
        </p:nvPicPr>
        <p:blipFill>
          <a:blip r:embed="rId2"/>
          <a:stretch>
            <a:fillRect/>
          </a:stretch>
        </p:blipFill>
        <p:spPr>
          <a:xfrm>
            <a:off x="500034" y="2786058"/>
            <a:ext cx="8215370" cy="378621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714512"/>
          </a:xfrm>
        </p:spPr>
        <p:txBody>
          <a:bodyPr>
            <a:normAutofit fontScale="90000"/>
          </a:bodyPr>
          <a:lstStyle/>
          <a:p>
            <a:r>
              <a:rPr lang="en-US" sz="3200" dirty="0" smtClean="0">
                <a:solidFill>
                  <a:srgbClr val="00B050"/>
                </a:solidFill>
                <a:latin typeface="Eras Demi ITC" pitchFamily="34" charset="0"/>
              </a:rPr>
              <a:t>Analysis on Carat </a:t>
            </a:r>
            <a:r>
              <a:rPr lang="en-US" sz="3200" dirty="0" err="1" smtClean="0">
                <a:solidFill>
                  <a:srgbClr val="00B050"/>
                </a:solidFill>
                <a:latin typeface="Eras Demi ITC" pitchFamily="34" charset="0"/>
              </a:rPr>
              <a:t>characterstic</a:t>
            </a:r>
            <a:r>
              <a:rPr lang="en-US" sz="3200" dirty="0" smtClean="0">
                <a:solidFill>
                  <a:srgbClr val="00B050"/>
                </a:solidFill>
                <a:latin typeface="Eras Demi ITC" pitchFamily="34" charset="0"/>
              </a:rPr>
              <a:t> of gem stone</a:t>
            </a:r>
            <a:br>
              <a:rPr lang="en-US" sz="3200" dirty="0" smtClean="0">
                <a:solidFill>
                  <a:srgbClr val="00B050"/>
                </a:solidFill>
                <a:latin typeface="Eras Demi ITC" pitchFamily="34" charset="0"/>
              </a:rPr>
            </a:br>
            <a:r>
              <a:rPr lang="en-US" sz="1400" dirty="0" smtClean="0">
                <a:solidFill>
                  <a:srgbClr val="00B050"/>
                </a:solidFill>
                <a:latin typeface="Eras Demi ITC" pitchFamily="34" charset="0"/>
              </a:rPr>
              <a:t/>
            </a:r>
            <a:br>
              <a:rPr lang="en-US" sz="1400" dirty="0" smtClean="0">
                <a:solidFill>
                  <a:srgbClr val="00B050"/>
                </a:solidFill>
                <a:latin typeface="Eras Demi ITC" pitchFamily="34" charset="0"/>
              </a:rPr>
            </a:br>
            <a:r>
              <a:rPr lang="en-US" sz="1800" b="1" dirty="0"/>
              <a:t>The carat of cubic </a:t>
            </a:r>
            <a:r>
              <a:rPr lang="en-US" sz="1800" b="1" dirty="0" err="1"/>
              <a:t>zerconi</a:t>
            </a:r>
            <a:r>
              <a:rPr lang="en-US" sz="1800" b="1" dirty="0"/>
              <a:t> manufactured here ranges from 0.2 to 4.5 in which the more manufactured gemstone's carat is between 0.4 to 1.05 and we also have some 75 exceptional gemstones which are manufactured at carat ranging between 2 to 4.5.</a:t>
            </a:r>
            <a:r>
              <a:rPr lang="en-US" sz="2800" b="1" dirty="0"/>
              <a:t/>
            </a:r>
            <a:br>
              <a:rPr lang="en-US" sz="2800" b="1" dirty="0"/>
            </a:br>
            <a:endParaRPr lang="en-US" sz="3200" dirty="0">
              <a:solidFill>
                <a:srgbClr val="00B050"/>
              </a:solidFill>
              <a:latin typeface="Eras Demi ITC" pitchFamily="34" charset="0"/>
            </a:endParaRPr>
          </a:p>
        </p:txBody>
      </p:sp>
      <p:pic>
        <p:nvPicPr>
          <p:cNvPr id="4" name="Content Placeholder 3" descr="carat.png"/>
          <p:cNvPicPr>
            <a:picLocks noGrp="1" noChangeAspect="1"/>
          </p:cNvPicPr>
          <p:nvPr>
            <p:ph idx="1"/>
          </p:nvPr>
        </p:nvPicPr>
        <p:blipFill>
          <a:blip r:embed="rId2"/>
          <a:stretch>
            <a:fillRect/>
          </a:stretch>
        </p:blipFill>
        <p:spPr>
          <a:xfrm>
            <a:off x="357159" y="1928802"/>
            <a:ext cx="8358245" cy="478634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928826"/>
          </a:xfrm>
        </p:spPr>
        <p:txBody>
          <a:bodyPr>
            <a:normAutofit fontScale="90000"/>
          </a:bodyPr>
          <a:lstStyle/>
          <a:p>
            <a:r>
              <a:rPr lang="en-US" sz="2800" dirty="0" smtClean="0">
                <a:latin typeface="Arial Rounded MT Bold" pitchFamily="34" charset="0"/>
              </a:rPr>
              <a:t/>
            </a:r>
            <a:br>
              <a:rPr lang="en-US" sz="2800" dirty="0" smtClean="0">
                <a:latin typeface="Arial Rounded MT Bold" pitchFamily="34" charset="0"/>
              </a:rPr>
            </a:br>
            <a:r>
              <a:rPr lang="en-US" sz="2800" dirty="0">
                <a:latin typeface="Arial Rounded MT Bold" pitchFamily="34" charset="0"/>
              </a:rPr>
              <a:t/>
            </a:r>
            <a:br>
              <a:rPr lang="en-US" sz="2800" dirty="0">
                <a:latin typeface="Arial Rounded MT Bold" pitchFamily="34" charset="0"/>
              </a:rPr>
            </a:br>
            <a:r>
              <a:rPr lang="en-US" sz="2800" dirty="0" smtClean="0">
                <a:latin typeface="Arial Rounded MT Bold" pitchFamily="34" charset="0"/>
              </a:rPr>
              <a:t/>
            </a:r>
            <a:br>
              <a:rPr lang="en-US" sz="2800" dirty="0" smtClean="0">
                <a:latin typeface="Arial Rounded MT Bold" pitchFamily="34" charset="0"/>
              </a:rPr>
            </a:br>
            <a:r>
              <a:rPr lang="en-US" sz="2800" dirty="0" smtClean="0">
                <a:latin typeface="Arial Rounded MT Bold" pitchFamily="34" charset="0"/>
              </a:rPr>
              <a:t/>
            </a:r>
            <a:br>
              <a:rPr lang="en-US" sz="2800" dirty="0" smtClean="0">
                <a:latin typeface="Arial Rounded MT Bold" pitchFamily="34" charset="0"/>
              </a:rPr>
            </a:br>
            <a:r>
              <a:rPr lang="en-US" sz="2800" dirty="0" smtClean="0">
                <a:solidFill>
                  <a:srgbClr val="00B050"/>
                </a:solidFill>
                <a:latin typeface="Arial Rounded MT Bold" pitchFamily="34" charset="0"/>
              </a:rPr>
              <a:t>Correlation Analysis with Price</a:t>
            </a:r>
            <a:r>
              <a:rPr lang="en-US" sz="2800" dirty="0" smtClean="0">
                <a:latin typeface="Arial Rounded MT Bold" pitchFamily="34" charset="0"/>
              </a:rPr>
              <a:t/>
            </a:r>
            <a:br>
              <a:rPr lang="en-US" sz="2800" dirty="0" smtClean="0">
                <a:latin typeface="Arial Rounded MT Bold" pitchFamily="34" charset="0"/>
              </a:rPr>
            </a:br>
            <a:r>
              <a:rPr lang="en-US" sz="2400" dirty="0" smtClean="0"/>
              <a:t>--&gt;</a:t>
            </a:r>
            <a:r>
              <a:rPr lang="en-US" sz="1800" b="1" dirty="0" smtClean="0"/>
              <a:t>As Carat of the cubic </a:t>
            </a:r>
            <a:r>
              <a:rPr lang="en-US" sz="1800" b="1" dirty="0" err="1" smtClean="0"/>
              <a:t>zirconia</a:t>
            </a:r>
            <a:r>
              <a:rPr lang="en-US" sz="1800" b="1" dirty="0" smtClean="0"/>
              <a:t> is highly correlated with price of it, Carat of the gem stone is an essential aspect while decision is made by customers with respect to dimension and price of the same. As from the </a:t>
            </a:r>
            <a:r>
              <a:rPr lang="en-US" sz="1800" b="1" dirty="0" err="1" smtClean="0"/>
              <a:t>univariate</a:t>
            </a:r>
            <a:r>
              <a:rPr lang="en-US" sz="1800" b="1" dirty="0" smtClean="0"/>
              <a:t> analysis its shows that there is lot manufacturing happening in the carat range of 0.4 to 1.05, to maximize the profit and income to the business:</a:t>
            </a:r>
            <a:br>
              <a:rPr lang="en-US" sz="1800" b="1" dirty="0" smtClean="0"/>
            </a:br>
            <a:r>
              <a:rPr lang="en-US" sz="1800" b="1" dirty="0" smtClean="0"/>
              <a:t> *</a:t>
            </a:r>
            <a:r>
              <a:rPr lang="en-US" sz="1800" b="1" dirty="0" smtClean="0">
                <a:solidFill>
                  <a:srgbClr val="FF0000"/>
                </a:solidFill>
              </a:rPr>
              <a:t>company has to increase the carat value with more manufactured units</a:t>
            </a:r>
            <a:r>
              <a:rPr lang="en-US" sz="2400" dirty="0" smtClean="0"/>
              <a:t>*. </a:t>
            </a:r>
            <a:br>
              <a:rPr lang="en-US" sz="2400" dirty="0" smtClean="0"/>
            </a:br>
            <a:r>
              <a:rPr lang="en-US" sz="2800" dirty="0">
                <a:latin typeface="Arial Rounded MT Bold" pitchFamily="34" charset="0"/>
              </a:rPr>
              <a:t/>
            </a:r>
            <a:br>
              <a:rPr lang="en-US" sz="2800" dirty="0">
                <a:latin typeface="Arial Rounded MT Bold" pitchFamily="34" charset="0"/>
              </a:rPr>
            </a:br>
            <a:r>
              <a:rPr lang="en-US" sz="2800" dirty="0" smtClean="0">
                <a:latin typeface="Arial Rounded MT Bold" pitchFamily="34" charset="0"/>
              </a:rPr>
              <a:t/>
            </a:r>
            <a:br>
              <a:rPr lang="en-US" sz="2800" dirty="0" smtClean="0">
                <a:latin typeface="Arial Rounded MT Bold" pitchFamily="34" charset="0"/>
              </a:rPr>
            </a:br>
            <a:r>
              <a:rPr lang="en-US" sz="2800" dirty="0">
                <a:latin typeface="Arial Rounded MT Bold" pitchFamily="34" charset="0"/>
              </a:rPr>
              <a:t/>
            </a:r>
            <a:br>
              <a:rPr lang="en-US" sz="2800" dirty="0">
                <a:latin typeface="Arial Rounded MT Bold" pitchFamily="34" charset="0"/>
              </a:rPr>
            </a:br>
            <a:endParaRPr lang="en-US" sz="2800" dirty="0">
              <a:latin typeface="Arial Rounded MT Bold" pitchFamily="34" charset="0"/>
            </a:endParaRPr>
          </a:p>
        </p:txBody>
      </p:sp>
      <p:pic>
        <p:nvPicPr>
          <p:cNvPr id="4" name="Content Placeholder 3" descr="scatter_export_1645197062627.jpg"/>
          <p:cNvPicPr>
            <a:picLocks noGrp="1" noChangeAspect="1"/>
          </p:cNvPicPr>
          <p:nvPr>
            <p:ph idx="1"/>
          </p:nvPr>
        </p:nvPicPr>
        <p:blipFill>
          <a:blip r:embed="rId2"/>
          <a:stretch>
            <a:fillRect/>
          </a:stretch>
        </p:blipFill>
        <p:spPr>
          <a:xfrm>
            <a:off x="457200" y="2714620"/>
            <a:ext cx="8229600" cy="3429024"/>
          </a:xfrm>
        </p:spPr>
      </p:pic>
      <p:pic>
        <p:nvPicPr>
          <p:cNvPr id="5" name="Picture 4" descr="scatter_export_1645197062627.jpg"/>
          <p:cNvPicPr>
            <a:picLocks noChangeAspect="1"/>
          </p:cNvPicPr>
          <p:nvPr/>
        </p:nvPicPr>
        <p:blipFill>
          <a:blip r:embed="rId2"/>
          <a:stretch>
            <a:fillRect/>
          </a:stretch>
        </p:blipFill>
        <p:spPr>
          <a:xfrm>
            <a:off x="0" y="2357430"/>
            <a:ext cx="9144000" cy="35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shot (255).png"/>
          <p:cNvPicPr>
            <a:picLocks noChangeAspect="1"/>
          </p:cNvPicPr>
          <p:nvPr/>
        </p:nvPicPr>
        <p:blipFill>
          <a:blip r:embed="rId3"/>
          <a:stretch>
            <a:fillRect/>
          </a:stretch>
        </p:blipFill>
        <p:spPr>
          <a:xfrm>
            <a:off x="0" y="2357430"/>
            <a:ext cx="9144000" cy="357189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fontScale="90000"/>
          </a:bodyPr>
          <a:lstStyle/>
          <a:p>
            <a:r>
              <a:rPr lang="en-US" sz="3600" b="1" dirty="0" smtClean="0">
                <a:solidFill>
                  <a:srgbClr val="00B050"/>
                </a:solidFill>
                <a:latin typeface="Tw Cen MT Condensed" pitchFamily="34" charset="0"/>
              </a:rPr>
              <a:t/>
            </a:r>
            <a:br>
              <a:rPr lang="en-US" sz="3600" b="1" dirty="0" smtClean="0">
                <a:solidFill>
                  <a:srgbClr val="00B050"/>
                </a:solidFill>
                <a:latin typeface="Tw Cen MT Condensed" pitchFamily="34" charset="0"/>
              </a:rPr>
            </a:br>
            <a:r>
              <a:rPr lang="en-US" sz="3600" b="1" dirty="0" smtClean="0">
                <a:solidFill>
                  <a:srgbClr val="00B050"/>
                </a:solidFill>
                <a:latin typeface="Tw Cen MT Condensed" pitchFamily="34" charset="0"/>
              </a:rPr>
              <a:t/>
            </a:r>
            <a:br>
              <a:rPr lang="en-US" sz="3600" b="1" dirty="0" smtClean="0">
                <a:solidFill>
                  <a:srgbClr val="00B050"/>
                </a:solidFill>
                <a:latin typeface="Tw Cen MT Condensed" pitchFamily="34" charset="0"/>
              </a:rPr>
            </a:br>
            <a:r>
              <a:rPr lang="en-US" sz="3600" b="1" dirty="0" smtClean="0">
                <a:solidFill>
                  <a:srgbClr val="00B050"/>
                </a:solidFill>
                <a:latin typeface="Tw Cen MT Condensed" pitchFamily="34" charset="0"/>
              </a:rPr>
              <a:t>Analysis of Cut Characteristic</a:t>
            </a:r>
            <a:r>
              <a:rPr lang="en-US" sz="2800" b="1" dirty="0" smtClean="0">
                <a:solidFill>
                  <a:srgbClr val="00B050"/>
                </a:solidFill>
                <a:latin typeface="Tw Cen MT Condensed" pitchFamily="34" charset="0"/>
              </a:rPr>
              <a:t/>
            </a:r>
            <a:br>
              <a:rPr lang="en-US" sz="2800" b="1" dirty="0" smtClean="0">
                <a:solidFill>
                  <a:srgbClr val="00B050"/>
                </a:solidFill>
                <a:latin typeface="Tw Cen MT Condensed" pitchFamily="34" charset="0"/>
              </a:rPr>
            </a:br>
            <a:r>
              <a:rPr lang="en-US" sz="2000" b="1" dirty="0"/>
              <a:t>The cut </a:t>
            </a:r>
            <a:r>
              <a:rPr lang="en-US" sz="2000" b="1" dirty="0" smtClean="0"/>
              <a:t>characteristics </a:t>
            </a:r>
            <a:r>
              <a:rPr lang="en-US" sz="2000" b="1" dirty="0"/>
              <a:t>of cubic </a:t>
            </a:r>
            <a:r>
              <a:rPr lang="en-US" sz="2000" b="1" dirty="0" err="1"/>
              <a:t>zirconia</a:t>
            </a:r>
            <a:r>
              <a:rPr lang="en-US" sz="2000" b="1" dirty="0"/>
              <a:t> gemstones fall into 4 category and they are</a:t>
            </a:r>
            <a:br>
              <a:rPr lang="en-US" sz="2000" b="1" dirty="0"/>
            </a:br>
            <a:r>
              <a:rPr lang="en-US" sz="2000" dirty="0" smtClean="0"/>
              <a:t>Ideal-&gt;10546, Premium-&gt;6707 ,Very Good-&gt;5878, Good-&gt;2382 ,Fair-&gt;757</a:t>
            </a:r>
            <a:br>
              <a:rPr lang="en-US" sz="2000" dirty="0" smtClean="0"/>
            </a:br>
            <a:r>
              <a:rPr lang="en-US" sz="2000" dirty="0" smtClean="0"/>
              <a:t>From </a:t>
            </a:r>
            <a:r>
              <a:rPr lang="en-US" sz="2000" dirty="0"/>
              <a:t>the above data its clear to interpret that </a:t>
            </a:r>
            <a:r>
              <a:rPr lang="en-US" sz="2000" b="1" dirty="0">
                <a:solidFill>
                  <a:srgbClr val="FF0000"/>
                </a:solidFill>
              </a:rPr>
              <a:t>most the cubic </a:t>
            </a:r>
            <a:r>
              <a:rPr lang="en-US" sz="2000" b="1" dirty="0" err="1">
                <a:solidFill>
                  <a:srgbClr val="FF0000"/>
                </a:solidFill>
              </a:rPr>
              <a:t>zirconia</a:t>
            </a:r>
            <a:r>
              <a:rPr lang="en-US" sz="2000" b="1" dirty="0">
                <a:solidFill>
                  <a:srgbClr val="FF0000"/>
                </a:solidFill>
              </a:rPr>
              <a:t> are manufactured by </a:t>
            </a:r>
            <a:r>
              <a:rPr lang="en-US" sz="2000" b="1" dirty="0" err="1">
                <a:solidFill>
                  <a:srgbClr val="FF0000"/>
                </a:solidFill>
              </a:rPr>
              <a:t>Ideal,Premium</a:t>
            </a:r>
            <a:r>
              <a:rPr lang="en-US" sz="2000" b="1" dirty="0">
                <a:solidFill>
                  <a:srgbClr val="FF0000"/>
                </a:solidFill>
              </a:rPr>
              <a:t> and Very Good cut.</a:t>
            </a:r>
            <a:r>
              <a:rPr lang="en-US" sz="2400" b="1" dirty="0">
                <a:solidFill>
                  <a:srgbClr val="FF0000"/>
                </a:solidFill>
              </a:rPr>
              <a:t/>
            </a:r>
            <a:br>
              <a:rPr lang="en-US" sz="2400" b="1" dirty="0">
                <a:solidFill>
                  <a:srgbClr val="FF0000"/>
                </a:solidFill>
              </a:rPr>
            </a:br>
            <a:r>
              <a:rPr lang="en-US" sz="2800" b="1" dirty="0">
                <a:solidFill>
                  <a:srgbClr val="00B050"/>
                </a:solidFill>
                <a:latin typeface="Tw Cen MT Condensed" pitchFamily="34" charset="0"/>
              </a:rPr>
              <a:t/>
            </a:r>
            <a:br>
              <a:rPr lang="en-US" sz="2800" b="1" dirty="0">
                <a:solidFill>
                  <a:srgbClr val="00B050"/>
                </a:solidFill>
                <a:latin typeface="Tw Cen MT Condensed" pitchFamily="34" charset="0"/>
              </a:rPr>
            </a:br>
            <a:endParaRPr lang="en-US" sz="2800" b="1" dirty="0">
              <a:solidFill>
                <a:srgbClr val="00B050"/>
              </a:solidFill>
              <a:latin typeface="Tw Cen MT Condensed" pitchFamily="34" charset="0"/>
            </a:endParaRPr>
          </a:p>
        </p:txBody>
      </p:sp>
      <p:pic>
        <p:nvPicPr>
          <p:cNvPr id="4" name="Content Placeholder 3" descr="cut.png"/>
          <p:cNvPicPr>
            <a:picLocks noGrp="1" noChangeAspect="1"/>
          </p:cNvPicPr>
          <p:nvPr>
            <p:ph idx="1"/>
          </p:nvPr>
        </p:nvPicPr>
        <p:blipFill>
          <a:blip r:embed="rId2"/>
          <a:stretch>
            <a:fillRect/>
          </a:stretch>
        </p:blipFill>
        <p:spPr>
          <a:xfrm>
            <a:off x="642910" y="2285992"/>
            <a:ext cx="7858179" cy="421484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643074"/>
          </a:xfrm>
        </p:spPr>
        <p:txBody>
          <a:bodyPr>
            <a:normAutofit fontScale="90000"/>
          </a:bodyPr>
          <a:lstStyle/>
          <a:p>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a:solidFill>
                  <a:srgbClr val="00B050"/>
                </a:solidFill>
                <a:latin typeface="Arial Rounded MT Bold" pitchFamily="34" charset="0"/>
              </a:rPr>
              <a:t/>
            </a:r>
            <a:br>
              <a:rPr lang="en-US" sz="2800" b="1" dirty="0">
                <a:solidFill>
                  <a:srgbClr val="00B050"/>
                </a:solidFill>
                <a:latin typeface="Arial Rounded MT Bold" pitchFamily="34" charset="0"/>
              </a:rPr>
            </a:br>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smtClean="0">
                <a:solidFill>
                  <a:srgbClr val="00B050"/>
                </a:solidFill>
                <a:latin typeface="Arial Rounded MT Bold" pitchFamily="34" charset="0"/>
              </a:rPr>
              <a:t>Correlation Analysis with Price</a:t>
            </a:r>
            <a:r>
              <a:rPr lang="en-US" sz="2800" b="1" dirty="0" smtClean="0">
                <a:latin typeface="Arial Rounded MT Bold" pitchFamily="34" charset="0"/>
              </a:rPr>
              <a:t/>
            </a:r>
            <a:br>
              <a:rPr lang="en-US" sz="2800" b="1" dirty="0" smtClean="0">
                <a:latin typeface="Arial Rounded MT Bold" pitchFamily="34" charset="0"/>
              </a:rPr>
            </a:br>
            <a:r>
              <a:rPr lang="en-US" sz="2200" dirty="0" smtClean="0">
                <a:solidFill>
                  <a:schemeClr val="tx1">
                    <a:lumMod val="95000"/>
                    <a:lumOff val="5000"/>
                  </a:schemeClr>
                </a:solidFill>
                <a:latin typeface="Arial Rounded MT Bold" pitchFamily="34" charset="0"/>
              </a:rPr>
              <a:t>The gem stones</a:t>
            </a:r>
            <a:r>
              <a:rPr lang="en-US" sz="2200" dirty="0">
                <a:solidFill>
                  <a:schemeClr val="tx1">
                    <a:lumMod val="95000"/>
                    <a:lumOff val="5000"/>
                  </a:schemeClr>
                </a:solidFill>
                <a:latin typeface="Arial Rounded MT Bold" pitchFamily="34" charset="0"/>
              </a:rPr>
              <a:t> </a:t>
            </a:r>
            <a:r>
              <a:rPr lang="en-US" sz="2200" dirty="0" smtClean="0">
                <a:solidFill>
                  <a:schemeClr val="tx1">
                    <a:lumMod val="95000"/>
                    <a:lumOff val="5000"/>
                  </a:schemeClr>
                </a:solidFill>
                <a:latin typeface="Arial Rounded MT Bold" pitchFamily="34" charset="0"/>
              </a:rPr>
              <a:t>which are manufactured by Ideal cut has more price followed by Premium and Very Good cut</a:t>
            </a:r>
            <a:br>
              <a:rPr lang="en-US" sz="2200" dirty="0" smtClean="0">
                <a:solidFill>
                  <a:schemeClr val="tx1">
                    <a:lumMod val="95000"/>
                    <a:lumOff val="5000"/>
                  </a:schemeClr>
                </a:solidFill>
                <a:latin typeface="Arial Rounded MT Bold" pitchFamily="34" charset="0"/>
              </a:rPr>
            </a:br>
            <a:r>
              <a:rPr lang="en-US" sz="2200" b="1" dirty="0" smtClean="0">
                <a:solidFill>
                  <a:srgbClr val="FF0000"/>
                </a:solidFill>
                <a:latin typeface="Arial Rounded MT Bold" pitchFamily="34" charset="0"/>
              </a:rPr>
              <a:t>To maximize the profit the company should manufacture more gem stones by Ideal, Premium and Very Good cut</a:t>
            </a:r>
            <a:r>
              <a:rPr lang="en-US" sz="2800" dirty="0" smtClean="0">
                <a:solidFill>
                  <a:schemeClr val="tx1">
                    <a:lumMod val="95000"/>
                    <a:lumOff val="5000"/>
                  </a:schemeClr>
                </a:solidFill>
                <a:latin typeface="Arial Rounded MT Bold" pitchFamily="34" charset="0"/>
              </a:rPr>
              <a:t/>
            </a:r>
            <a:br>
              <a:rPr lang="en-US" sz="2800" dirty="0" smtClean="0">
                <a:solidFill>
                  <a:schemeClr val="tx1">
                    <a:lumMod val="95000"/>
                    <a:lumOff val="5000"/>
                  </a:schemeClr>
                </a:solidFill>
                <a:latin typeface="Arial Rounded MT Bold" pitchFamily="34" charset="0"/>
              </a:rPr>
            </a:br>
            <a:r>
              <a:rPr lang="en-US" sz="2800" b="1" dirty="0" smtClean="0">
                <a:latin typeface="Arial Rounded MT Bold" pitchFamily="34" charset="0"/>
              </a:rPr>
              <a:t/>
            </a:r>
            <a:br>
              <a:rPr lang="en-US" sz="2800" b="1" dirty="0" smtClean="0">
                <a:latin typeface="Arial Rounded MT Bold" pitchFamily="34" charset="0"/>
              </a:rPr>
            </a:br>
            <a:r>
              <a:rPr lang="en-US" sz="2800" b="1" dirty="0">
                <a:latin typeface="Arial Rounded MT Bold" pitchFamily="34" charset="0"/>
              </a:rPr>
              <a:t/>
            </a:r>
            <a:br>
              <a:rPr lang="en-US" sz="2800" b="1" dirty="0">
                <a:latin typeface="Arial Rounded MT Bold" pitchFamily="34" charset="0"/>
              </a:rPr>
            </a:br>
            <a:endParaRPr lang="en-US" sz="2800" b="1" dirty="0">
              <a:latin typeface="Arial Rounded MT Bold" pitchFamily="34" charset="0"/>
            </a:endParaRPr>
          </a:p>
        </p:txBody>
      </p:sp>
      <p:pic>
        <p:nvPicPr>
          <p:cNvPr id="4" name="Content Placeholder 3" descr="price by cut.png"/>
          <p:cNvPicPr>
            <a:picLocks noGrp="1" noChangeAspect="1"/>
          </p:cNvPicPr>
          <p:nvPr>
            <p:ph idx="1"/>
          </p:nvPr>
        </p:nvPicPr>
        <p:blipFill>
          <a:blip r:embed="rId2"/>
          <a:stretch>
            <a:fillRect/>
          </a:stretch>
        </p:blipFill>
        <p:spPr>
          <a:xfrm>
            <a:off x="857224" y="2143116"/>
            <a:ext cx="7715304" cy="428627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786082"/>
          </a:xfrm>
        </p:spPr>
        <p:txBody>
          <a:bodyPr>
            <a:normAutofit fontScale="90000"/>
          </a:bodyPr>
          <a:lstStyle/>
          <a:p>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a:solidFill>
                  <a:srgbClr val="00B050"/>
                </a:solidFill>
                <a:latin typeface="Arial Rounded MT Bold" pitchFamily="34" charset="0"/>
              </a:rPr>
              <a:t/>
            </a:r>
            <a:br>
              <a:rPr lang="en-US" sz="2800" b="1" dirty="0">
                <a:solidFill>
                  <a:srgbClr val="00B050"/>
                </a:solidFill>
                <a:latin typeface="Arial Rounded MT Bold" pitchFamily="34" charset="0"/>
              </a:rPr>
            </a:br>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smtClean="0">
                <a:solidFill>
                  <a:srgbClr val="00B050"/>
                </a:solidFill>
                <a:latin typeface="Arial Rounded MT Bold" pitchFamily="34" charset="0"/>
              </a:rPr>
              <a:t>Analysis of Color characteristic</a:t>
            </a:r>
            <a:br>
              <a:rPr lang="en-US" sz="2800" b="1" dirty="0" smtClean="0">
                <a:solidFill>
                  <a:srgbClr val="00B050"/>
                </a:solidFill>
                <a:latin typeface="Arial Rounded MT Bold" pitchFamily="34" charset="0"/>
              </a:rPr>
            </a:br>
            <a:r>
              <a:rPr lang="en-US" sz="2200" dirty="0"/>
              <a:t>The color of cubic </a:t>
            </a:r>
            <a:r>
              <a:rPr lang="en-US" sz="2200" dirty="0" err="1"/>
              <a:t>zirconia</a:t>
            </a:r>
            <a:r>
              <a:rPr lang="en-US" sz="2200" dirty="0"/>
              <a:t> is measured as per the Diamond color grading scale ranging from D to J corresponding to best to worst and the number of gemstones manufactured in different grading scale is as follows:</a:t>
            </a:r>
            <a:r>
              <a:rPr lang="en-US" sz="2200" b="1" dirty="0"/>
              <a:t/>
            </a:r>
            <a:br>
              <a:rPr lang="en-US" sz="2200" b="1" dirty="0"/>
            </a:br>
            <a:r>
              <a:rPr lang="en-US" sz="2200" dirty="0" smtClean="0"/>
              <a:t>D-3268, E-4793, F-4612, G-5529 ,H-3991, I-2676, J-1401</a:t>
            </a:r>
            <a:br>
              <a:rPr lang="en-US" sz="2200" dirty="0" smtClean="0"/>
            </a:br>
            <a:r>
              <a:rPr lang="en-US" sz="2200" dirty="0" smtClean="0"/>
              <a:t> </a:t>
            </a:r>
            <a:r>
              <a:rPr lang="en-US" sz="2200" b="1" dirty="0" smtClean="0"/>
              <a:t>From the above data is clear to interpret that </a:t>
            </a:r>
            <a:r>
              <a:rPr lang="en-US" sz="2200" b="1" dirty="0" smtClean="0">
                <a:solidFill>
                  <a:srgbClr val="FF0000"/>
                </a:solidFill>
              </a:rPr>
              <a:t>the number of manufactures in D color grade is 3268 which is very low as compared to E,F,G color grades which each has the number range of 4500 to 5000 approximately</a:t>
            </a:r>
            <a:r>
              <a:rPr lang="en-US" sz="2800" b="1" dirty="0">
                <a:solidFill>
                  <a:srgbClr val="00B050"/>
                </a:solidFill>
                <a:latin typeface="Arial Rounded MT Bold" pitchFamily="34" charset="0"/>
              </a:rPr>
              <a:t/>
            </a:r>
            <a:br>
              <a:rPr lang="en-US" sz="2800" b="1" dirty="0">
                <a:solidFill>
                  <a:srgbClr val="00B050"/>
                </a:solidFill>
                <a:latin typeface="Arial Rounded MT Bold" pitchFamily="34" charset="0"/>
              </a:rPr>
            </a:br>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a:solidFill>
                  <a:srgbClr val="00B050"/>
                </a:solidFill>
                <a:latin typeface="Arial Rounded MT Bold" pitchFamily="34" charset="0"/>
              </a:rPr>
              <a:t/>
            </a:r>
            <a:br>
              <a:rPr lang="en-US" sz="2800" b="1" dirty="0">
                <a:solidFill>
                  <a:srgbClr val="00B050"/>
                </a:solidFill>
                <a:latin typeface="Arial Rounded MT Bold" pitchFamily="34" charset="0"/>
              </a:rPr>
            </a:br>
            <a:r>
              <a:rPr lang="en-US" sz="2800" b="1" dirty="0" smtClean="0">
                <a:solidFill>
                  <a:srgbClr val="00B050"/>
                </a:solidFill>
                <a:latin typeface="Arial Rounded MT Bold" pitchFamily="34" charset="0"/>
              </a:rPr>
              <a:t/>
            </a:r>
            <a:br>
              <a:rPr lang="en-US" sz="2800" b="1" dirty="0" smtClean="0">
                <a:solidFill>
                  <a:srgbClr val="00B050"/>
                </a:solidFill>
                <a:latin typeface="Arial Rounded MT Bold" pitchFamily="34" charset="0"/>
              </a:rPr>
            </a:br>
            <a:r>
              <a:rPr lang="en-US" sz="2800" b="1" dirty="0">
                <a:solidFill>
                  <a:srgbClr val="00B050"/>
                </a:solidFill>
                <a:latin typeface="Arial Rounded MT Bold" pitchFamily="34" charset="0"/>
              </a:rPr>
              <a:t/>
            </a:r>
            <a:br>
              <a:rPr lang="en-US" sz="2800" b="1" dirty="0">
                <a:solidFill>
                  <a:srgbClr val="00B050"/>
                </a:solidFill>
                <a:latin typeface="Arial Rounded MT Bold" pitchFamily="34" charset="0"/>
              </a:rPr>
            </a:br>
            <a:endParaRPr lang="en-US" sz="2800" b="1" dirty="0">
              <a:solidFill>
                <a:srgbClr val="00B050"/>
              </a:solidFill>
              <a:latin typeface="Arial Rounded MT Bold" pitchFamily="34" charset="0"/>
            </a:endParaRPr>
          </a:p>
        </p:txBody>
      </p:sp>
      <p:pic>
        <p:nvPicPr>
          <p:cNvPr id="4" name="Content Placeholder 3" descr="color.png"/>
          <p:cNvPicPr>
            <a:picLocks noGrp="1" noChangeAspect="1"/>
          </p:cNvPicPr>
          <p:nvPr>
            <p:ph idx="1"/>
          </p:nvPr>
        </p:nvPicPr>
        <p:blipFill>
          <a:blip r:embed="rId2"/>
          <a:stretch>
            <a:fillRect/>
          </a:stretch>
        </p:blipFill>
        <p:spPr>
          <a:xfrm>
            <a:off x="785786" y="2786063"/>
            <a:ext cx="7858179" cy="364331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43050"/>
          </a:xfrm>
        </p:spPr>
        <p:txBody>
          <a:bodyPr>
            <a:normAutofit fontScale="90000"/>
          </a:bodyPr>
          <a:lstStyle/>
          <a:p>
            <a:r>
              <a:rPr lang="en-US" sz="3600" b="1" dirty="0" smtClean="0">
                <a:solidFill>
                  <a:srgbClr val="00B050"/>
                </a:solidFill>
                <a:latin typeface="Tw Cen MT Condensed" pitchFamily="34" charset="0"/>
              </a:rPr>
              <a:t/>
            </a:r>
            <a:br>
              <a:rPr lang="en-US" sz="3600" b="1" dirty="0" smtClean="0">
                <a:solidFill>
                  <a:srgbClr val="00B050"/>
                </a:solidFill>
                <a:latin typeface="Tw Cen MT Condensed" pitchFamily="34" charset="0"/>
              </a:rPr>
            </a:br>
            <a:r>
              <a:rPr lang="en-US" sz="3600" b="1" dirty="0" smtClean="0">
                <a:solidFill>
                  <a:srgbClr val="00B050"/>
                </a:solidFill>
                <a:latin typeface="Tw Cen MT Condensed" pitchFamily="34" charset="0"/>
              </a:rPr>
              <a:t/>
            </a:r>
            <a:br>
              <a:rPr lang="en-US" sz="3600" b="1" dirty="0" smtClean="0">
                <a:solidFill>
                  <a:srgbClr val="00B050"/>
                </a:solidFill>
                <a:latin typeface="Tw Cen MT Condensed" pitchFamily="34" charset="0"/>
              </a:rPr>
            </a:br>
            <a:r>
              <a:rPr lang="en-US" sz="3600" b="1" dirty="0" smtClean="0">
                <a:solidFill>
                  <a:srgbClr val="00B050"/>
                </a:solidFill>
                <a:latin typeface="Tw Cen MT Condensed" pitchFamily="34" charset="0"/>
              </a:rPr>
              <a:t>Correlation analysis with Price</a:t>
            </a:r>
            <a:br>
              <a:rPr lang="en-US" sz="3600" b="1" dirty="0" smtClean="0">
                <a:solidFill>
                  <a:srgbClr val="00B050"/>
                </a:solidFill>
                <a:latin typeface="Tw Cen MT Condensed" pitchFamily="34" charset="0"/>
              </a:rPr>
            </a:br>
            <a:r>
              <a:rPr lang="en-US" sz="2700" b="1" dirty="0" smtClean="0">
                <a:solidFill>
                  <a:schemeClr val="tx1">
                    <a:lumMod val="95000"/>
                    <a:lumOff val="5000"/>
                  </a:schemeClr>
                </a:solidFill>
              </a:rPr>
              <a:t>The price of G,F,E color grade has higher price sum and company should more produce the gem stones with G,F,E color grade to maximize their income</a:t>
            </a:r>
            <a:r>
              <a:rPr lang="en-US" sz="3600" b="1" dirty="0" smtClean="0">
                <a:solidFill>
                  <a:srgbClr val="00B050"/>
                </a:solidFill>
                <a:latin typeface="Tw Cen MT Condensed" pitchFamily="34" charset="0"/>
              </a:rPr>
              <a:t/>
            </a:r>
            <a:br>
              <a:rPr lang="en-US" sz="3600" b="1" dirty="0" smtClean="0">
                <a:solidFill>
                  <a:srgbClr val="00B050"/>
                </a:solidFill>
                <a:latin typeface="Tw Cen MT Condensed" pitchFamily="34" charset="0"/>
              </a:rPr>
            </a:br>
            <a:r>
              <a:rPr lang="en-US" sz="3600" b="1" dirty="0">
                <a:solidFill>
                  <a:srgbClr val="00B050"/>
                </a:solidFill>
                <a:latin typeface="Tw Cen MT Condensed" pitchFamily="34" charset="0"/>
              </a:rPr>
              <a:t/>
            </a:r>
            <a:br>
              <a:rPr lang="en-US" sz="3600" b="1" dirty="0">
                <a:solidFill>
                  <a:srgbClr val="00B050"/>
                </a:solidFill>
                <a:latin typeface="Tw Cen MT Condensed" pitchFamily="34" charset="0"/>
              </a:rPr>
            </a:br>
            <a:endParaRPr lang="en-US" sz="3600" b="1" dirty="0">
              <a:solidFill>
                <a:srgbClr val="00B050"/>
              </a:solidFill>
              <a:latin typeface="Tw Cen MT Condensed" pitchFamily="34" charset="0"/>
            </a:endParaRPr>
          </a:p>
        </p:txBody>
      </p:sp>
      <p:pic>
        <p:nvPicPr>
          <p:cNvPr id="4" name="Content Placeholder 3" descr="price by color.png"/>
          <p:cNvPicPr>
            <a:picLocks noGrp="1" noChangeAspect="1"/>
          </p:cNvPicPr>
          <p:nvPr>
            <p:ph idx="1"/>
          </p:nvPr>
        </p:nvPicPr>
        <p:blipFill>
          <a:blip r:embed="rId2"/>
          <a:stretch>
            <a:fillRect/>
          </a:stretch>
        </p:blipFill>
        <p:spPr>
          <a:xfrm>
            <a:off x="571472" y="2093118"/>
            <a:ext cx="7858180" cy="440771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54230"/>
          </a:xfrm>
        </p:spPr>
        <p:txBody>
          <a:bodyPr>
            <a:normAutofit fontScale="90000"/>
          </a:bodyPr>
          <a:lstStyle/>
          <a:p>
            <a:r>
              <a:rPr lang="en-US" sz="3200" b="1" dirty="0" smtClean="0">
                <a:solidFill>
                  <a:srgbClr val="00B050"/>
                </a:solidFill>
                <a:latin typeface="Arial Rounded MT Bold" pitchFamily="34" charset="0"/>
              </a:rPr>
              <a:t/>
            </a:r>
            <a:br>
              <a:rPr lang="en-US" sz="3200" b="1" dirty="0" smtClean="0">
                <a:solidFill>
                  <a:srgbClr val="00B050"/>
                </a:solidFill>
                <a:latin typeface="Arial Rounded MT Bold" pitchFamily="34" charset="0"/>
              </a:rPr>
            </a:br>
            <a:r>
              <a:rPr lang="en-US" sz="3200" b="1" dirty="0" smtClean="0">
                <a:solidFill>
                  <a:srgbClr val="00B050"/>
                </a:solidFill>
                <a:latin typeface="Arial Rounded MT Bold" pitchFamily="34" charset="0"/>
              </a:rPr>
              <a:t/>
            </a:r>
            <a:br>
              <a:rPr lang="en-US" sz="3200" b="1" dirty="0" smtClean="0">
                <a:solidFill>
                  <a:srgbClr val="00B050"/>
                </a:solidFill>
                <a:latin typeface="Arial Rounded MT Bold" pitchFamily="34" charset="0"/>
              </a:rPr>
            </a:br>
            <a:r>
              <a:rPr lang="en-US" sz="3200" b="1" dirty="0" smtClean="0">
                <a:solidFill>
                  <a:srgbClr val="00B050"/>
                </a:solidFill>
                <a:latin typeface="Arial Rounded MT Bold" pitchFamily="34" charset="0"/>
              </a:rPr>
              <a:t>Analysis of Clarity characteristic</a:t>
            </a:r>
            <a:br>
              <a:rPr lang="en-US" sz="3200" b="1" dirty="0" smtClean="0">
                <a:solidFill>
                  <a:srgbClr val="00B050"/>
                </a:solidFill>
                <a:latin typeface="Arial Rounded MT Bold" pitchFamily="34" charset="0"/>
              </a:rPr>
            </a:br>
            <a:r>
              <a:rPr lang="en-US" sz="2000" dirty="0"/>
              <a:t>The clarity grading of cubic </a:t>
            </a:r>
            <a:r>
              <a:rPr lang="en-US" sz="2000" dirty="0" err="1"/>
              <a:t>zirconia</a:t>
            </a:r>
            <a:r>
              <a:rPr lang="en-US" sz="2000" dirty="0"/>
              <a:t> is based on structural imperfections denoted as blemishes and inclusions and they are categorized into various groups based on inclusion:</a:t>
            </a:r>
            <a:r>
              <a:rPr lang="en-US" sz="2000" b="1" dirty="0"/>
              <a:t/>
            </a:r>
            <a:br>
              <a:rPr lang="en-US" sz="2000" b="1" dirty="0"/>
            </a:br>
            <a:r>
              <a:rPr lang="en-US" sz="2000" b="1" dirty="0" smtClean="0"/>
              <a:t>SI1 (6408), VS2 (5925) ,SI2 (4447), VS1 (3991), VVS2 (2479) ,VVS1 (1791), IF (874) ,</a:t>
            </a:r>
            <a:br>
              <a:rPr lang="en-US" sz="2000" b="1" dirty="0" smtClean="0"/>
            </a:br>
            <a:r>
              <a:rPr lang="en-US" sz="2000" b="1" dirty="0" smtClean="0"/>
              <a:t>I1 (355)</a:t>
            </a:r>
            <a:r>
              <a:rPr lang="en-US" sz="3200" b="1" dirty="0">
                <a:solidFill>
                  <a:srgbClr val="00B050"/>
                </a:solidFill>
                <a:latin typeface="Arial Rounded MT Bold" pitchFamily="34" charset="0"/>
              </a:rPr>
              <a:t/>
            </a:r>
            <a:br>
              <a:rPr lang="en-US" sz="3200" b="1" dirty="0">
                <a:solidFill>
                  <a:srgbClr val="00B050"/>
                </a:solidFill>
                <a:latin typeface="Arial Rounded MT Bold" pitchFamily="34" charset="0"/>
              </a:rPr>
            </a:br>
            <a:r>
              <a:rPr lang="en-US" sz="3200" b="1" dirty="0" smtClean="0">
                <a:solidFill>
                  <a:srgbClr val="00B050"/>
                </a:solidFill>
                <a:latin typeface="Arial Rounded MT Bold" pitchFamily="34" charset="0"/>
              </a:rPr>
              <a:t/>
            </a:r>
            <a:br>
              <a:rPr lang="en-US" sz="3200" b="1" dirty="0" smtClean="0">
                <a:solidFill>
                  <a:srgbClr val="00B050"/>
                </a:solidFill>
                <a:latin typeface="Arial Rounded MT Bold" pitchFamily="34" charset="0"/>
              </a:rPr>
            </a:br>
            <a:r>
              <a:rPr lang="en-US" sz="3200" b="1" dirty="0" smtClean="0">
                <a:solidFill>
                  <a:srgbClr val="00B050"/>
                </a:solidFill>
                <a:latin typeface="Arial Rounded MT Bold" pitchFamily="34" charset="0"/>
              </a:rPr>
              <a:t/>
            </a:r>
            <a:br>
              <a:rPr lang="en-US" sz="3200" b="1" dirty="0" smtClean="0">
                <a:solidFill>
                  <a:srgbClr val="00B050"/>
                </a:solidFill>
                <a:latin typeface="Arial Rounded MT Bold" pitchFamily="34" charset="0"/>
              </a:rPr>
            </a:br>
            <a:endParaRPr lang="en-US" sz="3200" b="1" dirty="0">
              <a:solidFill>
                <a:srgbClr val="00B050"/>
              </a:solidFill>
              <a:latin typeface="Arial Rounded MT Bold" pitchFamily="34" charset="0"/>
            </a:endParaRPr>
          </a:p>
        </p:txBody>
      </p:sp>
      <p:pic>
        <p:nvPicPr>
          <p:cNvPr id="4" name="Content Placeholder 3" descr="clarity.png"/>
          <p:cNvPicPr>
            <a:picLocks noGrp="1" noChangeAspect="1"/>
          </p:cNvPicPr>
          <p:nvPr>
            <p:ph idx="1"/>
          </p:nvPr>
        </p:nvPicPr>
        <p:blipFill>
          <a:blip r:embed="rId2"/>
          <a:stretch>
            <a:fillRect/>
          </a:stretch>
        </p:blipFill>
        <p:spPr>
          <a:xfrm>
            <a:off x="785786" y="2285992"/>
            <a:ext cx="7643866" cy="407750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643074"/>
          </a:xfrm>
        </p:spPr>
        <p:txBody>
          <a:bodyPr>
            <a:normAutofit fontScale="90000"/>
          </a:bodyPr>
          <a:lstStyle/>
          <a:p>
            <a:r>
              <a:rPr lang="en-US" sz="3200" b="1" dirty="0" smtClean="0">
                <a:solidFill>
                  <a:srgbClr val="00B050"/>
                </a:solidFill>
                <a:latin typeface="Arial Rounded MT Bold" pitchFamily="34" charset="0"/>
              </a:rPr>
              <a:t/>
            </a:r>
            <a:br>
              <a:rPr lang="en-US" sz="3200" b="1" dirty="0" smtClean="0">
                <a:solidFill>
                  <a:srgbClr val="00B050"/>
                </a:solidFill>
                <a:latin typeface="Arial Rounded MT Bold" pitchFamily="34" charset="0"/>
              </a:rPr>
            </a:br>
            <a:r>
              <a:rPr lang="en-US" sz="3200" b="1" dirty="0" smtClean="0">
                <a:solidFill>
                  <a:srgbClr val="00B050"/>
                </a:solidFill>
                <a:latin typeface="Arial Rounded MT Bold" pitchFamily="34" charset="0"/>
              </a:rPr>
              <a:t>Correlation Analysis with Price</a:t>
            </a:r>
            <a:r>
              <a:rPr lang="en-US" sz="3200" b="1" dirty="0">
                <a:solidFill>
                  <a:schemeClr val="tx1">
                    <a:lumMod val="95000"/>
                    <a:lumOff val="5000"/>
                  </a:schemeClr>
                </a:solidFill>
                <a:latin typeface="Arial Rounded MT Bold" pitchFamily="34" charset="0"/>
              </a:rPr>
              <a:t/>
            </a:r>
            <a:br>
              <a:rPr lang="en-US" sz="3200" b="1" dirty="0">
                <a:solidFill>
                  <a:schemeClr val="tx1">
                    <a:lumMod val="95000"/>
                    <a:lumOff val="5000"/>
                  </a:schemeClr>
                </a:solidFill>
                <a:latin typeface="Arial Rounded MT Bold" pitchFamily="34" charset="0"/>
              </a:rPr>
            </a:br>
            <a:r>
              <a:rPr lang="en-US" sz="2400" dirty="0" smtClean="0">
                <a:solidFill>
                  <a:schemeClr val="tx1">
                    <a:lumMod val="95000"/>
                    <a:lumOff val="5000"/>
                  </a:schemeClr>
                </a:solidFill>
                <a:latin typeface="Arial Rounded MT Bold" pitchFamily="34" charset="0"/>
              </a:rPr>
              <a:t>The price sum is more for SI1,VS2 followed by SI2 and VS1</a:t>
            </a:r>
            <a:r>
              <a:rPr lang="en-US" sz="3200" b="1" dirty="0" smtClean="0">
                <a:solidFill>
                  <a:srgbClr val="00B050"/>
                </a:solidFill>
                <a:latin typeface="Arial Rounded MT Bold" pitchFamily="34" charset="0"/>
              </a:rPr>
              <a:t/>
            </a:r>
            <a:br>
              <a:rPr lang="en-US" sz="3200" b="1" dirty="0" smtClean="0">
                <a:solidFill>
                  <a:srgbClr val="00B050"/>
                </a:solidFill>
                <a:latin typeface="Arial Rounded MT Bold" pitchFamily="34" charset="0"/>
              </a:rPr>
            </a:br>
            <a:r>
              <a:rPr lang="en-US" sz="2000" dirty="0" smtClean="0">
                <a:solidFill>
                  <a:srgbClr val="FF0000"/>
                </a:solidFill>
                <a:latin typeface="Arial Rounded MT Bold" pitchFamily="34" charset="0"/>
              </a:rPr>
              <a:t>To maximize the income the company should also start manufacturing gem stones with VS1 clarity by maintaining the products of VS2 and SI1</a:t>
            </a:r>
            <a:r>
              <a:rPr lang="en-US" sz="3200" b="1" dirty="0">
                <a:solidFill>
                  <a:srgbClr val="FF0000"/>
                </a:solidFill>
                <a:latin typeface="Arial Rounded MT Bold" pitchFamily="34" charset="0"/>
              </a:rPr>
              <a:t/>
            </a:r>
            <a:br>
              <a:rPr lang="en-US" sz="3200" b="1" dirty="0">
                <a:solidFill>
                  <a:srgbClr val="FF0000"/>
                </a:solidFill>
                <a:latin typeface="Arial Rounded MT Bold" pitchFamily="34" charset="0"/>
              </a:rPr>
            </a:br>
            <a:endParaRPr lang="en-US" sz="3200" b="1" dirty="0">
              <a:solidFill>
                <a:srgbClr val="FF0000"/>
              </a:solidFill>
              <a:latin typeface="Arial Rounded MT Bold" pitchFamily="34" charset="0"/>
            </a:endParaRPr>
          </a:p>
        </p:txBody>
      </p:sp>
      <p:pic>
        <p:nvPicPr>
          <p:cNvPr id="4" name="Content Placeholder 3" descr="price by clarity.png"/>
          <p:cNvPicPr>
            <a:picLocks noGrp="1" noChangeAspect="1"/>
          </p:cNvPicPr>
          <p:nvPr>
            <p:ph idx="1"/>
          </p:nvPr>
        </p:nvPicPr>
        <p:blipFill>
          <a:blip r:embed="rId2"/>
          <a:stretch>
            <a:fillRect/>
          </a:stretch>
        </p:blipFill>
        <p:spPr>
          <a:xfrm>
            <a:off x="428596" y="1928802"/>
            <a:ext cx="8286808" cy="457203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18</Words>
  <Application>Microsoft Office PowerPoint</Application>
  <PresentationFormat>On-screen Show (4:3)</PresentationFormat>
  <Paragraphs>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Insight Report of Cubic Zirconia Gem Stone AnalysiS</vt:lpstr>
      <vt:lpstr>Analysis on Carat characterstic of gem stone  The carat of cubic zerconi manufactured here ranges from 0.2 to 4.5 in which the more manufactured gemstone's carat is between 0.4 to 1.05 and we also have some 75 exceptional gemstones which are manufactured at carat ranging between 2 to 4.5. </vt:lpstr>
      <vt:lpstr>    Correlation Analysis with Price --&gt;As Carat of the cubic zirconia is highly correlated with price of it, Carat of the gem stone is an essential aspect while decision is made by customers with respect to dimension and price of the same. As from the univariate analysis its shows that there is lot manufacturing happening in the carat range of 0.4 to 1.05, to maximize the profit and income to the business:  *company has to increase the carat value with more manufactured units*.     </vt:lpstr>
      <vt:lpstr>  Analysis of Cut Characteristic The cut characteristics of cubic zirconia gemstones fall into 4 category and they are Ideal-&gt;10546, Premium-&gt;6707 ,Very Good-&gt;5878, Good-&gt;2382 ,Fair-&gt;757 From the above data its clear to interpret that most the cubic zirconia are manufactured by Ideal,Premium and Very Good cut.  </vt:lpstr>
      <vt:lpstr>   Correlation Analysis with Price The gem stones which are manufactured by Ideal cut has more price followed by Premium and Very Good cut To maximize the profit the company should manufacture more gem stones by Ideal, Premium and Very Good cut   </vt:lpstr>
      <vt:lpstr>    Analysis of Color characteristic The color of cubic zirconia is measured as per the Diamond color grading scale ranging from D to J corresponding to best to worst and the number of gemstones manufactured in different grading scale is as follows: D-3268, E-4793, F-4612, G-5529 ,H-3991, I-2676, J-1401  From the above data is clear to interpret that the number of manufactures in D color grade is 3268 which is very low as compared to E,F,G color grades which each has the number range of 4500 to 5000 approximately     </vt:lpstr>
      <vt:lpstr>  Correlation analysis with Price The price of G,F,E color grade has higher price sum and company should more produce the gem stones with G,F,E color grade to maximize their income  </vt:lpstr>
      <vt:lpstr>  Analysis of Clarity characteristic The clarity grading of cubic zirconia is based on structural imperfections denoted as blemishes and inclusions and they are categorized into various groups based on inclusion: SI1 (6408), VS2 (5925) ,SI2 (4447), VS1 (3991), VVS2 (2479) ,VVS1 (1791), IF (874) , I1 (355)   </vt:lpstr>
      <vt:lpstr> Correlation Analysis with Price The price sum is more for SI1,VS2 followed by SI2 and VS1 To maximize the income the company should also start manufacturing gem stones with VS1 clarity by maintaining the products of VS2 and SI1 </vt:lpstr>
      <vt:lpstr>  Analysis Of Depth Characteristic The depth of cubic zirconia ranges between 50 to 73 and interquartile range or middle 50 percent of the data points lies between 61 to 62.5  </vt:lpstr>
      <vt:lpstr> Correlation Analysis with Price Depth is slightly negatively correlated with price and as most were manufactured with higher value of depth with the frequency of 9000 on depth of 62 and 7000 on depth of 63, the company should find ways to make gem stones with less depth as possible to decrease the loss and move towards profit gain </vt:lpstr>
      <vt:lpstr>     Analysis of Length, Width and Breadth Length(x): The length of cubic zirconia ranges between 0 to 10.23 and interquartile range or middle 50 percent of the data points lies between 4.7 to 6.55 Width(y): The widthof cubic zirconia ranges between 0 to 58.9 and interquartile range or middle 50 percent of the data points lies between 4.72 to 6.94 Height(z): The height of cubic zirconia ranges between 0 to 8 and interquartile range or middle 50 percent of the data points lies between 2.9 to 4.4     </vt:lpstr>
      <vt:lpstr>Analysis of Price  The prices of cubic zirconia ranges between 326 to 18818 and the middle 50 percent of the gem stones have price range: 945 TO 5361 and as per the frequency distribution, the number of cubic zirconia and its prices are:  1250-&gt;8916, 2175-&gt;3500, 3000-&gt;2600 covering most of the manufactured stones and few have very high rates and their amount of manufacturing units are also small.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Report of Cubic Zirconia Gem Stone AnalysiS</dc:title>
  <dc:creator>jeevaraja c</dc:creator>
  <cp:lastModifiedBy>jeevaraja c</cp:lastModifiedBy>
  <cp:revision>1</cp:revision>
  <dcterms:created xsi:type="dcterms:W3CDTF">2022-02-19T05:25:39Z</dcterms:created>
  <dcterms:modified xsi:type="dcterms:W3CDTF">2022-02-19T08:06:58Z</dcterms:modified>
</cp:coreProperties>
</file>