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HITS algorithm is a link analysis method proposed by Dr. Kleinberg in 1998.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part of “CLEVER” research project of IBM Almaden Research Center.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good hub represents a page that points to many other pages.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good authority represents a page that was linked by many different hubs.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 does not rank website as a whole but it is determined for each page individually.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the query independent algorithm that assigns a value to every document independent of query.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verify its performance, they established the prototype of Google search engine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789850" y="1256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Research and Improvements on PageRank Sort Algorithms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553825" y="3152475"/>
            <a:ext cx="2590200" cy="19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Group - 16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JayaChandra Battula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Rahul Ram Grandhi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Ravi Yadav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2" type="sldNum"/>
          </p:nvPr>
        </p:nvSpPr>
        <p:spPr>
          <a:xfrm>
            <a:off x="729645" y="4790925"/>
            <a:ext cx="8355300" cy="35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82880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 [“Improved Page Rank Algorithm based on Optimized Normalization Technique” | Hema Dubey et al | 2011]</a:t>
            </a:r>
            <a:endParaRPr b="1"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4100" y="549300"/>
            <a:ext cx="2508750" cy="429390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>
            <p:ph idx="1" type="subTitle"/>
          </p:nvPr>
        </p:nvSpPr>
        <p:spPr>
          <a:xfrm>
            <a:off x="882027" y="1539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Normalization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subTitle"/>
          </p:nvPr>
        </p:nvSpPr>
        <p:spPr>
          <a:xfrm>
            <a:off x="727950" y="1566325"/>
            <a:ext cx="7688100" cy="24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/>
              <a:t>Topic drift</a:t>
            </a:r>
            <a:r>
              <a:rPr lang="en"/>
              <a:t>: Since there is no consideration of web content and related topics, it can not recognize whether the search results are relevant to the search topic.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/>
              <a:t>Favors the old pages</a:t>
            </a:r>
            <a:r>
              <a:rPr lang="en"/>
              <a:t>: Compared to old page, a new page exists a short time, links relation was simple and therefore PR value was small.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/>
              <a:t>Ignore user interest</a:t>
            </a:r>
            <a:r>
              <a:rPr lang="en"/>
              <a:t>:  Based only on the link relationship regardless of user’s interest in a web page.</a:t>
            </a:r>
            <a:endParaRPr/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Shape 166"/>
          <p:cNvSpPr txBox="1"/>
          <p:nvPr>
            <p:ph type="ctrTitle"/>
          </p:nvPr>
        </p:nvSpPr>
        <p:spPr>
          <a:xfrm>
            <a:off x="711925" y="593325"/>
            <a:ext cx="7290000" cy="8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Limitations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2" type="sldNum"/>
          </p:nvPr>
        </p:nvSpPr>
        <p:spPr>
          <a:xfrm>
            <a:off x="2858875" y="4749850"/>
            <a:ext cx="6225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[“An improved PageRank algorithm based on web content” | Zhou Hao, Pu Quimei, Zhang Hong | 2015]</a:t>
            </a:r>
            <a:endParaRPr/>
          </a:p>
        </p:txBody>
      </p:sp>
      <p:sp>
        <p:nvSpPr>
          <p:cNvPr id="172" name="Shape 172"/>
          <p:cNvSpPr txBox="1"/>
          <p:nvPr>
            <p:ph type="ctrTitle"/>
          </p:nvPr>
        </p:nvSpPr>
        <p:spPr>
          <a:xfrm>
            <a:off x="711925" y="517125"/>
            <a:ext cx="7290000" cy="8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Improved PageRank Algorithm</a:t>
            </a:r>
            <a:endParaRPr sz="2400"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8739" y="1540425"/>
            <a:ext cx="4526530" cy="87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8875" y="2597100"/>
            <a:ext cx="1043425" cy="688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1300" y="2587528"/>
            <a:ext cx="1043425" cy="7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>
            <p:ph idx="1" type="subTitle"/>
          </p:nvPr>
        </p:nvSpPr>
        <p:spPr>
          <a:xfrm>
            <a:off x="729625" y="3630100"/>
            <a:ext cx="7688100" cy="8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Alpha is damping factor, usually taken 0.85. I(v,n) is PR value of page u obtained from page v.  Beta v is no. of valid links on the page, nv is total no. of links on the page.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Qv is credibility of the web page u.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2" type="sldNum"/>
          </p:nvPr>
        </p:nvSpPr>
        <p:spPr>
          <a:xfrm>
            <a:off x="1847646" y="4749850"/>
            <a:ext cx="7237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[“An improved PageRank algorithm based on web content” | Zhou Hao, Pu Quimei, Zhang Hong | 2015]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025" y="1285575"/>
            <a:ext cx="4129622" cy="331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4047" y="1285575"/>
            <a:ext cx="4014639" cy="331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>
            <p:ph type="ctrTitle"/>
          </p:nvPr>
        </p:nvSpPr>
        <p:spPr>
          <a:xfrm>
            <a:off x="729625" y="549400"/>
            <a:ext cx="7290000" cy="8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Results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References</a:t>
            </a:r>
            <a:endParaRPr sz="2400"/>
          </a:p>
        </p:txBody>
      </p:sp>
      <p:sp>
        <p:nvSpPr>
          <p:cNvPr id="190" name="Shape 190"/>
          <p:cNvSpPr txBox="1"/>
          <p:nvPr>
            <p:ph idx="1" type="subTitle"/>
          </p:nvPr>
        </p:nvSpPr>
        <p:spPr>
          <a:xfrm>
            <a:off x="802202" y="19907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LU ZHI XIANG. Research and Improvement of PageRank Sort Algorithm based on Retrieval Results. Nanning university, 530200, China-2014, 7th International Conference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Hema Dubey, Prof. B. N. Roy. An Improved Page Rank Algorithm based on Optimized Normalization Technique. Maulana Azad National Institute of Technology Bhopal, India-2011 International Journal of Computer Science and Information Technologies (2183-2188).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mproved PageRank algorithm based on web content” | Zhou Hao, Pu Quimei, Zhang  Hong | 2015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Weighted PageRank algorithm” | Wempu Xing &amp; Ali Ghorbanil | 2004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 ????</a:t>
            </a:r>
            <a:endParaRPr/>
          </a:p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Overview</a:t>
            </a:r>
            <a:endParaRPr sz="2400"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7276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Introduction.</a:t>
            </a:r>
            <a:endParaRPr/>
          </a:p>
          <a:p>
            <a:pPr indent="-31115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Background.</a:t>
            </a:r>
            <a:endParaRPr/>
          </a:p>
          <a:p>
            <a:pPr indent="-31115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HITS Algorithm.</a:t>
            </a:r>
            <a:endParaRPr/>
          </a:p>
          <a:p>
            <a:pPr indent="-31115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Pagerank Algorithm.</a:t>
            </a:r>
            <a:endParaRPr/>
          </a:p>
          <a:p>
            <a:pPr indent="-31115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Improvements  of pagerank sort algorithm.</a:t>
            </a:r>
            <a:endParaRPr/>
          </a:p>
          <a:p>
            <a:pPr indent="-31115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Results.</a:t>
            </a:r>
            <a:endParaRPr/>
          </a:p>
          <a:p>
            <a:pPr indent="-31115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Conclusion.</a:t>
            </a:r>
            <a:endParaRPr/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Introduction</a:t>
            </a:r>
            <a:endParaRPr sz="2400"/>
          </a:p>
        </p:txBody>
      </p:sp>
      <p:sp>
        <p:nvSpPr>
          <p:cNvPr id="101" name="Shape 101"/>
          <p:cNvSpPr txBox="1"/>
          <p:nvPr>
            <p:ph idx="1" type="subTitle"/>
          </p:nvPr>
        </p:nvSpPr>
        <p:spPr>
          <a:xfrm>
            <a:off x="812577" y="17833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Millions of electronic pages added every day.</a:t>
            </a:r>
            <a:endParaRPr/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Difficult to find the desired information of resources.</a:t>
            </a:r>
            <a:endParaRPr/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Web mining using information retrieval.</a:t>
            </a:r>
            <a:endParaRPr/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More effective methods are needed to help users manage the retrieval results.</a:t>
            </a:r>
            <a:endParaRPr/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12594" y="4728700"/>
            <a:ext cx="8272200" cy="4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[</a:t>
            </a:r>
            <a:r>
              <a:rPr b="1" lang="en"/>
              <a:t>Research and Improvement of PageRank Sort Algorithm based on Retrieval Results | LU ZHI XIANG | 2014]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ctrTitle"/>
          </p:nvPr>
        </p:nvSpPr>
        <p:spPr>
          <a:xfrm>
            <a:off x="727950" y="126022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Background</a:t>
            </a:r>
            <a:endParaRPr sz="2400"/>
          </a:p>
        </p:txBody>
      </p:sp>
      <p:sp>
        <p:nvSpPr>
          <p:cNvPr id="108" name="Shape 108"/>
          <p:cNvSpPr txBox="1"/>
          <p:nvPr>
            <p:ph idx="1" type="subTitle"/>
          </p:nvPr>
        </p:nvSpPr>
        <p:spPr>
          <a:xfrm>
            <a:off x="802202" y="19077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Phases in retrieval systems</a:t>
            </a:r>
            <a:endParaRPr/>
          </a:p>
          <a:p>
            <a:pPr indent="-3302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Based on word frequency.</a:t>
            </a:r>
            <a:endParaRPr/>
          </a:p>
          <a:p>
            <a:pPr indent="-3302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Based on link analysis.</a:t>
            </a:r>
            <a:endParaRPr/>
          </a:p>
          <a:p>
            <a:pPr indent="-3302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Based on intelligent </a:t>
            </a:r>
            <a:r>
              <a:rPr lang="en"/>
              <a:t>retrieval</a:t>
            </a:r>
            <a:r>
              <a:rPr lang="en"/>
              <a:t>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6500" y="1517000"/>
            <a:ext cx="5037501" cy="305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>
            <p:ph idx="12" type="sldNum"/>
          </p:nvPr>
        </p:nvSpPr>
        <p:spPr>
          <a:xfrm>
            <a:off x="802219" y="4790925"/>
            <a:ext cx="8282700" cy="35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[Research and Improvement of PageRank Sort Algorithm based on Retrieval Results | LU ZHI XIANG | 2014]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HITS Algorithm - (Hyperlink-Induced Topic Search)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 txBox="1"/>
          <p:nvPr>
            <p:ph idx="1" type="subTitle"/>
          </p:nvPr>
        </p:nvSpPr>
        <p:spPr>
          <a:xfrm>
            <a:off x="812602" y="18842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Developed by Jon Kleinberg in 1998.</a:t>
            </a:r>
            <a:endParaRPr/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Hubs and Authorities.</a:t>
            </a:r>
            <a:endParaRPr/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Base graph is obtained from search results.</a:t>
            </a:r>
            <a:endParaRPr/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Importance of page is calculated based on </a:t>
            </a:r>
            <a:endParaRPr/>
          </a:p>
          <a:p>
            <a:pPr indent="45720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hub and authority score.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8200" y="2271025"/>
            <a:ext cx="3756799" cy="193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>
            <p:ph idx="12" type="sldNum"/>
          </p:nvPr>
        </p:nvSpPr>
        <p:spPr>
          <a:xfrm>
            <a:off x="812597" y="4853150"/>
            <a:ext cx="8272200" cy="29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                [Improved Page Rank Algorithm based on Optimized Normalization Technique | Hema Dubey et al | 2011]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Calculating hub and authorities score</a:t>
            </a:r>
            <a:r>
              <a:rPr lang="en" sz="2400"/>
              <a:t> </a:t>
            </a:r>
            <a:endParaRPr sz="2400"/>
          </a:p>
        </p:txBody>
      </p:sp>
      <p:sp>
        <p:nvSpPr>
          <p:cNvPr id="124" name="Shape 124"/>
          <p:cNvSpPr txBox="1"/>
          <p:nvPr>
            <p:ph idx="1" type="subTitle"/>
          </p:nvPr>
        </p:nvSpPr>
        <p:spPr>
          <a:xfrm>
            <a:off x="791852" y="18251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</a:t>
            </a:r>
            <a:endParaRPr/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Start with each node having a hub score </a:t>
            </a:r>
            <a:endParaRPr/>
          </a:p>
          <a:p>
            <a:pPr indent="45720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authority score of 1.</a:t>
            </a:r>
            <a:endParaRPr/>
          </a:p>
          <a:p>
            <a: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Run the Authority Update Rule</a:t>
            </a:r>
            <a:endParaRPr/>
          </a:p>
          <a:p>
            <a: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Run the Hub Update Rule</a:t>
            </a:r>
            <a:endParaRPr/>
          </a:p>
          <a:p>
            <a: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Normalize the values</a:t>
            </a:r>
            <a:endParaRPr/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Repeat from the second step as necessary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Limitation:</a:t>
            </a:r>
            <a:endParaRPr/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assumes that all links pointing to a page </a:t>
            </a:r>
            <a:endParaRPr/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of equal weight</a:t>
            </a:r>
            <a:endParaRPr/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7331545" y="4790925"/>
            <a:ext cx="1753500" cy="35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[Wikipedia.org]</a:t>
            </a:r>
            <a:endParaRPr b="1"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3250" y="1928800"/>
            <a:ext cx="4041751" cy="275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PageRank Algorithm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848202" y="18842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Developed by Larry Page and Sergey Brin in 1996.</a:t>
            </a:r>
            <a:endParaRPr/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Method for computing a ranking for every web page based on the graph of web. </a:t>
            </a:r>
            <a:endParaRPr/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PageRank is a numeric value that represents how important a page is on web.</a:t>
            </a:r>
            <a:endParaRPr/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Backlinks and dangling links.</a:t>
            </a:r>
            <a:endParaRPr/>
          </a:p>
          <a:p>
            <a:pPr indent="-3302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Random surfer model.</a:t>
            </a:r>
            <a:endParaRPr/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ctrTitle"/>
          </p:nvPr>
        </p:nvSpPr>
        <p:spPr>
          <a:xfrm>
            <a:off x="788125" y="1202925"/>
            <a:ext cx="7290000" cy="8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Example</a:t>
            </a:r>
            <a:endParaRPr sz="2400"/>
          </a:p>
        </p:txBody>
      </p:sp>
      <p:sp>
        <p:nvSpPr>
          <p:cNvPr id="139" name="Shape 139"/>
          <p:cNvSpPr txBox="1"/>
          <p:nvPr>
            <p:ph idx="1" type="subTitle"/>
          </p:nvPr>
        </p:nvSpPr>
        <p:spPr>
          <a:xfrm>
            <a:off x="6057452" y="20738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- damping factor (usually 0.85)</a:t>
            </a:r>
            <a:endParaRPr/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PR(A) - pagerank of page A</a:t>
            </a:r>
            <a:endParaRPr/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PR(Ti) - pagerank of pages Ti </a:t>
            </a:r>
            <a:endParaRPr/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which link to page A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C(Ti) - number of outbound links </a:t>
            </a:r>
            <a:endParaRPr/>
          </a:p>
          <a:p>
            <a:pPr indent="45720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on page Ti</a:t>
            </a:r>
            <a:endParaRPr/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075" y="1941475"/>
            <a:ext cx="5102024" cy="302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>
            <p:ph idx="12" type="sldNum"/>
          </p:nvPr>
        </p:nvSpPr>
        <p:spPr>
          <a:xfrm>
            <a:off x="7487096" y="4790925"/>
            <a:ext cx="1597800" cy="35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[anuradhabhatia.com]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Shape 147"/>
          <p:cNvSpPr txBox="1"/>
          <p:nvPr>
            <p:ph idx="1" type="subTitle"/>
          </p:nvPr>
        </p:nvSpPr>
        <p:spPr>
          <a:xfrm>
            <a:off x="848202" y="15727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Weighted Page Rank</a:t>
            </a:r>
            <a:endParaRPr b="1"/>
          </a:p>
        </p:txBody>
      </p:sp>
      <p:sp>
        <p:nvSpPr>
          <p:cNvPr id="148" name="Shape 148"/>
          <p:cNvSpPr txBox="1"/>
          <p:nvPr>
            <p:ph type="ctrTitle"/>
          </p:nvPr>
        </p:nvSpPr>
        <p:spPr>
          <a:xfrm>
            <a:off x="729625" y="549400"/>
            <a:ext cx="7290000" cy="8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Improvements in PageRank Algorithm </a:t>
            </a:r>
            <a:endParaRPr sz="2400"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9425" y="2113900"/>
            <a:ext cx="4325625" cy="72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1825" y="3049575"/>
            <a:ext cx="1880970" cy="72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1075" y="3075630"/>
            <a:ext cx="1803400" cy="67133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>
            <p:ph idx="12" type="sldNum"/>
          </p:nvPr>
        </p:nvSpPr>
        <p:spPr>
          <a:xfrm>
            <a:off x="729645" y="4790925"/>
            <a:ext cx="8355300" cy="35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                                                                                                                    </a:t>
            </a:r>
            <a:r>
              <a:rPr b="1" lang="en"/>
              <a:t>[“Weighted PageRank algorithm” | Wempu Xing &amp; Ali Ghorbanil | 2004]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